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3" r:id="rId4"/>
  </p:sldMasterIdLst>
  <p:notesMasterIdLst>
    <p:notesMasterId r:id="rId28"/>
  </p:notesMasterIdLst>
  <p:sldIdLst>
    <p:sldId id="257" r:id="rId5"/>
    <p:sldId id="259" r:id="rId6"/>
    <p:sldId id="841" r:id="rId7"/>
    <p:sldId id="261" r:id="rId8"/>
    <p:sldId id="266" r:id="rId9"/>
    <p:sldId id="838" r:id="rId10"/>
    <p:sldId id="842" r:id="rId11"/>
    <p:sldId id="270" r:id="rId12"/>
    <p:sldId id="262" r:id="rId13"/>
    <p:sldId id="267" r:id="rId14"/>
    <p:sldId id="272" r:id="rId15"/>
    <p:sldId id="271" r:id="rId16"/>
    <p:sldId id="843" r:id="rId17"/>
    <p:sldId id="277" r:id="rId18"/>
    <p:sldId id="276" r:id="rId19"/>
    <p:sldId id="278" r:id="rId20"/>
    <p:sldId id="844" r:id="rId21"/>
    <p:sldId id="268" r:id="rId22"/>
    <p:sldId id="264" r:id="rId23"/>
    <p:sldId id="275" r:id="rId24"/>
    <p:sldId id="274" r:id="rId25"/>
    <p:sldId id="269" r:id="rId26"/>
    <p:sldId id="839"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47"/>
    <p:restoredTop sz="85143"/>
  </p:normalViewPr>
  <p:slideViewPr>
    <p:cSldViewPr snapToGrid="0" snapToObjects="1">
      <p:cViewPr varScale="1">
        <p:scale>
          <a:sx n="104" d="100"/>
          <a:sy n="104" d="100"/>
        </p:scale>
        <p:origin x="906"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eila Costa" userId="3b0d432d-49ad-4c46-89a3-2d084f0524b0" providerId="ADAL" clId="{88A66237-27D2-48DC-A575-AF495DBB514B}"/>
    <pc:docChg chg="delSld">
      <pc:chgData name="Sheila Costa" userId="3b0d432d-49ad-4c46-89a3-2d084f0524b0" providerId="ADAL" clId="{88A66237-27D2-48DC-A575-AF495DBB514B}" dt="2026-01-15T16:23:39.087" v="0" actId="2696"/>
      <pc:docMkLst>
        <pc:docMk/>
      </pc:docMkLst>
      <pc:sldChg chg="del">
        <pc:chgData name="Sheila Costa" userId="3b0d432d-49ad-4c46-89a3-2d084f0524b0" providerId="ADAL" clId="{88A66237-27D2-48DC-A575-AF495DBB514B}" dt="2026-01-15T16:23:39.087" v="0" actId="2696"/>
        <pc:sldMkLst>
          <pc:docMk/>
          <pc:sldMk cId="2802752525" sldId="84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BA8C3F-37F7-B946-8ACE-9E86A46846FF}" type="datetimeFigureOut">
              <a:rPr lang="en-US" smtClean="0"/>
              <a:t>1/15/2026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BAF943-C813-7441-B710-4637A99F2357}" type="slidenum">
              <a:rPr lang="en-US" smtClean="0"/>
              <a:t>‹#›</a:t>
            </a:fld>
            <a:endParaRPr lang="en-US"/>
          </a:p>
        </p:txBody>
      </p:sp>
    </p:spTree>
    <p:extLst>
      <p:ext uri="{BB962C8B-B14F-4D97-AF65-F5344CB8AC3E}">
        <p14:creationId xmlns:p14="http://schemas.microsoft.com/office/powerpoint/2010/main" val="13397328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2</a:t>
            </a:fld>
            <a:endParaRPr lang="en-US"/>
          </a:p>
        </p:txBody>
      </p:sp>
    </p:spTree>
    <p:extLst>
      <p:ext uri="{BB962C8B-B14F-4D97-AF65-F5344CB8AC3E}">
        <p14:creationId xmlns:p14="http://schemas.microsoft.com/office/powerpoint/2010/main" val="29229820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13</a:t>
            </a:fld>
            <a:endParaRPr lang="en-US"/>
          </a:p>
        </p:txBody>
      </p:sp>
    </p:spTree>
    <p:extLst>
      <p:ext uri="{BB962C8B-B14F-4D97-AF65-F5344CB8AC3E}">
        <p14:creationId xmlns:p14="http://schemas.microsoft.com/office/powerpoint/2010/main" val="41793484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14</a:t>
            </a:fld>
            <a:endParaRPr lang="en-US"/>
          </a:p>
        </p:txBody>
      </p:sp>
    </p:spTree>
    <p:extLst>
      <p:ext uri="{BB962C8B-B14F-4D97-AF65-F5344CB8AC3E}">
        <p14:creationId xmlns:p14="http://schemas.microsoft.com/office/powerpoint/2010/main" val="13661468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other examples of Cost Awareness education</a:t>
            </a:r>
          </a:p>
          <a:p>
            <a:pPr marL="171450" indent="-171450">
              <a:buFont typeface="Arial" panose="020B0604020202020204" pitchFamily="34" charset="0"/>
              <a:buChar char="•"/>
            </a:pPr>
            <a:r>
              <a:rPr lang="en-US" dirty="0"/>
              <a:t>ACP’s Caring with Compassion</a:t>
            </a:r>
          </a:p>
          <a:p>
            <a:pPr marL="171450" indent="-171450">
              <a:buFont typeface="Arial" panose="020B0604020202020204" pitchFamily="34" charset="0"/>
              <a:buChar char="•"/>
            </a:pPr>
            <a:r>
              <a:rPr lang="en-US" dirty="0"/>
              <a:t>ACP’s High Value Care Curriculum</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Aquifer’s High Value Care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Choosing Wisely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Interprofessional care e.g., pharmacy assistance related to medication cost management</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15</a:t>
            </a:fld>
            <a:endParaRPr lang="en-US"/>
          </a:p>
        </p:txBody>
      </p:sp>
    </p:spTree>
    <p:extLst>
      <p:ext uri="{BB962C8B-B14F-4D97-AF65-F5344CB8AC3E}">
        <p14:creationId xmlns:p14="http://schemas.microsoft.com/office/powerpoint/2010/main" val="33636660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16</a:t>
            </a:fld>
            <a:endParaRPr lang="en-US"/>
          </a:p>
        </p:txBody>
      </p:sp>
    </p:spTree>
    <p:extLst>
      <p:ext uri="{BB962C8B-B14F-4D97-AF65-F5344CB8AC3E}">
        <p14:creationId xmlns:p14="http://schemas.microsoft.com/office/powerpoint/2010/main" val="13146119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17</a:t>
            </a:fld>
            <a:endParaRPr lang="en-US"/>
          </a:p>
        </p:txBody>
      </p:sp>
    </p:spTree>
    <p:extLst>
      <p:ext uri="{BB962C8B-B14F-4D97-AF65-F5344CB8AC3E}">
        <p14:creationId xmlns:p14="http://schemas.microsoft.com/office/powerpoint/2010/main" val="38130539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18</a:t>
            </a:fld>
            <a:endParaRPr lang="en-US"/>
          </a:p>
        </p:txBody>
      </p:sp>
    </p:spTree>
    <p:extLst>
      <p:ext uri="{BB962C8B-B14F-4D97-AF65-F5344CB8AC3E}">
        <p14:creationId xmlns:p14="http://schemas.microsoft.com/office/powerpoint/2010/main" val="15368025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Programs need to demonstrate that their residents do participate in a variety of scholarly activity by the time they graduate.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Scholarly activity by residents should not be solely in one scholarly activity e.g. journal club or QI project only.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Residents do not need to participate in ALL the activities listed on slide</a:t>
            </a:r>
          </a:p>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19</a:t>
            </a:fld>
            <a:endParaRPr lang="en-US"/>
          </a:p>
        </p:txBody>
      </p:sp>
    </p:spTree>
    <p:extLst>
      <p:ext uri="{BB962C8B-B14F-4D97-AF65-F5344CB8AC3E}">
        <p14:creationId xmlns:p14="http://schemas.microsoft.com/office/powerpoint/2010/main" val="9270202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20</a:t>
            </a:fld>
            <a:endParaRPr lang="en-US"/>
          </a:p>
        </p:txBody>
      </p:sp>
    </p:spTree>
    <p:extLst>
      <p:ext uri="{BB962C8B-B14F-4D97-AF65-F5344CB8AC3E}">
        <p14:creationId xmlns:p14="http://schemas.microsoft.com/office/powerpoint/2010/main" val="25685712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21</a:t>
            </a:fld>
            <a:endParaRPr lang="en-US"/>
          </a:p>
        </p:txBody>
      </p:sp>
    </p:spTree>
    <p:extLst>
      <p:ext uri="{BB962C8B-B14F-4D97-AF65-F5344CB8AC3E}">
        <p14:creationId xmlns:p14="http://schemas.microsoft.com/office/powerpoint/2010/main" val="15243375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23</a:t>
            </a:fld>
            <a:endParaRPr lang="en-US"/>
          </a:p>
        </p:txBody>
      </p:sp>
    </p:spTree>
    <p:extLst>
      <p:ext uri="{BB962C8B-B14F-4D97-AF65-F5344CB8AC3E}">
        <p14:creationId xmlns:p14="http://schemas.microsoft.com/office/powerpoint/2010/main" val="3283847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1175129">
              <a:defRPr/>
            </a:pPr>
            <a:r>
              <a:rPr lang="en-US" sz="1000" dirty="0">
                <a:solidFill>
                  <a:prstClr val="black"/>
                </a:solidFill>
                <a:latin typeface="Arial" panose="020B0604020202020204" pitchFamily="34" charset="0"/>
                <a:ea typeface="+mn-ea"/>
                <a:cs typeface="Arial" panose="020B0604020202020204" pitchFamily="34" charset="0"/>
              </a:rPr>
              <a:t>Majority of IM programs do not have a citation (99%)</a:t>
            </a:r>
          </a:p>
          <a:p>
            <a:pPr defTabSz="1175129">
              <a:defRPr/>
            </a:pPr>
            <a:r>
              <a:rPr lang="en-US" sz="1200" b="0" i="0" dirty="0">
                <a:solidFill>
                  <a:srgbClr val="000000"/>
                </a:solidFill>
                <a:effectLst/>
                <a:latin typeface="Arial" panose="020B0604020202020204" pitchFamily="34" charset="0"/>
              </a:rPr>
              <a:t>To put into perspective for faculty and residents - the fact that they are not likely to jeopardize their program’s accreditation by answering honestly.</a:t>
            </a:r>
            <a:endParaRPr lang="en-US" sz="1000" dirty="0">
              <a:solidFill>
                <a:prstClr val="black"/>
              </a:solidFill>
              <a:latin typeface="Arial" panose="020B0604020202020204" pitchFamily="34" charset="0"/>
              <a:ea typeface="+mn-ea"/>
              <a:cs typeface="Arial" panose="020B0604020202020204" pitchFamily="34" charset="0"/>
            </a:endParaRPr>
          </a:p>
          <a:p>
            <a:pPr defTabSz="1175129">
              <a:defRPr/>
            </a:pPr>
            <a:endParaRPr lang="en-US" sz="1000" dirty="0">
              <a:solidFill>
                <a:prstClr val="black"/>
              </a:solidFill>
              <a:latin typeface="Arial" panose="020B0604020202020204" pitchFamily="34" charset="0"/>
              <a:ea typeface="+mn-ea"/>
              <a:cs typeface="Arial" panose="020B0604020202020204" pitchFamily="34" charset="0"/>
            </a:endParaRPr>
          </a:p>
          <a:p>
            <a:pPr marL="0" marR="0" lvl="0" indent="0" algn="l" defTabSz="1175129" rtl="0" eaLnBrk="1" fontAlgn="auto" latinLnBrk="0" hangingPunct="1">
              <a:lnSpc>
                <a:spcPct val="100000"/>
              </a:lnSpc>
              <a:spcBef>
                <a:spcPts val="0"/>
              </a:spcBef>
              <a:spcAft>
                <a:spcPts val="0"/>
              </a:spcAft>
              <a:buClrTx/>
              <a:buSzTx/>
              <a:buFontTx/>
              <a:buNone/>
              <a:tabLst/>
              <a:defRPr/>
            </a:pPr>
            <a:r>
              <a:rPr lang="en-US" sz="1000" dirty="0">
                <a:solidFill>
                  <a:prstClr val="black"/>
                </a:solidFill>
                <a:latin typeface="Arial" panose="020B0604020202020204" pitchFamily="34" charset="0"/>
                <a:ea typeface="+mn-ea"/>
                <a:cs typeface="Arial" panose="020B0604020202020204" pitchFamily="34" charset="0"/>
              </a:rPr>
              <a:t>Up until AY 2018-19, approximately 90% of residency programs did not have any citations. They either had nothing or maybe an AFI. But in AY2018-2019, because of the ACGME Board’s decision for RCs to strictly monitor DH, only 70% of residencies do not have a citation. With each AY after AY18, you can see improvement. One conclusion is that upon receiving citations for DH, programs/SIs took action and made improvements. </a:t>
            </a:r>
          </a:p>
          <a:p>
            <a:pPr defTabSz="1175129">
              <a:defRPr/>
            </a:pPr>
            <a:endParaRPr lang="en-US" sz="1000" dirty="0">
              <a:solidFill>
                <a:prstClr val="black"/>
              </a:solidFill>
              <a:latin typeface="Arial" panose="020B0604020202020204" pitchFamily="34" charset="0"/>
              <a:ea typeface="+mn-ea"/>
              <a:cs typeface="Arial" panose="020B0604020202020204" pitchFamily="34" charset="0"/>
            </a:endParaRPr>
          </a:p>
          <a:p>
            <a:pPr defTabSz="1175129">
              <a:defRPr/>
            </a:pPr>
            <a:r>
              <a:rPr lang="en-US" sz="1000" dirty="0">
                <a:solidFill>
                  <a:prstClr val="black"/>
                </a:solidFill>
                <a:latin typeface="Arial" panose="020B0604020202020204" pitchFamily="34" charset="0"/>
                <a:ea typeface="+mn-ea"/>
                <a:cs typeface="Arial" panose="020B0604020202020204" pitchFamily="34" charset="0"/>
              </a:rPr>
              <a:t>See FAQ document for more details</a:t>
            </a:r>
          </a:p>
          <a:p>
            <a:endParaRPr lang="en-US" dirty="0"/>
          </a:p>
        </p:txBody>
      </p:sp>
      <p:sp>
        <p:nvSpPr>
          <p:cNvPr id="4" name="Slide Number Placeholder 3"/>
          <p:cNvSpPr>
            <a:spLocks noGrp="1"/>
          </p:cNvSpPr>
          <p:nvPr>
            <p:ph type="sldNum" sz="quarter" idx="5"/>
          </p:nvPr>
        </p:nvSpPr>
        <p:spPr/>
        <p:txBody>
          <a:bodyPr/>
          <a:lstStyle/>
          <a:p>
            <a:pPr marL="0" marR="0" lvl="0" indent="0" algn="r" defTabSz="914266" rtl="0" eaLnBrk="1" fontAlgn="auto" latinLnBrk="0" hangingPunct="1">
              <a:lnSpc>
                <a:spcPct val="100000"/>
              </a:lnSpc>
              <a:spcBef>
                <a:spcPts val="0"/>
              </a:spcBef>
              <a:spcAft>
                <a:spcPts val="0"/>
              </a:spcAft>
              <a:buClrTx/>
              <a:buSzTx/>
              <a:buFontTx/>
              <a:buNone/>
              <a:tabLst/>
              <a:defRPr/>
            </a:pPr>
            <a:fld id="{4051B6AC-C7D6-4917-82F2-BB775B28F242}" type="slidenum">
              <a:rPr kumimoji="0" lang="en-US" sz="1200" b="0" i="0" u="none" strike="noStrike" kern="1200" cap="none" spc="0" normalizeH="0" baseline="0" noProof="0" smtClean="0">
                <a:ln>
                  <a:noFill/>
                </a:ln>
                <a:solidFill>
                  <a:srgbClr val="000000"/>
                </a:solidFill>
                <a:effectLst/>
                <a:uLnTx/>
                <a:uFillTx/>
                <a:latin typeface="Gill Sans"/>
              </a:rPr>
              <a:pPr marL="0" marR="0" lvl="0" indent="0" algn="r" defTabSz="914266"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srgbClr val="000000"/>
              </a:solidFill>
              <a:effectLst/>
              <a:uLnTx/>
              <a:uFillTx/>
              <a:latin typeface="Gill Sans"/>
            </a:endParaRPr>
          </a:p>
        </p:txBody>
      </p:sp>
    </p:spTree>
    <p:extLst>
      <p:ext uri="{BB962C8B-B14F-4D97-AF65-F5344CB8AC3E}">
        <p14:creationId xmlns:p14="http://schemas.microsoft.com/office/powerpoint/2010/main" val="39067821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58871E2-A2D1-46AB-ADC1-9523ACB7FD7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763824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7</a:t>
            </a:fld>
            <a:endParaRPr lang="en-US"/>
          </a:p>
        </p:txBody>
      </p:sp>
    </p:spTree>
    <p:extLst>
      <p:ext uri="{BB962C8B-B14F-4D97-AF65-F5344CB8AC3E}">
        <p14:creationId xmlns:p14="http://schemas.microsoft.com/office/powerpoint/2010/main" val="2496157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8</a:t>
            </a:fld>
            <a:endParaRPr lang="en-US"/>
          </a:p>
        </p:txBody>
      </p:sp>
    </p:spTree>
    <p:extLst>
      <p:ext uri="{BB962C8B-B14F-4D97-AF65-F5344CB8AC3E}">
        <p14:creationId xmlns:p14="http://schemas.microsoft.com/office/powerpoint/2010/main" val="37194888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9</a:t>
            </a:fld>
            <a:endParaRPr lang="en-US"/>
          </a:p>
        </p:txBody>
      </p:sp>
    </p:spTree>
    <p:extLst>
      <p:ext uri="{BB962C8B-B14F-4D97-AF65-F5344CB8AC3E}">
        <p14:creationId xmlns:p14="http://schemas.microsoft.com/office/powerpoint/2010/main" val="40382874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You may want to clarify that pressure to work or adequately manage patient care over 80 hours spans the entire year and the entire program, not just one glimpse in time </a:t>
            </a:r>
          </a:p>
          <a:p>
            <a:pPr marL="171450" indent="-171450">
              <a:buFont typeface="Arial" panose="020B0604020202020204" pitchFamily="34" charset="0"/>
              <a:buChar char="•"/>
            </a:pPr>
            <a:r>
              <a:rPr lang="en-US" dirty="0"/>
              <a:t>You may want to clarify that 80 hours work limit and 1 day off in 7 are averaged over the span of the rotation (typically 4 weeks, but depending on your program some rotations can be 2 weeks duration)</a:t>
            </a:r>
          </a:p>
          <a:p>
            <a:pPr marL="171450" indent="-171450">
              <a:buFont typeface="Arial" panose="020B0604020202020204" pitchFamily="34" charset="0"/>
              <a:buChar char="•"/>
            </a:pPr>
            <a:r>
              <a:rPr lang="en-US" dirty="0"/>
              <a:t>You should clarify that a day off is an entire 24-hour period</a:t>
            </a:r>
          </a:p>
        </p:txBody>
      </p:sp>
      <p:sp>
        <p:nvSpPr>
          <p:cNvPr id="4" name="Slide Number Placeholder 3"/>
          <p:cNvSpPr>
            <a:spLocks noGrp="1"/>
          </p:cNvSpPr>
          <p:nvPr>
            <p:ph type="sldNum" sz="quarter" idx="5"/>
          </p:nvPr>
        </p:nvSpPr>
        <p:spPr/>
        <p:txBody>
          <a:bodyPr/>
          <a:lstStyle/>
          <a:p>
            <a:fld id="{C25830BE-8109-4FE2-9A58-9FF00989F1FE}" type="slidenum">
              <a:rPr lang="en-US" smtClean="0"/>
              <a:t>10</a:t>
            </a:fld>
            <a:endParaRPr lang="en-US"/>
          </a:p>
        </p:txBody>
      </p:sp>
    </p:spTree>
    <p:extLst>
      <p:ext uri="{BB962C8B-B14F-4D97-AF65-F5344CB8AC3E}">
        <p14:creationId xmlns:p14="http://schemas.microsoft.com/office/powerpoint/2010/main" val="27135609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11</a:t>
            </a:fld>
            <a:endParaRPr lang="en-US"/>
          </a:p>
        </p:txBody>
      </p:sp>
    </p:spTree>
    <p:extLst>
      <p:ext uri="{BB962C8B-B14F-4D97-AF65-F5344CB8AC3E}">
        <p14:creationId xmlns:p14="http://schemas.microsoft.com/office/powerpoint/2010/main" val="17056534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Non-NY programs: delete slide to avoid confusion</a:t>
            </a:r>
          </a:p>
        </p:txBody>
      </p:sp>
      <p:sp>
        <p:nvSpPr>
          <p:cNvPr id="4" name="Slide Number Placeholder 3"/>
          <p:cNvSpPr>
            <a:spLocks noGrp="1"/>
          </p:cNvSpPr>
          <p:nvPr>
            <p:ph type="sldNum" sz="quarter" idx="5"/>
          </p:nvPr>
        </p:nvSpPr>
        <p:spPr/>
        <p:txBody>
          <a:bodyPr/>
          <a:lstStyle/>
          <a:p>
            <a:fld id="{C25830BE-8109-4FE2-9A58-9FF00989F1FE}" type="slidenum">
              <a:rPr lang="en-US" smtClean="0"/>
              <a:t>12</a:t>
            </a:fld>
            <a:endParaRPr lang="en-US"/>
          </a:p>
        </p:txBody>
      </p:sp>
    </p:spTree>
    <p:extLst>
      <p:ext uri="{BB962C8B-B14F-4D97-AF65-F5344CB8AC3E}">
        <p14:creationId xmlns:p14="http://schemas.microsoft.com/office/powerpoint/2010/main" val="37093576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over Title">
    <p:spTree>
      <p:nvGrpSpPr>
        <p:cNvPr id="1" name=""/>
        <p:cNvGrpSpPr/>
        <p:nvPr/>
      </p:nvGrpSpPr>
      <p:grpSpPr>
        <a:xfrm>
          <a:off x="0" y="0"/>
          <a:ext cx="0" cy="0"/>
          <a:chOff x="0" y="0"/>
          <a:chExt cx="0" cy="0"/>
        </a:xfrm>
      </p:grpSpPr>
      <p:sp>
        <p:nvSpPr>
          <p:cNvPr id="7" name="Rectangle 6"/>
          <p:cNvSpPr/>
          <p:nvPr userDrawn="1"/>
        </p:nvSpPr>
        <p:spPr>
          <a:xfrm>
            <a:off x="0" y="3429000"/>
            <a:ext cx="9052560" cy="3429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9052560" y="3429000"/>
            <a:ext cx="3139439" cy="3429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9" name="Rectangle 28"/>
          <p:cNvSpPr/>
          <p:nvPr/>
        </p:nvSpPr>
        <p:spPr>
          <a:xfrm>
            <a:off x="0" y="0"/>
            <a:ext cx="12192000" cy="41148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nvGrpSpPr>
          <p:cNvPr id="74" name="Group 73"/>
          <p:cNvGrpSpPr/>
          <p:nvPr userDrawn="1"/>
        </p:nvGrpSpPr>
        <p:grpSpPr>
          <a:xfrm>
            <a:off x="9822951" y="6552722"/>
            <a:ext cx="1600200" cy="130813"/>
            <a:chOff x="7534141" y="6561977"/>
            <a:chExt cx="1194975" cy="110452"/>
          </a:xfrm>
        </p:grpSpPr>
        <p:sp>
          <p:nvSpPr>
            <p:cNvPr id="75" name="TextBox 74"/>
            <p:cNvSpPr txBox="1"/>
            <p:nvPr/>
          </p:nvSpPr>
          <p:spPr>
            <a:xfrm>
              <a:off x="8556417" y="6561977"/>
              <a:ext cx="55969" cy="90392"/>
            </a:xfrm>
            <a:custGeom>
              <a:avLst/>
              <a:gdLst/>
              <a:ahLst/>
              <a:cxnLst/>
              <a:rect l="l" t="t" r="r" b="b"/>
              <a:pathLst>
                <a:path w="55969" h="90392">
                  <a:moveTo>
                    <a:pt x="0" y="0"/>
                  </a:moveTo>
                  <a:lnTo>
                    <a:pt x="9534" y="0"/>
                  </a:lnTo>
                  <a:lnTo>
                    <a:pt x="9534" y="37519"/>
                  </a:lnTo>
                  <a:cubicBezTo>
                    <a:pt x="13744" y="30585"/>
                    <a:pt x="20431" y="25013"/>
                    <a:pt x="31452" y="25013"/>
                  </a:cubicBezTo>
                  <a:cubicBezTo>
                    <a:pt x="46930" y="25013"/>
                    <a:pt x="55969" y="35414"/>
                    <a:pt x="55969" y="50644"/>
                  </a:cubicBezTo>
                  <a:lnTo>
                    <a:pt x="55969" y="90392"/>
                  </a:lnTo>
                  <a:lnTo>
                    <a:pt x="46434" y="90392"/>
                  </a:lnTo>
                  <a:lnTo>
                    <a:pt x="46434" y="52997"/>
                  </a:lnTo>
                  <a:cubicBezTo>
                    <a:pt x="46434" y="41110"/>
                    <a:pt x="39995" y="33680"/>
                    <a:pt x="28727" y="33680"/>
                  </a:cubicBezTo>
                  <a:cubicBezTo>
                    <a:pt x="17707" y="33680"/>
                    <a:pt x="9534" y="41729"/>
                    <a:pt x="9534" y="53740"/>
                  </a:cubicBezTo>
                  <a:lnTo>
                    <a:pt x="9534" y="90392"/>
                  </a:lnTo>
                  <a:lnTo>
                    <a:pt x="0" y="90392"/>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6" name="TextBox 75"/>
            <p:cNvSpPr txBox="1"/>
            <p:nvPr/>
          </p:nvSpPr>
          <p:spPr>
            <a:xfrm>
              <a:off x="7534141" y="6565692"/>
              <a:ext cx="63274" cy="86677"/>
            </a:xfrm>
            <a:custGeom>
              <a:avLst/>
              <a:gdLst/>
              <a:ahLst/>
              <a:cxnLst/>
              <a:rect l="l" t="t" r="r" b="b"/>
              <a:pathLst>
                <a:path w="63274" h="86677">
                  <a:moveTo>
                    <a:pt x="0" y="0"/>
                  </a:moveTo>
                  <a:lnTo>
                    <a:pt x="62655" y="0"/>
                  </a:lnTo>
                  <a:lnTo>
                    <a:pt x="62655" y="8915"/>
                  </a:lnTo>
                  <a:lnTo>
                    <a:pt x="9782" y="8915"/>
                  </a:lnTo>
                  <a:lnTo>
                    <a:pt x="9782" y="38509"/>
                  </a:lnTo>
                  <a:lnTo>
                    <a:pt x="57083" y="38509"/>
                  </a:lnTo>
                  <a:lnTo>
                    <a:pt x="57083" y="47425"/>
                  </a:lnTo>
                  <a:lnTo>
                    <a:pt x="9782" y="47425"/>
                  </a:lnTo>
                  <a:lnTo>
                    <a:pt x="9782" y="77762"/>
                  </a:lnTo>
                  <a:lnTo>
                    <a:pt x="63274" y="77762"/>
                  </a:lnTo>
                  <a:lnTo>
                    <a:pt x="63274" y="86677"/>
                  </a:lnTo>
                  <a:lnTo>
                    <a:pt x="0" y="86677"/>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7" name="TextBox 76"/>
            <p:cNvSpPr txBox="1"/>
            <p:nvPr/>
          </p:nvSpPr>
          <p:spPr>
            <a:xfrm>
              <a:off x="7848466" y="6565692"/>
              <a:ext cx="69961" cy="86677"/>
            </a:xfrm>
            <a:custGeom>
              <a:avLst/>
              <a:gdLst/>
              <a:ahLst/>
              <a:cxnLst/>
              <a:rect l="l" t="t" r="r" b="b"/>
              <a:pathLst>
                <a:path w="69961" h="86677">
                  <a:moveTo>
                    <a:pt x="0" y="0"/>
                  </a:moveTo>
                  <a:lnTo>
                    <a:pt x="36900" y="0"/>
                  </a:lnTo>
                  <a:cubicBezTo>
                    <a:pt x="46806" y="0"/>
                    <a:pt x="54607" y="2848"/>
                    <a:pt x="59560" y="7677"/>
                  </a:cubicBezTo>
                  <a:cubicBezTo>
                    <a:pt x="63151" y="11392"/>
                    <a:pt x="65132" y="15973"/>
                    <a:pt x="65132" y="21545"/>
                  </a:cubicBezTo>
                  <a:lnTo>
                    <a:pt x="65132" y="21793"/>
                  </a:lnTo>
                  <a:cubicBezTo>
                    <a:pt x="65132" y="33061"/>
                    <a:pt x="58198" y="38881"/>
                    <a:pt x="51387" y="41853"/>
                  </a:cubicBezTo>
                  <a:cubicBezTo>
                    <a:pt x="61665" y="44948"/>
                    <a:pt x="69961" y="50892"/>
                    <a:pt x="69961" y="62779"/>
                  </a:cubicBezTo>
                  <a:lnTo>
                    <a:pt x="69961" y="63027"/>
                  </a:lnTo>
                  <a:cubicBezTo>
                    <a:pt x="69961" y="77886"/>
                    <a:pt x="57455" y="86677"/>
                    <a:pt x="38510" y="86677"/>
                  </a:cubicBezTo>
                  <a:lnTo>
                    <a:pt x="0" y="86677"/>
                  </a:lnTo>
                  <a:lnTo>
                    <a:pt x="0" y="0"/>
                  </a:lnTo>
                  <a:close/>
                  <a:moveTo>
                    <a:pt x="9658" y="8791"/>
                  </a:moveTo>
                  <a:lnTo>
                    <a:pt x="9658" y="38633"/>
                  </a:lnTo>
                  <a:lnTo>
                    <a:pt x="35290" y="38633"/>
                  </a:lnTo>
                  <a:cubicBezTo>
                    <a:pt x="47053" y="38633"/>
                    <a:pt x="55226" y="33309"/>
                    <a:pt x="55226" y="23155"/>
                  </a:cubicBezTo>
                  <a:lnTo>
                    <a:pt x="55226" y="22907"/>
                  </a:lnTo>
                  <a:cubicBezTo>
                    <a:pt x="55226" y="14363"/>
                    <a:pt x="48415" y="8791"/>
                    <a:pt x="36033" y="8791"/>
                  </a:cubicBezTo>
                  <a:lnTo>
                    <a:pt x="9658" y="8791"/>
                  </a:lnTo>
                  <a:close/>
                  <a:moveTo>
                    <a:pt x="9658" y="47301"/>
                  </a:moveTo>
                  <a:lnTo>
                    <a:pt x="9658" y="77886"/>
                  </a:lnTo>
                  <a:lnTo>
                    <a:pt x="38757" y="77886"/>
                  </a:lnTo>
                  <a:cubicBezTo>
                    <a:pt x="51883" y="77886"/>
                    <a:pt x="60055" y="72066"/>
                    <a:pt x="60055" y="62408"/>
                  </a:cubicBezTo>
                  <a:lnTo>
                    <a:pt x="60055" y="62160"/>
                  </a:lnTo>
                  <a:cubicBezTo>
                    <a:pt x="60055" y="52749"/>
                    <a:pt x="52130" y="47301"/>
                    <a:pt x="37024" y="47301"/>
                  </a:cubicBezTo>
                  <a:lnTo>
                    <a:pt x="9658" y="47301"/>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8" name="TextBox 77"/>
            <p:cNvSpPr txBox="1"/>
            <p:nvPr/>
          </p:nvSpPr>
          <p:spPr>
            <a:xfrm>
              <a:off x="8230649" y="6565692"/>
              <a:ext cx="68103" cy="86677"/>
            </a:xfrm>
            <a:custGeom>
              <a:avLst/>
              <a:gdLst/>
              <a:ahLst/>
              <a:cxnLst/>
              <a:rect l="l" t="t" r="r" b="b"/>
              <a:pathLst>
                <a:path w="68103" h="86677">
                  <a:moveTo>
                    <a:pt x="0" y="0"/>
                  </a:moveTo>
                  <a:lnTo>
                    <a:pt x="68103" y="0"/>
                  </a:lnTo>
                  <a:lnTo>
                    <a:pt x="68103" y="9039"/>
                  </a:lnTo>
                  <a:lnTo>
                    <a:pt x="39005" y="9039"/>
                  </a:lnTo>
                  <a:lnTo>
                    <a:pt x="39005" y="86677"/>
                  </a:lnTo>
                  <a:lnTo>
                    <a:pt x="29099" y="86677"/>
                  </a:lnTo>
                  <a:lnTo>
                    <a:pt x="29099" y="9039"/>
                  </a:lnTo>
                  <a:lnTo>
                    <a:pt x="0" y="9039"/>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9" name="TextBox 78"/>
            <p:cNvSpPr txBox="1"/>
            <p:nvPr/>
          </p:nvSpPr>
          <p:spPr>
            <a:xfrm>
              <a:off x="7995220" y="6569035"/>
              <a:ext cx="76857" cy="84449"/>
            </a:xfrm>
            <a:custGeom>
              <a:avLst/>
              <a:gdLst/>
              <a:ahLst/>
              <a:cxnLst/>
              <a:rect l="l" t="t" r="r" b="b"/>
              <a:pathLst>
                <a:path w="76857" h="84449">
                  <a:moveTo>
                    <a:pt x="8915" y="0"/>
                  </a:moveTo>
                  <a:lnTo>
                    <a:pt x="18450" y="0"/>
                  </a:lnTo>
                  <a:lnTo>
                    <a:pt x="18450" y="19317"/>
                  </a:lnTo>
                  <a:lnTo>
                    <a:pt x="38100" y="19317"/>
                  </a:lnTo>
                  <a:lnTo>
                    <a:pt x="38757" y="19317"/>
                  </a:lnTo>
                  <a:lnTo>
                    <a:pt x="47015" y="19317"/>
                  </a:lnTo>
                  <a:lnTo>
                    <a:pt x="47015" y="0"/>
                  </a:lnTo>
                  <a:lnTo>
                    <a:pt x="56550" y="0"/>
                  </a:lnTo>
                  <a:lnTo>
                    <a:pt x="56550" y="19317"/>
                  </a:lnTo>
                  <a:lnTo>
                    <a:pt x="76857" y="19317"/>
                  </a:lnTo>
                  <a:lnTo>
                    <a:pt x="76857" y="27737"/>
                  </a:lnTo>
                  <a:lnTo>
                    <a:pt x="56550" y="27737"/>
                  </a:lnTo>
                  <a:lnTo>
                    <a:pt x="56550" y="65132"/>
                  </a:lnTo>
                  <a:cubicBezTo>
                    <a:pt x="56550" y="72933"/>
                    <a:pt x="60884" y="75781"/>
                    <a:pt x="67323" y="75781"/>
                  </a:cubicBezTo>
                  <a:cubicBezTo>
                    <a:pt x="70542" y="75781"/>
                    <a:pt x="73266" y="75162"/>
                    <a:pt x="76610" y="73552"/>
                  </a:cubicBezTo>
                  <a:lnTo>
                    <a:pt x="76610" y="81725"/>
                  </a:lnTo>
                  <a:cubicBezTo>
                    <a:pt x="73266" y="83458"/>
                    <a:pt x="69675" y="84449"/>
                    <a:pt x="65094" y="84449"/>
                  </a:cubicBezTo>
                  <a:cubicBezTo>
                    <a:pt x="54816" y="84449"/>
                    <a:pt x="47015" y="79372"/>
                    <a:pt x="47015" y="66370"/>
                  </a:cubicBezTo>
                  <a:lnTo>
                    <a:pt x="47015" y="27737"/>
                  </a:lnTo>
                  <a:lnTo>
                    <a:pt x="38757" y="27737"/>
                  </a:lnTo>
                  <a:lnTo>
                    <a:pt x="38100" y="27737"/>
                  </a:lnTo>
                  <a:lnTo>
                    <a:pt x="18450" y="27737"/>
                  </a:lnTo>
                  <a:lnTo>
                    <a:pt x="18450" y="65132"/>
                  </a:lnTo>
                  <a:cubicBezTo>
                    <a:pt x="18450" y="72933"/>
                    <a:pt x="22784" y="75781"/>
                    <a:pt x="29223" y="75781"/>
                  </a:cubicBezTo>
                  <a:cubicBezTo>
                    <a:pt x="32442" y="75781"/>
                    <a:pt x="35166" y="75162"/>
                    <a:pt x="38510" y="73552"/>
                  </a:cubicBezTo>
                  <a:lnTo>
                    <a:pt x="38510" y="81725"/>
                  </a:lnTo>
                  <a:cubicBezTo>
                    <a:pt x="35166" y="83458"/>
                    <a:pt x="31575" y="84449"/>
                    <a:pt x="26994" y="84449"/>
                  </a:cubicBezTo>
                  <a:cubicBezTo>
                    <a:pt x="16716" y="84449"/>
                    <a:pt x="8915" y="79372"/>
                    <a:pt x="8915" y="66370"/>
                  </a:cubicBezTo>
                  <a:lnTo>
                    <a:pt x="8915" y="27737"/>
                  </a:lnTo>
                  <a:lnTo>
                    <a:pt x="0" y="27737"/>
                  </a:lnTo>
                  <a:lnTo>
                    <a:pt x="0" y="19317"/>
                  </a:lnTo>
                  <a:lnTo>
                    <a:pt x="8915" y="19317"/>
                  </a:lnTo>
                  <a:lnTo>
                    <a:pt x="8915"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0" name="TextBox 79"/>
            <p:cNvSpPr txBox="1"/>
            <p:nvPr/>
          </p:nvSpPr>
          <p:spPr>
            <a:xfrm>
              <a:off x="8512745" y="6569035"/>
              <a:ext cx="38757" cy="84449"/>
            </a:xfrm>
            <a:custGeom>
              <a:avLst/>
              <a:gdLst/>
              <a:ahLst/>
              <a:cxnLst/>
              <a:rect l="l" t="t" r="r" b="b"/>
              <a:pathLst>
                <a:path w="38757" h="84449">
                  <a:moveTo>
                    <a:pt x="8915" y="0"/>
                  </a:moveTo>
                  <a:lnTo>
                    <a:pt x="18450" y="0"/>
                  </a:lnTo>
                  <a:lnTo>
                    <a:pt x="18450" y="19317"/>
                  </a:lnTo>
                  <a:lnTo>
                    <a:pt x="38757" y="19317"/>
                  </a:lnTo>
                  <a:lnTo>
                    <a:pt x="38757" y="27737"/>
                  </a:lnTo>
                  <a:lnTo>
                    <a:pt x="18450" y="27737"/>
                  </a:lnTo>
                  <a:lnTo>
                    <a:pt x="18450" y="65132"/>
                  </a:lnTo>
                  <a:cubicBezTo>
                    <a:pt x="18450" y="72933"/>
                    <a:pt x="22784" y="75781"/>
                    <a:pt x="29222" y="75781"/>
                  </a:cubicBezTo>
                  <a:cubicBezTo>
                    <a:pt x="32442" y="75781"/>
                    <a:pt x="35166" y="75162"/>
                    <a:pt x="38509" y="73552"/>
                  </a:cubicBezTo>
                  <a:lnTo>
                    <a:pt x="38509" y="81725"/>
                  </a:lnTo>
                  <a:cubicBezTo>
                    <a:pt x="35166" y="83458"/>
                    <a:pt x="31575" y="84449"/>
                    <a:pt x="26994" y="84449"/>
                  </a:cubicBezTo>
                  <a:cubicBezTo>
                    <a:pt x="16716" y="84449"/>
                    <a:pt x="8915" y="79372"/>
                    <a:pt x="8915" y="66370"/>
                  </a:cubicBezTo>
                  <a:lnTo>
                    <a:pt x="8915" y="27737"/>
                  </a:lnTo>
                  <a:lnTo>
                    <a:pt x="0" y="27737"/>
                  </a:lnTo>
                  <a:lnTo>
                    <a:pt x="0" y="19317"/>
                  </a:lnTo>
                  <a:lnTo>
                    <a:pt x="8915" y="19317"/>
                  </a:lnTo>
                  <a:lnTo>
                    <a:pt x="8915"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1" name="TextBox 80"/>
            <p:cNvSpPr txBox="1"/>
            <p:nvPr/>
          </p:nvSpPr>
          <p:spPr>
            <a:xfrm>
              <a:off x="7671444" y="6586990"/>
              <a:ext cx="60550" cy="66865"/>
            </a:xfrm>
            <a:custGeom>
              <a:avLst/>
              <a:gdLst/>
              <a:ahLst/>
              <a:cxnLst/>
              <a:rect l="l" t="t" r="r" b="b"/>
              <a:pathLst>
                <a:path w="60550" h="66865">
                  <a:moveTo>
                    <a:pt x="30708" y="0"/>
                  </a:moveTo>
                  <a:cubicBezTo>
                    <a:pt x="49654"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2" y="66865"/>
                    <a:pt x="31947" y="66865"/>
                  </a:cubicBezTo>
                  <a:cubicBezTo>
                    <a:pt x="14364" y="66865"/>
                    <a:pt x="0" y="53368"/>
                    <a:pt x="0" y="33556"/>
                  </a:cubicBezTo>
                  <a:lnTo>
                    <a:pt x="0" y="33309"/>
                  </a:lnTo>
                  <a:cubicBezTo>
                    <a:pt x="0" y="14859"/>
                    <a:pt x="13001" y="0"/>
                    <a:pt x="30708" y="0"/>
                  </a:cubicBezTo>
                  <a:close/>
                  <a:moveTo>
                    <a:pt x="30461" y="8048"/>
                  </a:moveTo>
                  <a:cubicBezTo>
                    <a:pt x="19317"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2" name="TextBox 81"/>
            <p:cNvSpPr txBox="1"/>
            <p:nvPr/>
          </p:nvSpPr>
          <p:spPr>
            <a:xfrm>
              <a:off x="7742081" y="6586990"/>
              <a:ext cx="55969" cy="65379"/>
            </a:xfrm>
            <a:custGeom>
              <a:avLst/>
              <a:gdLst/>
              <a:ahLst/>
              <a:cxnLst/>
              <a:rect l="l" t="t" r="r" b="b"/>
              <a:pathLst>
                <a:path w="55969" h="65379">
                  <a:moveTo>
                    <a:pt x="31452" y="0"/>
                  </a:moveTo>
                  <a:cubicBezTo>
                    <a:pt x="46930" y="0"/>
                    <a:pt x="55969" y="10401"/>
                    <a:pt x="55969" y="25631"/>
                  </a:cubicBezTo>
                  <a:lnTo>
                    <a:pt x="55969" y="65379"/>
                  </a:lnTo>
                  <a:lnTo>
                    <a:pt x="46435" y="65379"/>
                  </a:lnTo>
                  <a:lnTo>
                    <a:pt x="46435" y="27984"/>
                  </a:lnTo>
                  <a:cubicBezTo>
                    <a:pt x="46435" y="16097"/>
                    <a:pt x="39996" y="8667"/>
                    <a:pt x="28728" y="8667"/>
                  </a:cubicBezTo>
                  <a:cubicBezTo>
                    <a:pt x="17707" y="8667"/>
                    <a:pt x="9535" y="16716"/>
                    <a:pt x="9535" y="28727"/>
                  </a:cubicBezTo>
                  <a:lnTo>
                    <a:pt x="9535" y="65379"/>
                  </a:lnTo>
                  <a:lnTo>
                    <a:pt x="0" y="65379"/>
                  </a:lnTo>
                  <a:lnTo>
                    <a:pt x="0" y="1362"/>
                  </a:lnTo>
                  <a:lnTo>
                    <a:pt x="9535" y="1362"/>
                  </a:lnTo>
                  <a:lnTo>
                    <a:pt x="9535" y="12506"/>
                  </a:lnTo>
                  <a:cubicBezTo>
                    <a:pt x="13745" y="5572"/>
                    <a:pt x="20431" y="0"/>
                    <a:pt x="31452"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3" name="TextBox 82"/>
            <p:cNvSpPr txBox="1"/>
            <p:nvPr/>
          </p:nvSpPr>
          <p:spPr>
            <a:xfrm>
              <a:off x="7926468" y="6586990"/>
              <a:ext cx="60550" cy="66865"/>
            </a:xfrm>
            <a:custGeom>
              <a:avLst/>
              <a:gdLst/>
              <a:ahLst/>
              <a:cxnLst/>
              <a:rect l="l" t="t" r="r" b="b"/>
              <a:pathLst>
                <a:path w="60550" h="66865">
                  <a:moveTo>
                    <a:pt x="30708" y="0"/>
                  </a:moveTo>
                  <a:cubicBezTo>
                    <a:pt x="49654"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1" y="66865"/>
                    <a:pt x="31947" y="66865"/>
                  </a:cubicBezTo>
                  <a:cubicBezTo>
                    <a:pt x="14363"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4" name="TextBox 83"/>
            <p:cNvSpPr txBox="1"/>
            <p:nvPr/>
          </p:nvSpPr>
          <p:spPr>
            <a:xfrm>
              <a:off x="8080404" y="6586990"/>
              <a:ext cx="60550" cy="66865"/>
            </a:xfrm>
            <a:custGeom>
              <a:avLst/>
              <a:gdLst/>
              <a:ahLst/>
              <a:cxnLst/>
              <a:rect l="l" t="t" r="r" b="b"/>
              <a:pathLst>
                <a:path w="60550" h="66865">
                  <a:moveTo>
                    <a:pt x="30708" y="0"/>
                  </a:moveTo>
                  <a:cubicBezTo>
                    <a:pt x="49654"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1" y="66865"/>
                    <a:pt x="31947" y="66865"/>
                  </a:cubicBezTo>
                  <a:cubicBezTo>
                    <a:pt x="14364"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5" name="TextBox 84"/>
            <p:cNvSpPr txBox="1"/>
            <p:nvPr/>
          </p:nvSpPr>
          <p:spPr>
            <a:xfrm>
              <a:off x="8290569" y="6586990"/>
              <a:ext cx="66741" cy="66865"/>
            </a:xfrm>
            <a:custGeom>
              <a:avLst/>
              <a:gdLst/>
              <a:ahLst/>
              <a:cxnLst/>
              <a:rect l="l" t="t" r="r" b="b"/>
              <a:pathLst>
                <a:path w="66741" h="66865">
                  <a:moveTo>
                    <a:pt x="33432" y="0"/>
                  </a:moveTo>
                  <a:cubicBezTo>
                    <a:pt x="52625" y="0"/>
                    <a:pt x="66741" y="15106"/>
                    <a:pt x="66741" y="33185"/>
                  </a:cubicBezTo>
                  <a:lnTo>
                    <a:pt x="66741" y="33432"/>
                  </a:lnTo>
                  <a:cubicBezTo>
                    <a:pt x="66741" y="51511"/>
                    <a:pt x="52502" y="66865"/>
                    <a:pt x="33185" y="66865"/>
                  </a:cubicBezTo>
                  <a:cubicBezTo>
                    <a:pt x="13992" y="66865"/>
                    <a:pt x="0" y="51759"/>
                    <a:pt x="0" y="33680"/>
                  </a:cubicBezTo>
                  <a:lnTo>
                    <a:pt x="0" y="33432"/>
                  </a:lnTo>
                  <a:cubicBezTo>
                    <a:pt x="0" y="15354"/>
                    <a:pt x="14116" y="0"/>
                    <a:pt x="33432" y="0"/>
                  </a:cubicBezTo>
                  <a:close/>
                  <a:moveTo>
                    <a:pt x="33185" y="8420"/>
                  </a:moveTo>
                  <a:cubicBezTo>
                    <a:pt x="19316" y="8420"/>
                    <a:pt x="9782" y="19688"/>
                    <a:pt x="9782" y="33185"/>
                  </a:cubicBezTo>
                  <a:lnTo>
                    <a:pt x="9782" y="33432"/>
                  </a:lnTo>
                  <a:cubicBezTo>
                    <a:pt x="9782" y="47177"/>
                    <a:pt x="19936" y="58321"/>
                    <a:pt x="33432" y="58321"/>
                  </a:cubicBezTo>
                  <a:cubicBezTo>
                    <a:pt x="47301" y="58321"/>
                    <a:pt x="56959" y="47177"/>
                    <a:pt x="56959" y="33680"/>
                  </a:cubicBezTo>
                  <a:lnTo>
                    <a:pt x="56959" y="33432"/>
                  </a:lnTo>
                  <a:cubicBezTo>
                    <a:pt x="56959" y="19688"/>
                    <a:pt x="46682" y="8420"/>
                    <a:pt x="33185" y="842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6" name="TextBox 85"/>
            <p:cNvSpPr txBox="1"/>
            <p:nvPr/>
          </p:nvSpPr>
          <p:spPr>
            <a:xfrm>
              <a:off x="8368552" y="6586990"/>
              <a:ext cx="64637" cy="85439"/>
            </a:xfrm>
            <a:custGeom>
              <a:avLst/>
              <a:gdLst/>
              <a:ahLst/>
              <a:cxnLst/>
              <a:rect l="l" t="t" r="r" b="b"/>
              <a:pathLst>
                <a:path w="64637" h="85439">
                  <a:moveTo>
                    <a:pt x="30090" y="0"/>
                  </a:moveTo>
                  <a:cubicBezTo>
                    <a:pt x="42101" y="0"/>
                    <a:pt x="49902" y="5943"/>
                    <a:pt x="55102" y="12877"/>
                  </a:cubicBezTo>
                  <a:lnTo>
                    <a:pt x="55102" y="1362"/>
                  </a:lnTo>
                  <a:lnTo>
                    <a:pt x="64637" y="1362"/>
                  </a:lnTo>
                  <a:lnTo>
                    <a:pt x="64637" y="54235"/>
                  </a:lnTo>
                  <a:cubicBezTo>
                    <a:pt x="64637" y="64141"/>
                    <a:pt x="61665" y="71694"/>
                    <a:pt x="56464" y="76895"/>
                  </a:cubicBezTo>
                  <a:cubicBezTo>
                    <a:pt x="50768" y="82591"/>
                    <a:pt x="42225" y="85439"/>
                    <a:pt x="32071" y="85439"/>
                  </a:cubicBezTo>
                  <a:cubicBezTo>
                    <a:pt x="21422" y="85439"/>
                    <a:pt x="11516" y="82467"/>
                    <a:pt x="2972" y="76523"/>
                  </a:cubicBezTo>
                  <a:lnTo>
                    <a:pt x="7306" y="69094"/>
                  </a:lnTo>
                  <a:cubicBezTo>
                    <a:pt x="14612" y="74418"/>
                    <a:pt x="22784" y="77266"/>
                    <a:pt x="31947" y="77266"/>
                  </a:cubicBezTo>
                  <a:cubicBezTo>
                    <a:pt x="46063" y="77266"/>
                    <a:pt x="55226" y="69465"/>
                    <a:pt x="55226" y="54483"/>
                  </a:cubicBezTo>
                  <a:lnTo>
                    <a:pt x="55226" y="46929"/>
                  </a:lnTo>
                  <a:cubicBezTo>
                    <a:pt x="49654" y="54359"/>
                    <a:pt x="41853" y="60426"/>
                    <a:pt x="30090" y="60426"/>
                  </a:cubicBezTo>
                  <a:cubicBezTo>
                    <a:pt x="14736" y="60426"/>
                    <a:pt x="0" y="48911"/>
                    <a:pt x="0" y="30461"/>
                  </a:cubicBezTo>
                  <a:lnTo>
                    <a:pt x="0" y="30213"/>
                  </a:lnTo>
                  <a:cubicBezTo>
                    <a:pt x="0" y="11515"/>
                    <a:pt x="14859" y="0"/>
                    <a:pt x="30090" y="0"/>
                  </a:cubicBezTo>
                  <a:close/>
                  <a:moveTo>
                    <a:pt x="31947" y="8420"/>
                  </a:moveTo>
                  <a:cubicBezTo>
                    <a:pt x="19812" y="8420"/>
                    <a:pt x="9783" y="16840"/>
                    <a:pt x="9783" y="29965"/>
                  </a:cubicBezTo>
                  <a:lnTo>
                    <a:pt x="9783" y="30213"/>
                  </a:lnTo>
                  <a:cubicBezTo>
                    <a:pt x="9783" y="43091"/>
                    <a:pt x="20060" y="52006"/>
                    <a:pt x="31947" y="52006"/>
                  </a:cubicBezTo>
                  <a:cubicBezTo>
                    <a:pt x="44082" y="52006"/>
                    <a:pt x="55474" y="43215"/>
                    <a:pt x="55474" y="30337"/>
                  </a:cubicBezTo>
                  <a:lnTo>
                    <a:pt x="55474" y="30089"/>
                  </a:lnTo>
                  <a:cubicBezTo>
                    <a:pt x="55474" y="16964"/>
                    <a:pt x="44082" y="8420"/>
                    <a:pt x="31947" y="842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7" name="TextBox 86"/>
            <p:cNvSpPr txBox="1"/>
            <p:nvPr/>
          </p:nvSpPr>
          <p:spPr>
            <a:xfrm>
              <a:off x="8444505" y="6586990"/>
              <a:ext cx="60550" cy="66865"/>
            </a:xfrm>
            <a:custGeom>
              <a:avLst/>
              <a:gdLst/>
              <a:ahLst/>
              <a:cxnLst/>
              <a:rect l="l" t="t" r="r" b="b"/>
              <a:pathLst>
                <a:path w="60550" h="66865">
                  <a:moveTo>
                    <a:pt x="30708" y="0"/>
                  </a:moveTo>
                  <a:cubicBezTo>
                    <a:pt x="49653"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7" y="49530"/>
                  </a:cubicBezTo>
                  <a:lnTo>
                    <a:pt x="58321" y="54854"/>
                  </a:lnTo>
                  <a:cubicBezTo>
                    <a:pt x="51882" y="62036"/>
                    <a:pt x="44081" y="66865"/>
                    <a:pt x="31946" y="66865"/>
                  </a:cubicBezTo>
                  <a:cubicBezTo>
                    <a:pt x="14363"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4"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8" name="TextBox 87"/>
            <p:cNvSpPr txBox="1"/>
            <p:nvPr/>
          </p:nvSpPr>
          <p:spPr>
            <a:xfrm>
              <a:off x="8622817" y="6586990"/>
              <a:ext cx="60550" cy="66865"/>
            </a:xfrm>
            <a:custGeom>
              <a:avLst/>
              <a:gdLst/>
              <a:ahLst/>
              <a:cxnLst/>
              <a:rect l="l" t="t" r="r" b="b"/>
              <a:pathLst>
                <a:path w="60550" h="66865">
                  <a:moveTo>
                    <a:pt x="30708" y="0"/>
                  </a:moveTo>
                  <a:cubicBezTo>
                    <a:pt x="49653"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1" y="66865"/>
                    <a:pt x="31946" y="66865"/>
                  </a:cubicBezTo>
                  <a:cubicBezTo>
                    <a:pt x="14363"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9" name="TextBox 88"/>
            <p:cNvSpPr txBox="1"/>
            <p:nvPr/>
          </p:nvSpPr>
          <p:spPr>
            <a:xfrm>
              <a:off x="8151041" y="6587214"/>
              <a:ext cx="35662" cy="65155"/>
            </a:xfrm>
            <a:custGeom>
              <a:avLst/>
              <a:gdLst/>
              <a:ahLst/>
              <a:cxnLst/>
              <a:rect l="l" t="t" r="r" b="b"/>
              <a:pathLst>
                <a:path w="35662" h="65155">
                  <a:moveTo>
                    <a:pt x="35662" y="23"/>
                  </a:moveTo>
                  <a:lnTo>
                    <a:pt x="35662" y="10301"/>
                  </a:lnTo>
                  <a:lnTo>
                    <a:pt x="34919" y="10301"/>
                  </a:lnTo>
                  <a:cubicBezTo>
                    <a:pt x="20927" y="10301"/>
                    <a:pt x="9535" y="20331"/>
                    <a:pt x="9535" y="39647"/>
                  </a:cubicBezTo>
                  <a:lnTo>
                    <a:pt x="9535" y="65155"/>
                  </a:lnTo>
                  <a:lnTo>
                    <a:pt x="0" y="65155"/>
                  </a:lnTo>
                  <a:lnTo>
                    <a:pt x="0" y="1138"/>
                  </a:lnTo>
                  <a:lnTo>
                    <a:pt x="9535" y="1138"/>
                  </a:lnTo>
                  <a:lnTo>
                    <a:pt x="9535" y="17854"/>
                  </a:lnTo>
                  <a:cubicBezTo>
                    <a:pt x="14240" y="7205"/>
                    <a:pt x="23527" y="-472"/>
                    <a:pt x="35662" y="23"/>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90" name="TextBox 89"/>
            <p:cNvSpPr txBox="1"/>
            <p:nvPr/>
          </p:nvSpPr>
          <p:spPr>
            <a:xfrm>
              <a:off x="8693454" y="6587214"/>
              <a:ext cx="35662" cy="65155"/>
            </a:xfrm>
            <a:custGeom>
              <a:avLst/>
              <a:gdLst/>
              <a:ahLst/>
              <a:cxnLst/>
              <a:rect l="l" t="t" r="r" b="b"/>
              <a:pathLst>
                <a:path w="35662" h="65155">
                  <a:moveTo>
                    <a:pt x="35662" y="23"/>
                  </a:moveTo>
                  <a:lnTo>
                    <a:pt x="35662" y="10301"/>
                  </a:lnTo>
                  <a:lnTo>
                    <a:pt x="34919" y="10301"/>
                  </a:lnTo>
                  <a:cubicBezTo>
                    <a:pt x="20926" y="10301"/>
                    <a:pt x="9535" y="20331"/>
                    <a:pt x="9535" y="39647"/>
                  </a:cubicBezTo>
                  <a:lnTo>
                    <a:pt x="9535" y="65155"/>
                  </a:lnTo>
                  <a:lnTo>
                    <a:pt x="0" y="65155"/>
                  </a:lnTo>
                  <a:lnTo>
                    <a:pt x="0" y="1138"/>
                  </a:lnTo>
                  <a:lnTo>
                    <a:pt x="9535" y="1138"/>
                  </a:lnTo>
                  <a:lnTo>
                    <a:pt x="9535" y="17854"/>
                  </a:lnTo>
                  <a:cubicBezTo>
                    <a:pt x="14240" y="7205"/>
                    <a:pt x="23527" y="-472"/>
                    <a:pt x="35662" y="23"/>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91" name="TextBox 90"/>
            <p:cNvSpPr txBox="1"/>
            <p:nvPr/>
          </p:nvSpPr>
          <p:spPr>
            <a:xfrm>
              <a:off x="7602416" y="6588352"/>
              <a:ext cx="64018" cy="64513"/>
            </a:xfrm>
            <a:custGeom>
              <a:avLst/>
              <a:gdLst/>
              <a:ahLst/>
              <a:cxnLst/>
              <a:rect l="l" t="t" r="r" b="b"/>
              <a:pathLst>
                <a:path w="64018" h="64513">
                  <a:moveTo>
                    <a:pt x="0" y="0"/>
                  </a:moveTo>
                  <a:lnTo>
                    <a:pt x="10525" y="0"/>
                  </a:lnTo>
                  <a:lnTo>
                    <a:pt x="32071" y="53121"/>
                  </a:lnTo>
                  <a:lnTo>
                    <a:pt x="53740" y="0"/>
                  </a:lnTo>
                  <a:lnTo>
                    <a:pt x="64018" y="0"/>
                  </a:lnTo>
                  <a:lnTo>
                    <a:pt x="36157" y="64513"/>
                  </a:lnTo>
                  <a:lnTo>
                    <a:pt x="27737" y="64513"/>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grpSp>
      <p:sp>
        <p:nvSpPr>
          <p:cNvPr id="2" name="Title 1"/>
          <p:cNvSpPr>
            <a:spLocks noGrp="1"/>
          </p:cNvSpPr>
          <p:nvPr>
            <p:ph type="ctrTitle"/>
          </p:nvPr>
        </p:nvSpPr>
        <p:spPr>
          <a:xfrm>
            <a:off x="2247900" y="3788230"/>
            <a:ext cx="6627159" cy="1719941"/>
          </a:xfrm>
        </p:spPr>
        <p:txBody>
          <a:bodyPr anchor="t" anchorCtr="0"/>
          <a:lstStyle>
            <a:lvl1pPr algn="l">
              <a:lnSpc>
                <a:spcPct val="100000"/>
              </a:lnSpc>
              <a:defRPr sz="3300" b="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2247901" y="5615027"/>
            <a:ext cx="6627158" cy="1213945"/>
          </a:xfrm>
        </p:spPr>
        <p:txBody>
          <a:bodyPr anchor="t" anchorCtr="0"/>
          <a:lstStyle>
            <a:lvl1pPr marL="0" indent="0" algn="l">
              <a:lnSpc>
                <a:spcPct val="100000"/>
              </a:lnSpc>
              <a:spcBef>
                <a:spcPts val="0"/>
              </a:spcBef>
              <a:buNone/>
              <a:defRPr sz="1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57942" y="571593"/>
            <a:ext cx="2938014" cy="734504"/>
          </a:xfrm>
          <a:prstGeom prst="rect">
            <a:avLst/>
          </a:prstGeom>
        </p:spPr>
      </p:pic>
    </p:spTree>
  </p:cSld>
  <p:clrMapOvr>
    <a:masterClrMapping/>
  </p:clrMapOvr>
  <p:extLst>
    <p:ext uri="{DCECCB84-F9BA-43D5-87BE-67443E8EF086}">
      <p15:sldGuideLst xmlns:p15="http://schemas.microsoft.com/office/powerpoint/2012/main">
        <p15:guide id="1" pos="1416"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Section Title">
    <p:spTree>
      <p:nvGrpSpPr>
        <p:cNvPr id="1" name=""/>
        <p:cNvGrpSpPr/>
        <p:nvPr/>
      </p:nvGrpSpPr>
      <p:grpSpPr>
        <a:xfrm>
          <a:off x="0" y="0"/>
          <a:ext cx="0" cy="0"/>
          <a:chOff x="0" y="0"/>
          <a:chExt cx="0" cy="0"/>
        </a:xfrm>
      </p:grpSpPr>
      <p:sp>
        <p:nvSpPr>
          <p:cNvPr id="28" name="Rectangle 27"/>
          <p:cNvSpPr/>
          <p:nvPr/>
        </p:nvSpPr>
        <p:spPr>
          <a:xfrm>
            <a:off x="0" y="1702676"/>
            <a:ext cx="12192000" cy="51553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1409700" y="3790950"/>
            <a:ext cx="10229122" cy="2483726"/>
          </a:xfrm>
        </p:spPr>
        <p:txBody>
          <a:bodyPr anchor="t" anchorCtr="0"/>
          <a:lstStyle>
            <a:lvl1pPr>
              <a:defRPr sz="36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1409700" y="3212277"/>
            <a:ext cx="10229122" cy="496886"/>
          </a:xfrm>
        </p:spPr>
        <p:txBody>
          <a:bodyPr/>
          <a:lstStyle>
            <a:lvl1pPr marL="0" indent="0">
              <a:buNone/>
              <a:defRPr sz="3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27" name="Rectangle 26"/>
          <p:cNvSpPr/>
          <p:nvPr/>
        </p:nvSpPr>
        <p:spPr>
          <a:xfrm>
            <a:off x="0" y="-1"/>
            <a:ext cx="121920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9" name="Rectangle 48"/>
          <p:cNvSpPr/>
          <p:nvPr/>
        </p:nvSpPr>
        <p:spPr>
          <a:xfrm>
            <a:off x="0" y="-1"/>
            <a:ext cx="121920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0" name="Rectangle 69"/>
          <p:cNvSpPr/>
          <p:nvPr userDrawn="1"/>
        </p:nvSpPr>
        <p:spPr>
          <a:xfrm>
            <a:off x="0" y="-1"/>
            <a:ext cx="121920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6670" y="550984"/>
            <a:ext cx="2196724" cy="549181"/>
          </a:xfrm>
          <a:prstGeom prst="rect">
            <a:avLst/>
          </a:prstGeom>
        </p:spPr>
      </p:pic>
      <p:grpSp>
        <p:nvGrpSpPr>
          <p:cNvPr id="71" name="Group 70"/>
          <p:cNvGrpSpPr/>
          <p:nvPr userDrawn="1"/>
        </p:nvGrpSpPr>
        <p:grpSpPr>
          <a:xfrm>
            <a:off x="9822951" y="6552722"/>
            <a:ext cx="1600200" cy="130813"/>
            <a:chOff x="7534141" y="6561977"/>
            <a:chExt cx="1194975" cy="110452"/>
          </a:xfrm>
        </p:grpSpPr>
        <p:sp>
          <p:nvSpPr>
            <p:cNvPr id="72" name="TextBox 71"/>
            <p:cNvSpPr txBox="1"/>
            <p:nvPr/>
          </p:nvSpPr>
          <p:spPr>
            <a:xfrm>
              <a:off x="8556417" y="6561977"/>
              <a:ext cx="55969" cy="90392"/>
            </a:xfrm>
            <a:custGeom>
              <a:avLst/>
              <a:gdLst/>
              <a:ahLst/>
              <a:cxnLst/>
              <a:rect l="l" t="t" r="r" b="b"/>
              <a:pathLst>
                <a:path w="55969" h="90392">
                  <a:moveTo>
                    <a:pt x="0" y="0"/>
                  </a:moveTo>
                  <a:lnTo>
                    <a:pt x="9534" y="0"/>
                  </a:lnTo>
                  <a:lnTo>
                    <a:pt x="9534" y="37519"/>
                  </a:lnTo>
                  <a:cubicBezTo>
                    <a:pt x="13744" y="30585"/>
                    <a:pt x="20431" y="25013"/>
                    <a:pt x="31452" y="25013"/>
                  </a:cubicBezTo>
                  <a:cubicBezTo>
                    <a:pt x="46930" y="25013"/>
                    <a:pt x="55969" y="35414"/>
                    <a:pt x="55969" y="50644"/>
                  </a:cubicBezTo>
                  <a:lnTo>
                    <a:pt x="55969" y="90392"/>
                  </a:lnTo>
                  <a:lnTo>
                    <a:pt x="46434" y="90392"/>
                  </a:lnTo>
                  <a:lnTo>
                    <a:pt x="46434" y="52997"/>
                  </a:lnTo>
                  <a:cubicBezTo>
                    <a:pt x="46434" y="41110"/>
                    <a:pt x="39995" y="33680"/>
                    <a:pt x="28727" y="33680"/>
                  </a:cubicBezTo>
                  <a:cubicBezTo>
                    <a:pt x="17707" y="33680"/>
                    <a:pt x="9534" y="41729"/>
                    <a:pt x="9534" y="53740"/>
                  </a:cubicBezTo>
                  <a:lnTo>
                    <a:pt x="9534" y="90392"/>
                  </a:lnTo>
                  <a:lnTo>
                    <a:pt x="0" y="90392"/>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3" name="TextBox 72"/>
            <p:cNvSpPr txBox="1"/>
            <p:nvPr/>
          </p:nvSpPr>
          <p:spPr>
            <a:xfrm>
              <a:off x="7534141" y="6565692"/>
              <a:ext cx="63274" cy="86677"/>
            </a:xfrm>
            <a:custGeom>
              <a:avLst/>
              <a:gdLst/>
              <a:ahLst/>
              <a:cxnLst/>
              <a:rect l="l" t="t" r="r" b="b"/>
              <a:pathLst>
                <a:path w="63274" h="86677">
                  <a:moveTo>
                    <a:pt x="0" y="0"/>
                  </a:moveTo>
                  <a:lnTo>
                    <a:pt x="62655" y="0"/>
                  </a:lnTo>
                  <a:lnTo>
                    <a:pt x="62655" y="8915"/>
                  </a:lnTo>
                  <a:lnTo>
                    <a:pt x="9782" y="8915"/>
                  </a:lnTo>
                  <a:lnTo>
                    <a:pt x="9782" y="38509"/>
                  </a:lnTo>
                  <a:lnTo>
                    <a:pt x="57083" y="38509"/>
                  </a:lnTo>
                  <a:lnTo>
                    <a:pt x="57083" y="47425"/>
                  </a:lnTo>
                  <a:lnTo>
                    <a:pt x="9782" y="47425"/>
                  </a:lnTo>
                  <a:lnTo>
                    <a:pt x="9782" y="77762"/>
                  </a:lnTo>
                  <a:lnTo>
                    <a:pt x="63274" y="77762"/>
                  </a:lnTo>
                  <a:lnTo>
                    <a:pt x="63274" y="86677"/>
                  </a:lnTo>
                  <a:lnTo>
                    <a:pt x="0" y="86677"/>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4" name="TextBox 73"/>
            <p:cNvSpPr txBox="1"/>
            <p:nvPr/>
          </p:nvSpPr>
          <p:spPr>
            <a:xfrm>
              <a:off x="7848466" y="6565692"/>
              <a:ext cx="69961" cy="86677"/>
            </a:xfrm>
            <a:custGeom>
              <a:avLst/>
              <a:gdLst/>
              <a:ahLst/>
              <a:cxnLst/>
              <a:rect l="l" t="t" r="r" b="b"/>
              <a:pathLst>
                <a:path w="69961" h="86677">
                  <a:moveTo>
                    <a:pt x="0" y="0"/>
                  </a:moveTo>
                  <a:lnTo>
                    <a:pt x="36900" y="0"/>
                  </a:lnTo>
                  <a:cubicBezTo>
                    <a:pt x="46806" y="0"/>
                    <a:pt x="54607" y="2848"/>
                    <a:pt x="59560" y="7677"/>
                  </a:cubicBezTo>
                  <a:cubicBezTo>
                    <a:pt x="63151" y="11392"/>
                    <a:pt x="65132" y="15973"/>
                    <a:pt x="65132" y="21545"/>
                  </a:cubicBezTo>
                  <a:lnTo>
                    <a:pt x="65132" y="21793"/>
                  </a:lnTo>
                  <a:cubicBezTo>
                    <a:pt x="65132" y="33061"/>
                    <a:pt x="58198" y="38881"/>
                    <a:pt x="51387" y="41853"/>
                  </a:cubicBezTo>
                  <a:cubicBezTo>
                    <a:pt x="61665" y="44948"/>
                    <a:pt x="69961" y="50892"/>
                    <a:pt x="69961" y="62779"/>
                  </a:cubicBezTo>
                  <a:lnTo>
                    <a:pt x="69961" y="63027"/>
                  </a:lnTo>
                  <a:cubicBezTo>
                    <a:pt x="69961" y="77886"/>
                    <a:pt x="57455" y="86677"/>
                    <a:pt x="38510" y="86677"/>
                  </a:cubicBezTo>
                  <a:lnTo>
                    <a:pt x="0" y="86677"/>
                  </a:lnTo>
                  <a:lnTo>
                    <a:pt x="0" y="0"/>
                  </a:lnTo>
                  <a:close/>
                  <a:moveTo>
                    <a:pt x="9658" y="8791"/>
                  </a:moveTo>
                  <a:lnTo>
                    <a:pt x="9658" y="38633"/>
                  </a:lnTo>
                  <a:lnTo>
                    <a:pt x="35290" y="38633"/>
                  </a:lnTo>
                  <a:cubicBezTo>
                    <a:pt x="47053" y="38633"/>
                    <a:pt x="55226" y="33309"/>
                    <a:pt x="55226" y="23155"/>
                  </a:cubicBezTo>
                  <a:lnTo>
                    <a:pt x="55226" y="22907"/>
                  </a:lnTo>
                  <a:cubicBezTo>
                    <a:pt x="55226" y="14363"/>
                    <a:pt x="48415" y="8791"/>
                    <a:pt x="36033" y="8791"/>
                  </a:cubicBezTo>
                  <a:lnTo>
                    <a:pt x="9658" y="8791"/>
                  </a:lnTo>
                  <a:close/>
                  <a:moveTo>
                    <a:pt x="9658" y="47301"/>
                  </a:moveTo>
                  <a:lnTo>
                    <a:pt x="9658" y="77886"/>
                  </a:lnTo>
                  <a:lnTo>
                    <a:pt x="38757" y="77886"/>
                  </a:lnTo>
                  <a:cubicBezTo>
                    <a:pt x="51883" y="77886"/>
                    <a:pt x="60055" y="72066"/>
                    <a:pt x="60055" y="62408"/>
                  </a:cubicBezTo>
                  <a:lnTo>
                    <a:pt x="60055" y="62160"/>
                  </a:lnTo>
                  <a:cubicBezTo>
                    <a:pt x="60055" y="52749"/>
                    <a:pt x="52130" y="47301"/>
                    <a:pt x="37024" y="47301"/>
                  </a:cubicBezTo>
                  <a:lnTo>
                    <a:pt x="9658" y="47301"/>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5" name="TextBox 74"/>
            <p:cNvSpPr txBox="1"/>
            <p:nvPr/>
          </p:nvSpPr>
          <p:spPr>
            <a:xfrm>
              <a:off x="8230649" y="6565692"/>
              <a:ext cx="68103" cy="86677"/>
            </a:xfrm>
            <a:custGeom>
              <a:avLst/>
              <a:gdLst/>
              <a:ahLst/>
              <a:cxnLst/>
              <a:rect l="l" t="t" r="r" b="b"/>
              <a:pathLst>
                <a:path w="68103" h="86677">
                  <a:moveTo>
                    <a:pt x="0" y="0"/>
                  </a:moveTo>
                  <a:lnTo>
                    <a:pt x="68103" y="0"/>
                  </a:lnTo>
                  <a:lnTo>
                    <a:pt x="68103" y="9039"/>
                  </a:lnTo>
                  <a:lnTo>
                    <a:pt x="39005" y="9039"/>
                  </a:lnTo>
                  <a:lnTo>
                    <a:pt x="39005" y="86677"/>
                  </a:lnTo>
                  <a:lnTo>
                    <a:pt x="29099" y="86677"/>
                  </a:lnTo>
                  <a:lnTo>
                    <a:pt x="29099" y="9039"/>
                  </a:lnTo>
                  <a:lnTo>
                    <a:pt x="0" y="9039"/>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6" name="TextBox 75"/>
            <p:cNvSpPr txBox="1"/>
            <p:nvPr/>
          </p:nvSpPr>
          <p:spPr>
            <a:xfrm>
              <a:off x="7995220" y="6569035"/>
              <a:ext cx="76857" cy="84449"/>
            </a:xfrm>
            <a:custGeom>
              <a:avLst/>
              <a:gdLst/>
              <a:ahLst/>
              <a:cxnLst/>
              <a:rect l="l" t="t" r="r" b="b"/>
              <a:pathLst>
                <a:path w="76857" h="84449">
                  <a:moveTo>
                    <a:pt x="8915" y="0"/>
                  </a:moveTo>
                  <a:lnTo>
                    <a:pt x="18450" y="0"/>
                  </a:lnTo>
                  <a:lnTo>
                    <a:pt x="18450" y="19317"/>
                  </a:lnTo>
                  <a:lnTo>
                    <a:pt x="38100" y="19317"/>
                  </a:lnTo>
                  <a:lnTo>
                    <a:pt x="38757" y="19317"/>
                  </a:lnTo>
                  <a:lnTo>
                    <a:pt x="47015" y="19317"/>
                  </a:lnTo>
                  <a:lnTo>
                    <a:pt x="47015" y="0"/>
                  </a:lnTo>
                  <a:lnTo>
                    <a:pt x="56550" y="0"/>
                  </a:lnTo>
                  <a:lnTo>
                    <a:pt x="56550" y="19317"/>
                  </a:lnTo>
                  <a:lnTo>
                    <a:pt x="76857" y="19317"/>
                  </a:lnTo>
                  <a:lnTo>
                    <a:pt x="76857" y="27737"/>
                  </a:lnTo>
                  <a:lnTo>
                    <a:pt x="56550" y="27737"/>
                  </a:lnTo>
                  <a:lnTo>
                    <a:pt x="56550" y="65132"/>
                  </a:lnTo>
                  <a:cubicBezTo>
                    <a:pt x="56550" y="72933"/>
                    <a:pt x="60884" y="75781"/>
                    <a:pt x="67323" y="75781"/>
                  </a:cubicBezTo>
                  <a:cubicBezTo>
                    <a:pt x="70542" y="75781"/>
                    <a:pt x="73266" y="75162"/>
                    <a:pt x="76610" y="73552"/>
                  </a:cubicBezTo>
                  <a:lnTo>
                    <a:pt x="76610" y="81725"/>
                  </a:lnTo>
                  <a:cubicBezTo>
                    <a:pt x="73266" y="83458"/>
                    <a:pt x="69675" y="84449"/>
                    <a:pt x="65094" y="84449"/>
                  </a:cubicBezTo>
                  <a:cubicBezTo>
                    <a:pt x="54816" y="84449"/>
                    <a:pt x="47015" y="79372"/>
                    <a:pt x="47015" y="66370"/>
                  </a:cubicBezTo>
                  <a:lnTo>
                    <a:pt x="47015" y="27737"/>
                  </a:lnTo>
                  <a:lnTo>
                    <a:pt x="38757" y="27737"/>
                  </a:lnTo>
                  <a:lnTo>
                    <a:pt x="38100" y="27737"/>
                  </a:lnTo>
                  <a:lnTo>
                    <a:pt x="18450" y="27737"/>
                  </a:lnTo>
                  <a:lnTo>
                    <a:pt x="18450" y="65132"/>
                  </a:lnTo>
                  <a:cubicBezTo>
                    <a:pt x="18450" y="72933"/>
                    <a:pt x="22784" y="75781"/>
                    <a:pt x="29223" y="75781"/>
                  </a:cubicBezTo>
                  <a:cubicBezTo>
                    <a:pt x="32442" y="75781"/>
                    <a:pt x="35166" y="75162"/>
                    <a:pt x="38510" y="73552"/>
                  </a:cubicBezTo>
                  <a:lnTo>
                    <a:pt x="38510" y="81725"/>
                  </a:lnTo>
                  <a:cubicBezTo>
                    <a:pt x="35166" y="83458"/>
                    <a:pt x="31575" y="84449"/>
                    <a:pt x="26994" y="84449"/>
                  </a:cubicBezTo>
                  <a:cubicBezTo>
                    <a:pt x="16716" y="84449"/>
                    <a:pt x="8915" y="79372"/>
                    <a:pt x="8915" y="66370"/>
                  </a:cubicBezTo>
                  <a:lnTo>
                    <a:pt x="8915" y="27737"/>
                  </a:lnTo>
                  <a:lnTo>
                    <a:pt x="0" y="27737"/>
                  </a:lnTo>
                  <a:lnTo>
                    <a:pt x="0" y="19317"/>
                  </a:lnTo>
                  <a:lnTo>
                    <a:pt x="8915" y="19317"/>
                  </a:lnTo>
                  <a:lnTo>
                    <a:pt x="8915"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7" name="TextBox 76"/>
            <p:cNvSpPr txBox="1"/>
            <p:nvPr/>
          </p:nvSpPr>
          <p:spPr>
            <a:xfrm>
              <a:off x="8512745" y="6569035"/>
              <a:ext cx="38757" cy="84449"/>
            </a:xfrm>
            <a:custGeom>
              <a:avLst/>
              <a:gdLst/>
              <a:ahLst/>
              <a:cxnLst/>
              <a:rect l="l" t="t" r="r" b="b"/>
              <a:pathLst>
                <a:path w="38757" h="84449">
                  <a:moveTo>
                    <a:pt x="8915" y="0"/>
                  </a:moveTo>
                  <a:lnTo>
                    <a:pt x="18450" y="0"/>
                  </a:lnTo>
                  <a:lnTo>
                    <a:pt x="18450" y="19317"/>
                  </a:lnTo>
                  <a:lnTo>
                    <a:pt x="38757" y="19317"/>
                  </a:lnTo>
                  <a:lnTo>
                    <a:pt x="38757" y="27737"/>
                  </a:lnTo>
                  <a:lnTo>
                    <a:pt x="18450" y="27737"/>
                  </a:lnTo>
                  <a:lnTo>
                    <a:pt x="18450" y="65132"/>
                  </a:lnTo>
                  <a:cubicBezTo>
                    <a:pt x="18450" y="72933"/>
                    <a:pt x="22784" y="75781"/>
                    <a:pt x="29222" y="75781"/>
                  </a:cubicBezTo>
                  <a:cubicBezTo>
                    <a:pt x="32442" y="75781"/>
                    <a:pt x="35166" y="75162"/>
                    <a:pt x="38509" y="73552"/>
                  </a:cubicBezTo>
                  <a:lnTo>
                    <a:pt x="38509" y="81725"/>
                  </a:lnTo>
                  <a:cubicBezTo>
                    <a:pt x="35166" y="83458"/>
                    <a:pt x="31575" y="84449"/>
                    <a:pt x="26994" y="84449"/>
                  </a:cubicBezTo>
                  <a:cubicBezTo>
                    <a:pt x="16716" y="84449"/>
                    <a:pt x="8915" y="79372"/>
                    <a:pt x="8915" y="66370"/>
                  </a:cubicBezTo>
                  <a:lnTo>
                    <a:pt x="8915" y="27737"/>
                  </a:lnTo>
                  <a:lnTo>
                    <a:pt x="0" y="27737"/>
                  </a:lnTo>
                  <a:lnTo>
                    <a:pt x="0" y="19317"/>
                  </a:lnTo>
                  <a:lnTo>
                    <a:pt x="8915" y="19317"/>
                  </a:lnTo>
                  <a:lnTo>
                    <a:pt x="8915"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8" name="TextBox 77"/>
            <p:cNvSpPr txBox="1"/>
            <p:nvPr/>
          </p:nvSpPr>
          <p:spPr>
            <a:xfrm>
              <a:off x="7671444" y="6586990"/>
              <a:ext cx="60550" cy="66865"/>
            </a:xfrm>
            <a:custGeom>
              <a:avLst/>
              <a:gdLst/>
              <a:ahLst/>
              <a:cxnLst/>
              <a:rect l="l" t="t" r="r" b="b"/>
              <a:pathLst>
                <a:path w="60550" h="66865">
                  <a:moveTo>
                    <a:pt x="30708" y="0"/>
                  </a:moveTo>
                  <a:cubicBezTo>
                    <a:pt x="49654"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2" y="66865"/>
                    <a:pt x="31947" y="66865"/>
                  </a:cubicBezTo>
                  <a:cubicBezTo>
                    <a:pt x="14364" y="66865"/>
                    <a:pt x="0" y="53368"/>
                    <a:pt x="0" y="33556"/>
                  </a:cubicBezTo>
                  <a:lnTo>
                    <a:pt x="0" y="33309"/>
                  </a:lnTo>
                  <a:cubicBezTo>
                    <a:pt x="0" y="14859"/>
                    <a:pt x="13001" y="0"/>
                    <a:pt x="30708" y="0"/>
                  </a:cubicBezTo>
                  <a:close/>
                  <a:moveTo>
                    <a:pt x="30461" y="8048"/>
                  </a:moveTo>
                  <a:cubicBezTo>
                    <a:pt x="19317"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9" name="TextBox 78"/>
            <p:cNvSpPr txBox="1"/>
            <p:nvPr/>
          </p:nvSpPr>
          <p:spPr>
            <a:xfrm>
              <a:off x="7742081" y="6586990"/>
              <a:ext cx="55969" cy="65379"/>
            </a:xfrm>
            <a:custGeom>
              <a:avLst/>
              <a:gdLst/>
              <a:ahLst/>
              <a:cxnLst/>
              <a:rect l="l" t="t" r="r" b="b"/>
              <a:pathLst>
                <a:path w="55969" h="65379">
                  <a:moveTo>
                    <a:pt x="31452" y="0"/>
                  </a:moveTo>
                  <a:cubicBezTo>
                    <a:pt x="46930" y="0"/>
                    <a:pt x="55969" y="10401"/>
                    <a:pt x="55969" y="25631"/>
                  </a:cubicBezTo>
                  <a:lnTo>
                    <a:pt x="55969" y="65379"/>
                  </a:lnTo>
                  <a:lnTo>
                    <a:pt x="46435" y="65379"/>
                  </a:lnTo>
                  <a:lnTo>
                    <a:pt x="46435" y="27984"/>
                  </a:lnTo>
                  <a:cubicBezTo>
                    <a:pt x="46435" y="16097"/>
                    <a:pt x="39996" y="8667"/>
                    <a:pt x="28728" y="8667"/>
                  </a:cubicBezTo>
                  <a:cubicBezTo>
                    <a:pt x="17707" y="8667"/>
                    <a:pt x="9535" y="16716"/>
                    <a:pt x="9535" y="28727"/>
                  </a:cubicBezTo>
                  <a:lnTo>
                    <a:pt x="9535" y="65379"/>
                  </a:lnTo>
                  <a:lnTo>
                    <a:pt x="0" y="65379"/>
                  </a:lnTo>
                  <a:lnTo>
                    <a:pt x="0" y="1362"/>
                  </a:lnTo>
                  <a:lnTo>
                    <a:pt x="9535" y="1362"/>
                  </a:lnTo>
                  <a:lnTo>
                    <a:pt x="9535" y="12506"/>
                  </a:lnTo>
                  <a:cubicBezTo>
                    <a:pt x="13745" y="5572"/>
                    <a:pt x="20431" y="0"/>
                    <a:pt x="31452"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0" name="TextBox 79"/>
            <p:cNvSpPr txBox="1"/>
            <p:nvPr/>
          </p:nvSpPr>
          <p:spPr>
            <a:xfrm>
              <a:off x="7926468" y="6586990"/>
              <a:ext cx="60550" cy="66865"/>
            </a:xfrm>
            <a:custGeom>
              <a:avLst/>
              <a:gdLst/>
              <a:ahLst/>
              <a:cxnLst/>
              <a:rect l="l" t="t" r="r" b="b"/>
              <a:pathLst>
                <a:path w="60550" h="66865">
                  <a:moveTo>
                    <a:pt x="30708" y="0"/>
                  </a:moveTo>
                  <a:cubicBezTo>
                    <a:pt x="49654"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1" y="66865"/>
                    <a:pt x="31947" y="66865"/>
                  </a:cubicBezTo>
                  <a:cubicBezTo>
                    <a:pt x="14363"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1" name="TextBox 80"/>
            <p:cNvSpPr txBox="1"/>
            <p:nvPr/>
          </p:nvSpPr>
          <p:spPr>
            <a:xfrm>
              <a:off x="8080404" y="6586990"/>
              <a:ext cx="60550" cy="66865"/>
            </a:xfrm>
            <a:custGeom>
              <a:avLst/>
              <a:gdLst/>
              <a:ahLst/>
              <a:cxnLst/>
              <a:rect l="l" t="t" r="r" b="b"/>
              <a:pathLst>
                <a:path w="60550" h="66865">
                  <a:moveTo>
                    <a:pt x="30708" y="0"/>
                  </a:moveTo>
                  <a:cubicBezTo>
                    <a:pt x="49654"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1" y="66865"/>
                    <a:pt x="31947" y="66865"/>
                  </a:cubicBezTo>
                  <a:cubicBezTo>
                    <a:pt x="14364"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2" name="TextBox 81"/>
            <p:cNvSpPr txBox="1"/>
            <p:nvPr/>
          </p:nvSpPr>
          <p:spPr>
            <a:xfrm>
              <a:off x="8290569" y="6586990"/>
              <a:ext cx="66741" cy="66865"/>
            </a:xfrm>
            <a:custGeom>
              <a:avLst/>
              <a:gdLst/>
              <a:ahLst/>
              <a:cxnLst/>
              <a:rect l="l" t="t" r="r" b="b"/>
              <a:pathLst>
                <a:path w="66741" h="66865">
                  <a:moveTo>
                    <a:pt x="33432" y="0"/>
                  </a:moveTo>
                  <a:cubicBezTo>
                    <a:pt x="52625" y="0"/>
                    <a:pt x="66741" y="15106"/>
                    <a:pt x="66741" y="33185"/>
                  </a:cubicBezTo>
                  <a:lnTo>
                    <a:pt x="66741" y="33432"/>
                  </a:lnTo>
                  <a:cubicBezTo>
                    <a:pt x="66741" y="51511"/>
                    <a:pt x="52502" y="66865"/>
                    <a:pt x="33185" y="66865"/>
                  </a:cubicBezTo>
                  <a:cubicBezTo>
                    <a:pt x="13992" y="66865"/>
                    <a:pt x="0" y="51759"/>
                    <a:pt x="0" y="33680"/>
                  </a:cubicBezTo>
                  <a:lnTo>
                    <a:pt x="0" y="33432"/>
                  </a:lnTo>
                  <a:cubicBezTo>
                    <a:pt x="0" y="15354"/>
                    <a:pt x="14116" y="0"/>
                    <a:pt x="33432" y="0"/>
                  </a:cubicBezTo>
                  <a:close/>
                  <a:moveTo>
                    <a:pt x="33185" y="8420"/>
                  </a:moveTo>
                  <a:cubicBezTo>
                    <a:pt x="19316" y="8420"/>
                    <a:pt x="9782" y="19688"/>
                    <a:pt x="9782" y="33185"/>
                  </a:cubicBezTo>
                  <a:lnTo>
                    <a:pt x="9782" y="33432"/>
                  </a:lnTo>
                  <a:cubicBezTo>
                    <a:pt x="9782" y="47177"/>
                    <a:pt x="19936" y="58321"/>
                    <a:pt x="33432" y="58321"/>
                  </a:cubicBezTo>
                  <a:cubicBezTo>
                    <a:pt x="47301" y="58321"/>
                    <a:pt x="56959" y="47177"/>
                    <a:pt x="56959" y="33680"/>
                  </a:cubicBezTo>
                  <a:lnTo>
                    <a:pt x="56959" y="33432"/>
                  </a:lnTo>
                  <a:cubicBezTo>
                    <a:pt x="56959" y="19688"/>
                    <a:pt x="46682" y="8420"/>
                    <a:pt x="33185" y="842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3" name="TextBox 82"/>
            <p:cNvSpPr txBox="1"/>
            <p:nvPr/>
          </p:nvSpPr>
          <p:spPr>
            <a:xfrm>
              <a:off x="8368552" y="6586990"/>
              <a:ext cx="64637" cy="85439"/>
            </a:xfrm>
            <a:custGeom>
              <a:avLst/>
              <a:gdLst/>
              <a:ahLst/>
              <a:cxnLst/>
              <a:rect l="l" t="t" r="r" b="b"/>
              <a:pathLst>
                <a:path w="64637" h="85439">
                  <a:moveTo>
                    <a:pt x="30090" y="0"/>
                  </a:moveTo>
                  <a:cubicBezTo>
                    <a:pt x="42101" y="0"/>
                    <a:pt x="49902" y="5943"/>
                    <a:pt x="55102" y="12877"/>
                  </a:cubicBezTo>
                  <a:lnTo>
                    <a:pt x="55102" y="1362"/>
                  </a:lnTo>
                  <a:lnTo>
                    <a:pt x="64637" y="1362"/>
                  </a:lnTo>
                  <a:lnTo>
                    <a:pt x="64637" y="54235"/>
                  </a:lnTo>
                  <a:cubicBezTo>
                    <a:pt x="64637" y="64141"/>
                    <a:pt x="61665" y="71694"/>
                    <a:pt x="56464" y="76895"/>
                  </a:cubicBezTo>
                  <a:cubicBezTo>
                    <a:pt x="50768" y="82591"/>
                    <a:pt x="42225" y="85439"/>
                    <a:pt x="32071" y="85439"/>
                  </a:cubicBezTo>
                  <a:cubicBezTo>
                    <a:pt x="21422" y="85439"/>
                    <a:pt x="11516" y="82467"/>
                    <a:pt x="2972" y="76523"/>
                  </a:cubicBezTo>
                  <a:lnTo>
                    <a:pt x="7306" y="69094"/>
                  </a:lnTo>
                  <a:cubicBezTo>
                    <a:pt x="14612" y="74418"/>
                    <a:pt x="22784" y="77266"/>
                    <a:pt x="31947" y="77266"/>
                  </a:cubicBezTo>
                  <a:cubicBezTo>
                    <a:pt x="46063" y="77266"/>
                    <a:pt x="55226" y="69465"/>
                    <a:pt x="55226" y="54483"/>
                  </a:cubicBezTo>
                  <a:lnTo>
                    <a:pt x="55226" y="46929"/>
                  </a:lnTo>
                  <a:cubicBezTo>
                    <a:pt x="49654" y="54359"/>
                    <a:pt x="41853" y="60426"/>
                    <a:pt x="30090" y="60426"/>
                  </a:cubicBezTo>
                  <a:cubicBezTo>
                    <a:pt x="14736" y="60426"/>
                    <a:pt x="0" y="48911"/>
                    <a:pt x="0" y="30461"/>
                  </a:cubicBezTo>
                  <a:lnTo>
                    <a:pt x="0" y="30213"/>
                  </a:lnTo>
                  <a:cubicBezTo>
                    <a:pt x="0" y="11515"/>
                    <a:pt x="14859" y="0"/>
                    <a:pt x="30090" y="0"/>
                  </a:cubicBezTo>
                  <a:close/>
                  <a:moveTo>
                    <a:pt x="31947" y="8420"/>
                  </a:moveTo>
                  <a:cubicBezTo>
                    <a:pt x="19812" y="8420"/>
                    <a:pt x="9783" y="16840"/>
                    <a:pt x="9783" y="29965"/>
                  </a:cubicBezTo>
                  <a:lnTo>
                    <a:pt x="9783" y="30213"/>
                  </a:lnTo>
                  <a:cubicBezTo>
                    <a:pt x="9783" y="43091"/>
                    <a:pt x="20060" y="52006"/>
                    <a:pt x="31947" y="52006"/>
                  </a:cubicBezTo>
                  <a:cubicBezTo>
                    <a:pt x="44082" y="52006"/>
                    <a:pt x="55474" y="43215"/>
                    <a:pt x="55474" y="30337"/>
                  </a:cubicBezTo>
                  <a:lnTo>
                    <a:pt x="55474" y="30089"/>
                  </a:lnTo>
                  <a:cubicBezTo>
                    <a:pt x="55474" y="16964"/>
                    <a:pt x="44082" y="8420"/>
                    <a:pt x="31947" y="842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4" name="TextBox 83"/>
            <p:cNvSpPr txBox="1"/>
            <p:nvPr/>
          </p:nvSpPr>
          <p:spPr>
            <a:xfrm>
              <a:off x="8444505" y="6586990"/>
              <a:ext cx="60550" cy="66865"/>
            </a:xfrm>
            <a:custGeom>
              <a:avLst/>
              <a:gdLst/>
              <a:ahLst/>
              <a:cxnLst/>
              <a:rect l="l" t="t" r="r" b="b"/>
              <a:pathLst>
                <a:path w="60550" h="66865">
                  <a:moveTo>
                    <a:pt x="30708" y="0"/>
                  </a:moveTo>
                  <a:cubicBezTo>
                    <a:pt x="49653"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7" y="49530"/>
                  </a:cubicBezTo>
                  <a:lnTo>
                    <a:pt x="58321" y="54854"/>
                  </a:lnTo>
                  <a:cubicBezTo>
                    <a:pt x="51882" y="62036"/>
                    <a:pt x="44081" y="66865"/>
                    <a:pt x="31946" y="66865"/>
                  </a:cubicBezTo>
                  <a:cubicBezTo>
                    <a:pt x="14363"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4"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5" name="TextBox 84"/>
            <p:cNvSpPr txBox="1"/>
            <p:nvPr/>
          </p:nvSpPr>
          <p:spPr>
            <a:xfrm>
              <a:off x="8622817" y="6586990"/>
              <a:ext cx="60550" cy="66865"/>
            </a:xfrm>
            <a:custGeom>
              <a:avLst/>
              <a:gdLst/>
              <a:ahLst/>
              <a:cxnLst/>
              <a:rect l="l" t="t" r="r" b="b"/>
              <a:pathLst>
                <a:path w="60550" h="66865">
                  <a:moveTo>
                    <a:pt x="30708" y="0"/>
                  </a:moveTo>
                  <a:cubicBezTo>
                    <a:pt x="49653"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1" y="66865"/>
                    <a:pt x="31946" y="66865"/>
                  </a:cubicBezTo>
                  <a:cubicBezTo>
                    <a:pt x="14363"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6" name="TextBox 85"/>
            <p:cNvSpPr txBox="1"/>
            <p:nvPr/>
          </p:nvSpPr>
          <p:spPr>
            <a:xfrm>
              <a:off x="8151041" y="6587214"/>
              <a:ext cx="35662" cy="65155"/>
            </a:xfrm>
            <a:custGeom>
              <a:avLst/>
              <a:gdLst/>
              <a:ahLst/>
              <a:cxnLst/>
              <a:rect l="l" t="t" r="r" b="b"/>
              <a:pathLst>
                <a:path w="35662" h="65155">
                  <a:moveTo>
                    <a:pt x="35662" y="23"/>
                  </a:moveTo>
                  <a:lnTo>
                    <a:pt x="35662" y="10301"/>
                  </a:lnTo>
                  <a:lnTo>
                    <a:pt x="34919" y="10301"/>
                  </a:lnTo>
                  <a:cubicBezTo>
                    <a:pt x="20927" y="10301"/>
                    <a:pt x="9535" y="20331"/>
                    <a:pt x="9535" y="39647"/>
                  </a:cubicBezTo>
                  <a:lnTo>
                    <a:pt x="9535" y="65155"/>
                  </a:lnTo>
                  <a:lnTo>
                    <a:pt x="0" y="65155"/>
                  </a:lnTo>
                  <a:lnTo>
                    <a:pt x="0" y="1138"/>
                  </a:lnTo>
                  <a:lnTo>
                    <a:pt x="9535" y="1138"/>
                  </a:lnTo>
                  <a:lnTo>
                    <a:pt x="9535" y="17854"/>
                  </a:lnTo>
                  <a:cubicBezTo>
                    <a:pt x="14240" y="7205"/>
                    <a:pt x="23527" y="-472"/>
                    <a:pt x="35662" y="23"/>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7" name="TextBox 86"/>
            <p:cNvSpPr txBox="1"/>
            <p:nvPr/>
          </p:nvSpPr>
          <p:spPr>
            <a:xfrm>
              <a:off x="8693454" y="6587214"/>
              <a:ext cx="35662" cy="65155"/>
            </a:xfrm>
            <a:custGeom>
              <a:avLst/>
              <a:gdLst/>
              <a:ahLst/>
              <a:cxnLst/>
              <a:rect l="l" t="t" r="r" b="b"/>
              <a:pathLst>
                <a:path w="35662" h="65155">
                  <a:moveTo>
                    <a:pt x="35662" y="23"/>
                  </a:moveTo>
                  <a:lnTo>
                    <a:pt x="35662" y="10301"/>
                  </a:lnTo>
                  <a:lnTo>
                    <a:pt x="34919" y="10301"/>
                  </a:lnTo>
                  <a:cubicBezTo>
                    <a:pt x="20926" y="10301"/>
                    <a:pt x="9535" y="20331"/>
                    <a:pt x="9535" y="39647"/>
                  </a:cubicBezTo>
                  <a:lnTo>
                    <a:pt x="9535" y="65155"/>
                  </a:lnTo>
                  <a:lnTo>
                    <a:pt x="0" y="65155"/>
                  </a:lnTo>
                  <a:lnTo>
                    <a:pt x="0" y="1138"/>
                  </a:lnTo>
                  <a:lnTo>
                    <a:pt x="9535" y="1138"/>
                  </a:lnTo>
                  <a:lnTo>
                    <a:pt x="9535" y="17854"/>
                  </a:lnTo>
                  <a:cubicBezTo>
                    <a:pt x="14240" y="7205"/>
                    <a:pt x="23527" y="-472"/>
                    <a:pt x="35662" y="23"/>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8" name="TextBox 87"/>
            <p:cNvSpPr txBox="1"/>
            <p:nvPr/>
          </p:nvSpPr>
          <p:spPr>
            <a:xfrm>
              <a:off x="7602416" y="6588352"/>
              <a:ext cx="64018" cy="64513"/>
            </a:xfrm>
            <a:custGeom>
              <a:avLst/>
              <a:gdLst/>
              <a:ahLst/>
              <a:cxnLst/>
              <a:rect l="l" t="t" r="r" b="b"/>
              <a:pathLst>
                <a:path w="64018" h="64513">
                  <a:moveTo>
                    <a:pt x="0" y="0"/>
                  </a:moveTo>
                  <a:lnTo>
                    <a:pt x="10525" y="0"/>
                  </a:lnTo>
                  <a:lnTo>
                    <a:pt x="32071" y="53121"/>
                  </a:lnTo>
                  <a:lnTo>
                    <a:pt x="53740" y="0"/>
                  </a:lnTo>
                  <a:lnTo>
                    <a:pt x="64018" y="0"/>
                  </a:lnTo>
                  <a:lnTo>
                    <a:pt x="36157" y="64513"/>
                  </a:lnTo>
                  <a:lnTo>
                    <a:pt x="27737" y="64513"/>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On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8" name="Content Placeholder 7"/>
          <p:cNvSpPr>
            <a:spLocks noGrp="1"/>
          </p:cNvSpPr>
          <p:nvPr>
            <p:ph sz="quarter" idx="10"/>
          </p:nvPr>
        </p:nvSpPr>
        <p:spPr>
          <a:xfrm>
            <a:off x="1409700" y="1981200"/>
            <a:ext cx="10210801" cy="4121341"/>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and Two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409699" y="1981200"/>
            <a:ext cx="4953001" cy="41957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67501" y="1981199"/>
            <a:ext cx="4952999" cy="419576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FFC4941-FB0A-E249-982E-9EC22E104319}" type="datetime1">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p:txBody>
          <a:bodyPr/>
          <a:lstStyle/>
          <a:p>
            <a:fld id="{2CB88E5D-03FE-D649-AC36-CF809A7D8F37}" type="slidenum">
              <a:rPr lang="en-US" smtClean="0"/>
              <a:t>‹#›</a:t>
            </a:fld>
            <a:endParaRPr lang="en-US"/>
          </a:p>
        </p:txBody>
      </p:sp>
    </p:spTree>
    <p:extLst>
      <p:ext uri="{BB962C8B-B14F-4D97-AF65-F5344CB8AC3E}">
        <p14:creationId xmlns:p14="http://schemas.microsoft.com/office/powerpoint/2010/main" val="1752825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7AAA053-9651-114E-ABA7-B7966448B3ED}" type="datetime1">
              <a:rPr lang="en-US" smtClean="0"/>
              <a:t>1/15/2026</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13" name="Slide Number Placeholder 5"/>
          <p:cNvSpPr>
            <a:spLocks noGrp="1"/>
          </p:cNvSpPr>
          <p:nvPr>
            <p:ph type="sldNum" sz="quarter" idx="12"/>
          </p:nvPr>
        </p:nvSpPr>
        <p:spPr>
          <a:xfrm>
            <a:off x="531812" y="787782"/>
            <a:ext cx="779767" cy="365125"/>
          </a:xfrm>
        </p:spPr>
        <p:txBody>
          <a:bodyPr/>
          <a:lstStyle/>
          <a:p>
            <a:fld id="{2CB88E5D-03FE-D649-AC36-CF809A7D8F37}" type="slidenum">
              <a:rPr lang="en-US" smtClean="0"/>
              <a:t>‹#›</a:t>
            </a:fld>
            <a:endParaRPr lang="en-US"/>
          </a:p>
        </p:txBody>
      </p:sp>
    </p:spTree>
    <p:extLst>
      <p:ext uri="{BB962C8B-B14F-4D97-AF65-F5344CB8AC3E}">
        <p14:creationId xmlns:p14="http://schemas.microsoft.com/office/powerpoint/2010/main" val="346534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 name="Rectangle 63"/>
          <p:cNvSpPr/>
          <p:nvPr userDrawn="1"/>
        </p:nvSpPr>
        <p:spPr>
          <a:xfrm>
            <a:off x="9052560" y="6400800"/>
            <a:ext cx="3136392" cy="4572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1409700" y="822960"/>
            <a:ext cx="10210800" cy="742034"/>
          </a:xfrm>
          <a:prstGeom prst="rect">
            <a:avLst/>
          </a:prstGeom>
        </p:spPr>
        <p:txBody>
          <a:bodyPr vert="horz" lIns="0" tIns="0" rIns="0" bIns="0" rtlCol="0" anchor="t"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1409700" y="1981200"/>
            <a:ext cx="10210800" cy="4230136"/>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8" name="Group 7"/>
          <p:cNvGrpSpPr/>
          <p:nvPr/>
        </p:nvGrpSpPr>
        <p:grpSpPr>
          <a:xfrm>
            <a:off x="9822951" y="6552722"/>
            <a:ext cx="1600200" cy="130813"/>
            <a:chOff x="7534141" y="6561977"/>
            <a:chExt cx="1194975" cy="110452"/>
          </a:xfrm>
        </p:grpSpPr>
        <p:sp>
          <p:nvSpPr>
            <p:cNvPr id="37" name="TextBox 36"/>
            <p:cNvSpPr txBox="1"/>
            <p:nvPr/>
          </p:nvSpPr>
          <p:spPr>
            <a:xfrm>
              <a:off x="8556417" y="6561977"/>
              <a:ext cx="55969" cy="90392"/>
            </a:xfrm>
            <a:custGeom>
              <a:avLst/>
              <a:gdLst/>
              <a:ahLst/>
              <a:cxnLst/>
              <a:rect l="l" t="t" r="r" b="b"/>
              <a:pathLst>
                <a:path w="55969" h="90392">
                  <a:moveTo>
                    <a:pt x="0" y="0"/>
                  </a:moveTo>
                  <a:lnTo>
                    <a:pt x="9534" y="0"/>
                  </a:lnTo>
                  <a:lnTo>
                    <a:pt x="9534" y="37519"/>
                  </a:lnTo>
                  <a:cubicBezTo>
                    <a:pt x="13744" y="30585"/>
                    <a:pt x="20431" y="25013"/>
                    <a:pt x="31452" y="25013"/>
                  </a:cubicBezTo>
                  <a:cubicBezTo>
                    <a:pt x="46930" y="25013"/>
                    <a:pt x="55969" y="35414"/>
                    <a:pt x="55969" y="50644"/>
                  </a:cubicBezTo>
                  <a:lnTo>
                    <a:pt x="55969" y="90392"/>
                  </a:lnTo>
                  <a:lnTo>
                    <a:pt x="46434" y="90392"/>
                  </a:lnTo>
                  <a:lnTo>
                    <a:pt x="46434" y="52997"/>
                  </a:lnTo>
                  <a:cubicBezTo>
                    <a:pt x="46434" y="41110"/>
                    <a:pt x="39995" y="33680"/>
                    <a:pt x="28727" y="33680"/>
                  </a:cubicBezTo>
                  <a:cubicBezTo>
                    <a:pt x="17707" y="33680"/>
                    <a:pt x="9534" y="41729"/>
                    <a:pt x="9534" y="53740"/>
                  </a:cubicBezTo>
                  <a:lnTo>
                    <a:pt x="9534" y="90392"/>
                  </a:lnTo>
                  <a:lnTo>
                    <a:pt x="0" y="90392"/>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36" name="TextBox 35"/>
            <p:cNvSpPr txBox="1"/>
            <p:nvPr/>
          </p:nvSpPr>
          <p:spPr>
            <a:xfrm>
              <a:off x="7534141" y="6565692"/>
              <a:ext cx="63274" cy="86677"/>
            </a:xfrm>
            <a:custGeom>
              <a:avLst/>
              <a:gdLst/>
              <a:ahLst/>
              <a:cxnLst/>
              <a:rect l="l" t="t" r="r" b="b"/>
              <a:pathLst>
                <a:path w="63274" h="86677">
                  <a:moveTo>
                    <a:pt x="0" y="0"/>
                  </a:moveTo>
                  <a:lnTo>
                    <a:pt x="62655" y="0"/>
                  </a:lnTo>
                  <a:lnTo>
                    <a:pt x="62655" y="8915"/>
                  </a:lnTo>
                  <a:lnTo>
                    <a:pt x="9782" y="8915"/>
                  </a:lnTo>
                  <a:lnTo>
                    <a:pt x="9782" y="38509"/>
                  </a:lnTo>
                  <a:lnTo>
                    <a:pt x="57083" y="38509"/>
                  </a:lnTo>
                  <a:lnTo>
                    <a:pt x="57083" y="47425"/>
                  </a:lnTo>
                  <a:lnTo>
                    <a:pt x="9782" y="47425"/>
                  </a:lnTo>
                  <a:lnTo>
                    <a:pt x="9782" y="77762"/>
                  </a:lnTo>
                  <a:lnTo>
                    <a:pt x="63274" y="77762"/>
                  </a:lnTo>
                  <a:lnTo>
                    <a:pt x="63274" y="86677"/>
                  </a:lnTo>
                  <a:lnTo>
                    <a:pt x="0" y="86677"/>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35" name="TextBox 34"/>
            <p:cNvSpPr txBox="1"/>
            <p:nvPr/>
          </p:nvSpPr>
          <p:spPr>
            <a:xfrm>
              <a:off x="7848466" y="6565692"/>
              <a:ext cx="69961" cy="86677"/>
            </a:xfrm>
            <a:custGeom>
              <a:avLst/>
              <a:gdLst/>
              <a:ahLst/>
              <a:cxnLst/>
              <a:rect l="l" t="t" r="r" b="b"/>
              <a:pathLst>
                <a:path w="69961" h="86677">
                  <a:moveTo>
                    <a:pt x="0" y="0"/>
                  </a:moveTo>
                  <a:lnTo>
                    <a:pt x="36900" y="0"/>
                  </a:lnTo>
                  <a:cubicBezTo>
                    <a:pt x="46806" y="0"/>
                    <a:pt x="54607" y="2848"/>
                    <a:pt x="59560" y="7677"/>
                  </a:cubicBezTo>
                  <a:cubicBezTo>
                    <a:pt x="63151" y="11392"/>
                    <a:pt x="65132" y="15973"/>
                    <a:pt x="65132" y="21545"/>
                  </a:cubicBezTo>
                  <a:lnTo>
                    <a:pt x="65132" y="21793"/>
                  </a:lnTo>
                  <a:cubicBezTo>
                    <a:pt x="65132" y="33061"/>
                    <a:pt x="58198" y="38881"/>
                    <a:pt x="51387" y="41853"/>
                  </a:cubicBezTo>
                  <a:cubicBezTo>
                    <a:pt x="61665" y="44948"/>
                    <a:pt x="69961" y="50892"/>
                    <a:pt x="69961" y="62779"/>
                  </a:cubicBezTo>
                  <a:lnTo>
                    <a:pt x="69961" y="63027"/>
                  </a:lnTo>
                  <a:cubicBezTo>
                    <a:pt x="69961" y="77886"/>
                    <a:pt x="57455" y="86677"/>
                    <a:pt x="38510" y="86677"/>
                  </a:cubicBezTo>
                  <a:lnTo>
                    <a:pt x="0" y="86677"/>
                  </a:lnTo>
                  <a:lnTo>
                    <a:pt x="0" y="0"/>
                  </a:lnTo>
                  <a:close/>
                  <a:moveTo>
                    <a:pt x="9658" y="8791"/>
                  </a:moveTo>
                  <a:lnTo>
                    <a:pt x="9658" y="38633"/>
                  </a:lnTo>
                  <a:lnTo>
                    <a:pt x="35290" y="38633"/>
                  </a:lnTo>
                  <a:cubicBezTo>
                    <a:pt x="47053" y="38633"/>
                    <a:pt x="55226" y="33309"/>
                    <a:pt x="55226" y="23155"/>
                  </a:cubicBezTo>
                  <a:lnTo>
                    <a:pt x="55226" y="22907"/>
                  </a:lnTo>
                  <a:cubicBezTo>
                    <a:pt x="55226" y="14363"/>
                    <a:pt x="48415" y="8791"/>
                    <a:pt x="36033" y="8791"/>
                  </a:cubicBezTo>
                  <a:lnTo>
                    <a:pt x="9658" y="8791"/>
                  </a:lnTo>
                  <a:close/>
                  <a:moveTo>
                    <a:pt x="9658" y="47301"/>
                  </a:moveTo>
                  <a:lnTo>
                    <a:pt x="9658" y="77886"/>
                  </a:lnTo>
                  <a:lnTo>
                    <a:pt x="38757" y="77886"/>
                  </a:lnTo>
                  <a:cubicBezTo>
                    <a:pt x="51883" y="77886"/>
                    <a:pt x="60055" y="72066"/>
                    <a:pt x="60055" y="62408"/>
                  </a:cubicBezTo>
                  <a:lnTo>
                    <a:pt x="60055" y="62160"/>
                  </a:lnTo>
                  <a:cubicBezTo>
                    <a:pt x="60055" y="52749"/>
                    <a:pt x="52130" y="47301"/>
                    <a:pt x="37024" y="47301"/>
                  </a:cubicBezTo>
                  <a:lnTo>
                    <a:pt x="9658" y="47301"/>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34" name="TextBox 33"/>
            <p:cNvSpPr txBox="1"/>
            <p:nvPr/>
          </p:nvSpPr>
          <p:spPr>
            <a:xfrm>
              <a:off x="8230649" y="6565692"/>
              <a:ext cx="68103" cy="86677"/>
            </a:xfrm>
            <a:custGeom>
              <a:avLst/>
              <a:gdLst/>
              <a:ahLst/>
              <a:cxnLst/>
              <a:rect l="l" t="t" r="r" b="b"/>
              <a:pathLst>
                <a:path w="68103" h="86677">
                  <a:moveTo>
                    <a:pt x="0" y="0"/>
                  </a:moveTo>
                  <a:lnTo>
                    <a:pt x="68103" y="0"/>
                  </a:lnTo>
                  <a:lnTo>
                    <a:pt x="68103" y="9039"/>
                  </a:lnTo>
                  <a:lnTo>
                    <a:pt x="39005" y="9039"/>
                  </a:lnTo>
                  <a:lnTo>
                    <a:pt x="39005" y="86677"/>
                  </a:lnTo>
                  <a:lnTo>
                    <a:pt x="29099" y="86677"/>
                  </a:lnTo>
                  <a:lnTo>
                    <a:pt x="29099" y="9039"/>
                  </a:lnTo>
                  <a:lnTo>
                    <a:pt x="0" y="9039"/>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33" name="TextBox 32"/>
            <p:cNvSpPr txBox="1"/>
            <p:nvPr/>
          </p:nvSpPr>
          <p:spPr>
            <a:xfrm>
              <a:off x="7995220" y="6569035"/>
              <a:ext cx="76857" cy="84449"/>
            </a:xfrm>
            <a:custGeom>
              <a:avLst/>
              <a:gdLst/>
              <a:ahLst/>
              <a:cxnLst/>
              <a:rect l="l" t="t" r="r" b="b"/>
              <a:pathLst>
                <a:path w="76857" h="84449">
                  <a:moveTo>
                    <a:pt x="8915" y="0"/>
                  </a:moveTo>
                  <a:lnTo>
                    <a:pt x="18450" y="0"/>
                  </a:lnTo>
                  <a:lnTo>
                    <a:pt x="18450" y="19317"/>
                  </a:lnTo>
                  <a:lnTo>
                    <a:pt x="38100" y="19317"/>
                  </a:lnTo>
                  <a:lnTo>
                    <a:pt x="38757" y="19317"/>
                  </a:lnTo>
                  <a:lnTo>
                    <a:pt x="47015" y="19317"/>
                  </a:lnTo>
                  <a:lnTo>
                    <a:pt x="47015" y="0"/>
                  </a:lnTo>
                  <a:lnTo>
                    <a:pt x="56550" y="0"/>
                  </a:lnTo>
                  <a:lnTo>
                    <a:pt x="56550" y="19317"/>
                  </a:lnTo>
                  <a:lnTo>
                    <a:pt x="76857" y="19317"/>
                  </a:lnTo>
                  <a:lnTo>
                    <a:pt x="76857" y="27737"/>
                  </a:lnTo>
                  <a:lnTo>
                    <a:pt x="56550" y="27737"/>
                  </a:lnTo>
                  <a:lnTo>
                    <a:pt x="56550" y="65132"/>
                  </a:lnTo>
                  <a:cubicBezTo>
                    <a:pt x="56550" y="72933"/>
                    <a:pt x="60884" y="75781"/>
                    <a:pt x="67323" y="75781"/>
                  </a:cubicBezTo>
                  <a:cubicBezTo>
                    <a:pt x="70542" y="75781"/>
                    <a:pt x="73266" y="75162"/>
                    <a:pt x="76610" y="73552"/>
                  </a:cubicBezTo>
                  <a:lnTo>
                    <a:pt x="76610" y="81725"/>
                  </a:lnTo>
                  <a:cubicBezTo>
                    <a:pt x="73266" y="83458"/>
                    <a:pt x="69675" y="84449"/>
                    <a:pt x="65094" y="84449"/>
                  </a:cubicBezTo>
                  <a:cubicBezTo>
                    <a:pt x="54816" y="84449"/>
                    <a:pt x="47015" y="79372"/>
                    <a:pt x="47015" y="66370"/>
                  </a:cubicBezTo>
                  <a:lnTo>
                    <a:pt x="47015" y="27737"/>
                  </a:lnTo>
                  <a:lnTo>
                    <a:pt x="38757" y="27737"/>
                  </a:lnTo>
                  <a:lnTo>
                    <a:pt x="38100" y="27737"/>
                  </a:lnTo>
                  <a:lnTo>
                    <a:pt x="18450" y="27737"/>
                  </a:lnTo>
                  <a:lnTo>
                    <a:pt x="18450" y="65132"/>
                  </a:lnTo>
                  <a:cubicBezTo>
                    <a:pt x="18450" y="72933"/>
                    <a:pt x="22784" y="75781"/>
                    <a:pt x="29223" y="75781"/>
                  </a:cubicBezTo>
                  <a:cubicBezTo>
                    <a:pt x="32442" y="75781"/>
                    <a:pt x="35166" y="75162"/>
                    <a:pt x="38510" y="73552"/>
                  </a:cubicBezTo>
                  <a:lnTo>
                    <a:pt x="38510" y="81725"/>
                  </a:lnTo>
                  <a:cubicBezTo>
                    <a:pt x="35166" y="83458"/>
                    <a:pt x="31575" y="84449"/>
                    <a:pt x="26994" y="84449"/>
                  </a:cubicBezTo>
                  <a:cubicBezTo>
                    <a:pt x="16716" y="84449"/>
                    <a:pt x="8915" y="79372"/>
                    <a:pt x="8915" y="66370"/>
                  </a:cubicBezTo>
                  <a:lnTo>
                    <a:pt x="8915" y="27737"/>
                  </a:lnTo>
                  <a:lnTo>
                    <a:pt x="0" y="27737"/>
                  </a:lnTo>
                  <a:lnTo>
                    <a:pt x="0" y="19317"/>
                  </a:lnTo>
                  <a:lnTo>
                    <a:pt x="8915" y="19317"/>
                  </a:lnTo>
                  <a:lnTo>
                    <a:pt x="8915"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32" name="TextBox 31"/>
            <p:cNvSpPr txBox="1"/>
            <p:nvPr/>
          </p:nvSpPr>
          <p:spPr>
            <a:xfrm>
              <a:off x="8512745" y="6569035"/>
              <a:ext cx="38757" cy="84449"/>
            </a:xfrm>
            <a:custGeom>
              <a:avLst/>
              <a:gdLst/>
              <a:ahLst/>
              <a:cxnLst/>
              <a:rect l="l" t="t" r="r" b="b"/>
              <a:pathLst>
                <a:path w="38757" h="84449">
                  <a:moveTo>
                    <a:pt x="8915" y="0"/>
                  </a:moveTo>
                  <a:lnTo>
                    <a:pt x="18450" y="0"/>
                  </a:lnTo>
                  <a:lnTo>
                    <a:pt x="18450" y="19317"/>
                  </a:lnTo>
                  <a:lnTo>
                    <a:pt x="38757" y="19317"/>
                  </a:lnTo>
                  <a:lnTo>
                    <a:pt x="38757" y="27737"/>
                  </a:lnTo>
                  <a:lnTo>
                    <a:pt x="18450" y="27737"/>
                  </a:lnTo>
                  <a:lnTo>
                    <a:pt x="18450" y="65132"/>
                  </a:lnTo>
                  <a:cubicBezTo>
                    <a:pt x="18450" y="72933"/>
                    <a:pt x="22784" y="75781"/>
                    <a:pt x="29222" y="75781"/>
                  </a:cubicBezTo>
                  <a:cubicBezTo>
                    <a:pt x="32442" y="75781"/>
                    <a:pt x="35166" y="75162"/>
                    <a:pt x="38509" y="73552"/>
                  </a:cubicBezTo>
                  <a:lnTo>
                    <a:pt x="38509" y="81725"/>
                  </a:lnTo>
                  <a:cubicBezTo>
                    <a:pt x="35166" y="83458"/>
                    <a:pt x="31575" y="84449"/>
                    <a:pt x="26994" y="84449"/>
                  </a:cubicBezTo>
                  <a:cubicBezTo>
                    <a:pt x="16716" y="84449"/>
                    <a:pt x="8915" y="79372"/>
                    <a:pt x="8915" y="66370"/>
                  </a:cubicBezTo>
                  <a:lnTo>
                    <a:pt x="8915" y="27737"/>
                  </a:lnTo>
                  <a:lnTo>
                    <a:pt x="0" y="27737"/>
                  </a:lnTo>
                  <a:lnTo>
                    <a:pt x="0" y="19317"/>
                  </a:lnTo>
                  <a:lnTo>
                    <a:pt x="8915" y="19317"/>
                  </a:lnTo>
                  <a:lnTo>
                    <a:pt x="8915"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31" name="TextBox 30"/>
            <p:cNvSpPr txBox="1"/>
            <p:nvPr/>
          </p:nvSpPr>
          <p:spPr>
            <a:xfrm>
              <a:off x="7671444" y="6586990"/>
              <a:ext cx="60550" cy="66865"/>
            </a:xfrm>
            <a:custGeom>
              <a:avLst/>
              <a:gdLst/>
              <a:ahLst/>
              <a:cxnLst/>
              <a:rect l="l" t="t" r="r" b="b"/>
              <a:pathLst>
                <a:path w="60550" h="66865">
                  <a:moveTo>
                    <a:pt x="30708" y="0"/>
                  </a:moveTo>
                  <a:cubicBezTo>
                    <a:pt x="49654"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2" y="66865"/>
                    <a:pt x="31947" y="66865"/>
                  </a:cubicBezTo>
                  <a:cubicBezTo>
                    <a:pt x="14364" y="66865"/>
                    <a:pt x="0" y="53368"/>
                    <a:pt x="0" y="33556"/>
                  </a:cubicBezTo>
                  <a:lnTo>
                    <a:pt x="0" y="33309"/>
                  </a:lnTo>
                  <a:cubicBezTo>
                    <a:pt x="0" y="14859"/>
                    <a:pt x="13001" y="0"/>
                    <a:pt x="30708" y="0"/>
                  </a:cubicBezTo>
                  <a:close/>
                  <a:moveTo>
                    <a:pt x="30461" y="8048"/>
                  </a:moveTo>
                  <a:cubicBezTo>
                    <a:pt x="19317"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30" name="TextBox 29"/>
            <p:cNvSpPr txBox="1"/>
            <p:nvPr/>
          </p:nvSpPr>
          <p:spPr>
            <a:xfrm>
              <a:off x="7742081" y="6586990"/>
              <a:ext cx="55969" cy="65379"/>
            </a:xfrm>
            <a:custGeom>
              <a:avLst/>
              <a:gdLst/>
              <a:ahLst/>
              <a:cxnLst/>
              <a:rect l="l" t="t" r="r" b="b"/>
              <a:pathLst>
                <a:path w="55969" h="65379">
                  <a:moveTo>
                    <a:pt x="31452" y="0"/>
                  </a:moveTo>
                  <a:cubicBezTo>
                    <a:pt x="46930" y="0"/>
                    <a:pt x="55969" y="10401"/>
                    <a:pt x="55969" y="25631"/>
                  </a:cubicBezTo>
                  <a:lnTo>
                    <a:pt x="55969" y="65379"/>
                  </a:lnTo>
                  <a:lnTo>
                    <a:pt x="46435" y="65379"/>
                  </a:lnTo>
                  <a:lnTo>
                    <a:pt x="46435" y="27984"/>
                  </a:lnTo>
                  <a:cubicBezTo>
                    <a:pt x="46435" y="16097"/>
                    <a:pt x="39996" y="8667"/>
                    <a:pt x="28728" y="8667"/>
                  </a:cubicBezTo>
                  <a:cubicBezTo>
                    <a:pt x="17707" y="8667"/>
                    <a:pt x="9535" y="16716"/>
                    <a:pt x="9535" y="28727"/>
                  </a:cubicBezTo>
                  <a:lnTo>
                    <a:pt x="9535" y="65379"/>
                  </a:lnTo>
                  <a:lnTo>
                    <a:pt x="0" y="65379"/>
                  </a:lnTo>
                  <a:lnTo>
                    <a:pt x="0" y="1362"/>
                  </a:lnTo>
                  <a:lnTo>
                    <a:pt x="9535" y="1362"/>
                  </a:lnTo>
                  <a:lnTo>
                    <a:pt x="9535" y="12506"/>
                  </a:lnTo>
                  <a:cubicBezTo>
                    <a:pt x="13745" y="5572"/>
                    <a:pt x="20431" y="0"/>
                    <a:pt x="31452"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29" name="TextBox 28"/>
            <p:cNvSpPr txBox="1"/>
            <p:nvPr/>
          </p:nvSpPr>
          <p:spPr>
            <a:xfrm>
              <a:off x="7926468" y="6586990"/>
              <a:ext cx="60550" cy="66865"/>
            </a:xfrm>
            <a:custGeom>
              <a:avLst/>
              <a:gdLst/>
              <a:ahLst/>
              <a:cxnLst/>
              <a:rect l="l" t="t" r="r" b="b"/>
              <a:pathLst>
                <a:path w="60550" h="66865">
                  <a:moveTo>
                    <a:pt x="30708" y="0"/>
                  </a:moveTo>
                  <a:cubicBezTo>
                    <a:pt x="49654"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1" y="66865"/>
                    <a:pt x="31947" y="66865"/>
                  </a:cubicBezTo>
                  <a:cubicBezTo>
                    <a:pt x="14363"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28" name="TextBox 27"/>
            <p:cNvSpPr txBox="1"/>
            <p:nvPr/>
          </p:nvSpPr>
          <p:spPr>
            <a:xfrm>
              <a:off x="8080404" y="6586990"/>
              <a:ext cx="60550" cy="66865"/>
            </a:xfrm>
            <a:custGeom>
              <a:avLst/>
              <a:gdLst/>
              <a:ahLst/>
              <a:cxnLst/>
              <a:rect l="l" t="t" r="r" b="b"/>
              <a:pathLst>
                <a:path w="60550" h="66865">
                  <a:moveTo>
                    <a:pt x="30708" y="0"/>
                  </a:moveTo>
                  <a:cubicBezTo>
                    <a:pt x="49654"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1" y="66865"/>
                    <a:pt x="31947" y="66865"/>
                  </a:cubicBezTo>
                  <a:cubicBezTo>
                    <a:pt x="14364"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27" name="TextBox 26"/>
            <p:cNvSpPr txBox="1"/>
            <p:nvPr/>
          </p:nvSpPr>
          <p:spPr>
            <a:xfrm>
              <a:off x="8290569" y="6586990"/>
              <a:ext cx="66741" cy="66865"/>
            </a:xfrm>
            <a:custGeom>
              <a:avLst/>
              <a:gdLst/>
              <a:ahLst/>
              <a:cxnLst/>
              <a:rect l="l" t="t" r="r" b="b"/>
              <a:pathLst>
                <a:path w="66741" h="66865">
                  <a:moveTo>
                    <a:pt x="33432" y="0"/>
                  </a:moveTo>
                  <a:cubicBezTo>
                    <a:pt x="52625" y="0"/>
                    <a:pt x="66741" y="15106"/>
                    <a:pt x="66741" y="33185"/>
                  </a:cubicBezTo>
                  <a:lnTo>
                    <a:pt x="66741" y="33432"/>
                  </a:lnTo>
                  <a:cubicBezTo>
                    <a:pt x="66741" y="51511"/>
                    <a:pt x="52502" y="66865"/>
                    <a:pt x="33185" y="66865"/>
                  </a:cubicBezTo>
                  <a:cubicBezTo>
                    <a:pt x="13992" y="66865"/>
                    <a:pt x="0" y="51759"/>
                    <a:pt x="0" y="33680"/>
                  </a:cubicBezTo>
                  <a:lnTo>
                    <a:pt x="0" y="33432"/>
                  </a:lnTo>
                  <a:cubicBezTo>
                    <a:pt x="0" y="15354"/>
                    <a:pt x="14116" y="0"/>
                    <a:pt x="33432" y="0"/>
                  </a:cubicBezTo>
                  <a:close/>
                  <a:moveTo>
                    <a:pt x="33185" y="8420"/>
                  </a:moveTo>
                  <a:cubicBezTo>
                    <a:pt x="19316" y="8420"/>
                    <a:pt x="9782" y="19688"/>
                    <a:pt x="9782" y="33185"/>
                  </a:cubicBezTo>
                  <a:lnTo>
                    <a:pt x="9782" y="33432"/>
                  </a:lnTo>
                  <a:cubicBezTo>
                    <a:pt x="9782" y="47177"/>
                    <a:pt x="19936" y="58321"/>
                    <a:pt x="33432" y="58321"/>
                  </a:cubicBezTo>
                  <a:cubicBezTo>
                    <a:pt x="47301" y="58321"/>
                    <a:pt x="56959" y="47177"/>
                    <a:pt x="56959" y="33680"/>
                  </a:cubicBezTo>
                  <a:lnTo>
                    <a:pt x="56959" y="33432"/>
                  </a:lnTo>
                  <a:cubicBezTo>
                    <a:pt x="56959" y="19688"/>
                    <a:pt x="46682" y="8420"/>
                    <a:pt x="33185" y="842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26" name="TextBox 25"/>
            <p:cNvSpPr txBox="1"/>
            <p:nvPr/>
          </p:nvSpPr>
          <p:spPr>
            <a:xfrm>
              <a:off x="8368552" y="6586990"/>
              <a:ext cx="64637" cy="85439"/>
            </a:xfrm>
            <a:custGeom>
              <a:avLst/>
              <a:gdLst/>
              <a:ahLst/>
              <a:cxnLst/>
              <a:rect l="l" t="t" r="r" b="b"/>
              <a:pathLst>
                <a:path w="64637" h="85439">
                  <a:moveTo>
                    <a:pt x="30090" y="0"/>
                  </a:moveTo>
                  <a:cubicBezTo>
                    <a:pt x="42101" y="0"/>
                    <a:pt x="49902" y="5943"/>
                    <a:pt x="55102" y="12877"/>
                  </a:cubicBezTo>
                  <a:lnTo>
                    <a:pt x="55102" y="1362"/>
                  </a:lnTo>
                  <a:lnTo>
                    <a:pt x="64637" y="1362"/>
                  </a:lnTo>
                  <a:lnTo>
                    <a:pt x="64637" y="54235"/>
                  </a:lnTo>
                  <a:cubicBezTo>
                    <a:pt x="64637" y="64141"/>
                    <a:pt x="61665" y="71694"/>
                    <a:pt x="56464" y="76895"/>
                  </a:cubicBezTo>
                  <a:cubicBezTo>
                    <a:pt x="50768" y="82591"/>
                    <a:pt x="42225" y="85439"/>
                    <a:pt x="32071" y="85439"/>
                  </a:cubicBezTo>
                  <a:cubicBezTo>
                    <a:pt x="21422" y="85439"/>
                    <a:pt x="11516" y="82467"/>
                    <a:pt x="2972" y="76523"/>
                  </a:cubicBezTo>
                  <a:lnTo>
                    <a:pt x="7306" y="69094"/>
                  </a:lnTo>
                  <a:cubicBezTo>
                    <a:pt x="14612" y="74418"/>
                    <a:pt x="22784" y="77266"/>
                    <a:pt x="31947" y="77266"/>
                  </a:cubicBezTo>
                  <a:cubicBezTo>
                    <a:pt x="46063" y="77266"/>
                    <a:pt x="55226" y="69465"/>
                    <a:pt x="55226" y="54483"/>
                  </a:cubicBezTo>
                  <a:lnTo>
                    <a:pt x="55226" y="46929"/>
                  </a:lnTo>
                  <a:cubicBezTo>
                    <a:pt x="49654" y="54359"/>
                    <a:pt x="41853" y="60426"/>
                    <a:pt x="30090" y="60426"/>
                  </a:cubicBezTo>
                  <a:cubicBezTo>
                    <a:pt x="14736" y="60426"/>
                    <a:pt x="0" y="48911"/>
                    <a:pt x="0" y="30461"/>
                  </a:cubicBezTo>
                  <a:lnTo>
                    <a:pt x="0" y="30213"/>
                  </a:lnTo>
                  <a:cubicBezTo>
                    <a:pt x="0" y="11515"/>
                    <a:pt x="14859" y="0"/>
                    <a:pt x="30090" y="0"/>
                  </a:cubicBezTo>
                  <a:close/>
                  <a:moveTo>
                    <a:pt x="31947" y="8420"/>
                  </a:moveTo>
                  <a:cubicBezTo>
                    <a:pt x="19812" y="8420"/>
                    <a:pt x="9783" y="16840"/>
                    <a:pt x="9783" y="29965"/>
                  </a:cubicBezTo>
                  <a:lnTo>
                    <a:pt x="9783" y="30213"/>
                  </a:lnTo>
                  <a:cubicBezTo>
                    <a:pt x="9783" y="43091"/>
                    <a:pt x="20060" y="52006"/>
                    <a:pt x="31947" y="52006"/>
                  </a:cubicBezTo>
                  <a:cubicBezTo>
                    <a:pt x="44082" y="52006"/>
                    <a:pt x="55474" y="43215"/>
                    <a:pt x="55474" y="30337"/>
                  </a:cubicBezTo>
                  <a:lnTo>
                    <a:pt x="55474" y="30089"/>
                  </a:lnTo>
                  <a:cubicBezTo>
                    <a:pt x="55474" y="16964"/>
                    <a:pt x="44082" y="8420"/>
                    <a:pt x="31947" y="842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25" name="TextBox 24"/>
            <p:cNvSpPr txBox="1"/>
            <p:nvPr/>
          </p:nvSpPr>
          <p:spPr>
            <a:xfrm>
              <a:off x="8444505" y="6586990"/>
              <a:ext cx="60550" cy="66865"/>
            </a:xfrm>
            <a:custGeom>
              <a:avLst/>
              <a:gdLst/>
              <a:ahLst/>
              <a:cxnLst/>
              <a:rect l="l" t="t" r="r" b="b"/>
              <a:pathLst>
                <a:path w="60550" h="66865">
                  <a:moveTo>
                    <a:pt x="30708" y="0"/>
                  </a:moveTo>
                  <a:cubicBezTo>
                    <a:pt x="49653"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7" y="49530"/>
                  </a:cubicBezTo>
                  <a:lnTo>
                    <a:pt x="58321" y="54854"/>
                  </a:lnTo>
                  <a:cubicBezTo>
                    <a:pt x="51882" y="62036"/>
                    <a:pt x="44081" y="66865"/>
                    <a:pt x="31946" y="66865"/>
                  </a:cubicBezTo>
                  <a:cubicBezTo>
                    <a:pt x="14363"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4"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24" name="TextBox 23"/>
            <p:cNvSpPr txBox="1"/>
            <p:nvPr/>
          </p:nvSpPr>
          <p:spPr>
            <a:xfrm>
              <a:off x="8622817" y="6586990"/>
              <a:ext cx="60550" cy="66865"/>
            </a:xfrm>
            <a:custGeom>
              <a:avLst/>
              <a:gdLst/>
              <a:ahLst/>
              <a:cxnLst/>
              <a:rect l="l" t="t" r="r" b="b"/>
              <a:pathLst>
                <a:path w="60550" h="66865">
                  <a:moveTo>
                    <a:pt x="30708" y="0"/>
                  </a:moveTo>
                  <a:cubicBezTo>
                    <a:pt x="49653"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1" y="66865"/>
                    <a:pt x="31946" y="66865"/>
                  </a:cubicBezTo>
                  <a:cubicBezTo>
                    <a:pt x="14363"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23" name="TextBox 22"/>
            <p:cNvSpPr txBox="1"/>
            <p:nvPr/>
          </p:nvSpPr>
          <p:spPr>
            <a:xfrm>
              <a:off x="8151041" y="6587214"/>
              <a:ext cx="35662" cy="65155"/>
            </a:xfrm>
            <a:custGeom>
              <a:avLst/>
              <a:gdLst/>
              <a:ahLst/>
              <a:cxnLst/>
              <a:rect l="l" t="t" r="r" b="b"/>
              <a:pathLst>
                <a:path w="35662" h="65155">
                  <a:moveTo>
                    <a:pt x="35662" y="23"/>
                  </a:moveTo>
                  <a:lnTo>
                    <a:pt x="35662" y="10301"/>
                  </a:lnTo>
                  <a:lnTo>
                    <a:pt x="34919" y="10301"/>
                  </a:lnTo>
                  <a:cubicBezTo>
                    <a:pt x="20927" y="10301"/>
                    <a:pt x="9535" y="20331"/>
                    <a:pt x="9535" y="39647"/>
                  </a:cubicBezTo>
                  <a:lnTo>
                    <a:pt x="9535" y="65155"/>
                  </a:lnTo>
                  <a:lnTo>
                    <a:pt x="0" y="65155"/>
                  </a:lnTo>
                  <a:lnTo>
                    <a:pt x="0" y="1138"/>
                  </a:lnTo>
                  <a:lnTo>
                    <a:pt x="9535" y="1138"/>
                  </a:lnTo>
                  <a:lnTo>
                    <a:pt x="9535" y="17854"/>
                  </a:lnTo>
                  <a:cubicBezTo>
                    <a:pt x="14240" y="7205"/>
                    <a:pt x="23527" y="-472"/>
                    <a:pt x="35662" y="23"/>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22" name="TextBox 21"/>
            <p:cNvSpPr txBox="1"/>
            <p:nvPr/>
          </p:nvSpPr>
          <p:spPr>
            <a:xfrm>
              <a:off x="8693454" y="6587214"/>
              <a:ext cx="35662" cy="65155"/>
            </a:xfrm>
            <a:custGeom>
              <a:avLst/>
              <a:gdLst/>
              <a:ahLst/>
              <a:cxnLst/>
              <a:rect l="l" t="t" r="r" b="b"/>
              <a:pathLst>
                <a:path w="35662" h="65155">
                  <a:moveTo>
                    <a:pt x="35662" y="23"/>
                  </a:moveTo>
                  <a:lnTo>
                    <a:pt x="35662" y="10301"/>
                  </a:lnTo>
                  <a:lnTo>
                    <a:pt x="34919" y="10301"/>
                  </a:lnTo>
                  <a:cubicBezTo>
                    <a:pt x="20926" y="10301"/>
                    <a:pt x="9535" y="20331"/>
                    <a:pt x="9535" y="39647"/>
                  </a:cubicBezTo>
                  <a:lnTo>
                    <a:pt x="9535" y="65155"/>
                  </a:lnTo>
                  <a:lnTo>
                    <a:pt x="0" y="65155"/>
                  </a:lnTo>
                  <a:lnTo>
                    <a:pt x="0" y="1138"/>
                  </a:lnTo>
                  <a:lnTo>
                    <a:pt x="9535" y="1138"/>
                  </a:lnTo>
                  <a:lnTo>
                    <a:pt x="9535" y="17854"/>
                  </a:lnTo>
                  <a:cubicBezTo>
                    <a:pt x="14240" y="7205"/>
                    <a:pt x="23527" y="-472"/>
                    <a:pt x="35662" y="23"/>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21" name="TextBox 20"/>
            <p:cNvSpPr txBox="1"/>
            <p:nvPr/>
          </p:nvSpPr>
          <p:spPr>
            <a:xfrm>
              <a:off x="7602416" y="6588352"/>
              <a:ext cx="64018" cy="64513"/>
            </a:xfrm>
            <a:custGeom>
              <a:avLst/>
              <a:gdLst/>
              <a:ahLst/>
              <a:cxnLst/>
              <a:rect l="l" t="t" r="r" b="b"/>
              <a:pathLst>
                <a:path w="64018" h="64513">
                  <a:moveTo>
                    <a:pt x="0" y="0"/>
                  </a:moveTo>
                  <a:lnTo>
                    <a:pt x="10525" y="0"/>
                  </a:lnTo>
                  <a:lnTo>
                    <a:pt x="32071" y="53121"/>
                  </a:lnTo>
                  <a:lnTo>
                    <a:pt x="53740" y="0"/>
                  </a:lnTo>
                  <a:lnTo>
                    <a:pt x="64018" y="0"/>
                  </a:lnTo>
                  <a:lnTo>
                    <a:pt x="36157" y="64513"/>
                  </a:lnTo>
                  <a:lnTo>
                    <a:pt x="27737" y="64513"/>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grpSp>
      <p:sp>
        <p:nvSpPr>
          <p:cNvPr id="40" name="Rectangle 39"/>
          <p:cNvSpPr/>
          <p:nvPr/>
        </p:nvSpPr>
        <p:spPr>
          <a:xfrm>
            <a:off x="0" y="-1"/>
            <a:ext cx="121920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2" name="Rectangle 61"/>
          <p:cNvSpPr/>
          <p:nvPr/>
        </p:nvSpPr>
        <p:spPr>
          <a:xfrm>
            <a:off x="0" y="-1"/>
            <a:ext cx="121920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3" name="Rectangle 82"/>
          <p:cNvSpPr/>
          <p:nvPr userDrawn="1"/>
        </p:nvSpPr>
        <p:spPr>
          <a:xfrm>
            <a:off x="0" y="6400800"/>
            <a:ext cx="9052560" cy="457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4" name="Rectangle 83"/>
          <p:cNvSpPr/>
          <p:nvPr userDrawn="1"/>
        </p:nvSpPr>
        <p:spPr>
          <a:xfrm>
            <a:off x="0" y="-1"/>
            <a:ext cx="121920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6" name="Picture 5"/>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9709426" y="392417"/>
            <a:ext cx="1962199" cy="490550"/>
          </a:xfrm>
          <a:prstGeom prst="rect">
            <a:avLst/>
          </a:prstGeom>
        </p:spPr>
      </p:pic>
    </p:spTree>
    <p:extLst>
      <p:ext uri="{BB962C8B-B14F-4D97-AF65-F5344CB8AC3E}">
        <p14:creationId xmlns:p14="http://schemas.microsoft.com/office/powerpoint/2010/main" val="864959097"/>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Lst>
  <p:txStyles>
    <p:titleStyle>
      <a:lvl1pPr algn="l" defTabSz="914400" rtl="0" eaLnBrk="1" latinLnBrk="0" hangingPunct="1">
        <a:lnSpc>
          <a:spcPct val="100000"/>
        </a:lnSpc>
        <a:spcBef>
          <a:spcPct val="0"/>
        </a:spcBef>
        <a:buNone/>
        <a:defRPr sz="2400" b="1" kern="1200">
          <a:solidFill>
            <a:schemeClr val="tx2"/>
          </a:solidFill>
          <a:latin typeface="+mj-lt"/>
          <a:ea typeface="+mj-ea"/>
          <a:cs typeface="+mj-cs"/>
        </a:defRPr>
      </a:lvl1pPr>
    </p:titleStyle>
    <p:bodyStyle>
      <a:lvl1pPr marL="0" indent="0" algn="l" defTabSz="914400" rtl="0" eaLnBrk="1" latinLnBrk="0" hangingPunct="1">
        <a:lnSpc>
          <a:spcPct val="110000"/>
        </a:lnSpc>
        <a:spcBef>
          <a:spcPts val="0"/>
        </a:spcBef>
        <a:buFont typeface="Arial" panose="020B0604020202020204" pitchFamily="34" charset="0"/>
        <a:buNone/>
        <a:defRPr sz="2200" kern="1200">
          <a:solidFill>
            <a:schemeClr val="tx1"/>
          </a:solidFill>
          <a:latin typeface="+mn-lt"/>
          <a:ea typeface="+mn-ea"/>
          <a:cs typeface="+mn-cs"/>
        </a:defRPr>
      </a:lvl1pPr>
      <a:lvl2pPr marL="350838" indent="-342900" algn="l" defTabSz="914400" rtl="0" eaLnBrk="1" latinLnBrk="0" hangingPunct="1">
        <a:lnSpc>
          <a:spcPct val="110000"/>
        </a:lnSpc>
        <a:spcBef>
          <a:spcPts val="0"/>
        </a:spcBef>
        <a:buFont typeface="LucidaGrande" charset="0"/>
        <a:buChar char="―"/>
        <a:tabLst/>
        <a:defRPr sz="2200" kern="1200">
          <a:solidFill>
            <a:schemeClr val="tx1"/>
          </a:solidFill>
          <a:latin typeface="+mn-lt"/>
          <a:ea typeface="+mn-ea"/>
          <a:cs typeface="+mn-cs"/>
        </a:defRPr>
      </a:lvl2pPr>
      <a:lvl3pPr marL="742950" indent="-336550" algn="l" defTabSz="914400" rtl="0" eaLnBrk="1" latinLnBrk="0" hangingPunct="1">
        <a:lnSpc>
          <a:spcPct val="110000"/>
        </a:lnSpc>
        <a:spcBef>
          <a:spcPts val="0"/>
        </a:spcBef>
        <a:buFont typeface="LucidaGrande" charset="0"/>
        <a:buChar char="―"/>
        <a:tabLst/>
        <a:defRPr sz="2200" kern="1200">
          <a:solidFill>
            <a:schemeClr val="tx1"/>
          </a:solidFill>
          <a:latin typeface="+mn-lt"/>
          <a:ea typeface="+mn-ea"/>
          <a:cs typeface="+mn-cs"/>
        </a:defRPr>
      </a:lvl3pPr>
      <a:lvl4pPr marL="1087438" indent="-344488" algn="l" defTabSz="914400" rtl="0" eaLnBrk="1" latinLnBrk="0" hangingPunct="1">
        <a:lnSpc>
          <a:spcPct val="110000"/>
        </a:lnSpc>
        <a:spcBef>
          <a:spcPts val="0"/>
        </a:spcBef>
        <a:buFont typeface="LucidaGrande" charset="0"/>
        <a:buChar char="―"/>
        <a:tabLst/>
        <a:defRPr sz="2200" kern="1200">
          <a:solidFill>
            <a:schemeClr val="tx1"/>
          </a:solidFill>
          <a:latin typeface="+mn-lt"/>
          <a:ea typeface="+mn-ea"/>
          <a:cs typeface="+mn-cs"/>
        </a:defRPr>
      </a:lvl4pPr>
      <a:lvl5pPr marL="1430338" indent="-342900" algn="l" defTabSz="914400" rtl="0" eaLnBrk="1" latinLnBrk="0" hangingPunct="1">
        <a:lnSpc>
          <a:spcPct val="110000"/>
        </a:lnSpc>
        <a:spcBef>
          <a:spcPts val="0"/>
        </a:spcBef>
        <a:buFont typeface="LucidaGrande" charset="0"/>
        <a:buChar char="―"/>
        <a:tabLst/>
        <a:defRPr sz="2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7320" userDrawn="1">
          <p15:clr>
            <a:srgbClr val="F26B43"/>
          </p15:clr>
        </p15:guide>
        <p15:guide id="9" pos="888" userDrawn="1">
          <p15:clr>
            <a:srgbClr val="F26B43"/>
          </p15:clr>
        </p15:guide>
        <p15:guide id="10" orient="horz" pos="124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Toolkit to Better Understand the ACGME Resident/Fellow Survey </a:t>
            </a:r>
          </a:p>
        </p:txBody>
      </p:sp>
      <p:sp>
        <p:nvSpPr>
          <p:cNvPr id="3" name="Text Placeholder 2"/>
          <p:cNvSpPr>
            <a:spLocks noGrp="1"/>
          </p:cNvSpPr>
          <p:nvPr>
            <p:ph type="body" idx="1"/>
          </p:nvPr>
        </p:nvSpPr>
        <p:spPr>
          <a:xfrm>
            <a:off x="1409700" y="4922324"/>
            <a:ext cx="10229122" cy="496886"/>
          </a:xfrm>
        </p:spPr>
        <p:txBody>
          <a:bodyPr/>
          <a:lstStyle/>
          <a:p>
            <a:r>
              <a:rPr lang="en-US" dirty="0"/>
              <a:t>Updated January 2026</a:t>
            </a:r>
          </a:p>
        </p:txBody>
      </p:sp>
    </p:spTree>
    <p:extLst>
      <p:ext uri="{BB962C8B-B14F-4D97-AF65-F5344CB8AC3E}">
        <p14:creationId xmlns:p14="http://schemas.microsoft.com/office/powerpoint/2010/main" val="1342076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5D1D5-BAA2-D749-AD14-3842067BC434}"/>
              </a:ext>
            </a:extLst>
          </p:cNvPr>
          <p:cNvSpPr>
            <a:spLocks noGrp="1"/>
          </p:cNvSpPr>
          <p:nvPr>
            <p:ph type="title"/>
          </p:nvPr>
        </p:nvSpPr>
        <p:spPr>
          <a:xfrm>
            <a:off x="1604371" y="369548"/>
            <a:ext cx="7020482" cy="1280890"/>
          </a:xfrm>
        </p:spPr>
        <p:txBody>
          <a:bodyPr/>
          <a:lstStyle/>
          <a:p>
            <a:r>
              <a:rPr lang="en-US" sz="3200" dirty="0"/>
              <a:t>ACGME work hours continued</a:t>
            </a:r>
          </a:p>
        </p:txBody>
      </p:sp>
      <p:sp>
        <p:nvSpPr>
          <p:cNvPr id="3" name="Content Placeholder 2">
            <a:extLst>
              <a:ext uri="{FF2B5EF4-FFF2-40B4-BE49-F238E27FC236}">
                <a16:creationId xmlns:a16="http://schemas.microsoft.com/office/drawing/2014/main" id="{478C0EEF-19E1-974C-ACD8-BF8D196668C4}"/>
              </a:ext>
            </a:extLst>
          </p:cNvPr>
          <p:cNvSpPr>
            <a:spLocks noGrp="1"/>
          </p:cNvSpPr>
          <p:nvPr>
            <p:ph idx="1"/>
          </p:nvPr>
        </p:nvSpPr>
        <p:spPr>
          <a:xfrm>
            <a:off x="1501059" y="1009993"/>
            <a:ext cx="10279263" cy="5592983"/>
          </a:xfrm>
        </p:spPr>
        <p:txBody>
          <a:bodyPr>
            <a:noAutofit/>
          </a:bodyPr>
          <a:lstStyle/>
          <a:p>
            <a:r>
              <a:rPr lang="en-US" sz="2400" dirty="0">
                <a:solidFill>
                  <a:schemeClr val="tx1"/>
                </a:solidFill>
              </a:rPr>
              <a:t>The 80 hours limit and 1 day off in 7 are </a:t>
            </a:r>
            <a:r>
              <a:rPr lang="en-US" sz="2400" u="sng" dirty="0">
                <a:solidFill>
                  <a:schemeClr val="tx1"/>
                </a:solidFill>
              </a:rPr>
              <a:t>averaged</a:t>
            </a:r>
            <a:r>
              <a:rPr lang="en-US" sz="2400" dirty="0">
                <a:solidFill>
                  <a:schemeClr val="tx1"/>
                </a:solidFill>
              </a:rPr>
              <a:t> over 4 weeks.  </a:t>
            </a:r>
          </a:p>
          <a:p>
            <a:pPr lvl="1"/>
            <a:r>
              <a:rPr lang="en-US" sz="2200" dirty="0">
                <a:solidFill>
                  <a:schemeClr val="tx1"/>
                </a:solidFill>
              </a:rPr>
              <a:t>It is allowable to work 90 hours one week, as long as you work 70 hours in another.  </a:t>
            </a:r>
          </a:p>
          <a:p>
            <a:pPr lvl="1"/>
            <a:r>
              <a:rPr lang="en-US" sz="2200" dirty="0">
                <a:solidFill>
                  <a:schemeClr val="tx1"/>
                </a:solidFill>
              </a:rPr>
              <a:t>It is allowable to have 0 days off one week, and 2 days off the next</a:t>
            </a:r>
          </a:p>
          <a:p>
            <a:r>
              <a:rPr lang="en-US" sz="2400" dirty="0">
                <a:solidFill>
                  <a:schemeClr val="tx1"/>
                </a:solidFill>
              </a:rPr>
              <a:t>Must have at least 4 days free over a 28d period.  (These are not necessarily consecutive days free) </a:t>
            </a:r>
          </a:p>
          <a:p>
            <a:r>
              <a:rPr lang="en-US" sz="2400" dirty="0">
                <a:solidFill>
                  <a:schemeClr val="tx1"/>
                </a:solidFill>
              </a:rPr>
              <a:t>Are you able to adequately manage patient care within 80h? </a:t>
            </a:r>
          </a:p>
          <a:p>
            <a:r>
              <a:rPr lang="en-US" sz="2400" dirty="0">
                <a:solidFill>
                  <a:schemeClr val="tx1"/>
                </a:solidFill>
              </a:rPr>
              <a:t>Are you pressured to work &gt;80h?</a:t>
            </a:r>
          </a:p>
          <a:p>
            <a:r>
              <a:rPr lang="en-US" sz="2400" dirty="0">
                <a:solidFill>
                  <a:schemeClr val="tx1"/>
                </a:solidFill>
              </a:rPr>
              <a:t>Residents must have at least 14 hours free of clinical work and education after 24+ hours of in-house call</a:t>
            </a:r>
          </a:p>
          <a:p>
            <a:r>
              <a:rPr lang="en-US" sz="2400" dirty="0">
                <a:solidFill>
                  <a:schemeClr val="tx1"/>
                </a:solidFill>
              </a:rPr>
              <a:t>Work hours include in-house </a:t>
            </a:r>
            <a:r>
              <a:rPr lang="en-US" sz="2400" u="sng" dirty="0">
                <a:solidFill>
                  <a:schemeClr val="tx1"/>
                </a:solidFill>
              </a:rPr>
              <a:t>clinical and educational</a:t>
            </a:r>
            <a:r>
              <a:rPr lang="en-US" sz="2400" dirty="0">
                <a:solidFill>
                  <a:schemeClr val="tx1"/>
                </a:solidFill>
              </a:rPr>
              <a:t> activities, clinical work done from home, and all moonlighting </a:t>
            </a:r>
          </a:p>
        </p:txBody>
      </p:sp>
      <p:sp>
        <p:nvSpPr>
          <p:cNvPr id="4" name="Slide Number Placeholder 3">
            <a:extLst>
              <a:ext uri="{FF2B5EF4-FFF2-40B4-BE49-F238E27FC236}">
                <a16:creationId xmlns:a16="http://schemas.microsoft.com/office/drawing/2014/main" id="{EFC80910-BBBE-5140-A0AA-EC87B497C996}"/>
              </a:ext>
            </a:extLst>
          </p:cNvPr>
          <p:cNvSpPr>
            <a:spLocks noGrp="1"/>
          </p:cNvSpPr>
          <p:nvPr>
            <p:ph type="sldNum" sz="quarter" idx="12"/>
          </p:nvPr>
        </p:nvSpPr>
        <p:spPr/>
        <p:txBody>
          <a:bodyPr/>
          <a:lstStyle/>
          <a:p>
            <a:fld id="{2CB88E5D-03FE-D649-AC36-CF809A7D8F37}" type="slidenum">
              <a:rPr lang="en-US" smtClean="0"/>
              <a:t>10</a:t>
            </a:fld>
            <a:endParaRPr lang="en-US"/>
          </a:p>
        </p:txBody>
      </p:sp>
    </p:spTree>
    <p:extLst>
      <p:ext uri="{BB962C8B-B14F-4D97-AF65-F5344CB8AC3E}">
        <p14:creationId xmlns:p14="http://schemas.microsoft.com/office/powerpoint/2010/main" val="42638727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5D1D5-BAA2-D749-AD14-3842067BC434}"/>
              </a:ext>
            </a:extLst>
          </p:cNvPr>
          <p:cNvSpPr>
            <a:spLocks noGrp="1"/>
          </p:cNvSpPr>
          <p:nvPr>
            <p:ph type="title"/>
          </p:nvPr>
        </p:nvSpPr>
        <p:spPr>
          <a:xfrm>
            <a:off x="1659652" y="512462"/>
            <a:ext cx="8911687" cy="1280890"/>
          </a:xfrm>
        </p:spPr>
        <p:txBody>
          <a:bodyPr/>
          <a:lstStyle/>
          <a:p>
            <a:r>
              <a:rPr lang="en-US" sz="3200" dirty="0"/>
              <a:t>ACGME work hours continued</a:t>
            </a:r>
          </a:p>
        </p:txBody>
      </p:sp>
      <p:sp>
        <p:nvSpPr>
          <p:cNvPr id="6" name="Text Placeholder 5"/>
          <p:cNvSpPr>
            <a:spLocks noGrp="1"/>
          </p:cNvSpPr>
          <p:nvPr>
            <p:ph type="body" idx="1"/>
          </p:nvPr>
        </p:nvSpPr>
        <p:spPr>
          <a:xfrm>
            <a:off x="1527896" y="736211"/>
            <a:ext cx="5091667" cy="732351"/>
          </a:xfrm>
        </p:spPr>
        <p:txBody>
          <a:bodyPr/>
          <a:lstStyle/>
          <a:p>
            <a:r>
              <a:rPr lang="en-US" b="1" dirty="0"/>
              <a:t>Included in 80-hour work week:</a:t>
            </a:r>
            <a:r>
              <a:rPr lang="en-US" dirty="0"/>
              <a:t>	</a:t>
            </a:r>
          </a:p>
        </p:txBody>
      </p:sp>
      <p:sp>
        <p:nvSpPr>
          <p:cNvPr id="7" name="Content Placeholder 6"/>
          <p:cNvSpPr>
            <a:spLocks noGrp="1"/>
          </p:cNvSpPr>
          <p:nvPr>
            <p:ph sz="half" idx="2"/>
          </p:nvPr>
        </p:nvSpPr>
        <p:spPr>
          <a:xfrm>
            <a:off x="1334214" y="1692311"/>
            <a:ext cx="6230152" cy="5509544"/>
          </a:xfrm>
        </p:spPr>
        <p:txBody>
          <a:bodyPr>
            <a:noAutofit/>
          </a:bodyPr>
          <a:lstStyle/>
          <a:p>
            <a:r>
              <a:rPr lang="en-US" sz="1800" dirty="0">
                <a:solidFill>
                  <a:schemeClr val="tx1"/>
                </a:solidFill>
              </a:rPr>
              <a:t>Inpatient and outpatient clinical care</a:t>
            </a:r>
          </a:p>
          <a:p>
            <a:r>
              <a:rPr lang="en-US" sz="1800" dirty="0">
                <a:solidFill>
                  <a:schemeClr val="tx1"/>
                </a:solidFill>
              </a:rPr>
              <a:t>Administrative activities related to patient care, such as completing medical records, ordering and reviewing lab tests, signing orders and handoffs </a:t>
            </a:r>
          </a:p>
          <a:p>
            <a:r>
              <a:rPr lang="en-US" sz="1800" dirty="0">
                <a:solidFill>
                  <a:schemeClr val="tx1"/>
                </a:solidFill>
              </a:rPr>
              <a:t>For call from home: time specific to clinical work done from home and time spent in the hospital after being called in to provide patient care </a:t>
            </a:r>
          </a:p>
          <a:p>
            <a:r>
              <a:rPr lang="en-US" sz="1800" dirty="0">
                <a:solidFill>
                  <a:schemeClr val="tx1"/>
                </a:solidFill>
              </a:rPr>
              <a:t>Using an electronic health record and taking calls at home</a:t>
            </a:r>
          </a:p>
          <a:p>
            <a:r>
              <a:rPr lang="en-US" sz="1800" dirty="0">
                <a:solidFill>
                  <a:schemeClr val="tx1"/>
                </a:solidFill>
              </a:rPr>
              <a:t>Membership time on a hospital committee</a:t>
            </a:r>
          </a:p>
          <a:p>
            <a:r>
              <a:rPr lang="en-US" sz="1800" dirty="0">
                <a:solidFill>
                  <a:schemeClr val="tx1"/>
                </a:solidFill>
              </a:rPr>
              <a:t>Residents’/fellows’ participation in interviewing residency/fellowship candidates</a:t>
            </a:r>
          </a:p>
          <a:p>
            <a:r>
              <a:rPr lang="en-US" sz="1800" dirty="0">
                <a:solidFill>
                  <a:schemeClr val="tx1"/>
                </a:solidFill>
              </a:rPr>
              <a:t>Time devoted to military commitments if that time is spent providing patient care</a:t>
            </a:r>
          </a:p>
          <a:p>
            <a:r>
              <a:rPr lang="en-US" sz="1800" dirty="0">
                <a:solidFill>
                  <a:schemeClr val="tx1"/>
                </a:solidFill>
              </a:rPr>
              <a:t>Time devoted to Moonlighting</a:t>
            </a:r>
          </a:p>
        </p:txBody>
      </p:sp>
      <p:sp>
        <p:nvSpPr>
          <p:cNvPr id="8" name="Text Placeholder 7"/>
          <p:cNvSpPr>
            <a:spLocks noGrp="1"/>
          </p:cNvSpPr>
          <p:nvPr>
            <p:ph type="body" sz="quarter" idx="3"/>
          </p:nvPr>
        </p:nvSpPr>
        <p:spPr>
          <a:xfrm>
            <a:off x="7742711" y="881403"/>
            <a:ext cx="4800600" cy="632529"/>
          </a:xfrm>
        </p:spPr>
        <p:txBody>
          <a:bodyPr/>
          <a:lstStyle/>
          <a:p>
            <a:r>
              <a:rPr lang="en-US" b="1" dirty="0"/>
              <a:t>Not included:</a:t>
            </a:r>
          </a:p>
        </p:txBody>
      </p:sp>
      <p:sp>
        <p:nvSpPr>
          <p:cNvPr id="9" name="Content Placeholder 8"/>
          <p:cNvSpPr>
            <a:spLocks noGrp="1"/>
          </p:cNvSpPr>
          <p:nvPr>
            <p:ph sz="quarter" idx="4"/>
          </p:nvPr>
        </p:nvSpPr>
        <p:spPr>
          <a:xfrm>
            <a:off x="7742711" y="1692311"/>
            <a:ext cx="4369733" cy="2996398"/>
          </a:xfrm>
        </p:spPr>
        <p:txBody>
          <a:bodyPr>
            <a:normAutofit/>
          </a:bodyPr>
          <a:lstStyle/>
          <a:p>
            <a:r>
              <a:rPr lang="en-US" sz="1800" dirty="0">
                <a:solidFill>
                  <a:schemeClr val="tx1"/>
                </a:solidFill>
              </a:rPr>
              <a:t>Reading done in preparation for the following day’s cases</a:t>
            </a:r>
          </a:p>
          <a:p>
            <a:r>
              <a:rPr lang="en-US" sz="1800" dirty="0">
                <a:solidFill>
                  <a:schemeClr val="tx1"/>
                </a:solidFill>
              </a:rPr>
              <a:t>Studying</a:t>
            </a:r>
          </a:p>
          <a:p>
            <a:r>
              <a:rPr lang="en-US" sz="1800" dirty="0">
                <a:solidFill>
                  <a:schemeClr val="tx1"/>
                </a:solidFill>
              </a:rPr>
              <a:t>Research done from home</a:t>
            </a:r>
          </a:p>
          <a:p>
            <a:r>
              <a:rPr lang="en-US" sz="1800" dirty="0">
                <a:solidFill>
                  <a:schemeClr val="tx1"/>
                </a:solidFill>
              </a:rPr>
              <a:t>Non-clinical work while on-call from home</a:t>
            </a:r>
          </a:p>
        </p:txBody>
      </p:sp>
      <p:sp>
        <p:nvSpPr>
          <p:cNvPr id="3" name="Slide Number Placeholder 2">
            <a:extLst>
              <a:ext uri="{FF2B5EF4-FFF2-40B4-BE49-F238E27FC236}">
                <a16:creationId xmlns:a16="http://schemas.microsoft.com/office/drawing/2014/main" id="{8B504D88-DCB4-9C44-8210-0EB7D758DC6F}"/>
              </a:ext>
            </a:extLst>
          </p:cNvPr>
          <p:cNvSpPr>
            <a:spLocks noGrp="1"/>
          </p:cNvSpPr>
          <p:nvPr>
            <p:ph type="sldNum" sz="quarter" idx="12"/>
          </p:nvPr>
        </p:nvSpPr>
        <p:spPr/>
        <p:txBody>
          <a:bodyPr/>
          <a:lstStyle/>
          <a:p>
            <a:fld id="{2CB88E5D-03FE-D649-AC36-CF809A7D8F37}" type="slidenum">
              <a:rPr lang="en-US" smtClean="0"/>
              <a:t>11</a:t>
            </a:fld>
            <a:endParaRPr lang="en-US"/>
          </a:p>
        </p:txBody>
      </p:sp>
    </p:spTree>
    <p:extLst>
      <p:ext uri="{BB962C8B-B14F-4D97-AF65-F5344CB8AC3E}">
        <p14:creationId xmlns:p14="http://schemas.microsoft.com/office/powerpoint/2010/main" val="26266506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5D1D5-BAA2-D749-AD14-3842067BC434}"/>
              </a:ext>
            </a:extLst>
          </p:cNvPr>
          <p:cNvSpPr>
            <a:spLocks noGrp="1"/>
          </p:cNvSpPr>
          <p:nvPr>
            <p:ph type="title"/>
          </p:nvPr>
        </p:nvSpPr>
        <p:spPr>
          <a:xfrm>
            <a:off x="1663356" y="605805"/>
            <a:ext cx="10528644" cy="1492132"/>
          </a:xfrm>
        </p:spPr>
        <p:txBody>
          <a:bodyPr/>
          <a:lstStyle/>
          <a:p>
            <a:r>
              <a:rPr lang="en-US" sz="3200" dirty="0"/>
              <a:t>Work hours: NY State exception</a:t>
            </a:r>
          </a:p>
        </p:txBody>
      </p:sp>
      <p:sp>
        <p:nvSpPr>
          <p:cNvPr id="3" name="Content Placeholder 2">
            <a:extLst>
              <a:ext uri="{FF2B5EF4-FFF2-40B4-BE49-F238E27FC236}">
                <a16:creationId xmlns:a16="http://schemas.microsoft.com/office/drawing/2014/main" id="{478C0EEF-19E1-974C-ACD8-BF8D196668C4}"/>
              </a:ext>
            </a:extLst>
          </p:cNvPr>
          <p:cNvSpPr>
            <a:spLocks noGrp="1"/>
          </p:cNvSpPr>
          <p:nvPr>
            <p:ph idx="1"/>
          </p:nvPr>
        </p:nvSpPr>
        <p:spPr>
          <a:xfrm>
            <a:off x="2013678" y="2043374"/>
            <a:ext cx="9535319" cy="3753463"/>
          </a:xfrm>
        </p:spPr>
        <p:txBody>
          <a:bodyPr>
            <a:noAutofit/>
          </a:bodyPr>
          <a:lstStyle/>
          <a:p>
            <a:pPr marL="0" indent="0">
              <a:buNone/>
            </a:pPr>
            <a:r>
              <a:rPr lang="en-US" sz="2400" dirty="0">
                <a:solidFill>
                  <a:schemeClr val="tx1"/>
                </a:solidFill>
              </a:rPr>
              <a:t>In NY state, the Bell Commission requires 1 day off in a week with </a:t>
            </a:r>
            <a:r>
              <a:rPr lang="en-US" sz="2400" i="1" dirty="0">
                <a:solidFill>
                  <a:schemeClr val="tx1"/>
                </a:solidFill>
              </a:rPr>
              <a:t>no averaging</a:t>
            </a:r>
            <a:r>
              <a:rPr lang="en-US" sz="2400" dirty="0">
                <a:solidFill>
                  <a:schemeClr val="tx1"/>
                </a:solidFill>
              </a:rPr>
              <a:t>  </a:t>
            </a:r>
          </a:p>
          <a:p>
            <a:pPr marL="0" indent="0">
              <a:buNone/>
            </a:pPr>
            <a:endParaRPr lang="en-US" sz="2400" dirty="0">
              <a:solidFill>
                <a:schemeClr val="tx1"/>
              </a:solidFill>
            </a:endParaRPr>
          </a:p>
          <a:p>
            <a:pPr marL="0" indent="0">
              <a:buNone/>
            </a:pPr>
            <a:r>
              <a:rPr lang="en-US" sz="2400" u="sng" dirty="0">
                <a:solidFill>
                  <a:schemeClr val="tx1"/>
                </a:solidFill>
              </a:rPr>
              <a:t>Example of acceptable schedule:</a:t>
            </a:r>
          </a:p>
          <a:p>
            <a:pPr marL="0" indent="0">
              <a:buNone/>
            </a:pPr>
            <a:endParaRPr lang="en-US" sz="2400" u="sng" dirty="0">
              <a:solidFill>
                <a:schemeClr val="tx1"/>
              </a:solidFill>
            </a:endParaRPr>
          </a:p>
          <a:p>
            <a:pPr marL="0" indent="0">
              <a:buNone/>
            </a:pPr>
            <a:endParaRPr lang="en-US" sz="2400" u="sng" dirty="0">
              <a:solidFill>
                <a:schemeClr val="tx1"/>
              </a:solidFill>
            </a:endParaRPr>
          </a:p>
        </p:txBody>
      </p:sp>
      <p:graphicFrame>
        <p:nvGraphicFramePr>
          <p:cNvPr id="4" name="Table 3">
            <a:extLst>
              <a:ext uri="{FF2B5EF4-FFF2-40B4-BE49-F238E27FC236}">
                <a16:creationId xmlns:a16="http://schemas.microsoft.com/office/drawing/2014/main" id="{7D7B2EE8-4A7E-4906-841A-CD2B639D822A}"/>
              </a:ext>
            </a:extLst>
          </p:cNvPr>
          <p:cNvGraphicFramePr>
            <a:graphicFrameLocks noGrp="1"/>
          </p:cNvGraphicFramePr>
          <p:nvPr/>
        </p:nvGraphicFramePr>
        <p:xfrm>
          <a:off x="2191746" y="4013997"/>
          <a:ext cx="8560792" cy="1492132"/>
        </p:xfrm>
        <a:graphic>
          <a:graphicData uri="http://schemas.openxmlformats.org/drawingml/2006/table">
            <a:tbl>
              <a:tblPr firstRow="1" bandRow="1">
                <a:tableStyleId>{5940675A-B579-460E-94D1-54222C63F5DA}</a:tableStyleId>
              </a:tblPr>
              <a:tblGrid>
                <a:gridCol w="1070099">
                  <a:extLst>
                    <a:ext uri="{9D8B030D-6E8A-4147-A177-3AD203B41FA5}">
                      <a16:colId xmlns:a16="http://schemas.microsoft.com/office/drawing/2014/main" val="1447378862"/>
                    </a:ext>
                  </a:extLst>
                </a:gridCol>
                <a:gridCol w="1070099">
                  <a:extLst>
                    <a:ext uri="{9D8B030D-6E8A-4147-A177-3AD203B41FA5}">
                      <a16:colId xmlns:a16="http://schemas.microsoft.com/office/drawing/2014/main" val="2227952299"/>
                    </a:ext>
                  </a:extLst>
                </a:gridCol>
                <a:gridCol w="1070099">
                  <a:extLst>
                    <a:ext uri="{9D8B030D-6E8A-4147-A177-3AD203B41FA5}">
                      <a16:colId xmlns:a16="http://schemas.microsoft.com/office/drawing/2014/main" val="2476680014"/>
                    </a:ext>
                  </a:extLst>
                </a:gridCol>
                <a:gridCol w="1070099">
                  <a:extLst>
                    <a:ext uri="{9D8B030D-6E8A-4147-A177-3AD203B41FA5}">
                      <a16:colId xmlns:a16="http://schemas.microsoft.com/office/drawing/2014/main" val="2220055825"/>
                    </a:ext>
                  </a:extLst>
                </a:gridCol>
                <a:gridCol w="1070099">
                  <a:extLst>
                    <a:ext uri="{9D8B030D-6E8A-4147-A177-3AD203B41FA5}">
                      <a16:colId xmlns:a16="http://schemas.microsoft.com/office/drawing/2014/main" val="2468813548"/>
                    </a:ext>
                  </a:extLst>
                </a:gridCol>
                <a:gridCol w="1070099">
                  <a:extLst>
                    <a:ext uri="{9D8B030D-6E8A-4147-A177-3AD203B41FA5}">
                      <a16:colId xmlns:a16="http://schemas.microsoft.com/office/drawing/2014/main" val="2233799633"/>
                    </a:ext>
                  </a:extLst>
                </a:gridCol>
                <a:gridCol w="1070099">
                  <a:extLst>
                    <a:ext uri="{9D8B030D-6E8A-4147-A177-3AD203B41FA5}">
                      <a16:colId xmlns:a16="http://schemas.microsoft.com/office/drawing/2014/main" val="3487475635"/>
                    </a:ext>
                  </a:extLst>
                </a:gridCol>
                <a:gridCol w="1070099">
                  <a:extLst>
                    <a:ext uri="{9D8B030D-6E8A-4147-A177-3AD203B41FA5}">
                      <a16:colId xmlns:a16="http://schemas.microsoft.com/office/drawing/2014/main" val="1139078927"/>
                    </a:ext>
                  </a:extLst>
                </a:gridCol>
              </a:tblGrid>
              <a:tr h="492814">
                <a:tc>
                  <a:txBody>
                    <a:bodyPr/>
                    <a:lstStyle/>
                    <a:p>
                      <a:endParaRPr lang="en-US" dirty="0"/>
                    </a:p>
                  </a:txBody>
                  <a:tcPr/>
                </a:tc>
                <a:tc>
                  <a:txBody>
                    <a:bodyPr/>
                    <a:lstStyle/>
                    <a:p>
                      <a:pPr algn="ctr"/>
                      <a:r>
                        <a:rPr lang="en-US" b="1" dirty="0"/>
                        <a:t>SUN</a:t>
                      </a:r>
                    </a:p>
                  </a:txBody>
                  <a:tcPr/>
                </a:tc>
                <a:tc>
                  <a:txBody>
                    <a:bodyPr/>
                    <a:lstStyle/>
                    <a:p>
                      <a:pPr algn="ctr"/>
                      <a:r>
                        <a:rPr lang="en-US" b="1" dirty="0"/>
                        <a:t>MON</a:t>
                      </a:r>
                    </a:p>
                  </a:txBody>
                  <a:tcPr/>
                </a:tc>
                <a:tc>
                  <a:txBody>
                    <a:bodyPr/>
                    <a:lstStyle/>
                    <a:p>
                      <a:pPr algn="ctr"/>
                      <a:r>
                        <a:rPr lang="en-US" b="1" dirty="0"/>
                        <a:t>TUES</a:t>
                      </a:r>
                    </a:p>
                  </a:txBody>
                  <a:tcPr/>
                </a:tc>
                <a:tc>
                  <a:txBody>
                    <a:bodyPr/>
                    <a:lstStyle/>
                    <a:p>
                      <a:pPr algn="ctr"/>
                      <a:r>
                        <a:rPr lang="en-US" b="1" dirty="0"/>
                        <a:t>WEDS</a:t>
                      </a:r>
                    </a:p>
                  </a:txBody>
                  <a:tcPr/>
                </a:tc>
                <a:tc>
                  <a:txBody>
                    <a:bodyPr/>
                    <a:lstStyle/>
                    <a:p>
                      <a:pPr algn="ctr"/>
                      <a:r>
                        <a:rPr lang="en-US" b="1" dirty="0"/>
                        <a:t>THURS</a:t>
                      </a:r>
                    </a:p>
                  </a:txBody>
                  <a:tcPr/>
                </a:tc>
                <a:tc>
                  <a:txBody>
                    <a:bodyPr/>
                    <a:lstStyle/>
                    <a:p>
                      <a:pPr algn="ctr"/>
                      <a:r>
                        <a:rPr lang="en-US" b="1" dirty="0"/>
                        <a:t>FRI</a:t>
                      </a:r>
                    </a:p>
                  </a:txBody>
                  <a:tcPr/>
                </a:tc>
                <a:tc>
                  <a:txBody>
                    <a:bodyPr/>
                    <a:lstStyle/>
                    <a:p>
                      <a:pPr algn="ctr"/>
                      <a:r>
                        <a:rPr lang="en-US" b="1" dirty="0"/>
                        <a:t>SAT</a:t>
                      </a:r>
                    </a:p>
                  </a:txBody>
                  <a:tcPr/>
                </a:tc>
                <a:extLst>
                  <a:ext uri="{0D108BD9-81ED-4DB2-BD59-A6C34878D82A}">
                    <a16:rowId xmlns:a16="http://schemas.microsoft.com/office/drawing/2014/main" val="288068568"/>
                  </a:ext>
                </a:extLst>
              </a:tr>
              <a:tr h="499659">
                <a:tc>
                  <a:txBody>
                    <a:bodyPr/>
                    <a:lstStyle/>
                    <a:p>
                      <a:r>
                        <a:rPr lang="en-US" dirty="0"/>
                        <a:t>Week 1</a:t>
                      </a:r>
                    </a:p>
                  </a:txBody>
                  <a:tcPr/>
                </a:tc>
                <a:tc>
                  <a:txBody>
                    <a:bodyPr/>
                    <a:lstStyle/>
                    <a:p>
                      <a:pPr algn="ctr"/>
                      <a:r>
                        <a:rPr lang="en-US" b="1" dirty="0">
                          <a:solidFill>
                            <a:srgbClr val="FF0000"/>
                          </a:solidFill>
                        </a:rPr>
                        <a:t>OFF</a:t>
                      </a:r>
                    </a:p>
                  </a:txBody>
                  <a:tcPr/>
                </a:tc>
                <a:tc>
                  <a:txBody>
                    <a:bodyPr/>
                    <a:lstStyle/>
                    <a:p>
                      <a:pPr algn="ctr"/>
                      <a:r>
                        <a:rPr lang="en-US" dirty="0"/>
                        <a:t>ON</a:t>
                      </a:r>
                    </a:p>
                  </a:txBody>
                  <a:tcPr/>
                </a:tc>
                <a:tc>
                  <a:txBody>
                    <a:bodyPr/>
                    <a:lstStyle/>
                    <a:p>
                      <a:pPr algn="ctr"/>
                      <a:r>
                        <a:rPr lang="en-US" dirty="0"/>
                        <a:t>ON</a:t>
                      </a:r>
                    </a:p>
                  </a:txBody>
                  <a:tcPr/>
                </a:tc>
                <a:tc>
                  <a:txBody>
                    <a:bodyPr/>
                    <a:lstStyle/>
                    <a:p>
                      <a:pPr algn="ctr"/>
                      <a:r>
                        <a:rPr lang="en-US" dirty="0"/>
                        <a:t>ON</a:t>
                      </a:r>
                    </a:p>
                  </a:txBody>
                  <a:tcPr/>
                </a:tc>
                <a:tc>
                  <a:txBody>
                    <a:bodyPr/>
                    <a:lstStyle/>
                    <a:p>
                      <a:pPr algn="ctr"/>
                      <a:r>
                        <a:rPr lang="en-US" dirty="0"/>
                        <a:t>ON</a:t>
                      </a:r>
                    </a:p>
                  </a:txBody>
                  <a:tcPr/>
                </a:tc>
                <a:tc>
                  <a:txBody>
                    <a:bodyPr/>
                    <a:lstStyle/>
                    <a:p>
                      <a:pPr algn="ctr"/>
                      <a:r>
                        <a:rPr lang="en-US" dirty="0"/>
                        <a:t>ON</a:t>
                      </a:r>
                    </a:p>
                  </a:txBody>
                  <a:tcPr/>
                </a:tc>
                <a:tc>
                  <a:txBody>
                    <a:bodyPr/>
                    <a:lstStyle/>
                    <a:p>
                      <a:pPr algn="ctr"/>
                      <a:r>
                        <a:rPr lang="en-US" dirty="0"/>
                        <a:t>ON</a:t>
                      </a:r>
                    </a:p>
                  </a:txBody>
                  <a:tcPr/>
                </a:tc>
                <a:extLst>
                  <a:ext uri="{0D108BD9-81ED-4DB2-BD59-A6C34878D82A}">
                    <a16:rowId xmlns:a16="http://schemas.microsoft.com/office/drawing/2014/main" val="406620545"/>
                  </a:ext>
                </a:extLst>
              </a:tr>
              <a:tr h="499659">
                <a:tc>
                  <a:txBody>
                    <a:bodyPr/>
                    <a:lstStyle/>
                    <a:p>
                      <a:r>
                        <a:rPr lang="en-US" dirty="0"/>
                        <a:t>Week 2</a:t>
                      </a:r>
                    </a:p>
                  </a:txBody>
                  <a:tcPr/>
                </a:tc>
                <a:tc>
                  <a:txBody>
                    <a:bodyPr/>
                    <a:lstStyle/>
                    <a:p>
                      <a:pPr algn="ctr"/>
                      <a:r>
                        <a:rPr lang="en-US" dirty="0"/>
                        <a:t>ON</a:t>
                      </a:r>
                    </a:p>
                  </a:txBody>
                  <a:tcPr/>
                </a:tc>
                <a:tc>
                  <a:txBody>
                    <a:bodyPr/>
                    <a:lstStyle/>
                    <a:p>
                      <a:pPr algn="ctr"/>
                      <a:r>
                        <a:rPr lang="en-US" dirty="0"/>
                        <a:t>ON</a:t>
                      </a:r>
                    </a:p>
                  </a:txBody>
                  <a:tcPr/>
                </a:tc>
                <a:tc>
                  <a:txBody>
                    <a:bodyPr/>
                    <a:lstStyle/>
                    <a:p>
                      <a:pPr algn="ctr"/>
                      <a:r>
                        <a:rPr lang="en-US" dirty="0"/>
                        <a:t>ON</a:t>
                      </a:r>
                    </a:p>
                  </a:txBody>
                  <a:tcPr/>
                </a:tc>
                <a:tc>
                  <a:txBody>
                    <a:bodyPr/>
                    <a:lstStyle/>
                    <a:p>
                      <a:pPr algn="ctr"/>
                      <a:r>
                        <a:rPr lang="en-US" dirty="0"/>
                        <a:t>ON</a:t>
                      </a:r>
                    </a:p>
                  </a:txBody>
                  <a:tcPr/>
                </a:tc>
                <a:tc>
                  <a:txBody>
                    <a:bodyPr/>
                    <a:lstStyle/>
                    <a:p>
                      <a:pPr algn="ctr"/>
                      <a:r>
                        <a:rPr lang="en-US" dirty="0"/>
                        <a:t>ON</a:t>
                      </a:r>
                    </a:p>
                  </a:txBody>
                  <a:tcPr/>
                </a:tc>
                <a:tc>
                  <a:txBody>
                    <a:bodyPr/>
                    <a:lstStyle/>
                    <a:p>
                      <a:pPr algn="ctr"/>
                      <a:r>
                        <a:rPr lang="en-US" dirty="0"/>
                        <a:t>ON</a:t>
                      </a:r>
                    </a:p>
                  </a:txBody>
                  <a:tcPr/>
                </a:tc>
                <a:tc>
                  <a:txBody>
                    <a:bodyPr/>
                    <a:lstStyle/>
                    <a:p>
                      <a:pPr algn="ctr"/>
                      <a:r>
                        <a:rPr lang="en-US" b="1" dirty="0">
                          <a:solidFill>
                            <a:srgbClr val="FF0000"/>
                          </a:solidFill>
                        </a:rPr>
                        <a:t>OFF</a:t>
                      </a:r>
                    </a:p>
                  </a:txBody>
                  <a:tcPr/>
                </a:tc>
                <a:extLst>
                  <a:ext uri="{0D108BD9-81ED-4DB2-BD59-A6C34878D82A}">
                    <a16:rowId xmlns:a16="http://schemas.microsoft.com/office/drawing/2014/main" val="1096347738"/>
                  </a:ext>
                </a:extLst>
              </a:tr>
            </a:tbl>
          </a:graphicData>
        </a:graphic>
      </p:graphicFrame>
      <p:sp>
        <p:nvSpPr>
          <p:cNvPr id="5" name="Slide Number Placeholder 4">
            <a:extLst>
              <a:ext uri="{FF2B5EF4-FFF2-40B4-BE49-F238E27FC236}">
                <a16:creationId xmlns:a16="http://schemas.microsoft.com/office/drawing/2014/main" id="{F87168C7-6445-5241-A932-14CB74C28D21}"/>
              </a:ext>
            </a:extLst>
          </p:cNvPr>
          <p:cNvSpPr>
            <a:spLocks noGrp="1"/>
          </p:cNvSpPr>
          <p:nvPr>
            <p:ph type="sldNum" sz="quarter" idx="12"/>
          </p:nvPr>
        </p:nvSpPr>
        <p:spPr/>
        <p:txBody>
          <a:bodyPr/>
          <a:lstStyle/>
          <a:p>
            <a:fld id="{2CB88E5D-03FE-D649-AC36-CF809A7D8F37}" type="slidenum">
              <a:rPr lang="en-US" smtClean="0"/>
              <a:t>12</a:t>
            </a:fld>
            <a:endParaRPr lang="en-US"/>
          </a:p>
        </p:txBody>
      </p:sp>
    </p:spTree>
    <p:extLst>
      <p:ext uri="{BB962C8B-B14F-4D97-AF65-F5344CB8AC3E}">
        <p14:creationId xmlns:p14="http://schemas.microsoft.com/office/powerpoint/2010/main" val="30901346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07EE0-3715-CC4E-9C7B-1B95229B2756}"/>
              </a:ext>
            </a:extLst>
          </p:cNvPr>
          <p:cNvSpPr>
            <a:spLocks noGrp="1"/>
          </p:cNvSpPr>
          <p:nvPr>
            <p:ph type="title"/>
          </p:nvPr>
        </p:nvSpPr>
        <p:spPr>
          <a:xfrm>
            <a:off x="1767921" y="606463"/>
            <a:ext cx="9582312" cy="1280890"/>
          </a:xfrm>
        </p:spPr>
        <p:txBody>
          <a:bodyPr/>
          <a:lstStyle/>
          <a:p>
            <a:r>
              <a:rPr lang="en-US" sz="3200" dirty="0"/>
              <a:t>Education vs. Non-Physician obligations</a:t>
            </a:r>
          </a:p>
        </p:txBody>
      </p:sp>
      <p:sp>
        <p:nvSpPr>
          <p:cNvPr id="3" name="Content Placeholder 2">
            <a:extLst>
              <a:ext uri="{FF2B5EF4-FFF2-40B4-BE49-F238E27FC236}">
                <a16:creationId xmlns:a16="http://schemas.microsoft.com/office/drawing/2014/main" id="{92720404-AE60-BB4E-849B-F00E32CFE84C}"/>
              </a:ext>
            </a:extLst>
          </p:cNvPr>
          <p:cNvSpPr>
            <a:spLocks noGrp="1"/>
          </p:cNvSpPr>
          <p:nvPr>
            <p:ph idx="1"/>
          </p:nvPr>
        </p:nvSpPr>
        <p:spPr>
          <a:xfrm>
            <a:off x="1251677" y="1246908"/>
            <a:ext cx="10252935" cy="5414494"/>
          </a:xfrm>
        </p:spPr>
        <p:txBody>
          <a:bodyPr>
            <a:normAutofit fontScale="92500" lnSpcReduction="10000"/>
          </a:bodyPr>
          <a:lstStyle/>
          <a:p>
            <a:pPr>
              <a:lnSpc>
                <a:spcPct val="134000"/>
              </a:lnSpc>
            </a:pPr>
            <a:r>
              <a:rPr lang="en-US" sz="2600" b="1" dirty="0">
                <a:solidFill>
                  <a:schemeClr val="tx1"/>
                </a:solidFill>
              </a:rPr>
              <a:t>Education</a:t>
            </a:r>
            <a:r>
              <a:rPr lang="en-US" sz="2600" dirty="0">
                <a:solidFill>
                  <a:schemeClr val="tx1"/>
                </a:solidFill>
              </a:rPr>
              <a:t> includes providing care for patients in the clinical setting, in addition to didactic and small group teaching sessions </a:t>
            </a:r>
          </a:p>
          <a:p>
            <a:endParaRPr lang="en-US" sz="1400" dirty="0">
              <a:solidFill>
                <a:schemeClr val="tx1"/>
              </a:solidFill>
            </a:endParaRPr>
          </a:p>
          <a:p>
            <a:pPr>
              <a:lnSpc>
                <a:spcPct val="124000"/>
              </a:lnSpc>
            </a:pPr>
            <a:r>
              <a:rPr lang="en-US" sz="2600" b="1" dirty="0">
                <a:solidFill>
                  <a:schemeClr val="tx1"/>
                </a:solidFill>
              </a:rPr>
              <a:t>Non-physician obligations: </a:t>
            </a:r>
            <a:r>
              <a:rPr lang="en-US" sz="2600" dirty="0">
                <a:solidFill>
                  <a:schemeClr val="tx1"/>
                </a:solidFill>
              </a:rPr>
              <a:t>are those duties which in most institutions are performed by nursing and allied health professionals, transport services or clerical staff. It is understood that while residents/fellows, like non-resident physicians, may be expected to do any of these things on occasion, these should not be performed </a:t>
            </a:r>
            <a:r>
              <a:rPr lang="en-US" sz="2600" i="1" dirty="0">
                <a:solidFill>
                  <a:schemeClr val="tx1"/>
                </a:solidFill>
              </a:rPr>
              <a:t>routinely</a:t>
            </a:r>
            <a:r>
              <a:rPr lang="en-US" sz="2600" dirty="0">
                <a:solidFill>
                  <a:schemeClr val="tx1"/>
                </a:solidFill>
              </a:rPr>
              <a:t> by residents/fellows and must be kept to a minimum to optimize resident/fellow education. </a:t>
            </a:r>
            <a:r>
              <a:rPr lang="en-US" sz="2600" u="sng" dirty="0">
                <a:solidFill>
                  <a:schemeClr val="tx1"/>
                </a:solidFill>
              </a:rPr>
              <a:t>Examples</a:t>
            </a:r>
            <a:r>
              <a:rPr lang="en-US" sz="2600" dirty="0">
                <a:solidFill>
                  <a:schemeClr val="tx1"/>
                </a:solidFill>
              </a:rPr>
              <a:t>:</a:t>
            </a:r>
          </a:p>
          <a:p>
            <a:pPr lvl="1"/>
            <a:r>
              <a:rPr lang="en-US" sz="2600" dirty="0">
                <a:solidFill>
                  <a:schemeClr val="tx1"/>
                </a:solidFill>
              </a:rPr>
              <a:t>transport of patients from the wards or units for procedures </a:t>
            </a:r>
          </a:p>
          <a:p>
            <a:pPr lvl="1"/>
            <a:r>
              <a:rPr lang="en-US" sz="2600" dirty="0">
                <a:solidFill>
                  <a:schemeClr val="tx1"/>
                </a:solidFill>
              </a:rPr>
              <a:t>routine blood drawing for lab tests</a:t>
            </a:r>
          </a:p>
          <a:p>
            <a:pPr lvl="1"/>
            <a:r>
              <a:rPr lang="en-US" sz="2600" dirty="0">
                <a:solidFill>
                  <a:schemeClr val="tx1"/>
                </a:solidFill>
              </a:rPr>
              <a:t>routine monitoring of patients when off the ward</a:t>
            </a:r>
          </a:p>
          <a:p>
            <a:pPr lvl="1"/>
            <a:r>
              <a:rPr lang="en-US" sz="2600" dirty="0">
                <a:solidFill>
                  <a:schemeClr val="tx1"/>
                </a:solidFill>
              </a:rPr>
              <a:t>clerical duties such as scheduling tests and appointments</a:t>
            </a:r>
          </a:p>
        </p:txBody>
      </p:sp>
      <p:sp>
        <p:nvSpPr>
          <p:cNvPr id="4" name="Slide Number Placeholder 3">
            <a:extLst>
              <a:ext uri="{FF2B5EF4-FFF2-40B4-BE49-F238E27FC236}">
                <a16:creationId xmlns:a16="http://schemas.microsoft.com/office/drawing/2014/main" id="{DC9F0D64-C146-B442-A88A-1ACACB0F5CAB}"/>
              </a:ext>
            </a:extLst>
          </p:cNvPr>
          <p:cNvSpPr>
            <a:spLocks noGrp="1"/>
          </p:cNvSpPr>
          <p:nvPr>
            <p:ph type="sldNum" sz="quarter" idx="12"/>
          </p:nvPr>
        </p:nvSpPr>
        <p:spPr/>
        <p:txBody>
          <a:bodyPr/>
          <a:lstStyle/>
          <a:p>
            <a:fld id="{2CB88E5D-03FE-D649-AC36-CF809A7D8F37}" type="slidenum">
              <a:rPr lang="en-US" smtClean="0"/>
              <a:t>13</a:t>
            </a:fld>
            <a:endParaRPr lang="en-US"/>
          </a:p>
        </p:txBody>
      </p:sp>
    </p:spTree>
    <p:extLst>
      <p:ext uri="{BB962C8B-B14F-4D97-AF65-F5344CB8AC3E}">
        <p14:creationId xmlns:p14="http://schemas.microsoft.com/office/powerpoint/2010/main" val="28042595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09FF7-C3C0-4F61-87C9-C14995C41427}"/>
              </a:ext>
            </a:extLst>
          </p:cNvPr>
          <p:cNvSpPr>
            <a:spLocks noGrp="1"/>
          </p:cNvSpPr>
          <p:nvPr>
            <p:ph type="title"/>
          </p:nvPr>
        </p:nvSpPr>
        <p:spPr>
          <a:xfrm>
            <a:off x="2046661" y="600360"/>
            <a:ext cx="8911687" cy="1280890"/>
          </a:xfrm>
        </p:spPr>
        <p:txBody>
          <a:bodyPr/>
          <a:lstStyle/>
          <a:p>
            <a:r>
              <a:rPr lang="en-US" sz="3200" dirty="0"/>
              <a:t>Structured learning activities</a:t>
            </a:r>
          </a:p>
        </p:txBody>
      </p:sp>
      <p:sp>
        <p:nvSpPr>
          <p:cNvPr id="3" name="Content Placeholder 2">
            <a:extLst>
              <a:ext uri="{FF2B5EF4-FFF2-40B4-BE49-F238E27FC236}">
                <a16:creationId xmlns:a16="http://schemas.microsoft.com/office/drawing/2014/main" id="{B768896E-5EBE-479A-9362-914ECED33643}"/>
              </a:ext>
            </a:extLst>
          </p:cNvPr>
          <p:cNvSpPr>
            <a:spLocks noGrp="1"/>
          </p:cNvSpPr>
          <p:nvPr>
            <p:ph idx="1"/>
          </p:nvPr>
        </p:nvSpPr>
        <p:spPr>
          <a:xfrm>
            <a:off x="2256703" y="2276104"/>
            <a:ext cx="8915400" cy="3777622"/>
          </a:xfrm>
        </p:spPr>
        <p:txBody>
          <a:bodyPr>
            <a:normAutofit/>
          </a:bodyPr>
          <a:lstStyle/>
          <a:p>
            <a:r>
              <a:rPr lang="en-US" sz="2400" dirty="0">
                <a:solidFill>
                  <a:schemeClr val="tx1"/>
                </a:solidFill>
              </a:rPr>
              <a:t>Examples of structured learning activities: didactics, case conferences, M&amp;M, grand rounds, workshops, online modules, simulation exercises, self-guided learning</a:t>
            </a:r>
          </a:p>
          <a:p>
            <a:pPr marL="0" indent="0">
              <a:buNone/>
            </a:pPr>
            <a:endParaRPr lang="en-US" sz="2400" dirty="0">
              <a:solidFill>
                <a:schemeClr val="tx1"/>
              </a:solidFill>
            </a:endParaRPr>
          </a:p>
          <a:p>
            <a:r>
              <a:rPr lang="en-US" sz="2400" dirty="0">
                <a:solidFill>
                  <a:schemeClr val="tx1"/>
                </a:solidFill>
              </a:rPr>
              <a:t>Do you have protected time to participate in these activities?</a:t>
            </a:r>
          </a:p>
        </p:txBody>
      </p:sp>
      <p:sp>
        <p:nvSpPr>
          <p:cNvPr id="4" name="Slide Number Placeholder 3">
            <a:extLst>
              <a:ext uri="{FF2B5EF4-FFF2-40B4-BE49-F238E27FC236}">
                <a16:creationId xmlns:a16="http://schemas.microsoft.com/office/drawing/2014/main" id="{E2097582-A40D-C548-BC7C-CB1E08507857}"/>
              </a:ext>
            </a:extLst>
          </p:cNvPr>
          <p:cNvSpPr>
            <a:spLocks noGrp="1"/>
          </p:cNvSpPr>
          <p:nvPr>
            <p:ph type="sldNum" sz="quarter" idx="12"/>
          </p:nvPr>
        </p:nvSpPr>
        <p:spPr/>
        <p:txBody>
          <a:bodyPr/>
          <a:lstStyle/>
          <a:p>
            <a:fld id="{2CB88E5D-03FE-D649-AC36-CF809A7D8F37}" type="slidenum">
              <a:rPr lang="en-US" smtClean="0"/>
              <a:t>14</a:t>
            </a:fld>
            <a:endParaRPr lang="en-US"/>
          </a:p>
        </p:txBody>
      </p:sp>
    </p:spTree>
    <p:extLst>
      <p:ext uri="{BB962C8B-B14F-4D97-AF65-F5344CB8AC3E}">
        <p14:creationId xmlns:p14="http://schemas.microsoft.com/office/powerpoint/2010/main" val="25603352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D6EE5-AD80-49BF-BEB6-B45E920DA517}"/>
              </a:ext>
            </a:extLst>
          </p:cNvPr>
          <p:cNvSpPr>
            <a:spLocks noGrp="1"/>
          </p:cNvSpPr>
          <p:nvPr>
            <p:ph type="title"/>
          </p:nvPr>
        </p:nvSpPr>
        <p:spPr>
          <a:xfrm>
            <a:off x="1837354" y="427818"/>
            <a:ext cx="8911687" cy="1280890"/>
          </a:xfrm>
        </p:spPr>
        <p:txBody>
          <a:bodyPr/>
          <a:lstStyle/>
          <a:p>
            <a:r>
              <a:rPr lang="en-US" sz="3200" dirty="0"/>
              <a:t>Cost Awareness Teaching</a:t>
            </a:r>
          </a:p>
        </p:txBody>
      </p:sp>
      <p:sp>
        <p:nvSpPr>
          <p:cNvPr id="3" name="Content Placeholder 2">
            <a:extLst>
              <a:ext uri="{FF2B5EF4-FFF2-40B4-BE49-F238E27FC236}">
                <a16:creationId xmlns:a16="http://schemas.microsoft.com/office/drawing/2014/main" id="{29EEB675-DDFC-46D5-9058-5B1032C22102}"/>
              </a:ext>
            </a:extLst>
          </p:cNvPr>
          <p:cNvSpPr>
            <a:spLocks noGrp="1"/>
          </p:cNvSpPr>
          <p:nvPr>
            <p:ph idx="1"/>
          </p:nvPr>
        </p:nvSpPr>
        <p:spPr>
          <a:xfrm>
            <a:off x="1837354" y="1212953"/>
            <a:ext cx="9752964" cy="5252854"/>
          </a:xfrm>
        </p:spPr>
        <p:txBody>
          <a:bodyPr>
            <a:normAutofit/>
          </a:bodyPr>
          <a:lstStyle/>
          <a:p>
            <a:r>
              <a:rPr lang="en-US" sz="2400" dirty="0">
                <a:solidFill>
                  <a:schemeClr val="tx1"/>
                </a:solidFill>
              </a:rPr>
              <a:t>This may include High Value Cost-Conscious Care</a:t>
            </a:r>
          </a:p>
          <a:p>
            <a:pPr marL="0" indent="0">
              <a:buNone/>
            </a:pPr>
            <a:endParaRPr lang="en-US" sz="1000" dirty="0">
              <a:solidFill>
                <a:schemeClr val="tx1"/>
              </a:solidFill>
            </a:endParaRPr>
          </a:p>
          <a:p>
            <a:r>
              <a:rPr lang="en-US" sz="2400" dirty="0">
                <a:solidFill>
                  <a:schemeClr val="tx1"/>
                </a:solidFill>
              </a:rPr>
              <a:t>Opportunities to discuss cost awareness with faculty in patient care decisions? </a:t>
            </a:r>
            <a:r>
              <a:rPr lang="en-US" sz="2200" dirty="0">
                <a:solidFill>
                  <a:schemeClr val="tx1"/>
                </a:solidFill>
              </a:rPr>
              <a:t>Education may include any method, e.g. :</a:t>
            </a:r>
          </a:p>
          <a:p>
            <a:pPr lvl="1"/>
            <a:r>
              <a:rPr lang="en-US" sz="2200" dirty="0">
                <a:solidFill>
                  <a:schemeClr val="tx1"/>
                </a:solidFill>
              </a:rPr>
              <a:t>Online modules, written materials, workshops, didactics</a:t>
            </a:r>
          </a:p>
          <a:p>
            <a:pPr lvl="1"/>
            <a:r>
              <a:rPr lang="en-US" sz="2200" dirty="0">
                <a:solidFill>
                  <a:schemeClr val="tx1"/>
                </a:solidFill>
              </a:rPr>
              <a:t>In the course of day-to-day patient care including virtual visits</a:t>
            </a:r>
          </a:p>
          <a:p>
            <a:pPr lvl="1"/>
            <a:r>
              <a:rPr lang="en-US" sz="2200" dirty="0">
                <a:solidFill>
                  <a:schemeClr val="tx1"/>
                </a:solidFill>
              </a:rPr>
              <a:t>Community-based experiences </a:t>
            </a:r>
          </a:p>
          <a:p>
            <a:pPr lvl="1"/>
            <a:r>
              <a:rPr lang="en-US" sz="2200" dirty="0">
                <a:solidFill>
                  <a:schemeClr val="tx1"/>
                </a:solidFill>
              </a:rPr>
              <a:t>Interprofessional patient-care discussions (e.g. Pharmacy, Social Work, Case Management)</a:t>
            </a:r>
          </a:p>
          <a:p>
            <a:pPr marL="0" indent="0">
              <a:buNone/>
            </a:pPr>
            <a:endParaRPr lang="en-US" sz="1000" dirty="0">
              <a:solidFill>
                <a:schemeClr val="tx1"/>
              </a:solidFill>
            </a:endParaRPr>
          </a:p>
          <a:p>
            <a:r>
              <a:rPr lang="en-US" sz="2400" b="1" dirty="0">
                <a:solidFill>
                  <a:schemeClr val="tx1"/>
                </a:solidFill>
              </a:rPr>
              <a:t>Include program specific examples </a:t>
            </a:r>
            <a:r>
              <a:rPr lang="en-US" sz="2400" dirty="0">
                <a:solidFill>
                  <a:schemeClr val="tx1"/>
                </a:solidFill>
              </a:rPr>
              <a:t>(conferences, case-based discussions, QI curriculum/projects, direct patient care)</a:t>
            </a:r>
          </a:p>
        </p:txBody>
      </p:sp>
      <p:sp>
        <p:nvSpPr>
          <p:cNvPr id="4" name="Slide Number Placeholder 3">
            <a:extLst>
              <a:ext uri="{FF2B5EF4-FFF2-40B4-BE49-F238E27FC236}">
                <a16:creationId xmlns:a16="http://schemas.microsoft.com/office/drawing/2014/main" id="{ABA512A6-8DD4-DB41-963B-C7C0AB4541FA}"/>
              </a:ext>
            </a:extLst>
          </p:cNvPr>
          <p:cNvSpPr>
            <a:spLocks noGrp="1"/>
          </p:cNvSpPr>
          <p:nvPr>
            <p:ph type="sldNum" sz="quarter" idx="12"/>
          </p:nvPr>
        </p:nvSpPr>
        <p:spPr/>
        <p:txBody>
          <a:bodyPr/>
          <a:lstStyle/>
          <a:p>
            <a:fld id="{2CB88E5D-03FE-D649-AC36-CF809A7D8F37}" type="slidenum">
              <a:rPr lang="en-US" smtClean="0"/>
              <a:t>15</a:t>
            </a:fld>
            <a:endParaRPr lang="en-US"/>
          </a:p>
        </p:txBody>
      </p:sp>
    </p:spTree>
    <p:extLst>
      <p:ext uri="{BB962C8B-B14F-4D97-AF65-F5344CB8AC3E}">
        <p14:creationId xmlns:p14="http://schemas.microsoft.com/office/powerpoint/2010/main" val="20874859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0E8E6-B06B-45D9-AEC4-A2BB7A84E693}"/>
              </a:ext>
            </a:extLst>
          </p:cNvPr>
          <p:cNvSpPr>
            <a:spLocks noGrp="1"/>
          </p:cNvSpPr>
          <p:nvPr>
            <p:ph type="title"/>
          </p:nvPr>
        </p:nvSpPr>
        <p:spPr>
          <a:xfrm>
            <a:off x="1975408" y="618825"/>
            <a:ext cx="8911687" cy="1720614"/>
          </a:xfrm>
        </p:spPr>
        <p:txBody>
          <a:bodyPr>
            <a:normAutofit/>
          </a:bodyPr>
          <a:lstStyle/>
          <a:p>
            <a:pPr>
              <a:lnSpc>
                <a:spcPct val="114000"/>
              </a:lnSpc>
            </a:pPr>
            <a:r>
              <a:rPr lang="en-US" sz="3200" dirty="0"/>
              <a:t>Educational Content on Healthcare Disparities, Palliative Care, and Assessing Patient Goals</a:t>
            </a:r>
          </a:p>
        </p:txBody>
      </p:sp>
      <p:sp>
        <p:nvSpPr>
          <p:cNvPr id="3" name="Content Placeholder 2">
            <a:extLst>
              <a:ext uri="{FF2B5EF4-FFF2-40B4-BE49-F238E27FC236}">
                <a16:creationId xmlns:a16="http://schemas.microsoft.com/office/drawing/2014/main" id="{36644653-9EE6-4B01-98BE-5C54A1E5E073}"/>
              </a:ext>
            </a:extLst>
          </p:cNvPr>
          <p:cNvSpPr>
            <a:spLocks noGrp="1"/>
          </p:cNvSpPr>
          <p:nvPr>
            <p:ph idx="1"/>
          </p:nvPr>
        </p:nvSpPr>
        <p:spPr>
          <a:xfrm>
            <a:off x="1975408" y="2646219"/>
            <a:ext cx="9555532" cy="3744686"/>
          </a:xfrm>
        </p:spPr>
        <p:txBody>
          <a:bodyPr>
            <a:normAutofit/>
          </a:bodyPr>
          <a:lstStyle/>
          <a:p>
            <a:r>
              <a:rPr lang="en-US" sz="2400" dirty="0">
                <a:solidFill>
                  <a:schemeClr val="tx1"/>
                </a:solidFill>
              </a:rPr>
              <a:t>Education </a:t>
            </a:r>
            <a:r>
              <a:rPr lang="en-US" sz="2200" dirty="0">
                <a:solidFill>
                  <a:schemeClr val="tx1"/>
                </a:solidFill>
              </a:rPr>
              <a:t>may include any method, e.g.: </a:t>
            </a:r>
          </a:p>
          <a:p>
            <a:pPr lvl="1"/>
            <a:r>
              <a:rPr lang="en-US" sz="2200" dirty="0">
                <a:solidFill>
                  <a:schemeClr val="tx1"/>
                </a:solidFill>
              </a:rPr>
              <a:t>Online modules, written materials, workshops, didactics</a:t>
            </a:r>
          </a:p>
          <a:p>
            <a:pPr lvl="1"/>
            <a:r>
              <a:rPr lang="en-US" sz="2200" dirty="0">
                <a:solidFill>
                  <a:schemeClr val="tx1"/>
                </a:solidFill>
              </a:rPr>
              <a:t>In the course of day-to-day patient care including virtual visits</a:t>
            </a:r>
          </a:p>
          <a:p>
            <a:pPr lvl="1"/>
            <a:r>
              <a:rPr lang="en-US" sz="2200" dirty="0">
                <a:solidFill>
                  <a:schemeClr val="tx1"/>
                </a:solidFill>
              </a:rPr>
              <a:t>Community-based experiences </a:t>
            </a:r>
          </a:p>
          <a:p>
            <a:pPr lvl="1"/>
            <a:r>
              <a:rPr lang="en-US" sz="2200" dirty="0">
                <a:solidFill>
                  <a:schemeClr val="tx1"/>
                </a:solidFill>
              </a:rPr>
              <a:t>Consult experiences (inpatient or outpatient)</a:t>
            </a:r>
          </a:p>
          <a:p>
            <a:pPr marL="0" indent="0">
              <a:buNone/>
            </a:pPr>
            <a:endParaRPr lang="en-US" sz="2400" dirty="0">
              <a:solidFill>
                <a:schemeClr val="tx1"/>
              </a:solidFill>
            </a:endParaRPr>
          </a:p>
          <a:p>
            <a:r>
              <a:rPr lang="en-US" sz="2400" b="1" dirty="0">
                <a:solidFill>
                  <a:schemeClr val="tx1"/>
                </a:solidFill>
              </a:rPr>
              <a:t>Include program-specific examples: </a:t>
            </a:r>
          </a:p>
        </p:txBody>
      </p:sp>
      <p:sp>
        <p:nvSpPr>
          <p:cNvPr id="4" name="Slide Number Placeholder 3">
            <a:extLst>
              <a:ext uri="{FF2B5EF4-FFF2-40B4-BE49-F238E27FC236}">
                <a16:creationId xmlns:a16="http://schemas.microsoft.com/office/drawing/2014/main" id="{89AC1FA2-D8CB-9A42-881D-49BD8C7B1B4E}"/>
              </a:ext>
            </a:extLst>
          </p:cNvPr>
          <p:cNvSpPr>
            <a:spLocks noGrp="1"/>
          </p:cNvSpPr>
          <p:nvPr>
            <p:ph type="sldNum" sz="quarter" idx="12"/>
          </p:nvPr>
        </p:nvSpPr>
        <p:spPr/>
        <p:txBody>
          <a:bodyPr/>
          <a:lstStyle/>
          <a:p>
            <a:fld id="{2CB88E5D-03FE-D649-AC36-CF809A7D8F37}" type="slidenum">
              <a:rPr lang="en-US" smtClean="0"/>
              <a:t>16</a:t>
            </a:fld>
            <a:endParaRPr lang="en-US"/>
          </a:p>
        </p:txBody>
      </p:sp>
    </p:spTree>
    <p:extLst>
      <p:ext uri="{BB962C8B-B14F-4D97-AF65-F5344CB8AC3E}">
        <p14:creationId xmlns:p14="http://schemas.microsoft.com/office/powerpoint/2010/main" val="39748128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0E8E6-B06B-45D9-AEC4-A2BB7A84E693}"/>
              </a:ext>
            </a:extLst>
          </p:cNvPr>
          <p:cNvSpPr>
            <a:spLocks noGrp="1"/>
          </p:cNvSpPr>
          <p:nvPr>
            <p:ph type="title"/>
          </p:nvPr>
        </p:nvSpPr>
        <p:spPr>
          <a:xfrm>
            <a:off x="1975408" y="618825"/>
            <a:ext cx="8911687" cy="1465947"/>
          </a:xfrm>
        </p:spPr>
        <p:txBody>
          <a:bodyPr>
            <a:normAutofit/>
          </a:bodyPr>
          <a:lstStyle/>
          <a:p>
            <a:pPr>
              <a:lnSpc>
                <a:spcPct val="114000"/>
              </a:lnSpc>
            </a:pPr>
            <a:r>
              <a:rPr lang="en-US" sz="3200" dirty="0"/>
              <a:t>Educational Content on Addiction Medicine/Substance Use Disorder</a:t>
            </a:r>
          </a:p>
        </p:txBody>
      </p:sp>
      <p:sp>
        <p:nvSpPr>
          <p:cNvPr id="3" name="Content Placeholder 2">
            <a:extLst>
              <a:ext uri="{FF2B5EF4-FFF2-40B4-BE49-F238E27FC236}">
                <a16:creationId xmlns:a16="http://schemas.microsoft.com/office/drawing/2014/main" id="{36644653-9EE6-4B01-98BE-5C54A1E5E073}"/>
              </a:ext>
            </a:extLst>
          </p:cNvPr>
          <p:cNvSpPr>
            <a:spLocks noGrp="1"/>
          </p:cNvSpPr>
          <p:nvPr>
            <p:ph idx="1"/>
          </p:nvPr>
        </p:nvSpPr>
        <p:spPr>
          <a:xfrm>
            <a:off x="1975408" y="2489205"/>
            <a:ext cx="9555532" cy="3744686"/>
          </a:xfrm>
        </p:spPr>
        <p:txBody>
          <a:bodyPr>
            <a:normAutofit/>
          </a:bodyPr>
          <a:lstStyle/>
          <a:p>
            <a:r>
              <a:rPr lang="en-US" sz="2400" dirty="0">
                <a:solidFill>
                  <a:schemeClr val="tx1"/>
                </a:solidFill>
              </a:rPr>
              <a:t>Education </a:t>
            </a:r>
            <a:r>
              <a:rPr lang="en-US" sz="2200" dirty="0">
                <a:solidFill>
                  <a:schemeClr val="tx1"/>
                </a:solidFill>
              </a:rPr>
              <a:t>may include any method, e.g.: </a:t>
            </a:r>
          </a:p>
          <a:p>
            <a:pPr lvl="1"/>
            <a:r>
              <a:rPr lang="en-US" sz="2200" dirty="0">
                <a:solidFill>
                  <a:schemeClr val="tx1"/>
                </a:solidFill>
              </a:rPr>
              <a:t>Online modules, written materials, workshops, didactics</a:t>
            </a:r>
          </a:p>
          <a:p>
            <a:pPr lvl="1"/>
            <a:r>
              <a:rPr lang="en-US" sz="2200" dirty="0">
                <a:solidFill>
                  <a:schemeClr val="tx1"/>
                </a:solidFill>
              </a:rPr>
              <a:t>In the course of day-to-day patient care including virtual visits</a:t>
            </a:r>
          </a:p>
          <a:p>
            <a:pPr lvl="1"/>
            <a:r>
              <a:rPr lang="en-US" sz="2200" dirty="0">
                <a:solidFill>
                  <a:schemeClr val="tx1"/>
                </a:solidFill>
              </a:rPr>
              <a:t>Community-based clinic experiences </a:t>
            </a:r>
          </a:p>
          <a:p>
            <a:pPr lvl="1"/>
            <a:r>
              <a:rPr lang="en-US" sz="2200" dirty="0">
                <a:solidFill>
                  <a:schemeClr val="tx1"/>
                </a:solidFill>
              </a:rPr>
              <a:t>Inpatient consult experiences</a:t>
            </a:r>
          </a:p>
          <a:p>
            <a:pPr marL="0" indent="0">
              <a:buNone/>
            </a:pPr>
            <a:endParaRPr lang="en-US" sz="2400" dirty="0">
              <a:solidFill>
                <a:schemeClr val="tx1"/>
              </a:solidFill>
            </a:endParaRPr>
          </a:p>
          <a:p>
            <a:r>
              <a:rPr lang="en-US" sz="2400" b="1" dirty="0">
                <a:solidFill>
                  <a:schemeClr val="tx1"/>
                </a:solidFill>
              </a:rPr>
              <a:t>Include program-specific examples: </a:t>
            </a:r>
          </a:p>
        </p:txBody>
      </p:sp>
      <p:sp>
        <p:nvSpPr>
          <p:cNvPr id="4" name="Slide Number Placeholder 3">
            <a:extLst>
              <a:ext uri="{FF2B5EF4-FFF2-40B4-BE49-F238E27FC236}">
                <a16:creationId xmlns:a16="http://schemas.microsoft.com/office/drawing/2014/main" id="{89AC1FA2-D8CB-9A42-881D-49BD8C7B1B4E}"/>
              </a:ext>
            </a:extLst>
          </p:cNvPr>
          <p:cNvSpPr>
            <a:spLocks noGrp="1"/>
          </p:cNvSpPr>
          <p:nvPr>
            <p:ph type="sldNum" sz="quarter" idx="12"/>
          </p:nvPr>
        </p:nvSpPr>
        <p:spPr/>
        <p:txBody>
          <a:bodyPr/>
          <a:lstStyle/>
          <a:p>
            <a:fld id="{2CB88E5D-03FE-D649-AC36-CF809A7D8F37}" type="slidenum">
              <a:rPr lang="en-US" smtClean="0"/>
              <a:t>17</a:t>
            </a:fld>
            <a:endParaRPr lang="en-US"/>
          </a:p>
        </p:txBody>
      </p:sp>
    </p:spTree>
    <p:extLst>
      <p:ext uri="{BB962C8B-B14F-4D97-AF65-F5344CB8AC3E}">
        <p14:creationId xmlns:p14="http://schemas.microsoft.com/office/powerpoint/2010/main" val="10167277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4205" y="624110"/>
            <a:ext cx="8911687" cy="1280890"/>
          </a:xfrm>
        </p:spPr>
        <p:txBody>
          <a:bodyPr/>
          <a:lstStyle/>
          <a:p>
            <a:r>
              <a:rPr lang="en-US" sz="3200" dirty="0"/>
              <a:t>Feedback after “assignments”</a:t>
            </a:r>
          </a:p>
        </p:txBody>
      </p:sp>
      <p:sp>
        <p:nvSpPr>
          <p:cNvPr id="3" name="Content Placeholder 2"/>
          <p:cNvSpPr>
            <a:spLocks noGrp="1"/>
          </p:cNvSpPr>
          <p:nvPr>
            <p:ph idx="1"/>
          </p:nvPr>
        </p:nvSpPr>
        <p:spPr>
          <a:xfrm>
            <a:off x="2304205" y="1905000"/>
            <a:ext cx="8915400" cy="4107872"/>
          </a:xfrm>
        </p:spPr>
        <p:txBody>
          <a:bodyPr>
            <a:noAutofit/>
          </a:bodyPr>
          <a:lstStyle/>
          <a:p>
            <a:r>
              <a:rPr lang="en-US" sz="2000" dirty="0">
                <a:solidFill>
                  <a:schemeClr val="tx1"/>
                </a:solidFill>
              </a:rPr>
              <a:t>ACGME defines “assignments” as rotations</a:t>
            </a:r>
          </a:p>
          <a:p>
            <a:endParaRPr lang="en-US" sz="2000" dirty="0">
              <a:solidFill>
                <a:schemeClr val="tx1"/>
              </a:solidFill>
            </a:endParaRPr>
          </a:p>
          <a:p>
            <a:r>
              <a:rPr lang="en-US" sz="2000" dirty="0">
                <a:solidFill>
                  <a:schemeClr val="tx1"/>
                </a:solidFill>
              </a:rPr>
              <a:t>Feedback can be written and formal (as in a written evaluation) and/or verbal and just-in-time…The ACGME may ask you about both</a:t>
            </a:r>
          </a:p>
          <a:p>
            <a:pPr marL="0" indent="0">
              <a:buNone/>
            </a:pPr>
            <a:endParaRPr lang="en-US" sz="2000" dirty="0">
              <a:solidFill>
                <a:schemeClr val="tx1"/>
              </a:solidFill>
            </a:endParaRPr>
          </a:p>
          <a:p>
            <a:r>
              <a:rPr lang="en-US" sz="2000" dirty="0">
                <a:solidFill>
                  <a:schemeClr val="tx1"/>
                </a:solidFill>
              </a:rPr>
              <a:t>While you may have other assignments such as scholarly work, journal club, etc. that are specific to your program, this is </a:t>
            </a:r>
            <a:r>
              <a:rPr lang="en-US" sz="2000" i="1" dirty="0">
                <a:solidFill>
                  <a:schemeClr val="tx1"/>
                </a:solidFill>
              </a:rPr>
              <a:t>not</a:t>
            </a:r>
            <a:r>
              <a:rPr lang="en-US" sz="2000" dirty="0">
                <a:solidFill>
                  <a:schemeClr val="tx1"/>
                </a:solidFill>
              </a:rPr>
              <a:t> the purpose of this question</a:t>
            </a:r>
          </a:p>
          <a:p>
            <a:endParaRPr lang="en-US" sz="2000" dirty="0">
              <a:solidFill>
                <a:schemeClr val="tx1"/>
              </a:solidFill>
            </a:endParaRPr>
          </a:p>
          <a:p>
            <a:r>
              <a:rPr lang="en-US" sz="2000" dirty="0">
                <a:solidFill>
                  <a:schemeClr val="tx1"/>
                </a:solidFill>
              </a:rPr>
              <a:t>Questions related to feedback after assignments may be asking, “Are residents/fellows satisfied that they are getting feedback?”</a:t>
            </a:r>
          </a:p>
          <a:p>
            <a:endParaRPr lang="en-US" sz="2400" dirty="0">
              <a:solidFill>
                <a:schemeClr val="tx1"/>
              </a:solidFill>
            </a:endParaRPr>
          </a:p>
        </p:txBody>
      </p:sp>
      <p:sp>
        <p:nvSpPr>
          <p:cNvPr id="4" name="Slide Number Placeholder 3">
            <a:extLst>
              <a:ext uri="{FF2B5EF4-FFF2-40B4-BE49-F238E27FC236}">
                <a16:creationId xmlns:a16="http://schemas.microsoft.com/office/drawing/2014/main" id="{20A3C287-2A6A-E24A-BC8B-B5104E07E858}"/>
              </a:ext>
            </a:extLst>
          </p:cNvPr>
          <p:cNvSpPr>
            <a:spLocks noGrp="1"/>
          </p:cNvSpPr>
          <p:nvPr>
            <p:ph type="sldNum" sz="quarter" idx="12"/>
          </p:nvPr>
        </p:nvSpPr>
        <p:spPr/>
        <p:txBody>
          <a:bodyPr/>
          <a:lstStyle/>
          <a:p>
            <a:fld id="{2CB88E5D-03FE-D649-AC36-CF809A7D8F37}" type="slidenum">
              <a:rPr lang="en-US" smtClean="0"/>
              <a:t>18</a:t>
            </a:fld>
            <a:endParaRPr lang="en-US"/>
          </a:p>
        </p:txBody>
      </p:sp>
    </p:spTree>
    <p:extLst>
      <p:ext uri="{BB962C8B-B14F-4D97-AF65-F5344CB8AC3E}">
        <p14:creationId xmlns:p14="http://schemas.microsoft.com/office/powerpoint/2010/main" val="40838880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8372A-87E3-734D-A5D9-CE7327A786C5}"/>
              </a:ext>
            </a:extLst>
          </p:cNvPr>
          <p:cNvSpPr>
            <a:spLocks noGrp="1"/>
          </p:cNvSpPr>
          <p:nvPr>
            <p:ph type="title"/>
          </p:nvPr>
        </p:nvSpPr>
        <p:spPr>
          <a:xfrm>
            <a:off x="1968755" y="488198"/>
            <a:ext cx="8911687" cy="1280890"/>
          </a:xfrm>
        </p:spPr>
        <p:txBody>
          <a:bodyPr/>
          <a:lstStyle/>
          <a:p>
            <a:r>
              <a:rPr lang="en-US" sz="3200" dirty="0"/>
              <a:t>Participation in scholarly activity</a:t>
            </a:r>
          </a:p>
        </p:txBody>
      </p:sp>
      <p:sp>
        <p:nvSpPr>
          <p:cNvPr id="3" name="Content Placeholder 2">
            <a:extLst>
              <a:ext uri="{FF2B5EF4-FFF2-40B4-BE49-F238E27FC236}">
                <a16:creationId xmlns:a16="http://schemas.microsoft.com/office/drawing/2014/main" id="{70B24221-4733-A447-B8B6-C0A8212D069E}"/>
              </a:ext>
            </a:extLst>
          </p:cNvPr>
          <p:cNvSpPr>
            <a:spLocks noGrp="1"/>
          </p:cNvSpPr>
          <p:nvPr>
            <p:ph idx="1"/>
          </p:nvPr>
        </p:nvSpPr>
        <p:spPr>
          <a:xfrm>
            <a:off x="1968755" y="1312227"/>
            <a:ext cx="9799692" cy="5545773"/>
          </a:xfrm>
        </p:spPr>
        <p:txBody>
          <a:bodyPr>
            <a:normAutofit fontScale="92500" lnSpcReduction="10000"/>
          </a:bodyPr>
          <a:lstStyle/>
          <a:p>
            <a:pPr marL="0" indent="0">
              <a:buNone/>
            </a:pPr>
            <a:r>
              <a:rPr lang="en-US" sz="2600" dirty="0">
                <a:solidFill>
                  <a:schemeClr val="tx1"/>
                </a:solidFill>
              </a:rPr>
              <a:t>Residents/fellows must participate in scholarly activity by the end of their residency/fellowship.  Definition of scholarship participation is very broad and should include a variety.  </a:t>
            </a:r>
          </a:p>
          <a:p>
            <a:pPr marL="0" indent="0">
              <a:buNone/>
            </a:pPr>
            <a:endParaRPr lang="en-US" sz="1400" dirty="0">
              <a:solidFill>
                <a:schemeClr val="tx1"/>
              </a:solidFill>
            </a:endParaRPr>
          </a:p>
          <a:p>
            <a:pPr marL="0" indent="0">
              <a:buNone/>
            </a:pPr>
            <a:r>
              <a:rPr lang="en-US" sz="2600" dirty="0">
                <a:solidFill>
                  <a:schemeClr val="tx1"/>
                </a:solidFill>
              </a:rPr>
              <a:t>Scholarly activities include: </a:t>
            </a:r>
          </a:p>
          <a:p>
            <a:pPr lvl="0"/>
            <a:r>
              <a:rPr lang="en-US" sz="2200" dirty="0">
                <a:solidFill>
                  <a:schemeClr val="tx1"/>
                </a:solidFill>
              </a:rPr>
              <a:t>Publications e.g., manuscripts, case reports, editorials, abstracts</a:t>
            </a:r>
          </a:p>
          <a:p>
            <a:pPr lvl="0"/>
            <a:r>
              <a:rPr lang="en-US" sz="2200" dirty="0">
                <a:solidFill>
                  <a:schemeClr val="tx1"/>
                </a:solidFill>
              </a:rPr>
              <a:t>Conference presentations (posters and presentations at international, national, regional meetings)</a:t>
            </a:r>
          </a:p>
          <a:p>
            <a:pPr lvl="0"/>
            <a:r>
              <a:rPr lang="en-US" sz="2200" dirty="0">
                <a:solidFill>
                  <a:schemeClr val="tx1"/>
                </a:solidFill>
              </a:rPr>
              <a:t>Quality improvement projects</a:t>
            </a:r>
          </a:p>
          <a:p>
            <a:pPr lvl="0"/>
            <a:r>
              <a:rPr lang="en-US" sz="2200" dirty="0">
                <a:solidFill>
                  <a:schemeClr val="tx1"/>
                </a:solidFill>
              </a:rPr>
              <a:t>Chapters or textbooks </a:t>
            </a:r>
          </a:p>
          <a:p>
            <a:pPr lvl="0"/>
            <a:r>
              <a:rPr lang="en-US" sz="2200" dirty="0">
                <a:solidFill>
                  <a:schemeClr val="tx1"/>
                </a:solidFill>
              </a:rPr>
              <a:t>Participation in funded or non-funded basic science or clinical outcomes research project</a:t>
            </a:r>
          </a:p>
          <a:p>
            <a:pPr lvl="0"/>
            <a:r>
              <a:rPr lang="en-US" sz="2200" dirty="0">
                <a:solidFill>
                  <a:schemeClr val="tx1"/>
                </a:solidFill>
              </a:rPr>
              <a:t>Lecture or presentation (such as grand rounds or case presentations of at least 30 minutes duration) within the sponsoring institution or program</a:t>
            </a:r>
          </a:p>
          <a:p>
            <a:endParaRPr lang="en-US" dirty="0"/>
          </a:p>
          <a:p>
            <a:pPr marL="0" indent="0">
              <a:buNone/>
            </a:pPr>
            <a:r>
              <a:rPr lang="en-US" sz="2600" dirty="0">
                <a:solidFill>
                  <a:schemeClr val="tx1"/>
                </a:solidFill>
              </a:rPr>
              <a:t>Residents/fellows do not need to participate in ALL these activities.</a:t>
            </a:r>
          </a:p>
          <a:p>
            <a:pPr marL="0" indent="0">
              <a:buNone/>
            </a:pPr>
            <a:endParaRPr lang="en-US" dirty="0"/>
          </a:p>
        </p:txBody>
      </p:sp>
      <p:sp>
        <p:nvSpPr>
          <p:cNvPr id="4" name="Slide Number Placeholder 3">
            <a:extLst>
              <a:ext uri="{FF2B5EF4-FFF2-40B4-BE49-F238E27FC236}">
                <a16:creationId xmlns:a16="http://schemas.microsoft.com/office/drawing/2014/main" id="{73172DA9-A184-EF48-AB54-16B7FAA5852E}"/>
              </a:ext>
            </a:extLst>
          </p:cNvPr>
          <p:cNvSpPr>
            <a:spLocks noGrp="1"/>
          </p:cNvSpPr>
          <p:nvPr>
            <p:ph type="sldNum" sz="quarter" idx="12"/>
          </p:nvPr>
        </p:nvSpPr>
        <p:spPr/>
        <p:txBody>
          <a:bodyPr/>
          <a:lstStyle/>
          <a:p>
            <a:fld id="{2CB88E5D-03FE-D649-AC36-CF809A7D8F37}" type="slidenum">
              <a:rPr lang="en-US" smtClean="0"/>
              <a:t>19</a:t>
            </a:fld>
            <a:endParaRPr lang="en-US"/>
          </a:p>
        </p:txBody>
      </p:sp>
    </p:spTree>
    <p:extLst>
      <p:ext uri="{BB962C8B-B14F-4D97-AF65-F5344CB8AC3E}">
        <p14:creationId xmlns:p14="http://schemas.microsoft.com/office/powerpoint/2010/main" val="2154713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7F4B1-BB7E-B447-BF75-BD1D067A8471}"/>
              </a:ext>
            </a:extLst>
          </p:cNvPr>
          <p:cNvSpPr>
            <a:spLocks noGrp="1"/>
          </p:cNvSpPr>
          <p:nvPr>
            <p:ph type="title"/>
          </p:nvPr>
        </p:nvSpPr>
        <p:spPr>
          <a:xfrm>
            <a:off x="1857663" y="442700"/>
            <a:ext cx="10940322" cy="1492132"/>
          </a:xfrm>
        </p:spPr>
        <p:txBody>
          <a:bodyPr/>
          <a:lstStyle/>
          <a:p>
            <a:r>
              <a:rPr lang="en-US" sz="3200" dirty="0"/>
              <a:t>Purpose of the survey</a:t>
            </a:r>
          </a:p>
        </p:txBody>
      </p:sp>
      <p:sp>
        <p:nvSpPr>
          <p:cNvPr id="3" name="Content Placeholder 2">
            <a:extLst>
              <a:ext uri="{FF2B5EF4-FFF2-40B4-BE49-F238E27FC236}">
                <a16:creationId xmlns:a16="http://schemas.microsoft.com/office/drawing/2014/main" id="{6CBF5D68-F3C0-5D4C-A7FB-5001E9EB927B}"/>
              </a:ext>
            </a:extLst>
          </p:cNvPr>
          <p:cNvSpPr>
            <a:spLocks noGrp="1"/>
          </p:cNvSpPr>
          <p:nvPr>
            <p:ph idx="1"/>
          </p:nvPr>
        </p:nvSpPr>
        <p:spPr>
          <a:xfrm>
            <a:off x="1857663" y="1188766"/>
            <a:ext cx="9732654" cy="4765166"/>
          </a:xfrm>
        </p:spPr>
        <p:txBody>
          <a:bodyPr>
            <a:noAutofit/>
          </a:bodyPr>
          <a:lstStyle/>
          <a:p>
            <a:pPr lvl="0">
              <a:lnSpc>
                <a:spcPct val="124000"/>
              </a:lnSpc>
            </a:pPr>
            <a:r>
              <a:rPr lang="en-US" sz="2400" dirty="0">
                <a:solidFill>
                  <a:schemeClr val="tx1"/>
                </a:solidFill>
              </a:rPr>
              <a:t>The survey is conducted annually and contains questions about your clinical and educational experiences as well as your learning environment</a:t>
            </a:r>
          </a:p>
          <a:p>
            <a:pPr lvl="0">
              <a:spcBef>
                <a:spcPts val="0"/>
              </a:spcBef>
            </a:pPr>
            <a:endParaRPr lang="en-US" sz="1000" dirty="0">
              <a:solidFill>
                <a:schemeClr val="tx1"/>
              </a:solidFill>
            </a:endParaRPr>
          </a:p>
          <a:p>
            <a:pPr lvl="0">
              <a:lnSpc>
                <a:spcPct val="124000"/>
              </a:lnSpc>
            </a:pPr>
            <a:r>
              <a:rPr lang="en-US" sz="2400" dirty="0">
                <a:solidFill>
                  <a:schemeClr val="tx1"/>
                </a:solidFill>
              </a:rPr>
              <a:t>The data gathered in the survey is </a:t>
            </a:r>
            <a:r>
              <a:rPr lang="en-US" sz="2400" u="sng" dirty="0">
                <a:solidFill>
                  <a:schemeClr val="tx1"/>
                </a:solidFill>
              </a:rPr>
              <a:t>confidential</a:t>
            </a:r>
            <a:r>
              <a:rPr lang="en-US" sz="2400" dirty="0">
                <a:solidFill>
                  <a:schemeClr val="tx1"/>
                </a:solidFill>
              </a:rPr>
              <a:t> and only aggregate program level data is provided by the ACGME to administrators and program directors</a:t>
            </a:r>
          </a:p>
          <a:p>
            <a:pPr lvl="0">
              <a:spcBef>
                <a:spcPts val="0"/>
              </a:spcBef>
            </a:pPr>
            <a:endParaRPr lang="en-US" sz="1000" dirty="0">
              <a:solidFill>
                <a:schemeClr val="tx1"/>
              </a:solidFill>
            </a:endParaRPr>
          </a:p>
          <a:p>
            <a:pPr lvl="0">
              <a:lnSpc>
                <a:spcPct val="124000"/>
              </a:lnSpc>
            </a:pPr>
            <a:r>
              <a:rPr lang="en-US" sz="2400" dirty="0">
                <a:solidFill>
                  <a:schemeClr val="tx1"/>
                </a:solidFill>
              </a:rPr>
              <a:t>The ACGME uses data from the resident/fellow survey as one of several tools to help determine program accreditation and to identify any potential problem areas where a program can improve the education of its residents/fellows</a:t>
            </a:r>
          </a:p>
          <a:p>
            <a:endParaRPr lang="en-US" sz="2400" dirty="0"/>
          </a:p>
        </p:txBody>
      </p:sp>
      <p:sp>
        <p:nvSpPr>
          <p:cNvPr id="4" name="Slide Number Placeholder 3">
            <a:extLst>
              <a:ext uri="{FF2B5EF4-FFF2-40B4-BE49-F238E27FC236}">
                <a16:creationId xmlns:a16="http://schemas.microsoft.com/office/drawing/2014/main" id="{B084B181-84B1-C741-ACB6-585291F69FCC}"/>
              </a:ext>
            </a:extLst>
          </p:cNvPr>
          <p:cNvSpPr>
            <a:spLocks noGrp="1"/>
          </p:cNvSpPr>
          <p:nvPr>
            <p:ph type="sldNum" sz="quarter" idx="12"/>
          </p:nvPr>
        </p:nvSpPr>
        <p:spPr/>
        <p:txBody>
          <a:bodyPr/>
          <a:lstStyle/>
          <a:p>
            <a:fld id="{2CB88E5D-03FE-D649-AC36-CF809A7D8F37}" type="slidenum">
              <a:rPr lang="en-US" smtClean="0"/>
              <a:t>2</a:t>
            </a:fld>
            <a:endParaRPr lang="en-US"/>
          </a:p>
        </p:txBody>
      </p:sp>
    </p:spTree>
    <p:extLst>
      <p:ext uri="{BB962C8B-B14F-4D97-AF65-F5344CB8AC3E}">
        <p14:creationId xmlns:p14="http://schemas.microsoft.com/office/powerpoint/2010/main" val="7084240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11403-E6D7-4E67-9A51-16FDFBBAE81C}"/>
              </a:ext>
            </a:extLst>
          </p:cNvPr>
          <p:cNvSpPr>
            <a:spLocks noGrp="1"/>
          </p:cNvSpPr>
          <p:nvPr>
            <p:ph type="title"/>
          </p:nvPr>
        </p:nvSpPr>
        <p:spPr>
          <a:xfrm>
            <a:off x="2046660" y="469730"/>
            <a:ext cx="8911687" cy="1280890"/>
          </a:xfrm>
        </p:spPr>
        <p:txBody>
          <a:bodyPr/>
          <a:lstStyle/>
          <a:p>
            <a:r>
              <a:rPr lang="en-US" sz="3200" dirty="0"/>
              <a:t>Professionalism</a:t>
            </a:r>
          </a:p>
        </p:txBody>
      </p:sp>
      <p:sp>
        <p:nvSpPr>
          <p:cNvPr id="3" name="Content Placeholder 2">
            <a:extLst>
              <a:ext uri="{FF2B5EF4-FFF2-40B4-BE49-F238E27FC236}">
                <a16:creationId xmlns:a16="http://schemas.microsoft.com/office/drawing/2014/main" id="{F4DA778E-48E3-49C6-A3DF-39B4929D3C9E}"/>
              </a:ext>
            </a:extLst>
          </p:cNvPr>
          <p:cNvSpPr>
            <a:spLocks noGrp="1"/>
          </p:cNvSpPr>
          <p:nvPr>
            <p:ph idx="1"/>
          </p:nvPr>
        </p:nvSpPr>
        <p:spPr>
          <a:xfrm>
            <a:off x="1912319" y="1610430"/>
            <a:ext cx="9511744" cy="4623460"/>
          </a:xfrm>
        </p:spPr>
        <p:txBody>
          <a:bodyPr>
            <a:normAutofit/>
          </a:bodyPr>
          <a:lstStyle/>
          <a:p>
            <a:r>
              <a:rPr lang="en-US" sz="2400" dirty="0">
                <a:solidFill>
                  <a:schemeClr val="tx1"/>
                </a:solidFill>
              </a:rPr>
              <a:t>What mechanisms do you have to confidentially report unprofessional behavior? To deal with problems/concerns?</a:t>
            </a:r>
            <a:endParaRPr lang="en-US" sz="2400" dirty="0">
              <a:solidFill>
                <a:srgbClr val="C00000"/>
              </a:solidFill>
            </a:endParaRPr>
          </a:p>
          <a:p>
            <a:pPr lvl="1"/>
            <a:r>
              <a:rPr lang="en-US" sz="2200" b="1" dirty="0">
                <a:solidFill>
                  <a:schemeClr val="tx1"/>
                </a:solidFill>
              </a:rPr>
              <a:t>Include program-specific mechanisms</a:t>
            </a:r>
          </a:p>
          <a:p>
            <a:pPr marL="457200" lvl="1" indent="0">
              <a:buNone/>
            </a:pPr>
            <a:endParaRPr lang="en-US" sz="2200" dirty="0">
              <a:solidFill>
                <a:schemeClr val="tx1"/>
              </a:solidFill>
            </a:endParaRPr>
          </a:p>
          <a:p>
            <a:r>
              <a:rPr lang="en-US" sz="2400" dirty="0">
                <a:solidFill>
                  <a:schemeClr val="tx1"/>
                </a:solidFill>
              </a:rPr>
              <a:t>Have you experienced or witnessed abuse? </a:t>
            </a:r>
          </a:p>
          <a:p>
            <a:pPr lvl="1"/>
            <a:r>
              <a:rPr lang="en-US" sz="2200" dirty="0">
                <a:solidFill>
                  <a:schemeClr val="tx1"/>
                </a:solidFill>
              </a:rPr>
              <a:t>Abuse defined as public humiliation, physical harm, threat of harm, sexual or other forms of harassment, coercion, denial of opportunities or lower grades/evals or offensive remarks due to gender, race/ethnicity, sexual orientation</a:t>
            </a:r>
          </a:p>
          <a:p>
            <a:pPr lvl="1"/>
            <a:r>
              <a:rPr lang="en-US" sz="2200" dirty="0">
                <a:solidFill>
                  <a:schemeClr val="tx1"/>
                </a:solidFill>
              </a:rPr>
              <a:t>Abuse against student, resident/fellow, faculty, and/or staff</a:t>
            </a:r>
          </a:p>
          <a:p>
            <a:pPr lvl="1"/>
            <a:endParaRPr lang="en-US" sz="2200" dirty="0">
              <a:solidFill>
                <a:srgbClr val="C00000"/>
              </a:solidFill>
            </a:endParaRPr>
          </a:p>
        </p:txBody>
      </p:sp>
      <p:sp>
        <p:nvSpPr>
          <p:cNvPr id="4" name="Slide Number Placeholder 3">
            <a:extLst>
              <a:ext uri="{FF2B5EF4-FFF2-40B4-BE49-F238E27FC236}">
                <a16:creationId xmlns:a16="http://schemas.microsoft.com/office/drawing/2014/main" id="{BF55D9DC-2741-2A4A-A769-21B792163BFE}"/>
              </a:ext>
            </a:extLst>
          </p:cNvPr>
          <p:cNvSpPr>
            <a:spLocks noGrp="1"/>
          </p:cNvSpPr>
          <p:nvPr>
            <p:ph type="sldNum" sz="quarter" idx="12"/>
          </p:nvPr>
        </p:nvSpPr>
        <p:spPr/>
        <p:txBody>
          <a:bodyPr/>
          <a:lstStyle/>
          <a:p>
            <a:fld id="{2CB88E5D-03FE-D649-AC36-CF809A7D8F37}" type="slidenum">
              <a:rPr lang="en-US" smtClean="0"/>
              <a:t>20</a:t>
            </a:fld>
            <a:endParaRPr lang="en-US"/>
          </a:p>
        </p:txBody>
      </p:sp>
    </p:spTree>
    <p:extLst>
      <p:ext uri="{BB962C8B-B14F-4D97-AF65-F5344CB8AC3E}">
        <p14:creationId xmlns:p14="http://schemas.microsoft.com/office/powerpoint/2010/main" val="14090947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BD87B-2374-4706-A3A2-047494F0BF55}"/>
              </a:ext>
            </a:extLst>
          </p:cNvPr>
          <p:cNvSpPr>
            <a:spLocks noGrp="1"/>
          </p:cNvSpPr>
          <p:nvPr>
            <p:ph type="title"/>
          </p:nvPr>
        </p:nvSpPr>
        <p:spPr>
          <a:xfrm>
            <a:off x="1975408" y="505357"/>
            <a:ext cx="8911687" cy="1280890"/>
          </a:xfrm>
        </p:spPr>
        <p:txBody>
          <a:bodyPr/>
          <a:lstStyle/>
          <a:p>
            <a:r>
              <a:rPr lang="en-US" sz="3200" dirty="0"/>
              <a:t>Patient Safety and Teamwork</a:t>
            </a:r>
          </a:p>
        </p:txBody>
      </p:sp>
      <p:sp>
        <p:nvSpPr>
          <p:cNvPr id="3" name="Content Placeholder 2">
            <a:extLst>
              <a:ext uri="{FF2B5EF4-FFF2-40B4-BE49-F238E27FC236}">
                <a16:creationId xmlns:a16="http://schemas.microsoft.com/office/drawing/2014/main" id="{EE478BC1-0869-4C4F-ABBA-6D1553096D42}"/>
              </a:ext>
            </a:extLst>
          </p:cNvPr>
          <p:cNvSpPr>
            <a:spLocks noGrp="1"/>
          </p:cNvSpPr>
          <p:nvPr>
            <p:ph idx="1"/>
          </p:nvPr>
        </p:nvSpPr>
        <p:spPr>
          <a:xfrm>
            <a:off x="1722313" y="1641443"/>
            <a:ext cx="9939255" cy="4694711"/>
          </a:xfrm>
        </p:spPr>
        <p:txBody>
          <a:bodyPr>
            <a:normAutofit/>
          </a:bodyPr>
          <a:lstStyle/>
          <a:p>
            <a:r>
              <a:rPr lang="en-US" sz="2400" dirty="0">
                <a:solidFill>
                  <a:schemeClr val="tx1"/>
                </a:solidFill>
              </a:rPr>
              <a:t>Do you know how to report patient safety events? </a:t>
            </a:r>
          </a:p>
          <a:p>
            <a:pPr lvl="1"/>
            <a:r>
              <a:rPr lang="en-US" sz="2200" b="1" dirty="0">
                <a:solidFill>
                  <a:schemeClr val="tx1"/>
                </a:solidFill>
              </a:rPr>
              <a:t>Include program-specific screenshot(s) on how to report patient safety events</a:t>
            </a:r>
          </a:p>
          <a:p>
            <a:pPr marL="0" indent="0">
              <a:buNone/>
            </a:pPr>
            <a:endParaRPr lang="en-US" sz="2400" dirty="0">
              <a:solidFill>
                <a:schemeClr val="tx1"/>
              </a:solidFill>
            </a:endParaRPr>
          </a:p>
          <a:p>
            <a:r>
              <a:rPr lang="en-US" sz="2400" dirty="0">
                <a:solidFill>
                  <a:schemeClr val="tx1"/>
                </a:solidFill>
              </a:rPr>
              <a:t>Have you participated in adverse event or root cause analysis? </a:t>
            </a:r>
          </a:p>
          <a:p>
            <a:pPr lvl="1"/>
            <a:r>
              <a:rPr lang="en-US" sz="2200" dirty="0">
                <a:solidFill>
                  <a:schemeClr val="tx1"/>
                </a:solidFill>
              </a:rPr>
              <a:t>This can include actual events or simulation, in-person or virtual, individual or group </a:t>
            </a:r>
          </a:p>
          <a:p>
            <a:pPr lvl="1"/>
            <a:r>
              <a:rPr lang="en-US" sz="2200" b="1" dirty="0">
                <a:solidFill>
                  <a:schemeClr val="tx1"/>
                </a:solidFill>
              </a:rPr>
              <a:t>Include program-specific examples</a:t>
            </a:r>
          </a:p>
          <a:p>
            <a:pPr marL="457200" lvl="1" indent="0">
              <a:buNone/>
            </a:pPr>
            <a:endParaRPr lang="en-US" sz="2200" b="1" dirty="0">
              <a:solidFill>
                <a:srgbClr val="C00000"/>
              </a:solidFill>
            </a:endParaRPr>
          </a:p>
          <a:p>
            <a:r>
              <a:rPr lang="en-US" sz="2400" dirty="0">
                <a:solidFill>
                  <a:schemeClr val="tx1"/>
                </a:solidFill>
              </a:rPr>
              <a:t>Do you feel satisfied with safety and health conditions? </a:t>
            </a:r>
            <a:endParaRPr lang="en-US" sz="2400" dirty="0">
              <a:solidFill>
                <a:srgbClr val="C00000"/>
              </a:solidFill>
            </a:endParaRPr>
          </a:p>
        </p:txBody>
      </p:sp>
      <p:sp>
        <p:nvSpPr>
          <p:cNvPr id="4" name="Slide Number Placeholder 3">
            <a:extLst>
              <a:ext uri="{FF2B5EF4-FFF2-40B4-BE49-F238E27FC236}">
                <a16:creationId xmlns:a16="http://schemas.microsoft.com/office/drawing/2014/main" id="{4021C865-5D57-5241-8317-059739B768D9}"/>
              </a:ext>
            </a:extLst>
          </p:cNvPr>
          <p:cNvSpPr>
            <a:spLocks noGrp="1"/>
          </p:cNvSpPr>
          <p:nvPr>
            <p:ph type="sldNum" sz="quarter" idx="12"/>
          </p:nvPr>
        </p:nvSpPr>
        <p:spPr/>
        <p:txBody>
          <a:bodyPr/>
          <a:lstStyle/>
          <a:p>
            <a:fld id="{2CB88E5D-03FE-D649-AC36-CF809A7D8F37}" type="slidenum">
              <a:rPr lang="en-US" smtClean="0"/>
              <a:t>21</a:t>
            </a:fld>
            <a:endParaRPr lang="en-US"/>
          </a:p>
        </p:txBody>
      </p:sp>
    </p:spTree>
    <p:extLst>
      <p:ext uri="{BB962C8B-B14F-4D97-AF65-F5344CB8AC3E}">
        <p14:creationId xmlns:p14="http://schemas.microsoft.com/office/powerpoint/2010/main" val="27561591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0411" y="405407"/>
            <a:ext cx="8911687" cy="1280890"/>
          </a:xfrm>
        </p:spPr>
        <p:txBody>
          <a:bodyPr/>
          <a:lstStyle/>
          <a:p>
            <a:r>
              <a:rPr lang="en-US" sz="3200" dirty="0"/>
              <a:t>Transitioning care when fatigued</a:t>
            </a:r>
          </a:p>
        </p:txBody>
      </p:sp>
      <p:sp>
        <p:nvSpPr>
          <p:cNvPr id="3" name="Content Placeholder 2"/>
          <p:cNvSpPr>
            <a:spLocks noGrp="1"/>
          </p:cNvSpPr>
          <p:nvPr>
            <p:ph idx="1"/>
          </p:nvPr>
        </p:nvSpPr>
        <p:spPr>
          <a:xfrm>
            <a:off x="1841066" y="1448791"/>
            <a:ext cx="9428617" cy="4738254"/>
          </a:xfrm>
        </p:spPr>
        <p:txBody>
          <a:bodyPr>
            <a:normAutofit/>
          </a:bodyPr>
          <a:lstStyle/>
          <a:p>
            <a:pPr>
              <a:lnSpc>
                <a:spcPct val="124000"/>
              </a:lnSpc>
            </a:pPr>
            <a:r>
              <a:rPr lang="en-US" sz="2400" dirty="0">
                <a:solidFill>
                  <a:schemeClr val="tx1"/>
                </a:solidFill>
              </a:rPr>
              <a:t>The question asks whether the program has </a:t>
            </a:r>
            <a:r>
              <a:rPr lang="en-US" sz="2400" u="sng" dirty="0">
                <a:solidFill>
                  <a:schemeClr val="tx1"/>
                </a:solidFill>
              </a:rPr>
              <a:t>mechanisms in place that allow </a:t>
            </a:r>
            <a:r>
              <a:rPr lang="en-US" sz="2400" dirty="0">
                <a:solidFill>
                  <a:schemeClr val="tx1"/>
                </a:solidFill>
              </a:rPr>
              <a:t>residents/fellows to transition care when they are fatigued</a:t>
            </a:r>
          </a:p>
          <a:p>
            <a:pPr>
              <a:lnSpc>
                <a:spcPct val="124000"/>
              </a:lnSpc>
            </a:pPr>
            <a:endParaRPr lang="en-US" sz="2400" dirty="0">
              <a:solidFill>
                <a:schemeClr val="tx1"/>
              </a:solidFill>
            </a:endParaRPr>
          </a:p>
          <a:p>
            <a:pPr>
              <a:lnSpc>
                <a:spcPct val="124000"/>
              </a:lnSpc>
            </a:pPr>
            <a:r>
              <a:rPr lang="en-US" sz="2400" dirty="0">
                <a:solidFill>
                  <a:schemeClr val="tx1"/>
                </a:solidFill>
              </a:rPr>
              <a:t>This can include a jeopardy or back-up system to take over call, a coverage system among in-house residents/fellows to allow the fatigued resident/fellow to go off duty, a coverage system where the fellow or attending takes over call, a way to “stop” new admits or duties and transition to another care team member</a:t>
            </a:r>
          </a:p>
        </p:txBody>
      </p:sp>
      <p:sp>
        <p:nvSpPr>
          <p:cNvPr id="4" name="Slide Number Placeholder 3">
            <a:extLst>
              <a:ext uri="{FF2B5EF4-FFF2-40B4-BE49-F238E27FC236}">
                <a16:creationId xmlns:a16="http://schemas.microsoft.com/office/drawing/2014/main" id="{C0FB35C5-ABEE-BC4B-BD7A-9A543C760D31}"/>
              </a:ext>
            </a:extLst>
          </p:cNvPr>
          <p:cNvSpPr>
            <a:spLocks noGrp="1"/>
          </p:cNvSpPr>
          <p:nvPr>
            <p:ph type="sldNum" sz="quarter" idx="12"/>
          </p:nvPr>
        </p:nvSpPr>
        <p:spPr/>
        <p:txBody>
          <a:bodyPr/>
          <a:lstStyle/>
          <a:p>
            <a:fld id="{2CB88E5D-03FE-D649-AC36-CF809A7D8F37}" type="slidenum">
              <a:rPr lang="en-US" smtClean="0"/>
              <a:t>22</a:t>
            </a:fld>
            <a:endParaRPr lang="en-US"/>
          </a:p>
        </p:txBody>
      </p:sp>
    </p:spTree>
    <p:extLst>
      <p:ext uri="{BB962C8B-B14F-4D97-AF65-F5344CB8AC3E}">
        <p14:creationId xmlns:p14="http://schemas.microsoft.com/office/powerpoint/2010/main" val="27054867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4387A-575B-EC4B-AAFD-D3E09383E928}"/>
              </a:ext>
            </a:extLst>
          </p:cNvPr>
          <p:cNvSpPr>
            <a:spLocks noGrp="1"/>
          </p:cNvSpPr>
          <p:nvPr>
            <p:ph type="title"/>
          </p:nvPr>
        </p:nvSpPr>
        <p:spPr>
          <a:xfrm>
            <a:off x="1837221" y="382045"/>
            <a:ext cx="9875520" cy="1356360"/>
          </a:xfrm>
        </p:spPr>
        <p:txBody>
          <a:bodyPr/>
          <a:lstStyle/>
          <a:p>
            <a:r>
              <a:rPr lang="en-US" sz="3200" dirty="0"/>
              <a:t>Working in an interprofessional team</a:t>
            </a:r>
          </a:p>
        </p:txBody>
      </p:sp>
      <p:sp>
        <p:nvSpPr>
          <p:cNvPr id="3" name="Content Placeholder 2">
            <a:extLst>
              <a:ext uri="{FF2B5EF4-FFF2-40B4-BE49-F238E27FC236}">
                <a16:creationId xmlns:a16="http://schemas.microsoft.com/office/drawing/2014/main" id="{CBE8E39E-23ED-1743-BC2E-38E6116A7FD4}"/>
              </a:ext>
            </a:extLst>
          </p:cNvPr>
          <p:cNvSpPr>
            <a:spLocks noGrp="1"/>
          </p:cNvSpPr>
          <p:nvPr>
            <p:ph idx="1"/>
          </p:nvPr>
        </p:nvSpPr>
        <p:spPr>
          <a:xfrm>
            <a:off x="1837221" y="1465273"/>
            <a:ext cx="9875520" cy="5162277"/>
          </a:xfrm>
        </p:spPr>
        <p:txBody>
          <a:bodyPr>
            <a:normAutofit/>
          </a:bodyPr>
          <a:lstStyle/>
          <a:p>
            <a:r>
              <a:rPr lang="en-US" sz="2400" dirty="0">
                <a:solidFill>
                  <a:schemeClr val="tx1"/>
                </a:solidFill>
              </a:rPr>
              <a:t>Interprofessional teams include any members of the following: fellows, nurses, case managers,  pharmacists, social workers, and other allied health personnel </a:t>
            </a:r>
          </a:p>
          <a:p>
            <a:endParaRPr lang="en-US" sz="1200" dirty="0">
              <a:solidFill>
                <a:schemeClr val="tx1"/>
              </a:solidFill>
            </a:endParaRPr>
          </a:p>
          <a:p>
            <a:r>
              <a:rPr lang="en-US" sz="2400" dirty="0">
                <a:solidFill>
                  <a:schemeClr val="tx1"/>
                </a:solidFill>
              </a:rPr>
              <a:t>Teams do not have to be embedded into your rounding time, and can be external to rounding time in the inpatient setting</a:t>
            </a:r>
          </a:p>
          <a:p>
            <a:endParaRPr lang="en-US" sz="1200" dirty="0">
              <a:solidFill>
                <a:schemeClr val="tx1"/>
              </a:solidFill>
            </a:endParaRPr>
          </a:p>
          <a:p>
            <a:r>
              <a:rPr lang="en-US" sz="2400" dirty="0">
                <a:solidFill>
                  <a:schemeClr val="tx1"/>
                </a:solidFill>
              </a:rPr>
              <a:t>In clinic or ambulatory settings, this includes all work with nurses, medical assistants, pharmacists, case managers, and social workers; even if this does not occur during the patient visit</a:t>
            </a:r>
          </a:p>
          <a:p>
            <a:pPr marL="45720" indent="0">
              <a:buNone/>
            </a:pPr>
            <a:endParaRPr lang="en-US" sz="1200" dirty="0">
              <a:solidFill>
                <a:schemeClr val="tx1"/>
              </a:solidFill>
            </a:endParaRPr>
          </a:p>
          <a:p>
            <a:r>
              <a:rPr lang="en-US" sz="2400" b="1" dirty="0">
                <a:solidFill>
                  <a:schemeClr val="tx1"/>
                </a:solidFill>
              </a:rPr>
              <a:t>Include program-specific examples on education and role modeling of interprofessional teamwork</a:t>
            </a:r>
          </a:p>
          <a:p>
            <a:endParaRPr lang="en-US" sz="2400" dirty="0">
              <a:solidFill>
                <a:schemeClr val="tx1"/>
              </a:solidFill>
            </a:endParaRPr>
          </a:p>
          <a:p>
            <a:endParaRPr lang="en-US" sz="2400" dirty="0">
              <a:solidFill>
                <a:schemeClr val="tx1"/>
              </a:solidFill>
            </a:endParaRPr>
          </a:p>
        </p:txBody>
      </p:sp>
      <p:sp>
        <p:nvSpPr>
          <p:cNvPr id="4" name="Slide Number Placeholder 3">
            <a:extLst>
              <a:ext uri="{FF2B5EF4-FFF2-40B4-BE49-F238E27FC236}">
                <a16:creationId xmlns:a16="http://schemas.microsoft.com/office/drawing/2014/main" id="{DF656B0F-A89C-3440-A0FD-A169B01C9940}"/>
              </a:ext>
            </a:extLst>
          </p:cNvPr>
          <p:cNvSpPr>
            <a:spLocks noGrp="1"/>
          </p:cNvSpPr>
          <p:nvPr>
            <p:ph type="sldNum" sz="quarter" idx="12"/>
          </p:nvPr>
        </p:nvSpPr>
        <p:spPr/>
        <p:txBody>
          <a:bodyPr/>
          <a:lstStyle/>
          <a:p>
            <a:fld id="{2CB88E5D-03FE-D649-AC36-CF809A7D8F37}" type="slidenum">
              <a:rPr lang="en-US" smtClean="0"/>
              <a:t>23</a:t>
            </a:fld>
            <a:endParaRPr lang="en-US"/>
          </a:p>
        </p:txBody>
      </p:sp>
    </p:spTree>
    <p:extLst>
      <p:ext uri="{BB962C8B-B14F-4D97-AF65-F5344CB8AC3E}">
        <p14:creationId xmlns:p14="http://schemas.microsoft.com/office/powerpoint/2010/main" val="926641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7AC13EF-EDB7-49C8-BA8D-27464E8E341B}"/>
              </a:ext>
            </a:extLst>
          </p:cNvPr>
          <p:cNvSpPr txBox="1"/>
          <p:nvPr/>
        </p:nvSpPr>
        <p:spPr>
          <a:xfrm>
            <a:off x="10648708" y="6424978"/>
            <a:ext cx="1377387"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Title 1">
            <a:extLst>
              <a:ext uri="{FF2B5EF4-FFF2-40B4-BE49-F238E27FC236}">
                <a16:creationId xmlns:a16="http://schemas.microsoft.com/office/drawing/2014/main" id="{55F3D7CA-3236-4BE9-A1B2-23F85C7CAF05}"/>
              </a:ext>
            </a:extLst>
          </p:cNvPr>
          <p:cNvSpPr txBox="1">
            <a:spLocks/>
          </p:cNvSpPr>
          <p:nvPr/>
        </p:nvSpPr>
        <p:spPr>
          <a:xfrm>
            <a:off x="2204760" y="770519"/>
            <a:ext cx="9732579" cy="1539340"/>
          </a:xfrm>
          <a:prstGeom prst="rect">
            <a:avLst/>
          </a:prstGeom>
          <a:noFill/>
          <a:ln>
            <a:noFill/>
          </a:ln>
        </p:spPr>
        <p:txBody>
          <a:bodyPr vert="horz" wrap="square" lIns="91440" tIns="45720" rIns="91440" bIns="45720" anchor="t" anchorCtr="0" compatLnSpc="1">
            <a:noAutofit/>
          </a:bodyPr>
          <a:lstStyle>
            <a:lvl1pPr marL="0" marR="0" lvl="0" indent="0" algn="l" defTabSz="1219169" rtl="0" fontAlgn="auto" hangingPunct="1">
              <a:lnSpc>
                <a:spcPct val="100000"/>
              </a:lnSpc>
              <a:spcBef>
                <a:spcPts val="0"/>
              </a:spcBef>
              <a:spcAft>
                <a:spcPts val="0"/>
              </a:spcAft>
              <a:buNone/>
              <a:tabLst/>
              <a:defRPr lang="en-US" sz="5867" b="1" i="0" u="none" strike="noStrike" kern="1200" cap="none" spc="0" baseline="0">
                <a:solidFill>
                  <a:srgbClr val="000000"/>
                </a:solidFill>
                <a:uFillTx/>
                <a:latin typeface="Arial"/>
              </a:defRPr>
            </a:lvl1pPr>
          </a:lstStyle>
          <a:p>
            <a:pPr marL="0" marR="0" lvl="0" indent="0" defTabSz="1219169" rtl="0" eaLnBrk="1" fontAlgn="auto" latinLnBrk="0" hangingPunct="1">
              <a:lnSpc>
                <a:spcPct val="100000"/>
              </a:lnSpc>
              <a:spcBef>
                <a:spcPts val="0"/>
              </a:spcBef>
              <a:spcAft>
                <a:spcPts val="0"/>
              </a:spcAft>
              <a:buClrTx/>
              <a:buSzTx/>
              <a:buFontTx/>
              <a:buNone/>
              <a:tabLst/>
              <a:defRPr/>
            </a:pPr>
            <a:r>
              <a:rPr lang="en-US" sz="3200" b="0" dirty="0">
                <a:solidFill>
                  <a:schemeClr val="tx1"/>
                </a:solidFill>
                <a:latin typeface="+mj-lt"/>
              </a:rPr>
              <a:t>Answer the questions honestly</a:t>
            </a:r>
            <a:endParaRPr kumimoji="0" lang="en-US" sz="3200" b="0" u="none" strike="noStrike" kern="1200" cap="none" spc="0" normalizeH="0" baseline="0" noProof="0" dirty="0">
              <a:ln>
                <a:noFill/>
              </a:ln>
              <a:solidFill>
                <a:schemeClr val="tx1"/>
              </a:solidFill>
              <a:effectLst/>
              <a:uLnTx/>
              <a:uFillTx/>
              <a:latin typeface="+mj-lt"/>
              <a:ea typeface="+mn-ea"/>
              <a:cs typeface="+mn-cs"/>
            </a:endParaRPr>
          </a:p>
        </p:txBody>
      </p:sp>
      <p:sp>
        <p:nvSpPr>
          <p:cNvPr id="9" name="Content Placeholder 8">
            <a:extLst>
              <a:ext uri="{FF2B5EF4-FFF2-40B4-BE49-F238E27FC236}">
                <a16:creationId xmlns:a16="http://schemas.microsoft.com/office/drawing/2014/main" id="{B24C9CA4-F927-C14A-B73A-8F384555BC58}"/>
              </a:ext>
            </a:extLst>
          </p:cNvPr>
          <p:cNvSpPr>
            <a:spLocks noGrp="1"/>
          </p:cNvSpPr>
          <p:nvPr>
            <p:ph idx="1"/>
          </p:nvPr>
        </p:nvSpPr>
        <p:spPr>
          <a:xfrm>
            <a:off x="2204760" y="1540189"/>
            <a:ext cx="8915400" cy="3777622"/>
          </a:xfrm>
        </p:spPr>
        <p:txBody>
          <a:bodyPr>
            <a:normAutofit lnSpcReduction="10000"/>
          </a:bodyPr>
          <a:lstStyle/>
          <a:p>
            <a:pPr marL="0" lvl="0" indent="0" algn="ctr" defTabSz="1219169">
              <a:spcBef>
                <a:spcPts val="0"/>
              </a:spcBef>
              <a:buClrTx/>
              <a:buNone/>
              <a:defRPr/>
            </a:pPr>
            <a:endParaRPr lang="en-US" i="1" dirty="0">
              <a:solidFill>
                <a:srgbClr val="C00000"/>
              </a:solidFill>
            </a:endParaRPr>
          </a:p>
          <a:p>
            <a:pPr marL="0" lvl="0" indent="0" algn="ctr" defTabSz="1219169">
              <a:spcBef>
                <a:spcPts val="0"/>
              </a:spcBef>
              <a:buClrTx/>
              <a:buNone/>
              <a:defRPr/>
            </a:pPr>
            <a:endParaRPr lang="en-US" i="1" dirty="0">
              <a:solidFill>
                <a:srgbClr val="C00000"/>
              </a:solidFill>
            </a:endParaRPr>
          </a:p>
          <a:p>
            <a:pPr marL="0" lvl="0" indent="0" algn="ctr" defTabSz="1219169">
              <a:spcBef>
                <a:spcPts val="0"/>
              </a:spcBef>
              <a:buClrTx/>
              <a:buNone/>
              <a:defRPr/>
            </a:pPr>
            <a:endParaRPr lang="en-US" i="1" dirty="0">
              <a:solidFill>
                <a:srgbClr val="C00000"/>
              </a:solidFill>
            </a:endParaRPr>
          </a:p>
          <a:p>
            <a:pPr marL="461963" indent="-461963" defTabSz="1219169">
              <a:spcBef>
                <a:spcPts val="0"/>
              </a:spcBef>
              <a:defRPr/>
            </a:pPr>
            <a:r>
              <a:rPr lang="en-US" sz="3200" dirty="0">
                <a:solidFill>
                  <a:schemeClr val="tx1"/>
                </a:solidFill>
              </a:rPr>
              <a:t>99% of IM programs receive Continued Accreditation</a:t>
            </a:r>
          </a:p>
          <a:p>
            <a:pPr defTabSz="1219169">
              <a:spcBef>
                <a:spcPts val="0"/>
              </a:spcBef>
              <a:defRPr/>
            </a:pPr>
            <a:endParaRPr lang="en-US" sz="3200" dirty="0">
              <a:solidFill>
                <a:schemeClr val="tx1"/>
              </a:solidFill>
            </a:endParaRPr>
          </a:p>
          <a:p>
            <a:pPr marL="461963" indent="-461963" defTabSz="1219169">
              <a:spcBef>
                <a:spcPts val="0"/>
              </a:spcBef>
              <a:defRPr/>
            </a:pPr>
            <a:r>
              <a:rPr lang="en-US" sz="3200" dirty="0">
                <a:solidFill>
                  <a:schemeClr val="tx1"/>
                </a:solidFill>
              </a:rPr>
              <a:t>Answering the survey honestly does not jeopardize program’s accreditation status</a:t>
            </a:r>
          </a:p>
          <a:p>
            <a:endParaRPr lang="en-US" dirty="0"/>
          </a:p>
        </p:txBody>
      </p:sp>
      <p:sp>
        <p:nvSpPr>
          <p:cNvPr id="7" name="Slide Number Placeholder 6">
            <a:extLst>
              <a:ext uri="{FF2B5EF4-FFF2-40B4-BE49-F238E27FC236}">
                <a16:creationId xmlns:a16="http://schemas.microsoft.com/office/drawing/2014/main" id="{7C49E013-4CD6-F146-ADAB-A4C081CC8461}"/>
              </a:ext>
            </a:extLst>
          </p:cNvPr>
          <p:cNvSpPr>
            <a:spLocks noGrp="1"/>
          </p:cNvSpPr>
          <p:nvPr>
            <p:ph type="sldNum" sz="quarter" idx="12"/>
          </p:nvPr>
        </p:nvSpPr>
        <p:spPr/>
        <p:txBody>
          <a:bodyPr/>
          <a:lstStyle/>
          <a:p>
            <a:fld id="{2CB88E5D-03FE-D649-AC36-CF809A7D8F37}" type="slidenum">
              <a:rPr lang="en-US" smtClean="0"/>
              <a:t>3</a:t>
            </a:fld>
            <a:endParaRPr lang="en-US"/>
          </a:p>
        </p:txBody>
      </p:sp>
    </p:spTree>
    <p:extLst>
      <p:ext uri="{BB962C8B-B14F-4D97-AF65-F5344CB8AC3E}">
        <p14:creationId xmlns:p14="http://schemas.microsoft.com/office/powerpoint/2010/main" val="767136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A1511-AB8D-D849-B345-F87366ACFB7A}"/>
              </a:ext>
            </a:extLst>
          </p:cNvPr>
          <p:cNvSpPr>
            <a:spLocks noGrp="1"/>
          </p:cNvSpPr>
          <p:nvPr>
            <p:ph type="title"/>
          </p:nvPr>
        </p:nvSpPr>
        <p:spPr>
          <a:xfrm>
            <a:off x="2221077" y="802240"/>
            <a:ext cx="8911687" cy="1280890"/>
          </a:xfrm>
        </p:spPr>
        <p:txBody>
          <a:bodyPr/>
          <a:lstStyle/>
          <a:p>
            <a:r>
              <a:rPr lang="en-US" sz="3200" dirty="0"/>
              <a:t>Survey is for your current academic year experience</a:t>
            </a:r>
          </a:p>
        </p:txBody>
      </p:sp>
      <p:sp>
        <p:nvSpPr>
          <p:cNvPr id="3" name="Content Placeholder 2">
            <a:extLst>
              <a:ext uri="{FF2B5EF4-FFF2-40B4-BE49-F238E27FC236}">
                <a16:creationId xmlns:a16="http://schemas.microsoft.com/office/drawing/2014/main" id="{6F4C9C47-3B58-8940-B5D1-35DBA1AB517A}"/>
              </a:ext>
            </a:extLst>
          </p:cNvPr>
          <p:cNvSpPr>
            <a:spLocks noGrp="1"/>
          </p:cNvSpPr>
          <p:nvPr>
            <p:ph idx="1"/>
          </p:nvPr>
        </p:nvSpPr>
        <p:spPr>
          <a:xfrm>
            <a:off x="2221077" y="2394858"/>
            <a:ext cx="8915400" cy="3777622"/>
          </a:xfrm>
        </p:spPr>
        <p:txBody>
          <a:bodyPr/>
          <a:lstStyle/>
          <a:p>
            <a:r>
              <a:rPr lang="en-US" sz="2400" dirty="0">
                <a:solidFill>
                  <a:schemeClr val="tx1"/>
                </a:solidFill>
              </a:rPr>
              <a:t>Unless otherwise stated, </a:t>
            </a:r>
            <a:r>
              <a:rPr lang="en-US" sz="2400">
                <a:solidFill>
                  <a:schemeClr val="tx1"/>
                </a:solidFill>
              </a:rPr>
              <a:t>the ACGME survey </a:t>
            </a:r>
            <a:r>
              <a:rPr lang="en-US" sz="2400" dirty="0">
                <a:solidFill>
                  <a:schemeClr val="tx1"/>
                </a:solidFill>
              </a:rPr>
              <a:t>is asking you about your experience over the course of the </a:t>
            </a:r>
            <a:r>
              <a:rPr lang="en-US" sz="2400" u="sng" dirty="0">
                <a:solidFill>
                  <a:schemeClr val="tx1"/>
                </a:solidFill>
              </a:rPr>
              <a:t>current</a:t>
            </a:r>
            <a:r>
              <a:rPr lang="en-US" sz="2400" dirty="0">
                <a:solidFill>
                  <a:schemeClr val="tx1"/>
                </a:solidFill>
              </a:rPr>
              <a:t> academic year (from July 1 to June 30)</a:t>
            </a:r>
          </a:p>
          <a:p>
            <a:endParaRPr lang="en-US" sz="2400" dirty="0">
              <a:solidFill>
                <a:schemeClr val="tx1"/>
              </a:solidFill>
            </a:endParaRPr>
          </a:p>
          <a:p>
            <a:r>
              <a:rPr lang="en-US" sz="2400" dirty="0">
                <a:solidFill>
                  <a:schemeClr val="tx1"/>
                </a:solidFill>
              </a:rPr>
              <a:t>This includes your experience in the inpatient,  outpatient, and virtual settings, so please consider the </a:t>
            </a:r>
            <a:r>
              <a:rPr lang="en-US" sz="2400" u="sng" dirty="0">
                <a:solidFill>
                  <a:schemeClr val="tx1"/>
                </a:solidFill>
              </a:rPr>
              <a:t>entire</a:t>
            </a:r>
            <a:r>
              <a:rPr lang="en-US" sz="2400" dirty="0">
                <a:solidFill>
                  <a:schemeClr val="tx1"/>
                </a:solidFill>
              </a:rPr>
              <a:t> year in your replies</a:t>
            </a:r>
          </a:p>
          <a:p>
            <a:endParaRPr lang="en-US" dirty="0"/>
          </a:p>
        </p:txBody>
      </p:sp>
      <p:sp>
        <p:nvSpPr>
          <p:cNvPr id="4" name="Slide Number Placeholder 3">
            <a:extLst>
              <a:ext uri="{FF2B5EF4-FFF2-40B4-BE49-F238E27FC236}">
                <a16:creationId xmlns:a16="http://schemas.microsoft.com/office/drawing/2014/main" id="{2B7B448C-8175-DA40-A0C1-5CBC70CE1D7F}"/>
              </a:ext>
            </a:extLst>
          </p:cNvPr>
          <p:cNvSpPr>
            <a:spLocks noGrp="1"/>
          </p:cNvSpPr>
          <p:nvPr>
            <p:ph type="sldNum" sz="quarter" idx="12"/>
          </p:nvPr>
        </p:nvSpPr>
        <p:spPr/>
        <p:txBody>
          <a:bodyPr/>
          <a:lstStyle/>
          <a:p>
            <a:fld id="{2CB88E5D-03FE-D649-AC36-CF809A7D8F37}" type="slidenum">
              <a:rPr lang="en-US" smtClean="0"/>
              <a:t>4</a:t>
            </a:fld>
            <a:endParaRPr lang="en-US"/>
          </a:p>
        </p:txBody>
      </p:sp>
    </p:spTree>
    <p:extLst>
      <p:ext uri="{BB962C8B-B14F-4D97-AF65-F5344CB8AC3E}">
        <p14:creationId xmlns:p14="http://schemas.microsoft.com/office/powerpoint/2010/main" val="1249663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13324-075A-7C48-A642-97B14A0DD5A9}"/>
              </a:ext>
            </a:extLst>
          </p:cNvPr>
          <p:cNvSpPr>
            <a:spLocks noGrp="1"/>
          </p:cNvSpPr>
          <p:nvPr>
            <p:ph type="title"/>
          </p:nvPr>
        </p:nvSpPr>
        <p:spPr>
          <a:xfrm>
            <a:off x="1667314" y="675085"/>
            <a:ext cx="8911687" cy="1280890"/>
          </a:xfrm>
        </p:spPr>
        <p:txBody>
          <a:bodyPr/>
          <a:lstStyle/>
          <a:p>
            <a:r>
              <a:rPr lang="en-US" sz="3200" dirty="0"/>
              <a:t>Logistics of the survey</a:t>
            </a:r>
          </a:p>
        </p:txBody>
      </p:sp>
      <p:sp>
        <p:nvSpPr>
          <p:cNvPr id="3" name="Content Placeholder 2">
            <a:extLst>
              <a:ext uri="{FF2B5EF4-FFF2-40B4-BE49-F238E27FC236}">
                <a16:creationId xmlns:a16="http://schemas.microsoft.com/office/drawing/2014/main" id="{E3754AD6-CBEC-8C4E-A938-DDC5230BF00F}"/>
              </a:ext>
            </a:extLst>
          </p:cNvPr>
          <p:cNvSpPr>
            <a:spLocks noGrp="1"/>
          </p:cNvSpPr>
          <p:nvPr>
            <p:ph idx="1"/>
          </p:nvPr>
        </p:nvSpPr>
        <p:spPr>
          <a:xfrm>
            <a:off x="1667314" y="1603513"/>
            <a:ext cx="9875502" cy="4757530"/>
          </a:xfrm>
        </p:spPr>
        <p:txBody>
          <a:bodyPr>
            <a:normAutofit/>
          </a:bodyPr>
          <a:lstStyle/>
          <a:p>
            <a:r>
              <a:rPr lang="en-US" sz="2400" dirty="0">
                <a:solidFill>
                  <a:schemeClr val="tx1"/>
                </a:solidFill>
              </a:rPr>
              <a:t>Your program will let you know when the survey is scheduled – this year the ACGME will most likely be scheduling all programs for an 8-week window from </a:t>
            </a:r>
            <a:r>
              <a:rPr lang="en-US" sz="2400" b="1" i="1" dirty="0">
                <a:solidFill>
                  <a:schemeClr val="tx1"/>
                </a:solidFill>
              </a:rPr>
              <a:t>February 9 – April 10, 2026</a:t>
            </a:r>
          </a:p>
          <a:p>
            <a:pPr marL="0" indent="0">
              <a:buNone/>
            </a:pPr>
            <a:endParaRPr lang="en-US" sz="2400" dirty="0">
              <a:solidFill>
                <a:schemeClr val="tx1"/>
              </a:solidFill>
            </a:endParaRPr>
          </a:p>
          <a:p>
            <a:r>
              <a:rPr lang="en-US" sz="2400" dirty="0">
                <a:solidFill>
                  <a:schemeClr val="tx1"/>
                </a:solidFill>
              </a:rPr>
              <a:t>You will receive an email from the ACGME with instructions for taking the survey.  This email may get routed to your junk mail folder so please check your junk mail if you can’t find the email</a:t>
            </a:r>
          </a:p>
          <a:p>
            <a:endParaRPr lang="en-US" sz="2400" dirty="0">
              <a:solidFill>
                <a:schemeClr val="tx1"/>
              </a:solidFill>
            </a:endParaRPr>
          </a:p>
          <a:p>
            <a:r>
              <a:rPr lang="en-US" sz="2400" dirty="0">
                <a:solidFill>
                  <a:schemeClr val="tx1"/>
                </a:solidFill>
              </a:rPr>
              <a:t>The ACGME encourages you to ask your program for clarification regarding questions or terminology used in the survey that you do not understand</a:t>
            </a:r>
          </a:p>
        </p:txBody>
      </p:sp>
      <p:sp>
        <p:nvSpPr>
          <p:cNvPr id="4" name="Slide Number Placeholder 3">
            <a:extLst>
              <a:ext uri="{FF2B5EF4-FFF2-40B4-BE49-F238E27FC236}">
                <a16:creationId xmlns:a16="http://schemas.microsoft.com/office/drawing/2014/main" id="{4ECBE062-EF19-5E4A-8584-4C291A43D2AB}"/>
              </a:ext>
            </a:extLst>
          </p:cNvPr>
          <p:cNvSpPr>
            <a:spLocks noGrp="1"/>
          </p:cNvSpPr>
          <p:nvPr>
            <p:ph type="sldNum" sz="quarter" idx="12"/>
          </p:nvPr>
        </p:nvSpPr>
        <p:spPr/>
        <p:txBody>
          <a:bodyPr/>
          <a:lstStyle/>
          <a:p>
            <a:fld id="{2CB88E5D-03FE-D649-AC36-CF809A7D8F37}" type="slidenum">
              <a:rPr lang="en-US" smtClean="0"/>
              <a:t>5</a:t>
            </a:fld>
            <a:endParaRPr lang="en-US"/>
          </a:p>
        </p:txBody>
      </p:sp>
    </p:spTree>
    <p:extLst>
      <p:ext uri="{BB962C8B-B14F-4D97-AF65-F5344CB8AC3E}">
        <p14:creationId xmlns:p14="http://schemas.microsoft.com/office/powerpoint/2010/main" val="84102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AA641-0E4D-3F4E-8BB0-CB9C0EDB17C7}"/>
              </a:ext>
            </a:extLst>
          </p:cNvPr>
          <p:cNvSpPr>
            <a:spLocks noGrp="1"/>
          </p:cNvSpPr>
          <p:nvPr>
            <p:ph type="title"/>
          </p:nvPr>
        </p:nvSpPr>
        <p:spPr>
          <a:xfrm>
            <a:off x="2593433" y="544562"/>
            <a:ext cx="6986041" cy="762000"/>
          </a:xfrm>
        </p:spPr>
        <p:txBody>
          <a:bodyPr>
            <a:normAutofit/>
          </a:bodyPr>
          <a:lstStyle/>
          <a:p>
            <a:r>
              <a:rPr lang="en-US" sz="3200" dirty="0"/>
              <a:t>Survey Frequency norms</a:t>
            </a:r>
          </a:p>
        </p:txBody>
      </p:sp>
      <p:sp>
        <p:nvSpPr>
          <p:cNvPr id="3" name="Content Placeholder 2">
            <a:extLst>
              <a:ext uri="{FF2B5EF4-FFF2-40B4-BE49-F238E27FC236}">
                <a16:creationId xmlns:a16="http://schemas.microsoft.com/office/drawing/2014/main" id="{638BD531-3CE1-B940-A4B8-AE90E71DD123}"/>
              </a:ext>
            </a:extLst>
          </p:cNvPr>
          <p:cNvSpPr>
            <a:spLocks noGrp="1"/>
          </p:cNvSpPr>
          <p:nvPr>
            <p:ph idx="1"/>
          </p:nvPr>
        </p:nvSpPr>
        <p:spPr>
          <a:xfrm>
            <a:off x="2593433" y="1405716"/>
            <a:ext cx="9089049" cy="4653890"/>
          </a:xfrm>
        </p:spPr>
        <p:txBody>
          <a:bodyPr>
            <a:noAutofit/>
          </a:bodyPr>
          <a:lstStyle/>
          <a:p>
            <a:pPr marL="0" indent="0">
              <a:buNone/>
            </a:pPr>
            <a:r>
              <a:rPr lang="en-US" sz="2200" b="1" dirty="0">
                <a:solidFill>
                  <a:schemeClr val="tx1"/>
                </a:solidFill>
              </a:rPr>
              <a:t>Always/A lot </a:t>
            </a:r>
            <a:r>
              <a:rPr lang="en-US" sz="2200" dirty="0">
                <a:solidFill>
                  <a:schemeClr val="tx1"/>
                </a:solidFill>
              </a:rPr>
              <a:t>= very frequently</a:t>
            </a:r>
          </a:p>
          <a:p>
            <a:pPr marL="0" indent="0">
              <a:buNone/>
            </a:pPr>
            <a:r>
              <a:rPr lang="en-US" sz="2200" b="1" dirty="0">
                <a:solidFill>
                  <a:schemeClr val="tx1"/>
                </a:solidFill>
              </a:rPr>
              <a:t>Often/Quite a bit</a:t>
            </a:r>
            <a:r>
              <a:rPr lang="en-US" sz="2200" dirty="0">
                <a:solidFill>
                  <a:schemeClr val="tx1"/>
                </a:solidFill>
              </a:rPr>
              <a:t> = frequently, not seldom</a:t>
            </a:r>
          </a:p>
          <a:p>
            <a:pPr marL="0" indent="0">
              <a:buNone/>
            </a:pPr>
            <a:r>
              <a:rPr lang="en-US" sz="2200" b="1" dirty="0">
                <a:solidFill>
                  <a:schemeClr val="tx1"/>
                </a:solidFill>
              </a:rPr>
              <a:t>Moderately/Sometimes</a:t>
            </a:r>
            <a:r>
              <a:rPr lang="en-US" sz="2200" dirty="0">
                <a:solidFill>
                  <a:schemeClr val="tx1"/>
                </a:solidFill>
              </a:rPr>
              <a:t> = on some occasions, at times</a:t>
            </a:r>
          </a:p>
          <a:p>
            <a:pPr marL="0" indent="0">
              <a:buNone/>
            </a:pPr>
            <a:r>
              <a:rPr lang="en-US" sz="2200" b="1" dirty="0">
                <a:solidFill>
                  <a:schemeClr val="tx1"/>
                </a:solidFill>
              </a:rPr>
              <a:t>A little/Slightly </a:t>
            </a:r>
            <a:r>
              <a:rPr lang="en-US" sz="2200" dirty="0">
                <a:solidFill>
                  <a:schemeClr val="tx1"/>
                </a:solidFill>
              </a:rPr>
              <a:t>= infrequently </a:t>
            </a:r>
          </a:p>
          <a:p>
            <a:pPr marL="0" indent="0">
              <a:buNone/>
            </a:pPr>
            <a:r>
              <a:rPr lang="en-US" sz="2200" b="1" dirty="0">
                <a:solidFill>
                  <a:schemeClr val="tx1"/>
                </a:solidFill>
              </a:rPr>
              <a:t>Never/Not at all</a:t>
            </a:r>
            <a:r>
              <a:rPr lang="en-US" sz="2200" dirty="0">
                <a:solidFill>
                  <a:schemeClr val="tx1"/>
                </a:solidFill>
              </a:rPr>
              <a:t> = at no time, not ever</a:t>
            </a:r>
          </a:p>
          <a:p>
            <a:pPr marL="0" indent="0">
              <a:buNone/>
            </a:pPr>
            <a:endParaRPr lang="en-US" sz="1050" dirty="0">
              <a:solidFill>
                <a:schemeClr val="tx1"/>
              </a:solidFill>
            </a:endParaRPr>
          </a:p>
          <a:p>
            <a:pPr>
              <a:lnSpc>
                <a:spcPct val="100000"/>
              </a:lnSpc>
            </a:pPr>
            <a:r>
              <a:rPr lang="en-US" sz="2200" dirty="0">
                <a:solidFill>
                  <a:schemeClr val="tx1"/>
                </a:solidFill>
              </a:rPr>
              <a:t>ACGME may consider ‘sometimes’ and “moderately” as potentially noncompliant </a:t>
            </a:r>
          </a:p>
          <a:p>
            <a:pPr>
              <a:lnSpc>
                <a:spcPct val="100000"/>
              </a:lnSpc>
            </a:pPr>
            <a:endParaRPr lang="en-US" sz="1000" dirty="0">
              <a:solidFill>
                <a:schemeClr val="tx1"/>
              </a:solidFill>
            </a:endParaRPr>
          </a:p>
          <a:p>
            <a:pPr>
              <a:lnSpc>
                <a:spcPct val="100000"/>
              </a:lnSpc>
            </a:pPr>
            <a:r>
              <a:rPr lang="en-US" sz="2200" dirty="0">
                <a:solidFill>
                  <a:schemeClr val="tx1"/>
                </a:solidFill>
              </a:rPr>
              <a:t>The 5-point scale </a:t>
            </a:r>
            <a:r>
              <a:rPr lang="en-US" sz="2200" b="1" dirty="0">
                <a:solidFill>
                  <a:schemeClr val="tx1"/>
                </a:solidFill>
              </a:rPr>
              <a:t>may flip </a:t>
            </a:r>
            <a:r>
              <a:rPr lang="en-US" sz="2200" dirty="0">
                <a:solidFill>
                  <a:schemeClr val="tx1"/>
                </a:solidFill>
              </a:rPr>
              <a:t>between positive and negative responses being at the top or the bottom </a:t>
            </a:r>
            <a:r>
              <a:rPr lang="en-US" sz="2200" i="1" dirty="0">
                <a:solidFill>
                  <a:schemeClr val="tx1"/>
                </a:solidFill>
              </a:rPr>
              <a:t>during</a:t>
            </a:r>
            <a:r>
              <a:rPr lang="en-US" sz="2200" dirty="0">
                <a:solidFill>
                  <a:schemeClr val="tx1"/>
                </a:solidFill>
              </a:rPr>
              <a:t> the survey</a:t>
            </a:r>
          </a:p>
        </p:txBody>
      </p:sp>
      <p:sp>
        <p:nvSpPr>
          <p:cNvPr id="5" name="Slide Number Placeholder 4">
            <a:extLst>
              <a:ext uri="{FF2B5EF4-FFF2-40B4-BE49-F238E27FC236}">
                <a16:creationId xmlns:a16="http://schemas.microsoft.com/office/drawing/2014/main" id="{CA4AF318-4081-ED42-B755-B30850E2DAFF}"/>
              </a:ext>
            </a:extLst>
          </p:cNvPr>
          <p:cNvSpPr>
            <a:spLocks noGrp="1"/>
          </p:cNvSpPr>
          <p:nvPr>
            <p:ph type="sldNum" sz="quarter" idx="12"/>
          </p:nvPr>
        </p:nvSpPr>
        <p:spPr/>
        <p:txBody>
          <a:bodyPr/>
          <a:lstStyle/>
          <a:p>
            <a:fld id="{2CB88E5D-03FE-D649-AC36-CF809A7D8F37}" type="slidenum">
              <a:rPr lang="en-US" smtClean="0"/>
              <a:t>6</a:t>
            </a:fld>
            <a:endParaRPr lang="en-US"/>
          </a:p>
        </p:txBody>
      </p:sp>
    </p:spTree>
    <p:extLst>
      <p:ext uri="{BB962C8B-B14F-4D97-AF65-F5344CB8AC3E}">
        <p14:creationId xmlns:p14="http://schemas.microsoft.com/office/powerpoint/2010/main" val="3123639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BE44C2-7EF9-C14D-B665-84F756C7C93C}"/>
              </a:ext>
            </a:extLst>
          </p:cNvPr>
          <p:cNvSpPr>
            <a:spLocks noGrp="1"/>
          </p:cNvSpPr>
          <p:nvPr>
            <p:ph type="title"/>
          </p:nvPr>
        </p:nvSpPr>
        <p:spPr>
          <a:xfrm>
            <a:off x="1749777" y="730989"/>
            <a:ext cx="8911687" cy="1280890"/>
          </a:xfrm>
        </p:spPr>
        <p:txBody>
          <a:bodyPr/>
          <a:lstStyle/>
          <a:p>
            <a:r>
              <a:rPr lang="en-US" sz="3200" dirty="0"/>
              <a:t>Some terms are confusing...</a:t>
            </a:r>
          </a:p>
        </p:txBody>
      </p:sp>
      <p:sp>
        <p:nvSpPr>
          <p:cNvPr id="3" name="Content Placeholder 2">
            <a:extLst>
              <a:ext uri="{FF2B5EF4-FFF2-40B4-BE49-F238E27FC236}">
                <a16:creationId xmlns:a16="http://schemas.microsoft.com/office/drawing/2014/main" id="{040C354A-FA59-7A46-8D95-672C39A26664}"/>
              </a:ext>
            </a:extLst>
          </p:cNvPr>
          <p:cNvSpPr>
            <a:spLocks noGrp="1"/>
          </p:cNvSpPr>
          <p:nvPr>
            <p:ph idx="1"/>
          </p:nvPr>
        </p:nvSpPr>
        <p:spPr>
          <a:xfrm>
            <a:off x="1251678" y="1550504"/>
            <a:ext cx="10476496" cy="5102087"/>
          </a:xfrm>
        </p:spPr>
        <p:txBody>
          <a:bodyPr>
            <a:normAutofit lnSpcReduction="10000"/>
          </a:bodyPr>
          <a:lstStyle/>
          <a:p>
            <a:r>
              <a:rPr lang="en-US" sz="2400" b="1" dirty="0">
                <a:solidFill>
                  <a:schemeClr val="tx1"/>
                </a:solidFill>
              </a:rPr>
              <a:t>In-House Call:</a:t>
            </a:r>
            <a:r>
              <a:rPr lang="en-US" sz="2400" dirty="0">
                <a:solidFill>
                  <a:schemeClr val="tx1"/>
                </a:solidFill>
              </a:rPr>
              <a:t>  In-house call refers to duty hours in addition to the regular resident/fellow workday that are spent within an institution so that residents/fellows are immediately available, as needed, for clinical duties.  In-house call does NOT include night float, being on call from home, or regularly scheduled overnight duties.  </a:t>
            </a:r>
            <a:r>
              <a:rPr lang="en-US" sz="2400" u="sng" dirty="0">
                <a:solidFill>
                  <a:schemeClr val="tx1"/>
                </a:solidFill>
              </a:rPr>
              <a:t>In-house call refers to resident/fellow shifts that approach or exceed 24 hours</a:t>
            </a:r>
            <a:endParaRPr lang="en-US" sz="2400" b="1" dirty="0">
              <a:solidFill>
                <a:schemeClr val="tx1"/>
              </a:solidFill>
            </a:endParaRPr>
          </a:p>
          <a:p>
            <a:endParaRPr lang="en-US" sz="2400" dirty="0">
              <a:solidFill>
                <a:schemeClr val="tx1"/>
              </a:solidFill>
            </a:endParaRPr>
          </a:p>
          <a:p>
            <a:r>
              <a:rPr lang="en-US" sz="2400" dirty="0">
                <a:solidFill>
                  <a:schemeClr val="tx1"/>
                </a:solidFill>
              </a:rPr>
              <a:t>The Q3 limit applies to overnight in-house call, not to shorter shifts.  The Q3 limit does not apply to a series of night shifts without daytime assignments (which would be a night float rotation)</a:t>
            </a:r>
          </a:p>
          <a:p>
            <a:endParaRPr lang="en-US" b="1" dirty="0">
              <a:solidFill>
                <a:schemeClr val="tx1"/>
              </a:solidFill>
            </a:endParaRPr>
          </a:p>
          <a:p>
            <a:r>
              <a:rPr lang="en-US" sz="2400" b="1" dirty="0">
                <a:solidFill>
                  <a:schemeClr val="tx1"/>
                </a:solidFill>
              </a:rPr>
              <a:t>Night float:</a:t>
            </a:r>
            <a:r>
              <a:rPr lang="en-US" sz="2400" dirty="0">
                <a:solidFill>
                  <a:schemeClr val="tx1"/>
                </a:solidFill>
              </a:rPr>
              <a:t> Is a rotation designed to eliminate in-house call or assist other residents/fellows during the night</a:t>
            </a:r>
          </a:p>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1580CCE5-3F95-0641-937F-809EA76B36E6}"/>
              </a:ext>
            </a:extLst>
          </p:cNvPr>
          <p:cNvSpPr>
            <a:spLocks noGrp="1"/>
          </p:cNvSpPr>
          <p:nvPr>
            <p:ph type="sldNum" sz="quarter" idx="12"/>
          </p:nvPr>
        </p:nvSpPr>
        <p:spPr/>
        <p:txBody>
          <a:bodyPr/>
          <a:lstStyle/>
          <a:p>
            <a:fld id="{2CB88E5D-03FE-D649-AC36-CF809A7D8F37}" type="slidenum">
              <a:rPr lang="en-US" smtClean="0"/>
              <a:t>7</a:t>
            </a:fld>
            <a:endParaRPr lang="en-US"/>
          </a:p>
        </p:txBody>
      </p:sp>
    </p:spTree>
    <p:extLst>
      <p:ext uri="{BB962C8B-B14F-4D97-AF65-F5344CB8AC3E}">
        <p14:creationId xmlns:p14="http://schemas.microsoft.com/office/powerpoint/2010/main" val="1908743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8635" y="664446"/>
            <a:ext cx="8911687" cy="1280890"/>
          </a:xfrm>
        </p:spPr>
        <p:txBody>
          <a:bodyPr/>
          <a:lstStyle/>
          <a:p>
            <a:r>
              <a:rPr lang="en-US" sz="3200" dirty="0"/>
              <a:t>Some terms are confusing...</a:t>
            </a:r>
          </a:p>
        </p:txBody>
      </p:sp>
      <p:sp>
        <p:nvSpPr>
          <p:cNvPr id="3" name="Content Placeholder 2"/>
          <p:cNvSpPr>
            <a:spLocks noGrp="1"/>
          </p:cNvSpPr>
          <p:nvPr>
            <p:ph idx="1"/>
          </p:nvPr>
        </p:nvSpPr>
        <p:spPr>
          <a:xfrm>
            <a:off x="1251678" y="1166536"/>
            <a:ext cx="10671148" cy="5691464"/>
          </a:xfrm>
        </p:spPr>
        <p:txBody>
          <a:bodyPr>
            <a:normAutofit fontScale="55000" lnSpcReduction="20000"/>
          </a:bodyPr>
          <a:lstStyle/>
          <a:p>
            <a:pPr>
              <a:lnSpc>
                <a:spcPct val="134000"/>
              </a:lnSpc>
            </a:pPr>
            <a:r>
              <a:rPr lang="en-US" sz="4400" b="1" dirty="0">
                <a:solidFill>
                  <a:schemeClr val="tx1"/>
                </a:solidFill>
              </a:rPr>
              <a:t>Cross-coverage</a:t>
            </a:r>
            <a:r>
              <a:rPr lang="en-US" sz="4400" dirty="0">
                <a:solidFill>
                  <a:schemeClr val="tx1"/>
                </a:solidFill>
              </a:rPr>
              <a:t> is the term to describe coverage of patients that a team member would provide for another resident/fellow on their patient care team. </a:t>
            </a:r>
          </a:p>
          <a:p>
            <a:pPr marL="0" indent="0">
              <a:lnSpc>
                <a:spcPct val="134000"/>
              </a:lnSpc>
              <a:buNone/>
            </a:pPr>
            <a:r>
              <a:rPr lang="en-US" sz="4000" dirty="0">
                <a:solidFill>
                  <a:schemeClr val="tx1"/>
                </a:solidFill>
              </a:rPr>
              <a:t>	</a:t>
            </a:r>
            <a:r>
              <a:rPr lang="en-US" sz="4000" u="sng" dirty="0">
                <a:solidFill>
                  <a:schemeClr val="tx1"/>
                </a:solidFill>
              </a:rPr>
              <a:t>Example:</a:t>
            </a:r>
            <a:r>
              <a:rPr lang="en-US" sz="4000" dirty="0">
                <a:solidFill>
                  <a:schemeClr val="tx1"/>
                </a:solidFill>
              </a:rPr>
              <a:t> John and Mary are interns on the same team. Mary would provide </a:t>
            </a:r>
            <a:r>
              <a:rPr lang="en-US" sz="4000" b="1" dirty="0">
                <a:solidFill>
                  <a:schemeClr val="tx1"/>
                </a:solidFill>
              </a:rPr>
              <a:t>cross-coverage</a:t>
            </a:r>
            <a:r>
              <a:rPr lang="en-US" sz="4000" dirty="0">
                <a:solidFill>
                  <a:schemeClr val="tx1"/>
                </a:solidFill>
              </a:rPr>
              <a:t> of John’s patients on Saturday when John has the day off, and John would provide </a:t>
            </a:r>
            <a:r>
              <a:rPr lang="en-US" sz="4000" b="1" dirty="0">
                <a:solidFill>
                  <a:schemeClr val="tx1"/>
                </a:solidFill>
              </a:rPr>
              <a:t>cross-coverage</a:t>
            </a:r>
            <a:r>
              <a:rPr lang="en-US" sz="4000" dirty="0">
                <a:solidFill>
                  <a:schemeClr val="tx1"/>
                </a:solidFill>
              </a:rPr>
              <a:t> of Mary’s patients on Sunday when Mary has the day off</a:t>
            </a:r>
          </a:p>
          <a:p>
            <a:pPr marL="0" indent="0">
              <a:buNone/>
            </a:pPr>
            <a:endParaRPr lang="en-US" sz="2200" dirty="0">
              <a:solidFill>
                <a:schemeClr val="tx1"/>
              </a:solidFill>
            </a:endParaRPr>
          </a:p>
          <a:p>
            <a:pPr>
              <a:lnSpc>
                <a:spcPct val="124000"/>
              </a:lnSpc>
            </a:pPr>
            <a:r>
              <a:rPr lang="en-US" sz="4400" b="1" dirty="0">
                <a:solidFill>
                  <a:schemeClr val="tx1"/>
                </a:solidFill>
              </a:rPr>
              <a:t>Assignment </a:t>
            </a:r>
            <a:r>
              <a:rPr lang="en-US" sz="4400" dirty="0">
                <a:solidFill>
                  <a:schemeClr val="tx1"/>
                </a:solidFill>
              </a:rPr>
              <a:t>is synonymous with a clinical rotation (not a writing or reflective assignment)</a:t>
            </a:r>
          </a:p>
          <a:p>
            <a:pPr marL="0" indent="0">
              <a:lnSpc>
                <a:spcPct val="124000"/>
              </a:lnSpc>
              <a:buNone/>
            </a:pPr>
            <a:endParaRPr lang="en-US" sz="4400" dirty="0">
              <a:solidFill>
                <a:schemeClr val="tx1"/>
              </a:solidFill>
            </a:endParaRPr>
          </a:p>
          <a:p>
            <a:pPr>
              <a:lnSpc>
                <a:spcPct val="124000"/>
              </a:lnSpc>
            </a:pPr>
            <a:r>
              <a:rPr lang="en-US" sz="4400" b="1" dirty="0">
                <a:solidFill>
                  <a:schemeClr val="tx1"/>
                </a:solidFill>
              </a:rPr>
              <a:t>Instruction</a:t>
            </a:r>
            <a:r>
              <a:rPr lang="en-US" sz="4400" dirty="0">
                <a:solidFill>
                  <a:schemeClr val="tx1"/>
                </a:solidFill>
              </a:rPr>
              <a:t> means any method in which the information was taught to residents/fellows e.g. online modules, written materials, workshops, didactics, direct patient care</a:t>
            </a:r>
          </a:p>
          <a:p>
            <a:endParaRPr lang="en-US" dirty="0"/>
          </a:p>
        </p:txBody>
      </p:sp>
      <p:sp>
        <p:nvSpPr>
          <p:cNvPr id="4" name="Slide Number Placeholder 3">
            <a:extLst>
              <a:ext uri="{FF2B5EF4-FFF2-40B4-BE49-F238E27FC236}">
                <a16:creationId xmlns:a16="http://schemas.microsoft.com/office/drawing/2014/main" id="{E7EB6F7F-03CF-1445-9327-75B717F0E703}"/>
              </a:ext>
            </a:extLst>
          </p:cNvPr>
          <p:cNvSpPr>
            <a:spLocks noGrp="1"/>
          </p:cNvSpPr>
          <p:nvPr>
            <p:ph type="sldNum" sz="quarter" idx="12"/>
          </p:nvPr>
        </p:nvSpPr>
        <p:spPr/>
        <p:txBody>
          <a:bodyPr/>
          <a:lstStyle/>
          <a:p>
            <a:fld id="{2CB88E5D-03FE-D649-AC36-CF809A7D8F37}" type="slidenum">
              <a:rPr lang="en-US" smtClean="0"/>
              <a:t>8</a:t>
            </a:fld>
            <a:endParaRPr lang="en-US"/>
          </a:p>
        </p:txBody>
      </p:sp>
    </p:spTree>
    <p:extLst>
      <p:ext uri="{BB962C8B-B14F-4D97-AF65-F5344CB8AC3E}">
        <p14:creationId xmlns:p14="http://schemas.microsoft.com/office/powerpoint/2010/main" val="8227759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8CADE-A232-3248-9BAD-2CD062293D85}"/>
              </a:ext>
            </a:extLst>
          </p:cNvPr>
          <p:cNvSpPr>
            <a:spLocks noGrp="1"/>
          </p:cNvSpPr>
          <p:nvPr>
            <p:ph type="title"/>
          </p:nvPr>
        </p:nvSpPr>
        <p:spPr>
          <a:xfrm>
            <a:off x="1803003" y="675912"/>
            <a:ext cx="8911687" cy="1280890"/>
          </a:xfrm>
        </p:spPr>
        <p:txBody>
          <a:bodyPr/>
          <a:lstStyle/>
          <a:p>
            <a:r>
              <a:rPr lang="en-US" sz="3200" dirty="0"/>
              <a:t>ACGME Work Hours</a:t>
            </a:r>
          </a:p>
        </p:txBody>
      </p:sp>
      <p:sp>
        <p:nvSpPr>
          <p:cNvPr id="3" name="Content Placeholder 2">
            <a:extLst>
              <a:ext uri="{FF2B5EF4-FFF2-40B4-BE49-F238E27FC236}">
                <a16:creationId xmlns:a16="http://schemas.microsoft.com/office/drawing/2014/main" id="{474A099B-24A6-9A42-9A8E-55A77BFBD0DE}"/>
              </a:ext>
            </a:extLst>
          </p:cNvPr>
          <p:cNvSpPr>
            <a:spLocks noGrp="1"/>
          </p:cNvSpPr>
          <p:nvPr>
            <p:ph idx="1"/>
          </p:nvPr>
        </p:nvSpPr>
        <p:spPr>
          <a:xfrm>
            <a:off x="1803003" y="1396126"/>
            <a:ext cx="9875500" cy="4785962"/>
          </a:xfrm>
        </p:spPr>
        <p:txBody>
          <a:bodyPr>
            <a:normAutofit/>
          </a:bodyPr>
          <a:lstStyle/>
          <a:p>
            <a:r>
              <a:rPr lang="en-US" sz="2400" dirty="0">
                <a:solidFill>
                  <a:schemeClr val="tx1"/>
                </a:solidFill>
              </a:rPr>
              <a:t>Clinical and educational work periods must not exceed 24 hours of continuous scheduled clinical assignments, with an additional 4 hours which may be used for activities related to patient safety (e.g., transitions of care) and/or resident/fellow education.</a:t>
            </a:r>
          </a:p>
          <a:p>
            <a:endParaRPr lang="en-US" sz="1200" dirty="0">
              <a:solidFill>
                <a:schemeClr val="tx1"/>
              </a:solidFill>
            </a:endParaRPr>
          </a:p>
          <a:p>
            <a:r>
              <a:rPr lang="en-US" sz="2400" dirty="0">
                <a:solidFill>
                  <a:schemeClr val="tx1"/>
                </a:solidFill>
              </a:rPr>
              <a:t>Additional new patient care responsibilities must not occur during these 4 hours.  In rare circumstances, a resident/fellow may stay to care for a severely ill patient, attend to the humanistic needs of a patient or family, or attend a unique educational event</a:t>
            </a:r>
          </a:p>
          <a:p>
            <a:endParaRPr lang="en-US" sz="1300" dirty="0">
              <a:solidFill>
                <a:schemeClr val="tx1"/>
              </a:solidFill>
            </a:endParaRPr>
          </a:p>
          <a:p>
            <a:r>
              <a:rPr lang="en-US" sz="2400" dirty="0">
                <a:solidFill>
                  <a:schemeClr val="tx1"/>
                </a:solidFill>
              </a:rPr>
              <a:t>Cannot work &gt;28h continuous</a:t>
            </a:r>
          </a:p>
          <a:p>
            <a:endParaRPr lang="en-US" sz="2400" dirty="0">
              <a:solidFill>
                <a:schemeClr val="tx1"/>
              </a:solidFill>
            </a:endParaRPr>
          </a:p>
          <a:p>
            <a:endParaRPr lang="en-US" dirty="0"/>
          </a:p>
        </p:txBody>
      </p:sp>
      <p:sp>
        <p:nvSpPr>
          <p:cNvPr id="4" name="Slide Number Placeholder 3">
            <a:extLst>
              <a:ext uri="{FF2B5EF4-FFF2-40B4-BE49-F238E27FC236}">
                <a16:creationId xmlns:a16="http://schemas.microsoft.com/office/drawing/2014/main" id="{FB2DF1A1-8F5F-F64D-B17D-BD063FAC9939}"/>
              </a:ext>
            </a:extLst>
          </p:cNvPr>
          <p:cNvSpPr>
            <a:spLocks noGrp="1"/>
          </p:cNvSpPr>
          <p:nvPr>
            <p:ph type="sldNum" sz="quarter" idx="12"/>
          </p:nvPr>
        </p:nvSpPr>
        <p:spPr/>
        <p:txBody>
          <a:bodyPr/>
          <a:lstStyle/>
          <a:p>
            <a:fld id="{2CB88E5D-03FE-D649-AC36-CF809A7D8F37}" type="slidenum">
              <a:rPr lang="en-US" smtClean="0"/>
              <a:t>9</a:t>
            </a:fld>
            <a:endParaRPr lang="en-US"/>
          </a:p>
        </p:txBody>
      </p:sp>
    </p:spTree>
    <p:extLst>
      <p:ext uri="{BB962C8B-B14F-4D97-AF65-F5344CB8AC3E}">
        <p14:creationId xmlns:p14="http://schemas.microsoft.com/office/powerpoint/2010/main" val="4252906767"/>
      </p:ext>
    </p:extLst>
  </p:cSld>
  <p:clrMapOvr>
    <a:masterClrMapping/>
  </p:clrMapOvr>
</p:sld>
</file>

<file path=ppt/theme/theme1.xml><?xml version="1.0" encoding="utf-8"?>
<a:theme xmlns:a="http://schemas.openxmlformats.org/drawingml/2006/main" name="Alliance AIM New">
  <a:themeElements>
    <a:clrScheme name="Alliance AIM New">
      <a:dk1>
        <a:srgbClr val="706F73"/>
      </a:dk1>
      <a:lt1>
        <a:srgbClr val="FFFFFF"/>
      </a:lt1>
      <a:dk2>
        <a:srgbClr val="00485F"/>
      </a:dk2>
      <a:lt2>
        <a:srgbClr val="E7E6E6"/>
      </a:lt2>
      <a:accent1>
        <a:srgbClr val="0F5687"/>
      </a:accent1>
      <a:accent2>
        <a:srgbClr val="ED8322"/>
      </a:accent2>
      <a:accent3>
        <a:srgbClr val="B32216"/>
      </a:accent3>
      <a:accent4>
        <a:srgbClr val="F9C506"/>
      </a:accent4>
      <a:accent5>
        <a:srgbClr val="00919E"/>
      </a:accent5>
      <a:accent6>
        <a:srgbClr val="6699C8"/>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lliance PPT Template (widescreen format)" id="{D2583B44-40B0-4480-8C82-8A10EFF86D01}" vid="{0D3EBD5F-88D1-4057-A5E6-32BB4EB5129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5D036773452604BAE7354FCA49DCFE2" ma:contentTypeVersion="21" ma:contentTypeDescription="Create a new document." ma:contentTypeScope="" ma:versionID="7f91741c30a8411f5c02c069f8928f31">
  <xsd:schema xmlns:xsd="http://www.w3.org/2001/XMLSchema" xmlns:xs="http://www.w3.org/2001/XMLSchema" xmlns:p="http://schemas.microsoft.com/office/2006/metadata/properties" xmlns:ns2="cdbec9c3-13cb-4e7b-b509-9d44a15dd439" xmlns:ns3="0ef013b1-c760-4eac-a036-a0dbdbf2ee1d" targetNamespace="http://schemas.microsoft.com/office/2006/metadata/properties" ma:root="true" ma:fieldsID="3d490eefec515b7ace82961662f410b7" ns2:_="" ns3:_="">
    <xsd:import namespace="cdbec9c3-13cb-4e7b-b509-9d44a15dd439"/>
    <xsd:import namespace="0ef013b1-c760-4eac-a036-a0dbdbf2ee1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Picture"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FY2025AAIMHigherList"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bec9c3-13cb-4e7b-b509-9d44a15dd43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Picture" ma:index="18" nillable="true" ma:displayName="Picture" ma:format="Image" ma:internalName="Picture">
      <xsd:complexType>
        <xsd:complexContent>
          <xsd:extension base="dms:URL">
            <xsd:sequence>
              <xsd:element name="Url" type="dms:ValidUrl" minOccurs="0" nillable="true"/>
              <xsd:element name="Description" type="xsd:string" nillable="true"/>
            </xsd:sequence>
          </xsd:extension>
        </xsd:complexContent>
      </xsd:complex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9d76b55f-c2d7-4624-bf3d-0fe18b00562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FY2025AAIMHigherList" ma:index="27" nillable="true" ma:displayName="FY 2025 AAIM Higher List" ma:format="Dropdown" ma:internalName="FY2025AAIMHigherList">
      <xsd:simpleType>
        <xsd:restriction base="dms:Text">
          <xsd:maxLength value="255"/>
        </xsd:restriction>
      </xsd:simpleType>
    </xsd:element>
    <xsd:element name="MediaServiceBillingMetadata" ma:index="28"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ef013b1-c760-4eac-a036-a0dbdbf2ee1d"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8a7a522b-61f5-44d0-88dc-1a628e9edca1}" ma:internalName="TaxCatchAll" ma:showField="CatchAllData" ma:web="0ef013b1-c760-4eac-a036-a0dbdbf2ee1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0ef013b1-c760-4eac-a036-a0dbdbf2ee1d" xsi:nil="true"/>
    <Picture xmlns="cdbec9c3-13cb-4e7b-b509-9d44a15dd439">
      <Url xsi:nil="true"/>
      <Description xsi:nil="true"/>
    </Picture>
    <lcf76f155ced4ddcb4097134ff3c332f xmlns="cdbec9c3-13cb-4e7b-b509-9d44a15dd439">
      <Terms xmlns="http://schemas.microsoft.com/office/infopath/2007/PartnerControls"/>
    </lcf76f155ced4ddcb4097134ff3c332f>
    <SharedWithUsers xmlns="0ef013b1-c760-4eac-a036-a0dbdbf2ee1d">
      <UserInfo>
        <DisplayName>Margaret Breida</DisplayName>
        <AccountId>28</AccountId>
        <AccountType/>
      </UserInfo>
      <UserInfo>
        <DisplayName>Talia Austin</DisplayName>
        <AccountId>24</AccountId>
        <AccountType/>
      </UserInfo>
      <UserInfo>
        <DisplayName>Karen Majcher</DisplayName>
        <AccountId>21</AccountId>
        <AccountType/>
      </UserInfo>
      <UserInfo>
        <DisplayName>Sheila Costa</DisplayName>
        <AccountId>13</AccountId>
        <AccountType/>
      </UserInfo>
      <UserInfo>
        <DisplayName>Nancy Dernelle</DisplayName>
        <AccountId>25</AccountId>
        <AccountType/>
      </UserInfo>
      <UserInfo>
        <DisplayName>Steven Humphrey</DisplayName>
        <AccountId>15</AccountId>
        <AccountType/>
      </UserInfo>
      <UserInfo>
        <DisplayName>Polly Parsons</DisplayName>
        <AccountId>453</AccountId>
        <AccountType/>
      </UserInfo>
      <UserInfo>
        <DisplayName>Valerie O</DisplayName>
        <AccountId>27</AccountId>
        <AccountType/>
      </UserInfo>
    </SharedWithUsers>
    <FY2025AAIMHigherList xmlns="cdbec9c3-13cb-4e7b-b509-9d44a15dd439"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0186F8A-CB7B-42D0-8DCD-EC6807473EC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dbec9c3-13cb-4e7b-b509-9d44a15dd439"/>
    <ds:schemaRef ds:uri="0ef013b1-c760-4eac-a036-a0dbdbf2ee1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DB61557-405F-43C8-B1EC-622E61F6A26B}">
  <ds:schemaRefs>
    <ds:schemaRef ds:uri="http://purl.org/dc/terms/"/>
    <ds:schemaRef ds:uri="http://purl.org/dc/elements/1.1/"/>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 ds:uri="http://schemas.microsoft.com/office/2006/metadata/properties"/>
    <ds:schemaRef ds:uri="http://purl.org/dc/dcmitype/"/>
    <ds:schemaRef ds:uri="0ef013b1-c760-4eac-a036-a0dbdbf2ee1d"/>
    <ds:schemaRef ds:uri="cdbec9c3-13cb-4e7b-b509-9d44a15dd439"/>
  </ds:schemaRefs>
</ds:datastoreItem>
</file>

<file path=customXml/itemProps3.xml><?xml version="1.0" encoding="utf-8"?>
<ds:datastoreItem xmlns:ds="http://schemas.openxmlformats.org/officeDocument/2006/customXml" ds:itemID="{32C8C511-18E0-45CC-B45C-ADE95477C48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Alliance AIM New</Template>
  <TotalTime>18</TotalTime>
  <Words>2319</Words>
  <Application>Microsoft Office PowerPoint</Application>
  <PresentationFormat>Widescreen</PresentationFormat>
  <Paragraphs>253</Paragraphs>
  <Slides>23</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Gill Sans</vt:lpstr>
      <vt:lpstr>Gotham Book</vt:lpstr>
      <vt:lpstr>LucidaGrande</vt:lpstr>
      <vt:lpstr>Alliance AIM New</vt:lpstr>
      <vt:lpstr>Toolkit to Better Understand the ACGME Resident/Fellow Survey </vt:lpstr>
      <vt:lpstr>Purpose of the survey</vt:lpstr>
      <vt:lpstr>PowerPoint Presentation</vt:lpstr>
      <vt:lpstr>Survey is for your current academic year experience</vt:lpstr>
      <vt:lpstr>Logistics of the survey</vt:lpstr>
      <vt:lpstr>Survey Frequency norms</vt:lpstr>
      <vt:lpstr>Some terms are confusing...</vt:lpstr>
      <vt:lpstr>Some terms are confusing...</vt:lpstr>
      <vt:lpstr>ACGME Work Hours</vt:lpstr>
      <vt:lpstr>ACGME work hours continued</vt:lpstr>
      <vt:lpstr>ACGME work hours continued</vt:lpstr>
      <vt:lpstr>Work hours: NY State exception</vt:lpstr>
      <vt:lpstr>Education vs. Non-Physician obligations</vt:lpstr>
      <vt:lpstr>Structured learning activities</vt:lpstr>
      <vt:lpstr>Cost Awareness Teaching</vt:lpstr>
      <vt:lpstr>Educational Content on Healthcare Disparities, Palliative Care, and Assessing Patient Goals</vt:lpstr>
      <vt:lpstr>Educational Content on Addiction Medicine/Substance Use Disorder</vt:lpstr>
      <vt:lpstr>Feedback after “assignments”</vt:lpstr>
      <vt:lpstr>Participation in scholarly activity</vt:lpstr>
      <vt:lpstr>Professionalism</vt:lpstr>
      <vt:lpstr>Patient Safety and Teamwork</vt:lpstr>
      <vt:lpstr>Transitioning care when fatigued</vt:lpstr>
      <vt:lpstr>Working in an interprofessional team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Paul O'Rourke</dc:creator>
  <cp:lastModifiedBy>Sheila Costa</cp:lastModifiedBy>
  <cp:revision>1</cp:revision>
  <dcterms:created xsi:type="dcterms:W3CDTF">2025-12-20T19:17:03Z</dcterms:created>
  <dcterms:modified xsi:type="dcterms:W3CDTF">2026-01-15T16:23:39Z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0x01010065D036773452604BAE7354FCA49DCFE2</vt:lpwstr>
  </property>
  <property fmtid="{D5CDD505-2E9C-101B-9397-08002B2CF9AE}" pid="3" name="Order">
    <vt:r8>546000</vt:r8>
  </property>
  <property fmtid="{D5CDD505-2E9C-101B-9397-08002B2CF9AE}" pid="4" name="MediaServiceImageTags">
    <vt:lpwstr/>
  </property>
</Properties>
</file>