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1"/>
  </p:notesMasterIdLst>
  <p:sldIdLst>
    <p:sldId id="257" r:id="rId5"/>
    <p:sldId id="260" r:id="rId6"/>
    <p:sldId id="841" r:id="rId7"/>
    <p:sldId id="261" r:id="rId8"/>
    <p:sldId id="266" r:id="rId9"/>
    <p:sldId id="838" r:id="rId10"/>
    <p:sldId id="264" r:id="rId11"/>
    <p:sldId id="263" r:id="rId12"/>
    <p:sldId id="275" r:id="rId13"/>
    <p:sldId id="274" r:id="rId14"/>
    <p:sldId id="269" r:id="rId15"/>
    <p:sldId id="265" r:id="rId16"/>
    <p:sldId id="268" r:id="rId17"/>
    <p:sldId id="278" r:id="rId18"/>
    <p:sldId id="276" r:id="rId19"/>
    <p:sldId id="84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00"/>
    <p:restoredTop sz="79154"/>
  </p:normalViewPr>
  <p:slideViewPr>
    <p:cSldViewPr snapToGrid="0" snapToObjects="1">
      <p:cViewPr varScale="1">
        <p:scale>
          <a:sx n="89" d="100"/>
          <a:sy n="89" d="100"/>
        </p:scale>
        <p:origin x="1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A8C3F-37F7-B946-8ACE-9E86A46846FF}" type="datetimeFigureOut">
              <a:rPr lang="en-US" smtClean="0"/>
              <a:t>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AF943-C813-7441-B710-4637A99F2357}" type="slidenum">
              <a:rPr lang="en-US" smtClean="0"/>
              <a:t>‹#›</a:t>
            </a:fld>
            <a:endParaRPr lang="en-US"/>
          </a:p>
        </p:txBody>
      </p:sp>
    </p:spTree>
    <p:extLst>
      <p:ext uri="{BB962C8B-B14F-4D97-AF65-F5344CB8AC3E}">
        <p14:creationId xmlns:p14="http://schemas.microsoft.com/office/powerpoint/2010/main" val="1339732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a:t>
            </a:fld>
            <a:endParaRPr lang="en-US"/>
          </a:p>
        </p:txBody>
      </p:sp>
    </p:spTree>
    <p:extLst>
      <p:ext uri="{BB962C8B-B14F-4D97-AF65-F5344CB8AC3E}">
        <p14:creationId xmlns:p14="http://schemas.microsoft.com/office/powerpoint/2010/main" val="8759732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13</a:t>
            </a:fld>
            <a:endParaRPr lang="en-US"/>
          </a:p>
        </p:txBody>
      </p:sp>
    </p:spTree>
    <p:extLst>
      <p:ext uri="{BB962C8B-B14F-4D97-AF65-F5344CB8AC3E}">
        <p14:creationId xmlns:p14="http://schemas.microsoft.com/office/powerpoint/2010/main" val="1536802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14</a:t>
            </a:fld>
            <a:endParaRPr lang="en-US"/>
          </a:p>
        </p:txBody>
      </p:sp>
    </p:spTree>
    <p:extLst>
      <p:ext uri="{BB962C8B-B14F-4D97-AF65-F5344CB8AC3E}">
        <p14:creationId xmlns:p14="http://schemas.microsoft.com/office/powerpoint/2010/main" val="1314611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other examples of Cost Awareness education</a:t>
            </a:r>
          </a:p>
          <a:p>
            <a:pPr marL="171450" indent="-171450">
              <a:buFont typeface="Arial" panose="020B0604020202020204" pitchFamily="34" charset="0"/>
              <a:buChar char="•"/>
            </a:pPr>
            <a:r>
              <a:rPr lang="en-US" dirty="0"/>
              <a:t>ACP’s Caring with Compassion</a:t>
            </a:r>
          </a:p>
          <a:p>
            <a:pPr marL="171450" indent="-171450">
              <a:buFont typeface="Arial" panose="020B0604020202020204" pitchFamily="34" charset="0"/>
              <a:buChar char="•"/>
            </a:pPr>
            <a:r>
              <a:rPr lang="en-US" dirty="0"/>
              <a:t>ACP’s High Value Care Curriculum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Aquifer’s High Value Care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Choosing Wisely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Interprofessional care e.g., pharmacy assistance related to medication cost management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15</a:t>
            </a:fld>
            <a:endParaRPr lang="en-US"/>
          </a:p>
        </p:txBody>
      </p:sp>
    </p:spTree>
    <p:extLst>
      <p:ext uri="{BB962C8B-B14F-4D97-AF65-F5344CB8AC3E}">
        <p14:creationId xmlns:p14="http://schemas.microsoft.com/office/powerpoint/2010/main" val="3363666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Make sure you know your official roster of core faculty and how are you providing them FTE protected time.  </a:t>
            </a:r>
          </a:p>
          <a:p>
            <a:endParaRPr lang="en-US" sz="1200" dirty="0">
              <a:solidFill>
                <a:schemeClr val="tx1"/>
              </a:solidFill>
            </a:endParaRPr>
          </a:p>
          <a:p>
            <a:r>
              <a:rPr lang="en-US" sz="1200" dirty="0">
                <a:solidFill>
                  <a:schemeClr val="tx1"/>
                </a:solidFill>
              </a:rPr>
              <a:t>Be sure to communicate to your APDs and Core Faculty how they are each receiving FTE protected time.  </a:t>
            </a:r>
          </a:p>
          <a:p>
            <a:endParaRPr lang="en-US" sz="1200">
              <a:solidFill>
                <a:schemeClr val="tx1"/>
              </a:solidFill>
            </a:endParaRPr>
          </a:p>
          <a:p>
            <a:r>
              <a:rPr lang="en-US" sz="1200">
                <a:solidFill>
                  <a:schemeClr val="tx1"/>
                </a:solidFill>
              </a:rPr>
              <a:t>The </a:t>
            </a:r>
            <a:r>
              <a:rPr lang="en-US" sz="1200" dirty="0">
                <a:solidFill>
                  <a:schemeClr val="tx1"/>
                </a:solidFill>
              </a:rPr>
              <a:t>0.1 FTE can be specific to one individual or an aggregate sum </a:t>
            </a:r>
            <a:r>
              <a:rPr lang="en-US" sz="1200">
                <a:solidFill>
                  <a:schemeClr val="tx1"/>
                </a:solidFill>
              </a:rPr>
              <a:t>with a group </a:t>
            </a:r>
            <a:r>
              <a:rPr lang="en-US" sz="1200" dirty="0">
                <a:solidFill>
                  <a:schemeClr val="tx1"/>
                </a:solidFill>
              </a:rPr>
              <a:t>of core faculty members.</a:t>
            </a:r>
          </a:p>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16</a:t>
            </a:fld>
            <a:endParaRPr lang="en-US"/>
          </a:p>
        </p:txBody>
      </p:sp>
    </p:spTree>
    <p:extLst>
      <p:ext uri="{BB962C8B-B14F-4D97-AF65-F5344CB8AC3E}">
        <p14:creationId xmlns:p14="http://schemas.microsoft.com/office/powerpoint/2010/main" val="591330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175129">
              <a:defRPr/>
            </a:pPr>
            <a:r>
              <a:rPr lang="en-US" sz="1000" dirty="0">
                <a:solidFill>
                  <a:prstClr val="black"/>
                </a:solidFill>
                <a:latin typeface="Arial" panose="020B0604020202020204" pitchFamily="34" charset="0"/>
                <a:ea typeface="+mn-ea"/>
                <a:cs typeface="Arial" panose="020B0604020202020204" pitchFamily="34" charset="0"/>
              </a:rPr>
              <a:t>Majority of IM programs do not have a citation (99%)</a:t>
            </a:r>
          </a:p>
          <a:p>
            <a:pPr defTabSz="1175129">
              <a:defRPr/>
            </a:pPr>
            <a:r>
              <a:rPr lang="en-US" sz="1200" b="0" i="0" dirty="0">
                <a:solidFill>
                  <a:srgbClr val="000000"/>
                </a:solidFill>
                <a:effectLst/>
                <a:latin typeface="Arial" panose="020B0604020202020204" pitchFamily="34" charset="0"/>
              </a:rPr>
              <a:t>To put into perspective for faculty and residents - the fact that they are not likely to jeopardize their program’s accreditation by answering honestly.</a:t>
            </a:r>
            <a:endParaRPr lang="en-US" sz="1000" dirty="0">
              <a:solidFill>
                <a:prstClr val="black"/>
              </a:solidFill>
              <a:latin typeface="Arial" panose="020B0604020202020204" pitchFamily="34" charset="0"/>
              <a:ea typeface="+mn-ea"/>
              <a:cs typeface="Arial" panose="020B0604020202020204" pitchFamily="34" charset="0"/>
            </a:endParaRPr>
          </a:p>
          <a:p>
            <a:pPr defTabSz="1175129">
              <a:defRPr/>
            </a:pPr>
            <a:endParaRPr lang="en-US" sz="1000" dirty="0">
              <a:solidFill>
                <a:prstClr val="black"/>
              </a:solidFill>
              <a:latin typeface="Arial" panose="020B0604020202020204" pitchFamily="34" charset="0"/>
              <a:ea typeface="+mn-ea"/>
              <a:cs typeface="Arial" panose="020B0604020202020204" pitchFamily="34" charset="0"/>
            </a:endParaRPr>
          </a:p>
          <a:p>
            <a:pPr marL="0" marR="0" lvl="0" indent="0" algn="l" defTabSz="1175129" rtl="0" eaLnBrk="1" fontAlgn="auto" latinLnBrk="0" hangingPunct="1">
              <a:lnSpc>
                <a:spcPct val="100000"/>
              </a:lnSpc>
              <a:spcBef>
                <a:spcPts val="0"/>
              </a:spcBef>
              <a:spcAft>
                <a:spcPts val="0"/>
              </a:spcAft>
              <a:buClrTx/>
              <a:buSzTx/>
              <a:buFontTx/>
              <a:buNone/>
              <a:tabLst/>
              <a:defRPr/>
            </a:pPr>
            <a:r>
              <a:rPr lang="en-US" sz="1000" dirty="0">
                <a:solidFill>
                  <a:prstClr val="black"/>
                </a:solidFill>
                <a:latin typeface="Arial" panose="020B0604020202020204" pitchFamily="34" charset="0"/>
                <a:ea typeface="+mn-ea"/>
                <a:cs typeface="Arial" panose="020B0604020202020204" pitchFamily="34" charset="0"/>
              </a:rPr>
              <a:t>Up until AY 2018-19, approximately 90% of residency programs did not have any citations. They either had nothing or maybe an AFI. But in AY2018-2019, because of the ACGME Board’s decision for RCs to strictly monitor DH, only 70% of residencies do not have a citation. With each AY after AY18, you can see improvement. One conclusion is that upon receiving citations for DH, programs/SIs took action and made improvements. </a:t>
            </a:r>
          </a:p>
          <a:p>
            <a:pPr defTabSz="1175129">
              <a:defRPr/>
            </a:pPr>
            <a:endParaRPr lang="en-US" sz="1000" dirty="0">
              <a:solidFill>
                <a:prstClr val="black"/>
              </a:solidFill>
              <a:latin typeface="Arial" panose="020B0604020202020204" pitchFamily="34" charset="0"/>
              <a:ea typeface="+mn-ea"/>
              <a:cs typeface="Arial" panose="020B0604020202020204" pitchFamily="34" charset="0"/>
            </a:endParaRPr>
          </a:p>
          <a:p>
            <a:pPr defTabSz="1175129">
              <a:defRPr/>
            </a:pPr>
            <a:r>
              <a:rPr lang="en-US" sz="1000" dirty="0">
                <a:solidFill>
                  <a:prstClr val="black"/>
                </a:solidFill>
                <a:latin typeface="Arial" panose="020B0604020202020204" pitchFamily="34" charset="0"/>
                <a:ea typeface="+mn-ea"/>
                <a:cs typeface="Arial" panose="020B0604020202020204" pitchFamily="34" charset="0"/>
              </a:rPr>
              <a:t>See FAQ document for more details</a:t>
            </a:r>
          </a:p>
          <a:p>
            <a:endParaRPr lang="en-US" dirty="0"/>
          </a:p>
        </p:txBody>
      </p:sp>
      <p:sp>
        <p:nvSpPr>
          <p:cNvPr id="4" name="Slide Number Placeholder 3"/>
          <p:cNvSpPr>
            <a:spLocks noGrp="1"/>
          </p:cNvSpPr>
          <p:nvPr>
            <p:ph type="sldNum" sz="quarter" idx="5"/>
          </p:nvPr>
        </p:nvSpPr>
        <p:spPr/>
        <p:txBody>
          <a:bodyPr/>
          <a:lstStyle/>
          <a:p>
            <a:pPr marL="0" marR="0" lvl="0" indent="0" algn="r" defTabSz="914266" rtl="0" eaLnBrk="1" fontAlgn="auto" latinLnBrk="0" hangingPunct="1">
              <a:lnSpc>
                <a:spcPct val="100000"/>
              </a:lnSpc>
              <a:spcBef>
                <a:spcPts val="0"/>
              </a:spcBef>
              <a:spcAft>
                <a:spcPts val="0"/>
              </a:spcAft>
              <a:buClrTx/>
              <a:buSzTx/>
              <a:buFontTx/>
              <a:buNone/>
              <a:tabLst/>
              <a:defRPr/>
            </a:pPr>
            <a:fld id="{4051B6AC-C7D6-4917-82F2-BB775B28F242}" type="slidenum">
              <a:rPr kumimoji="0" lang="en-US" sz="1200" b="0" i="0" u="none" strike="noStrike" kern="1200" cap="none" spc="0" normalizeH="0" baseline="0" noProof="0" smtClean="0">
                <a:ln>
                  <a:noFill/>
                </a:ln>
                <a:solidFill>
                  <a:srgbClr val="000000"/>
                </a:solidFill>
                <a:effectLst/>
                <a:uLnTx/>
                <a:uFillTx/>
                <a:latin typeface="Gill Sans"/>
              </a:rPr>
              <a:pPr marL="0" marR="0" lvl="0" indent="0" algn="r" defTabSz="914266"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Gill Sans"/>
            </a:endParaRPr>
          </a:p>
        </p:txBody>
      </p:sp>
    </p:spTree>
    <p:extLst>
      <p:ext uri="{BB962C8B-B14F-4D97-AF65-F5344CB8AC3E}">
        <p14:creationId xmlns:p14="http://schemas.microsoft.com/office/powerpoint/2010/main" val="3906782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25830BE-8109-4FE2-9A58-9FF00989F1FE}" type="slidenum">
              <a:rPr lang="en-US" smtClean="0"/>
              <a:t>5</a:t>
            </a:fld>
            <a:endParaRPr lang="en-US"/>
          </a:p>
        </p:txBody>
      </p:sp>
    </p:spTree>
    <p:extLst>
      <p:ext uri="{BB962C8B-B14F-4D97-AF65-F5344CB8AC3E}">
        <p14:creationId xmlns:p14="http://schemas.microsoft.com/office/powerpoint/2010/main" val="1252871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8871E2-A2D1-46AB-ADC1-9523ACB7FD7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6382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Clarify with your faculty what is meant by: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1"/>
                </a:solidFill>
              </a:rPr>
              <a:t>Inclusive clinical learning environment” could mean DEI efforts, interprofessional teams and structural competency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1"/>
                </a:solidFill>
              </a:rPr>
              <a:t>Practice-based learning and improvement could include MOC activities and data about practice habits (see next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1"/>
                </a:solidFill>
              </a:rPr>
              <a:t>Teaching/Educational skills could include curriculum development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schemeClr val="tx1"/>
                </a:solidFill>
              </a:rPr>
              <a:t>Attendance/Participation at educational offerings and professional society meetings count for professional development and education</a:t>
            </a:r>
          </a:p>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7</a:t>
            </a:fld>
            <a:endParaRPr lang="en-US"/>
          </a:p>
        </p:txBody>
      </p:sp>
    </p:spTree>
    <p:extLst>
      <p:ext uri="{BB962C8B-B14F-4D97-AF65-F5344CB8AC3E}">
        <p14:creationId xmlns:p14="http://schemas.microsoft.com/office/powerpoint/2010/main" val="3054636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9</a:t>
            </a:fld>
            <a:endParaRPr lang="en-US"/>
          </a:p>
        </p:txBody>
      </p:sp>
    </p:spTree>
    <p:extLst>
      <p:ext uri="{BB962C8B-B14F-4D97-AF65-F5344CB8AC3E}">
        <p14:creationId xmlns:p14="http://schemas.microsoft.com/office/powerpoint/2010/main" val="2568571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may require a second slide to provide all the specific program examples </a:t>
            </a:r>
            <a:r>
              <a:rPr lang="en-US" u="sng" dirty="0"/>
              <a:t>and</a:t>
            </a:r>
            <a:r>
              <a:rPr lang="en-US" dirty="0"/>
              <a:t> links to your program resources or processes</a:t>
            </a:r>
          </a:p>
        </p:txBody>
      </p:sp>
      <p:sp>
        <p:nvSpPr>
          <p:cNvPr id="4" name="Slide Number Placeholder 3"/>
          <p:cNvSpPr>
            <a:spLocks noGrp="1"/>
          </p:cNvSpPr>
          <p:nvPr>
            <p:ph type="sldNum" sz="quarter" idx="5"/>
          </p:nvPr>
        </p:nvSpPr>
        <p:spPr/>
        <p:txBody>
          <a:bodyPr/>
          <a:lstStyle/>
          <a:p>
            <a:fld id="{C25830BE-8109-4FE2-9A58-9FF00989F1FE}" type="slidenum">
              <a:rPr lang="en-US" smtClean="0"/>
              <a:t>10</a:t>
            </a:fld>
            <a:endParaRPr lang="en-US"/>
          </a:p>
        </p:txBody>
      </p:sp>
    </p:spTree>
    <p:extLst>
      <p:ext uri="{BB962C8B-B14F-4D97-AF65-F5344CB8AC3E}">
        <p14:creationId xmlns:p14="http://schemas.microsoft.com/office/powerpoint/2010/main" val="1524337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may require a second slide to provide all the specific program examples </a:t>
            </a:r>
            <a:r>
              <a:rPr lang="en-US" u="sng" dirty="0"/>
              <a:t>and</a:t>
            </a:r>
            <a:r>
              <a:rPr lang="en-US" dirty="0"/>
              <a:t> links to your program resources or processes</a:t>
            </a:r>
          </a:p>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11</a:t>
            </a:fld>
            <a:endParaRPr lang="en-US"/>
          </a:p>
        </p:txBody>
      </p:sp>
    </p:spTree>
    <p:extLst>
      <p:ext uri="{BB962C8B-B14F-4D97-AF65-F5344CB8AC3E}">
        <p14:creationId xmlns:p14="http://schemas.microsoft.com/office/powerpoint/2010/main" val="2754175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12</a:t>
            </a:fld>
            <a:endParaRPr lang="en-US"/>
          </a:p>
        </p:txBody>
      </p:sp>
    </p:spTree>
    <p:extLst>
      <p:ext uri="{BB962C8B-B14F-4D97-AF65-F5344CB8AC3E}">
        <p14:creationId xmlns:p14="http://schemas.microsoft.com/office/powerpoint/2010/main" val="328384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Title">
    <p:spTree>
      <p:nvGrpSpPr>
        <p:cNvPr id="1" name=""/>
        <p:cNvGrpSpPr/>
        <p:nvPr/>
      </p:nvGrpSpPr>
      <p:grpSpPr>
        <a:xfrm>
          <a:off x="0" y="0"/>
          <a:ext cx="0" cy="0"/>
          <a:chOff x="0" y="0"/>
          <a:chExt cx="0" cy="0"/>
        </a:xfrm>
      </p:grpSpPr>
      <p:sp>
        <p:nvSpPr>
          <p:cNvPr id="7" name="Rectangle 6"/>
          <p:cNvSpPr/>
          <p:nvPr userDrawn="1"/>
        </p:nvSpPr>
        <p:spPr>
          <a:xfrm>
            <a:off x="0" y="3429000"/>
            <a:ext cx="9052560" cy="3429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052560" y="3429000"/>
            <a:ext cx="3139439"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9" name="Rectangle 28"/>
          <p:cNvSpPr/>
          <p:nvPr/>
        </p:nvSpPr>
        <p:spPr>
          <a:xfrm>
            <a:off x="0" y="0"/>
            <a:ext cx="12192000" cy="4114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nvGrpSpPr>
          <p:cNvPr id="74" name="Group 73"/>
          <p:cNvGrpSpPr/>
          <p:nvPr userDrawn="1"/>
        </p:nvGrpSpPr>
        <p:grpSpPr>
          <a:xfrm>
            <a:off x="9822951" y="6552722"/>
            <a:ext cx="1600200" cy="130813"/>
            <a:chOff x="7534141" y="6561977"/>
            <a:chExt cx="1194975" cy="110452"/>
          </a:xfrm>
        </p:grpSpPr>
        <p:sp>
          <p:nvSpPr>
            <p:cNvPr id="75" name="TextBox 74"/>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6" name="TextBox 75"/>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7" name="TextBox 76"/>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8" name="TextBox 77"/>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9" name="TextBox 78"/>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0" name="TextBox 79"/>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1" name="TextBox 80"/>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2" name="TextBox 81"/>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3" name="TextBox 82"/>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4" name="TextBox 83"/>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5" name="TextBox 84"/>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6" name="TextBox 85"/>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7" name="TextBox 86"/>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8" name="TextBox 87"/>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9" name="TextBox 88"/>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90" name="TextBox 89"/>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91" name="TextBox 90"/>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
        <p:nvSpPr>
          <p:cNvPr id="2" name="Title 1"/>
          <p:cNvSpPr>
            <a:spLocks noGrp="1"/>
          </p:cNvSpPr>
          <p:nvPr>
            <p:ph type="ctrTitle"/>
          </p:nvPr>
        </p:nvSpPr>
        <p:spPr>
          <a:xfrm>
            <a:off x="2247900" y="3788230"/>
            <a:ext cx="6627159" cy="1719941"/>
          </a:xfrm>
        </p:spPr>
        <p:txBody>
          <a:bodyPr anchor="t" anchorCtr="0"/>
          <a:lstStyle>
            <a:lvl1pPr algn="l">
              <a:lnSpc>
                <a:spcPct val="100000"/>
              </a:lnSpc>
              <a:defRPr sz="3300" b="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247901" y="5615027"/>
            <a:ext cx="6627158" cy="1213945"/>
          </a:xfrm>
        </p:spPr>
        <p:txBody>
          <a:bodyPr anchor="t" anchorCtr="0"/>
          <a:lstStyle>
            <a:lvl1pPr marL="0" indent="0" algn="l">
              <a:lnSpc>
                <a:spcPct val="100000"/>
              </a:lnSpc>
              <a:spcBef>
                <a:spcPts val="0"/>
              </a:spcBef>
              <a:buNone/>
              <a:defRPr sz="1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7942" y="571593"/>
            <a:ext cx="2938014" cy="734504"/>
          </a:xfrm>
          <a:prstGeom prst="rect">
            <a:avLst/>
          </a:prstGeom>
        </p:spPr>
      </p:pic>
    </p:spTree>
  </p:cSld>
  <p:clrMapOvr>
    <a:masterClrMapping/>
  </p:clrMapOvr>
  <p:extLst>
    <p:ext uri="{DCECCB84-F9BA-43D5-87BE-67443E8EF086}">
      <p15:sldGuideLst xmlns:p15="http://schemas.microsoft.com/office/powerpoint/2012/main">
        <p15:guide id="1" pos="14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Title">
    <p:spTree>
      <p:nvGrpSpPr>
        <p:cNvPr id="1" name=""/>
        <p:cNvGrpSpPr/>
        <p:nvPr/>
      </p:nvGrpSpPr>
      <p:grpSpPr>
        <a:xfrm>
          <a:off x="0" y="0"/>
          <a:ext cx="0" cy="0"/>
          <a:chOff x="0" y="0"/>
          <a:chExt cx="0" cy="0"/>
        </a:xfrm>
      </p:grpSpPr>
      <p:sp>
        <p:nvSpPr>
          <p:cNvPr id="28" name="Rectangle 27"/>
          <p:cNvSpPr/>
          <p:nvPr/>
        </p:nvSpPr>
        <p:spPr>
          <a:xfrm>
            <a:off x="0" y="1702676"/>
            <a:ext cx="12192000" cy="51553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409700" y="3790950"/>
            <a:ext cx="10229122" cy="2483726"/>
          </a:xfrm>
        </p:spPr>
        <p:txBody>
          <a:bodyPr anchor="t" anchorCtr="0"/>
          <a:lstStyle>
            <a:lvl1pPr>
              <a:defRPr sz="36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409700" y="3212277"/>
            <a:ext cx="10229122" cy="496886"/>
          </a:xfrm>
        </p:spPr>
        <p:txBody>
          <a:bodyPr/>
          <a:lstStyle>
            <a:lvl1pPr marL="0" indent="0">
              <a:buNone/>
              <a:defRPr sz="3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27" name="Rectangle 26"/>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9" name="Rectangle 48"/>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Rectangle 69"/>
          <p:cNvSpPr/>
          <p:nvPr userDrawn="1"/>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670" y="550984"/>
            <a:ext cx="2196724" cy="549181"/>
          </a:xfrm>
          <a:prstGeom prst="rect">
            <a:avLst/>
          </a:prstGeom>
        </p:spPr>
      </p:pic>
      <p:grpSp>
        <p:nvGrpSpPr>
          <p:cNvPr id="71" name="Group 70"/>
          <p:cNvGrpSpPr/>
          <p:nvPr userDrawn="1"/>
        </p:nvGrpSpPr>
        <p:grpSpPr>
          <a:xfrm>
            <a:off x="9822951" y="6552722"/>
            <a:ext cx="1600200" cy="130813"/>
            <a:chOff x="7534141" y="6561977"/>
            <a:chExt cx="1194975" cy="110452"/>
          </a:xfrm>
        </p:grpSpPr>
        <p:sp>
          <p:nvSpPr>
            <p:cNvPr id="72" name="TextBox 71"/>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3" name="TextBox 72"/>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4" name="TextBox 73"/>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5" name="TextBox 74"/>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6" name="TextBox 75"/>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7" name="TextBox 76"/>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8" name="TextBox 77"/>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9" name="TextBox 78"/>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0" name="TextBox 79"/>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1" name="TextBox 80"/>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2" name="TextBox 81"/>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3" name="TextBox 82"/>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4" name="TextBox 83"/>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5" name="TextBox 84"/>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6" name="TextBox 85"/>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7" name="TextBox 86"/>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8" name="TextBox 87"/>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Content Placeholder 7"/>
          <p:cNvSpPr>
            <a:spLocks noGrp="1"/>
          </p:cNvSpPr>
          <p:nvPr>
            <p:ph sz="quarter" idx="10"/>
          </p:nvPr>
        </p:nvSpPr>
        <p:spPr>
          <a:xfrm>
            <a:off x="1409700" y="1981200"/>
            <a:ext cx="10210801" cy="4121341"/>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and 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09699" y="1981200"/>
            <a:ext cx="4953001" cy="419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7501" y="1981199"/>
            <a:ext cx="4952999" cy="4195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BD0F9C-A503-5943-AE96-5D3B16378D00}" type="datetime1">
              <a:rPr lang="en-US" smtClean="0"/>
              <a:t>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88E5D-03FE-D649-AC36-CF809A7D8F37}" type="slidenum">
              <a:rPr lang="en-US" smtClean="0"/>
              <a:t>‹#›</a:t>
            </a:fld>
            <a:endParaRPr lang="en-US"/>
          </a:p>
        </p:txBody>
      </p:sp>
    </p:spTree>
    <p:extLst>
      <p:ext uri="{BB962C8B-B14F-4D97-AF65-F5344CB8AC3E}">
        <p14:creationId xmlns:p14="http://schemas.microsoft.com/office/powerpoint/2010/main" val="778094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 name="Rectangle 63"/>
          <p:cNvSpPr/>
          <p:nvPr userDrawn="1"/>
        </p:nvSpPr>
        <p:spPr>
          <a:xfrm>
            <a:off x="9052560" y="6400800"/>
            <a:ext cx="3136392" cy="457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409700" y="822960"/>
            <a:ext cx="10210800" cy="742034"/>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409700" y="1981200"/>
            <a:ext cx="10210800" cy="423013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oup 7"/>
          <p:cNvGrpSpPr/>
          <p:nvPr/>
        </p:nvGrpSpPr>
        <p:grpSpPr>
          <a:xfrm>
            <a:off x="9822951" y="6552722"/>
            <a:ext cx="1600200" cy="130813"/>
            <a:chOff x="7534141" y="6561977"/>
            <a:chExt cx="1194975" cy="110452"/>
          </a:xfrm>
        </p:grpSpPr>
        <p:sp>
          <p:nvSpPr>
            <p:cNvPr id="37" name="TextBox 36"/>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6" name="TextBox 35"/>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5" name="TextBox 34"/>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4" name="TextBox 33"/>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3" name="TextBox 32"/>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2" name="TextBox 31"/>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1" name="TextBox 30"/>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0" name="TextBox 29"/>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9" name="TextBox 28"/>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8" name="TextBox 27"/>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7" name="TextBox 26"/>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6" name="TextBox 25"/>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5" name="TextBox 24"/>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4" name="TextBox 23"/>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3" name="TextBox 22"/>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2" name="TextBox 21"/>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1" name="TextBox 20"/>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
        <p:nvSpPr>
          <p:cNvPr id="40" name="Rectangle 39"/>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Rectangle 61"/>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userDrawn="1"/>
        </p:nvSpPr>
        <p:spPr>
          <a:xfrm>
            <a:off x="0" y="6400800"/>
            <a:ext cx="9052560" cy="457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4" name="Rectangle 83"/>
          <p:cNvSpPr/>
          <p:nvPr userDrawn="1"/>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709426" y="392417"/>
            <a:ext cx="1962199" cy="490550"/>
          </a:xfrm>
          <a:prstGeom prst="rect">
            <a:avLst/>
          </a:prstGeom>
        </p:spPr>
      </p:pic>
    </p:spTree>
    <p:extLst>
      <p:ext uri="{BB962C8B-B14F-4D97-AF65-F5344CB8AC3E}">
        <p14:creationId xmlns:p14="http://schemas.microsoft.com/office/powerpoint/2010/main" val="86495909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Lst>
  <p:txStyles>
    <p:titleStyle>
      <a:lvl1pPr algn="l" defTabSz="914400" rtl="0" eaLnBrk="1" latinLnBrk="0" hangingPunct="1">
        <a:lnSpc>
          <a:spcPct val="100000"/>
        </a:lnSpc>
        <a:spcBef>
          <a:spcPct val="0"/>
        </a:spcBef>
        <a:buNone/>
        <a:defRPr sz="2400" b="1" kern="1200">
          <a:solidFill>
            <a:schemeClr val="tx2"/>
          </a:solidFill>
          <a:latin typeface="+mj-lt"/>
          <a:ea typeface="+mj-ea"/>
          <a:cs typeface="+mj-cs"/>
        </a:defRPr>
      </a:lvl1pPr>
    </p:titleStyle>
    <p:bodyStyle>
      <a:lvl1pPr marL="0" indent="0" algn="l" defTabSz="914400" rtl="0" eaLnBrk="1" latinLnBrk="0" hangingPunct="1">
        <a:lnSpc>
          <a:spcPct val="110000"/>
        </a:lnSpc>
        <a:spcBef>
          <a:spcPts val="0"/>
        </a:spcBef>
        <a:buFont typeface="Arial" panose="020B0604020202020204" pitchFamily="34" charset="0"/>
        <a:buNone/>
        <a:defRPr sz="2200" kern="1200">
          <a:solidFill>
            <a:schemeClr val="tx1"/>
          </a:solidFill>
          <a:latin typeface="+mn-lt"/>
          <a:ea typeface="+mn-ea"/>
          <a:cs typeface="+mn-cs"/>
        </a:defRPr>
      </a:lvl1pPr>
      <a:lvl2pPr marL="350838" indent="-34290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2pPr>
      <a:lvl3pPr marL="742950" indent="-33655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3pPr>
      <a:lvl4pPr marL="1087438" indent="-344488"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4pPr>
      <a:lvl5pPr marL="1430338" indent="-34290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7320" userDrawn="1">
          <p15:clr>
            <a:srgbClr val="F26B43"/>
          </p15:clr>
        </p15:guide>
        <p15:guide id="9" pos="888" userDrawn="1">
          <p15:clr>
            <a:srgbClr val="F26B43"/>
          </p15:clr>
        </p15:guide>
        <p15:guide id="10" orient="horz" pos="12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Toolkit to Better Understand the ACGME Faculty Survey </a:t>
            </a:r>
          </a:p>
        </p:txBody>
      </p:sp>
      <p:sp>
        <p:nvSpPr>
          <p:cNvPr id="3" name="Text Placeholder 2"/>
          <p:cNvSpPr>
            <a:spLocks noGrp="1"/>
          </p:cNvSpPr>
          <p:nvPr>
            <p:ph type="body" idx="1"/>
          </p:nvPr>
        </p:nvSpPr>
        <p:spPr>
          <a:xfrm>
            <a:off x="1409700" y="4943541"/>
            <a:ext cx="10229122" cy="496886"/>
          </a:xfrm>
        </p:spPr>
        <p:txBody>
          <a:bodyPr/>
          <a:lstStyle/>
          <a:p>
            <a:r>
              <a:rPr lang="en-US" sz="2800" dirty="0"/>
              <a:t>Updated January 2026 </a:t>
            </a:r>
          </a:p>
        </p:txBody>
      </p:sp>
    </p:spTree>
    <p:extLst>
      <p:ext uri="{BB962C8B-B14F-4D97-AF65-F5344CB8AC3E}">
        <p14:creationId xmlns:p14="http://schemas.microsoft.com/office/powerpoint/2010/main" val="134207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BD87B-2374-4706-A3A2-047494F0BF55}"/>
              </a:ext>
            </a:extLst>
          </p:cNvPr>
          <p:cNvSpPr>
            <a:spLocks noGrp="1"/>
          </p:cNvSpPr>
          <p:nvPr>
            <p:ph type="title"/>
          </p:nvPr>
        </p:nvSpPr>
        <p:spPr>
          <a:xfrm>
            <a:off x="903712" y="668975"/>
            <a:ext cx="9875520" cy="1356360"/>
          </a:xfrm>
        </p:spPr>
        <p:txBody>
          <a:bodyPr/>
          <a:lstStyle/>
          <a:p>
            <a:r>
              <a:rPr lang="en-US" sz="3200" dirty="0"/>
              <a:t>Patient Safety and Teamwork</a:t>
            </a:r>
          </a:p>
        </p:txBody>
      </p:sp>
      <p:sp>
        <p:nvSpPr>
          <p:cNvPr id="3" name="Content Placeholder 2">
            <a:extLst>
              <a:ext uri="{FF2B5EF4-FFF2-40B4-BE49-F238E27FC236}">
                <a16:creationId xmlns:a16="http://schemas.microsoft.com/office/drawing/2014/main" id="{EE478BC1-0869-4C4F-ABBA-6D1553096D42}"/>
              </a:ext>
            </a:extLst>
          </p:cNvPr>
          <p:cNvSpPr>
            <a:spLocks noGrp="1"/>
          </p:cNvSpPr>
          <p:nvPr>
            <p:ph idx="1"/>
          </p:nvPr>
        </p:nvSpPr>
        <p:spPr>
          <a:xfrm>
            <a:off x="903712" y="1692826"/>
            <a:ext cx="10840984" cy="4601095"/>
          </a:xfrm>
        </p:spPr>
        <p:txBody>
          <a:bodyPr>
            <a:normAutofit/>
          </a:bodyPr>
          <a:lstStyle/>
          <a:p>
            <a:pPr>
              <a:lnSpc>
                <a:spcPct val="114000"/>
              </a:lnSpc>
            </a:pPr>
            <a:r>
              <a:rPr lang="en-US" sz="2400" dirty="0">
                <a:solidFill>
                  <a:schemeClr val="tx1"/>
                </a:solidFill>
              </a:rPr>
              <a:t>Do you know how to report patient safety events? </a:t>
            </a:r>
          </a:p>
          <a:p>
            <a:pPr lvl="1">
              <a:lnSpc>
                <a:spcPct val="114000"/>
              </a:lnSpc>
            </a:pPr>
            <a:r>
              <a:rPr lang="en-US" sz="2200" b="1" dirty="0">
                <a:solidFill>
                  <a:schemeClr val="tx1"/>
                </a:solidFill>
              </a:rPr>
              <a:t>Include program-specific screenshot(s) on how to report patient safety event</a:t>
            </a:r>
          </a:p>
          <a:p>
            <a:pPr marL="274320" lvl="1" indent="0">
              <a:lnSpc>
                <a:spcPct val="114000"/>
              </a:lnSpc>
              <a:buNone/>
            </a:pPr>
            <a:endParaRPr lang="en-US" sz="1200" dirty="0">
              <a:solidFill>
                <a:schemeClr val="tx1"/>
              </a:solidFill>
            </a:endParaRPr>
          </a:p>
          <a:p>
            <a:pPr>
              <a:lnSpc>
                <a:spcPct val="114000"/>
              </a:lnSpc>
            </a:pPr>
            <a:r>
              <a:rPr lang="en-US" sz="2400" dirty="0">
                <a:solidFill>
                  <a:schemeClr val="tx1"/>
                </a:solidFill>
              </a:rPr>
              <a:t>Do residents/fellows participate in adverse event or root cause analysis?</a:t>
            </a:r>
          </a:p>
          <a:p>
            <a:pPr lvl="1">
              <a:lnSpc>
                <a:spcPct val="114000"/>
              </a:lnSpc>
            </a:pPr>
            <a:r>
              <a:rPr lang="en-US" sz="2200" dirty="0">
                <a:solidFill>
                  <a:schemeClr val="tx1"/>
                </a:solidFill>
              </a:rPr>
              <a:t>This can include actual events or simulation , in-person or virtual, individual or group </a:t>
            </a:r>
          </a:p>
          <a:p>
            <a:pPr lvl="1">
              <a:lnSpc>
                <a:spcPct val="114000"/>
              </a:lnSpc>
            </a:pPr>
            <a:r>
              <a:rPr lang="en-US" sz="2200" b="1" dirty="0">
                <a:solidFill>
                  <a:schemeClr val="tx1"/>
                </a:solidFill>
              </a:rPr>
              <a:t>Include program-specific examples</a:t>
            </a:r>
          </a:p>
          <a:p>
            <a:pPr marL="457200" lvl="1" indent="0">
              <a:lnSpc>
                <a:spcPct val="110000"/>
              </a:lnSpc>
              <a:buNone/>
            </a:pPr>
            <a:endParaRPr lang="en-US" sz="1200" b="1" dirty="0">
              <a:solidFill>
                <a:srgbClr val="C00000"/>
              </a:solidFill>
            </a:endParaRPr>
          </a:p>
          <a:p>
            <a:pPr>
              <a:lnSpc>
                <a:spcPct val="124000"/>
              </a:lnSpc>
            </a:pPr>
            <a:r>
              <a:rPr lang="en-US" sz="2400" dirty="0">
                <a:solidFill>
                  <a:schemeClr val="tx1"/>
                </a:solidFill>
              </a:rPr>
              <a:t>What mechanisms are in place so that patient information is not lost during       hand-offs or transitions of care or shift changes?</a:t>
            </a:r>
          </a:p>
          <a:p>
            <a:pPr lvl="1">
              <a:lnSpc>
                <a:spcPct val="124000"/>
              </a:lnSpc>
            </a:pPr>
            <a:r>
              <a:rPr lang="en-US" sz="2200" b="1" dirty="0">
                <a:solidFill>
                  <a:schemeClr val="tx1"/>
                </a:solidFill>
              </a:rPr>
              <a:t>Include program-specific examples</a:t>
            </a:r>
          </a:p>
        </p:txBody>
      </p:sp>
      <p:sp>
        <p:nvSpPr>
          <p:cNvPr id="4" name="Slide Number Placeholder 3">
            <a:extLst>
              <a:ext uri="{FF2B5EF4-FFF2-40B4-BE49-F238E27FC236}">
                <a16:creationId xmlns:a16="http://schemas.microsoft.com/office/drawing/2014/main" id="{3CF482AC-34E6-8B43-B2B7-F7FA0C961748}"/>
              </a:ext>
            </a:extLst>
          </p:cNvPr>
          <p:cNvSpPr>
            <a:spLocks noGrp="1"/>
          </p:cNvSpPr>
          <p:nvPr>
            <p:ph type="sldNum" sz="quarter" idx="12"/>
          </p:nvPr>
        </p:nvSpPr>
        <p:spPr/>
        <p:txBody>
          <a:bodyPr/>
          <a:lstStyle/>
          <a:p>
            <a:fld id="{2CB88E5D-03FE-D649-AC36-CF809A7D8F37}" type="slidenum">
              <a:rPr lang="en-US" smtClean="0"/>
              <a:t>10</a:t>
            </a:fld>
            <a:endParaRPr lang="en-US"/>
          </a:p>
        </p:txBody>
      </p:sp>
    </p:spTree>
    <p:extLst>
      <p:ext uri="{BB962C8B-B14F-4D97-AF65-F5344CB8AC3E}">
        <p14:creationId xmlns:p14="http://schemas.microsoft.com/office/powerpoint/2010/main" val="2756159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471" y="881953"/>
            <a:ext cx="9875520" cy="1356360"/>
          </a:xfrm>
        </p:spPr>
        <p:txBody>
          <a:bodyPr/>
          <a:lstStyle/>
          <a:p>
            <a:r>
              <a:rPr lang="en-US" sz="3200" dirty="0"/>
              <a:t>Transitioning care when fatigued</a:t>
            </a:r>
          </a:p>
        </p:txBody>
      </p:sp>
      <p:sp>
        <p:nvSpPr>
          <p:cNvPr id="3" name="Content Placeholder 2"/>
          <p:cNvSpPr>
            <a:spLocks noGrp="1"/>
          </p:cNvSpPr>
          <p:nvPr>
            <p:ph idx="1"/>
          </p:nvPr>
        </p:nvSpPr>
        <p:spPr>
          <a:xfrm>
            <a:off x="938471" y="1800897"/>
            <a:ext cx="10212459" cy="4291742"/>
          </a:xfrm>
        </p:spPr>
        <p:txBody>
          <a:bodyPr>
            <a:normAutofit/>
          </a:bodyPr>
          <a:lstStyle/>
          <a:p>
            <a:pPr>
              <a:lnSpc>
                <a:spcPct val="114000"/>
              </a:lnSpc>
            </a:pPr>
            <a:r>
              <a:rPr lang="en-US" sz="2400" dirty="0">
                <a:solidFill>
                  <a:schemeClr val="tx1"/>
                </a:solidFill>
              </a:rPr>
              <a:t>The question is asking whether there are </a:t>
            </a:r>
            <a:r>
              <a:rPr lang="en-US" sz="2400" u="sng" dirty="0">
                <a:solidFill>
                  <a:schemeClr val="tx1"/>
                </a:solidFill>
              </a:rPr>
              <a:t>mechanisms in place that allow </a:t>
            </a:r>
            <a:r>
              <a:rPr lang="en-US" sz="2400" dirty="0">
                <a:solidFill>
                  <a:schemeClr val="tx1"/>
                </a:solidFill>
              </a:rPr>
              <a:t>residents/fellows to transition care when they are fatigued</a:t>
            </a:r>
          </a:p>
          <a:p>
            <a:pPr>
              <a:lnSpc>
                <a:spcPct val="114000"/>
              </a:lnSpc>
            </a:pPr>
            <a:endParaRPr lang="en-US" sz="1200" dirty="0">
              <a:solidFill>
                <a:schemeClr val="tx1"/>
              </a:solidFill>
            </a:endParaRPr>
          </a:p>
          <a:p>
            <a:pPr>
              <a:lnSpc>
                <a:spcPct val="114000"/>
              </a:lnSpc>
            </a:pPr>
            <a:r>
              <a:rPr lang="en-US" sz="2400" dirty="0">
                <a:solidFill>
                  <a:schemeClr val="tx1"/>
                </a:solidFill>
              </a:rPr>
              <a:t>This can include a jeopardy or back-up system to take over call, a coverage system among in-house residents/fellow to allow the fatigued resident/fellow to go off duty, a coverage system where the fellow or attending takes over call, a way to “stop” new admits or duties and transition to another care team member</a:t>
            </a:r>
          </a:p>
          <a:p>
            <a:pPr marL="45720" indent="0">
              <a:lnSpc>
                <a:spcPct val="114000"/>
              </a:lnSpc>
              <a:buNone/>
            </a:pPr>
            <a:endParaRPr lang="en-US" sz="1200" dirty="0">
              <a:solidFill>
                <a:schemeClr val="tx1"/>
              </a:solidFill>
            </a:endParaRPr>
          </a:p>
          <a:p>
            <a:pPr>
              <a:lnSpc>
                <a:spcPct val="114000"/>
              </a:lnSpc>
            </a:pPr>
            <a:r>
              <a:rPr lang="en-US" sz="2400" b="1" dirty="0">
                <a:solidFill>
                  <a:schemeClr val="tx1"/>
                </a:solidFill>
              </a:rPr>
              <a:t>Include program-specific examples</a:t>
            </a:r>
          </a:p>
          <a:p>
            <a:pPr marL="45720" indent="0">
              <a:lnSpc>
                <a:spcPct val="114000"/>
              </a:lnSpc>
              <a:buNone/>
            </a:pPr>
            <a:endParaRPr lang="en-US" sz="2400" dirty="0">
              <a:solidFill>
                <a:schemeClr val="tx1"/>
              </a:solidFill>
            </a:endParaRPr>
          </a:p>
          <a:p>
            <a:pPr marL="45720" indent="0">
              <a:buNone/>
            </a:pPr>
            <a:endParaRPr lang="en-US" sz="1200" dirty="0">
              <a:solidFill>
                <a:schemeClr val="tx1"/>
              </a:solidFill>
            </a:endParaRPr>
          </a:p>
          <a:p>
            <a:pPr marL="45720" indent="0">
              <a:buNone/>
            </a:pPr>
            <a:endParaRPr lang="en-US" sz="2400" dirty="0">
              <a:solidFill>
                <a:schemeClr val="tx1"/>
              </a:solidFill>
            </a:endParaRPr>
          </a:p>
        </p:txBody>
      </p:sp>
      <p:sp>
        <p:nvSpPr>
          <p:cNvPr id="4" name="Slide Number Placeholder 3">
            <a:extLst>
              <a:ext uri="{FF2B5EF4-FFF2-40B4-BE49-F238E27FC236}">
                <a16:creationId xmlns:a16="http://schemas.microsoft.com/office/drawing/2014/main" id="{BB35D242-8B4A-A94D-9A95-3A38280FC311}"/>
              </a:ext>
            </a:extLst>
          </p:cNvPr>
          <p:cNvSpPr>
            <a:spLocks noGrp="1"/>
          </p:cNvSpPr>
          <p:nvPr>
            <p:ph type="sldNum" sz="quarter" idx="12"/>
          </p:nvPr>
        </p:nvSpPr>
        <p:spPr/>
        <p:txBody>
          <a:bodyPr/>
          <a:lstStyle/>
          <a:p>
            <a:fld id="{2CB88E5D-03FE-D649-AC36-CF809A7D8F37}" type="slidenum">
              <a:rPr lang="en-US" smtClean="0"/>
              <a:t>11</a:t>
            </a:fld>
            <a:endParaRPr lang="en-US"/>
          </a:p>
        </p:txBody>
      </p:sp>
    </p:spTree>
    <p:extLst>
      <p:ext uri="{BB962C8B-B14F-4D97-AF65-F5344CB8AC3E}">
        <p14:creationId xmlns:p14="http://schemas.microsoft.com/office/powerpoint/2010/main" val="2705486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4387A-575B-EC4B-AAFD-D3E09383E928}"/>
              </a:ext>
            </a:extLst>
          </p:cNvPr>
          <p:cNvSpPr>
            <a:spLocks noGrp="1"/>
          </p:cNvSpPr>
          <p:nvPr>
            <p:ph type="title"/>
          </p:nvPr>
        </p:nvSpPr>
        <p:spPr>
          <a:xfrm>
            <a:off x="887195" y="712519"/>
            <a:ext cx="9875520" cy="1356360"/>
          </a:xfrm>
        </p:spPr>
        <p:txBody>
          <a:bodyPr/>
          <a:lstStyle/>
          <a:p>
            <a:r>
              <a:rPr lang="en-US" sz="3200" dirty="0"/>
              <a:t>Working in an interprofessional team</a:t>
            </a:r>
          </a:p>
        </p:txBody>
      </p:sp>
      <p:sp>
        <p:nvSpPr>
          <p:cNvPr id="3" name="Content Placeholder 2">
            <a:extLst>
              <a:ext uri="{FF2B5EF4-FFF2-40B4-BE49-F238E27FC236}">
                <a16:creationId xmlns:a16="http://schemas.microsoft.com/office/drawing/2014/main" id="{CBE8E39E-23ED-1743-BC2E-38E6116A7FD4}"/>
              </a:ext>
            </a:extLst>
          </p:cNvPr>
          <p:cNvSpPr>
            <a:spLocks noGrp="1"/>
          </p:cNvSpPr>
          <p:nvPr>
            <p:ph idx="1"/>
          </p:nvPr>
        </p:nvSpPr>
        <p:spPr>
          <a:xfrm>
            <a:off x="887195" y="1511656"/>
            <a:ext cx="10417610" cy="4879885"/>
          </a:xfrm>
        </p:spPr>
        <p:txBody>
          <a:bodyPr>
            <a:normAutofit/>
          </a:bodyPr>
          <a:lstStyle/>
          <a:p>
            <a:r>
              <a:rPr lang="en-US" sz="2400" dirty="0">
                <a:solidFill>
                  <a:schemeClr val="tx1"/>
                </a:solidFill>
              </a:rPr>
              <a:t>Interprofessional teams include any members of the following: fellows, nurses, case managers,  pharmacists, social workers, and other allied health personnel </a:t>
            </a:r>
          </a:p>
          <a:p>
            <a:endParaRPr lang="en-US" sz="1200" dirty="0">
              <a:solidFill>
                <a:schemeClr val="tx1"/>
              </a:solidFill>
            </a:endParaRPr>
          </a:p>
          <a:p>
            <a:r>
              <a:rPr lang="en-US" sz="2400" dirty="0">
                <a:solidFill>
                  <a:schemeClr val="tx1"/>
                </a:solidFill>
              </a:rPr>
              <a:t>The teams do not have to be embedded into your rounding time, and can be external to rounding time in the inpatient setting</a:t>
            </a:r>
          </a:p>
          <a:p>
            <a:endParaRPr lang="en-US" sz="1200" dirty="0">
              <a:solidFill>
                <a:schemeClr val="tx1"/>
              </a:solidFill>
            </a:endParaRPr>
          </a:p>
          <a:p>
            <a:r>
              <a:rPr lang="en-US" sz="2400" dirty="0">
                <a:solidFill>
                  <a:schemeClr val="tx1"/>
                </a:solidFill>
              </a:rPr>
              <a:t>In clinic or ambulatory settings, this includes all work with nurses, medical assistants, pharmacists, case managers, and social workers; even if this does not occur during the patient visit</a:t>
            </a:r>
          </a:p>
          <a:p>
            <a:pPr marL="45720" indent="0">
              <a:buNone/>
            </a:pPr>
            <a:endParaRPr lang="en-US" sz="1200" dirty="0">
              <a:solidFill>
                <a:schemeClr val="tx1"/>
              </a:solidFill>
            </a:endParaRPr>
          </a:p>
          <a:p>
            <a:r>
              <a:rPr lang="en-US" sz="2600" b="1" dirty="0">
                <a:solidFill>
                  <a:schemeClr val="tx1"/>
                </a:solidFill>
              </a:rPr>
              <a:t>Include program-specific examples on education and role modeling of interprofessional teamwork</a:t>
            </a:r>
          </a:p>
          <a:p>
            <a:endParaRPr lang="en-US" sz="2400" dirty="0">
              <a:solidFill>
                <a:schemeClr val="tx1"/>
              </a:solidFill>
            </a:endParaRPr>
          </a:p>
          <a:p>
            <a:endParaRPr lang="en-US" sz="2400" dirty="0">
              <a:solidFill>
                <a:schemeClr val="tx1"/>
              </a:solidFill>
            </a:endParaRPr>
          </a:p>
        </p:txBody>
      </p:sp>
      <p:sp>
        <p:nvSpPr>
          <p:cNvPr id="4" name="Slide Number Placeholder 3">
            <a:extLst>
              <a:ext uri="{FF2B5EF4-FFF2-40B4-BE49-F238E27FC236}">
                <a16:creationId xmlns:a16="http://schemas.microsoft.com/office/drawing/2014/main" id="{93219BCB-1999-6241-945F-0E69FACBA05B}"/>
              </a:ext>
            </a:extLst>
          </p:cNvPr>
          <p:cNvSpPr>
            <a:spLocks noGrp="1"/>
          </p:cNvSpPr>
          <p:nvPr>
            <p:ph type="sldNum" sz="quarter" idx="12"/>
          </p:nvPr>
        </p:nvSpPr>
        <p:spPr/>
        <p:txBody>
          <a:bodyPr/>
          <a:lstStyle/>
          <a:p>
            <a:fld id="{2CB88E5D-03FE-D649-AC36-CF809A7D8F37}" type="slidenum">
              <a:rPr lang="en-US" smtClean="0"/>
              <a:t>12</a:t>
            </a:fld>
            <a:endParaRPr lang="en-US"/>
          </a:p>
        </p:txBody>
      </p:sp>
    </p:spTree>
    <p:extLst>
      <p:ext uri="{BB962C8B-B14F-4D97-AF65-F5344CB8AC3E}">
        <p14:creationId xmlns:p14="http://schemas.microsoft.com/office/powerpoint/2010/main" val="90085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864" y="1084613"/>
            <a:ext cx="9875520" cy="1356360"/>
          </a:xfrm>
        </p:spPr>
        <p:txBody>
          <a:bodyPr/>
          <a:lstStyle/>
          <a:p>
            <a:r>
              <a:rPr lang="en-US" sz="3200" dirty="0"/>
              <a:t>Evaluation and Feedback as an Educator</a:t>
            </a:r>
          </a:p>
        </p:txBody>
      </p:sp>
      <p:sp>
        <p:nvSpPr>
          <p:cNvPr id="3" name="Content Placeholder 2"/>
          <p:cNvSpPr>
            <a:spLocks noGrp="1"/>
          </p:cNvSpPr>
          <p:nvPr>
            <p:ph idx="1"/>
          </p:nvPr>
        </p:nvSpPr>
        <p:spPr>
          <a:xfrm>
            <a:off x="774864" y="2250968"/>
            <a:ext cx="10376066" cy="3757946"/>
          </a:xfrm>
        </p:spPr>
        <p:txBody>
          <a:bodyPr>
            <a:noAutofit/>
          </a:bodyPr>
          <a:lstStyle/>
          <a:p>
            <a:pPr>
              <a:lnSpc>
                <a:spcPct val="118000"/>
              </a:lnSpc>
            </a:pPr>
            <a:r>
              <a:rPr lang="en-US" sz="2400" dirty="0">
                <a:solidFill>
                  <a:schemeClr val="tx1"/>
                </a:solidFill>
              </a:rPr>
              <a:t>This question is asking if you are </a:t>
            </a:r>
            <a:r>
              <a:rPr lang="en-US" sz="2400" u="sng" dirty="0">
                <a:solidFill>
                  <a:schemeClr val="tx1"/>
                </a:solidFill>
              </a:rPr>
              <a:t>satisfied with the process</a:t>
            </a:r>
            <a:r>
              <a:rPr lang="en-US" sz="2400" dirty="0">
                <a:solidFill>
                  <a:schemeClr val="tx1"/>
                </a:solidFill>
              </a:rPr>
              <a:t> by which you receive evaluation and feedback as an educator.  </a:t>
            </a:r>
          </a:p>
          <a:p>
            <a:pPr marL="45720" indent="0">
              <a:lnSpc>
                <a:spcPct val="118000"/>
              </a:lnSpc>
              <a:buNone/>
            </a:pPr>
            <a:endParaRPr lang="en-US" sz="1200" dirty="0">
              <a:solidFill>
                <a:schemeClr val="tx1"/>
              </a:solidFill>
            </a:endParaRPr>
          </a:p>
          <a:p>
            <a:pPr>
              <a:lnSpc>
                <a:spcPct val="118000"/>
              </a:lnSpc>
            </a:pPr>
            <a:r>
              <a:rPr lang="en-US" sz="2400" dirty="0">
                <a:solidFill>
                  <a:schemeClr val="tx1"/>
                </a:solidFill>
              </a:rPr>
              <a:t>Feedback and evaluation can be written and formal (as in a written evaluation) and/or verbal and just-in-time…The ACGME may ask you about both</a:t>
            </a:r>
          </a:p>
          <a:p>
            <a:pPr>
              <a:lnSpc>
                <a:spcPct val="118000"/>
              </a:lnSpc>
            </a:pPr>
            <a:endParaRPr lang="en-US" sz="1200" dirty="0">
              <a:solidFill>
                <a:schemeClr val="tx1"/>
              </a:solidFill>
            </a:endParaRPr>
          </a:p>
          <a:p>
            <a:pPr>
              <a:lnSpc>
                <a:spcPct val="118000"/>
              </a:lnSpc>
            </a:pPr>
            <a:endParaRPr lang="en-US" sz="2400" dirty="0">
              <a:solidFill>
                <a:schemeClr val="tx1"/>
              </a:solidFill>
            </a:endParaRPr>
          </a:p>
        </p:txBody>
      </p:sp>
      <p:sp>
        <p:nvSpPr>
          <p:cNvPr id="4" name="Slide Number Placeholder 3">
            <a:extLst>
              <a:ext uri="{FF2B5EF4-FFF2-40B4-BE49-F238E27FC236}">
                <a16:creationId xmlns:a16="http://schemas.microsoft.com/office/drawing/2014/main" id="{77F16BCB-5F80-634E-BB09-67514FB58FE2}"/>
              </a:ext>
            </a:extLst>
          </p:cNvPr>
          <p:cNvSpPr>
            <a:spLocks noGrp="1"/>
          </p:cNvSpPr>
          <p:nvPr>
            <p:ph type="sldNum" sz="quarter" idx="12"/>
          </p:nvPr>
        </p:nvSpPr>
        <p:spPr/>
        <p:txBody>
          <a:bodyPr/>
          <a:lstStyle/>
          <a:p>
            <a:fld id="{2CB88E5D-03FE-D649-AC36-CF809A7D8F37}" type="slidenum">
              <a:rPr lang="en-US" smtClean="0"/>
              <a:t>13</a:t>
            </a:fld>
            <a:endParaRPr lang="en-US"/>
          </a:p>
        </p:txBody>
      </p:sp>
    </p:spTree>
    <p:extLst>
      <p:ext uri="{BB962C8B-B14F-4D97-AF65-F5344CB8AC3E}">
        <p14:creationId xmlns:p14="http://schemas.microsoft.com/office/powerpoint/2010/main" val="4083888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0E8E6-B06B-45D9-AEC4-A2BB7A84E693}"/>
              </a:ext>
            </a:extLst>
          </p:cNvPr>
          <p:cNvSpPr>
            <a:spLocks noGrp="1"/>
          </p:cNvSpPr>
          <p:nvPr>
            <p:ph type="title"/>
          </p:nvPr>
        </p:nvSpPr>
        <p:spPr>
          <a:xfrm>
            <a:off x="1143000" y="1132114"/>
            <a:ext cx="9875520" cy="1356360"/>
          </a:xfrm>
        </p:spPr>
        <p:txBody>
          <a:bodyPr/>
          <a:lstStyle/>
          <a:p>
            <a:r>
              <a:rPr lang="en-US" sz="3200" dirty="0"/>
              <a:t>Educational Content on Healthcare Disparities and Cost-Effective Care</a:t>
            </a:r>
          </a:p>
        </p:txBody>
      </p:sp>
      <p:sp>
        <p:nvSpPr>
          <p:cNvPr id="3" name="Content Placeholder 2">
            <a:extLst>
              <a:ext uri="{FF2B5EF4-FFF2-40B4-BE49-F238E27FC236}">
                <a16:creationId xmlns:a16="http://schemas.microsoft.com/office/drawing/2014/main" id="{36644653-9EE6-4B01-98BE-5C54A1E5E073}"/>
              </a:ext>
            </a:extLst>
          </p:cNvPr>
          <p:cNvSpPr>
            <a:spLocks noGrp="1"/>
          </p:cNvSpPr>
          <p:nvPr>
            <p:ph idx="1"/>
          </p:nvPr>
        </p:nvSpPr>
        <p:spPr>
          <a:xfrm>
            <a:off x="1143000" y="2666009"/>
            <a:ext cx="9345490" cy="3760520"/>
          </a:xfrm>
        </p:spPr>
        <p:txBody>
          <a:bodyPr>
            <a:normAutofit/>
          </a:bodyPr>
          <a:lstStyle/>
          <a:p>
            <a:pPr>
              <a:lnSpc>
                <a:spcPct val="114000"/>
              </a:lnSpc>
            </a:pPr>
            <a:r>
              <a:rPr lang="en-US" sz="2400" dirty="0">
                <a:solidFill>
                  <a:schemeClr val="tx1"/>
                </a:solidFill>
              </a:rPr>
              <a:t>Education to residents/fellows </a:t>
            </a:r>
            <a:r>
              <a:rPr lang="en-US" sz="2200" dirty="0">
                <a:solidFill>
                  <a:schemeClr val="tx1"/>
                </a:solidFill>
              </a:rPr>
              <a:t>may include any methods e.g. </a:t>
            </a:r>
          </a:p>
          <a:p>
            <a:pPr lvl="1">
              <a:lnSpc>
                <a:spcPct val="114000"/>
              </a:lnSpc>
            </a:pPr>
            <a:r>
              <a:rPr lang="en-US" sz="2200" dirty="0">
                <a:solidFill>
                  <a:schemeClr val="tx1"/>
                </a:solidFill>
              </a:rPr>
              <a:t>online modules, written materials, workshops, didactics</a:t>
            </a:r>
          </a:p>
          <a:p>
            <a:pPr lvl="1">
              <a:lnSpc>
                <a:spcPct val="114000"/>
              </a:lnSpc>
            </a:pPr>
            <a:r>
              <a:rPr lang="en-US" sz="2200" dirty="0">
                <a:solidFill>
                  <a:schemeClr val="tx1"/>
                </a:solidFill>
              </a:rPr>
              <a:t>In the course of day-to-day patient care including virtual visits</a:t>
            </a:r>
          </a:p>
          <a:p>
            <a:pPr lvl="1">
              <a:lnSpc>
                <a:spcPct val="114000"/>
              </a:lnSpc>
            </a:pPr>
            <a:r>
              <a:rPr lang="en-US" sz="2200" dirty="0">
                <a:solidFill>
                  <a:schemeClr val="tx1"/>
                </a:solidFill>
              </a:rPr>
              <a:t>Community-based experiences </a:t>
            </a:r>
          </a:p>
          <a:p>
            <a:pPr marL="0" indent="0">
              <a:buNone/>
            </a:pPr>
            <a:endParaRPr lang="en-US" sz="2400" dirty="0">
              <a:solidFill>
                <a:schemeClr val="tx1"/>
              </a:solidFill>
            </a:endParaRPr>
          </a:p>
          <a:p>
            <a:r>
              <a:rPr lang="en-US" sz="2400" b="1" dirty="0">
                <a:solidFill>
                  <a:schemeClr val="tx1"/>
                </a:solidFill>
              </a:rPr>
              <a:t>Include program-specific examples: </a:t>
            </a:r>
          </a:p>
        </p:txBody>
      </p:sp>
      <p:sp>
        <p:nvSpPr>
          <p:cNvPr id="4" name="Slide Number Placeholder 3">
            <a:extLst>
              <a:ext uri="{FF2B5EF4-FFF2-40B4-BE49-F238E27FC236}">
                <a16:creationId xmlns:a16="http://schemas.microsoft.com/office/drawing/2014/main" id="{1EC1127B-0968-2246-8BB8-8C58B85A0680}"/>
              </a:ext>
            </a:extLst>
          </p:cNvPr>
          <p:cNvSpPr>
            <a:spLocks noGrp="1"/>
          </p:cNvSpPr>
          <p:nvPr>
            <p:ph type="sldNum" sz="quarter" idx="12"/>
          </p:nvPr>
        </p:nvSpPr>
        <p:spPr/>
        <p:txBody>
          <a:bodyPr/>
          <a:lstStyle/>
          <a:p>
            <a:fld id="{2CB88E5D-03FE-D649-AC36-CF809A7D8F37}" type="slidenum">
              <a:rPr lang="en-US" smtClean="0"/>
              <a:t>14</a:t>
            </a:fld>
            <a:endParaRPr lang="en-US"/>
          </a:p>
        </p:txBody>
      </p:sp>
    </p:spTree>
    <p:extLst>
      <p:ext uri="{BB962C8B-B14F-4D97-AF65-F5344CB8AC3E}">
        <p14:creationId xmlns:p14="http://schemas.microsoft.com/office/powerpoint/2010/main" val="397481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6EE5-AD80-49BF-BEB6-B45E920DA517}"/>
              </a:ext>
            </a:extLst>
          </p:cNvPr>
          <p:cNvSpPr>
            <a:spLocks noGrp="1"/>
          </p:cNvSpPr>
          <p:nvPr>
            <p:ph type="title"/>
          </p:nvPr>
        </p:nvSpPr>
        <p:spPr>
          <a:xfrm>
            <a:off x="1065139" y="775851"/>
            <a:ext cx="8911687" cy="1280890"/>
          </a:xfrm>
        </p:spPr>
        <p:txBody>
          <a:bodyPr/>
          <a:lstStyle/>
          <a:p>
            <a:r>
              <a:rPr lang="en-US" sz="3200" dirty="0"/>
              <a:t>Cost Awareness</a:t>
            </a:r>
          </a:p>
        </p:txBody>
      </p:sp>
      <p:sp>
        <p:nvSpPr>
          <p:cNvPr id="3" name="Content Placeholder 2">
            <a:extLst>
              <a:ext uri="{FF2B5EF4-FFF2-40B4-BE49-F238E27FC236}">
                <a16:creationId xmlns:a16="http://schemas.microsoft.com/office/drawing/2014/main" id="{29EEB675-DDFC-46D5-9058-5B1032C22102}"/>
              </a:ext>
            </a:extLst>
          </p:cNvPr>
          <p:cNvSpPr>
            <a:spLocks noGrp="1"/>
          </p:cNvSpPr>
          <p:nvPr>
            <p:ph idx="1"/>
          </p:nvPr>
        </p:nvSpPr>
        <p:spPr>
          <a:xfrm>
            <a:off x="1065139" y="1698504"/>
            <a:ext cx="10061721" cy="4968499"/>
          </a:xfrm>
        </p:spPr>
        <p:txBody>
          <a:bodyPr>
            <a:normAutofit/>
          </a:bodyPr>
          <a:lstStyle/>
          <a:p>
            <a:pPr>
              <a:spcAft>
                <a:spcPts val="1200"/>
              </a:spcAft>
            </a:pPr>
            <a:r>
              <a:rPr lang="en-US" sz="2400" dirty="0">
                <a:solidFill>
                  <a:schemeClr val="tx1"/>
                </a:solidFill>
              </a:rPr>
              <a:t>This may include High Value Cost-Conscious Care</a:t>
            </a:r>
          </a:p>
          <a:p>
            <a:pPr>
              <a:lnSpc>
                <a:spcPct val="114000"/>
              </a:lnSpc>
            </a:pPr>
            <a:r>
              <a:rPr lang="en-US" sz="2400" dirty="0">
                <a:solidFill>
                  <a:schemeClr val="tx1"/>
                </a:solidFill>
              </a:rPr>
              <a:t>Opportunities to discuss cost awareness with faculty in patient care decisions? Education may include any method e.g. </a:t>
            </a:r>
          </a:p>
          <a:p>
            <a:pPr lvl="1">
              <a:lnSpc>
                <a:spcPct val="114000"/>
              </a:lnSpc>
            </a:pPr>
            <a:r>
              <a:rPr lang="en-US" sz="2200" dirty="0">
                <a:solidFill>
                  <a:schemeClr val="tx1"/>
                </a:solidFill>
              </a:rPr>
              <a:t>online modules, written materials, workshops, didactics</a:t>
            </a:r>
          </a:p>
          <a:p>
            <a:pPr lvl="1">
              <a:lnSpc>
                <a:spcPct val="114000"/>
              </a:lnSpc>
            </a:pPr>
            <a:r>
              <a:rPr lang="en-US" sz="2200" dirty="0">
                <a:solidFill>
                  <a:schemeClr val="tx1"/>
                </a:solidFill>
              </a:rPr>
              <a:t>In the course of day-to-day patient care including virtual visits</a:t>
            </a:r>
          </a:p>
          <a:p>
            <a:pPr lvl="1">
              <a:lnSpc>
                <a:spcPct val="114000"/>
              </a:lnSpc>
            </a:pPr>
            <a:r>
              <a:rPr lang="en-US" sz="2200" dirty="0">
                <a:solidFill>
                  <a:schemeClr val="tx1"/>
                </a:solidFill>
              </a:rPr>
              <a:t>Community-based experiences </a:t>
            </a:r>
          </a:p>
          <a:p>
            <a:pPr lvl="1">
              <a:lnSpc>
                <a:spcPct val="114000"/>
              </a:lnSpc>
              <a:spcAft>
                <a:spcPts val="1200"/>
              </a:spcAft>
            </a:pPr>
            <a:r>
              <a:rPr lang="en-US" sz="2200" dirty="0">
                <a:solidFill>
                  <a:schemeClr val="tx1"/>
                </a:solidFill>
              </a:rPr>
              <a:t>Interprofessional patient-care discussions e.g. Pharmacy, Social work</a:t>
            </a:r>
            <a:endParaRPr lang="en-US" sz="1200" dirty="0">
              <a:solidFill>
                <a:schemeClr val="tx1"/>
              </a:solidFill>
            </a:endParaRPr>
          </a:p>
          <a:p>
            <a:r>
              <a:rPr lang="en-US" sz="2400" b="1" dirty="0">
                <a:solidFill>
                  <a:schemeClr val="tx1"/>
                </a:solidFill>
              </a:rPr>
              <a:t>Include program-specific examples </a:t>
            </a:r>
            <a:r>
              <a:rPr lang="en-US" sz="2400" dirty="0">
                <a:solidFill>
                  <a:schemeClr val="tx1"/>
                </a:solidFill>
              </a:rPr>
              <a:t>(conferences, case-based discussions, QI curriculum/projects, etc.)</a:t>
            </a:r>
          </a:p>
        </p:txBody>
      </p:sp>
      <p:sp>
        <p:nvSpPr>
          <p:cNvPr id="4" name="Slide Number Placeholder 3">
            <a:extLst>
              <a:ext uri="{FF2B5EF4-FFF2-40B4-BE49-F238E27FC236}">
                <a16:creationId xmlns:a16="http://schemas.microsoft.com/office/drawing/2014/main" id="{5E3468B1-E7AF-124A-854D-019EDB4F5ABE}"/>
              </a:ext>
            </a:extLst>
          </p:cNvPr>
          <p:cNvSpPr>
            <a:spLocks noGrp="1"/>
          </p:cNvSpPr>
          <p:nvPr>
            <p:ph type="sldNum" sz="quarter" idx="12"/>
          </p:nvPr>
        </p:nvSpPr>
        <p:spPr/>
        <p:txBody>
          <a:bodyPr/>
          <a:lstStyle/>
          <a:p>
            <a:fld id="{2CB88E5D-03FE-D649-AC36-CF809A7D8F37}" type="slidenum">
              <a:rPr lang="en-US" smtClean="0"/>
              <a:t>15</a:t>
            </a:fld>
            <a:endParaRPr lang="en-US"/>
          </a:p>
        </p:txBody>
      </p:sp>
    </p:spTree>
    <p:extLst>
      <p:ext uri="{BB962C8B-B14F-4D97-AF65-F5344CB8AC3E}">
        <p14:creationId xmlns:p14="http://schemas.microsoft.com/office/powerpoint/2010/main" val="2087485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DED8C-24A2-184E-FB30-58EF84857DDA}"/>
              </a:ext>
            </a:extLst>
          </p:cNvPr>
          <p:cNvSpPr>
            <a:spLocks noGrp="1"/>
          </p:cNvSpPr>
          <p:nvPr>
            <p:ph type="title"/>
          </p:nvPr>
        </p:nvSpPr>
        <p:spPr>
          <a:xfrm>
            <a:off x="1140351" y="499966"/>
            <a:ext cx="9875520" cy="1356360"/>
          </a:xfrm>
        </p:spPr>
        <p:txBody>
          <a:bodyPr/>
          <a:lstStyle/>
          <a:p>
            <a:br>
              <a:rPr lang="en-US" sz="3200" dirty="0"/>
            </a:br>
            <a:r>
              <a:rPr lang="en-US" sz="3200" dirty="0"/>
              <a:t>Protected Time for Core Faculty &amp; APDs</a:t>
            </a:r>
          </a:p>
        </p:txBody>
      </p:sp>
      <p:sp>
        <p:nvSpPr>
          <p:cNvPr id="3" name="Content Placeholder 2">
            <a:extLst>
              <a:ext uri="{FF2B5EF4-FFF2-40B4-BE49-F238E27FC236}">
                <a16:creationId xmlns:a16="http://schemas.microsoft.com/office/drawing/2014/main" id="{1666821A-3E49-1CF2-EC16-30BD31CACC38}"/>
              </a:ext>
            </a:extLst>
          </p:cNvPr>
          <p:cNvSpPr>
            <a:spLocks noGrp="1"/>
          </p:cNvSpPr>
          <p:nvPr>
            <p:ph idx="1"/>
          </p:nvPr>
        </p:nvSpPr>
        <p:spPr>
          <a:xfrm>
            <a:off x="1143000" y="1856326"/>
            <a:ext cx="9872871" cy="4367502"/>
          </a:xfrm>
        </p:spPr>
        <p:txBody>
          <a:bodyPr>
            <a:normAutofit fontScale="92500" lnSpcReduction="10000"/>
          </a:bodyPr>
          <a:lstStyle/>
          <a:p>
            <a:pPr marL="45720" indent="0">
              <a:lnSpc>
                <a:spcPct val="114000"/>
              </a:lnSpc>
              <a:spcBef>
                <a:spcPts val="0"/>
              </a:spcBef>
              <a:buNone/>
            </a:pPr>
            <a:r>
              <a:rPr lang="en-US" sz="2000" b="1" dirty="0">
                <a:solidFill>
                  <a:schemeClr val="tx1"/>
                </a:solidFill>
              </a:rPr>
              <a:t>The ACGME Faculty Survey will </a:t>
            </a:r>
            <a:r>
              <a:rPr lang="en-US" sz="2000" b="1" u="sng" dirty="0">
                <a:solidFill>
                  <a:schemeClr val="tx1"/>
                </a:solidFill>
              </a:rPr>
              <a:t>NOT</a:t>
            </a:r>
            <a:r>
              <a:rPr lang="en-US" sz="2000" b="1" dirty="0">
                <a:solidFill>
                  <a:schemeClr val="tx1"/>
                </a:solidFill>
              </a:rPr>
              <a:t> include questions related to FTE for Core Faculty &amp; APD.  </a:t>
            </a:r>
            <a:r>
              <a:rPr lang="en-US" sz="2000" b="1" i="1" dirty="0">
                <a:solidFill>
                  <a:schemeClr val="tx1"/>
                </a:solidFill>
              </a:rPr>
              <a:t>This slide is informational for residency program leadership</a:t>
            </a:r>
          </a:p>
          <a:p>
            <a:pPr marL="45720" indent="0">
              <a:lnSpc>
                <a:spcPct val="114000"/>
              </a:lnSpc>
              <a:spcBef>
                <a:spcPts val="0"/>
              </a:spcBef>
              <a:buNone/>
            </a:pPr>
            <a:endParaRPr lang="en-US" sz="2000" dirty="0">
              <a:solidFill>
                <a:schemeClr val="tx1"/>
              </a:solidFill>
            </a:endParaRPr>
          </a:p>
          <a:p>
            <a:pPr marL="45720" indent="0">
              <a:lnSpc>
                <a:spcPct val="114000"/>
              </a:lnSpc>
              <a:spcBef>
                <a:spcPts val="0"/>
              </a:spcBef>
              <a:buNone/>
            </a:pPr>
            <a:r>
              <a:rPr lang="en-US" sz="2000" dirty="0">
                <a:solidFill>
                  <a:schemeClr val="tx1"/>
                </a:solidFill>
              </a:rPr>
              <a:t>Please know that …</a:t>
            </a:r>
          </a:p>
          <a:p>
            <a:pPr marL="45720" indent="0">
              <a:lnSpc>
                <a:spcPct val="114000"/>
              </a:lnSpc>
              <a:spcBef>
                <a:spcPts val="0"/>
              </a:spcBef>
              <a:buNone/>
            </a:pPr>
            <a:r>
              <a:rPr lang="en-US" sz="2000" dirty="0">
                <a:solidFill>
                  <a:schemeClr val="tx1"/>
                </a:solidFill>
              </a:rPr>
              <a:t>Effective July 2022, ACGME requires “at a minimum, the required core faculty members, i</a:t>
            </a:r>
            <a:r>
              <a:rPr lang="en-US" sz="2000" u="sng" dirty="0">
                <a:solidFill>
                  <a:schemeClr val="tx1"/>
                </a:solidFill>
              </a:rPr>
              <a:t>n aggregate and excluding program leadership</a:t>
            </a:r>
            <a:r>
              <a:rPr lang="en-US" sz="2000" dirty="0">
                <a:solidFill>
                  <a:schemeClr val="tx1"/>
                </a:solidFill>
              </a:rPr>
              <a:t>, must be provided with support equal to an average dedicated minimum of 0.1 FTE for educational and administrative responsibilities that do not involve direct patient care.” (ACGME CPR II.B.4.d)</a:t>
            </a:r>
          </a:p>
          <a:p>
            <a:pPr marL="45720" indent="0">
              <a:lnSpc>
                <a:spcPct val="114000"/>
              </a:lnSpc>
              <a:spcBef>
                <a:spcPts val="0"/>
              </a:spcBef>
              <a:buNone/>
            </a:pPr>
            <a:endParaRPr lang="en-US" sz="2000" dirty="0">
              <a:solidFill>
                <a:schemeClr val="tx1"/>
              </a:solidFill>
            </a:endParaRPr>
          </a:p>
          <a:p>
            <a:pPr marL="45720" indent="0">
              <a:buNone/>
            </a:pPr>
            <a:r>
              <a:rPr lang="en-US" sz="2000" dirty="0">
                <a:solidFill>
                  <a:schemeClr val="tx1"/>
                </a:solidFill>
              </a:rPr>
              <a:t>Discuss with your sponsoring institution leadership on how you wish to communicate this information.</a:t>
            </a:r>
          </a:p>
          <a:p>
            <a:pPr marL="45720" indent="0">
              <a:buNone/>
            </a:pPr>
            <a:r>
              <a:rPr lang="en-US" sz="2000" dirty="0">
                <a:solidFill>
                  <a:schemeClr val="tx1"/>
                </a:solidFill>
              </a:rPr>
              <a:t>Be sure to provide program-specific examples to communicate to your APDs and Core Faculty how they are receiving FTE protected time e.g., individual-specific protected time or blocks of protected time for a group of core faculty.  </a:t>
            </a:r>
          </a:p>
          <a:p>
            <a:endParaRPr lang="en-US" sz="2000" dirty="0">
              <a:solidFill>
                <a:schemeClr val="tx1"/>
              </a:solidFill>
            </a:endParaRPr>
          </a:p>
          <a:p>
            <a:pPr marL="45720" indent="0">
              <a:buNone/>
            </a:pPr>
            <a:endParaRPr lang="en-US" sz="2000" dirty="0">
              <a:solidFill>
                <a:schemeClr val="tx1"/>
              </a:solidFill>
            </a:endParaRPr>
          </a:p>
          <a:p>
            <a:endParaRPr lang="en-US" sz="2000" dirty="0">
              <a:solidFill>
                <a:schemeClr val="tx1"/>
              </a:solidFill>
            </a:endParaRPr>
          </a:p>
          <a:p>
            <a:endParaRPr lang="en-US" sz="2000" dirty="0">
              <a:solidFill>
                <a:schemeClr val="tx1"/>
              </a:solidFill>
            </a:endParaRPr>
          </a:p>
          <a:p>
            <a:endParaRPr lang="en-US" sz="2000" dirty="0">
              <a:solidFill>
                <a:schemeClr val="tx1"/>
              </a:solidFill>
            </a:endParaRPr>
          </a:p>
          <a:p>
            <a:pPr marL="45720" indent="0">
              <a:buNone/>
            </a:pPr>
            <a:endParaRPr lang="en-US" dirty="0"/>
          </a:p>
        </p:txBody>
      </p:sp>
      <p:sp>
        <p:nvSpPr>
          <p:cNvPr id="4" name="Slide Number Placeholder 3">
            <a:extLst>
              <a:ext uri="{FF2B5EF4-FFF2-40B4-BE49-F238E27FC236}">
                <a16:creationId xmlns:a16="http://schemas.microsoft.com/office/drawing/2014/main" id="{1FADE8C0-2761-AE15-A702-2D8717FC7963}"/>
              </a:ext>
            </a:extLst>
          </p:cNvPr>
          <p:cNvSpPr>
            <a:spLocks noGrp="1"/>
          </p:cNvSpPr>
          <p:nvPr>
            <p:ph type="sldNum" sz="quarter" idx="12"/>
          </p:nvPr>
        </p:nvSpPr>
        <p:spPr/>
        <p:txBody>
          <a:bodyPr/>
          <a:lstStyle/>
          <a:p>
            <a:fld id="{2CB88E5D-03FE-D649-AC36-CF809A7D8F37}" type="slidenum">
              <a:rPr lang="en-US" smtClean="0"/>
              <a:t>16</a:t>
            </a:fld>
            <a:endParaRPr lang="en-US"/>
          </a:p>
        </p:txBody>
      </p:sp>
    </p:spTree>
    <p:extLst>
      <p:ext uri="{BB962C8B-B14F-4D97-AF65-F5344CB8AC3E}">
        <p14:creationId xmlns:p14="http://schemas.microsoft.com/office/powerpoint/2010/main" val="231289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7F4B1-BB7E-B447-BF75-BD1D067A8471}"/>
              </a:ext>
            </a:extLst>
          </p:cNvPr>
          <p:cNvSpPr>
            <a:spLocks noGrp="1"/>
          </p:cNvSpPr>
          <p:nvPr>
            <p:ph type="title"/>
          </p:nvPr>
        </p:nvSpPr>
        <p:spPr>
          <a:xfrm>
            <a:off x="843148" y="320823"/>
            <a:ext cx="10940322" cy="1492132"/>
          </a:xfrm>
        </p:spPr>
        <p:txBody>
          <a:bodyPr/>
          <a:lstStyle/>
          <a:p>
            <a:br>
              <a:rPr lang="en-US" sz="3200" dirty="0"/>
            </a:br>
            <a:r>
              <a:rPr lang="en-US" sz="3200" dirty="0"/>
              <a:t>Purpose of the survey</a:t>
            </a:r>
          </a:p>
        </p:txBody>
      </p:sp>
      <p:sp>
        <p:nvSpPr>
          <p:cNvPr id="3" name="Content Placeholder 2">
            <a:extLst>
              <a:ext uri="{FF2B5EF4-FFF2-40B4-BE49-F238E27FC236}">
                <a16:creationId xmlns:a16="http://schemas.microsoft.com/office/drawing/2014/main" id="{6CBF5D68-F3C0-5D4C-A7FB-5001E9EB927B}"/>
              </a:ext>
            </a:extLst>
          </p:cNvPr>
          <p:cNvSpPr>
            <a:spLocks noGrp="1"/>
          </p:cNvSpPr>
          <p:nvPr>
            <p:ph idx="1"/>
          </p:nvPr>
        </p:nvSpPr>
        <p:spPr>
          <a:xfrm>
            <a:off x="843147" y="1812955"/>
            <a:ext cx="9930870" cy="4434432"/>
          </a:xfrm>
        </p:spPr>
        <p:txBody>
          <a:bodyPr>
            <a:normAutofit/>
          </a:bodyPr>
          <a:lstStyle/>
          <a:p>
            <a:pPr lvl="0"/>
            <a:r>
              <a:rPr lang="en-US" sz="2400" dirty="0">
                <a:solidFill>
                  <a:schemeClr val="tx1"/>
                </a:solidFill>
              </a:rPr>
              <a:t>The survey is conducted annually and contains questions about your clinical and educational experiences as well as your teaching environment</a:t>
            </a:r>
          </a:p>
          <a:p>
            <a:pPr lvl="0"/>
            <a:endParaRPr lang="en-US" sz="1000" dirty="0">
              <a:solidFill>
                <a:schemeClr val="tx1"/>
              </a:solidFill>
            </a:endParaRPr>
          </a:p>
          <a:p>
            <a:pPr lvl="0"/>
            <a:r>
              <a:rPr lang="en-US" sz="2400" dirty="0">
                <a:solidFill>
                  <a:schemeClr val="tx1"/>
                </a:solidFill>
              </a:rPr>
              <a:t>The data gathered in the survey is </a:t>
            </a:r>
            <a:r>
              <a:rPr lang="en-US" sz="2400" u="sng" dirty="0">
                <a:solidFill>
                  <a:schemeClr val="tx1"/>
                </a:solidFill>
              </a:rPr>
              <a:t>confidential</a:t>
            </a:r>
            <a:r>
              <a:rPr lang="en-US" sz="2400" dirty="0">
                <a:solidFill>
                  <a:schemeClr val="tx1"/>
                </a:solidFill>
              </a:rPr>
              <a:t> and only aggregate program level data is provided by the ACGME to administrators and program directors</a:t>
            </a:r>
          </a:p>
          <a:p>
            <a:pPr lvl="0"/>
            <a:endParaRPr lang="en-US" sz="1000" dirty="0">
              <a:solidFill>
                <a:schemeClr val="tx1"/>
              </a:solidFill>
            </a:endParaRPr>
          </a:p>
          <a:p>
            <a:pPr lvl="0"/>
            <a:r>
              <a:rPr lang="en-US" sz="2400" dirty="0">
                <a:solidFill>
                  <a:schemeClr val="tx1"/>
                </a:solidFill>
              </a:rPr>
              <a:t>The ACGME uses data from the resident/fellow survey as one of several tools to help determine program accreditation and to identify any potential problem areas where a program can improve the education of its residents/fellows</a:t>
            </a:r>
          </a:p>
        </p:txBody>
      </p:sp>
      <p:sp>
        <p:nvSpPr>
          <p:cNvPr id="4" name="Slide Number Placeholder 3">
            <a:extLst>
              <a:ext uri="{FF2B5EF4-FFF2-40B4-BE49-F238E27FC236}">
                <a16:creationId xmlns:a16="http://schemas.microsoft.com/office/drawing/2014/main" id="{858E2C0D-D4AC-CF44-93EB-91040627CEEE}"/>
              </a:ext>
            </a:extLst>
          </p:cNvPr>
          <p:cNvSpPr>
            <a:spLocks noGrp="1"/>
          </p:cNvSpPr>
          <p:nvPr>
            <p:ph type="sldNum" sz="quarter" idx="12"/>
          </p:nvPr>
        </p:nvSpPr>
        <p:spPr/>
        <p:txBody>
          <a:bodyPr/>
          <a:lstStyle/>
          <a:p>
            <a:fld id="{2CB88E5D-03FE-D649-AC36-CF809A7D8F37}" type="slidenum">
              <a:rPr lang="en-US" smtClean="0"/>
              <a:t>2</a:t>
            </a:fld>
            <a:endParaRPr lang="en-US"/>
          </a:p>
        </p:txBody>
      </p:sp>
    </p:spTree>
    <p:extLst>
      <p:ext uri="{BB962C8B-B14F-4D97-AF65-F5344CB8AC3E}">
        <p14:creationId xmlns:p14="http://schemas.microsoft.com/office/powerpoint/2010/main" val="708424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5F3D7CA-3236-4BE9-A1B2-23F85C7CAF05}"/>
              </a:ext>
            </a:extLst>
          </p:cNvPr>
          <p:cNvSpPr txBox="1">
            <a:spLocks/>
          </p:cNvSpPr>
          <p:nvPr/>
        </p:nvSpPr>
        <p:spPr>
          <a:xfrm>
            <a:off x="1386268" y="876310"/>
            <a:ext cx="9732579" cy="1539340"/>
          </a:xfrm>
          <a:prstGeom prst="rect">
            <a:avLst/>
          </a:prstGeom>
          <a:noFill/>
          <a:ln>
            <a:noFill/>
          </a:ln>
        </p:spPr>
        <p:txBody>
          <a:bodyPr vert="horz" wrap="square" lIns="91440" tIns="45720" rIns="91440" bIns="45720" anchor="t" anchorCtr="0" compatLnSpc="1">
            <a:noAutofit/>
          </a:bodyPr>
          <a:lstStyle>
            <a:lvl1pPr marL="0" marR="0" lvl="0" indent="0" algn="l" defTabSz="1219169" rtl="0" fontAlgn="auto" hangingPunct="1">
              <a:lnSpc>
                <a:spcPct val="100000"/>
              </a:lnSpc>
              <a:spcBef>
                <a:spcPts val="0"/>
              </a:spcBef>
              <a:spcAft>
                <a:spcPts val="0"/>
              </a:spcAft>
              <a:buNone/>
              <a:tabLst/>
              <a:defRPr lang="en-US" sz="5867" b="1" i="0" u="none" strike="noStrike" kern="1200" cap="none" spc="0" baseline="0">
                <a:solidFill>
                  <a:srgbClr val="000000"/>
                </a:solidFill>
                <a:uFillTx/>
                <a:latin typeface="Arial"/>
              </a:defRPr>
            </a:lvl1pPr>
          </a:lstStyle>
          <a:p>
            <a:pPr marL="0" marR="0" lvl="0" indent="0" defTabSz="1219169" rtl="0" eaLnBrk="1" fontAlgn="auto" latinLnBrk="0" hangingPunct="1">
              <a:lnSpc>
                <a:spcPct val="100000"/>
              </a:lnSpc>
              <a:spcBef>
                <a:spcPts val="0"/>
              </a:spcBef>
              <a:spcAft>
                <a:spcPts val="0"/>
              </a:spcAft>
              <a:buClrTx/>
              <a:buSzTx/>
              <a:buFontTx/>
              <a:buNone/>
              <a:tabLst/>
              <a:defRPr/>
            </a:pPr>
            <a:r>
              <a:rPr lang="en-US" sz="4400" b="0" dirty="0">
                <a:solidFill>
                  <a:schemeClr val="accent1"/>
                </a:solidFill>
                <a:latin typeface="+mj-lt"/>
              </a:rPr>
              <a:t>Answer the questions honestly</a:t>
            </a:r>
            <a:endParaRPr kumimoji="0" lang="en-US" sz="4400" b="0" u="none" strike="noStrike" kern="1200" cap="none" spc="0" normalizeH="0" baseline="0" noProof="0" dirty="0">
              <a:ln>
                <a:noFill/>
              </a:ln>
              <a:solidFill>
                <a:schemeClr val="accent1"/>
              </a:solidFill>
              <a:effectLst/>
              <a:uLnTx/>
              <a:uFillTx/>
              <a:latin typeface="+mj-lt"/>
              <a:ea typeface="+mn-ea"/>
              <a:cs typeface="+mn-cs"/>
            </a:endParaRPr>
          </a:p>
        </p:txBody>
      </p:sp>
      <p:sp>
        <p:nvSpPr>
          <p:cNvPr id="9" name="Content Placeholder 8">
            <a:extLst>
              <a:ext uri="{FF2B5EF4-FFF2-40B4-BE49-F238E27FC236}">
                <a16:creationId xmlns:a16="http://schemas.microsoft.com/office/drawing/2014/main" id="{B24C9CA4-F927-C14A-B73A-8F384555BC58}"/>
              </a:ext>
            </a:extLst>
          </p:cNvPr>
          <p:cNvSpPr>
            <a:spLocks noGrp="1"/>
          </p:cNvSpPr>
          <p:nvPr>
            <p:ph idx="1"/>
          </p:nvPr>
        </p:nvSpPr>
        <p:spPr>
          <a:xfrm>
            <a:off x="1470135" y="1883063"/>
            <a:ext cx="9648712" cy="3777622"/>
          </a:xfrm>
        </p:spPr>
        <p:txBody>
          <a:bodyPr>
            <a:normAutofit lnSpcReduction="10000"/>
          </a:bodyPr>
          <a:lstStyle/>
          <a:p>
            <a:pPr marL="342900" lvl="0" indent="-342900" algn="ctr" defTabSz="1219169">
              <a:spcBef>
                <a:spcPts val="0"/>
              </a:spcBef>
              <a:buFont typeface="Arial" panose="020B0604020202020204" pitchFamily="34" charset="0"/>
              <a:buChar char="•"/>
              <a:defRPr/>
            </a:pPr>
            <a:endParaRPr lang="en-US" i="1" dirty="0">
              <a:solidFill>
                <a:srgbClr val="C00000"/>
              </a:solidFill>
            </a:endParaRPr>
          </a:p>
          <a:p>
            <a:pPr marL="342900" lvl="0" indent="-342900" algn="ctr" defTabSz="1219169">
              <a:spcBef>
                <a:spcPts val="0"/>
              </a:spcBef>
              <a:buFont typeface="Arial" panose="020B0604020202020204" pitchFamily="34" charset="0"/>
              <a:buChar char="•"/>
              <a:defRPr/>
            </a:pPr>
            <a:endParaRPr lang="en-US" i="1" dirty="0">
              <a:solidFill>
                <a:srgbClr val="C00000"/>
              </a:solidFill>
            </a:endParaRPr>
          </a:p>
          <a:p>
            <a:pPr marL="342900" lvl="0" indent="-342900" algn="ctr" defTabSz="1219169">
              <a:spcBef>
                <a:spcPts val="0"/>
              </a:spcBef>
              <a:buFont typeface="Arial" panose="020B0604020202020204" pitchFamily="34" charset="0"/>
              <a:buChar char="•"/>
              <a:defRPr/>
            </a:pPr>
            <a:endParaRPr lang="en-US" i="1" dirty="0">
              <a:solidFill>
                <a:srgbClr val="C00000"/>
              </a:solidFill>
            </a:endParaRPr>
          </a:p>
          <a:p>
            <a:pPr marL="457200" indent="-457200" defTabSz="1219169">
              <a:spcBef>
                <a:spcPts val="0"/>
              </a:spcBef>
              <a:buFont typeface="Arial" panose="020B0604020202020204" pitchFamily="34" charset="0"/>
              <a:buChar char="•"/>
              <a:defRPr/>
            </a:pPr>
            <a:r>
              <a:rPr lang="en-US" sz="3200" dirty="0">
                <a:solidFill>
                  <a:schemeClr val="tx1"/>
                </a:solidFill>
              </a:rPr>
              <a:t>99% of IM programs receive Continued Accreditation</a:t>
            </a:r>
          </a:p>
          <a:p>
            <a:pPr marL="457200" indent="-457200" defTabSz="1219169">
              <a:spcBef>
                <a:spcPts val="0"/>
              </a:spcBef>
              <a:buFont typeface="Arial" panose="020B0604020202020204" pitchFamily="34" charset="0"/>
              <a:buChar char="•"/>
              <a:defRPr/>
            </a:pPr>
            <a:endParaRPr lang="en-US" sz="3200" dirty="0">
              <a:solidFill>
                <a:schemeClr val="tx1"/>
              </a:solidFill>
            </a:endParaRPr>
          </a:p>
          <a:p>
            <a:pPr marL="457200" indent="-457200" defTabSz="1219169">
              <a:spcBef>
                <a:spcPts val="0"/>
              </a:spcBef>
              <a:buFont typeface="Arial" panose="020B0604020202020204" pitchFamily="34" charset="0"/>
              <a:buChar char="•"/>
              <a:defRPr/>
            </a:pPr>
            <a:r>
              <a:rPr lang="en-US" sz="3200" dirty="0">
                <a:solidFill>
                  <a:schemeClr val="tx1"/>
                </a:solidFill>
              </a:rPr>
              <a:t>Answering the survey honestly does not jeopardize program’s accreditation status</a:t>
            </a:r>
          </a:p>
          <a:p>
            <a:pPr>
              <a:buFont typeface="Arial" panose="020B0604020202020204" pitchFamily="34" charset="0"/>
              <a:buChar char="•"/>
            </a:pPr>
            <a:endParaRPr lang="en-US" dirty="0"/>
          </a:p>
        </p:txBody>
      </p:sp>
      <p:sp>
        <p:nvSpPr>
          <p:cNvPr id="7" name="Slide Number Placeholder 6">
            <a:extLst>
              <a:ext uri="{FF2B5EF4-FFF2-40B4-BE49-F238E27FC236}">
                <a16:creationId xmlns:a16="http://schemas.microsoft.com/office/drawing/2014/main" id="{7C49E013-4CD6-F146-ADAB-A4C081CC8461}"/>
              </a:ext>
            </a:extLst>
          </p:cNvPr>
          <p:cNvSpPr>
            <a:spLocks noGrp="1"/>
          </p:cNvSpPr>
          <p:nvPr>
            <p:ph type="sldNum" sz="quarter" idx="12"/>
          </p:nvPr>
        </p:nvSpPr>
        <p:spPr/>
        <p:txBody>
          <a:bodyPr/>
          <a:lstStyle/>
          <a:p>
            <a:fld id="{2CB88E5D-03FE-D649-AC36-CF809A7D8F37}" type="slidenum">
              <a:rPr lang="en-US" smtClean="0"/>
              <a:t>3</a:t>
            </a:fld>
            <a:endParaRPr lang="en-US"/>
          </a:p>
        </p:txBody>
      </p:sp>
    </p:spTree>
    <p:extLst>
      <p:ext uri="{BB962C8B-B14F-4D97-AF65-F5344CB8AC3E}">
        <p14:creationId xmlns:p14="http://schemas.microsoft.com/office/powerpoint/2010/main" val="76713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A1511-AB8D-D849-B345-F87366ACFB7A}"/>
              </a:ext>
            </a:extLst>
          </p:cNvPr>
          <p:cNvSpPr>
            <a:spLocks noGrp="1"/>
          </p:cNvSpPr>
          <p:nvPr>
            <p:ph type="title"/>
          </p:nvPr>
        </p:nvSpPr>
        <p:spPr>
          <a:xfrm>
            <a:off x="1159564" y="1179220"/>
            <a:ext cx="10210800" cy="742034"/>
          </a:xfrm>
        </p:spPr>
        <p:txBody>
          <a:bodyPr/>
          <a:lstStyle/>
          <a:p>
            <a:r>
              <a:rPr lang="en-US" sz="3200" dirty="0"/>
              <a:t>Survey is for your current academic year experience</a:t>
            </a:r>
          </a:p>
        </p:txBody>
      </p:sp>
      <p:sp>
        <p:nvSpPr>
          <p:cNvPr id="3" name="Content Placeholder 2">
            <a:extLst>
              <a:ext uri="{FF2B5EF4-FFF2-40B4-BE49-F238E27FC236}">
                <a16:creationId xmlns:a16="http://schemas.microsoft.com/office/drawing/2014/main" id="{6F4C9C47-3B58-8940-B5D1-35DBA1AB517A}"/>
              </a:ext>
            </a:extLst>
          </p:cNvPr>
          <p:cNvSpPr>
            <a:spLocks noGrp="1"/>
          </p:cNvSpPr>
          <p:nvPr>
            <p:ph idx="1"/>
          </p:nvPr>
        </p:nvSpPr>
        <p:spPr>
          <a:xfrm>
            <a:off x="1159564" y="2700523"/>
            <a:ext cx="9872871" cy="3329049"/>
          </a:xfrm>
        </p:spPr>
        <p:txBody>
          <a:bodyPr/>
          <a:lstStyle/>
          <a:p>
            <a:r>
              <a:rPr lang="en-US" sz="2400" dirty="0">
                <a:solidFill>
                  <a:schemeClr val="tx1"/>
                </a:solidFill>
              </a:rPr>
              <a:t>Unless otherwise stated, the ACGME survey is asking you about your experience over the course of the </a:t>
            </a:r>
            <a:r>
              <a:rPr lang="en-US" sz="2400" u="sng" dirty="0">
                <a:solidFill>
                  <a:schemeClr val="tx1"/>
                </a:solidFill>
              </a:rPr>
              <a:t>current</a:t>
            </a:r>
            <a:r>
              <a:rPr lang="en-US" sz="2400" dirty="0">
                <a:solidFill>
                  <a:schemeClr val="tx1"/>
                </a:solidFill>
              </a:rPr>
              <a:t> academic year (from July 1 to June 30)</a:t>
            </a:r>
          </a:p>
          <a:p>
            <a:endParaRPr lang="en-US" sz="2400" dirty="0">
              <a:solidFill>
                <a:schemeClr val="tx1"/>
              </a:solidFill>
            </a:endParaRPr>
          </a:p>
          <a:p>
            <a:r>
              <a:rPr lang="en-US" sz="2400" dirty="0">
                <a:solidFill>
                  <a:schemeClr val="tx1"/>
                </a:solidFill>
              </a:rPr>
              <a:t>This includes your experience in the inpatient, outpatient, and virtual  settings, so please consider the </a:t>
            </a:r>
            <a:r>
              <a:rPr lang="en-US" sz="2400" u="sng" dirty="0">
                <a:solidFill>
                  <a:schemeClr val="tx1"/>
                </a:solidFill>
              </a:rPr>
              <a:t>entire</a:t>
            </a:r>
            <a:r>
              <a:rPr lang="en-US" sz="2400" dirty="0">
                <a:solidFill>
                  <a:schemeClr val="tx1"/>
                </a:solidFill>
              </a:rPr>
              <a:t> year in your replies</a:t>
            </a:r>
          </a:p>
          <a:p>
            <a:endParaRPr lang="en-US" dirty="0"/>
          </a:p>
        </p:txBody>
      </p:sp>
      <p:sp>
        <p:nvSpPr>
          <p:cNvPr id="4" name="Slide Number Placeholder 3">
            <a:extLst>
              <a:ext uri="{FF2B5EF4-FFF2-40B4-BE49-F238E27FC236}">
                <a16:creationId xmlns:a16="http://schemas.microsoft.com/office/drawing/2014/main" id="{331D3119-861D-5244-876B-66F276D892F6}"/>
              </a:ext>
            </a:extLst>
          </p:cNvPr>
          <p:cNvSpPr>
            <a:spLocks noGrp="1"/>
          </p:cNvSpPr>
          <p:nvPr>
            <p:ph type="sldNum" sz="quarter" idx="12"/>
          </p:nvPr>
        </p:nvSpPr>
        <p:spPr/>
        <p:txBody>
          <a:bodyPr/>
          <a:lstStyle/>
          <a:p>
            <a:fld id="{2CB88E5D-03FE-D649-AC36-CF809A7D8F37}" type="slidenum">
              <a:rPr lang="en-US" smtClean="0"/>
              <a:t>4</a:t>
            </a:fld>
            <a:endParaRPr lang="en-US"/>
          </a:p>
        </p:txBody>
      </p:sp>
    </p:spTree>
    <p:extLst>
      <p:ext uri="{BB962C8B-B14F-4D97-AF65-F5344CB8AC3E}">
        <p14:creationId xmlns:p14="http://schemas.microsoft.com/office/powerpoint/2010/main" val="1249663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13324-075A-7C48-A642-97B14A0DD5A9}"/>
              </a:ext>
            </a:extLst>
          </p:cNvPr>
          <p:cNvSpPr>
            <a:spLocks noGrp="1"/>
          </p:cNvSpPr>
          <p:nvPr>
            <p:ph type="title"/>
          </p:nvPr>
        </p:nvSpPr>
        <p:spPr>
          <a:xfrm>
            <a:off x="926403" y="288966"/>
            <a:ext cx="8596668" cy="1320800"/>
          </a:xfrm>
        </p:spPr>
        <p:txBody>
          <a:bodyPr/>
          <a:lstStyle/>
          <a:p>
            <a:br>
              <a:rPr lang="en-US" sz="3200" dirty="0"/>
            </a:br>
            <a:r>
              <a:rPr lang="en-US" sz="3200" dirty="0"/>
              <a:t>Logistics of the survey</a:t>
            </a:r>
          </a:p>
        </p:txBody>
      </p:sp>
      <p:sp>
        <p:nvSpPr>
          <p:cNvPr id="3" name="Content Placeholder 2">
            <a:extLst>
              <a:ext uri="{FF2B5EF4-FFF2-40B4-BE49-F238E27FC236}">
                <a16:creationId xmlns:a16="http://schemas.microsoft.com/office/drawing/2014/main" id="{E3754AD6-CBEC-8C4E-A938-DDC5230BF00F}"/>
              </a:ext>
            </a:extLst>
          </p:cNvPr>
          <p:cNvSpPr>
            <a:spLocks noGrp="1"/>
          </p:cNvSpPr>
          <p:nvPr>
            <p:ph idx="1"/>
          </p:nvPr>
        </p:nvSpPr>
        <p:spPr>
          <a:xfrm>
            <a:off x="926403" y="1609766"/>
            <a:ext cx="10109344" cy="5072743"/>
          </a:xfrm>
        </p:spPr>
        <p:txBody>
          <a:bodyPr>
            <a:normAutofit/>
          </a:bodyPr>
          <a:lstStyle/>
          <a:p>
            <a:r>
              <a:rPr lang="en-US" sz="2400" dirty="0">
                <a:solidFill>
                  <a:schemeClr val="tx1"/>
                </a:solidFill>
              </a:rPr>
              <a:t>Your program will let you know when the survey is scheduled – this year the ACGME will most likely be scheduling all programs for an 8-week window from </a:t>
            </a:r>
            <a:r>
              <a:rPr lang="en-US" sz="2400" b="1" i="1" dirty="0">
                <a:solidFill>
                  <a:schemeClr val="tx1"/>
                </a:solidFill>
              </a:rPr>
              <a:t>February 9th – April 10th, 2026</a:t>
            </a:r>
          </a:p>
          <a:p>
            <a:endParaRPr lang="en-US" sz="2400" dirty="0">
              <a:solidFill>
                <a:schemeClr val="tx1"/>
              </a:solidFill>
            </a:endParaRPr>
          </a:p>
          <a:p>
            <a:r>
              <a:rPr lang="en-US" sz="2400" dirty="0">
                <a:solidFill>
                  <a:schemeClr val="tx1"/>
                </a:solidFill>
              </a:rPr>
              <a:t>You will receive an email from the ACGME with instructions for taking the survey.  This email may get routed to your junk mail folder so please check your junk mail if you can’t find the email</a:t>
            </a:r>
          </a:p>
          <a:p>
            <a:endParaRPr lang="en-US" sz="2400" dirty="0">
              <a:solidFill>
                <a:schemeClr val="tx1"/>
              </a:solidFill>
            </a:endParaRPr>
          </a:p>
          <a:p>
            <a:r>
              <a:rPr lang="en-US" sz="2400" dirty="0">
                <a:solidFill>
                  <a:schemeClr val="tx1"/>
                </a:solidFill>
              </a:rPr>
              <a:t>The ACGME encourages you to ask your program for clarification regarding questions or terminology used in the survey that you do not understand</a:t>
            </a:r>
          </a:p>
        </p:txBody>
      </p:sp>
      <p:sp>
        <p:nvSpPr>
          <p:cNvPr id="4" name="Slide Number Placeholder 3">
            <a:extLst>
              <a:ext uri="{FF2B5EF4-FFF2-40B4-BE49-F238E27FC236}">
                <a16:creationId xmlns:a16="http://schemas.microsoft.com/office/drawing/2014/main" id="{C6A2BE08-B79F-EE4B-A588-4E9FC328D591}"/>
              </a:ext>
            </a:extLst>
          </p:cNvPr>
          <p:cNvSpPr>
            <a:spLocks noGrp="1"/>
          </p:cNvSpPr>
          <p:nvPr>
            <p:ph type="sldNum" sz="quarter" idx="12"/>
          </p:nvPr>
        </p:nvSpPr>
        <p:spPr/>
        <p:txBody>
          <a:bodyPr/>
          <a:lstStyle/>
          <a:p>
            <a:fld id="{2CB88E5D-03FE-D649-AC36-CF809A7D8F37}" type="slidenum">
              <a:rPr lang="en-US" smtClean="0"/>
              <a:t>5</a:t>
            </a:fld>
            <a:endParaRPr lang="en-US"/>
          </a:p>
        </p:txBody>
      </p:sp>
    </p:spTree>
    <p:extLst>
      <p:ext uri="{BB962C8B-B14F-4D97-AF65-F5344CB8AC3E}">
        <p14:creationId xmlns:p14="http://schemas.microsoft.com/office/powerpoint/2010/main" val="8410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AA641-0E4D-3F4E-8BB0-CB9C0EDB17C7}"/>
              </a:ext>
            </a:extLst>
          </p:cNvPr>
          <p:cNvSpPr>
            <a:spLocks noGrp="1"/>
          </p:cNvSpPr>
          <p:nvPr>
            <p:ph type="title"/>
          </p:nvPr>
        </p:nvSpPr>
        <p:spPr>
          <a:xfrm>
            <a:off x="599783" y="673376"/>
            <a:ext cx="6986041" cy="762000"/>
          </a:xfrm>
        </p:spPr>
        <p:txBody>
          <a:bodyPr>
            <a:normAutofit/>
          </a:bodyPr>
          <a:lstStyle/>
          <a:p>
            <a:r>
              <a:rPr lang="en-US" sz="3200" dirty="0"/>
              <a:t>Survey Frequency norms</a:t>
            </a:r>
          </a:p>
        </p:txBody>
      </p:sp>
      <p:sp>
        <p:nvSpPr>
          <p:cNvPr id="3" name="Content Placeholder 2">
            <a:extLst>
              <a:ext uri="{FF2B5EF4-FFF2-40B4-BE49-F238E27FC236}">
                <a16:creationId xmlns:a16="http://schemas.microsoft.com/office/drawing/2014/main" id="{638BD531-3CE1-B940-A4B8-AE90E71DD123}"/>
              </a:ext>
            </a:extLst>
          </p:cNvPr>
          <p:cNvSpPr>
            <a:spLocks noGrp="1"/>
          </p:cNvSpPr>
          <p:nvPr>
            <p:ph idx="1"/>
          </p:nvPr>
        </p:nvSpPr>
        <p:spPr>
          <a:xfrm>
            <a:off x="599783" y="1435376"/>
            <a:ext cx="10796097" cy="5303798"/>
          </a:xfrm>
        </p:spPr>
        <p:txBody>
          <a:bodyPr>
            <a:noAutofit/>
          </a:bodyPr>
          <a:lstStyle/>
          <a:p>
            <a:pPr marL="0" indent="0">
              <a:buNone/>
            </a:pPr>
            <a:r>
              <a:rPr lang="en-US" sz="2400" b="1" dirty="0">
                <a:solidFill>
                  <a:schemeClr val="tx1"/>
                </a:solidFill>
              </a:rPr>
              <a:t>Always/A lot </a:t>
            </a:r>
            <a:r>
              <a:rPr lang="en-US" sz="2400" dirty="0">
                <a:solidFill>
                  <a:schemeClr val="tx1"/>
                </a:solidFill>
              </a:rPr>
              <a:t>= very frequently</a:t>
            </a:r>
          </a:p>
          <a:p>
            <a:pPr marL="0" indent="0">
              <a:buNone/>
            </a:pPr>
            <a:r>
              <a:rPr lang="en-US" sz="2400" b="1" dirty="0">
                <a:solidFill>
                  <a:schemeClr val="tx1"/>
                </a:solidFill>
              </a:rPr>
              <a:t>Often/Quite a bit</a:t>
            </a:r>
            <a:r>
              <a:rPr lang="en-US" sz="2400" dirty="0">
                <a:solidFill>
                  <a:schemeClr val="tx1"/>
                </a:solidFill>
              </a:rPr>
              <a:t> = frequently, not seldom</a:t>
            </a:r>
          </a:p>
          <a:p>
            <a:pPr marL="0" indent="0">
              <a:buNone/>
            </a:pPr>
            <a:r>
              <a:rPr lang="en-US" sz="2400" b="1" dirty="0">
                <a:solidFill>
                  <a:schemeClr val="tx1"/>
                </a:solidFill>
              </a:rPr>
              <a:t>Moderately/Sometimes</a:t>
            </a:r>
            <a:r>
              <a:rPr lang="en-US" sz="2400" dirty="0">
                <a:solidFill>
                  <a:schemeClr val="tx1"/>
                </a:solidFill>
              </a:rPr>
              <a:t> = on some occasions, at times</a:t>
            </a:r>
          </a:p>
          <a:p>
            <a:pPr marL="0" indent="0">
              <a:buNone/>
            </a:pPr>
            <a:r>
              <a:rPr lang="en-US" sz="2400" b="1" dirty="0">
                <a:solidFill>
                  <a:schemeClr val="tx1"/>
                </a:solidFill>
              </a:rPr>
              <a:t>A little/Slightly </a:t>
            </a:r>
            <a:r>
              <a:rPr lang="en-US" sz="2400" dirty="0">
                <a:solidFill>
                  <a:schemeClr val="tx1"/>
                </a:solidFill>
              </a:rPr>
              <a:t>= infrequently</a:t>
            </a:r>
          </a:p>
          <a:p>
            <a:pPr marL="0" indent="0">
              <a:buNone/>
            </a:pPr>
            <a:r>
              <a:rPr lang="en-US" sz="2400" b="1" dirty="0">
                <a:solidFill>
                  <a:schemeClr val="tx1"/>
                </a:solidFill>
              </a:rPr>
              <a:t>Never/Not at all</a:t>
            </a:r>
            <a:r>
              <a:rPr lang="en-US" sz="2400" dirty="0">
                <a:solidFill>
                  <a:schemeClr val="tx1"/>
                </a:solidFill>
              </a:rPr>
              <a:t> = at no time, not ever</a:t>
            </a:r>
          </a:p>
          <a:p>
            <a:pPr marL="0" indent="0">
              <a:buNone/>
            </a:pPr>
            <a:endParaRPr lang="en-US" sz="2400" dirty="0">
              <a:solidFill>
                <a:schemeClr val="tx1"/>
              </a:solidFill>
            </a:endParaRPr>
          </a:p>
          <a:p>
            <a:pPr>
              <a:lnSpc>
                <a:spcPct val="100000"/>
              </a:lnSpc>
              <a:spcAft>
                <a:spcPts val="1200"/>
              </a:spcAft>
            </a:pPr>
            <a:r>
              <a:rPr lang="en-US" sz="2400" dirty="0">
                <a:solidFill>
                  <a:schemeClr val="tx1"/>
                </a:solidFill>
              </a:rPr>
              <a:t>ACGME may consider ‘sometimes’ and “moderately” as potentially noncompliant</a:t>
            </a:r>
          </a:p>
          <a:p>
            <a:pPr>
              <a:lnSpc>
                <a:spcPct val="100000"/>
              </a:lnSpc>
            </a:pPr>
            <a:r>
              <a:rPr lang="en-US" sz="2400" dirty="0">
                <a:solidFill>
                  <a:schemeClr val="tx1"/>
                </a:solidFill>
              </a:rPr>
              <a:t>The 5-point scale </a:t>
            </a:r>
            <a:r>
              <a:rPr lang="en-US" sz="2400" b="1" dirty="0">
                <a:solidFill>
                  <a:schemeClr val="tx1"/>
                </a:solidFill>
              </a:rPr>
              <a:t>may flip </a:t>
            </a:r>
            <a:r>
              <a:rPr lang="en-US" sz="2400" dirty="0">
                <a:solidFill>
                  <a:schemeClr val="tx1"/>
                </a:solidFill>
              </a:rPr>
              <a:t>between positive and negative responses being at the top or the bottom </a:t>
            </a:r>
            <a:r>
              <a:rPr lang="en-US" sz="2400" i="1" dirty="0">
                <a:solidFill>
                  <a:schemeClr val="tx1"/>
                </a:solidFill>
              </a:rPr>
              <a:t>during</a:t>
            </a:r>
            <a:r>
              <a:rPr lang="en-US" sz="2400" dirty="0">
                <a:solidFill>
                  <a:schemeClr val="tx1"/>
                </a:solidFill>
              </a:rPr>
              <a:t> the survey</a:t>
            </a:r>
          </a:p>
        </p:txBody>
      </p:sp>
      <p:sp>
        <p:nvSpPr>
          <p:cNvPr id="5" name="Slide Number Placeholder 4">
            <a:extLst>
              <a:ext uri="{FF2B5EF4-FFF2-40B4-BE49-F238E27FC236}">
                <a16:creationId xmlns:a16="http://schemas.microsoft.com/office/drawing/2014/main" id="{0FEC9C65-6035-684A-A7B3-C21211E7E224}"/>
              </a:ext>
            </a:extLst>
          </p:cNvPr>
          <p:cNvSpPr>
            <a:spLocks noGrp="1"/>
          </p:cNvSpPr>
          <p:nvPr>
            <p:ph type="sldNum" sz="quarter" idx="12"/>
          </p:nvPr>
        </p:nvSpPr>
        <p:spPr/>
        <p:txBody>
          <a:bodyPr/>
          <a:lstStyle/>
          <a:p>
            <a:fld id="{2CB88E5D-03FE-D649-AC36-CF809A7D8F37}" type="slidenum">
              <a:rPr lang="en-US" smtClean="0"/>
              <a:t>6</a:t>
            </a:fld>
            <a:endParaRPr lang="en-US"/>
          </a:p>
        </p:txBody>
      </p:sp>
    </p:spTree>
    <p:extLst>
      <p:ext uri="{BB962C8B-B14F-4D97-AF65-F5344CB8AC3E}">
        <p14:creationId xmlns:p14="http://schemas.microsoft.com/office/powerpoint/2010/main" val="312363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8372A-87E3-734D-A5D9-CE7327A786C5}"/>
              </a:ext>
            </a:extLst>
          </p:cNvPr>
          <p:cNvSpPr>
            <a:spLocks noGrp="1"/>
          </p:cNvSpPr>
          <p:nvPr>
            <p:ph type="title"/>
          </p:nvPr>
        </p:nvSpPr>
        <p:spPr>
          <a:xfrm>
            <a:off x="546265" y="243976"/>
            <a:ext cx="11329059" cy="1280890"/>
          </a:xfrm>
        </p:spPr>
        <p:txBody>
          <a:bodyPr>
            <a:normAutofit/>
          </a:bodyPr>
          <a:lstStyle/>
          <a:p>
            <a:r>
              <a:rPr lang="en-US" sz="3200" dirty="0"/>
              <a:t>Satisfied with professional development</a:t>
            </a:r>
            <a:br>
              <a:rPr lang="en-US" sz="3200" dirty="0"/>
            </a:br>
            <a:r>
              <a:rPr lang="en-US" sz="3200" dirty="0"/>
              <a:t> and education</a:t>
            </a:r>
          </a:p>
        </p:txBody>
      </p:sp>
      <p:sp>
        <p:nvSpPr>
          <p:cNvPr id="3" name="Content Placeholder 2">
            <a:extLst>
              <a:ext uri="{FF2B5EF4-FFF2-40B4-BE49-F238E27FC236}">
                <a16:creationId xmlns:a16="http://schemas.microsoft.com/office/drawing/2014/main" id="{70B24221-4733-A447-B8B6-C0A8212D069E}"/>
              </a:ext>
            </a:extLst>
          </p:cNvPr>
          <p:cNvSpPr>
            <a:spLocks noGrp="1"/>
          </p:cNvSpPr>
          <p:nvPr>
            <p:ph idx="1"/>
          </p:nvPr>
        </p:nvSpPr>
        <p:spPr>
          <a:xfrm>
            <a:off x="546265" y="1413164"/>
            <a:ext cx="10830296" cy="5011387"/>
          </a:xfrm>
        </p:spPr>
        <p:txBody>
          <a:bodyPr>
            <a:normAutofit lnSpcReduction="10000"/>
          </a:bodyPr>
          <a:lstStyle/>
          <a:p>
            <a:pPr marL="0" indent="0">
              <a:lnSpc>
                <a:spcPct val="120000"/>
              </a:lnSpc>
              <a:spcBef>
                <a:spcPts val="600"/>
              </a:spcBef>
              <a:spcAft>
                <a:spcPts val="600"/>
              </a:spcAft>
              <a:buNone/>
            </a:pPr>
            <a:r>
              <a:rPr lang="en-US" sz="2400" dirty="0">
                <a:solidFill>
                  <a:schemeClr val="tx1"/>
                </a:solidFill>
              </a:rPr>
              <a:t>This does not necessarily mean you had to participate in the opportunity as the question is asking if you are </a:t>
            </a:r>
            <a:r>
              <a:rPr lang="en-US" sz="2400" u="sng" dirty="0">
                <a:solidFill>
                  <a:schemeClr val="tx1"/>
                </a:solidFill>
              </a:rPr>
              <a:t>satisfied with the opportunity</a:t>
            </a:r>
            <a:r>
              <a:rPr lang="en-US" sz="2400" dirty="0">
                <a:solidFill>
                  <a:schemeClr val="tx1"/>
                </a:solidFill>
              </a:rPr>
              <a:t> provided to you for faculty professional development and education</a:t>
            </a:r>
          </a:p>
          <a:p>
            <a:pPr marL="0" indent="0">
              <a:lnSpc>
                <a:spcPct val="110000"/>
              </a:lnSpc>
              <a:spcBef>
                <a:spcPts val="600"/>
              </a:spcBef>
              <a:spcAft>
                <a:spcPts val="600"/>
              </a:spcAft>
              <a:buNone/>
            </a:pPr>
            <a:endParaRPr lang="en-US" sz="900" dirty="0">
              <a:solidFill>
                <a:schemeClr val="tx1"/>
              </a:solidFill>
            </a:endParaRPr>
          </a:p>
          <a:p>
            <a:pPr marL="0" indent="0">
              <a:lnSpc>
                <a:spcPct val="110000"/>
              </a:lnSpc>
              <a:spcBef>
                <a:spcPts val="600"/>
              </a:spcBef>
              <a:spcAft>
                <a:spcPts val="600"/>
              </a:spcAft>
              <a:buNone/>
            </a:pPr>
            <a:r>
              <a:rPr lang="en-US" sz="2400" dirty="0">
                <a:solidFill>
                  <a:schemeClr val="tx1"/>
                </a:solidFill>
              </a:rPr>
              <a:t>Faculty development and scholarly activities include: </a:t>
            </a:r>
          </a:p>
          <a:p>
            <a:pPr marL="457200" indent="-457200">
              <a:lnSpc>
                <a:spcPct val="120000"/>
              </a:lnSpc>
              <a:spcBef>
                <a:spcPts val="0"/>
              </a:spcBef>
            </a:pPr>
            <a:r>
              <a:rPr lang="en-US" dirty="0">
                <a:solidFill>
                  <a:schemeClr val="tx1"/>
                </a:solidFill>
              </a:rPr>
              <a:t>Teaching/Educational skills</a:t>
            </a:r>
          </a:p>
          <a:p>
            <a:pPr marL="457200" indent="-457200">
              <a:lnSpc>
                <a:spcPct val="120000"/>
              </a:lnSpc>
              <a:spcBef>
                <a:spcPts val="0"/>
              </a:spcBef>
            </a:pPr>
            <a:r>
              <a:rPr lang="en-US" dirty="0">
                <a:solidFill>
                  <a:schemeClr val="tx1"/>
                </a:solidFill>
              </a:rPr>
              <a:t>Quality improvement and patient safety</a:t>
            </a:r>
          </a:p>
          <a:p>
            <a:pPr marL="457200" indent="-457200">
              <a:lnSpc>
                <a:spcPct val="120000"/>
              </a:lnSpc>
              <a:spcBef>
                <a:spcPts val="0"/>
              </a:spcBef>
            </a:pPr>
            <a:r>
              <a:rPr lang="en-US" dirty="0">
                <a:solidFill>
                  <a:schemeClr val="tx1"/>
                </a:solidFill>
              </a:rPr>
              <a:t>Fostering your own and/or the residents’/fellows’ well-being</a:t>
            </a:r>
          </a:p>
          <a:p>
            <a:pPr marL="457200" indent="-457200">
              <a:lnSpc>
                <a:spcPct val="120000"/>
              </a:lnSpc>
              <a:spcBef>
                <a:spcPts val="0"/>
              </a:spcBef>
            </a:pPr>
            <a:r>
              <a:rPr lang="en-US" dirty="0">
                <a:solidFill>
                  <a:schemeClr val="tx1"/>
                </a:solidFill>
              </a:rPr>
              <a:t>Practice-based learning and improvement (e.g., evaluating your own and system practice habits and incorporating the best evidence to improve patient care)</a:t>
            </a:r>
          </a:p>
          <a:p>
            <a:pPr marL="457200" indent="-457200">
              <a:lnSpc>
                <a:spcPct val="120000"/>
              </a:lnSpc>
              <a:spcBef>
                <a:spcPts val="0"/>
              </a:spcBef>
            </a:pPr>
            <a:r>
              <a:rPr lang="en-US" dirty="0">
                <a:solidFill>
                  <a:schemeClr val="tx1"/>
                </a:solidFill>
              </a:rPr>
              <a:t>Contribution to inclusive clinical learning environment</a:t>
            </a:r>
          </a:p>
          <a:p>
            <a:pPr marL="45720" indent="0">
              <a:lnSpc>
                <a:spcPct val="120000"/>
              </a:lnSpc>
              <a:spcBef>
                <a:spcPts val="600"/>
              </a:spcBef>
              <a:spcAft>
                <a:spcPts val="600"/>
              </a:spcAft>
              <a:buNone/>
            </a:pPr>
            <a:r>
              <a:rPr lang="en-US" sz="2400" b="1" dirty="0">
                <a:solidFill>
                  <a:schemeClr val="tx1"/>
                </a:solidFill>
              </a:rPr>
              <a:t>Include program-specific examples</a:t>
            </a: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653D3B7D-DCEB-3E44-8FF2-354291DA81A3}"/>
              </a:ext>
            </a:extLst>
          </p:cNvPr>
          <p:cNvSpPr>
            <a:spLocks noGrp="1"/>
          </p:cNvSpPr>
          <p:nvPr>
            <p:ph type="sldNum" sz="quarter" idx="12"/>
          </p:nvPr>
        </p:nvSpPr>
        <p:spPr/>
        <p:txBody>
          <a:bodyPr/>
          <a:lstStyle/>
          <a:p>
            <a:fld id="{2CB88E5D-03FE-D649-AC36-CF809A7D8F37}" type="slidenum">
              <a:rPr lang="en-US" smtClean="0"/>
              <a:t>7</a:t>
            </a:fld>
            <a:endParaRPr lang="en-US"/>
          </a:p>
        </p:txBody>
      </p:sp>
    </p:spTree>
    <p:extLst>
      <p:ext uri="{BB962C8B-B14F-4D97-AF65-F5344CB8AC3E}">
        <p14:creationId xmlns:p14="http://schemas.microsoft.com/office/powerpoint/2010/main" val="2154713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25DC6-7438-AF40-BCF6-D46DBCE77ADB}"/>
              </a:ext>
            </a:extLst>
          </p:cNvPr>
          <p:cNvSpPr>
            <a:spLocks noGrp="1"/>
          </p:cNvSpPr>
          <p:nvPr>
            <p:ph type="title"/>
          </p:nvPr>
        </p:nvSpPr>
        <p:spPr>
          <a:xfrm>
            <a:off x="1143000" y="834835"/>
            <a:ext cx="10210800" cy="742034"/>
          </a:xfrm>
        </p:spPr>
        <p:txBody>
          <a:bodyPr/>
          <a:lstStyle/>
          <a:p>
            <a:r>
              <a:rPr lang="en-US" sz="3200" dirty="0"/>
              <a:t>Data about practice habits</a:t>
            </a:r>
          </a:p>
        </p:txBody>
      </p:sp>
      <p:sp>
        <p:nvSpPr>
          <p:cNvPr id="3" name="Content Placeholder 2">
            <a:extLst>
              <a:ext uri="{FF2B5EF4-FFF2-40B4-BE49-F238E27FC236}">
                <a16:creationId xmlns:a16="http://schemas.microsoft.com/office/drawing/2014/main" id="{07711D55-94A5-C84B-AE79-99A4F901E98D}"/>
              </a:ext>
            </a:extLst>
          </p:cNvPr>
          <p:cNvSpPr>
            <a:spLocks noGrp="1"/>
          </p:cNvSpPr>
          <p:nvPr>
            <p:ph idx="1"/>
          </p:nvPr>
        </p:nvSpPr>
        <p:spPr>
          <a:xfrm>
            <a:off x="1143000" y="1965960"/>
            <a:ext cx="9872871" cy="4191000"/>
          </a:xfrm>
        </p:spPr>
        <p:txBody>
          <a:bodyPr>
            <a:normAutofit/>
          </a:bodyPr>
          <a:lstStyle/>
          <a:p>
            <a:r>
              <a:rPr lang="en-US" sz="2400" dirty="0">
                <a:solidFill>
                  <a:schemeClr val="tx1"/>
                </a:solidFill>
              </a:rPr>
              <a:t>Faculty receive information about their practice habits on a </a:t>
            </a:r>
            <a:r>
              <a:rPr lang="en-US" sz="2400">
                <a:solidFill>
                  <a:schemeClr val="tx1"/>
                </a:solidFill>
              </a:rPr>
              <a:t>routine basis. </a:t>
            </a:r>
            <a:r>
              <a:rPr lang="en-US" sz="2400" dirty="0">
                <a:solidFill>
                  <a:schemeClr val="tx1"/>
                </a:solidFill>
              </a:rPr>
              <a:t>Data can come from the hospital and/or the clinic setting</a:t>
            </a:r>
          </a:p>
          <a:p>
            <a:pPr marL="45720" indent="0">
              <a:buNone/>
            </a:pPr>
            <a:endParaRPr lang="en-US" sz="1200" dirty="0">
              <a:solidFill>
                <a:schemeClr val="tx1"/>
              </a:solidFill>
            </a:endParaRPr>
          </a:p>
          <a:p>
            <a:r>
              <a:rPr lang="en-US" sz="2400" u="sng" dirty="0">
                <a:solidFill>
                  <a:schemeClr val="tx1"/>
                </a:solidFill>
              </a:rPr>
              <a:t>Examples in the hospital setting</a:t>
            </a:r>
            <a:r>
              <a:rPr lang="en-US" sz="2400" dirty="0">
                <a:solidFill>
                  <a:schemeClr val="tx1"/>
                </a:solidFill>
              </a:rPr>
              <a:t> may include hospital core measures relevant to the specialty, QI projects outcomes, hand hygiene data, or any data from the hospital about your practice patterns as a group</a:t>
            </a:r>
          </a:p>
          <a:p>
            <a:endParaRPr lang="en-US" sz="1200" dirty="0">
              <a:solidFill>
                <a:schemeClr val="tx1"/>
              </a:solidFill>
            </a:endParaRPr>
          </a:p>
          <a:p>
            <a:r>
              <a:rPr lang="en-US" sz="2400" u="sng" dirty="0">
                <a:solidFill>
                  <a:schemeClr val="tx1"/>
                </a:solidFill>
              </a:rPr>
              <a:t>Examples in the ambulatory setting</a:t>
            </a:r>
            <a:r>
              <a:rPr lang="en-US" sz="2400" dirty="0">
                <a:solidFill>
                  <a:schemeClr val="tx1"/>
                </a:solidFill>
              </a:rPr>
              <a:t> may include your patient panel data on chronic disease metrics and preventive health measures (e.g. vaccinations, age-related cancer screening) relevant to your specialty continuity clinic</a:t>
            </a:r>
          </a:p>
          <a:p>
            <a:endParaRPr lang="en-US" sz="2400" dirty="0">
              <a:solidFill>
                <a:schemeClr val="tx1"/>
              </a:solidFill>
            </a:endParaRPr>
          </a:p>
          <a:p>
            <a:pPr marL="0" indent="0">
              <a:buNone/>
            </a:pPr>
            <a:endParaRPr lang="en-US" dirty="0"/>
          </a:p>
        </p:txBody>
      </p:sp>
      <p:sp>
        <p:nvSpPr>
          <p:cNvPr id="4" name="Slide Number Placeholder 3">
            <a:extLst>
              <a:ext uri="{FF2B5EF4-FFF2-40B4-BE49-F238E27FC236}">
                <a16:creationId xmlns:a16="http://schemas.microsoft.com/office/drawing/2014/main" id="{24401D2A-F8C5-2A48-BC4F-1917AAE84389}"/>
              </a:ext>
            </a:extLst>
          </p:cNvPr>
          <p:cNvSpPr>
            <a:spLocks noGrp="1"/>
          </p:cNvSpPr>
          <p:nvPr>
            <p:ph type="sldNum" sz="quarter" idx="12"/>
          </p:nvPr>
        </p:nvSpPr>
        <p:spPr/>
        <p:txBody>
          <a:bodyPr/>
          <a:lstStyle/>
          <a:p>
            <a:fld id="{2CB88E5D-03FE-D649-AC36-CF809A7D8F37}" type="slidenum">
              <a:rPr lang="en-US" smtClean="0"/>
              <a:t>8</a:t>
            </a:fld>
            <a:endParaRPr lang="en-US"/>
          </a:p>
        </p:txBody>
      </p:sp>
    </p:spTree>
    <p:extLst>
      <p:ext uri="{BB962C8B-B14F-4D97-AF65-F5344CB8AC3E}">
        <p14:creationId xmlns:p14="http://schemas.microsoft.com/office/powerpoint/2010/main" val="3156844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11403-E6D7-4E67-9A51-16FDFBBAE81C}"/>
              </a:ext>
            </a:extLst>
          </p:cNvPr>
          <p:cNvSpPr>
            <a:spLocks noGrp="1"/>
          </p:cNvSpPr>
          <p:nvPr>
            <p:ph type="title"/>
          </p:nvPr>
        </p:nvSpPr>
        <p:spPr>
          <a:xfrm>
            <a:off x="657100" y="745572"/>
            <a:ext cx="9875520" cy="1356360"/>
          </a:xfrm>
        </p:spPr>
        <p:txBody>
          <a:bodyPr/>
          <a:lstStyle/>
          <a:p>
            <a:r>
              <a:rPr lang="en-US" sz="3200" dirty="0"/>
              <a:t>Professionalism</a:t>
            </a:r>
          </a:p>
        </p:txBody>
      </p:sp>
      <p:sp>
        <p:nvSpPr>
          <p:cNvPr id="3" name="Content Placeholder 2">
            <a:extLst>
              <a:ext uri="{FF2B5EF4-FFF2-40B4-BE49-F238E27FC236}">
                <a16:creationId xmlns:a16="http://schemas.microsoft.com/office/drawing/2014/main" id="{F4DA778E-48E3-49C6-A3DF-39B4929D3C9E}"/>
              </a:ext>
            </a:extLst>
          </p:cNvPr>
          <p:cNvSpPr>
            <a:spLocks noGrp="1"/>
          </p:cNvSpPr>
          <p:nvPr>
            <p:ph idx="1"/>
          </p:nvPr>
        </p:nvSpPr>
        <p:spPr>
          <a:xfrm>
            <a:off x="661059" y="1674420"/>
            <a:ext cx="10869881" cy="4623460"/>
          </a:xfrm>
        </p:spPr>
        <p:txBody>
          <a:bodyPr>
            <a:normAutofit/>
          </a:bodyPr>
          <a:lstStyle/>
          <a:p>
            <a:pPr>
              <a:lnSpc>
                <a:spcPct val="114000"/>
              </a:lnSpc>
            </a:pPr>
            <a:r>
              <a:rPr lang="en-US" sz="2400" dirty="0">
                <a:solidFill>
                  <a:schemeClr val="tx1"/>
                </a:solidFill>
              </a:rPr>
              <a:t>What mechanisms do you have to confidentially report unprofessional behavior? What mechanisms do you have to deal confidentially with problems and concerns?</a:t>
            </a:r>
            <a:endParaRPr lang="en-US" sz="2400" dirty="0">
              <a:solidFill>
                <a:srgbClr val="C00000"/>
              </a:solidFill>
            </a:endParaRPr>
          </a:p>
          <a:p>
            <a:pPr lvl="1">
              <a:lnSpc>
                <a:spcPct val="114000"/>
              </a:lnSpc>
            </a:pPr>
            <a:r>
              <a:rPr lang="en-US" sz="2400" b="1" dirty="0">
                <a:solidFill>
                  <a:schemeClr val="tx1"/>
                </a:solidFill>
              </a:rPr>
              <a:t>Include program-specific mechanisms</a:t>
            </a:r>
          </a:p>
          <a:p>
            <a:pPr marL="457200" lvl="1" indent="0">
              <a:buNone/>
            </a:pPr>
            <a:endParaRPr lang="en-US" sz="2400" dirty="0">
              <a:solidFill>
                <a:schemeClr val="tx1"/>
              </a:solidFill>
            </a:endParaRPr>
          </a:p>
          <a:p>
            <a:pPr>
              <a:lnSpc>
                <a:spcPct val="114000"/>
              </a:lnSpc>
            </a:pPr>
            <a:r>
              <a:rPr lang="en-US" sz="2400" dirty="0">
                <a:solidFill>
                  <a:schemeClr val="tx1"/>
                </a:solidFill>
              </a:rPr>
              <a:t>Have you experienced or witnessed abuse? </a:t>
            </a:r>
          </a:p>
          <a:p>
            <a:pPr lvl="1">
              <a:lnSpc>
                <a:spcPct val="114000"/>
              </a:lnSpc>
            </a:pPr>
            <a:r>
              <a:rPr lang="en-US" sz="2400" dirty="0">
                <a:solidFill>
                  <a:schemeClr val="tx1"/>
                </a:solidFill>
              </a:rPr>
              <a:t>Abuse defined as public humiliation, physical harm, threat of harm, sexual or other forms of harassment, coercion, denial of opportunities or lower grades/evals or offensive remarks due to gender, race/ethnicity, sexual orientation</a:t>
            </a:r>
          </a:p>
          <a:p>
            <a:pPr lvl="1">
              <a:lnSpc>
                <a:spcPct val="114000"/>
              </a:lnSpc>
            </a:pPr>
            <a:r>
              <a:rPr lang="en-US" sz="2400" dirty="0">
                <a:solidFill>
                  <a:schemeClr val="tx1"/>
                </a:solidFill>
              </a:rPr>
              <a:t>Abuse against student, resident/fellow, faculty, and/or staff</a:t>
            </a:r>
          </a:p>
          <a:p>
            <a:pPr lvl="1"/>
            <a:endParaRPr lang="en-US" sz="2200" dirty="0">
              <a:solidFill>
                <a:srgbClr val="C00000"/>
              </a:solidFill>
            </a:endParaRPr>
          </a:p>
        </p:txBody>
      </p:sp>
      <p:sp>
        <p:nvSpPr>
          <p:cNvPr id="4" name="Slide Number Placeholder 3">
            <a:extLst>
              <a:ext uri="{FF2B5EF4-FFF2-40B4-BE49-F238E27FC236}">
                <a16:creationId xmlns:a16="http://schemas.microsoft.com/office/drawing/2014/main" id="{91DD5715-4D88-514F-A608-E9633ED29132}"/>
              </a:ext>
            </a:extLst>
          </p:cNvPr>
          <p:cNvSpPr>
            <a:spLocks noGrp="1"/>
          </p:cNvSpPr>
          <p:nvPr>
            <p:ph type="sldNum" sz="quarter" idx="12"/>
          </p:nvPr>
        </p:nvSpPr>
        <p:spPr/>
        <p:txBody>
          <a:bodyPr/>
          <a:lstStyle/>
          <a:p>
            <a:fld id="{2CB88E5D-03FE-D649-AC36-CF809A7D8F37}" type="slidenum">
              <a:rPr lang="en-US" smtClean="0"/>
              <a:t>9</a:t>
            </a:fld>
            <a:endParaRPr lang="en-US"/>
          </a:p>
        </p:txBody>
      </p:sp>
    </p:spTree>
    <p:extLst>
      <p:ext uri="{BB962C8B-B14F-4D97-AF65-F5344CB8AC3E}">
        <p14:creationId xmlns:p14="http://schemas.microsoft.com/office/powerpoint/2010/main" val="1409094735"/>
      </p:ext>
    </p:extLst>
  </p:cSld>
  <p:clrMapOvr>
    <a:masterClrMapping/>
  </p:clrMapOvr>
</p:sld>
</file>

<file path=ppt/theme/theme1.xml><?xml version="1.0" encoding="utf-8"?>
<a:theme xmlns:a="http://schemas.openxmlformats.org/drawingml/2006/main" name="Alliance AIM New">
  <a:themeElements>
    <a:clrScheme name="Alliance AIM New">
      <a:dk1>
        <a:srgbClr val="706F73"/>
      </a:dk1>
      <a:lt1>
        <a:srgbClr val="FFFFFF"/>
      </a:lt1>
      <a:dk2>
        <a:srgbClr val="00485F"/>
      </a:dk2>
      <a:lt2>
        <a:srgbClr val="E7E6E6"/>
      </a:lt2>
      <a:accent1>
        <a:srgbClr val="0F5687"/>
      </a:accent1>
      <a:accent2>
        <a:srgbClr val="ED8322"/>
      </a:accent2>
      <a:accent3>
        <a:srgbClr val="B32216"/>
      </a:accent3>
      <a:accent4>
        <a:srgbClr val="F9C506"/>
      </a:accent4>
      <a:accent5>
        <a:srgbClr val="00919E"/>
      </a:accent5>
      <a:accent6>
        <a:srgbClr val="6699C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liance PPT Template (widescreen format)" id="{D2583B44-40B0-4480-8C82-8A10EFF86D01}" vid="{0D3EBD5F-88D1-4057-A5E6-32BB4EB512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ef013b1-c760-4eac-a036-a0dbdbf2ee1d" xsi:nil="true"/>
    <Picture xmlns="cdbec9c3-13cb-4e7b-b509-9d44a15dd439">
      <Url xsi:nil="true"/>
      <Description xsi:nil="true"/>
    </Picture>
    <lcf76f155ced4ddcb4097134ff3c332f xmlns="cdbec9c3-13cb-4e7b-b509-9d44a15dd439">
      <Terms xmlns="http://schemas.microsoft.com/office/infopath/2007/PartnerControls"/>
    </lcf76f155ced4ddcb4097134ff3c332f>
    <SharedWithUsers xmlns="0ef013b1-c760-4eac-a036-a0dbdbf2ee1d">
      <UserInfo>
        <DisplayName>Margaret Breida</DisplayName>
        <AccountId>28</AccountId>
        <AccountType/>
      </UserInfo>
      <UserInfo>
        <DisplayName>Talia Austin</DisplayName>
        <AccountId>24</AccountId>
        <AccountType/>
      </UserInfo>
      <UserInfo>
        <DisplayName>Karen Majcher</DisplayName>
        <AccountId>21</AccountId>
        <AccountType/>
      </UserInfo>
      <UserInfo>
        <DisplayName>Sheila Costa</DisplayName>
        <AccountId>13</AccountId>
        <AccountType/>
      </UserInfo>
      <UserInfo>
        <DisplayName>Nancy Dernelle</DisplayName>
        <AccountId>25</AccountId>
        <AccountType/>
      </UserInfo>
      <UserInfo>
        <DisplayName>Steven Humphrey</DisplayName>
        <AccountId>15</AccountId>
        <AccountType/>
      </UserInfo>
      <UserInfo>
        <DisplayName>Polly Parsons</DisplayName>
        <AccountId>453</AccountId>
        <AccountType/>
      </UserInfo>
      <UserInfo>
        <DisplayName>Valerie O</DisplayName>
        <AccountId>27</AccountId>
        <AccountType/>
      </UserInfo>
    </SharedWithUsers>
    <FY2025AAIMHigherList xmlns="cdbec9c3-13cb-4e7b-b509-9d44a15dd43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5D036773452604BAE7354FCA49DCFE2" ma:contentTypeVersion="21" ma:contentTypeDescription="Create a new document." ma:contentTypeScope="" ma:versionID="7f91741c30a8411f5c02c069f8928f31">
  <xsd:schema xmlns:xsd="http://www.w3.org/2001/XMLSchema" xmlns:xs="http://www.w3.org/2001/XMLSchema" xmlns:p="http://schemas.microsoft.com/office/2006/metadata/properties" xmlns:ns2="cdbec9c3-13cb-4e7b-b509-9d44a15dd439" xmlns:ns3="0ef013b1-c760-4eac-a036-a0dbdbf2ee1d" targetNamespace="http://schemas.microsoft.com/office/2006/metadata/properties" ma:root="true" ma:fieldsID="3d490eefec515b7ace82961662f410b7" ns2:_="" ns3:_="">
    <xsd:import namespace="cdbec9c3-13cb-4e7b-b509-9d44a15dd439"/>
    <xsd:import namespace="0ef013b1-c760-4eac-a036-a0dbdbf2ee1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Pictur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FY2025AAIMHigherList"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bec9c3-13cb-4e7b-b509-9d44a15dd4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Picture" ma:index="18" nillable="true" ma:displayName="Picture" ma:format="Image" ma:internalName="Picture">
      <xsd:complexType>
        <xsd:complexContent>
          <xsd:extension base="dms:URL">
            <xsd:sequence>
              <xsd:element name="Url" type="dms:ValidUrl" minOccurs="0" nillable="true"/>
              <xsd:element name="Description" type="xsd:string" nillable="true"/>
            </xsd:sequence>
          </xsd:extension>
        </xsd:complexContent>
      </xsd:complex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76b55f-c2d7-4624-bf3d-0fe18b00562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FY2025AAIMHigherList" ma:index="27" nillable="true" ma:displayName="FY 2025 AAIM Higher List" ma:format="Dropdown" ma:internalName="FY2025AAIMHigherList">
      <xsd:simpleType>
        <xsd:restriction base="dms:Text">
          <xsd:maxLength value="255"/>
        </xsd:restrictio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f013b1-c760-4eac-a036-a0dbdbf2ee1d"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8a7a522b-61f5-44d0-88dc-1a628e9edca1}" ma:internalName="TaxCatchAll" ma:showField="CatchAllData" ma:web="0ef013b1-c760-4eac-a036-a0dbdbf2e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B61557-405F-43C8-B1EC-622E61F6A26B}">
  <ds:schemaRefs>
    <ds:schemaRef ds:uri="http://purl.org/dc/terms/"/>
    <ds:schemaRef ds:uri="http://purl.org/dc/elements/1.1/"/>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dcmitype/"/>
    <ds:schemaRef ds:uri="0ef013b1-c760-4eac-a036-a0dbdbf2ee1d"/>
    <ds:schemaRef ds:uri="cdbec9c3-13cb-4e7b-b509-9d44a15dd439"/>
  </ds:schemaRefs>
</ds:datastoreItem>
</file>

<file path=customXml/itemProps2.xml><?xml version="1.0" encoding="utf-8"?>
<ds:datastoreItem xmlns:ds="http://schemas.openxmlformats.org/officeDocument/2006/customXml" ds:itemID="{78F459DD-F00D-41BE-AAC2-951DAFEF9965}"/>
</file>

<file path=customXml/itemProps3.xml><?xml version="1.0" encoding="utf-8"?>
<ds:datastoreItem xmlns:ds="http://schemas.openxmlformats.org/officeDocument/2006/customXml" ds:itemID="{32C8C511-18E0-45CC-B45C-ADE95477C4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Alliance AIM New</Template>
  <TotalTime>30</TotalTime>
  <Words>1626</Words>
  <Application>Microsoft Macintosh PowerPoint</Application>
  <PresentationFormat>Widescreen</PresentationFormat>
  <Paragraphs>166</Paragraphs>
  <Slides>16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Gill Sans</vt:lpstr>
      <vt:lpstr>Gotham Book</vt:lpstr>
      <vt:lpstr>LucidaGrande</vt:lpstr>
      <vt:lpstr>Alliance AIM New</vt:lpstr>
      <vt:lpstr>Toolkit to Better Understand the ACGME Faculty Survey </vt:lpstr>
      <vt:lpstr> Purpose of the survey</vt:lpstr>
      <vt:lpstr>PowerPoint Presentation</vt:lpstr>
      <vt:lpstr>Survey is for your current academic year experience</vt:lpstr>
      <vt:lpstr> Logistics of the survey</vt:lpstr>
      <vt:lpstr>Survey Frequency norms</vt:lpstr>
      <vt:lpstr>Satisfied with professional development  and education</vt:lpstr>
      <vt:lpstr>Data about practice habits</vt:lpstr>
      <vt:lpstr>Professionalism</vt:lpstr>
      <vt:lpstr>Patient Safety and Teamwork</vt:lpstr>
      <vt:lpstr>Transitioning care when fatigued</vt:lpstr>
      <vt:lpstr>Working in an interprofessional team</vt:lpstr>
      <vt:lpstr>Evaluation and Feedback as an Educator</vt:lpstr>
      <vt:lpstr>Educational Content on Healthcare Disparities and Cost-Effective Care</vt:lpstr>
      <vt:lpstr>Cost Awareness</vt:lpstr>
      <vt:lpstr> Protected Time for Core Faculty &amp; APDs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O'Rourke</dc:creator>
  <cp:lastModifiedBy>Paul O'Rourke</cp:lastModifiedBy>
  <cp:revision>2</cp:revision>
  <dcterms:created xsi:type="dcterms:W3CDTF">2025-12-20T19:07:40Z</dcterms:created>
  <dcterms:modified xsi:type="dcterms:W3CDTF">2025-12-20T19:38:38Z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0x01010065D036773452604BAE7354FCA49DCFE2</vt:lpwstr>
  </property>
  <property fmtid="{D5CDD505-2E9C-101B-9397-08002B2CF9AE}" pid="3" name="Order">
    <vt:r8>546000</vt:r8>
  </property>
  <property fmtid="{D5CDD505-2E9C-101B-9397-08002B2CF9AE}" pid="4" name="MediaServiceImageTags">
    <vt:lpwstr/>
  </property>
</Properties>
</file>