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7" r:id="rId12"/>
    <p:sldId id="268" r:id="rId13"/>
    <p:sldId id="265" r:id="rId14"/>
    <p:sldId id="271" r:id="rId15"/>
    <p:sldId id="274" r:id="rId16"/>
    <p:sldId id="266" r:id="rId17"/>
    <p:sldId id="275" r:id="rId18"/>
    <p:sldId id="269" r:id="rId19"/>
    <p:sldId id="270" r:id="rId20"/>
    <p:sldId id="272" r:id="rId21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706" autoAdjust="0"/>
  </p:normalViewPr>
  <p:slideViewPr>
    <p:cSldViewPr snapToGrid="0">
      <p:cViewPr varScale="1">
        <p:scale>
          <a:sx n="64" d="100"/>
          <a:sy n="64" d="100"/>
        </p:scale>
        <p:origin x="67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programs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8E9-474C-82A9-15AF77AB7B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8E9-474C-82A9-15AF77AB7B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8E9-474C-82A9-15AF77AB7B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8E9-474C-82A9-15AF77AB7B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D8E9-474C-82A9-15AF77AB7B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D8E9-474C-82A9-15AF77AB7BBF}"/>
              </c:ext>
            </c:extLst>
          </c:dPt>
          <c:dLbls>
            <c:dLbl>
              <c:idx val="0"/>
              <c:layout>
                <c:manualLayout>
                  <c:x val="-9.74051896207586E-2"/>
                  <c:y val="-6.90476190476190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9-474C-82A9-15AF77AB7BBF}"/>
                </c:ext>
              </c:extLst>
            </c:dLbl>
            <c:dLbl>
              <c:idx val="1"/>
              <c:layout>
                <c:manualLayout>
                  <c:x val="3.8323353293413173E-2"/>
                  <c:y val="-3.57142857142857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E9-474C-82A9-15AF77AB7BBF}"/>
                </c:ext>
              </c:extLst>
            </c:dLbl>
            <c:dLbl>
              <c:idx val="2"/>
              <c:layout>
                <c:manualLayout>
                  <c:x val="-1.0756506958591149E-16"/>
                  <c:y val="-0.104761904761904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4F22F2-7903-4508-814F-3168A3C38121}" type="CATEGORYNAME">
                      <a:rPr lang="en-US" sz="200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20987050-DB2F-4595-ACF2-26EEB2A94F3D}" type="PERCENTAGE">
                      <a:rPr lang="en-US" sz="2000" baseline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20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8E9-474C-82A9-15AF77AB7BBF}"/>
                </c:ext>
              </c:extLst>
            </c:dLbl>
            <c:dLbl>
              <c:idx val="3"/>
              <c:layout>
                <c:manualLayout>
                  <c:x val="-4.6307385229540921E-2"/>
                  <c:y val="9.04761904761904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E9-474C-82A9-15AF77AB7BBF}"/>
                </c:ext>
              </c:extLst>
            </c:dLbl>
            <c:dLbl>
              <c:idx val="4"/>
              <c:layout>
                <c:manualLayout>
                  <c:x val="-8.6227544910179643E-2"/>
                  <c:y val="7.14285714285714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E9-474C-82A9-15AF77AB7BBF}"/>
                </c:ext>
              </c:extLst>
            </c:dLbl>
            <c:dLbl>
              <c:idx val="5"/>
              <c:layout>
                <c:manualLayout>
                  <c:x val="6.394601664890899E-2"/>
                  <c:y val="0.209523809523809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E9-474C-82A9-15AF77AB7B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Inpt w/ residents</c:v>
                </c:pt>
                <c:pt idx="1">
                  <c:v>Inpt w/o residents</c:v>
                </c:pt>
                <c:pt idx="2">
                  <c:v>Opt w/ residents</c:v>
                </c:pt>
                <c:pt idx="3">
                  <c:v>Opt w/o residents</c:v>
                </c:pt>
                <c:pt idx="4">
                  <c:v>Research</c:v>
                </c:pt>
                <c:pt idx="5">
                  <c:v>PD time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0.2</c:v>
                </c:pt>
                <c:pt idx="1">
                  <c:v>1.9E-2</c:v>
                </c:pt>
                <c:pt idx="2">
                  <c:v>0.11</c:v>
                </c:pt>
                <c:pt idx="3">
                  <c:v>7.0000000000000007E-2</c:v>
                </c:pt>
                <c:pt idx="4">
                  <c:v>4.2000000000000003E-2</c:v>
                </c:pt>
                <c:pt idx="5">
                  <c:v>0.55900000000000005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8E9-474C-82A9-15AF77AB7BB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Mean # of APDs based on program size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APDs!$B$1</c:f>
              <c:strCache>
                <c:ptCount val="1"/>
                <c:pt idx="0">
                  <c:v>Mean # of APDs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APDs!$A$2:$A$5</c:f>
              <c:strCache>
                <c:ptCount val="4"/>
                <c:pt idx="0">
                  <c:v>00 - 28</c:v>
                </c:pt>
                <c:pt idx="1">
                  <c:v>29 - 45</c:v>
                </c:pt>
                <c:pt idx="2">
                  <c:v>46 - 78</c:v>
                </c:pt>
                <c:pt idx="3">
                  <c:v>79 - 182</c:v>
                </c:pt>
              </c:strCache>
            </c:strRef>
          </c:cat>
          <c:val>
            <c:numRef>
              <c:f>APDs!$B$2:$B$5</c:f>
              <c:numCache>
                <c:formatCode>General</c:formatCode>
                <c:ptCount val="4"/>
                <c:pt idx="0">
                  <c:v>1.3</c:v>
                </c:pt>
                <c:pt idx="1">
                  <c:v>2</c:v>
                </c:pt>
                <c:pt idx="2">
                  <c:v>3.2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A-4BFF-8EF2-49C5DF467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274192"/>
        <c:axId val="359282720"/>
      </c:barChart>
      <c:catAx>
        <c:axId val="35927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282720"/>
        <c:crosses val="autoZero"/>
        <c:auto val="1"/>
        <c:lblAlgn val="ctr"/>
        <c:lblOffset val="100"/>
        <c:noMultiLvlLbl val="0"/>
      </c:catAx>
      <c:valAx>
        <c:axId val="35928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2741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Mean # of </a:t>
            </a:r>
            <a:r>
              <a:rPr lang="en-US" baseline="0" dirty="0"/>
              <a:t>CRs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CR!$B$1</c:f>
              <c:strCache>
                <c:ptCount val="1"/>
                <c:pt idx="0">
                  <c:v>Mean # of CRs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CR!$A$2:$A$5</c:f>
              <c:strCache>
                <c:ptCount val="4"/>
                <c:pt idx="0">
                  <c:v>00 - 28</c:v>
                </c:pt>
                <c:pt idx="1">
                  <c:v>29 - 45</c:v>
                </c:pt>
                <c:pt idx="2">
                  <c:v>46 - 78</c:v>
                </c:pt>
                <c:pt idx="3">
                  <c:v>79 - 182</c:v>
                </c:pt>
              </c:strCache>
            </c:strRef>
          </c:cat>
          <c:val>
            <c:numRef>
              <c:f>CR!$B$2:$B$5</c:f>
              <c:numCache>
                <c:formatCode>General</c:formatCode>
                <c:ptCount val="4"/>
                <c:pt idx="0">
                  <c:v>0.8</c:v>
                </c:pt>
                <c:pt idx="1">
                  <c:v>1.4</c:v>
                </c:pt>
                <c:pt idx="2">
                  <c:v>2.7</c:v>
                </c:pt>
                <c:pt idx="3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8-46C2-95AF-C1FD71E8C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675200"/>
        <c:axId val="359677496"/>
      </c:barChart>
      <c:catAx>
        <c:axId val="3596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677496"/>
        <c:crosses val="autoZero"/>
        <c:auto val="1"/>
        <c:lblAlgn val="ctr"/>
        <c:lblOffset val="100"/>
        <c:noMultiLvlLbl val="0"/>
      </c:catAx>
      <c:valAx>
        <c:axId val="359677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67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Mean # of Staff Support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'secretarial support'!$B$1</c:f>
              <c:strCache>
                <c:ptCount val="1"/>
                <c:pt idx="0">
                  <c:v>Mean # of Staff Support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'secretarial support'!$A$2:$A$5</c:f>
              <c:strCache>
                <c:ptCount val="4"/>
                <c:pt idx="0">
                  <c:v>00 - 28</c:v>
                </c:pt>
                <c:pt idx="1">
                  <c:v>29 - 45</c:v>
                </c:pt>
                <c:pt idx="2">
                  <c:v>46 - 78</c:v>
                </c:pt>
                <c:pt idx="3">
                  <c:v>79 - 182</c:v>
                </c:pt>
              </c:strCache>
            </c:strRef>
          </c:cat>
          <c:val>
            <c:numRef>
              <c:f>'secretarial support'!$B$2:$B$5</c:f>
              <c:numCache>
                <c:formatCode>General</c:formatCode>
                <c:ptCount val="4"/>
                <c:pt idx="0">
                  <c:v>1.8</c:v>
                </c:pt>
                <c:pt idx="1">
                  <c:v>1.8</c:v>
                </c:pt>
                <c:pt idx="2">
                  <c:v>1.8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4E-484A-9F4E-F85651932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608784"/>
        <c:axId val="468607144"/>
      </c:barChart>
      <c:catAx>
        <c:axId val="46860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607144"/>
        <c:crosses val="autoZero"/>
        <c:auto val="1"/>
        <c:lblAlgn val="ctr"/>
        <c:lblOffset val="100"/>
        <c:noMultiLvlLbl val="0"/>
      </c:catAx>
      <c:valAx>
        <c:axId val="46860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60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294468867531885E-2"/>
          <c:y val="0.22453709965616173"/>
          <c:w val="0.81388888888888888"/>
          <c:h val="0.77314814814814814"/>
        </c:manualLayout>
      </c:layout>
      <c:pie3DChart>
        <c:varyColors val="1"/>
        <c:ser>
          <c:idx val="0"/>
          <c:order val="0"/>
          <c:tx>
            <c:strRef>
              <c:f>'Time sufficiency'!$B$1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9E0-496B-AEF0-EF785EE127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9E0-496B-AEF0-EF785EE127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9E0-496B-AEF0-EF785EE127F3}"/>
              </c:ext>
            </c:extLst>
          </c:dPt>
          <c:dLbls>
            <c:dLbl>
              <c:idx val="0"/>
              <c:layout>
                <c:manualLayout>
                  <c:x val="-2.4033437702952149E-2"/>
                  <c:y val="-2.841420466159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E0-496B-AEF0-EF785EE127F3}"/>
                </c:ext>
              </c:extLst>
            </c:dLbl>
            <c:dLbl>
              <c:idx val="1"/>
              <c:layout>
                <c:manualLayout>
                  <c:x val="-2.4033437702952149E-2"/>
                  <c:y val="-9.2991942528864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E0-496B-AEF0-EF785EE127F3}"/>
                </c:ext>
              </c:extLst>
            </c:dLbl>
            <c:dLbl>
              <c:idx val="2"/>
              <c:layout>
                <c:manualLayout>
                  <c:x val="1.5020898564345095E-2"/>
                  <c:y val="0.167902118454893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E0-496B-AEF0-EF785EE127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'Time sufficiency'!$A$2:$A$4</c:f>
              <c:strCache>
                <c:ptCount val="3"/>
                <c:pt idx="0">
                  <c:v>More than needed</c:v>
                </c:pt>
                <c:pt idx="1">
                  <c:v>Appropriate</c:v>
                </c:pt>
                <c:pt idx="2">
                  <c:v>Less than needed</c:v>
                </c:pt>
              </c:strCache>
            </c:strRef>
          </c:cat>
          <c:val>
            <c:numRef>
              <c:f>'Time sufficiency'!$B$2:$B$4</c:f>
              <c:numCache>
                <c:formatCode>General</c:formatCode>
                <c:ptCount val="3"/>
                <c:pt idx="0">
                  <c:v>0.04</c:v>
                </c:pt>
                <c:pt idx="1">
                  <c:v>0.39</c:v>
                </c:pt>
                <c:pt idx="2">
                  <c:v>0.59599999999999997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0-496B-AEF0-EF785EE127F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'minimum req'!$B$1</c:f>
              <c:strCache>
                <c:ptCount val="1"/>
                <c:pt idx="0">
                  <c:v>Min time requiremnt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'minimum req'!$A$2:$A$5</c:f>
              <c:strCache>
                <c:ptCount val="4"/>
                <c:pt idx="0">
                  <c:v>00 - 28</c:v>
                </c:pt>
                <c:pt idx="1">
                  <c:v>29 - 45</c:v>
                </c:pt>
                <c:pt idx="2">
                  <c:v>46 - 78</c:v>
                </c:pt>
                <c:pt idx="3">
                  <c:v>79 - 182</c:v>
                </c:pt>
              </c:strCache>
            </c:strRef>
          </c:cat>
          <c:val>
            <c:numRef>
              <c:f>'minimum req'!$B$2:$B$5</c:f>
              <c:numCache>
                <c:formatCode>0.0%</c:formatCode>
                <c:ptCount val="4"/>
                <c:pt idx="0">
                  <c:v>0.7</c:v>
                </c:pt>
                <c:pt idx="1">
                  <c:v>0.69</c:v>
                </c:pt>
                <c:pt idx="2">
                  <c:v>0.65200000000000002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9-4BF8-A099-7449CFC3F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9730488"/>
        <c:axId val="579731144"/>
      </c:barChart>
      <c:catAx>
        <c:axId val="57973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731144"/>
        <c:crosses val="autoZero"/>
        <c:auto val="1"/>
        <c:lblAlgn val="ctr"/>
        <c:lblOffset val="100"/>
        <c:noMultiLvlLbl val="0"/>
      </c:catAx>
      <c:valAx>
        <c:axId val="57973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73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189" y="1319963"/>
            <a:ext cx="8342267" cy="325526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Determining IM PD &amp; PD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Support Resource 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190" y="4690116"/>
            <a:ext cx="7315200" cy="1676767"/>
          </a:xfrm>
        </p:spPr>
        <p:txBody>
          <a:bodyPr>
            <a:normAutofit/>
          </a:bodyPr>
          <a:lstStyle/>
          <a:p>
            <a:r>
              <a:rPr lang="en-US" b="1" dirty="0"/>
              <a:t>Melvin Blanchard</a:t>
            </a:r>
            <a:endParaRPr lang="en-US" dirty="0"/>
          </a:p>
          <a:p>
            <a:r>
              <a:rPr lang="en-US" dirty="0"/>
              <a:t>AAIM Analysis of PD Time &amp; Motion</a:t>
            </a:r>
          </a:p>
          <a:p>
            <a:r>
              <a:rPr lang="en-US" dirty="0"/>
              <a:t>Program Director Competency Summit – 12.12.18</a:t>
            </a:r>
          </a:p>
        </p:txBody>
      </p:sp>
      <p:sp>
        <p:nvSpPr>
          <p:cNvPr id="5" name="AutoShape 4" descr="Image result for alliance for academic internal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5965526" cy="596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AA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655" y="5199990"/>
            <a:ext cx="2667394" cy="6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1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18" y="1123837"/>
            <a:ext cx="3326698" cy="460118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How IM PDs actually spend their time</a:t>
            </a:r>
          </a:p>
        </p:txBody>
      </p:sp>
      <p:pic>
        <p:nvPicPr>
          <p:cNvPr id="4" name="Picture 6" descr="AA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5" b="-472"/>
          <a:stretch/>
        </p:blipFill>
        <p:spPr bwMode="auto">
          <a:xfrm>
            <a:off x="11070618" y="5725020"/>
            <a:ext cx="1121382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182943"/>
              </p:ext>
            </p:extLst>
          </p:nvPr>
        </p:nvGraphicFramePr>
        <p:xfrm>
          <a:off x="2973084" y="634765"/>
          <a:ext cx="865822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5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6391"/>
            <a:ext cx="12192000" cy="77753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APDs &amp; their Duty Hours</a:t>
            </a:r>
          </a:p>
        </p:txBody>
      </p:sp>
      <p:pic>
        <p:nvPicPr>
          <p:cNvPr id="4" name="Picture 6" descr="AA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5" b="-472"/>
          <a:stretch/>
        </p:blipFill>
        <p:spPr bwMode="auto">
          <a:xfrm>
            <a:off x="11070618" y="5725020"/>
            <a:ext cx="1121382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76346"/>
              </p:ext>
            </p:extLst>
          </p:nvPr>
        </p:nvGraphicFramePr>
        <p:xfrm>
          <a:off x="631372" y="1238817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Content Placeholder 13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057" y="1622032"/>
            <a:ext cx="5646252" cy="332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3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6391"/>
            <a:ext cx="12192000" cy="77753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CRs &amp; Administrative/ Staff Support</a:t>
            </a:r>
          </a:p>
        </p:txBody>
      </p:sp>
      <p:pic>
        <p:nvPicPr>
          <p:cNvPr id="4" name="Picture 6" descr="AA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5" b="-472"/>
          <a:stretch/>
        </p:blipFill>
        <p:spPr bwMode="auto">
          <a:xfrm>
            <a:off x="11070618" y="5725020"/>
            <a:ext cx="1121382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407301"/>
              </p:ext>
            </p:extLst>
          </p:nvPr>
        </p:nvGraphicFramePr>
        <p:xfrm>
          <a:off x="711202" y="1239431"/>
          <a:ext cx="51961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688571"/>
              </p:ext>
            </p:extLst>
          </p:nvPr>
        </p:nvGraphicFramePr>
        <p:xfrm>
          <a:off x="6304567" y="123943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956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18" y="1123837"/>
            <a:ext cx="3396196" cy="4601183"/>
          </a:xfrm>
        </p:spPr>
        <p:txBody>
          <a:bodyPr>
            <a:normAutofit/>
          </a:bodyPr>
          <a:lstStyle/>
          <a:p>
            <a:r>
              <a:rPr lang="en-US" sz="4000" b="1" dirty="0"/>
              <a:t>Is the ACGME minimum requirement of 50% protected time for IM PD adequate?</a:t>
            </a:r>
          </a:p>
        </p:txBody>
      </p:sp>
      <p:pic>
        <p:nvPicPr>
          <p:cNvPr id="4" name="Picture 6" descr="AA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5" b="-472"/>
          <a:stretch/>
        </p:blipFill>
        <p:spPr bwMode="auto">
          <a:xfrm>
            <a:off x="11070618" y="5725020"/>
            <a:ext cx="1121382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471115"/>
              </p:ext>
            </p:extLst>
          </p:nvPr>
        </p:nvGraphicFramePr>
        <p:xfrm>
          <a:off x="3523185" y="808465"/>
          <a:ext cx="8454887" cy="491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32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6391"/>
            <a:ext cx="12192000" cy="77753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should be the minimum time requirement?</a:t>
            </a:r>
          </a:p>
        </p:txBody>
      </p:sp>
      <p:pic>
        <p:nvPicPr>
          <p:cNvPr id="4" name="Picture 6" descr="AA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5" b="-472"/>
          <a:stretch/>
        </p:blipFill>
        <p:spPr bwMode="auto">
          <a:xfrm>
            <a:off x="11070618" y="5725020"/>
            <a:ext cx="1121382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85" y="1279307"/>
            <a:ext cx="5971028" cy="4279663"/>
          </a:xfrm>
          <a:prstGeom prst="rect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87916"/>
              </p:ext>
            </p:extLst>
          </p:nvPr>
        </p:nvGraphicFramePr>
        <p:xfrm>
          <a:off x="6449709" y="120763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89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1F0-E9A6-4F63-9B65-670A6F99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2296D-2CD4-4420-91FB-F176F3631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APDIM Council</a:t>
            </a:r>
          </a:p>
          <a:p>
            <a:r>
              <a:rPr lang="en-US" dirty="0"/>
              <a:t>8 programs</a:t>
            </a:r>
          </a:p>
          <a:p>
            <a:pPr lvl="1"/>
            <a:r>
              <a:rPr lang="en-US" dirty="0"/>
              <a:t>5 University</a:t>
            </a:r>
          </a:p>
          <a:p>
            <a:pPr lvl="1"/>
            <a:r>
              <a:rPr lang="en-US" dirty="0"/>
              <a:t>3 Community based</a:t>
            </a:r>
          </a:p>
          <a:p>
            <a:r>
              <a:rPr lang="en-US" dirty="0"/>
              <a:t>Used EPA tool developed by Robert Bing-You, Eric </a:t>
            </a:r>
            <a:r>
              <a:rPr lang="en-US" dirty="0" err="1"/>
              <a:t>Holmboe</a:t>
            </a:r>
            <a:r>
              <a:rPr lang="en-US" dirty="0"/>
              <a:t>, et al</a:t>
            </a:r>
          </a:p>
          <a:p>
            <a:pPr lvl="1"/>
            <a:r>
              <a:rPr lang="en-US" dirty="0"/>
              <a:t>Academic Medicine 2017;92:739-742.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1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53948"/>
              </p:ext>
            </p:extLst>
          </p:nvPr>
        </p:nvGraphicFramePr>
        <p:xfrm>
          <a:off x="242048" y="84328"/>
          <a:ext cx="11793069" cy="6415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1776">
                  <a:extLst>
                    <a:ext uri="{9D8B030D-6E8A-4147-A177-3AD203B41FA5}">
                      <a16:colId xmlns:a16="http://schemas.microsoft.com/office/drawing/2014/main" val="1689813169"/>
                    </a:ext>
                  </a:extLst>
                </a:gridCol>
                <a:gridCol w="5070858">
                  <a:extLst>
                    <a:ext uri="{9D8B030D-6E8A-4147-A177-3AD203B41FA5}">
                      <a16:colId xmlns:a16="http://schemas.microsoft.com/office/drawing/2014/main" val="4123904107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704889278"/>
                    </a:ext>
                  </a:extLst>
                </a:gridCol>
                <a:gridCol w="591670">
                  <a:extLst>
                    <a:ext uri="{9D8B030D-6E8A-4147-A177-3AD203B41FA5}">
                      <a16:colId xmlns:a16="http://schemas.microsoft.com/office/drawing/2014/main" val="1199616885"/>
                    </a:ext>
                  </a:extLst>
                </a:gridCol>
                <a:gridCol w="551330">
                  <a:extLst>
                    <a:ext uri="{9D8B030D-6E8A-4147-A177-3AD203B41FA5}">
                      <a16:colId xmlns:a16="http://schemas.microsoft.com/office/drawing/2014/main" val="3776946235"/>
                    </a:ext>
                  </a:extLst>
                </a:gridCol>
                <a:gridCol w="524435">
                  <a:extLst>
                    <a:ext uri="{9D8B030D-6E8A-4147-A177-3AD203B41FA5}">
                      <a16:colId xmlns:a16="http://schemas.microsoft.com/office/drawing/2014/main" val="1469534819"/>
                    </a:ext>
                  </a:extLst>
                </a:gridCol>
                <a:gridCol w="524435">
                  <a:extLst>
                    <a:ext uri="{9D8B030D-6E8A-4147-A177-3AD203B41FA5}">
                      <a16:colId xmlns:a16="http://schemas.microsoft.com/office/drawing/2014/main" val="4176023556"/>
                    </a:ext>
                  </a:extLst>
                </a:gridCol>
              </a:tblGrid>
              <a:tr h="896228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Activities</a:t>
                      </a:r>
                      <a:r>
                        <a:rPr lang="en-US" sz="3600" u="none" strike="noStrike" baseline="30000" dirty="0">
                          <a:effectLst/>
                        </a:rPr>
                        <a:t>1</a:t>
                      </a:r>
                      <a:endParaRPr lang="en-US" sz="3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66" marR="6166" marT="61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 Activity Description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66" marR="6166" marT="61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Program</a:t>
                      </a:r>
                      <a:r>
                        <a:rPr lang="en-US" sz="1200" b="1" u="none" strike="noStrike" baseline="0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Director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66" marR="6166" marT="914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Associate Program Director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66" marR="6166" marT="914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Chief Residents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66" marR="6166" marT="914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Program Coordinator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66" marR="6166" marT="914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Other Faculty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66" marR="6166" marT="914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071139"/>
                  </a:ext>
                </a:extLst>
              </a:tr>
              <a:tr h="271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Maintain Program Accreditation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WEBADS,</a:t>
                      </a:r>
                      <a:r>
                        <a:rPr lang="en-US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APE &amp; responses to ACGME resident &amp; faculty surveys, Self-study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17.88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695161"/>
                  </a:ext>
                </a:extLst>
              </a:tr>
              <a:tr h="271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Conduct a resident evaluation program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Semi-annual/ annual reviews, CCC meetings &amp; prep, exit interviews, creation of assessment tools, etc.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18.00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48074"/>
                  </a:ext>
                </a:extLst>
              </a:tr>
              <a:tr h="271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Support and mentor residents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Mentoring/</a:t>
                      </a:r>
                      <a:r>
                        <a:rPr lang="en-US" sz="1200" u="none" strike="noStrike" baseline="0" dirty="0">
                          <a:effectLst/>
                        </a:rPr>
                        <a:t> advising system, special tracks within program, career planning, LOR writing, etc.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101263"/>
                  </a:ext>
                </a:extLst>
              </a:tr>
              <a:tr h="271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Develop and strengthen faculty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 development including prep time, recruitment of new faculty, retention of present faculty, annual faculty evaluations,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507033"/>
                  </a:ext>
                </a:extLst>
              </a:tr>
              <a:tr h="407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Promote a positive clinical learning environment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Wellness</a:t>
                      </a:r>
                      <a:r>
                        <a:rPr lang="en-US" sz="1200" u="none" strike="noStrike" baseline="0" dirty="0">
                          <a:effectLst/>
                        </a:rPr>
                        <a:t> programs, remediating faculty, oversight of clinical rotations, etc.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15.00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864668"/>
                  </a:ext>
                </a:extLst>
              </a:tr>
              <a:tr h="4766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Work as an administrative team member in institution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Meetings including Chair, GMEC, nursing, Quality/ Safety; peer</a:t>
                      </a:r>
                      <a:r>
                        <a:rPr lang="en-US" sz="1200" u="none" strike="noStrike" baseline="0" dirty="0">
                          <a:effectLst/>
                        </a:rPr>
                        <a:t> review/ incident reports/RCA, </a:t>
                      </a:r>
                      <a:r>
                        <a:rPr lang="en-US" sz="1200" u="none" strike="noStrike" baseline="0" dirty="0" err="1">
                          <a:effectLst/>
                        </a:rPr>
                        <a:t>etc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6.83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02152"/>
                  </a:ext>
                </a:extLst>
              </a:tr>
              <a:tr h="271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Direct a recruitment and selection process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ERAS management, selecting</a:t>
                      </a:r>
                      <a:r>
                        <a:rPr lang="en-US" sz="1200" u="none" strike="noStrike" baseline="0" dirty="0">
                          <a:effectLst/>
                        </a:rPr>
                        <a:t> applicants to interview, interviewing candidates, rank list generation, etc.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25.43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16.83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314670"/>
                  </a:ext>
                </a:extLst>
              </a:tr>
              <a:tr h="54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Oversee the remediation of underperforming residents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Developing improvement plans, monitoring</a:t>
                      </a:r>
                      <a:r>
                        <a:rPr lang="en-US" sz="1200" u="none" strike="noStrike" baseline="0" dirty="0">
                          <a:effectLst/>
                        </a:rPr>
                        <a:t> progress, etc.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598585"/>
                  </a:ext>
                </a:extLst>
              </a:tr>
              <a:tr h="407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Manage program evaluation and improvement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PEC meetings, generation of action items, implementation of programmatic</a:t>
                      </a:r>
                      <a:r>
                        <a:rPr lang="en-US" sz="1200" u="none" strike="noStrike" baseline="0" dirty="0">
                          <a:effectLst/>
                        </a:rPr>
                        <a:t> changes, etc.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6.38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444986"/>
                  </a:ext>
                </a:extLst>
              </a:tr>
              <a:tr h="4852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Conduct continuous self-assessment and professional development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Professional society</a:t>
                      </a:r>
                      <a:r>
                        <a:rPr lang="en-US" sz="1200" u="none" strike="noStrike" baseline="0" dirty="0">
                          <a:effectLst/>
                        </a:rPr>
                        <a:t> memberships/ meetings, CME, volunteerism, etc.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07666"/>
                  </a:ext>
                </a:extLst>
              </a:tr>
              <a:tr h="271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Prepare and review program reports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Institutional &amp; departmental updates, track resident</a:t>
                      </a:r>
                      <a:r>
                        <a:rPr lang="en-US" sz="1200" u="none" strike="noStrike" baseline="0" dirty="0">
                          <a:effectLst/>
                        </a:rPr>
                        <a:t> involvement in patient safety committees, track resident involvement in healthcare disparity migration efforts, etc.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353130"/>
                  </a:ext>
                </a:extLst>
              </a:tr>
              <a:tr h="271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Oversee daily residency operations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Didactic</a:t>
                      </a:r>
                      <a:r>
                        <a:rPr lang="en-US" sz="1200" u="none" strike="noStrike" baseline="0" dirty="0">
                          <a:effectLst/>
                        </a:rPr>
                        <a:t> scheduling &amp; quality control, residency schedules, residency budget, updating program policy manual, etc.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24.57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24.14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08224"/>
                  </a:ext>
                </a:extLst>
              </a:tr>
              <a:tr h="271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Verify resident education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State licensing, credentialing, ABIM </a:t>
                      </a:r>
                      <a:r>
                        <a:rPr lang="en-US" sz="1200" u="none" strike="noStrike" dirty="0" err="1">
                          <a:effectLst/>
                        </a:rPr>
                        <a:t>Fastrac</a:t>
                      </a:r>
                      <a:r>
                        <a:rPr lang="en-US" sz="1200" u="none" strike="noStrike" dirty="0">
                          <a:effectLst/>
                        </a:rPr>
                        <a:t>, etc.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8.75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174405"/>
                  </a:ext>
                </a:extLst>
              </a:tr>
              <a:tr h="241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#DIV/0!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#DIV/0!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#DIV/0!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#DIV/0!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#DIV/0!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73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1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E3D0-1254-44C3-B7E6-D5382FFF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E6EF-BA38-4CFF-AD3B-D8E8247BC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Brainstorm to identify required competencies of PDs</a:t>
            </a:r>
          </a:p>
        </p:txBody>
      </p:sp>
    </p:spTree>
    <p:extLst>
      <p:ext uri="{BB962C8B-B14F-4D97-AF65-F5344CB8AC3E}">
        <p14:creationId xmlns:p14="http://schemas.microsoft.com/office/powerpoint/2010/main" val="2201838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23837"/>
            <a:ext cx="3439886" cy="4601183"/>
          </a:xfrm>
        </p:spPr>
        <p:txBody>
          <a:bodyPr>
            <a:normAutofit/>
          </a:bodyPr>
          <a:lstStyle/>
          <a:p>
            <a:r>
              <a:rPr lang="en-US" sz="4000" b="1" dirty="0"/>
              <a:t>13 Competencies of Effective </a:t>
            </a:r>
            <a:br>
              <a:rPr lang="en-US" sz="4000" b="1" dirty="0"/>
            </a:br>
            <a:r>
              <a:rPr lang="en-US" sz="4000" b="1" dirty="0"/>
              <a:t>PDs</a:t>
            </a:r>
          </a:p>
        </p:txBody>
      </p:sp>
      <p:pic>
        <p:nvPicPr>
          <p:cNvPr id="4" name="Picture 6" descr="AA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5" b="-472"/>
          <a:stretch/>
        </p:blipFill>
        <p:spPr bwMode="auto">
          <a:xfrm>
            <a:off x="11070618" y="5725020"/>
            <a:ext cx="1121382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59474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Able to manage self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Able to functionally build teams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Must have excellent interpersonal communication skills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Must have excellent organizational skill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Must be adaptable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Must be able to solve conflicts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Must be able to motivate &amp; influence people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Must have the ability to foster culture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Must have an understanding of the healthcare system &amp; allow that knowledge to inform the educational curriculum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Should have knowledge of finances to the extent that they are involved in managing a budget for their residency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Must have clinical skills as the one person regarded as the role model &amp; ultimate  coach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Able to advocate for their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Committed to lifelong learning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771" y="864108"/>
            <a:ext cx="7663544" cy="512064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PDs are essential for assuring an effective physician workforce</a:t>
            </a:r>
          </a:p>
          <a:p>
            <a:endParaRPr lang="en-US" sz="2400" dirty="0"/>
          </a:p>
          <a:p>
            <a:r>
              <a:rPr lang="en-US" sz="2400" dirty="0"/>
              <a:t>Protected time for PDs is important for their effectiveness</a:t>
            </a:r>
          </a:p>
          <a:p>
            <a:endParaRPr lang="en-US" sz="2400" dirty="0"/>
          </a:p>
          <a:p>
            <a:r>
              <a:rPr lang="en-US" sz="2400" dirty="0"/>
              <a:t>PDs work long hours – 60 hours per week across all program size</a:t>
            </a:r>
          </a:p>
          <a:p>
            <a:endParaRPr lang="en-US" sz="2400" dirty="0"/>
          </a:p>
          <a:p>
            <a:r>
              <a:rPr lang="en-US" sz="2400" dirty="0"/>
              <a:t>PDs find the ACGME minimum protected time of 50% is insufficient</a:t>
            </a:r>
          </a:p>
          <a:p>
            <a:endParaRPr lang="en-US" sz="2400" dirty="0"/>
          </a:p>
          <a:p>
            <a:r>
              <a:rPr lang="en-US" sz="2400" dirty="0"/>
              <a:t>PDs spend their time on the activities of the program that require their skill</a:t>
            </a:r>
          </a:p>
          <a:p>
            <a:endParaRPr lang="en-US" sz="2400" dirty="0"/>
          </a:p>
          <a:p>
            <a:r>
              <a:rPr lang="en-US" sz="2400" dirty="0"/>
              <a:t>The support of APDs, CRs &amp; Administrative Assistants are critical</a:t>
            </a:r>
          </a:p>
          <a:p>
            <a:endParaRPr lang="en-US" sz="2400" dirty="0"/>
          </a:p>
          <a:p>
            <a:r>
              <a:rPr lang="en-US" sz="2400" dirty="0"/>
              <a:t>More work should be done to assess how program leadership is structured, trained &amp; how the various personnel can be optimized</a:t>
            </a:r>
          </a:p>
        </p:txBody>
      </p:sp>
      <p:pic>
        <p:nvPicPr>
          <p:cNvPr id="4" name="Picture 6" descr="AA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5" b="-472"/>
          <a:stretch/>
        </p:blipFill>
        <p:spPr bwMode="auto">
          <a:xfrm>
            <a:off x="11070618" y="5725020"/>
            <a:ext cx="1121382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2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Overview &amp; Background</a:t>
            </a:r>
          </a:p>
          <a:p>
            <a:r>
              <a:rPr lang="en-US" sz="2800" dirty="0"/>
              <a:t>Method/ Process</a:t>
            </a:r>
          </a:p>
          <a:p>
            <a:r>
              <a:rPr lang="en-US" sz="2800" dirty="0"/>
              <a:t>Results</a:t>
            </a:r>
          </a:p>
          <a:p>
            <a:pPr lvl="1"/>
            <a:r>
              <a:rPr lang="en-US" sz="2400" dirty="0"/>
              <a:t>PD Duty Hours</a:t>
            </a:r>
          </a:p>
          <a:p>
            <a:pPr lvl="1"/>
            <a:r>
              <a:rPr lang="en-US" sz="2400" dirty="0"/>
              <a:t>Faculty, CR, PA Support</a:t>
            </a:r>
          </a:p>
          <a:p>
            <a:pPr lvl="1"/>
            <a:r>
              <a:rPr lang="en-US" sz="2400" dirty="0"/>
              <a:t>Perception of Time Allocation Needs</a:t>
            </a:r>
          </a:p>
          <a:p>
            <a:pPr lvl="1"/>
            <a:r>
              <a:rPr lang="en-US" sz="2400" dirty="0"/>
              <a:t>Activities Survey</a:t>
            </a:r>
          </a:p>
          <a:p>
            <a:r>
              <a:rPr lang="en-US" sz="2800" dirty="0"/>
              <a:t>Conclusions</a:t>
            </a:r>
          </a:p>
        </p:txBody>
      </p:sp>
      <p:pic>
        <p:nvPicPr>
          <p:cNvPr id="4" name="Picture 6" descr="AA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5" b="-472"/>
          <a:stretch/>
        </p:blipFill>
        <p:spPr bwMode="auto">
          <a:xfrm>
            <a:off x="11070618" y="5725020"/>
            <a:ext cx="1121382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Richard </a:t>
            </a:r>
            <a:r>
              <a:rPr lang="en-US" sz="3200" dirty="0" err="1"/>
              <a:t>Alweis</a:t>
            </a:r>
            <a:endParaRPr lang="en-US" sz="3200" dirty="0"/>
          </a:p>
          <a:p>
            <a:r>
              <a:rPr lang="en-US" sz="3200" dirty="0"/>
              <a:t>Lisa Willet</a:t>
            </a:r>
          </a:p>
          <a:p>
            <a:r>
              <a:rPr lang="en-US" sz="3200" dirty="0"/>
              <a:t>Donna </a:t>
            </a:r>
            <a:r>
              <a:rPr lang="en-US" sz="3200" dirty="0" err="1"/>
              <a:t>Astiz</a:t>
            </a:r>
            <a:endParaRPr lang="en-US" sz="3200" dirty="0"/>
          </a:p>
          <a:p>
            <a:r>
              <a:rPr lang="en-US" sz="3200" dirty="0"/>
              <a:t>APDIM council</a:t>
            </a:r>
          </a:p>
          <a:p>
            <a:r>
              <a:rPr lang="en-US" sz="3200" dirty="0"/>
              <a:t>AAIM</a:t>
            </a:r>
          </a:p>
          <a:p>
            <a:r>
              <a:rPr lang="en-US" sz="3200" dirty="0"/>
              <a:t>Craig Brater</a:t>
            </a:r>
          </a:p>
          <a:p>
            <a:r>
              <a:rPr lang="en-US" sz="3200" dirty="0"/>
              <a:t>Eric </a:t>
            </a:r>
            <a:r>
              <a:rPr lang="en-US" sz="3200" dirty="0" err="1"/>
              <a:t>Holmboe</a:t>
            </a:r>
            <a:endParaRPr lang="en-US" sz="3200" dirty="0"/>
          </a:p>
        </p:txBody>
      </p:sp>
      <p:pic>
        <p:nvPicPr>
          <p:cNvPr id="4" name="Picture 6" descr="AA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5" b="-472"/>
          <a:stretch/>
        </p:blipFill>
        <p:spPr bwMode="auto">
          <a:xfrm>
            <a:off x="11070618" y="5725020"/>
            <a:ext cx="1121382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9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60436" cy="4601183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2017 APDIM strategic planning session</a:t>
            </a:r>
            <a:endParaRPr lang="en-US" sz="800" dirty="0"/>
          </a:p>
          <a:p>
            <a:pPr lvl="1"/>
            <a:r>
              <a:rPr lang="en-US" dirty="0"/>
              <a:t>Identified game changing opportunities for PDs – PD time &amp; motion</a:t>
            </a:r>
          </a:p>
          <a:p>
            <a:pPr lvl="1"/>
            <a:r>
              <a:rPr lang="en-US" dirty="0"/>
              <a:t>Richard </a:t>
            </a:r>
            <a:r>
              <a:rPr lang="en-US" dirty="0" err="1"/>
              <a:t>Alweis</a:t>
            </a:r>
            <a:r>
              <a:rPr lang="en-US" dirty="0"/>
              <a:t> led team</a:t>
            </a:r>
          </a:p>
          <a:p>
            <a:endParaRPr lang="en-US" sz="1200" dirty="0"/>
          </a:p>
          <a:p>
            <a:r>
              <a:rPr lang="en-US" sz="2300" dirty="0"/>
              <a:t>Craig </a:t>
            </a:r>
            <a:r>
              <a:rPr lang="en-US" sz="2300" dirty="0" err="1"/>
              <a:t>Brater</a:t>
            </a:r>
            <a:r>
              <a:rPr lang="en-US" sz="2300" dirty="0"/>
              <a:t> engaged Industrial Engineers from Purdue U</a:t>
            </a:r>
          </a:p>
          <a:p>
            <a:endParaRPr lang="en-US" sz="1200" dirty="0"/>
          </a:p>
          <a:p>
            <a:r>
              <a:rPr lang="en-US" sz="2400" dirty="0"/>
              <a:t>Craig </a:t>
            </a:r>
            <a:r>
              <a:rPr lang="en-US" sz="2400" dirty="0" err="1"/>
              <a:t>Brater</a:t>
            </a:r>
            <a:r>
              <a:rPr lang="en-US" sz="2400" dirty="0"/>
              <a:t> engaged Eric </a:t>
            </a:r>
            <a:r>
              <a:rPr lang="en-US" sz="2400" dirty="0" err="1"/>
              <a:t>Holmboe</a:t>
            </a:r>
            <a:endParaRPr lang="en-US" sz="24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APDIM council collected data</a:t>
            </a:r>
          </a:p>
        </p:txBody>
      </p:sp>
      <p:pic>
        <p:nvPicPr>
          <p:cNvPr id="4" name="Picture 6" descr="AA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5" b="-472"/>
          <a:stretch/>
        </p:blipFill>
        <p:spPr bwMode="auto">
          <a:xfrm>
            <a:off x="11070618" y="5725020"/>
            <a:ext cx="1121382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18" y="1123837"/>
            <a:ext cx="3396196" cy="4601183"/>
          </a:xfrm>
        </p:spPr>
        <p:txBody>
          <a:bodyPr/>
          <a:lstStyle/>
          <a:p>
            <a:r>
              <a:rPr lang="en-US" sz="3900" b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PDs shape the training &amp; training environment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Graduates have long term impact</a:t>
            </a:r>
          </a:p>
          <a:p>
            <a:pPr lvl="1"/>
            <a:r>
              <a:rPr lang="en-US" dirty="0"/>
              <a:t>US workforce and prosperity</a:t>
            </a:r>
          </a:p>
          <a:p>
            <a:pPr lvl="1"/>
            <a:r>
              <a:rPr lang="en-US" dirty="0"/>
              <a:t>Quality &amp; length of life</a:t>
            </a:r>
          </a:p>
          <a:p>
            <a:pPr lvl="1"/>
            <a:r>
              <a:rPr lang="en-US" dirty="0"/>
              <a:t>40 years of practice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What resources do PDs need for success?</a:t>
            </a:r>
          </a:p>
        </p:txBody>
      </p:sp>
      <p:pic>
        <p:nvPicPr>
          <p:cNvPr id="4" name="Picture 6" descr="AA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5" b="-472"/>
          <a:stretch/>
        </p:blipFill>
        <p:spPr bwMode="auto">
          <a:xfrm>
            <a:off x="11070618" y="5725020"/>
            <a:ext cx="1121382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3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18" y="1123837"/>
            <a:ext cx="3326698" cy="460118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DATA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COLLECTION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Qualitative</a:t>
            </a:r>
            <a:endParaRPr lang="en-US" dirty="0"/>
          </a:p>
          <a:p>
            <a:pPr lvl="1"/>
            <a:r>
              <a:rPr lang="en-US" dirty="0"/>
              <a:t>2016 APDIM survey</a:t>
            </a:r>
          </a:p>
          <a:p>
            <a:pPr marL="502920" lvl="1" indent="0">
              <a:buNone/>
            </a:pPr>
            <a:endParaRPr lang="en-US" dirty="0"/>
          </a:p>
          <a:p>
            <a:r>
              <a:rPr lang="en-US" sz="2400" dirty="0"/>
              <a:t>Quantitative</a:t>
            </a:r>
            <a:endParaRPr lang="en-US" dirty="0"/>
          </a:p>
          <a:p>
            <a:pPr lvl="1"/>
            <a:r>
              <a:rPr lang="en-US" dirty="0"/>
              <a:t>2018 APDIM survey</a:t>
            </a:r>
          </a:p>
          <a:p>
            <a:pPr lvl="1"/>
            <a:r>
              <a:rPr lang="en-US" dirty="0"/>
              <a:t>APDIM councilor survey of program activities</a:t>
            </a:r>
          </a:p>
        </p:txBody>
      </p:sp>
      <p:pic>
        <p:nvPicPr>
          <p:cNvPr id="4" name="Picture 6" descr="AA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5" b="-472"/>
          <a:stretch/>
        </p:blipFill>
        <p:spPr bwMode="auto">
          <a:xfrm>
            <a:off x="11070618" y="5725020"/>
            <a:ext cx="1121382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1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3653" r="29818"/>
          <a:stretch/>
        </p:blipFill>
        <p:spPr>
          <a:xfrm>
            <a:off x="1418774" y="349286"/>
            <a:ext cx="4810585" cy="6159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3"/>
          <a:stretch/>
        </p:blipFill>
        <p:spPr>
          <a:xfrm>
            <a:off x="6738507" y="349287"/>
            <a:ext cx="2239335" cy="6159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7" t="-65" r="8174" b="2192"/>
          <a:stretch/>
        </p:blipFill>
        <p:spPr>
          <a:xfrm>
            <a:off x="8977842" y="349288"/>
            <a:ext cx="1956336" cy="6159088"/>
          </a:xfrm>
          <a:prstGeom prst="rect">
            <a:avLst/>
          </a:prstGeom>
        </p:spPr>
      </p:pic>
      <p:pic>
        <p:nvPicPr>
          <p:cNvPr id="4" name="Picture 6" descr="AAI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5" b="-472"/>
          <a:stretch/>
        </p:blipFill>
        <p:spPr bwMode="auto">
          <a:xfrm>
            <a:off x="11070618" y="5725587"/>
            <a:ext cx="1121382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147" y="1117610"/>
            <a:ext cx="6270197" cy="4702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0075" y="1117610"/>
            <a:ext cx="6270198" cy="4702649"/>
          </a:xfrm>
          <a:prstGeom prst="rect">
            <a:avLst/>
          </a:prstGeom>
        </p:spPr>
      </p:pic>
      <p:pic>
        <p:nvPicPr>
          <p:cNvPr id="4" name="Picture 6" descr="AAI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5" b="-472"/>
          <a:stretch/>
        </p:blipFill>
        <p:spPr bwMode="auto">
          <a:xfrm>
            <a:off x="11070618" y="5696559"/>
            <a:ext cx="1121382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7D06-E6EA-4521-B382-9FD70531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APDIM 2018 PD Survey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19400-DBE7-4D8F-98B7-2D037DAD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Annual</a:t>
            </a:r>
          </a:p>
          <a:p>
            <a:pPr lvl="1"/>
            <a:r>
              <a:rPr lang="en-US" dirty="0"/>
              <a:t>400 PDs surveyed</a:t>
            </a:r>
          </a:p>
          <a:p>
            <a:pPr lvl="1"/>
            <a:r>
              <a:rPr lang="en-US" dirty="0"/>
              <a:t>~70% response rate</a:t>
            </a:r>
          </a:p>
        </p:txBody>
      </p:sp>
    </p:spTree>
    <p:extLst>
      <p:ext uri="{BB962C8B-B14F-4D97-AF65-F5344CB8AC3E}">
        <p14:creationId xmlns:p14="http://schemas.microsoft.com/office/powerpoint/2010/main" val="221695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6391"/>
            <a:ext cx="12192000" cy="77753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PD Duty Hours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27" r="1709" b="2330"/>
          <a:stretch/>
        </p:blipFill>
        <p:spPr>
          <a:xfrm>
            <a:off x="696686" y="915635"/>
            <a:ext cx="10769600" cy="4988558"/>
          </a:xfrm>
          <a:prstGeom prst="rect">
            <a:avLst/>
          </a:prstGeom>
        </p:spPr>
      </p:pic>
      <p:pic>
        <p:nvPicPr>
          <p:cNvPr id="4" name="Picture 6" descr="AA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5" b="-472"/>
          <a:stretch/>
        </p:blipFill>
        <p:spPr bwMode="auto">
          <a:xfrm>
            <a:off x="11070618" y="5725020"/>
            <a:ext cx="1121382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664</Words>
  <Application>Microsoft Office PowerPoint</Application>
  <PresentationFormat>Widescreen</PresentationFormat>
  <Paragraphs>204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Corbel</vt:lpstr>
      <vt:lpstr>Georgia</vt:lpstr>
      <vt:lpstr>Times New Roman</vt:lpstr>
      <vt:lpstr>Wingdings 2</vt:lpstr>
      <vt:lpstr>Frame</vt:lpstr>
      <vt:lpstr>Determining IM PD &amp; PD Support Resource Requirements</vt:lpstr>
      <vt:lpstr>OUTLINE</vt:lpstr>
      <vt:lpstr>OVERVIEW</vt:lpstr>
      <vt:lpstr>BACKGROUND</vt:lpstr>
      <vt:lpstr>DATA COLLECTION METHOD</vt:lpstr>
      <vt:lpstr>PowerPoint Presentation</vt:lpstr>
      <vt:lpstr>PowerPoint Presentation</vt:lpstr>
      <vt:lpstr>APDIM 2018 PD Survey </vt:lpstr>
      <vt:lpstr>PD Duty Hours</vt:lpstr>
      <vt:lpstr>How IM PDs actually spend their time</vt:lpstr>
      <vt:lpstr>APDs &amp; their Duty Hours</vt:lpstr>
      <vt:lpstr>CRs &amp; Administrative/ Staff Support</vt:lpstr>
      <vt:lpstr>Is the ACGME minimum requirement of 50% protected time for IM PD adequate?</vt:lpstr>
      <vt:lpstr>What should be the minimum time requirement?</vt:lpstr>
      <vt:lpstr>Activities Survey</vt:lpstr>
      <vt:lpstr>PowerPoint Presentation</vt:lpstr>
      <vt:lpstr>PD Competencies</vt:lpstr>
      <vt:lpstr>13 Competencies of Effective  PDs</vt:lpstr>
      <vt:lpstr>Conclusions</vt:lpstr>
      <vt:lpstr>THANK YOU</vt:lpstr>
    </vt:vector>
  </TitlesOfParts>
  <Company>Washington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Melvin Blanchard, MD</dc:title>
  <dc:creator>Dietrich, Megan</dc:creator>
  <cp:lastModifiedBy>Sheila Costa</cp:lastModifiedBy>
  <cp:revision>26</cp:revision>
  <cp:lastPrinted>2018-12-12T15:05:26Z</cp:lastPrinted>
  <dcterms:created xsi:type="dcterms:W3CDTF">2018-12-11T21:22:13Z</dcterms:created>
  <dcterms:modified xsi:type="dcterms:W3CDTF">2019-01-03T18:28:56Z</dcterms:modified>
</cp:coreProperties>
</file>