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Telegraf" panose="020B0604020202020204" charset="0"/>
      <p:regular r:id="rId19"/>
    </p:embeddedFont>
    <p:embeddedFont>
      <p:font typeface="Telegraf Bold"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haron@iltanet.org"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iltanet.org/participate/volunteeropportunities/volunteer-opportunity-details?VolunteerOpportunityKey=e4c0c3f9-5c33-413a-a007-019a9387c508&amp;returnurl=https%3A%2F%2Fwww.iltanet.org%2Fparticipate%2Fvolunteeropportunities%2Fopportunities-list-public%3FPage%3D1%26CommunityKey%3D00000000-0000-0000-0000-000000000000" TargetMode="External"/><Relationship Id="rId3" Type="http://schemas.openxmlformats.org/officeDocument/2006/relationships/image" Target="../media/image6.png"/><Relationship Id="rId7" Type="http://schemas.openxmlformats.org/officeDocument/2006/relationships/hyperlink" Target="https://www.iltanet.org/participate/volunteeropportunities/volunteer-opportunity-details?VolunteerOpportunityKey=ff224fc7-ad74-4e44-b2a1-019a93822640&amp;returnurl=https%3A%2F%2Fwww.iltanet.org%2Fparticipate%2Fvolunteeropportunities%2Fopportunities-list-public%3FPage%3D1%26CommunityKey%3D00000000-0000-0000-0000-000000000000"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iltanet.org/participate/volunteeropportunities/volunteer-opportunity-details?VolunteerOpportunityKey=d4ab7911-bfa2-40bb-b1f9-019a935a0e19&amp;returnurl=https%3A%2F%2Fwww.iltanet.org%2Fparticipate%2Fvolunteeropportunities%2Fopportunities-list-public%3FPage%3D1%26CommunityKey%3D00000000-0000-0000-0000-000000000000" TargetMode="Externa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238500" cy="10287000"/>
            <a:chOff x="0" y="0"/>
            <a:chExt cx="852938" cy="2709333"/>
          </a:xfrm>
        </p:grpSpPr>
        <p:sp>
          <p:nvSpPr>
            <p:cNvPr id="3" name="Freeform 3"/>
            <p:cNvSpPr/>
            <p:nvPr/>
          </p:nvSpPr>
          <p:spPr>
            <a:xfrm>
              <a:off x="0" y="0"/>
              <a:ext cx="852938" cy="2709333"/>
            </a:xfrm>
            <a:custGeom>
              <a:avLst/>
              <a:gdLst/>
              <a:ahLst/>
              <a:cxnLst/>
              <a:rect l="l" t="t" r="r" b="b"/>
              <a:pathLst>
                <a:path w="852938" h="2709333">
                  <a:moveTo>
                    <a:pt x="0" y="0"/>
                  </a:moveTo>
                  <a:lnTo>
                    <a:pt x="852938" y="0"/>
                  </a:lnTo>
                  <a:lnTo>
                    <a:pt x="852938" y="2709333"/>
                  </a:lnTo>
                  <a:lnTo>
                    <a:pt x="0" y="2709333"/>
                  </a:lnTo>
                  <a:close/>
                </a:path>
              </a:pathLst>
            </a:custGeom>
            <a:solidFill>
              <a:srgbClr val="2D2D2D"/>
            </a:solidFill>
          </p:spPr>
          <p:txBody>
            <a:bodyPr/>
            <a:lstStyle/>
            <a:p>
              <a:endParaRPr lang="en-US"/>
            </a:p>
          </p:txBody>
        </p:sp>
        <p:sp>
          <p:nvSpPr>
            <p:cNvPr id="4" name="TextBox 4"/>
            <p:cNvSpPr txBox="1"/>
            <p:nvPr/>
          </p:nvSpPr>
          <p:spPr>
            <a:xfrm>
              <a:off x="0" y="-76200"/>
              <a:ext cx="852938" cy="2785533"/>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666750" y="666750"/>
            <a:ext cx="7191375" cy="8953500"/>
            <a:chOff x="0" y="0"/>
            <a:chExt cx="928643" cy="1156192"/>
          </a:xfrm>
        </p:grpSpPr>
        <p:sp>
          <p:nvSpPr>
            <p:cNvPr id="6" name="Freeform 6"/>
            <p:cNvSpPr/>
            <p:nvPr/>
          </p:nvSpPr>
          <p:spPr>
            <a:xfrm>
              <a:off x="0" y="0"/>
              <a:ext cx="928643" cy="1156192"/>
            </a:xfrm>
            <a:custGeom>
              <a:avLst/>
              <a:gdLst/>
              <a:ahLst/>
              <a:cxnLst/>
              <a:rect l="l" t="t" r="r" b="b"/>
              <a:pathLst>
                <a:path w="928643" h="1156192">
                  <a:moveTo>
                    <a:pt x="37679" y="0"/>
                  </a:moveTo>
                  <a:lnTo>
                    <a:pt x="890964" y="0"/>
                  </a:lnTo>
                  <a:cubicBezTo>
                    <a:pt x="900957" y="0"/>
                    <a:pt x="910541" y="3970"/>
                    <a:pt x="917607" y="11036"/>
                  </a:cubicBezTo>
                  <a:cubicBezTo>
                    <a:pt x="924673" y="18102"/>
                    <a:pt x="928643" y="27686"/>
                    <a:pt x="928643" y="37679"/>
                  </a:cubicBezTo>
                  <a:lnTo>
                    <a:pt x="928643" y="1118512"/>
                  </a:lnTo>
                  <a:cubicBezTo>
                    <a:pt x="928643" y="1139322"/>
                    <a:pt x="911774" y="1156192"/>
                    <a:pt x="890964" y="1156192"/>
                  </a:cubicBezTo>
                  <a:lnTo>
                    <a:pt x="37679" y="1156192"/>
                  </a:lnTo>
                  <a:cubicBezTo>
                    <a:pt x="16870" y="1156192"/>
                    <a:pt x="0" y="1139322"/>
                    <a:pt x="0" y="1118512"/>
                  </a:cubicBezTo>
                  <a:lnTo>
                    <a:pt x="0" y="37679"/>
                  </a:lnTo>
                  <a:cubicBezTo>
                    <a:pt x="0" y="16870"/>
                    <a:pt x="16870" y="0"/>
                    <a:pt x="37679" y="0"/>
                  </a:cubicBezTo>
                  <a:close/>
                </a:path>
              </a:pathLst>
            </a:custGeom>
            <a:blipFill>
              <a:blip r:embed="rId2"/>
              <a:stretch>
                <a:fillRect l="-43260" r="-43260"/>
              </a:stretch>
            </a:blipFill>
            <a:ln cap="rnd">
              <a:noFill/>
              <a:prstDash val="solid"/>
              <a:round/>
            </a:ln>
          </p:spPr>
          <p:txBody>
            <a:bodyPr/>
            <a:lstStyle/>
            <a:p>
              <a:endParaRPr lang="en-US"/>
            </a:p>
          </p:txBody>
        </p:sp>
      </p:grpSp>
      <p:sp>
        <p:nvSpPr>
          <p:cNvPr id="7" name="Freeform 7"/>
          <p:cNvSpPr/>
          <p:nvPr/>
        </p:nvSpPr>
        <p:spPr>
          <a:xfrm>
            <a:off x="8993629" y="666750"/>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9144000" y="3046245"/>
            <a:ext cx="7394443" cy="2013158"/>
          </a:xfrm>
          <a:prstGeom prst="rect">
            <a:avLst/>
          </a:prstGeom>
        </p:spPr>
        <p:txBody>
          <a:bodyPr lIns="0" tIns="0" rIns="0" bIns="0" rtlCol="0" anchor="t">
            <a:spAutoFit/>
          </a:bodyPr>
          <a:lstStyle/>
          <a:p>
            <a:pPr marL="0" lvl="0" indent="0" algn="l">
              <a:lnSpc>
                <a:spcPts val="7545"/>
              </a:lnSpc>
            </a:pPr>
            <a:r>
              <a:rPr lang="en-US" sz="6859" b="1" spc="-68">
                <a:solidFill>
                  <a:srgbClr val="2D2D2D"/>
                </a:solidFill>
                <a:latin typeface="Telegraf Bold"/>
                <a:ea typeface="Telegraf Bold"/>
                <a:cs typeface="Telegraf Bold"/>
                <a:sym typeface="Telegraf Bold"/>
              </a:rPr>
              <a:t>Maximizing Your ILTA Partnership</a:t>
            </a:r>
          </a:p>
        </p:txBody>
      </p:sp>
      <p:sp>
        <p:nvSpPr>
          <p:cNvPr id="9" name="TextBox 9"/>
          <p:cNvSpPr txBox="1"/>
          <p:nvPr/>
        </p:nvSpPr>
        <p:spPr>
          <a:xfrm>
            <a:off x="9144000" y="5307053"/>
            <a:ext cx="8324850" cy="457200"/>
          </a:xfrm>
          <a:prstGeom prst="rect">
            <a:avLst/>
          </a:prstGeom>
        </p:spPr>
        <p:txBody>
          <a:bodyPr lIns="0" tIns="0" rIns="0" bIns="0" rtlCol="0" anchor="t">
            <a:spAutoFit/>
          </a:bodyPr>
          <a:lstStyle/>
          <a:p>
            <a:pPr marL="0" lvl="0" indent="0" algn="l">
              <a:lnSpc>
                <a:spcPts val="3299"/>
              </a:lnSpc>
            </a:pPr>
            <a:r>
              <a:rPr lang="en-US" sz="2999" spc="-29">
                <a:solidFill>
                  <a:srgbClr val="2D2D2D"/>
                </a:solidFill>
                <a:latin typeface="Telegraf"/>
                <a:ea typeface="Telegraf"/>
                <a:cs typeface="Telegraf"/>
                <a:sym typeface="Telegraf"/>
              </a:rPr>
              <a:t>Presented by ILTA Business Partner Committee</a:t>
            </a:r>
          </a:p>
        </p:txBody>
      </p:sp>
      <p:sp>
        <p:nvSpPr>
          <p:cNvPr id="10" name="TextBox 10"/>
          <p:cNvSpPr txBox="1"/>
          <p:nvPr/>
        </p:nvSpPr>
        <p:spPr>
          <a:xfrm>
            <a:off x="9144000" y="7710145"/>
            <a:ext cx="8324850" cy="476250"/>
          </a:xfrm>
          <a:prstGeom prst="rect">
            <a:avLst/>
          </a:prstGeom>
        </p:spPr>
        <p:txBody>
          <a:bodyPr lIns="0" tIns="0" rIns="0" bIns="0" rtlCol="0" anchor="t">
            <a:spAutoFit/>
          </a:bodyPr>
          <a:lstStyle/>
          <a:p>
            <a:pPr algn="ctr">
              <a:lnSpc>
                <a:spcPts val="3300"/>
              </a:lnSpc>
              <a:spcBef>
                <a:spcPct val="0"/>
              </a:spcBef>
            </a:pPr>
            <a:r>
              <a:rPr lang="en-US" sz="3000" b="1" spc="-30">
                <a:solidFill>
                  <a:srgbClr val="AB1D37"/>
                </a:solidFill>
                <a:latin typeface="Telegraf Bold"/>
                <a:ea typeface="Telegraf Bold"/>
                <a:cs typeface="Telegraf Bold"/>
                <a:sym typeface="Telegraf Bold"/>
              </a:rPr>
              <a:t>With Special Guest</a:t>
            </a:r>
          </a:p>
        </p:txBody>
      </p:sp>
      <p:sp>
        <p:nvSpPr>
          <p:cNvPr id="11" name="TextBox 11"/>
          <p:cNvSpPr txBox="1"/>
          <p:nvPr/>
        </p:nvSpPr>
        <p:spPr>
          <a:xfrm>
            <a:off x="9144000" y="8360081"/>
            <a:ext cx="8930392" cy="866775"/>
          </a:xfrm>
          <a:prstGeom prst="rect">
            <a:avLst/>
          </a:prstGeom>
        </p:spPr>
        <p:txBody>
          <a:bodyPr lIns="0" tIns="0" rIns="0" bIns="0" rtlCol="0" anchor="t">
            <a:spAutoFit/>
          </a:bodyPr>
          <a:lstStyle/>
          <a:p>
            <a:pPr marL="0" lvl="0" indent="0" algn="l">
              <a:lnSpc>
                <a:spcPts val="3299"/>
              </a:lnSpc>
            </a:pPr>
            <a:r>
              <a:rPr lang="en-US" sz="2999" spc="-29">
                <a:solidFill>
                  <a:srgbClr val="2D2D2D"/>
                </a:solidFill>
                <a:latin typeface="Telegraf"/>
                <a:ea typeface="Telegraf"/>
                <a:cs typeface="Telegraf"/>
                <a:sym typeface="Telegraf"/>
              </a:rPr>
              <a:t>Adriana Vitale - Chief Business Development Officer Cornerstone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6750" y="647700"/>
            <a:ext cx="12639675" cy="107950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Thought Leadership</a:t>
            </a:r>
          </a:p>
        </p:txBody>
      </p:sp>
      <p:grpSp>
        <p:nvGrpSpPr>
          <p:cNvPr id="3" name="Group 3"/>
          <p:cNvGrpSpPr/>
          <p:nvPr/>
        </p:nvGrpSpPr>
        <p:grpSpPr>
          <a:xfrm>
            <a:off x="666750" y="2457450"/>
            <a:ext cx="5448300" cy="4476750"/>
            <a:chOff x="0" y="0"/>
            <a:chExt cx="1253985" cy="1030373"/>
          </a:xfrm>
        </p:grpSpPr>
        <p:sp>
          <p:nvSpPr>
            <p:cNvPr id="4" name="Freeform 4"/>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2"/>
              <a:stretch>
                <a:fillRect l="-332" r="-332"/>
              </a:stretch>
            </a:blipFill>
          </p:spPr>
          <p:txBody>
            <a:bodyPr/>
            <a:lstStyle/>
            <a:p>
              <a:endParaRPr lang="en-US"/>
            </a:p>
          </p:txBody>
        </p:sp>
      </p:grpSp>
      <p:grpSp>
        <p:nvGrpSpPr>
          <p:cNvPr id="5" name="Group 5"/>
          <p:cNvGrpSpPr/>
          <p:nvPr/>
        </p:nvGrpSpPr>
        <p:grpSpPr>
          <a:xfrm>
            <a:off x="6419850" y="2457450"/>
            <a:ext cx="5448300" cy="4476750"/>
            <a:chOff x="0" y="0"/>
            <a:chExt cx="1253985" cy="1030373"/>
          </a:xfrm>
        </p:grpSpPr>
        <p:sp>
          <p:nvSpPr>
            <p:cNvPr id="6" name="Freeform 6"/>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3"/>
              <a:stretch>
                <a:fillRect l="-332" r="-332"/>
              </a:stretch>
            </a:blipFill>
          </p:spPr>
          <p:txBody>
            <a:bodyPr/>
            <a:lstStyle/>
            <a:p>
              <a:endParaRPr lang="en-US"/>
            </a:p>
          </p:txBody>
        </p:sp>
      </p:grpSp>
      <p:grpSp>
        <p:nvGrpSpPr>
          <p:cNvPr id="7" name="Group 7"/>
          <p:cNvGrpSpPr/>
          <p:nvPr/>
        </p:nvGrpSpPr>
        <p:grpSpPr>
          <a:xfrm>
            <a:off x="12172950" y="2457450"/>
            <a:ext cx="5448300" cy="4476750"/>
            <a:chOff x="0" y="0"/>
            <a:chExt cx="1253985" cy="1030373"/>
          </a:xfrm>
        </p:grpSpPr>
        <p:sp>
          <p:nvSpPr>
            <p:cNvPr id="8" name="Freeform 8"/>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4"/>
              <a:stretch>
                <a:fillRect l="-332" r="-332"/>
              </a:stretch>
            </a:blipFill>
          </p:spPr>
          <p:txBody>
            <a:bodyPr/>
            <a:lstStyle/>
            <a:p>
              <a:endParaRPr lang="en-US"/>
            </a:p>
          </p:txBody>
        </p:sp>
      </p:grpSp>
      <p:grpSp>
        <p:nvGrpSpPr>
          <p:cNvPr id="9" name="Group 9"/>
          <p:cNvGrpSpPr/>
          <p:nvPr/>
        </p:nvGrpSpPr>
        <p:grpSpPr>
          <a:xfrm>
            <a:off x="666025" y="7200900"/>
            <a:ext cx="5449025" cy="1247789"/>
            <a:chOff x="0" y="0"/>
            <a:chExt cx="7265367" cy="1663718"/>
          </a:xfrm>
        </p:grpSpPr>
        <p:sp>
          <p:nvSpPr>
            <p:cNvPr id="10" name="TextBox 10"/>
            <p:cNvSpPr txBox="1"/>
            <p:nvPr/>
          </p:nvSpPr>
          <p:spPr>
            <a:xfrm>
              <a:off x="0" y="-19050"/>
              <a:ext cx="7265367"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Writing</a:t>
              </a:r>
            </a:p>
          </p:txBody>
        </p:sp>
        <p:sp>
          <p:nvSpPr>
            <p:cNvPr id="11" name="TextBox 11"/>
            <p:cNvSpPr txBox="1"/>
            <p:nvPr/>
          </p:nvSpPr>
          <p:spPr>
            <a:xfrm>
              <a:off x="0" y="715451"/>
              <a:ext cx="7265367"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Contribute articles to </a:t>
              </a:r>
              <a:r>
                <a:rPr lang="en-US" sz="2000" b="1" spc="-20">
                  <a:solidFill>
                    <a:srgbClr val="2D2D2D"/>
                  </a:solidFill>
                  <a:latin typeface="Telegraf Bold"/>
                  <a:ea typeface="Telegraf Bold"/>
                  <a:cs typeface="Telegraf Bold"/>
                  <a:sym typeface="Telegraf Bold"/>
                </a:rPr>
                <a:t>Peer to Peer</a:t>
              </a:r>
              <a:r>
                <a:rPr lang="en-US" sz="2000" spc="-20">
                  <a:solidFill>
                    <a:srgbClr val="2D2D2D"/>
                  </a:solidFill>
                  <a:latin typeface="Telegraf"/>
                  <a:ea typeface="Telegraf"/>
                  <a:cs typeface="Telegraf"/>
                  <a:sym typeface="Telegraf"/>
                </a:rPr>
                <a:t> publications.</a:t>
              </a:r>
            </a:p>
          </p:txBody>
        </p:sp>
      </p:grpSp>
      <p:grpSp>
        <p:nvGrpSpPr>
          <p:cNvPr id="12" name="Group 12"/>
          <p:cNvGrpSpPr/>
          <p:nvPr/>
        </p:nvGrpSpPr>
        <p:grpSpPr>
          <a:xfrm>
            <a:off x="12172950" y="7200900"/>
            <a:ext cx="5448300" cy="1247789"/>
            <a:chOff x="0" y="0"/>
            <a:chExt cx="7264400" cy="1663718"/>
          </a:xfrm>
        </p:grpSpPr>
        <p:sp>
          <p:nvSpPr>
            <p:cNvPr id="13" name="TextBox 13"/>
            <p:cNvSpPr txBox="1"/>
            <p:nvPr/>
          </p:nvSpPr>
          <p:spPr>
            <a:xfrm>
              <a:off x="0" y="-19050"/>
              <a:ext cx="7264400"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Announcements</a:t>
              </a:r>
            </a:p>
          </p:txBody>
        </p:sp>
        <p:sp>
          <p:nvSpPr>
            <p:cNvPr id="14" name="TextBox 14"/>
            <p:cNvSpPr txBox="1"/>
            <p:nvPr/>
          </p:nvSpPr>
          <p:spPr>
            <a:xfrm>
              <a:off x="0" y="715451"/>
              <a:ext cx="7264400"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Distribute press releases to the </a:t>
              </a:r>
              <a:r>
                <a:rPr lang="en-US" sz="2000" b="1" spc="-20">
                  <a:solidFill>
                    <a:srgbClr val="2D2D2D"/>
                  </a:solidFill>
                  <a:latin typeface="Telegraf Bold"/>
                  <a:ea typeface="Telegraf Bold"/>
                  <a:cs typeface="Telegraf Bold"/>
                  <a:sym typeface="Telegraf Bold"/>
                </a:rPr>
                <a:t>ILTA community</a:t>
              </a:r>
              <a:r>
                <a:rPr lang="en-US" sz="2000" spc="-20">
                  <a:solidFill>
                    <a:srgbClr val="2D2D2D"/>
                  </a:solidFill>
                  <a:latin typeface="Telegraf"/>
                  <a:ea typeface="Telegraf"/>
                  <a:cs typeface="Telegraf"/>
                  <a:sym typeface="Telegraf"/>
                </a:rPr>
                <a:t>.</a:t>
              </a:r>
            </a:p>
          </p:txBody>
        </p:sp>
      </p:grpSp>
      <p:grpSp>
        <p:nvGrpSpPr>
          <p:cNvPr id="15" name="Group 15"/>
          <p:cNvGrpSpPr/>
          <p:nvPr/>
        </p:nvGrpSpPr>
        <p:grpSpPr>
          <a:xfrm>
            <a:off x="6419850" y="7200900"/>
            <a:ext cx="5448300" cy="1282700"/>
            <a:chOff x="0" y="0"/>
            <a:chExt cx="7264400" cy="1710267"/>
          </a:xfrm>
        </p:grpSpPr>
        <p:sp>
          <p:nvSpPr>
            <p:cNvPr id="16" name="TextBox 16"/>
            <p:cNvSpPr txBox="1"/>
            <p:nvPr/>
          </p:nvSpPr>
          <p:spPr>
            <a:xfrm>
              <a:off x="0" y="-19050"/>
              <a:ext cx="7264400"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Speaking</a:t>
              </a:r>
            </a:p>
          </p:txBody>
        </p:sp>
        <p:sp>
          <p:nvSpPr>
            <p:cNvPr id="17" name="TextBox 17"/>
            <p:cNvSpPr txBox="1"/>
            <p:nvPr/>
          </p:nvSpPr>
          <p:spPr>
            <a:xfrm>
              <a:off x="0" y="762000"/>
              <a:ext cx="7264400"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Share insights on </a:t>
              </a:r>
              <a:r>
                <a:rPr lang="en-US" sz="2000" b="1" spc="-20">
                  <a:solidFill>
                    <a:srgbClr val="2D2D2D"/>
                  </a:solidFill>
                  <a:latin typeface="Telegraf Bold"/>
                  <a:ea typeface="Telegraf Bold"/>
                  <a:cs typeface="Telegraf Bold"/>
                  <a:sym typeface="Telegraf Bold"/>
                </a:rPr>
                <a:t>ILTA Voices</a:t>
              </a:r>
              <a:r>
                <a:rPr lang="en-US" sz="2000" spc="-20">
                  <a:solidFill>
                    <a:srgbClr val="2D2D2D"/>
                  </a:solidFill>
                  <a:latin typeface="Telegraf"/>
                  <a:ea typeface="Telegraf"/>
                  <a:cs typeface="Telegraf"/>
                  <a:sym typeface="Telegraf"/>
                </a:rPr>
                <a:t> platforms., webinars, conferences, local events.</a:t>
              </a:r>
            </a:p>
          </p:txBody>
        </p:sp>
      </p:grpSp>
      <p:sp>
        <p:nvSpPr>
          <p:cNvPr id="18" name="AutoShape 18"/>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19" name="TextBox 19"/>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ADDITIONAL IDEAS</a:t>
            </a:r>
          </a:p>
        </p:txBody>
      </p:sp>
      <p:sp>
        <p:nvSpPr>
          <p:cNvPr id="20" name="TextBox 20"/>
          <p:cNvSpPr txBox="1"/>
          <p:nvPr/>
        </p:nvSpPr>
        <p:spPr>
          <a:xfrm>
            <a:off x="17414988"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6750" y="647700"/>
            <a:ext cx="12639675" cy="107950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Connection Opportunities</a:t>
            </a:r>
          </a:p>
        </p:txBody>
      </p:sp>
      <p:grpSp>
        <p:nvGrpSpPr>
          <p:cNvPr id="3" name="Group 3"/>
          <p:cNvGrpSpPr/>
          <p:nvPr/>
        </p:nvGrpSpPr>
        <p:grpSpPr>
          <a:xfrm>
            <a:off x="666750" y="2457450"/>
            <a:ext cx="5448300" cy="4476750"/>
            <a:chOff x="0" y="0"/>
            <a:chExt cx="1253985" cy="1030373"/>
          </a:xfrm>
        </p:grpSpPr>
        <p:sp>
          <p:nvSpPr>
            <p:cNvPr id="4" name="Freeform 4"/>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2"/>
              <a:stretch>
                <a:fillRect l="-332" r="-332"/>
              </a:stretch>
            </a:blipFill>
          </p:spPr>
          <p:txBody>
            <a:bodyPr/>
            <a:lstStyle/>
            <a:p>
              <a:endParaRPr lang="en-US"/>
            </a:p>
          </p:txBody>
        </p:sp>
      </p:grpSp>
      <p:grpSp>
        <p:nvGrpSpPr>
          <p:cNvPr id="5" name="Group 5"/>
          <p:cNvGrpSpPr/>
          <p:nvPr/>
        </p:nvGrpSpPr>
        <p:grpSpPr>
          <a:xfrm>
            <a:off x="6419850" y="2457450"/>
            <a:ext cx="5448300" cy="4476750"/>
            <a:chOff x="0" y="0"/>
            <a:chExt cx="1253985" cy="1030373"/>
          </a:xfrm>
        </p:grpSpPr>
        <p:sp>
          <p:nvSpPr>
            <p:cNvPr id="6" name="Freeform 6"/>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3"/>
              <a:stretch>
                <a:fillRect l="-332" r="-332"/>
              </a:stretch>
            </a:blipFill>
          </p:spPr>
          <p:txBody>
            <a:bodyPr/>
            <a:lstStyle/>
            <a:p>
              <a:endParaRPr lang="en-US"/>
            </a:p>
          </p:txBody>
        </p:sp>
      </p:grpSp>
      <p:grpSp>
        <p:nvGrpSpPr>
          <p:cNvPr id="7" name="Group 7"/>
          <p:cNvGrpSpPr/>
          <p:nvPr/>
        </p:nvGrpSpPr>
        <p:grpSpPr>
          <a:xfrm>
            <a:off x="12172950" y="2457450"/>
            <a:ext cx="5448300" cy="4476750"/>
            <a:chOff x="0" y="0"/>
            <a:chExt cx="1253985" cy="1030373"/>
          </a:xfrm>
        </p:grpSpPr>
        <p:sp>
          <p:nvSpPr>
            <p:cNvPr id="8" name="Freeform 8"/>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4"/>
              <a:stretch>
                <a:fillRect l="-332" r="-332"/>
              </a:stretch>
            </a:blipFill>
          </p:spPr>
          <p:txBody>
            <a:bodyPr/>
            <a:lstStyle/>
            <a:p>
              <a:endParaRPr lang="en-US"/>
            </a:p>
          </p:txBody>
        </p:sp>
      </p:grpSp>
      <p:grpSp>
        <p:nvGrpSpPr>
          <p:cNvPr id="9" name="Group 9"/>
          <p:cNvGrpSpPr/>
          <p:nvPr/>
        </p:nvGrpSpPr>
        <p:grpSpPr>
          <a:xfrm>
            <a:off x="666025" y="7200900"/>
            <a:ext cx="5449025" cy="1247789"/>
            <a:chOff x="0" y="0"/>
            <a:chExt cx="7265367" cy="1663718"/>
          </a:xfrm>
        </p:grpSpPr>
        <p:sp>
          <p:nvSpPr>
            <p:cNvPr id="10" name="TextBox 10"/>
            <p:cNvSpPr txBox="1"/>
            <p:nvPr/>
          </p:nvSpPr>
          <p:spPr>
            <a:xfrm>
              <a:off x="0" y="-19050"/>
              <a:ext cx="7265367"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Webinars</a:t>
              </a:r>
            </a:p>
          </p:txBody>
        </p:sp>
        <p:sp>
          <p:nvSpPr>
            <p:cNvPr id="11" name="TextBox 11"/>
            <p:cNvSpPr txBox="1"/>
            <p:nvPr/>
          </p:nvSpPr>
          <p:spPr>
            <a:xfrm>
              <a:off x="0" y="715451"/>
              <a:ext cx="7265367"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Interactive online sessions for knowledge sharing and learning.</a:t>
              </a:r>
            </a:p>
          </p:txBody>
        </p:sp>
      </p:grpSp>
      <p:grpSp>
        <p:nvGrpSpPr>
          <p:cNvPr id="12" name="Group 12"/>
          <p:cNvGrpSpPr/>
          <p:nvPr/>
        </p:nvGrpSpPr>
        <p:grpSpPr>
          <a:xfrm>
            <a:off x="12172950" y="7200900"/>
            <a:ext cx="5448300" cy="1247789"/>
            <a:chOff x="0" y="0"/>
            <a:chExt cx="7264400" cy="1663718"/>
          </a:xfrm>
        </p:grpSpPr>
        <p:sp>
          <p:nvSpPr>
            <p:cNvPr id="13" name="TextBox 13"/>
            <p:cNvSpPr txBox="1"/>
            <p:nvPr/>
          </p:nvSpPr>
          <p:spPr>
            <a:xfrm>
              <a:off x="0" y="-19050"/>
              <a:ext cx="7264400"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Social Events</a:t>
              </a:r>
            </a:p>
          </p:txBody>
        </p:sp>
        <p:sp>
          <p:nvSpPr>
            <p:cNvPr id="14" name="TextBox 14"/>
            <p:cNvSpPr txBox="1"/>
            <p:nvPr/>
          </p:nvSpPr>
          <p:spPr>
            <a:xfrm>
              <a:off x="0" y="715451"/>
              <a:ext cx="7264400"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Informal gatherings to foster professional relationships.</a:t>
              </a:r>
            </a:p>
          </p:txBody>
        </p:sp>
      </p:grpSp>
      <p:grpSp>
        <p:nvGrpSpPr>
          <p:cNvPr id="15" name="Group 15"/>
          <p:cNvGrpSpPr/>
          <p:nvPr/>
        </p:nvGrpSpPr>
        <p:grpSpPr>
          <a:xfrm>
            <a:off x="6419850" y="7200900"/>
            <a:ext cx="5448300" cy="1282700"/>
            <a:chOff x="0" y="0"/>
            <a:chExt cx="7264400" cy="1710267"/>
          </a:xfrm>
        </p:grpSpPr>
        <p:sp>
          <p:nvSpPr>
            <p:cNvPr id="16" name="TextBox 16"/>
            <p:cNvSpPr txBox="1"/>
            <p:nvPr/>
          </p:nvSpPr>
          <p:spPr>
            <a:xfrm>
              <a:off x="0" y="-19050"/>
              <a:ext cx="7264400"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Local Experiences</a:t>
              </a:r>
            </a:p>
          </p:txBody>
        </p:sp>
        <p:sp>
          <p:nvSpPr>
            <p:cNvPr id="17" name="TextBox 17"/>
            <p:cNvSpPr txBox="1"/>
            <p:nvPr/>
          </p:nvSpPr>
          <p:spPr>
            <a:xfrm>
              <a:off x="0" y="762000"/>
              <a:ext cx="7264400"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Networking opportunities in familiar and friendly environments.</a:t>
              </a:r>
            </a:p>
          </p:txBody>
        </p:sp>
      </p:grpSp>
      <p:sp>
        <p:nvSpPr>
          <p:cNvPr id="18" name="AutoShape 18"/>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19" name="TextBox 19"/>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ENGAGEMENT HIGHLIGHTS</a:t>
            </a:r>
          </a:p>
        </p:txBody>
      </p:sp>
      <p:sp>
        <p:nvSpPr>
          <p:cNvPr id="20" name="TextBox 20"/>
          <p:cNvSpPr txBox="1"/>
          <p:nvPr/>
        </p:nvSpPr>
        <p:spPr>
          <a:xfrm>
            <a:off x="17414988"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6750" y="647700"/>
            <a:ext cx="12639675" cy="107950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Media &amp; Advertising Options</a:t>
            </a:r>
          </a:p>
        </p:txBody>
      </p:sp>
      <p:grpSp>
        <p:nvGrpSpPr>
          <p:cNvPr id="3" name="Group 3"/>
          <p:cNvGrpSpPr/>
          <p:nvPr/>
        </p:nvGrpSpPr>
        <p:grpSpPr>
          <a:xfrm>
            <a:off x="666750" y="2457450"/>
            <a:ext cx="5448300" cy="4476750"/>
            <a:chOff x="0" y="0"/>
            <a:chExt cx="1253985" cy="1030373"/>
          </a:xfrm>
        </p:grpSpPr>
        <p:sp>
          <p:nvSpPr>
            <p:cNvPr id="4" name="Freeform 4"/>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2"/>
              <a:stretch>
                <a:fillRect l="-332" r="-332"/>
              </a:stretch>
            </a:blipFill>
          </p:spPr>
          <p:txBody>
            <a:bodyPr/>
            <a:lstStyle/>
            <a:p>
              <a:endParaRPr lang="en-US"/>
            </a:p>
          </p:txBody>
        </p:sp>
      </p:grpSp>
      <p:grpSp>
        <p:nvGrpSpPr>
          <p:cNvPr id="5" name="Group 5"/>
          <p:cNvGrpSpPr/>
          <p:nvPr/>
        </p:nvGrpSpPr>
        <p:grpSpPr>
          <a:xfrm>
            <a:off x="6419850" y="2457450"/>
            <a:ext cx="5448300" cy="4476750"/>
            <a:chOff x="0" y="0"/>
            <a:chExt cx="1253985" cy="1030373"/>
          </a:xfrm>
        </p:grpSpPr>
        <p:sp>
          <p:nvSpPr>
            <p:cNvPr id="6" name="Freeform 6"/>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3"/>
              <a:stretch>
                <a:fillRect l="-332" r="-332"/>
              </a:stretch>
            </a:blipFill>
          </p:spPr>
          <p:txBody>
            <a:bodyPr/>
            <a:lstStyle/>
            <a:p>
              <a:endParaRPr lang="en-US"/>
            </a:p>
          </p:txBody>
        </p:sp>
      </p:grpSp>
      <p:grpSp>
        <p:nvGrpSpPr>
          <p:cNvPr id="7" name="Group 7"/>
          <p:cNvGrpSpPr/>
          <p:nvPr/>
        </p:nvGrpSpPr>
        <p:grpSpPr>
          <a:xfrm>
            <a:off x="12172950" y="2457450"/>
            <a:ext cx="5448300" cy="4476750"/>
            <a:chOff x="0" y="0"/>
            <a:chExt cx="1253985" cy="1030373"/>
          </a:xfrm>
        </p:grpSpPr>
        <p:sp>
          <p:nvSpPr>
            <p:cNvPr id="8" name="Freeform 8"/>
            <p:cNvSpPr/>
            <p:nvPr/>
          </p:nvSpPr>
          <p:spPr>
            <a:xfrm>
              <a:off x="0" y="0"/>
              <a:ext cx="1253985" cy="1030373"/>
            </a:xfrm>
            <a:custGeom>
              <a:avLst/>
              <a:gdLst/>
              <a:ahLst/>
              <a:cxnLst/>
              <a:rect l="l" t="t" r="r" b="b"/>
              <a:pathLst>
                <a:path w="1253985" h="1030373">
                  <a:moveTo>
                    <a:pt x="49734" y="0"/>
                  </a:moveTo>
                  <a:lnTo>
                    <a:pt x="1204251" y="0"/>
                  </a:lnTo>
                  <a:cubicBezTo>
                    <a:pt x="1231719" y="0"/>
                    <a:pt x="1253985" y="22267"/>
                    <a:pt x="1253985" y="49734"/>
                  </a:cubicBezTo>
                  <a:lnTo>
                    <a:pt x="1253985" y="980638"/>
                  </a:lnTo>
                  <a:cubicBezTo>
                    <a:pt x="1253985" y="1008106"/>
                    <a:pt x="1231719" y="1030373"/>
                    <a:pt x="1204251" y="1030373"/>
                  </a:cubicBezTo>
                  <a:lnTo>
                    <a:pt x="49734" y="1030373"/>
                  </a:lnTo>
                  <a:cubicBezTo>
                    <a:pt x="22267" y="1030373"/>
                    <a:pt x="0" y="1008106"/>
                    <a:pt x="0" y="980638"/>
                  </a:cubicBezTo>
                  <a:lnTo>
                    <a:pt x="0" y="49734"/>
                  </a:lnTo>
                  <a:cubicBezTo>
                    <a:pt x="0" y="22267"/>
                    <a:pt x="22267" y="0"/>
                    <a:pt x="49734" y="0"/>
                  </a:cubicBezTo>
                  <a:close/>
                </a:path>
              </a:pathLst>
            </a:custGeom>
            <a:blipFill>
              <a:blip r:embed="rId4"/>
              <a:stretch>
                <a:fillRect l="-332" r="-332"/>
              </a:stretch>
            </a:blipFill>
          </p:spPr>
          <p:txBody>
            <a:bodyPr/>
            <a:lstStyle/>
            <a:p>
              <a:endParaRPr lang="en-US"/>
            </a:p>
          </p:txBody>
        </p:sp>
      </p:grpSp>
      <p:grpSp>
        <p:nvGrpSpPr>
          <p:cNvPr id="9" name="Group 9"/>
          <p:cNvGrpSpPr/>
          <p:nvPr/>
        </p:nvGrpSpPr>
        <p:grpSpPr>
          <a:xfrm>
            <a:off x="666025" y="7200900"/>
            <a:ext cx="5449025" cy="895364"/>
            <a:chOff x="0" y="0"/>
            <a:chExt cx="7265367" cy="1193818"/>
          </a:xfrm>
        </p:grpSpPr>
        <p:sp>
          <p:nvSpPr>
            <p:cNvPr id="10" name="TextBox 10"/>
            <p:cNvSpPr txBox="1"/>
            <p:nvPr/>
          </p:nvSpPr>
          <p:spPr>
            <a:xfrm>
              <a:off x="0" y="-19050"/>
              <a:ext cx="7265367"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Peer to Peer</a:t>
              </a:r>
            </a:p>
          </p:txBody>
        </p:sp>
        <p:sp>
          <p:nvSpPr>
            <p:cNvPr id="11" name="TextBox 11"/>
            <p:cNvSpPr txBox="1"/>
            <p:nvPr/>
          </p:nvSpPr>
          <p:spPr>
            <a:xfrm>
              <a:off x="0" y="715451"/>
              <a:ext cx="7265367" cy="4783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Engage with 20,000 views per issue.</a:t>
              </a:r>
            </a:p>
          </p:txBody>
        </p:sp>
      </p:grpSp>
      <p:grpSp>
        <p:nvGrpSpPr>
          <p:cNvPr id="12" name="Group 12"/>
          <p:cNvGrpSpPr/>
          <p:nvPr/>
        </p:nvGrpSpPr>
        <p:grpSpPr>
          <a:xfrm>
            <a:off x="12172950" y="7200900"/>
            <a:ext cx="5448300" cy="895364"/>
            <a:chOff x="0" y="0"/>
            <a:chExt cx="7264400" cy="1193818"/>
          </a:xfrm>
        </p:grpSpPr>
        <p:sp>
          <p:nvSpPr>
            <p:cNvPr id="13" name="TextBox 13"/>
            <p:cNvSpPr txBox="1"/>
            <p:nvPr/>
          </p:nvSpPr>
          <p:spPr>
            <a:xfrm>
              <a:off x="0" y="-19050"/>
              <a:ext cx="7264400"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Hub Newsletter</a:t>
              </a:r>
            </a:p>
          </p:txBody>
        </p:sp>
        <p:sp>
          <p:nvSpPr>
            <p:cNvPr id="14" name="TextBox 14"/>
            <p:cNvSpPr txBox="1"/>
            <p:nvPr/>
          </p:nvSpPr>
          <p:spPr>
            <a:xfrm>
              <a:off x="0" y="715451"/>
              <a:ext cx="7264400" cy="4783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Connect with 21,000 subscribers effectively.</a:t>
              </a:r>
            </a:p>
          </p:txBody>
        </p:sp>
      </p:grpSp>
      <p:grpSp>
        <p:nvGrpSpPr>
          <p:cNvPr id="15" name="Group 15"/>
          <p:cNvGrpSpPr/>
          <p:nvPr/>
        </p:nvGrpSpPr>
        <p:grpSpPr>
          <a:xfrm>
            <a:off x="6419850" y="7200900"/>
            <a:ext cx="5448300" cy="1282700"/>
            <a:chOff x="0" y="0"/>
            <a:chExt cx="7264400" cy="1710267"/>
          </a:xfrm>
        </p:grpSpPr>
        <p:sp>
          <p:nvSpPr>
            <p:cNvPr id="16" name="TextBox 16"/>
            <p:cNvSpPr txBox="1"/>
            <p:nvPr/>
          </p:nvSpPr>
          <p:spPr>
            <a:xfrm>
              <a:off x="0" y="-19050"/>
              <a:ext cx="7264400" cy="628650"/>
            </a:xfrm>
            <a:prstGeom prst="rect">
              <a:avLst/>
            </a:prstGeom>
          </p:spPr>
          <p:txBody>
            <a:bodyPr lIns="0" tIns="0" rIns="0" bIns="0" rtlCol="0" anchor="t">
              <a:spAutoFit/>
            </a:bodyPr>
            <a:lstStyle/>
            <a:p>
              <a:pPr marL="0" lvl="0" indent="0" algn="ctr">
                <a:lnSpc>
                  <a:spcPts val="3300"/>
                </a:lnSpc>
              </a:pPr>
              <a:r>
                <a:rPr lang="en-US" sz="3000" b="1" u="none" strike="noStrike" spc="-30">
                  <a:solidFill>
                    <a:srgbClr val="AB1D37"/>
                  </a:solidFill>
                  <a:latin typeface="Telegraf Bold"/>
                  <a:ea typeface="Telegraf Bold"/>
                  <a:cs typeface="Telegraf Bold"/>
                  <a:sym typeface="Telegraf Bold"/>
                </a:rPr>
                <a:t>Website Ads</a:t>
              </a:r>
            </a:p>
          </p:txBody>
        </p:sp>
        <p:sp>
          <p:nvSpPr>
            <p:cNvPr id="17" name="TextBox 17"/>
            <p:cNvSpPr txBox="1"/>
            <p:nvPr/>
          </p:nvSpPr>
          <p:spPr>
            <a:xfrm>
              <a:off x="0" y="762000"/>
              <a:ext cx="7264400" cy="948267"/>
            </a:xfrm>
            <a:prstGeom prst="rect">
              <a:avLst/>
            </a:prstGeom>
          </p:spPr>
          <p:txBody>
            <a:bodyPr lIns="0" tIns="0" rIns="0" bIns="0" rtlCol="0" anchor="t">
              <a:spAutoFit/>
            </a:bodyPr>
            <a:lstStyle/>
            <a:p>
              <a:pPr marL="0" lvl="0" indent="0" algn="ctr">
                <a:lnSpc>
                  <a:spcPts val="2800"/>
                </a:lnSpc>
              </a:pPr>
              <a:r>
                <a:rPr lang="en-US" sz="2000" spc="-20">
                  <a:solidFill>
                    <a:srgbClr val="2D2D2D"/>
                  </a:solidFill>
                  <a:latin typeface="Telegraf"/>
                  <a:ea typeface="Telegraf"/>
                  <a:cs typeface="Telegraf"/>
                  <a:sym typeface="Telegraf"/>
                </a:rPr>
                <a:t>Reach 50,000 views monthly for maximum exposure.</a:t>
              </a:r>
            </a:p>
          </p:txBody>
        </p:sp>
      </p:grpSp>
      <p:sp>
        <p:nvSpPr>
          <p:cNvPr id="18" name="AutoShape 18"/>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19" name="TextBox 19"/>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ON ENGAGEMENT</a:t>
            </a:r>
          </a:p>
        </p:txBody>
      </p:sp>
      <p:sp>
        <p:nvSpPr>
          <p:cNvPr id="20" name="TextBox 20"/>
          <p:cNvSpPr txBox="1"/>
          <p:nvPr/>
        </p:nvSpPr>
        <p:spPr>
          <a:xfrm>
            <a:off x="17414988"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pic>
        <p:nvPicPr>
          <p:cNvPr id="3" name="Picture 3"/>
          <p:cNvPicPr>
            <a:picLocks noChangeAspect="1"/>
          </p:cNvPicPr>
          <p:nvPr/>
        </p:nvPicPr>
        <p:blipFill>
          <a:blip r:embed="rId2"/>
          <a:stretch>
            <a:fillRect/>
          </a:stretch>
        </p:blipFill>
        <p:spPr>
          <a:xfrm>
            <a:off x="9756549" y="3519012"/>
            <a:ext cx="4937760" cy="4937760"/>
          </a:xfrm>
          <a:prstGeom prst="rect">
            <a:avLst/>
          </a:prstGeom>
        </p:spPr>
      </p:pic>
      <p:sp>
        <p:nvSpPr>
          <p:cNvPr id="4" name="Freeform 4"/>
          <p:cNvSpPr/>
          <p:nvPr/>
        </p:nvSpPr>
        <p:spPr>
          <a:xfrm>
            <a:off x="685970" y="2616486"/>
            <a:ext cx="8214519" cy="6817746"/>
          </a:xfrm>
          <a:custGeom>
            <a:avLst/>
            <a:gdLst/>
            <a:ahLst/>
            <a:cxnLst/>
            <a:rect l="l" t="t" r="r" b="b"/>
            <a:pathLst>
              <a:path w="8214519" h="6817746">
                <a:moveTo>
                  <a:pt x="0" y="0"/>
                </a:moveTo>
                <a:lnTo>
                  <a:pt x="8214519" y="0"/>
                </a:lnTo>
                <a:lnTo>
                  <a:pt x="8214519" y="6817746"/>
                </a:lnTo>
                <a:lnTo>
                  <a:pt x="0" y="6817746"/>
                </a:lnTo>
                <a:lnTo>
                  <a:pt x="0" y="0"/>
                </a:lnTo>
                <a:close/>
              </a:path>
            </a:pathLst>
          </a:custGeom>
          <a:blipFill>
            <a:blip r:embed="rId3"/>
            <a:stretch>
              <a:fillRect r="-4820"/>
            </a:stretch>
          </a:blipFill>
        </p:spPr>
        <p:txBody>
          <a:bodyPr/>
          <a:lstStyle/>
          <a:p>
            <a:endParaRPr lang="en-US"/>
          </a:p>
        </p:txBody>
      </p:sp>
      <p:sp>
        <p:nvSpPr>
          <p:cNvPr id="5" name="Freeform 5"/>
          <p:cNvSpPr/>
          <p:nvPr/>
        </p:nvSpPr>
        <p:spPr>
          <a:xfrm rot="8100000">
            <a:off x="15105294" y="4859353"/>
            <a:ext cx="1073786" cy="2771060"/>
          </a:xfrm>
          <a:custGeom>
            <a:avLst/>
            <a:gdLst/>
            <a:ahLst/>
            <a:cxnLst/>
            <a:rect l="l" t="t" r="r" b="b"/>
            <a:pathLst>
              <a:path w="1073786" h="2771060">
                <a:moveTo>
                  <a:pt x="0" y="0"/>
                </a:moveTo>
                <a:lnTo>
                  <a:pt x="1073786" y="0"/>
                </a:lnTo>
                <a:lnTo>
                  <a:pt x="1073786" y="2771060"/>
                </a:lnTo>
                <a:lnTo>
                  <a:pt x="0" y="27710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685970" y="647700"/>
            <a:ext cx="14400436" cy="1712596"/>
          </a:xfrm>
          <a:prstGeom prst="rect">
            <a:avLst/>
          </a:prstGeom>
        </p:spPr>
        <p:txBody>
          <a:bodyPr lIns="0" tIns="0" rIns="0" bIns="0" rtlCol="0" anchor="t">
            <a:spAutoFit/>
          </a:bodyPr>
          <a:lstStyle/>
          <a:p>
            <a:pPr algn="l">
              <a:lnSpc>
                <a:spcPts val="7700"/>
              </a:lnSpc>
            </a:pPr>
            <a:r>
              <a:rPr lang="en-US" sz="7000" b="1" spc="-70">
                <a:solidFill>
                  <a:srgbClr val="2D2D2D"/>
                </a:solidFill>
                <a:latin typeface="Telegraf Bold"/>
                <a:ea typeface="Telegraf Bold"/>
                <a:cs typeface="Telegraf Bold"/>
                <a:sym typeface="Telegraf Bold"/>
              </a:rPr>
              <a:t>Resource</a:t>
            </a:r>
          </a:p>
          <a:p>
            <a:pPr marL="0" lvl="0" indent="0" algn="l">
              <a:lnSpc>
                <a:spcPts val="5170"/>
              </a:lnSpc>
            </a:pPr>
            <a:r>
              <a:rPr lang="en-US" sz="4700" b="1" spc="-47">
                <a:solidFill>
                  <a:srgbClr val="AB1D37"/>
                </a:solidFill>
                <a:latin typeface="Telegraf Bold"/>
                <a:ea typeface="Telegraf Bold"/>
                <a:cs typeface="Telegraf Bold"/>
                <a:sym typeface="Telegraf Bold"/>
              </a:rPr>
              <a:t>Business Partner Landing Page</a:t>
            </a:r>
          </a:p>
        </p:txBody>
      </p:sp>
      <p:sp>
        <p:nvSpPr>
          <p:cNvPr id="7" name="TextBox 7"/>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&amp; INSIGHTS</a:t>
            </a:r>
          </a:p>
        </p:txBody>
      </p:sp>
      <p:sp>
        <p:nvSpPr>
          <p:cNvPr id="8" name="TextBox 8"/>
          <p:cNvSpPr txBox="1"/>
          <p:nvPr/>
        </p:nvSpPr>
        <p:spPr>
          <a:xfrm>
            <a:off x="17436838"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13</a:t>
            </a:r>
          </a:p>
        </p:txBody>
      </p:sp>
      <p:sp>
        <p:nvSpPr>
          <p:cNvPr id="9" name="TextBox 9"/>
          <p:cNvSpPr txBox="1"/>
          <p:nvPr/>
        </p:nvSpPr>
        <p:spPr>
          <a:xfrm>
            <a:off x="14282829" y="4148290"/>
            <a:ext cx="5080171" cy="737235"/>
          </a:xfrm>
          <a:prstGeom prst="rect">
            <a:avLst/>
          </a:prstGeom>
        </p:spPr>
        <p:txBody>
          <a:bodyPr lIns="0" tIns="0" rIns="0" bIns="0" rtlCol="0" anchor="t">
            <a:spAutoFit/>
          </a:bodyPr>
          <a:lstStyle/>
          <a:p>
            <a:pPr marL="0" lvl="0" indent="0" algn="l">
              <a:lnSpc>
                <a:spcPts val="5280"/>
              </a:lnSpc>
            </a:pPr>
            <a:r>
              <a:rPr lang="en-US" sz="4800" b="1" spc="-48">
                <a:solidFill>
                  <a:srgbClr val="AB1D37"/>
                </a:solidFill>
                <a:latin typeface="Telegraf Bold"/>
                <a:ea typeface="Telegraf Bold"/>
                <a:cs typeface="Telegraf Bold"/>
                <a:sym typeface="Telegraf Bold"/>
              </a:rPr>
              <a:t>Bookmark!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49500" y="0"/>
            <a:ext cx="3238500" cy="10287000"/>
            <a:chOff x="0" y="0"/>
            <a:chExt cx="852938" cy="2709333"/>
          </a:xfrm>
        </p:grpSpPr>
        <p:sp>
          <p:nvSpPr>
            <p:cNvPr id="3" name="Freeform 3"/>
            <p:cNvSpPr/>
            <p:nvPr/>
          </p:nvSpPr>
          <p:spPr>
            <a:xfrm>
              <a:off x="0" y="0"/>
              <a:ext cx="852938" cy="2709333"/>
            </a:xfrm>
            <a:custGeom>
              <a:avLst/>
              <a:gdLst/>
              <a:ahLst/>
              <a:cxnLst/>
              <a:rect l="l" t="t" r="r" b="b"/>
              <a:pathLst>
                <a:path w="852938" h="2709333">
                  <a:moveTo>
                    <a:pt x="0" y="0"/>
                  </a:moveTo>
                  <a:lnTo>
                    <a:pt x="852938" y="0"/>
                  </a:lnTo>
                  <a:lnTo>
                    <a:pt x="852938" y="2709333"/>
                  </a:lnTo>
                  <a:lnTo>
                    <a:pt x="0" y="2709333"/>
                  </a:lnTo>
                  <a:close/>
                </a:path>
              </a:pathLst>
            </a:custGeom>
            <a:solidFill>
              <a:srgbClr val="8A8A8A"/>
            </a:solidFill>
          </p:spPr>
          <p:txBody>
            <a:bodyPr/>
            <a:lstStyle/>
            <a:p>
              <a:endParaRPr lang="en-US"/>
            </a:p>
          </p:txBody>
        </p:sp>
        <p:sp>
          <p:nvSpPr>
            <p:cNvPr id="4" name="TextBox 4"/>
            <p:cNvSpPr txBox="1"/>
            <p:nvPr/>
          </p:nvSpPr>
          <p:spPr>
            <a:xfrm>
              <a:off x="0" y="-76200"/>
              <a:ext cx="852938" cy="2785533"/>
            </a:xfrm>
            <a:prstGeom prst="rect">
              <a:avLst/>
            </a:prstGeom>
          </p:spPr>
          <p:txBody>
            <a:bodyPr lIns="50800" tIns="50800" rIns="50800" bIns="50800" rtlCol="0" anchor="ctr"/>
            <a:lstStyle/>
            <a:p>
              <a:pPr algn="ctr">
                <a:lnSpc>
                  <a:spcPts val="2800"/>
                </a:lnSpc>
              </a:pPr>
              <a:endParaRPr/>
            </a:p>
          </p:txBody>
        </p:sp>
      </p:grpSp>
      <p:sp>
        <p:nvSpPr>
          <p:cNvPr id="5" name="AutoShape 5"/>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6" name="Freeform 6"/>
          <p:cNvSpPr/>
          <p:nvPr/>
        </p:nvSpPr>
        <p:spPr>
          <a:xfrm>
            <a:off x="15049500" y="0"/>
            <a:ext cx="3238500" cy="10287000"/>
          </a:xfrm>
          <a:custGeom>
            <a:avLst/>
            <a:gdLst/>
            <a:ahLst/>
            <a:cxnLst/>
            <a:rect l="l" t="t" r="r" b="b"/>
            <a:pathLst>
              <a:path w="3238500" h="10287000">
                <a:moveTo>
                  <a:pt x="0" y="0"/>
                </a:moveTo>
                <a:lnTo>
                  <a:pt x="3238500" y="0"/>
                </a:lnTo>
                <a:lnTo>
                  <a:pt x="3238500" y="10287000"/>
                </a:lnTo>
                <a:lnTo>
                  <a:pt x="0" y="10287000"/>
                </a:lnTo>
                <a:lnTo>
                  <a:pt x="0" y="0"/>
                </a:lnTo>
                <a:close/>
              </a:path>
            </a:pathLst>
          </a:custGeom>
          <a:blipFill>
            <a:blip r:embed="rId2"/>
            <a:stretch>
              <a:fillRect l="-349160" r="-197317" b="-1760"/>
            </a:stretch>
          </a:blipFill>
        </p:spPr>
        <p:txBody>
          <a:bodyPr/>
          <a:lstStyle/>
          <a:p>
            <a:endParaRPr lang="en-US"/>
          </a:p>
        </p:txBody>
      </p:sp>
      <p:sp>
        <p:nvSpPr>
          <p:cNvPr id="7" name="TextBox 7"/>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KEY INSIGHTS</a:t>
            </a:r>
          </a:p>
        </p:txBody>
      </p:sp>
      <p:sp>
        <p:nvSpPr>
          <p:cNvPr id="8" name="TextBox 8"/>
          <p:cNvSpPr txBox="1"/>
          <p:nvPr/>
        </p:nvSpPr>
        <p:spPr>
          <a:xfrm>
            <a:off x="17441506"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14</a:t>
            </a:r>
          </a:p>
        </p:txBody>
      </p:sp>
      <p:sp>
        <p:nvSpPr>
          <p:cNvPr id="9" name="TextBox 9"/>
          <p:cNvSpPr txBox="1"/>
          <p:nvPr/>
        </p:nvSpPr>
        <p:spPr>
          <a:xfrm>
            <a:off x="666750" y="657225"/>
            <a:ext cx="15335250" cy="961802"/>
          </a:xfrm>
          <a:prstGeom prst="rect">
            <a:avLst/>
          </a:prstGeom>
        </p:spPr>
        <p:txBody>
          <a:bodyPr wrap="square" lIns="0" tIns="0" rIns="0" bIns="0" rtlCol="0" anchor="t">
            <a:spAutoFit/>
          </a:bodyPr>
          <a:lstStyle/>
          <a:p>
            <a:pPr marL="0" lvl="0" indent="0" algn="l">
              <a:lnSpc>
                <a:spcPts val="7547"/>
              </a:lnSpc>
            </a:pPr>
            <a:r>
              <a:rPr lang="en-US" sz="6861" b="1" spc="-68" dirty="0">
                <a:solidFill>
                  <a:srgbClr val="2D2D2D"/>
                </a:solidFill>
                <a:latin typeface="Telegraf Bold"/>
                <a:ea typeface="Telegraf Bold"/>
                <a:cs typeface="Telegraf Bold"/>
                <a:sym typeface="Telegraf Bold"/>
              </a:rPr>
              <a:t>ILTA Distinguished Peer Awards</a:t>
            </a:r>
          </a:p>
        </p:txBody>
      </p:sp>
      <p:sp>
        <p:nvSpPr>
          <p:cNvPr id="10" name="TextBox 10"/>
          <p:cNvSpPr txBox="1"/>
          <p:nvPr/>
        </p:nvSpPr>
        <p:spPr>
          <a:xfrm>
            <a:off x="666750" y="1696667"/>
            <a:ext cx="13614779" cy="737235"/>
          </a:xfrm>
          <a:prstGeom prst="rect">
            <a:avLst/>
          </a:prstGeom>
        </p:spPr>
        <p:txBody>
          <a:bodyPr lIns="0" tIns="0" rIns="0" bIns="0" rtlCol="0" anchor="t">
            <a:spAutoFit/>
          </a:bodyPr>
          <a:lstStyle/>
          <a:p>
            <a:pPr marL="0" lvl="0" indent="0" algn="l">
              <a:lnSpc>
                <a:spcPts val="5280"/>
              </a:lnSpc>
            </a:pPr>
            <a:r>
              <a:rPr lang="en-US" sz="4800" b="1" spc="-48">
                <a:solidFill>
                  <a:srgbClr val="AB1D37"/>
                </a:solidFill>
                <a:latin typeface="Telegraf Bold"/>
                <a:ea typeface="Telegraf Bold"/>
                <a:cs typeface="Telegraf Bold"/>
                <a:sym typeface="Telegraf Bold"/>
              </a:rPr>
              <a:t>Celebrating Excellence</a:t>
            </a:r>
          </a:p>
        </p:txBody>
      </p:sp>
      <p:sp>
        <p:nvSpPr>
          <p:cNvPr id="11" name="TextBox 11"/>
          <p:cNvSpPr txBox="1"/>
          <p:nvPr/>
        </p:nvSpPr>
        <p:spPr>
          <a:xfrm>
            <a:off x="666750" y="2762769"/>
            <a:ext cx="12950292" cy="6009913"/>
          </a:xfrm>
          <a:prstGeom prst="rect">
            <a:avLst/>
          </a:prstGeom>
        </p:spPr>
        <p:txBody>
          <a:bodyPr lIns="0" tIns="0" rIns="0" bIns="0" rtlCol="0" anchor="t">
            <a:spAutoFit/>
          </a:bodyPr>
          <a:lstStyle/>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The Distinguished Peer Awards honor outstanding contributions in the legal tech community.</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Categories include:</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Individual awards</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Organizational achievements</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Solutions and innovation awards (often relevant for business partners)</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Business partners can:</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Nominate clients, partners, or peers</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Apply for applicable award categories</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Promote achievements through ILTA channels</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Award winners receive significant visibility at ILTA events and across ILTA media.</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Recognition strengthens credibility and demonstrates leadership in the industry.</a:t>
            </a:r>
          </a:p>
          <a:p>
            <a:pPr marL="0" lvl="0" indent="0" algn="l">
              <a:lnSpc>
                <a:spcPts val="3661"/>
              </a:lnSpc>
            </a:pPr>
            <a:endParaRPr lang="en-US" sz="2615" u="none" strike="noStrike" spc="-26">
              <a:solidFill>
                <a:srgbClr val="2D2D2D"/>
              </a:solidFill>
              <a:latin typeface="Telegraf"/>
              <a:ea typeface="Telegraf"/>
              <a:cs typeface="Telegraf"/>
              <a:sym typeface="Telegra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49500" y="0"/>
            <a:ext cx="3238500" cy="10287000"/>
            <a:chOff x="0" y="0"/>
            <a:chExt cx="852938" cy="2709333"/>
          </a:xfrm>
        </p:grpSpPr>
        <p:sp>
          <p:nvSpPr>
            <p:cNvPr id="3" name="Freeform 3"/>
            <p:cNvSpPr/>
            <p:nvPr/>
          </p:nvSpPr>
          <p:spPr>
            <a:xfrm>
              <a:off x="0" y="0"/>
              <a:ext cx="852938" cy="2709333"/>
            </a:xfrm>
            <a:custGeom>
              <a:avLst/>
              <a:gdLst/>
              <a:ahLst/>
              <a:cxnLst/>
              <a:rect l="l" t="t" r="r" b="b"/>
              <a:pathLst>
                <a:path w="852938" h="2709333">
                  <a:moveTo>
                    <a:pt x="0" y="0"/>
                  </a:moveTo>
                  <a:lnTo>
                    <a:pt x="852938" y="0"/>
                  </a:lnTo>
                  <a:lnTo>
                    <a:pt x="852938" y="2709333"/>
                  </a:lnTo>
                  <a:lnTo>
                    <a:pt x="0" y="2709333"/>
                  </a:lnTo>
                  <a:close/>
                </a:path>
              </a:pathLst>
            </a:custGeom>
            <a:solidFill>
              <a:srgbClr val="8A8A8A"/>
            </a:solidFill>
          </p:spPr>
          <p:txBody>
            <a:bodyPr/>
            <a:lstStyle/>
            <a:p>
              <a:endParaRPr lang="en-US"/>
            </a:p>
          </p:txBody>
        </p:sp>
        <p:sp>
          <p:nvSpPr>
            <p:cNvPr id="4" name="TextBox 4"/>
            <p:cNvSpPr txBox="1"/>
            <p:nvPr/>
          </p:nvSpPr>
          <p:spPr>
            <a:xfrm>
              <a:off x="0" y="-76200"/>
              <a:ext cx="852938" cy="2785533"/>
            </a:xfrm>
            <a:prstGeom prst="rect">
              <a:avLst/>
            </a:prstGeom>
          </p:spPr>
          <p:txBody>
            <a:bodyPr lIns="50800" tIns="50800" rIns="50800" bIns="50800" rtlCol="0" anchor="ctr"/>
            <a:lstStyle/>
            <a:p>
              <a:pPr algn="ctr">
                <a:lnSpc>
                  <a:spcPts val="2800"/>
                </a:lnSpc>
              </a:pPr>
              <a:endParaRPr/>
            </a:p>
          </p:txBody>
        </p:sp>
      </p:grpSp>
      <p:sp>
        <p:nvSpPr>
          <p:cNvPr id="5" name="AutoShape 5"/>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6" name="TextBox 6"/>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KEY INSIGHTS</a:t>
            </a:r>
          </a:p>
        </p:txBody>
      </p:sp>
      <p:sp>
        <p:nvSpPr>
          <p:cNvPr id="7" name="TextBox 7"/>
          <p:cNvSpPr txBox="1"/>
          <p:nvPr/>
        </p:nvSpPr>
        <p:spPr>
          <a:xfrm>
            <a:off x="17441506"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15</a:t>
            </a:r>
          </a:p>
        </p:txBody>
      </p:sp>
      <p:sp>
        <p:nvSpPr>
          <p:cNvPr id="8" name="TextBox 8"/>
          <p:cNvSpPr txBox="1"/>
          <p:nvPr/>
        </p:nvSpPr>
        <p:spPr>
          <a:xfrm>
            <a:off x="666750" y="657225"/>
            <a:ext cx="13614779" cy="1048967"/>
          </a:xfrm>
          <a:prstGeom prst="rect">
            <a:avLst/>
          </a:prstGeom>
        </p:spPr>
        <p:txBody>
          <a:bodyPr lIns="0" tIns="0" rIns="0" bIns="0" rtlCol="0" anchor="t">
            <a:spAutoFit/>
          </a:bodyPr>
          <a:lstStyle/>
          <a:p>
            <a:pPr marL="0" lvl="0" indent="0" algn="l">
              <a:lnSpc>
                <a:spcPts val="7547"/>
              </a:lnSpc>
            </a:pPr>
            <a:r>
              <a:rPr lang="en-US" sz="6861" b="1" spc="-68">
                <a:solidFill>
                  <a:srgbClr val="2D2D2D"/>
                </a:solidFill>
                <a:latin typeface="Telegraf Bold"/>
                <a:ea typeface="Telegraf Bold"/>
                <a:cs typeface="Telegraf Bold"/>
                <a:sym typeface="Telegraf Bold"/>
              </a:rPr>
              <a:t>ILTA Business Partner Spotlight</a:t>
            </a:r>
          </a:p>
        </p:txBody>
      </p:sp>
      <p:sp>
        <p:nvSpPr>
          <p:cNvPr id="9" name="TextBox 9"/>
          <p:cNvSpPr txBox="1"/>
          <p:nvPr/>
        </p:nvSpPr>
        <p:spPr>
          <a:xfrm>
            <a:off x="666750" y="1696667"/>
            <a:ext cx="13614779" cy="737235"/>
          </a:xfrm>
          <a:prstGeom prst="rect">
            <a:avLst/>
          </a:prstGeom>
        </p:spPr>
        <p:txBody>
          <a:bodyPr lIns="0" tIns="0" rIns="0" bIns="0" rtlCol="0" anchor="t">
            <a:spAutoFit/>
          </a:bodyPr>
          <a:lstStyle/>
          <a:p>
            <a:pPr marL="0" lvl="0" indent="0" algn="l">
              <a:lnSpc>
                <a:spcPts val="5280"/>
              </a:lnSpc>
            </a:pPr>
            <a:r>
              <a:rPr lang="en-US" sz="4800" b="1" spc="-48">
                <a:solidFill>
                  <a:srgbClr val="AB1D37"/>
                </a:solidFill>
                <a:latin typeface="Telegraf Bold"/>
                <a:ea typeface="Telegraf Bold"/>
                <a:cs typeface="Telegraf Bold"/>
                <a:sym typeface="Telegraf Bold"/>
              </a:rPr>
              <a:t>Showcase your Expertise</a:t>
            </a:r>
          </a:p>
        </p:txBody>
      </p:sp>
      <p:sp>
        <p:nvSpPr>
          <p:cNvPr id="10" name="TextBox 10"/>
          <p:cNvSpPr txBox="1"/>
          <p:nvPr/>
        </p:nvSpPr>
        <p:spPr>
          <a:xfrm>
            <a:off x="666750" y="2843429"/>
            <a:ext cx="12950292" cy="5549096"/>
          </a:xfrm>
          <a:prstGeom prst="rect">
            <a:avLst/>
          </a:prstGeom>
        </p:spPr>
        <p:txBody>
          <a:bodyPr lIns="0" tIns="0" rIns="0" bIns="0" rtlCol="0" anchor="t">
            <a:spAutoFit/>
          </a:bodyPr>
          <a:lstStyle/>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The Business Partner Spotlight highlights ILTA partners who are making an impact in the legal tech community.</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Spotlights appear across ILTA channels</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A great opportunity to:</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Share your company’s story, mission, and value</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Highlight recent achievements, innovations, or case studies</a:t>
            </a:r>
          </a:p>
          <a:p>
            <a:pPr marL="1129209" lvl="2" indent="-376403" algn="l">
              <a:lnSpc>
                <a:spcPts val="3661"/>
              </a:lnSpc>
              <a:buFont typeface="Arial"/>
              <a:buChar char="⚬"/>
            </a:pPr>
            <a:r>
              <a:rPr lang="en-US" sz="2615" u="none" strike="noStrike" spc="-26">
                <a:solidFill>
                  <a:srgbClr val="2D2D2D"/>
                </a:solidFill>
                <a:latin typeface="Telegraf"/>
                <a:ea typeface="Telegraf"/>
                <a:cs typeface="Telegraf"/>
                <a:sym typeface="Telegraf"/>
              </a:rPr>
              <a:t>Build credibility and strengthen your presence within the ILTA community</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Spotlights help members get to know the people behind the products — creating stronger, more human connections.</a:t>
            </a:r>
          </a:p>
          <a:p>
            <a:pPr marL="564604" lvl="1" indent="-282302" algn="l">
              <a:lnSpc>
                <a:spcPts val="3661"/>
              </a:lnSpc>
              <a:buFont typeface="Arial"/>
              <a:buChar char="•"/>
            </a:pPr>
            <a:r>
              <a:rPr lang="en-US" sz="2615" u="none" strike="noStrike" spc="-26">
                <a:solidFill>
                  <a:srgbClr val="2D2D2D"/>
                </a:solidFill>
                <a:latin typeface="Telegraf"/>
                <a:ea typeface="Telegraf"/>
                <a:cs typeface="Telegraf"/>
                <a:sym typeface="Telegraf"/>
              </a:rPr>
              <a:t>Ideal for partners who want to increase brand awareness, thought leadership, and engagement.</a:t>
            </a:r>
          </a:p>
          <a:p>
            <a:pPr marL="0" lvl="0" indent="0" algn="l">
              <a:lnSpc>
                <a:spcPts val="3661"/>
              </a:lnSpc>
            </a:pPr>
            <a:endParaRPr lang="en-US" sz="2615" u="none" strike="noStrike" spc="-26">
              <a:solidFill>
                <a:srgbClr val="2D2D2D"/>
              </a:solidFill>
              <a:latin typeface="Telegraf"/>
              <a:ea typeface="Telegraf"/>
              <a:cs typeface="Telegraf"/>
              <a:sym typeface="Telegraf"/>
            </a:endParaRPr>
          </a:p>
        </p:txBody>
      </p:sp>
      <p:sp>
        <p:nvSpPr>
          <p:cNvPr id="11" name="Freeform 11"/>
          <p:cNvSpPr/>
          <p:nvPr/>
        </p:nvSpPr>
        <p:spPr>
          <a:xfrm>
            <a:off x="15049500" y="0"/>
            <a:ext cx="3238500" cy="10287000"/>
          </a:xfrm>
          <a:custGeom>
            <a:avLst/>
            <a:gdLst/>
            <a:ahLst/>
            <a:cxnLst/>
            <a:rect l="l" t="t" r="r" b="b"/>
            <a:pathLst>
              <a:path w="3238500" h="10287000">
                <a:moveTo>
                  <a:pt x="0" y="0"/>
                </a:moveTo>
                <a:lnTo>
                  <a:pt x="3238500" y="0"/>
                </a:lnTo>
                <a:lnTo>
                  <a:pt x="3238500" y="10287000"/>
                </a:lnTo>
                <a:lnTo>
                  <a:pt x="0" y="10287000"/>
                </a:lnTo>
                <a:lnTo>
                  <a:pt x="0" y="0"/>
                </a:lnTo>
                <a:close/>
              </a:path>
            </a:pathLst>
          </a:custGeom>
          <a:blipFill>
            <a:blip r:embed="rId2"/>
            <a:stretch>
              <a:fillRect l="-196968" t="-1657" r="-196968"/>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5049500" y="0"/>
            <a:ext cx="3238500" cy="10287000"/>
            <a:chOff x="0" y="0"/>
            <a:chExt cx="852938" cy="2709333"/>
          </a:xfrm>
        </p:grpSpPr>
        <p:sp>
          <p:nvSpPr>
            <p:cNvPr id="3" name="Freeform 3"/>
            <p:cNvSpPr/>
            <p:nvPr/>
          </p:nvSpPr>
          <p:spPr>
            <a:xfrm>
              <a:off x="0" y="0"/>
              <a:ext cx="852938" cy="2709333"/>
            </a:xfrm>
            <a:custGeom>
              <a:avLst/>
              <a:gdLst/>
              <a:ahLst/>
              <a:cxnLst/>
              <a:rect l="l" t="t" r="r" b="b"/>
              <a:pathLst>
                <a:path w="852938" h="2709333">
                  <a:moveTo>
                    <a:pt x="0" y="0"/>
                  </a:moveTo>
                  <a:lnTo>
                    <a:pt x="852938" y="0"/>
                  </a:lnTo>
                  <a:lnTo>
                    <a:pt x="852938" y="2709333"/>
                  </a:lnTo>
                  <a:lnTo>
                    <a:pt x="0" y="2709333"/>
                  </a:lnTo>
                  <a:close/>
                </a:path>
              </a:pathLst>
            </a:custGeom>
            <a:solidFill>
              <a:srgbClr val="A4A4A4"/>
            </a:solidFill>
          </p:spPr>
          <p:txBody>
            <a:bodyPr/>
            <a:lstStyle/>
            <a:p>
              <a:endParaRPr lang="en-US"/>
            </a:p>
          </p:txBody>
        </p:sp>
        <p:sp>
          <p:nvSpPr>
            <p:cNvPr id="4" name="TextBox 4"/>
            <p:cNvSpPr txBox="1"/>
            <p:nvPr/>
          </p:nvSpPr>
          <p:spPr>
            <a:xfrm>
              <a:off x="0" y="-76200"/>
              <a:ext cx="852938" cy="2785533"/>
            </a:xfrm>
            <a:prstGeom prst="rect">
              <a:avLst/>
            </a:prstGeom>
          </p:spPr>
          <p:txBody>
            <a:bodyPr lIns="50800" tIns="50800" rIns="50800" bIns="50800" rtlCol="0" anchor="ctr"/>
            <a:lstStyle/>
            <a:p>
              <a:pPr algn="ctr">
                <a:lnSpc>
                  <a:spcPts val="2800"/>
                </a:lnSpc>
              </a:pPr>
              <a:endParaRPr/>
            </a:p>
          </p:txBody>
        </p:sp>
      </p:grpSp>
      <p:sp>
        <p:nvSpPr>
          <p:cNvPr id="5" name="AutoShape 5"/>
          <p:cNvSpPr/>
          <p:nvPr/>
        </p:nvSpPr>
        <p:spPr>
          <a:xfrm>
            <a:off x="655304" y="9719318"/>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6" name="Freeform 6"/>
          <p:cNvSpPr/>
          <p:nvPr/>
        </p:nvSpPr>
        <p:spPr>
          <a:xfrm>
            <a:off x="15049500" y="-863451"/>
            <a:ext cx="3371407" cy="11150451"/>
          </a:xfrm>
          <a:custGeom>
            <a:avLst/>
            <a:gdLst/>
            <a:ahLst/>
            <a:cxnLst/>
            <a:rect l="l" t="t" r="r" b="b"/>
            <a:pathLst>
              <a:path w="3371407" h="11150451">
                <a:moveTo>
                  <a:pt x="0" y="0"/>
                </a:moveTo>
                <a:lnTo>
                  <a:pt x="3371407" y="0"/>
                </a:lnTo>
                <a:lnTo>
                  <a:pt x="3371407" y="11150451"/>
                </a:lnTo>
                <a:lnTo>
                  <a:pt x="0" y="11150451"/>
                </a:lnTo>
                <a:lnTo>
                  <a:pt x="0" y="0"/>
                </a:lnTo>
                <a:close/>
              </a:path>
            </a:pathLst>
          </a:custGeom>
          <a:blipFill>
            <a:blip r:embed="rId2"/>
            <a:stretch>
              <a:fillRect l="-335299" r="-61114"/>
            </a:stretch>
          </a:blipFill>
        </p:spPr>
        <p:txBody>
          <a:bodyPr/>
          <a:lstStyle/>
          <a:p>
            <a:endParaRPr lang="en-US"/>
          </a:p>
        </p:txBody>
      </p:sp>
      <p:sp>
        <p:nvSpPr>
          <p:cNvPr id="7" name="Freeform 7"/>
          <p:cNvSpPr/>
          <p:nvPr/>
        </p:nvSpPr>
        <p:spPr>
          <a:xfrm>
            <a:off x="613199" y="3943870"/>
            <a:ext cx="16965946" cy="4849448"/>
          </a:xfrm>
          <a:custGeom>
            <a:avLst/>
            <a:gdLst/>
            <a:ahLst/>
            <a:cxnLst/>
            <a:rect l="l" t="t" r="r" b="b"/>
            <a:pathLst>
              <a:path w="16965946" h="4849448">
                <a:moveTo>
                  <a:pt x="0" y="0"/>
                </a:moveTo>
                <a:lnTo>
                  <a:pt x="16965946" y="0"/>
                </a:lnTo>
                <a:lnTo>
                  <a:pt x="16965946" y="4849448"/>
                </a:lnTo>
                <a:lnTo>
                  <a:pt x="0" y="4849448"/>
                </a:lnTo>
                <a:lnTo>
                  <a:pt x="0" y="0"/>
                </a:lnTo>
                <a:close/>
              </a:path>
            </a:pathLst>
          </a:custGeom>
          <a:blipFill>
            <a:blip r:embed="rId3"/>
            <a:stretch>
              <a:fillRect l="-884" t="-6838" r="-9827" b="-6659"/>
            </a:stretch>
          </a:blipFill>
        </p:spPr>
        <p:txBody>
          <a:bodyPr/>
          <a:lstStyle/>
          <a:p>
            <a:endParaRPr lang="en-US"/>
          </a:p>
        </p:txBody>
      </p:sp>
      <p:sp>
        <p:nvSpPr>
          <p:cNvPr id="8" name="TextBox 8"/>
          <p:cNvSpPr txBox="1"/>
          <p:nvPr/>
        </p:nvSpPr>
        <p:spPr>
          <a:xfrm>
            <a:off x="666750" y="546776"/>
            <a:ext cx="12639675" cy="205105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Your partnership is powerful — use it year-round!</a:t>
            </a:r>
          </a:p>
        </p:txBody>
      </p:sp>
      <p:sp>
        <p:nvSpPr>
          <p:cNvPr id="9" name="TextBox 9"/>
          <p:cNvSpPr txBox="1"/>
          <p:nvPr/>
        </p:nvSpPr>
        <p:spPr>
          <a:xfrm>
            <a:off x="666750" y="9855512"/>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ADDITIONAL INFORMATION</a:t>
            </a:r>
          </a:p>
        </p:txBody>
      </p:sp>
      <p:sp>
        <p:nvSpPr>
          <p:cNvPr id="10" name="TextBox 10"/>
          <p:cNvSpPr txBox="1"/>
          <p:nvPr/>
        </p:nvSpPr>
        <p:spPr>
          <a:xfrm>
            <a:off x="17420643" y="9765977"/>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16</a:t>
            </a:r>
          </a:p>
        </p:txBody>
      </p:sp>
      <p:sp>
        <p:nvSpPr>
          <p:cNvPr id="11" name="TextBox 11"/>
          <p:cNvSpPr txBox="1"/>
          <p:nvPr/>
        </p:nvSpPr>
        <p:spPr>
          <a:xfrm>
            <a:off x="663282" y="3322693"/>
            <a:ext cx="8324850" cy="476250"/>
          </a:xfrm>
          <a:prstGeom prst="rect">
            <a:avLst/>
          </a:prstGeom>
        </p:spPr>
        <p:txBody>
          <a:bodyPr lIns="0" tIns="0" rIns="0" bIns="0" rtlCol="0" anchor="t">
            <a:spAutoFit/>
          </a:bodyPr>
          <a:lstStyle/>
          <a:p>
            <a:pPr marL="0" lvl="0" indent="0" algn="l">
              <a:lnSpc>
                <a:spcPts val="3300"/>
              </a:lnSpc>
            </a:pPr>
            <a:r>
              <a:rPr lang="en-US" sz="3000" spc="-30">
                <a:solidFill>
                  <a:srgbClr val="2D2D2D"/>
                </a:solidFill>
                <a:latin typeface="Telegraf"/>
                <a:ea typeface="Telegraf"/>
                <a:cs typeface="Telegraf"/>
                <a:sym typeface="Telegraf"/>
              </a:rPr>
              <a:t>Your Business Partner Committee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19850" cy="10287000"/>
            <a:chOff x="0" y="0"/>
            <a:chExt cx="758673" cy="1215678"/>
          </a:xfrm>
        </p:grpSpPr>
        <p:sp>
          <p:nvSpPr>
            <p:cNvPr id="3" name="Freeform 3"/>
            <p:cNvSpPr/>
            <p:nvPr/>
          </p:nvSpPr>
          <p:spPr>
            <a:xfrm>
              <a:off x="0" y="0"/>
              <a:ext cx="758673" cy="1215678"/>
            </a:xfrm>
            <a:custGeom>
              <a:avLst/>
              <a:gdLst/>
              <a:ahLst/>
              <a:cxnLst/>
              <a:rect l="l" t="t" r="r" b="b"/>
              <a:pathLst>
                <a:path w="758673" h="1215678">
                  <a:moveTo>
                    <a:pt x="0" y="0"/>
                  </a:moveTo>
                  <a:lnTo>
                    <a:pt x="758673" y="0"/>
                  </a:lnTo>
                  <a:lnTo>
                    <a:pt x="758673" y="1215678"/>
                  </a:lnTo>
                  <a:lnTo>
                    <a:pt x="0" y="1215678"/>
                  </a:lnTo>
                  <a:close/>
                </a:path>
              </a:pathLst>
            </a:custGeom>
            <a:blipFill>
              <a:blip r:embed="rId2"/>
              <a:stretch>
                <a:fillRect t="-126" b="-126"/>
              </a:stretch>
            </a:blipFill>
          </p:spPr>
          <p:txBody>
            <a:bodyPr/>
            <a:lstStyle/>
            <a:p>
              <a:endParaRPr lang="en-US"/>
            </a:p>
          </p:txBody>
        </p:sp>
      </p:grpSp>
      <p:sp>
        <p:nvSpPr>
          <p:cNvPr id="4" name="TextBox 4"/>
          <p:cNvSpPr txBox="1"/>
          <p:nvPr/>
        </p:nvSpPr>
        <p:spPr>
          <a:xfrm>
            <a:off x="7858125" y="657225"/>
            <a:ext cx="8324850" cy="2041525"/>
          </a:xfrm>
          <a:prstGeom prst="rect">
            <a:avLst/>
          </a:prstGeom>
        </p:spPr>
        <p:txBody>
          <a:bodyPr lIns="0" tIns="0" rIns="0" bIns="0" rtlCol="0" anchor="t">
            <a:spAutoFit/>
          </a:bodyPr>
          <a:lstStyle/>
          <a:p>
            <a:pPr algn="l">
              <a:lnSpc>
                <a:spcPts val="7699"/>
              </a:lnSpc>
            </a:pPr>
            <a:r>
              <a:rPr lang="en-US" sz="6999" b="1" spc="-69">
                <a:solidFill>
                  <a:srgbClr val="2D2D2D"/>
                </a:solidFill>
                <a:latin typeface="Telegraf Bold"/>
                <a:ea typeface="Telegraf Bold"/>
                <a:cs typeface="Telegraf Bold"/>
                <a:sym typeface="Telegraf Bold"/>
              </a:rPr>
              <a:t>ILTA BP</a:t>
            </a:r>
          </a:p>
          <a:p>
            <a:pPr marL="0" lvl="0" indent="0" algn="l">
              <a:lnSpc>
                <a:spcPts val="7699"/>
              </a:lnSpc>
            </a:pPr>
            <a:r>
              <a:rPr lang="en-US" sz="6999" b="1" spc="-69">
                <a:solidFill>
                  <a:srgbClr val="2D2D2D"/>
                </a:solidFill>
                <a:latin typeface="Telegraf Bold"/>
                <a:ea typeface="Telegraf Bold"/>
                <a:cs typeface="Telegraf Bold"/>
                <a:sym typeface="Telegraf Bold"/>
              </a:rPr>
              <a:t>Team Members</a:t>
            </a:r>
          </a:p>
        </p:txBody>
      </p:sp>
      <p:sp>
        <p:nvSpPr>
          <p:cNvPr id="5" name="TextBox 5"/>
          <p:cNvSpPr txBox="1"/>
          <p:nvPr/>
        </p:nvSpPr>
        <p:spPr>
          <a:xfrm>
            <a:off x="7858125" y="2884515"/>
            <a:ext cx="8324850" cy="476250"/>
          </a:xfrm>
          <a:prstGeom prst="rect">
            <a:avLst/>
          </a:prstGeom>
        </p:spPr>
        <p:txBody>
          <a:bodyPr lIns="0" tIns="0" rIns="0" bIns="0" rtlCol="0" anchor="t">
            <a:spAutoFit/>
          </a:bodyPr>
          <a:lstStyle/>
          <a:p>
            <a:pPr marL="0" lvl="0" indent="0" algn="l">
              <a:lnSpc>
                <a:spcPts val="3300"/>
              </a:lnSpc>
            </a:pPr>
            <a:r>
              <a:rPr lang="en-US" sz="3000" b="1" spc="-30">
                <a:solidFill>
                  <a:srgbClr val="2D2D2D"/>
                </a:solidFill>
                <a:latin typeface="Telegraf Bold"/>
                <a:ea typeface="Telegraf Bold"/>
                <a:cs typeface="Telegraf Bold"/>
                <a:sym typeface="Telegraf Bold"/>
              </a:rPr>
              <a:t>Connect with Us Today</a:t>
            </a:r>
          </a:p>
        </p:txBody>
      </p:sp>
      <p:sp>
        <p:nvSpPr>
          <p:cNvPr id="6" name="TextBox 6"/>
          <p:cNvSpPr txBox="1"/>
          <p:nvPr/>
        </p:nvSpPr>
        <p:spPr>
          <a:xfrm>
            <a:off x="7858125" y="4764750"/>
            <a:ext cx="8659702" cy="1137285"/>
          </a:xfrm>
          <a:prstGeom prst="rect">
            <a:avLst/>
          </a:prstGeom>
        </p:spPr>
        <p:txBody>
          <a:bodyPr lIns="0" tIns="0" rIns="0" bIns="0" rtlCol="0" anchor="t">
            <a:spAutoFit/>
          </a:bodyPr>
          <a:lstStyle/>
          <a:p>
            <a:pPr algn="l">
              <a:lnSpc>
                <a:spcPts val="2940"/>
              </a:lnSpc>
            </a:pPr>
            <a:r>
              <a:rPr lang="en-US" sz="2100" b="1" spc="-21" dirty="0">
                <a:solidFill>
                  <a:srgbClr val="AB1D37"/>
                </a:solidFill>
                <a:latin typeface="Telegraf Bold"/>
                <a:ea typeface="Telegraf Bold"/>
                <a:cs typeface="Telegraf Bold"/>
                <a:sym typeface="Telegraf Bold"/>
              </a:rPr>
              <a:t>Sharon Stewart </a:t>
            </a:r>
          </a:p>
          <a:p>
            <a:pPr marL="0" lvl="0" indent="0" algn="l">
              <a:lnSpc>
                <a:spcPts val="2940"/>
              </a:lnSpc>
            </a:pPr>
            <a:r>
              <a:rPr lang="en-US" sz="2100" spc="-21" dirty="0">
                <a:solidFill>
                  <a:srgbClr val="2D2D2D"/>
                </a:solidFill>
                <a:latin typeface="Telegraf"/>
                <a:ea typeface="Telegraf"/>
                <a:cs typeface="Telegraf"/>
                <a:sym typeface="Telegraf"/>
              </a:rPr>
              <a:t>Manager, Partner Development &amp; Project </a:t>
            </a:r>
            <a:r>
              <a:rPr lang="en-US" sz="2100" spc="-21" dirty="0" err="1">
                <a:solidFill>
                  <a:srgbClr val="2D2D2D"/>
                </a:solidFill>
                <a:latin typeface="Telegraf"/>
                <a:ea typeface="Telegraf"/>
                <a:cs typeface="Telegraf"/>
                <a:sym typeface="Telegraf"/>
              </a:rPr>
              <a:t>Mgmt</a:t>
            </a:r>
            <a:endParaRPr lang="en-US" sz="2100" spc="-21" dirty="0">
              <a:solidFill>
                <a:srgbClr val="2D2D2D"/>
              </a:solidFill>
              <a:latin typeface="Telegraf"/>
              <a:ea typeface="Telegraf"/>
              <a:cs typeface="Telegraf"/>
              <a:sym typeface="Telegraf"/>
            </a:endParaRPr>
          </a:p>
          <a:p>
            <a:pPr marL="0" lvl="0" indent="0" algn="l">
              <a:lnSpc>
                <a:spcPts val="2940"/>
              </a:lnSpc>
            </a:pPr>
            <a:r>
              <a:rPr lang="en-US" sz="2100" spc="-21" dirty="0">
                <a:solidFill>
                  <a:srgbClr val="2D2D2D"/>
                </a:solidFill>
                <a:latin typeface="Telegraf"/>
                <a:ea typeface="Telegraf"/>
                <a:cs typeface="Telegraf"/>
                <a:sym typeface="Telegraf"/>
              </a:rPr>
              <a:t>email: sharon@iltanet.org</a:t>
            </a:r>
            <a:endParaRPr lang="en-US" sz="2100" spc="-21" dirty="0">
              <a:solidFill>
                <a:srgbClr val="2D2D2D"/>
              </a:solidFill>
              <a:latin typeface="Telegraf"/>
              <a:ea typeface="Telegraf"/>
              <a:cs typeface="Telegraf"/>
              <a:sym typeface="Telegraf"/>
              <a:hlinkClick r:id="rId3" tooltip="mailto:sharon@iltanet.org"/>
            </a:endParaRPr>
          </a:p>
        </p:txBody>
      </p:sp>
      <p:sp>
        <p:nvSpPr>
          <p:cNvPr id="7" name="TextBox 7"/>
          <p:cNvSpPr txBox="1"/>
          <p:nvPr/>
        </p:nvSpPr>
        <p:spPr>
          <a:xfrm>
            <a:off x="7858125" y="3494115"/>
            <a:ext cx="7510888" cy="1137285"/>
          </a:xfrm>
          <a:prstGeom prst="rect">
            <a:avLst/>
          </a:prstGeom>
        </p:spPr>
        <p:txBody>
          <a:bodyPr lIns="0" tIns="0" rIns="0" bIns="0" rtlCol="0" anchor="t">
            <a:spAutoFit/>
          </a:bodyPr>
          <a:lstStyle/>
          <a:p>
            <a:pPr algn="l">
              <a:lnSpc>
                <a:spcPts val="2940"/>
              </a:lnSpc>
            </a:pPr>
            <a:r>
              <a:rPr lang="en-US" sz="2100" b="1" spc="-21" dirty="0">
                <a:solidFill>
                  <a:srgbClr val="AB1D37"/>
                </a:solidFill>
                <a:latin typeface="Telegraf Bold"/>
                <a:ea typeface="Telegraf Bold"/>
                <a:cs typeface="Telegraf Bold"/>
                <a:sym typeface="Telegraf Bold"/>
              </a:rPr>
              <a:t>Tyler Howes</a:t>
            </a:r>
          </a:p>
          <a:p>
            <a:pPr marL="0" lvl="0" indent="0" algn="l">
              <a:lnSpc>
                <a:spcPts val="2940"/>
              </a:lnSpc>
            </a:pPr>
            <a:r>
              <a:rPr lang="en-US" sz="2100" spc="-21" dirty="0">
                <a:solidFill>
                  <a:srgbClr val="2D2D2D"/>
                </a:solidFill>
                <a:latin typeface="Telegraf"/>
                <a:ea typeface="Telegraf"/>
                <a:cs typeface="Telegraf"/>
                <a:sym typeface="Telegraf"/>
              </a:rPr>
              <a:t>VP of Business Partner Development and Strategic Alliances email: tyler@iltanet.org</a:t>
            </a:r>
            <a:endParaRPr lang="en-US" sz="2100" spc="-21" dirty="0">
              <a:solidFill>
                <a:srgbClr val="2D2D2D"/>
              </a:solidFill>
              <a:latin typeface="Telegraf"/>
              <a:ea typeface="Telegraf"/>
              <a:cs typeface="Telegraf"/>
              <a:sym typeface="Telegraf"/>
              <a:hlinkClick r:id="rId3" tooltip="mailto:sharon@iltanet.org"/>
            </a:endParaRPr>
          </a:p>
        </p:txBody>
      </p:sp>
      <p:sp>
        <p:nvSpPr>
          <p:cNvPr id="8" name="TextBox 8"/>
          <p:cNvSpPr txBox="1"/>
          <p:nvPr/>
        </p:nvSpPr>
        <p:spPr>
          <a:xfrm>
            <a:off x="7858125" y="6035385"/>
            <a:ext cx="8659702" cy="1137285"/>
          </a:xfrm>
          <a:prstGeom prst="rect">
            <a:avLst/>
          </a:prstGeom>
        </p:spPr>
        <p:txBody>
          <a:bodyPr lIns="0" tIns="0" rIns="0" bIns="0" rtlCol="0" anchor="t">
            <a:spAutoFit/>
          </a:bodyPr>
          <a:lstStyle/>
          <a:p>
            <a:pPr algn="l">
              <a:lnSpc>
                <a:spcPts val="2940"/>
              </a:lnSpc>
            </a:pPr>
            <a:r>
              <a:rPr lang="en-US" sz="2100" b="1" spc="-21" dirty="0">
                <a:solidFill>
                  <a:srgbClr val="AB1D37"/>
                </a:solidFill>
                <a:latin typeface="Telegraf Bold"/>
                <a:ea typeface="Telegraf Bold"/>
                <a:cs typeface="Telegraf Bold"/>
                <a:sym typeface="Telegraf Bold"/>
              </a:rPr>
              <a:t>Ashley Kowitz</a:t>
            </a:r>
          </a:p>
          <a:p>
            <a:pPr marL="0" lvl="0" indent="0" algn="l">
              <a:lnSpc>
                <a:spcPts val="2940"/>
              </a:lnSpc>
            </a:pPr>
            <a:r>
              <a:rPr lang="en-US" sz="2100" spc="-21" dirty="0">
                <a:solidFill>
                  <a:srgbClr val="2D2D2D"/>
                </a:solidFill>
                <a:latin typeface="Telegraf"/>
                <a:ea typeface="Telegraf"/>
                <a:cs typeface="Telegraf"/>
                <a:sym typeface="Telegraf"/>
              </a:rPr>
              <a:t>Manager, Partner Development &amp; Operations</a:t>
            </a:r>
          </a:p>
          <a:p>
            <a:pPr marL="0" lvl="0" indent="0" algn="l">
              <a:lnSpc>
                <a:spcPts val="2940"/>
              </a:lnSpc>
            </a:pPr>
            <a:r>
              <a:rPr lang="en-US" sz="2100" spc="-21" dirty="0">
                <a:solidFill>
                  <a:srgbClr val="2D2D2D"/>
                </a:solidFill>
                <a:latin typeface="Telegraf"/>
                <a:ea typeface="Telegraf"/>
                <a:cs typeface="Telegraf"/>
                <a:sym typeface="Telegraf"/>
              </a:rPr>
              <a:t>email: </a:t>
            </a:r>
            <a:r>
              <a:rPr lang="en-US" sz="2100" spc="-21" dirty="0" err="1">
                <a:solidFill>
                  <a:srgbClr val="2D2D2D"/>
                </a:solidFill>
                <a:latin typeface="Telegraf"/>
                <a:ea typeface="Telegraf"/>
                <a:cs typeface="Telegraf"/>
                <a:sym typeface="Telegraf"/>
              </a:rPr>
              <a:t>ashley@iltanet.org</a:t>
            </a:r>
            <a:endParaRPr lang="en-US" sz="2100" spc="-21" dirty="0">
              <a:solidFill>
                <a:srgbClr val="2D2D2D"/>
              </a:solidFill>
              <a:latin typeface="Telegraf"/>
              <a:sym typeface="Telegraf"/>
              <a:hlinkClick r:id="rId3" tooltip="mailto:sharon@iltanet.org">
                <a:extLst>
                  <a:ext uri="{A12FA001-AC4F-418D-AE19-62706E023703}">
                    <ahyp:hlinkClr xmlns:ahyp="http://schemas.microsoft.com/office/drawing/2018/hyperlinkcolor" val="tx"/>
                  </a:ext>
                </a:extLst>
              </a:hlinkClick>
            </a:endParaRPr>
          </a:p>
        </p:txBody>
      </p:sp>
      <p:sp>
        <p:nvSpPr>
          <p:cNvPr id="9" name="TextBox 9"/>
          <p:cNvSpPr txBox="1"/>
          <p:nvPr/>
        </p:nvSpPr>
        <p:spPr>
          <a:xfrm>
            <a:off x="7858125" y="7306020"/>
            <a:ext cx="8659702" cy="1137285"/>
          </a:xfrm>
          <a:prstGeom prst="rect">
            <a:avLst/>
          </a:prstGeom>
        </p:spPr>
        <p:txBody>
          <a:bodyPr lIns="0" tIns="0" rIns="0" bIns="0" rtlCol="0" anchor="t">
            <a:spAutoFit/>
          </a:bodyPr>
          <a:lstStyle/>
          <a:p>
            <a:pPr algn="l">
              <a:lnSpc>
                <a:spcPts val="2940"/>
              </a:lnSpc>
            </a:pPr>
            <a:r>
              <a:rPr lang="en-US" sz="2100" b="1" spc="-21" dirty="0">
                <a:solidFill>
                  <a:srgbClr val="AB1D37"/>
                </a:solidFill>
                <a:latin typeface="Telegraf Bold"/>
                <a:ea typeface="Telegraf Bold"/>
                <a:cs typeface="Telegraf Bold"/>
                <a:sym typeface="Telegraf Bold"/>
              </a:rPr>
              <a:t>Courtney Oliver</a:t>
            </a:r>
          </a:p>
          <a:p>
            <a:pPr marL="0" lvl="0" indent="0" algn="l">
              <a:lnSpc>
                <a:spcPts val="2940"/>
              </a:lnSpc>
            </a:pPr>
            <a:r>
              <a:rPr lang="en-US" sz="2100" spc="-21" dirty="0">
                <a:solidFill>
                  <a:srgbClr val="2D2D2D"/>
                </a:solidFill>
                <a:latin typeface="Telegraf"/>
                <a:ea typeface="Telegraf"/>
                <a:cs typeface="Telegraf"/>
                <a:sym typeface="Telegraf"/>
              </a:rPr>
              <a:t>Business Partner Operations Coordinator</a:t>
            </a:r>
          </a:p>
          <a:p>
            <a:pPr marL="0" lvl="0" indent="0" algn="l">
              <a:lnSpc>
                <a:spcPts val="2940"/>
              </a:lnSpc>
            </a:pPr>
            <a:r>
              <a:rPr lang="en-US" sz="2100" spc="-21" dirty="0">
                <a:solidFill>
                  <a:srgbClr val="2D2D2D"/>
                </a:solidFill>
                <a:latin typeface="Telegraf"/>
                <a:ea typeface="Telegraf"/>
                <a:cs typeface="Telegraf"/>
                <a:sym typeface="Telegraf"/>
              </a:rPr>
              <a:t>email: </a:t>
            </a:r>
            <a:r>
              <a:rPr lang="en-US" sz="2100" spc="-21" dirty="0" err="1">
                <a:solidFill>
                  <a:srgbClr val="2D2D2D"/>
                </a:solidFill>
                <a:latin typeface="Telegraf"/>
                <a:ea typeface="Telegraf"/>
                <a:cs typeface="Telegraf"/>
                <a:sym typeface="Telegraf"/>
              </a:rPr>
              <a:t>courtney@iltanet.org</a:t>
            </a:r>
            <a:endParaRPr lang="en-US" sz="2100" spc="-21" dirty="0">
              <a:solidFill>
                <a:srgbClr val="2D2D2D"/>
              </a:solidFill>
              <a:latin typeface="Telegraf"/>
              <a:ea typeface="Telegraf"/>
              <a:cs typeface="Telegraf"/>
              <a:sym typeface="Telegraf"/>
              <a:hlinkClick r:id="rId3" tooltip="mailto:sharon@iltanet.org"/>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5049500" y="0"/>
            <a:ext cx="3238500" cy="10287000"/>
            <a:chOff x="0" y="0"/>
            <a:chExt cx="852938" cy="2709333"/>
          </a:xfrm>
        </p:grpSpPr>
        <p:sp>
          <p:nvSpPr>
            <p:cNvPr id="3" name="Freeform 3"/>
            <p:cNvSpPr/>
            <p:nvPr/>
          </p:nvSpPr>
          <p:spPr>
            <a:xfrm>
              <a:off x="0" y="0"/>
              <a:ext cx="852938" cy="2709333"/>
            </a:xfrm>
            <a:custGeom>
              <a:avLst/>
              <a:gdLst/>
              <a:ahLst/>
              <a:cxnLst/>
              <a:rect l="l" t="t" r="r" b="b"/>
              <a:pathLst>
                <a:path w="852938" h="2709333">
                  <a:moveTo>
                    <a:pt x="0" y="0"/>
                  </a:moveTo>
                  <a:lnTo>
                    <a:pt x="852938" y="0"/>
                  </a:lnTo>
                  <a:lnTo>
                    <a:pt x="852938" y="2709333"/>
                  </a:lnTo>
                  <a:lnTo>
                    <a:pt x="0" y="2709333"/>
                  </a:lnTo>
                  <a:close/>
                </a:path>
              </a:pathLst>
            </a:custGeom>
            <a:solidFill>
              <a:srgbClr val="A4A4A4"/>
            </a:solidFill>
          </p:spPr>
          <p:txBody>
            <a:bodyPr/>
            <a:lstStyle/>
            <a:p>
              <a:endParaRPr lang="en-US"/>
            </a:p>
          </p:txBody>
        </p:sp>
        <p:sp>
          <p:nvSpPr>
            <p:cNvPr id="4" name="TextBox 4"/>
            <p:cNvSpPr txBox="1"/>
            <p:nvPr/>
          </p:nvSpPr>
          <p:spPr>
            <a:xfrm>
              <a:off x="0" y="-76200"/>
              <a:ext cx="852938" cy="2785533"/>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15049500" y="0"/>
            <a:ext cx="3238500" cy="10287000"/>
          </a:xfrm>
          <a:custGeom>
            <a:avLst/>
            <a:gdLst/>
            <a:ahLst/>
            <a:cxnLst/>
            <a:rect l="l" t="t" r="r" b="b"/>
            <a:pathLst>
              <a:path w="3238500" h="10287000">
                <a:moveTo>
                  <a:pt x="0" y="0"/>
                </a:moveTo>
                <a:lnTo>
                  <a:pt x="3238500" y="0"/>
                </a:lnTo>
                <a:lnTo>
                  <a:pt x="3238500" y="10287000"/>
                </a:lnTo>
                <a:lnTo>
                  <a:pt x="0" y="10287000"/>
                </a:lnTo>
                <a:lnTo>
                  <a:pt x="0" y="0"/>
                </a:lnTo>
                <a:close/>
              </a:path>
            </a:pathLst>
          </a:custGeom>
          <a:blipFill>
            <a:blip r:embed="rId2"/>
            <a:stretch>
              <a:fillRect l="-58465" r="-53491"/>
            </a:stretch>
          </a:blipFill>
        </p:spPr>
        <p:txBody>
          <a:bodyPr/>
          <a:lstStyle/>
          <a:p>
            <a:endParaRPr lang="en-US"/>
          </a:p>
        </p:txBody>
      </p:sp>
      <p:sp>
        <p:nvSpPr>
          <p:cNvPr id="6" name="AutoShape 6"/>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7" name="Freeform 7"/>
          <p:cNvSpPr/>
          <p:nvPr/>
        </p:nvSpPr>
        <p:spPr>
          <a:xfrm>
            <a:off x="12603407" y="7271401"/>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666750" y="683081"/>
            <a:ext cx="12639675" cy="1774349"/>
            <a:chOff x="0" y="0"/>
            <a:chExt cx="16852900" cy="2365799"/>
          </a:xfrm>
        </p:grpSpPr>
        <p:sp>
          <p:nvSpPr>
            <p:cNvPr id="9" name="TextBox 9"/>
            <p:cNvSpPr txBox="1"/>
            <p:nvPr/>
          </p:nvSpPr>
          <p:spPr>
            <a:xfrm>
              <a:off x="0" y="-19050"/>
              <a:ext cx="16852900" cy="1432984"/>
            </a:xfrm>
            <a:prstGeom prst="rect">
              <a:avLst/>
            </a:prstGeom>
          </p:spPr>
          <p:txBody>
            <a:bodyPr lIns="0" tIns="0" rIns="0" bIns="0" rtlCol="0" anchor="t">
              <a:spAutoFit/>
            </a:bodyPr>
            <a:lstStyle/>
            <a:p>
              <a:pPr marL="0" lvl="0" indent="0" algn="l">
                <a:lnSpc>
                  <a:spcPts val="7700"/>
                </a:lnSpc>
              </a:pPr>
              <a:r>
                <a:rPr lang="en-US" sz="7000" b="1" spc="-70">
                  <a:solidFill>
                    <a:srgbClr val="2D2D2D"/>
                  </a:solidFill>
                  <a:latin typeface="Telegraf Bold"/>
                  <a:ea typeface="Telegraf Bold"/>
                  <a:cs typeface="Telegraf Bold"/>
                  <a:sym typeface="Telegraf Bold"/>
                </a:rPr>
                <a:t>Agenda</a:t>
              </a:r>
            </a:p>
          </p:txBody>
        </p:sp>
        <p:sp>
          <p:nvSpPr>
            <p:cNvPr id="10" name="TextBox 10"/>
            <p:cNvSpPr txBox="1"/>
            <p:nvPr/>
          </p:nvSpPr>
          <p:spPr>
            <a:xfrm>
              <a:off x="0" y="1760009"/>
              <a:ext cx="16852900" cy="605790"/>
            </a:xfrm>
            <a:prstGeom prst="rect">
              <a:avLst/>
            </a:prstGeom>
          </p:spPr>
          <p:txBody>
            <a:bodyPr lIns="0" tIns="0" rIns="0" bIns="0" rtlCol="0" anchor="t">
              <a:spAutoFit/>
            </a:bodyPr>
            <a:lstStyle/>
            <a:p>
              <a:pPr marL="0" lvl="0" indent="0" algn="l">
                <a:lnSpc>
                  <a:spcPts val="3258"/>
                </a:lnSpc>
              </a:pPr>
              <a:r>
                <a:rPr lang="en-US" sz="2962" b="1" spc="-29">
                  <a:solidFill>
                    <a:srgbClr val="2D2D2D"/>
                  </a:solidFill>
                  <a:latin typeface="Telegraf Bold"/>
                  <a:ea typeface="Telegraf Bold"/>
                  <a:cs typeface="Telegraf Bold"/>
                  <a:sym typeface="Telegraf Bold"/>
                </a:rPr>
                <a:t>Maximize Your ILTA Partnership Benefits</a:t>
              </a:r>
            </a:p>
          </p:txBody>
        </p:sp>
      </p:grpSp>
      <p:sp>
        <p:nvSpPr>
          <p:cNvPr id="11" name="TextBox 11"/>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SESSION GOALS</a:t>
            </a:r>
          </a:p>
        </p:txBody>
      </p:sp>
      <p:sp>
        <p:nvSpPr>
          <p:cNvPr id="12" name="TextBox 12"/>
          <p:cNvSpPr txBox="1"/>
          <p:nvPr/>
        </p:nvSpPr>
        <p:spPr>
          <a:xfrm>
            <a:off x="17406193"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2</a:t>
            </a:r>
          </a:p>
        </p:txBody>
      </p:sp>
      <p:sp>
        <p:nvSpPr>
          <p:cNvPr id="13" name="TextBox 13"/>
          <p:cNvSpPr txBox="1"/>
          <p:nvPr/>
        </p:nvSpPr>
        <p:spPr>
          <a:xfrm>
            <a:off x="666750" y="2819666"/>
            <a:ext cx="12639675" cy="2914174"/>
          </a:xfrm>
          <a:prstGeom prst="rect">
            <a:avLst/>
          </a:prstGeom>
        </p:spPr>
        <p:txBody>
          <a:bodyPr lIns="0" tIns="0" rIns="0" bIns="0" rtlCol="0" anchor="t">
            <a:spAutoFit/>
          </a:bodyPr>
          <a:lstStyle/>
          <a:p>
            <a:pPr marL="639604" lvl="1" indent="-319802" algn="l">
              <a:lnSpc>
                <a:spcPts val="3258"/>
              </a:lnSpc>
              <a:buFont typeface="Arial"/>
              <a:buChar char="•"/>
            </a:pPr>
            <a:r>
              <a:rPr lang="en-US" sz="2962" spc="-29">
                <a:solidFill>
                  <a:srgbClr val="2D2D2D"/>
                </a:solidFill>
                <a:latin typeface="Telegraf"/>
                <a:ea typeface="Telegraf"/>
                <a:cs typeface="Telegraf"/>
                <a:sym typeface="Telegraf"/>
              </a:rPr>
              <a:t>ILTA Year-Round (Not only ILTACON) </a:t>
            </a:r>
          </a:p>
          <a:p>
            <a:pPr marL="639604" lvl="1" indent="-319802" algn="l">
              <a:lnSpc>
                <a:spcPts val="3258"/>
              </a:lnSpc>
              <a:buFont typeface="Arial"/>
              <a:buChar char="•"/>
            </a:pPr>
            <a:r>
              <a:rPr lang="en-US" sz="2962" spc="-29">
                <a:solidFill>
                  <a:srgbClr val="2D2D2D"/>
                </a:solidFill>
                <a:latin typeface="Telegraf"/>
                <a:ea typeface="Telegraf"/>
                <a:cs typeface="Telegraf"/>
                <a:sym typeface="Telegraf"/>
              </a:rPr>
              <a:t>Thought Leadership</a:t>
            </a:r>
          </a:p>
          <a:p>
            <a:pPr marL="639604" lvl="1" indent="-319802" algn="l">
              <a:lnSpc>
                <a:spcPts val="3258"/>
              </a:lnSpc>
              <a:buFont typeface="Arial"/>
              <a:buChar char="•"/>
            </a:pPr>
            <a:r>
              <a:rPr lang="en-US" sz="2962" spc="-29">
                <a:solidFill>
                  <a:srgbClr val="2D2D2D"/>
                </a:solidFill>
                <a:latin typeface="Telegraf"/>
                <a:ea typeface="Telegraf"/>
                <a:cs typeface="Telegraf"/>
                <a:sym typeface="Telegraf"/>
              </a:rPr>
              <a:t>Direct Engagement</a:t>
            </a:r>
          </a:p>
          <a:p>
            <a:pPr marL="639604" lvl="1" indent="-319802" algn="l">
              <a:lnSpc>
                <a:spcPts val="3258"/>
              </a:lnSpc>
              <a:buFont typeface="Arial"/>
              <a:buChar char="•"/>
            </a:pPr>
            <a:r>
              <a:rPr lang="en-US" sz="2962" spc="-29">
                <a:solidFill>
                  <a:srgbClr val="2D2D2D"/>
                </a:solidFill>
                <a:latin typeface="Telegraf"/>
                <a:ea typeface="Telegraf"/>
                <a:cs typeface="Telegraf"/>
                <a:sym typeface="Telegraf"/>
              </a:rPr>
              <a:t>Advertising</a:t>
            </a:r>
          </a:p>
          <a:p>
            <a:pPr marL="639604" lvl="1" indent="-319802" algn="l">
              <a:lnSpc>
                <a:spcPts val="3258"/>
              </a:lnSpc>
              <a:buFont typeface="Arial"/>
              <a:buChar char="•"/>
            </a:pPr>
            <a:r>
              <a:rPr lang="en-US" sz="2962" spc="-29">
                <a:solidFill>
                  <a:srgbClr val="2D2D2D"/>
                </a:solidFill>
                <a:latin typeface="Telegraf"/>
                <a:ea typeface="Telegraf"/>
                <a:cs typeface="Telegraf"/>
                <a:sym typeface="Telegraf"/>
              </a:rPr>
              <a:t>Events</a:t>
            </a:r>
          </a:p>
          <a:p>
            <a:pPr marL="639604" lvl="1" indent="-319802" algn="l">
              <a:lnSpc>
                <a:spcPts val="3258"/>
              </a:lnSpc>
              <a:buFont typeface="Arial"/>
              <a:buChar char="•"/>
            </a:pPr>
            <a:r>
              <a:rPr lang="en-US" sz="2962" spc="-29">
                <a:solidFill>
                  <a:srgbClr val="2D2D2D"/>
                </a:solidFill>
                <a:latin typeface="Telegraf"/>
                <a:ea typeface="Telegraf"/>
                <a:cs typeface="Telegraf"/>
                <a:sym typeface="Telegraf"/>
              </a:rPr>
              <a:t>Planning</a:t>
            </a:r>
          </a:p>
          <a:p>
            <a:pPr marL="0" lvl="0" indent="0" algn="l">
              <a:lnSpc>
                <a:spcPts val="3258"/>
              </a:lnSpc>
            </a:pPr>
            <a:endParaRPr lang="en-US" sz="2962" spc="-29">
              <a:solidFill>
                <a:srgbClr val="2D2D2D"/>
              </a:solidFill>
              <a:latin typeface="Telegraf"/>
              <a:ea typeface="Telegraf"/>
              <a:cs typeface="Telegraf"/>
              <a:sym typeface="Telegra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49500" y="0"/>
            <a:ext cx="3238500" cy="10287000"/>
            <a:chOff x="0" y="0"/>
            <a:chExt cx="852938" cy="2709333"/>
          </a:xfrm>
        </p:grpSpPr>
        <p:sp>
          <p:nvSpPr>
            <p:cNvPr id="3" name="Freeform 3"/>
            <p:cNvSpPr/>
            <p:nvPr/>
          </p:nvSpPr>
          <p:spPr>
            <a:xfrm>
              <a:off x="0" y="0"/>
              <a:ext cx="852938" cy="2709333"/>
            </a:xfrm>
            <a:custGeom>
              <a:avLst/>
              <a:gdLst/>
              <a:ahLst/>
              <a:cxnLst/>
              <a:rect l="l" t="t" r="r" b="b"/>
              <a:pathLst>
                <a:path w="852938" h="2709333">
                  <a:moveTo>
                    <a:pt x="0" y="0"/>
                  </a:moveTo>
                  <a:lnTo>
                    <a:pt x="852938" y="0"/>
                  </a:lnTo>
                  <a:lnTo>
                    <a:pt x="852938" y="2709333"/>
                  </a:lnTo>
                  <a:lnTo>
                    <a:pt x="0" y="2709333"/>
                  </a:lnTo>
                  <a:close/>
                </a:path>
              </a:pathLst>
            </a:custGeom>
            <a:solidFill>
              <a:srgbClr val="8A8A8A"/>
            </a:solidFill>
          </p:spPr>
          <p:txBody>
            <a:bodyPr/>
            <a:lstStyle/>
            <a:p>
              <a:endParaRPr lang="en-US"/>
            </a:p>
          </p:txBody>
        </p:sp>
        <p:sp>
          <p:nvSpPr>
            <p:cNvPr id="4" name="TextBox 4"/>
            <p:cNvSpPr txBox="1"/>
            <p:nvPr/>
          </p:nvSpPr>
          <p:spPr>
            <a:xfrm>
              <a:off x="0" y="-76200"/>
              <a:ext cx="852938" cy="2785533"/>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15049500" y="0"/>
            <a:ext cx="3238500" cy="10287000"/>
          </a:xfrm>
          <a:custGeom>
            <a:avLst/>
            <a:gdLst/>
            <a:ahLst/>
            <a:cxnLst/>
            <a:rect l="l" t="t" r="r" b="b"/>
            <a:pathLst>
              <a:path w="3238500" h="10287000">
                <a:moveTo>
                  <a:pt x="0" y="0"/>
                </a:moveTo>
                <a:lnTo>
                  <a:pt x="3238500" y="0"/>
                </a:lnTo>
                <a:lnTo>
                  <a:pt x="3238500" y="10287000"/>
                </a:lnTo>
                <a:lnTo>
                  <a:pt x="0" y="10287000"/>
                </a:lnTo>
                <a:lnTo>
                  <a:pt x="0" y="0"/>
                </a:lnTo>
                <a:close/>
              </a:path>
            </a:pathLst>
          </a:custGeom>
          <a:blipFill>
            <a:blip r:embed="rId2"/>
            <a:stretch>
              <a:fillRect l="-357975" r="-106730"/>
            </a:stretch>
          </a:blipFill>
        </p:spPr>
        <p:txBody>
          <a:bodyPr/>
          <a:lstStyle/>
          <a:p>
            <a:endParaRPr lang="en-US"/>
          </a:p>
        </p:txBody>
      </p:sp>
      <p:sp>
        <p:nvSpPr>
          <p:cNvPr id="6" name="AutoShape 6"/>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7" name="Freeform 7"/>
          <p:cNvSpPr/>
          <p:nvPr/>
        </p:nvSpPr>
        <p:spPr>
          <a:xfrm>
            <a:off x="12609534" y="7122298"/>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KEY INSIGHTS</a:t>
            </a:r>
          </a:p>
        </p:txBody>
      </p:sp>
      <p:sp>
        <p:nvSpPr>
          <p:cNvPr id="9" name="TextBox 9"/>
          <p:cNvSpPr txBox="1"/>
          <p:nvPr/>
        </p:nvSpPr>
        <p:spPr>
          <a:xfrm>
            <a:off x="17441506"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3</a:t>
            </a:r>
          </a:p>
        </p:txBody>
      </p:sp>
      <p:grpSp>
        <p:nvGrpSpPr>
          <p:cNvPr id="10" name="Group 10"/>
          <p:cNvGrpSpPr/>
          <p:nvPr/>
        </p:nvGrpSpPr>
        <p:grpSpPr>
          <a:xfrm>
            <a:off x="666750" y="666750"/>
            <a:ext cx="12639675" cy="1784350"/>
            <a:chOff x="0" y="0"/>
            <a:chExt cx="16852900" cy="2379134"/>
          </a:xfrm>
        </p:grpSpPr>
        <p:sp>
          <p:nvSpPr>
            <p:cNvPr id="11" name="TextBox 11"/>
            <p:cNvSpPr txBox="1"/>
            <p:nvPr/>
          </p:nvSpPr>
          <p:spPr>
            <a:xfrm>
              <a:off x="0" y="-19050"/>
              <a:ext cx="16852900" cy="1432984"/>
            </a:xfrm>
            <a:prstGeom prst="rect">
              <a:avLst/>
            </a:prstGeom>
          </p:spPr>
          <p:txBody>
            <a:bodyPr lIns="0" tIns="0" rIns="0" bIns="0" rtlCol="0" anchor="t">
              <a:spAutoFit/>
            </a:bodyPr>
            <a:lstStyle/>
            <a:p>
              <a:pPr marL="0" lvl="0" indent="0" algn="l">
                <a:lnSpc>
                  <a:spcPts val="7700"/>
                </a:lnSpc>
              </a:pPr>
              <a:r>
                <a:rPr lang="en-US" sz="7000" b="1" spc="-70">
                  <a:solidFill>
                    <a:srgbClr val="2D2D2D"/>
                  </a:solidFill>
                  <a:latin typeface="Telegraf Bold"/>
                  <a:ea typeface="Telegraf Bold"/>
                  <a:cs typeface="Telegraf Bold"/>
                  <a:sym typeface="Telegraf Bold"/>
                </a:rPr>
                <a:t>About ILTA</a:t>
              </a:r>
            </a:p>
          </p:txBody>
        </p:sp>
        <p:sp>
          <p:nvSpPr>
            <p:cNvPr id="12" name="TextBox 12"/>
            <p:cNvSpPr txBox="1"/>
            <p:nvPr/>
          </p:nvSpPr>
          <p:spPr>
            <a:xfrm>
              <a:off x="0" y="1750484"/>
              <a:ext cx="16852900" cy="628650"/>
            </a:xfrm>
            <a:prstGeom prst="rect">
              <a:avLst/>
            </a:prstGeom>
          </p:spPr>
          <p:txBody>
            <a:bodyPr lIns="0" tIns="0" rIns="0" bIns="0" rtlCol="0" anchor="t">
              <a:spAutoFit/>
            </a:bodyPr>
            <a:lstStyle/>
            <a:p>
              <a:pPr marL="0" lvl="0" indent="0" algn="l">
                <a:lnSpc>
                  <a:spcPts val="3300"/>
                </a:lnSpc>
              </a:pPr>
              <a:r>
                <a:rPr lang="en-US" sz="3000" b="1" spc="-30">
                  <a:solidFill>
                    <a:srgbClr val="2D2D2D"/>
                  </a:solidFill>
                  <a:latin typeface="Telegraf Bold"/>
                  <a:ea typeface="Telegraf Bold"/>
                  <a:cs typeface="Telegraf Bold"/>
                  <a:sym typeface="Telegraf Bold"/>
                </a:rPr>
                <a:t>Understanding Our Global Impact</a:t>
              </a:r>
            </a:p>
          </p:txBody>
        </p:sp>
      </p:grpSp>
      <p:grpSp>
        <p:nvGrpSpPr>
          <p:cNvPr id="13" name="Group 13"/>
          <p:cNvGrpSpPr/>
          <p:nvPr/>
        </p:nvGrpSpPr>
        <p:grpSpPr>
          <a:xfrm>
            <a:off x="666750" y="3352800"/>
            <a:ext cx="8324850" cy="2254250"/>
            <a:chOff x="0" y="0"/>
            <a:chExt cx="11099800" cy="3005667"/>
          </a:xfrm>
        </p:grpSpPr>
        <p:sp>
          <p:nvSpPr>
            <p:cNvPr id="14" name="TextBox 14"/>
            <p:cNvSpPr txBox="1"/>
            <p:nvPr/>
          </p:nvSpPr>
          <p:spPr>
            <a:xfrm>
              <a:off x="0" y="-19050"/>
              <a:ext cx="11099800" cy="628650"/>
            </a:xfrm>
            <a:prstGeom prst="rect">
              <a:avLst/>
            </a:prstGeom>
          </p:spPr>
          <p:txBody>
            <a:bodyPr lIns="0" tIns="0" rIns="0" bIns="0" rtlCol="0" anchor="t">
              <a:spAutoFit/>
            </a:bodyPr>
            <a:lstStyle/>
            <a:p>
              <a:pPr marL="0" lvl="0" indent="0" algn="l">
                <a:lnSpc>
                  <a:spcPts val="3300"/>
                </a:lnSpc>
              </a:pPr>
              <a:r>
                <a:rPr lang="en-US" sz="3000" b="1" u="none" strike="noStrike" spc="-30">
                  <a:solidFill>
                    <a:srgbClr val="AB1D37"/>
                  </a:solidFill>
                  <a:latin typeface="Telegraf Bold"/>
                  <a:ea typeface="Telegraf Bold"/>
                  <a:cs typeface="Telegraf Bold"/>
                  <a:sym typeface="Telegraf Bold"/>
                </a:rPr>
                <a:t>Membership Statistics</a:t>
              </a:r>
            </a:p>
          </p:txBody>
        </p:sp>
        <p:sp>
          <p:nvSpPr>
            <p:cNvPr id="15" name="TextBox 15"/>
            <p:cNvSpPr txBox="1"/>
            <p:nvPr/>
          </p:nvSpPr>
          <p:spPr>
            <a:xfrm>
              <a:off x="0" y="1117600"/>
              <a:ext cx="11099800" cy="1888067"/>
            </a:xfrm>
            <a:prstGeom prst="rect">
              <a:avLst/>
            </a:prstGeom>
          </p:spPr>
          <p:txBody>
            <a:bodyPr lIns="0" tIns="0" rIns="0" bIns="0" rtlCol="0" anchor="t">
              <a:spAutoFit/>
            </a:bodyPr>
            <a:lstStyle/>
            <a:p>
              <a:pPr marL="0" lvl="0" indent="0" algn="l">
                <a:lnSpc>
                  <a:spcPts val="2800"/>
                </a:lnSpc>
              </a:pPr>
              <a:r>
                <a:rPr lang="en-US" sz="2000" u="none" strike="noStrike" spc="-20">
                  <a:solidFill>
                    <a:srgbClr val="2D2D2D"/>
                  </a:solidFill>
                  <a:latin typeface="Telegraf"/>
                  <a:ea typeface="Telegraf"/>
                  <a:cs typeface="Telegraf"/>
                  <a:sym typeface="Telegraf"/>
                </a:rPr>
                <a:t>ILTA boasts </a:t>
              </a:r>
              <a:r>
                <a:rPr lang="en-US" sz="2000" b="1" u="none" strike="noStrike" spc="-20">
                  <a:solidFill>
                    <a:srgbClr val="2D2D2D"/>
                  </a:solidFill>
                  <a:latin typeface="Telegraf Bold"/>
                  <a:ea typeface="Telegraf Bold"/>
                  <a:cs typeface="Telegraf Bold"/>
                  <a:sym typeface="Telegraf Bold"/>
                </a:rPr>
                <a:t>26,200 members</a:t>
              </a:r>
              <a:r>
                <a:rPr lang="en-US" sz="2000" u="none" strike="noStrike" spc="-20">
                  <a:solidFill>
                    <a:srgbClr val="2D2D2D"/>
                  </a:solidFill>
                  <a:latin typeface="Telegraf"/>
                  <a:ea typeface="Telegraf"/>
                  <a:cs typeface="Telegraf"/>
                  <a:sym typeface="Telegraf"/>
                </a:rPr>
                <a:t> across </a:t>
              </a:r>
              <a:r>
                <a:rPr lang="en-US" sz="2000" b="1" u="none" strike="noStrike" spc="-20">
                  <a:solidFill>
                    <a:srgbClr val="2D2D2D"/>
                  </a:solidFill>
                  <a:latin typeface="Telegraf Bold"/>
                  <a:ea typeface="Telegraf Bold"/>
                  <a:cs typeface="Telegraf Bold"/>
                  <a:sym typeface="Telegraf Bold"/>
                </a:rPr>
                <a:t>1,083 entities</a:t>
              </a:r>
              <a:r>
                <a:rPr lang="en-US" sz="2000" u="none" strike="noStrike" spc="-20">
                  <a:solidFill>
                    <a:srgbClr val="2D2D2D"/>
                  </a:solidFill>
                  <a:latin typeface="Telegraf"/>
                  <a:ea typeface="Telegraf"/>
                  <a:cs typeface="Telegraf"/>
                  <a:sym typeface="Telegraf"/>
                </a:rPr>
                <a:t>, representing over </a:t>
              </a:r>
              <a:r>
                <a:rPr lang="en-US" sz="2000" b="1" u="none" strike="noStrike" spc="-20">
                  <a:solidFill>
                    <a:srgbClr val="2D2D2D"/>
                  </a:solidFill>
                  <a:latin typeface="Telegraf Bold"/>
                  <a:ea typeface="Telegraf Bold"/>
                  <a:cs typeface="Telegraf Bold"/>
                  <a:sym typeface="Telegraf Bold"/>
                </a:rPr>
                <a:t>282,000 lawyers</a:t>
              </a:r>
              <a:r>
                <a:rPr lang="en-US" sz="2000" u="none" strike="noStrike" spc="-20">
                  <a:solidFill>
                    <a:srgbClr val="2D2D2D"/>
                  </a:solidFill>
                  <a:latin typeface="Telegraf"/>
                  <a:ea typeface="Telegraf"/>
                  <a:cs typeface="Telegraf"/>
                  <a:sym typeface="Telegraf"/>
                </a:rPr>
                <a:t> worldwide. Our international presence spans </a:t>
              </a:r>
              <a:r>
                <a:rPr lang="en-US" sz="2000" b="1" u="none" strike="noStrike" spc="-20">
                  <a:solidFill>
                    <a:srgbClr val="2D2D2D"/>
                  </a:solidFill>
                  <a:latin typeface="Telegraf Bold"/>
                  <a:ea typeface="Telegraf Bold"/>
                  <a:cs typeface="Telegraf Bold"/>
                  <a:sym typeface="Telegraf Bold"/>
                </a:rPr>
                <a:t>North America, Europe, LATAM, and Asia</a:t>
              </a:r>
              <a:r>
                <a:rPr lang="en-US" sz="2000" u="none" strike="noStrike" spc="-20">
                  <a:solidFill>
                    <a:srgbClr val="2D2D2D"/>
                  </a:solidFill>
                  <a:latin typeface="Telegraf"/>
                  <a:ea typeface="Telegraf"/>
                  <a:cs typeface="Telegraf"/>
                  <a:sym typeface="Telegraf"/>
                </a:rPr>
                <a:t>, showcasing our vast reach and network capabilities.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85970" y="647700"/>
            <a:ext cx="6867355" cy="399415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Why Year-Round Engagement Matters</a:t>
            </a:r>
          </a:p>
        </p:txBody>
      </p:sp>
      <p:grpSp>
        <p:nvGrpSpPr>
          <p:cNvPr id="3" name="Group 3"/>
          <p:cNvGrpSpPr/>
          <p:nvPr/>
        </p:nvGrpSpPr>
        <p:grpSpPr>
          <a:xfrm>
            <a:off x="9296400" y="666750"/>
            <a:ext cx="8324850" cy="1637972"/>
            <a:chOff x="0" y="0"/>
            <a:chExt cx="11099800" cy="2183963"/>
          </a:xfrm>
        </p:grpSpPr>
        <p:sp>
          <p:nvSpPr>
            <p:cNvPr id="4" name="TextBox 4"/>
            <p:cNvSpPr txBox="1"/>
            <p:nvPr/>
          </p:nvSpPr>
          <p:spPr>
            <a:xfrm>
              <a:off x="0" y="-19050"/>
              <a:ext cx="11099800" cy="628650"/>
            </a:xfrm>
            <a:prstGeom prst="rect">
              <a:avLst/>
            </a:prstGeom>
          </p:spPr>
          <p:txBody>
            <a:bodyPr lIns="0" tIns="0" rIns="0" bIns="0" rtlCol="0" anchor="t">
              <a:spAutoFit/>
            </a:bodyPr>
            <a:lstStyle/>
            <a:p>
              <a:pPr marL="0" lvl="0" indent="0" algn="l">
                <a:lnSpc>
                  <a:spcPts val="3300"/>
                </a:lnSpc>
              </a:pPr>
              <a:r>
                <a:rPr lang="en-US" sz="3000" b="1" spc="-30">
                  <a:solidFill>
                    <a:srgbClr val="AB1D37"/>
                  </a:solidFill>
                  <a:latin typeface="Telegraf Bold"/>
                  <a:ea typeface="Telegraf Bold"/>
                  <a:cs typeface="Telegraf Bold"/>
                  <a:sym typeface="Telegraf Bold"/>
                </a:rPr>
                <a:t>Visibility</a:t>
              </a:r>
            </a:p>
          </p:txBody>
        </p:sp>
        <p:sp>
          <p:nvSpPr>
            <p:cNvPr id="5" name="TextBox 5"/>
            <p:cNvSpPr txBox="1"/>
            <p:nvPr/>
          </p:nvSpPr>
          <p:spPr>
            <a:xfrm>
              <a:off x="0" y="765796"/>
              <a:ext cx="11099800" cy="1418167"/>
            </a:xfrm>
            <a:prstGeom prst="rect">
              <a:avLst/>
            </a:prstGeom>
          </p:spPr>
          <p:txBody>
            <a:bodyPr lIns="0" tIns="0" rIns="0" bIns="0" rtlCol="0" anchor="t">
              <a:spAutoFit/>
            </a:bodyPr>
            <a:lstStyle/>
            <a:p>
              <a:pPr marL="0" lvl="0" indent="0" algn="l">
                <a:lnSpc>
                  <a:spcPts val="2800"/>
                </a:lnSpc>
              </a:pPr>
              <a:r>
                <a:rPr lang="en-US" sz="2000">
                  <a:solidFill>
                    <a:srgbClr val="2D2D2D"/>
                  </a:solidFill>
                  <a:latin typeface="Telegraf"/>
                  <a:ea typeface="Telegraf"/>
                  <a:cs typeface="Telegraf"/>
                  <a:sym typeface="Telegraf"/>
                </a:rPr>
                <a:t>Continuous involvement enhances </a:t>
              </a:r>
              <a:r>
                <a:rPr lang="en-US" sz="2000" b="1">
                  <a:solidFill>
                    <a:srgbClr val="2D2D2D"/>
                  </a:solidFill>
                  <a:latin typeface="Telegraf Bold"/>
                  <a:ea typeface="Telegraf Bold"/>
                  <a:cs typeface="Telegraf Bold"/>
                  <a:sym typeface="Telegraf Bold"/>
                </a:rPr>
                <a:t>brand visibility</a:t>
              </a:r>
              <a:r>
                <a:rPr lang="en-US" sz="2000">
                  <a:solidFill>
                    <a:srgbClr val="2D2D2D"/>
                  </a:solidFill>
                  <a:latin typeface="Telegraf"/>
                  <a:ea typeface="Telegraf"/>
                  <a:cs typeface="Telegraf"/>
                  <a:sym typeface="Telegraf"/>
                </a:rPr>
                <a:t>, allowing partners to stand out and ensure their services are recognized in the legal community throughout the entire year, not just during events.</a:t>
              </a:r>
            </a:p>
          </p:txBody>
        </p:sp>
      </p:grpSp>
      <p:grpSp>
        <p:nvGrpSpPr>
          <p:cNvPr id="6" name="Group 6"/>
          <p:cNvGrpSpPr/>
          <p:nvPr/>
        </p:nvGrpSpPr>
        <p:grpSpPr>
          <a:xfrm>
            <a:off x="9296400" y="3365594"/>
            <a:ext cx="8324850" cy="1637972"/>
            <a:chOff x="0" y="0"/>
            <a:chExt cx="11099800" cy="2183963"/>
          </a:xfrm>
        </p:grpSpPr>
        <p:sp>
          <p:nvSpPr>
            <p:cNvPr id="7" name="TextBox 7"/>
            <p:cNvSpPr txBox="1"/>
            <p:nvPr/>
          </p:nvSpPr>
          <p:spPr>
            <a:xfrm>
              <a:off x="0" y="-19050"/>
              <a:ext cx="11099800" cy="628650"/>
            </a:xfrm>
            <a:prstGeom prst="rect">
              <a:avLst/>
            </a:prstGeom>
          </p:spPr>
          <p:txBody>
            <a:bodyPr lIns="0" tIns="0" rIns="0" bIns="0" rtlCol="0" anchor="t">
              <a:spAutoFit/>
            </a:bodyPr>
            <a:lstStyle/>
            <a:p>
              <a:pPr marL="0" lvl="0" indent="0" algn="l">
                <a:lnSpc>
                  <a:spcPts val="3300"/>
                </a:lnSpc>
              </a:pPr>
              <a:r>
                <a:rPr lang="en-US" sz="3000" b="1">
                  <a:solidFill>
                    <a:srgbClr val="AB1D37"/>
                  </a:solidFill>
                  <a:latin typeface="Telegraf Bold"/>
                  <a:ea typeface="Telegraf Bold"/>
                  <a:cs typeface="Telegraf Bold"/>
                  <a:sym typeface="Telegraf Bold"/>
                </a:rPr>
                <a:t>Connections</a:t>
              </a:r>
            </a:p>
          </p:txBody>
        </p:sp>
        <p:sp>
          <p:nvSpPr>
            <p:cNvPr id="8" name="TextBox 8"/>
            <p:cNvSpPr txBox="1"/>
            <p:nvPr/>
          </p:nvSpPr>
          <p:spPr>
            <a:xfrm>
              <a:off x="0" y="765796"/>
              <a:ext cx="11099800" cy="1418167"/>
            </a:xfrm>
            <a:prstGeom prst="rect">
              <a:avLst/>
            </a:prstGeom>
          </p:spPr>
          <p:txBody>
            <a:bodyPr lIns="0" tIns="0" rIns="0" bIns="0" rtlCol="0" anchor="t">
              <a:spAutoFit/>
            </a:bodyPr>
            <a:lstStyle/>
            <a:p>
              <a:pPr marL="0" lvl="0" indent="0" algn="l">
                <a:lnSpc>
                  <a:spcPts val="2800"/>
                </a:lnSpc>
              </a:pPr>
              <a:r>
                <a:rPr lang="en-US" sz="2000">
                  <a:solidFill>
                    <a:srgbClr val="2D2D2D"/>
                  </a:solidFill>
                  <a:latin typeface="Telegraf"/>
                  <a:ea typeface="Telegraf"/>
                  <a:cs typeface="Telegraf"/>
                  <a:sym typeface="Telegraf"/>
                </a:rPr>
                <a:t>Engaging year-round fosters </a:t>
              </a:r>
              <a:r>
                <a:rPr lang="en-US" sz="2000" b="1">
                  <a:solidFill>
                    <a:srgbClr val="2D2D2D"/>
                  </a:solidFill>
                  <a:latin typeface="Telegraf Bold"/>
                  <a:ea typeface="Telegraf Bold"/>
                  <a:cs typeface="Telegraf Bold"/>
                  <a:sym typeface="Telegraf Bold"/>
                </a:rPr>
                <a:t>lasting relationships</a:t>
              </a:r>
              <a:r>
                <a:rPr lang="en-US" sz="2000">
                  <a:solidFill>
                    <a:srgbClr val="2D2D2D"/>
                  </a:solidFill>
                  <a:latin typeface="Telegraf"/>
                  <a:ea typeface="Telegraf"/>
                  <a:cs typeface="Telegraf"/>
                  <a:sym typeface="Telegraf"/>
                </a:rPr>
                <a:t> with peers and clients, creating a strong network that can lead to valuable opportunities and collaborations within the ILTA community.</a:t>
              </a:r>
            </a:p>
          </p:txBody>
        </p:sp>
      </p:grpSp>
      <p:grpSp>
        <p:nvGrpSpPr>
          <p:cNvPr id="9" name="Group 9"/>
          <p:cNvGrpSpPr/>
          <p:nvPr/>
        </p:nvGrpSpPr>
        <p:grpSpPr>
          <a:xfrm>
            <a:off x="9296400" y="6038850"/>
            <a:ext cx="8324850" cy="1990397"/>
            <a:chOff x="0" y="0"/>
            <a:chExt cx="11099800" cy="2653863"/>
          </a:xfrm>
        </p:grpSpPr>
        <p:sp>
          <p:nvSpPr>
            <p:cNvPr id="10" name="TextBox 10"/>
            <p:cNvSpPr txBox="1"/>
            <p:nvPr/>
          </p:nvSpPr>
          <p:spPr>
            <a:xfrm>
              <a:off x="0" y="-19050"/>
              <a:ext cx="11099800" cy="628650"/>
            </a:xfrm>
            <a:prstGeom prst="rect">
              <a:avLst/>
            </a:prstGeom>
          </p:spPr>
          <p:txBody>
            <a:bodyPr lIns="0" tIns="0" rIns="0" bIns="0" rtlCol="0" anchor="t">
              <a:spAutoFit/>
            </a:bodyPr>
            <a:lstStyle/>
            <a:p>
              <a:pPr marL="0" lvl="0" indent="0" algn="l">
                <a:lnSpc>
                  <a:spcPts val="3300"/>
                </a:lnSpc>
              </a:pPr>
              <a:r>
                <a:rPr lang="en-US" sz="3000" b="1" spc="-30">
                  <a:solidFill>
                    <a:srgbClr val="AB1D37"/>
                  </a:solidFill>
                  <a:latin typeface="Telegraf Bold"/>
                  <a:ea typeface="Telegraf Bold"/>
                  <a:cs typeface="Telegraf Bold"/>
                  <a:sym typeface="Telegraf Bold"/>
                </a:rPr>
                <a:t>Awareness</a:t>
              </a:r>
            </a:p>
          </p:txBody>
        </p:sp>
        <p:sp>
          <p:nvSpPr>
            <p:cNvPr id="11" name="TextBox 11"/>
            <p:cNvSpPr txBox="1"/>
            <p:nvPr/>
          </p:nvSpPr>
          <p:spPr>
            <a:xfrm>
              <a:off x="0" y="765796"/>
              <a:ext cx="11099800" cy="1888067"/>
            </a:xfrm>
            <a:prstGeom prst="rect">
              <a:avLst/>
            </a:prstGeom>
          </p:spPr>
          <p:txBody>
            <a:bodyPr lIns="0" tIns="0" rIns="0" bIns="0" rtlCol="0" anchor="t">
              <a:spAutoFit/>
            </a:bodyPr>
            <a:lstStyle/>
            <a:p>
              <a:pPr marL="0" lvl="0" indent="0" algn="l">
                <a:lnSpc>
                  <a:spcPts val="2800"/>
                </a:lnSpc>
              </a:pPr>
              <a:r>
                <a:rPr lang="en-US" sz="2000">
                  <a:solidFill>
                    <a:srgbClr val="2D2D2D"/>
                  </a:solidFill>
                  <a:latin typeface="Telegraf"/>
                  <a:ea typeface="Telegraf"/>
                  <a:cs typeface="Telegraf"/>
                  <a:sym typeface="Telegraf"/>
                </a:rPr>
                <a:t>Maintaining consistent communication increases </a:t>
              </a:r>
              <a:r>
                <a:rPr lang="en-US" sz="2000" b="1">
                  <a:solidFill>
                    <a:srgbClr val="2D2D2D"/>
                  </a:solidFill>
                  <a:latin typeface="Telegraf Bold"/>
                  <a:ea typeface="Telegraf Bold"/>
                  <a:cs typeface="Telegraf Bold"/>
                  <a:sym typeface="Telegraf Bold"/>
                </a:rPr>
                <a:t>awareness</a:t>
              </a:r>
              <a:r>
                <a:rPr lang="en-US" sz="2000">
                  <a:solidFill>
                    <a:srgbClr val="2D2D2D"/>
                  </a:solidFill>
                  <a:latin typeface="Telegraf"/>
                  <a:ea typeface="Telegraf"/>
                  <a:cs typeface="Telegraf"/>
                  <a:sym typeface="Telegraf"/>
                </a:rPr>
                <a:t> of partner insights and solutions, ensuring members are informed about offerings that can enhance their operations and effectiveness all year long.</a:t>
              </a:r>
            </a:p>
          </p:txBody>
        </p:sp>
      </p:grpSp>
      <p:sp>
        <p:nvSpPr>
          <p:cNvPr id="12" name="AutoShape 12"/>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13" name="TextBox 13"/>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KEY INSIGHTS</a:t>
            </a:r>
          </a:p>
        </p:txBody>
      </p:sp>
      <p:sp>
        <p:nvSpPr>
          <p:cNvPr id="14" name="TextBox 14"/>
          <p:cNvSpPr txBox="1"/>
          <p:nvPr/>
        </p:nvSpPr>
        <p:spPr>
          <a:xfrm>
            <a:off x="17440897"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4</a:t>
            </a:r>
          </a:p>
        </p:txBody>
      </p:sp>
      <p:sp>
        <p:nvSpPr>
          <p:cNvPr id="15" name="Freeform 15"/>
          <p:cNvSpPr/>
          <p:nvPr/>
        </p:nvSpPr>
        <p:spPr>
          <a:xfrm>
            <a:off x="666750" y="6958996"/>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970" y="647700"/>
            <a:ext cx="12925255" cy="107950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Planning &amp; Metrics</a:t>
            </a:r>
          </a:p>
        </p:txBody>
      </p:sp>
      <p:grpSp>
        <p:nvGrpSpPr>
          <p:cNvPr id="3" name="Group 3"/>
          <p:cNvGrpSpPr/>
          <p:nvPr/>
        </p:nvGrpSpPr>
        <p:grpSpPr>
          <a:xfrm>
            <a:off x="685970" y="3352800"/>
            <a:ext cx="6867355" cy="4283056"/>
            <a:chOff x="0" y="0"/>
            <a:chExt cx="9156474" cy="5710742"/>
          </a:xfrm>
        </p:grpSpPr>
        <p:sp>
          <p:nvSpPr>
            <p:cNvPr id="4" name="TextBox 4"/>
            <p:cNvSpPr txBox="1"/>
            <p:nvPr/>
          </p:nvSpPr>
          <p:spPr>
            <a:xfrm>
              <a:off x="0" y="-19050"/>
              <a:ext cx="9156474" cy="628650"/>
            </a:xfrm>
            <a:prstGeom prst="rect">
              <a:avLst/>
            </a:prstGeom>
          </p:spPr>
          <p:txBody>
            <a:bodyPr lIns="0" tIns="0" rIns="0" bIns="0" rtlCol="0" anchor="t">
              <a:spAutoFit/>
            </a:bodyPr>
            <a:lstStyle/>
            <a:p>
              <a:pPr marL="0" lvl="0" indent="0" algn="l">
                <a:lnSpc>
                  <a:spcPts val="3300"/>
                </a:lnSpc>
              </a:pPr>
              <a:r>
                <a:rPr lang="en-US" sz="3000" b="1">
                  <a:solidFill>
                    <a:srgbClr val="AB1D37"/>
                  </a:solidFill>
                  <a:latin typeface="Telegraf Bold"/>
                  <a:ea typeface="Telegraf Bold"/>
                  <a:cs typeface="Telegraf Bold"/>
                  <a:sym typeface="Telegraf Bold"/>
                </a:rPr>
                <a:t>Strategic Planning</a:t>
              </a:r>
            </a:p>
          </p:txBody>
        </p:sp>
        <p:sp>
          <p:nvSpPr>
            <p:cNvPr id="5" name="TextBox 5"/>
            <p:cNvSpPr txBox="1"/>
            <p:nvPr/>
          </p:nvSpPr>
          <p:spPr>
            <a:xfrm>
              <a:off x="0" y="1003275"/>
              <a:ext cx="9156474" cy="4707467"/>
            </a:xfrm>
            <a:prstGeom prst="rect">
              <a:avLst/>
            </a:prstGeom>
          </p:spPr>
          <p:txBody>
            <a:bodyPr lIns="0" tIns="0" rIns="0" bIns="0" rtlCol="0" anchor="t">
              <a:spAutoFit/>
            </a:bodyPr>
            <a:lstStyle/>
            <a:p>
              <a:pPr marL="0" lvl="0" indent="0" algn="l">
                <a:lnSpc>
                  <a:spcPts val="2800"/>
                </a:lnSpc>
              </a:pPr>
              <a:r>
                <a:rPr lang="en-US" sz="2000">
                  <a:solidFill>
                    <a:srgbClr val="2D2D2D"/>
                  </a:solidFill>
                  <a:latin typeface="Telegraf"/>
                  <a:ea typeface="Telegraf"/>
                  <a:cs typeface="Telegraf"/>
                  <a:sym typeface="Telegraf"/>
                </a:rPr>
                <a:t>Silver-l</a:t>
              </a:r>
              <a:r>
                <a:rPr lang="en-US" sz="2000" u="none" strike="noStrike">
                  <a:solidFill>
                    <a:srgbClr val="2D2D2D"/>
                  </a:solidFill>
                  <a:latin typeface="Telegraf"/>
                  <a:ea typeface="Telegraf"/>
                  <a:cs typeface="Telegraf"/>
                  <a:sym typeface="Telegraf"/>
                </a:rPr>
                <a:t>evel sponsors and above receive access to ILTA’s full Media Kit, which includes year-round marketing, advertising, and thought-leadership opportunities across ILTA’s publications, digital channels, and content programs. These benefits are provided in addition to the sponsorship opportunities tied specifically to ILTACON. By combining ILTACON visibility with Media Kit offerings, sponsors can build a continuous presence throughout the year and strategically align their campaigns with ILTA’s broader engagement calendar.</a:t>
              </a:r>
            </a:p>
          </p:txBody>
        </p:sp>
      </p:grpSp>
      <p:grpSp>
        <p:nvGrpSpPr>
          <p:cNvPr id="6" name="Group 6"/>
          <p:cNvGrpSpPr/>
          <p:nvPr/>
        </p:nvGrpSpPr>
        <p:grpSpPr>
          <a:xfrm>
            <a:off x="9296400" y="3352800"/>
            <a:ext cx="6886575" cy="2168506"/>
            <a:chOff x="0" y="0"/>
            <a:chExt cx="9182100" cy="2891342"/>
          </a:xfrm>
        </p:grpSpPr>
        <p:sp>
          <p:nvSpPr>
            <p:cNvPr id="7" name="TextBox 7"/>
            <p:cNvSpPr txBox="1"/>
            <p:nvPr/>
          </p:nvSpPr>
          <p:spPr>
            <a:xfrm>
              <a:off x="0" y="-19050"/>
              <a:ext cx="9182100" cy="628650"/>
            </a:xfrm>
            <a:prstGeom prst="rect">
              <a:avLst/>
            </a:prstGeom>
          </p:spPr>
          <p:txBody>
            <a:bodyPr lIns="0" tIns="0" rIns="0" bIns="0" rtlCol="0" anchor="t">
              <a:spAutoFit/>
            </a:bodyPr>
            <a:lstStyle/>
            <a:p>
              <a:pPr marL="0" lvl="0" indent="0" algn="l">
                <a:lnSpc>
                  <a:spcPts val="3300"/>
                </a:lnSpc>
              </a:pPr>
              <a:r>
                <a:rPr lang="en-US" sz="3000" b="1" u="none" strike="noStrike">
                  <a:solidFill>
                    <a:srgbClr val="AB1D37"/>
                  </a:solidFill>
                  <a:latin typeface="Telegraf Bold"/>
                  <a:ea typeface="Telegraf Bold"/>
                  <a:cs typeface="Telegraf Bold"/>
                  <a:sym typeface="Telegraf Bold"/>
                </a:rPr>
                <a:t>Key Events</a:t>
              </a:r>
            </a:p>
          </p:txBody>
        </p:sp>
        <p:sp>
          <p:nvSpPr>
            <p:cNvPr id="8" name="TextBox 8"/>
            <p:cNvSpPr txBox="1"/>
            <p:nvPr/>
          </p:nvSpPr>
          <p:spPr>
            <a:xfrm>
              <a:off x="0" y="1003275"/>
              <a:ext cx="9182100" cy="1888067"/>
            </a:xfrm>
            <a:prstGeom prst="rect">
              <a:avLst/>
            </a:prstGeom>
          </p:spPr>
          <p:txBody>
            <a:bodyPr lIns="0" tIns="0" rIns="0" bIns="0" rtlCol="0" anchor="t">
              <a:spAutoFit/>
            </a:bodyPr>
            <a:lstStyle/>
            <a:p>
              <a:pPr marL="0" lvl="0" indent="0" algn="l">
                <a:lnSpc>
                  <a:spcPts val="2800"/>
                </a:lnSpc>
              </a:pPr>
              <a:r>
                <a:rPr lang="en-US" sz="2000" u="none" strike="noStrike">
                  <a:solidFill>
                    <a:srgbClr val="2D2D2D"/>
                  </a:solidFill>
                  <a:latin typeface="Telegraf"/>
                  <a:ea typeface="Telegraf"/>
                  <a:cs typeface="Telegraf"/>
                  <a:sym typeface="Telegraf"/>
                </a:rPr>
                <a:t>Highlighting ILTA's </a:t>
              </a:r>
              <a:r>
                <a:rPr lang="en-US" sz="2000" b="1" u="none" strike="noStrike">
                  <a:solidFill>
                    <a:srgbClr val="2D2D2D"/>
                  </a:solidFill>
                  <a:latin typeface="Telegraf Bold"/>
                  <a:ea typeface="Telegraf Bold"/>
                  <a:cs typeface="Telegraf Bold"/>
                  <a:sym typeface="Telegraf Bold"/>
                </a:rPr>
                <a:t>signature events</a:t>
              </a:r>
              <a:r>
                <a:rPr lang="en-US" sz="2000" u="none" strike="noStrike">
                  <a:solidFill>
                    <a:srgbClr val="2D2D2D"/>
                  </a:solidFill>
                  <a:latin typeface="Telegraf"/>
                  <a:ea typeface="Telegraf"/>
                  <a:cs typeface="Telegraf"/>
                  <a:sym typeface="Telegraf"/>
                </a:rPr>
                <a:t>, such as Evolve and ILTACON, provides opportunities to showcase your brand and connect with industry leaders, enhancing visibility and strengthening relationships within the community.</a:t>
              </a:r>
            </a:p>
          </p:txBody>
        </p:sp>
      </p:grpSp>
      <p:sp>
        <p:nvSpPr>
          <p:cNvPr id="9" name="AutoShape 9"/>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10" name="TextBox 10"/>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&amp; INSIGHTS</a:t>
            </a:r>
          </a:p>
        </p:txBody>
      </p:sp>
      <p:sp>
        <p:nvSpPr>
          <p:cNvPr id="11" name="TextBox 11"/>
          <p:cNvSpPr txBox="1"/>
          <p:nvPr/>
        </p:nvSpPr>
        <p:spPr>
          <a:xfrm>
            <a:off x="17436838"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5</a:t>
            </a:r>
          </a:p>
        </p:txBody>
      </p:sp>
      <p:sp>
        <p:nvSpPr>
          <p:cNvPr id="12" name="Freeform 12"/>
          <p:cNvSpPr/>
          <p:nvPr/>
        </p:nvSpPr>
        <p:spPr>
          <a:xfrm>
            <a:off x="15430396" y="7243521"/>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970" y="647700"/>
            <a:ext cx="11506200" cy="107950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ILTA Year-Round</a:t>
            </a:r>
          </a:p>
        </p:txBody>
      </p:sp>
      <p:grpSp>
        <p:nvGrpSpPr>
          <p:cNvPr id="3" name="Group 3"/>
          <p:cNvGrpSpPr/>
          <p:nvPr/>
        </p:nvGrpSpPr>
        <p:grpSpPr>
          <a:xfrm>
            <a:off x="685970" y="2457450"/>
            <a:ext cx="5427383" cy="2685264"/>
            <a:chOff x="0" y="0"/>
            <a:chExt cx="7236511" cy="3580353"/>
          </a:xfrm>
        </p:grpSpPr>
        <p:sp>
          <p:nvSpPr>
            <p:cNvPr id="4" name="TextBox 4"/>
            <p:cNvSpPr txBox="1"/>
            <p:nvPr/>
          </p:nvSpPr>
          <p:spPr>
            <a:xfrm>
              <a:off x="0" y="-9525"/>
              <a:ext cx="7236511" cy="605790"/>
            </a:xfrm>
            <a:prstGeom prst="rect">
              <a:avLst/>
            </a:prstGeom>
          </p:spPr>
          <p:txBody>
            <a:bodyPr lIns="0" tIns="0" rIns="0" bIns="0" rtlCol="0" anchor="t">
              <a:spAutoFit/>
            </a:bodyPr>
            <a:lstStyle/>
            <a:p>
              <a:pPr marL="0" lvl="0" indent="0" algn="l">
                <a:lnSpc>
                  <a:spcPts val="3258"/>
                </a:lnSpc>
              </a:pPr>
              <a:r>
                <a:rPr lang="en-US" sz="2962" b="1" spc="-29">
                  <a:solidFill>
                    <a:srgbClr val="AB1D37"/>
                  </a:solidFill>
                  <a:latin typeface="Telegraf Bold"/>
                  <a:ea typeface="Telegraf Bold"/>
                  <a:cs typeface="Telegraf Bold"/>
                  <a:sym typeface="Telegraf Bold"/>
                </a:rPr>
                <a:t>Foundation Benefits</a:t>
              </a:r>
            </a:p>
          </p:txBody>
        </p:sp>
        <p:sp>
          <p:nvSpPr>
            <p:cNvPr id="5" name="TextBox 5"/>
            <p:cNvSpPr txBox="1"/>
            <p:nvPr/>
          </p:nvSpPr>
          <p:spPr>
            <a:xfrm>
              <a:off x="0" y="752486"/>
              <a:ext cx="7236511" cy="2827867"/>
            </a:xfrm>
            <a:prstGeom prst="rect">
              <a:avLst/>
            </a:prstGeom>
          </p:spPr>
          <p:txBody>
            <a:bodyPr lIns="0" tIns="0" rIns="0" bIns="0" rtlCol="0" anchor="t">
              <a:spAutoFit/>
            </a:bodyPr>
            <a:lstStyle/>
            <a:p>
              <a:pPr marL="0" lvl="0" indent="0" algn="l">
                <a:lnSpc>
                  <a:spcPts val="2800"/>
                </a:lnSpc>
              </a:pPr>
              <a:r>
                <a:rPr lang="en-US" sz="2000" spc="-20">
                  <a:solidFill>
                    <a:srgbClr val="2D2D2D"/>
                  </a:solidFill>
                  <a:latin typeface="Telegraf"/>
                  <a:ea typeface="Telegraf"/>
                  <a:cs typeface="Telegraf"/>
                  <a:sym typeface="Telegraf"/>
                </a:rPr>
                <a:t>The partnership includes a foundational set of benefits that provides essential resources and year-round support, ensuring partners stay connected, informed, and fully equipped to maximize their engagement with ILTA.</a:t>
              </a:r>
            </a:p>
            <a:p>
              <a:pPr marL="0" lvl="0" indent="0" algn="l">
                <a:lnSpc>
                  <a:spcPts val="2800"/>
                </a:lnSpc>
              </a:pPr>
              <a:endParaRPr lang="en-US" sz="2000" spc="-20">
                <a:solidFill>
                  <a:srgbClr val="2D2D2D"/>
                </a:solidFill>
                <a:latin typeface="Telegraf"/>
                <a:ea typeface="Telegraf"/>
                <a:cs typeface="Telegraf"/>
                <a:sym typeface="Telegraf"/>
              </a:endParaRPr>
            </a:p>
          </p:txBody>
        </p:sp>
      </p:grpSp>
      <p:grpSp>
        <p:nvGrpSpPr>
          <p:cNvPr id="6" name="Group 6"/>
          <p:cNvGrpSpPr/>
          <p:nvPr/>
        </p:nvGrpSpPr>
        <p:grpSpPr>
          <a:xfrm>
            <a:off x="685970" y="5143500"/>
            <a:ext cx="5429080" cy="2332839"/>
            <a:chOff x="0" y="0"/>
            <a:chExt cx="7238774" cy="3110453"/>
          </a:xfrm>
        </p:grpSpPr>
        <p:sp>
          <p:nvSpPr>
            <p:cNvPr id="7" name="TextBox 7"/>
            <p:cNvSpPr txBox="1"/>
            <p:nvPr/>
          </p:nvSpPr>
          <p:spPr>
            <a:xfrm>
              <a:off x="0" y="-9525"/>
              <a:ext cx="7238774" cy="605790"/>
            </a:xfrm>
            <a:prstGeom prst="rect">
              <a:avLst/>
            </a:prstGeom>
          </p:spPr>
          <p:txBody>
            <a:bodyPr lIns="0" tIns="0" rIns="0" bIns="0" rtlCol="0" anchor="t">
              <a:spAutoFit/>
            </a:bodyPr>
            <a:lstStyle/>
            <a:p>
              <a:pPr marL="0" lvl="0" indent="0" algn="l">
                <a:lnSpc>
                  <a:spcPts val="3258"/>
                </a:lnSpc>
              </a:pPr>
              <a:r>
                <a:rPr lang="en-US" sz="2962" b="1" spc="-29">
                  <a:solidFill>
                    <a:srgbClr val="AB1D37"/>
                  </a:solidFill>
                  <a:latin typeface="Telegraf Bold"/>
                  <a:ea typeface="Telegraf Bold"/>
                  <a:cs typeface="Telegraf Bold"/>
                  <a:sym typeface="Telegraf Bold"/>
                </a:rPr>
                <a:t>Enhanced Networking</a:t>
              </a:r>
            </a:p>
          </p:txBody>
        </p:sp>
        <p:sp>
          <p:nvSpPr>
            <p:cNvPr id="8" name="TextBox 8"/>
            <p:cNvSpPr txBox="1"/>
            <p:nvPr/>
          </p:nvSpPr>
          <p:spPr>
            <a:xfrm>
              <a:off x="0" y="752486"/>
              <a:ext cx="7238774" cy="2357967"/>
            </a:xfrm>
            <a:prstGeom prst="rect">
              <a:avLst/>
            </a:prstGeom>
          </p:spPr>
          <p:txBody>
            <a:bodyPr lIns="0" tIns="0" rIns="0" bIns="0" rtlCol="0" anchor="t">
              <a:spAutoFit/>
            </a:bodyPr>
            <a:lstStyle/>
            <a:p>
              <a:pPr marL="0" lvl="0" indent="0" algn="l">
                <a:lnSpc>
                  <a:spcPts val="2800"/>
                </a:lnSpc>
              </a:pPr>
              <a:r>
                <a:rPr lang="en-US" sz="2000" spc="-20">
                  <a:solidFill>
                    <a:srgbClr val="2D2D2D"/>
                  </a:solidFill>
                  <a:latin typeface="Telegraf"/>
                  <a:ea typeface="Telegraf"/>
                  <a:cs typeface="Telegraf"/>
                  <a:sym typeface="Telegraf"/>
                </a:rPr>
                <a:t>Through ILTA365, partners can enjoy enhanced networking opportunities that facilitate meaningful relationships and collaboration among peers, significantly enriching their experience within the ILTA community.</a:t>
              </a:r>
            </a:p>
          </p:txBody>
        </p:sp>
      </p:grpSp>
      <p:grpSp>
        <p:nvGrpSpPr>
          <p:cNvPr id="9" name="Group 9"/>
          <p:cNvGrpSpPr/>
          <p:nvPr/>
        </p:nvGrpSpPr>
        <p:grpSpPr>
          <a:xfrm>
            <a:off x="6439070" y="2457450"/>
            <a:ext cx="5429080" cy="2332839"/>
            <a:chOff x="0" y="0"/>
            <a:chExt cx="7238774" cy="3110453"/>
          </a:xfrm>
        </p:grpSpPr>
        <p:sp>
          <p:nvSpPr>
            <p:cNvPr id="10" name="TextBox 10"/>
            <p:cNvSpPr txBox="1"/>
            <p:nvPr/>
          </p:nvSpPr>
          <p:spPr>
            <a:xfrm>
              <a:off x="0" y="-9525"/>
              <a:ext cx="7238774" cy="605790"/>
            </a:xfrm>
            <a:prstGeom prst="rect">
              <a:avLst/>
            </a:prstGeom>
          </p:spPr>
          <p:txBody>
            <a:bodyPr lIns="0" tIns="0" rIns="0" bIns="0" rtlCol="0" anchor="t">
              <a:spAutoFit/>
            </a:bodyPr>
            <a:lstStyle/>
            <a:p>
              <a:pPr marL="0" lvl="0" indent="0" algn="l">
                <a:lnSpc>
                  <a:spcPts val="3258"/>
                </a:lnSpc>
              </a:pPr>
              <a:r>
                <a:rPr lang="en-US" sz="2962" b="1" spc="-29">
                  <a:solidFill>
                    <a:srgbClr val="AB1D37"/>
                  </a:solidFill>
                  <a:latin typeface="Telegraf Bold"/>
                  <a:ea typeface="Telegraf Bold"/>
                  <a:cs typeface="Telegraf Bold"/>
                  <a:sym typeface="Telegraf Bold"/>
                </a:rPr>
                <a:t>Key Features</a:t>
              </a:r>
            </a:p>
          </p:txBody>
        </p:sp>
        <p:sp>
          <p:nvSpPr>
            <p:cNvPr id="11" name="TextBox 11"/>
            <p:cNvSpPr txBox="1"/>
            <p:nvPr/>
          </p:nvSpPr>
          <p:spPr>
            <a:xfrm>
              <a:off x="0" y="752486"/>
              <a:ext cx="7238774" cy="2357967"/>
            </a:xfrm>
            <a:prstGeom prst="rect">
              <a:avLst/>
            </a:prstGeom>
          </p:spPr>
          <p:txBody>
            <a:bodyPr lIns="0" tIns="0" rIns="0" bIns="0" rtlCol="0" anchor="t">
              <a:spAutoFit/>
            </a:bodyPr>
            <a:lstStyle/>
            <a:p>
              <a:pPr marL="0" lvl="0" indent="0" algn="l">
                <a:lnSpc>
                  <a:spcPts val="2800"/>
                </a:lnSpc>
              </a:pPr>
              <a:r>
                <a:rPr lang="en-US" sz="2000" spc="-20">
                  <a:solidFill>
                    <a:srgbClr val="2D2D2D"/>
                  </a:solidFill>
                  <a:latin typeface="Telegraf"/>
                  <a:ea typeface="Telegraf"/>
                  <a:cs typeface="Telegraf"/>
                  <a:sym typeface="Telegraf"/>
                </a:rPr>
                <a:t>Partners gain access to features such as </a:t>
              </a:r>
              <a:r>
                <a:rPr lang="en-US" sz="2000" b="1" spc="-20">
                  <a:solidFill>
                    <a:srgbClr val="2D2D2D"/>
                  </a:solidFill>
                  <a:latin typeface="Telegraf Bold"/>
                  <a:ea typeface="Telegraf Bold"/>
                  <a:cs typeface="Telegraf Bold"/>
                  <a:sym typeface="Telegraf Bold"/>
                </a:rPr>
                <a:t>directory listings, Tech Survey participation, and webinars</a:t>
              </a:r>
              <a:r>
                <a:rPr lang="en-US" sz="2000" spc="-20">
                  <a:solidFill>
                    <a:srgbClr val="2D2D2D"/>
                  </a:solidFill>
                  <a:latin typeface="Telegraf"/>
                  <a:ea typeface="Telegraf"/>
                  <a:cs typeface="Telegraf"/>
                  <a:sym typeface="Telegraf"/>
                </a:rPr>
                <a:t>, enhancing their visibility within the legal technology community and fostering professional connections.</a:t>
              </a:r>
            </a:p>
          </p:txBody>
        </p:sp>
      </p:grpSp>
      <p:grpSp>
        <p:nvGrpSpPr>
          <p:cNvPr id="12" name="Group 12"/>
          <p:cNvGrpSpPr/>
          <p:nvPr/>
        </p:nvGrpSpPr>
        <p:grpSpPr>
          <a:xfrm>
            <a:off x="6439070" y="5143500"/>
            <a:ext cx="5429080" cy="2332839"/>
            <a:chOff x="0" y="0"/>
            <a:chExt cx="7238774" cy="3110453"/>
          </a:xfrm>
        </p:grpSpPr>
        <p:sp>
          <p:nvSpPr>
            <p:cNvPr id="13" name="TextBox 13"/>
            <p:cNvSpPr txBox="1"/>
            <p:nvPr/>
          </p:nvSpPr>
          <p:spPr>
            <a:xfrm>
              <a:off x="0" y="-9525"/>
              <a:ext cx="7238774" cy="605790"/>
            </a:xfrm>
            <a:prstGeom prst="rect">
              <a:avLst/>
            </a:prstGeom>
          </p:spPr>
          <p:txBody>
            <a:bodyPr lIns="0" tIns="0" rIns="0" bIns="0" rtlCol="0" anchor="t">
              <a:spAutoFit/>
            </a:bodyPr>
            <a:lstStyle/>
            <a:p>
              <a:pPr marL="0" lvl="0" indent="0" algn="l">
                <a:lnSpc>
                  <a:spcPts val="3258"/>
                </a:lnSpc>
              </a:pPr>
              <a:r>
                <a:rPr lang="en-US" sz="2962" b="1" spc="-29">
                  <a:solidFill>
                    <a:srgbClr val="AB1D37"/>
                  </a:solidFill>
                  <a:latin typeface="Telegraf Bold"/>
                  <a:ea typeface="Telegraf Bold"/>
                  <a:cs typeface="Telegraf Bold"/>
                  <a:sym typeface="Telegraf Bold"/>
                </a:rPr>
                <a:t>Continuous Engagement</a:t>
              </a:r>
            </a:p>
          </p:txBody>
        </p:sp>
        <p:sp>
          <p:nvSpPr>
            <p:cNvPr id="14" name="TextBox 14"/>
            <p:cNvSpPr txBox="1"/>
            <p:nvPr/>
          </p:nvSpPr>
          <p:spPr>
            <a:xfrm>
              <a:off x="0" y="752486"/>
              <a:ext cx="7238774" cy="2357967"/>
            </a:xfrm>
            <a:prstGeom prst="rect">
              <a:avLst/>
            </a:prstGeom>
          </p:spPr>
          <p:txBody>
            <a:bodyPr lIns="0" tIns="0" rIns="0" bIns="0" rtlCol="0" anchor="t">
              <a:spAutoFit/>
            </a:bodyPr>
            <a:lstStyle/>
            <a:p>
              <a:pPr marL="0" lvl="0" indent="0" algn="l">
                <a:lnSpc>
                  <a:spcPts val="2800"/>
                </a:lnSpc>
              </a:pPr>
              <a:r>
                <a:rPr lang="en-US" sz="2000" spc="-20">
                  <a:solidFill>
                    <a:srgbClr val="2D2D2D"/>
                  </a:solidFill>
                  <a:latin typeface="Telegraf"/>
                  <a:ea typeface="Telegraf"/>
                  <a:cs typeface="Telegraf"/>
                  <a:sym typeface="Telegraf"/>
                </a:rPr>
                <a:t>Year-round engagement allows partners to maintain their </a:t>
              </a:r>
              <a:r>
                <a:rPr lang="en-US" sz="2000" b="1" spc="-20">
                  <a:solidFill>
                    <a:srgbClr val="2D2D2D"/>
                  </a:solidFill>
                  <a:latin typeface="Telegraf Bold"/>
                  <a:ea typeface="Telegraf Bold"/>
                  <a:cs typeface="Telegraf Bold"/>
                  <a:sym typeface="Telegraf Bold"/>
                </a:rPr>
                <a:t>visibility and influence</a:t>
              </a:r>
              <a:r>
                <a:rPr lang="en-US" sz="2000" spc="-20">
                  <a:solidFill>
                    <a:srgbClr val="2D2D2D"/>
                  </a:solidFill>
                  <a:latin typeface="Telegraf"/>
                  <a:ea typeface="Telegraf"/>
                  <a:cs typeface="Telegraf"/>
                  <a:sym typeface="Telegraf"/>
                </a:rPr>
                <a:t> within the legal technology sector, ensuring they remain top-of-mind for potential clients and industry colleagues.</a:t>
              </a:r>
            </a:p>
          </p:txBody>
        </p:sp>
      </p:grpSp>
      <p:grpSp>
        <p:nvGrpSpPr>
          <p:cNvPr id="15" name="Group 15"/>
          <p:cNvGrpSpPr/>
          <p:nvPr/>
        </p:nvGrpSpPr>
        <p:grpSpPr>
          <a:xfrm>
            <a:off x="12192170" y="2457450"/>
            <a:ext cx="5424446" cy="2685264"/>
            <a:chOff x="0" y="0"/>
            <a:chExt cx="7232595" cy="3580353"/>
          </a:xfrm>
        </p:grpSpPr>
        <p:sp>
          <p:nvSpPr>
            <p:cNvPr id="16" name="TextBox 16"/>
            <p:cNvSpPr txBox="1"/>
            <p:nvPr/>
          </p:nvSpPr>
          <p:spPr>
            <a:xfrm>
              <a:off x="0" y="-9525"/>
              <a:ext cx="7232595" cy="605790"/>
            </a:xfrm>
            <a:prstGeom prst="rect">
              <a:avLst/>
            </a:prstGeom>
          </p:spPr>
          <p:txBody>
            <a:bodyPr lIns="0" tIns="0" rIns="0" bIns="0" rtlCol="0" anchor="t">
              <a:spAutoFit/>
            </a:bodyPr>
            <a:lstStyle/>
            <a:p>
              <a:pPr marL="0" lvl="0" indent="0" algn="l">
                <a:lnSpc>
                  <a:spcPts val="3258"/>
                </a:lnSpc>
              </a:pPr>
              <a:r>
                <a:rPr lang="en-US" sz="2962" b="1" spc="-29">
                  <a:solidFill>
                    <a:srgbClr val="AB1D37"/>
                  </a:solidFill>
                  <a:latin typeface="Telegraf Bold"/>
                  <a:ea typeface="Telegraf Bold"/>
                  <a:cs typeface="Telegraf Bold"/>
                  <a:sym typeface="Telegraf Bold"/>
                </a:rPr>
                <a:t>Communities Involved</a:t>
              </a:r>
            </a:p>
          </p:txBody>
        </p:sp>
        <p:sp>
          <p:nvSpPr>
            <p:cNvPr id="17" name="TextBox 17"/>
            <p:cNvSpPr txBox="1"/>
            <p:nvPr/>
          </p:nvSpPr>
          <p:spPr>
            <a:xfrm>
              <a:off x="0" y="752486"/>
              <a:ext cx="7232595" cy="2827867"/>
            </a:xfrm>
            <a:prstGeom prst="rect">
              <a:avLst/>
            </a:prstGeom>
          </p:spPr>
          <p:txBody>
            <a:bodyPr lIns="0" tIns="0" rIns="0" bIns="0" rtlCol="0" anchor="t">
              <a:spAutoFit/>
            </a:bodyPr>
            <a:lstStyle/>
            <a:p>
              <a:pPr marL="0" lvl="0" indent="0" algn="l">
                <a:lnSpc>
                  <a:spcPts val="2800"/>
                </a:lnSpc>
              </a:pPr>
              <a:r>
                <a:rPr lang="en-US" sz="2000" spc="-20">
                  <a:solidFill>
                    <a:srgbClr val="2D2D2D"/>
                  </a:solidFill>
                  <a:latin typeface="Telegraf"/>
                  <a:ea typeface="Telegraf"/>
                  <a:cs typeface="Telegraf"/>
                  <a:sym typeface="Telegraf"/>
                </a:rPr>
                <a:t>The partnership encompasses various communities, including </a:t>
              </a:r>
              <a:r>
                <a:rPr lang="en-US" sz="2000" b="1" spc="-20">
                  <a:solidFill>
                    <a:srgbClr val="2D2D2D"/>
                  </a:solidFill>
                  <a:latin typeface="Telegraf Bold"/>
                  <a:ea typeface="Telegraf Bold"/>
                  <a:cs typeface="Telegraf Bold"/>
                  <a:sym typeface="Telegraf Bold"/>
                </a:rPr>
                <a:t>Business Partner, LegalSec, DEI, and Women Who Lead</a:t>
              </a:r>
              <a:r>
                <a:rPr lang="en-US" sz="2000" spc="-20">
                  <a:solidFill>
                    <a:srgbClr val="2D2D2D"/>
                  </a:solidFill>
                  <a:latin typeface="Telegraf"/>
                  <a:ea typeface="Telegraf"/>
                  <a:cs typeface="Telegraf"/>
                  <a:sym typeface="Telegraf"/>
                </a:rPr>
                <a:t>, allowing for tailored engagement and collaboration opportunities across the ILTA network.</a:t>
              </a:r>
            </a:p>
          </p:txBody>
        </p:sp>
      </p:grpSp>
      <p:sp>
        <p:nvSpPr>
          <p:cNvPr id="18" name="AutoShape 18"/>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19" name="TextBox 19"/>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AND INSIGHTS</a:t>
            </a:r>
          </a:p>
        </p:txBody>
      </p:sp>
      <p:sp>
        <p:nvSpPr>
          <p:cNvPr id="20" name="TextBox 20"/>
          <p:cNvSpPr txBox="1"/>
          <p:nvPr/>
        </p:nvSpPr>
        <p:spPr>
          <a:xfrm>
            <a:off x="17440627"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6</a:t>
            </a:r>
          </a:p>
        </p:txBody>
      </p:sp>
      <p:sp>
        <p:nvSpPr>
          <p:cNvPr id="21" name="Freeform 21"/>
          <p:cNvSpPr/>
          <p:nvPr/>
        </p:nvSpPr>
        <p:spPr>
          <a:xfrm>
            <a:off x="15485248" y="7252320"/>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970" y="647700"/>
            <a:ext cx="14391288" cy="1079500"/>
          </a:xfrm>
          <a:prstGeom prst="rect">
            <a:avLst/>
          </a:prstGeom>
        </p:spPr>
        <p:txBody>
          <a:bodyPr lIns="0" tIns="0" rIns="0" bIns="0" rtlCol="0" anchor="t">
            <a:spAutoFit/>
          </a:bodyPr>
          <a:lstStyle/>
          <a:p>
            <a:pPr marL="0" lvl="0" indent="0" algn="l">
              <a:lnSpc>
                <a:spcPts val="7700"/>
              </a:lnSpc>
            </a:pPr>
            <a:r>
              <a:rPr lang="en-US" sz="7000" b="1" u="none" strike="noStrike" spc="-70">
                <a:solidFill>
                  <a:srgbClr val="2D2D2D"/>
                </a:solidFill>
                <a:latin typeface="Telegraf Bold"/>
                <a:ea typeface="Telegraf Bold"/>
                <a:cs typeface="Telegraf Bold"/>
                <a:sym typeface="Telegraf Bold"/>
              </a:rPr>
              <a:t>ILTA Sponsorship In Action</a:t>
            </a:r>
          </a:p>
        </p:txBody>
      </p:sp>
      <p:sp>
        <p:nvSpPr>
          <p:cNvPr id="3" name="AutoShape 3"/>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4" name="TextBox 4"/>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AND INSIGHTS</a:t>
            </a:r>
          </a:p>
        </p:txBody>
      </p:sp>
      <p:sp>
        <p:nvSpPr>
          <p:cNvPr id="5" name="TextBox 5"/>
          <p:cNvSpPr txBox="1"/>
          <p:nvPr/>
        </p:nvSpPr>
        <p:spPr>
          <a:xfrm>
            <a:off x="17440627"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7</a:t>
            </a:r>
          </a:p>
        </p:txBody>
      </p:sp>
      <p:grpSp>
        <p:nvGrpSpPr>
          <p:cNvPr id="6" name="Group 6"/>
          <p:cNvGrpSpPr/>
          <p:nvPr/>
        </p:nvGrpSpPr>
        <p:grpSpPr>
          <a:xfrm>
            <a:off x="819150" y="2001903"/>
            <a:ext cx="13139751" cy="3141597"/>
            <a:chOff x="0" y="0"/>
            <a:chExt cx="17519668" cy="4188796"/>
          </a:xfrm>
        </p:grpSpPr>
        <p:sp>
          <p:nvSpPr>
            <p:cNvPr id="7" name="TextBox 7"/>
            <p:cNvSpPr txBox="1"/>
            <p:nvPr/>
          </p:nvSpPr>
          <p:spPr>
            <a:xfrm>
              <a:off x="0" y="-19050"/>
              <a:ext cx="17519668" cy="981229"/>
            </a:xfrm>
            <a:prstGeom prst="rect">
              <a:avLst/>
            </a:prstGeom>
          </p:spPr>
          <p:txBody>
            <a:bodyPr lIns="0" tIns="0" rIns="0" bIns="0" rtlCol="0" anchor="t">
              <a:spAutoFit/>
            </a:bodyPr>
            <a:lstStyle/>
            <a:p>
              <a:pPr marL="0" lvl="0" indent="0" algn="l">
                <a:lnSpc>
                  <a:spcPts val="5208"/>
                </a:lnSpc>
              </a:pPr>
              <a:r>
                <a:rPr lang="en-US" sz="4735" b="1" spc="-47">
                  <a:solidFill>
                    <a:srgbClr val="AB1D37"/>
                  </a:solidFill>
                  <a:latin typeface="Telegraf Bold"/>
                  <a:ea typeface="Telegraf Bold"/>
                  <a:cs typeface="Telegraf Bold"/>
                  <a:sym typeface="Telegraf Bold"/>
                </a:rPr>
                <a:t>Practical Examples</a:t>
              </a:r>
            </a:p>
          </p:txBody>
        </p:sp>
        <p:sp>
          <p:nvSpPr>
            <p:cNvPr id="8" name="TextBox 8"/>
            <p:cNvSpPr txBox="1"/>
            <p:nvPr/>
          </p:nvSpPr>
          <p:spPr>
            <a:xfrm>
              <a:off x="0" y="1224212"/>
              <a:ext cx="17519668" cy="2964583"/>
            </a:xfrm>
            <a:prstGeom prst="rect">
              <a:avLst/>
            </a:prstGeom>
          </p:spPr>
          <p:txBody>
            <a:bodyPr lIns="0" tIns="0" rIns="0" bIns="0" rtlCol="0" anchor="t">
              <a:spAutoFit/>
            </a:bodyPr>
            <a:lstStyle/>
            <a:p>
              <a:pPr marL="681544" lvl="1" indent="-340772" algn="l">
                <a:lnSpc>
                  <a:spcPts val="4419"/>
                </a:lnSpc>
                <a:buFont typeface="Arial"/>
                <a:buChar char="•"/>
              </a:pPr>
              <a:r>
                <a:rPr lang="en-US" sz="3156">
                  <a:solidFill>
                    <a:srgbClr val="2D2D2D"/>
                  </a:solidFill>
                  <a:latin typeface="Telegraf"/>
                  <a:ea typeface="Telegraf"/>
                  <a:cs typeface="Telegraf"/>
                  <a:sym typeface="Telegraf"/>
                </a:rPr>
                <a:t>Use the Sponsor Directory to connect with firms.</a:t>
              </a:r>
            </a:p>
            <a:p>
              <a:pPr marL="681544" lvl="1" indent="-340772" algn="l">
                <a:lnSpc>
                  <a:spcPts val="4419"/>
                </a:lnSpc>
                <a:buFont typeface="Arial"/>
                <a:buChar char="•"/>
              </a:pPr>
              <a:r>
                <a:rPr lang="en-US" sz="3156">
                  <a:solidFill>
                    <a:srgbClr val="2D2D2D"/>
                  </a:solidFill>
                  <a:latin typeface="Telegraf"/>
                  <a:ea typeface="Telegraf"/>
                  <a:cs typeface="Telegraf"/>
                  <a:sym typeface="Telegraf"/>
                </a:rPr>
                <a:t>Join open eGroups to share thought leadership.</a:t>
              </a:r>
            </a:p>
            <a:p>
              <a:pPr marL="681544" lvl="1" indent="-340772" algn="l">
                <a:lnSpc>
                  <a:spcPts val="4419"/>
                </a:lnSpc>
                <a:buFont typeface="Arial"/>
                <a:buChar char="•"/>
              </a:pPr>
              <a:r>
                <a:rPr lang="en-US" sz="3156">
                  <a:solidFill>
                    <a:srgbClr val="2D2D2D"/>
                  </a:solidFill>
                  <a:latin typeface="Telegraf"/>
                  <a:ea typeface="Telegraf"/>
                  <a:cs typeface="Telegraf"/>
                  <a:sym typeface="Telegraf"/>
                </a:rPr>
                <a:t>Post job openings, press releases, and company news.</a:t>
              </a:r>
            </a:p>
            <a:p>
              <a:pPr marL="681544" lvl="1" indent="-340772" algn="l">
                <a:lnSpc>
                  <a:spcPts val="4419"/>
                </a:lnSpc>
                <a:buFont typeface="Arial"/>
                <a:buChar char="•"/>
              </a:pPr>
              <a:r>
                <a:rPr lang="en-US" sz="3156">
                  <a:solidFill>
                    <a:srgbClr val="2D2D2D"/>
                  </a:solidFill>
                  <a:latin typeface="Telegraf"/>
                  <a:ea typeface="Telegraf"/>
                  <a:cs typeface="Telegraf"/>
                  <a:sym typeface="Telegraf"/>
                </a:rPr>
                <a:t>Attend virtual events and webinars for continuous visibility.</a:t>
              </a:r>
            </a:p>
          </p:txBody>
        </p:sp>
      </p:grpSp>
      <p:sp>
        <p:nvSpPr>
          <p:cNvPr id="9" name="Freeform 9"/>
          <p:cNvSpPr/>
          <p:nvPr/>
        </p:nvSpPr>
        <p:spPr>
          <a:xfrm>
            <a:off x="15485248" y="7122298"/>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970" y="647700"/>
            <a:ext cx="13686335" cy="1722374"/>
          </a:xfrm>
          <a:prstGeom prst="rect">
            <a:avLst/>
          </a:prstGeom>
        </p:spPr>
        <p:txBody>
          <a:bodyPr lIns="0" tIns="0" rIns="0" bIns="0" rtlCol="0" anchor="t">
            <a:spAutoFit/>
          </a:bodyPr>
          <a:lstStyle/>
          <a:p>
            <a:pPr marL="0" lvl="0" indent="0" algn="l">
              <a:lnSpc>
                <a:spcPts val="7700"/>
              </a:lnSpc>
            </a:pPr>
            <a:r>
              <a:rPr lang="en-US" sz="7000" b="1" spc="-70">
                <a:solidFill>
                  <a:srgbClr val="2D2D2D"/>
                </a:solidFill>
                <a:latin typeface="Telegraf Bold"/>
                <a:ea typeface="Telegraf Bold"/>
                <a:cs typeface="Telegraf Bold"/>
                <a:sym typeface="Telegraf Bold"/>
              </a:rPr>
              <a:t>Volunteering with </a:t>
            </a:r>
            <a:r>
              <a:rPr lang="en-US" sz="7000" b="1" u="none" strike="noStrike" spc="-70">
                <a:solidFill>
                  <a:srgbClr val="2D2D2D"/>
                </a:solidFill>
                <a:latin typeface="Telegraf Bold"/>
                <a:ea typeface="Telegraf Bold"/>
                <a:cs typeface="Telegraf Bold"/>
                <a:sym typeface="Telegraf Bold"/>
              </a:rPr>
              <a:t>ILTA </a:t>
            </a:r>
          </a:p>
          <a:p>
            <a:pPr marL="0" lvl="0" indent="0" algn="l">
              <a:lnSpc>
                <a:spcPts val="5214"/>
              </a:lnSpc>
            </a:pPr>
            <a:r>
              <a:rPr lang="en-US" sz="4740" b="1" u="none" strike="noStrike" spc="-47">
                <a:solidFill>
                  <a:srgbClr val="AB1D37"/>
                </a:solidFill>
                <a:latin typeface="Telegraf Bold"/>
                <a:ea typeface="Telegraf Bold"/>
                <a:cs typeface="Telegraf Bold"/>
                <a:sym typeface="Telegraf Bold"/>
              </a:rPr>
              <a:t>Get Involved, Stay Connected</a:t>
            </a:r>
          </a:p>
        </p:txBody>
      </p:sp>
      <p:sp>
        <p:nvSpPr>
          <p:cNvPr id="3" name="AutoShape 3"/>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sp>
        <p:nvSpPr>
          <p:cNvPr id="4" name="TextBox 4"/>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AND INSIGHTS</a:t>
            </a:r>
          </a:p>
        </p:txBody>
      </p:sp>
      <p:sp>
        <p:nvSpPr>
          <p:cNvPr id="5" name="TextBox 5"/>
          <p:cNvSpPr txBox="1"/>
          <p:nvPr/>
        </p:nvSpPr>
        <p:spPr>
          <a:xfrm>
            <a:off x="17440627"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8</a:t>
            </a:r>
          </a:p>
        </p:txBody>
      </p:sp>
      <p:sp>
        <p:nvSpPr>
          <p:cNvPr id="6" name="TextBox 6"/>
          <p:cNvSpPr txBox="1"/>
          <p:nvPr/>
        </p:nvSpPr>
        <p:spPr>
          <a:xfrm>
            <a:off x="685970" y="2556912"/>
            <a:ext cx="10675758" cy="6295002"/>
          </a:xfrm>
          <a:prstGeom prst="rect">
            <a:avLst/>
          </a:prstGeom>
        </p:spPr>
        <p:txBody>
          <a:bodyPr lIns="0" tIns="0" rIns="0" bIns="0" rtlCol="0" anchor="t">
            <a:spAutoFit/>
          </a:bodyPr>
          <a:lstStyle/>
          <a:p>
            <a:pPr marL="553739" lvl="1" indent="-276870" algn="l">
              <a:lnSpc>
                <a:spcPts val="3590"/>
              </a:lnSpc>
              <a:buFont typeface="Arial"/>
              <a:buChar char="•"/>
            </a:pPr>
            <a:r>
              <a:rPr lang="en-US" sz="2564">
                <a:solidFill>
                  <a:srgbClr val="2D2D2D"/>
                </a:solidFill>
                <a:latin typeface="Telegraf"/>
                <a:ea typeface="Telegraf"/>
                <a:cs typeface="Telegraf"/>
                <a:sym typeface="Telegraf"/>
              </a:rPr>
              <a:t>Volunteering is open to all ILTA365 through ILTAMAX partners.</a:t>
            </a:r>
          </a:p>
          <a:p>
            <a:pPr marL="553739" lvl="1" indent="-276870" algn="l">
              <a:lnSpc>
                <a:spcPts val="3590"/>
              </a:lnSpc>
              <a:buFont typeface="Arial"/>
              <a:buChar char="•"/>
            </a:pPr>
            <a:r>
              <a:rPr lang="en-US" sz="2564">
                <a:solidFill>
                  <a:srgbClr val="2D2D2D"/>
                </a:solidFill>
                <a:latin typeface="Telegraf"/>
                <a:ea typeface="Telegraf"/>
                <a:cs typeface="Telegraf"/>
                <a:sym typeface="Telegraf"/>
              </a:rPr>
              <a:t>Opportunities range from light involvement to deeper committee participation.</a:t>
            </a:r>
          </a:p>
          <a:p>
            <a:pPr marL="1107479" lvl="2" indent="-369160" algn="l">
              <a:lnSpc>
                <a:spcPts val="3590"/>
              </a:lnSpc>
              <a:buFont typeface="Arial"/>
              <a:buChar char="⚬"/>
            </a:pPr>
            <a:r>
              <a:rPr lang="en-US" sz="2564">
                <a:solidFill>
                  <a:srgbClr val="2D2D2D"/>
                </a:solidFill>
                <a:latin typeface="Telegraf"/>
                <a:ea typeface="Telegraf"/>
                <a:cs typeface="Telegraf"/>
                <a:sym typeface="Telegraf"/>
              </a:rPr>
              <a:t>Short-term contributions: writing articles, speaking on webinars, participating in projects</a:t>
            </a:r>
          </a:p>
          <a:p>
            <a:pPr marL="1107479" lvl="2" indent="-369160" algn="l">
              <a:lnSpc>
                <a:spcPts val="3590"/>
              </a:lnSpc>
              <a:buFont typeface="Arial"/>
              <a:buChar char="⚬"/>
            </a:pPr>
            <a:r>
              <a:rPr lang="en-US" sz="2564">
                <a:solidFill>
                  <a:srgbClr val="2D2D2D"/>
                </a:solidFill>
                <a:latin typeface="Telegraf"/>
                <a:ea typeface="Telegraf"/>
                <a:cs typeface="Telegraf"/>
                <a:sym typeface="Telegraf"/>
              </a:rPr>
              <a:t>Ongoing roles: committee service, content development, event support</a:t>
            </a:r>
          </a:p>
          <a:p>
            <a:pPr marL="553739" lvl="1" indent="-276870" algn="l">
              <a:lnSpc>
                <a:spcPts val="3590"/>
              </a:lnSpc>
              <a:buFont typeface="Arial"/>
              <a:buChar char="•"/>
            </a:pPr>
            <a:r>
              <a:rPr lang="en-US" sz="2564">
                <a:solidFill>
                  <a:srgbClr val="2D2D2D"/>
                </a:solidFill>
                <a:latin typeface="Telegraf"/>
                <a:ea typeface="Telegraf"/>
                <a:cs typeface="Telegraf"/>
                <a:sym typeface="Telegraf"/>
              </a:rPr>
              <a:t>Volunteering helps you:</a:t>
            </a:r>
          </a:p>
          <a:p>
            <a:pPr marL="1107479" lvl="2" indent="-369160" algn="l">
              <a:lnSpc>
                <a:spcPts val="3590"/>
              </a:lnSpc>
              <a:buFont typeface="Arial"/>
              <a:buChar char="⚬"/>
            </a:pPr>
            <a:r>
              <a:rPr lang="en-US" sz="2564">
                <a:solidFill>
                  <a:srgbClr val="2D2D2D"/>
                </a:solidFill>
                <a:latin typeface="Telegraf"/>
                <a:ea typeface="Telegraf"/>
                <a:cs typeface="Telegraf"/>
                <a:sym typeface="Telegraf"/>
              </a:rPr>
              <a:t>Build deeper relationships with ILTA members</a:t>
            </a:r>
          </a:p>
          <a:p>
            <a:pPr marL="1107479" lvl="2" indent="-369160" algn="l">
              <a:lnSpc>
                <a:spcPts val="3590"/>
              </a:lnSpc>
              <a:buFont typeface="Arial"/>
              <a:buChar char="⚬"/>
            </a:pPr>
            <a:r>
              <a:rPr lang="en-US" sz="2564">
                <a:solidFill>
                  <a:srgbClr val="2D2D2D"/>
                </a:solidFill>
                <a:latin typeface="Telegraf"/>
                <a:ea typeface="Telegraf"/>
                <a:cs typeface="Telegraf"/>
                <a:sym typeface="Telegraf"/>
              </a:rPr>
              <a:t>Strengthen brand visibility and credibility</a:t>
            </a:r>
          </a:p>
          <a:p>
            <a:pPr marL="1107479" lvl="2" indent="-369160" algn="l">
              <a:lnSpc>
                <a:spcPts val="3590"/>
              </a:lnSpc>
              <a:buFont typeface="Arial"/>
              <a:buChar char="⚬"/>
            </a:pPr>
            <a:r>
              <a:rPr lang="en-US" sz="2564">
                <a:solidFill>
                  <a:srgbClr val="2D2D2D"/>
                </a:solidFill>
                <a:latin typeface="Telegraf"/>
                <a:ea typeface="Telegraf"/>
                <a:cs typeface="Telegraf"/>
                <a:sym typeface="Telegraf"/>
              </a:rPr>
              <a:t>Contribute meaningfully to the legal tech ecosystem</a:t>
            </a:r>
          </a:p>
          <a:p>
            <a:pPr marL="553739" lvl="1" indent="-276870" algn="l">
              <a:lnSpc>
                <a:spcPts val="3590"/>
              </a:lnSpc>
              <a:buFont typeface="Arial"/>
              <a:buChar char="•"/>
            </a:pPr>
            <a:r>
              <a:rPr lang="en-US" sz="2564">
                <a:solidFill>
                  <a:srgbClr val="2D2D2D"/>
                </a:solidFill>
                <a:latin typeface="Telegraf"/>
                <a:ea typeface="Telegraf"/>
                <a:cs typeface="Telegraf"/>
                <a:sym typeface="Telegraf"/>
              </a:rPr>
              <a:t>The Business Partner Committee is a great starting point for engagement.</a:t>
            </a:r>
          </a:p>
          <a:p>
            <a:pPr marL="553739" lvl="1" indent="-276870" algn="l">
              <a:lnSpc>
                <a:spcPts val="3590"/>
              </a:lnSpc>
              <a:buFont typeface="Arial"/>
              <a:buChar char="•"/>
            </a:pPr>
            <a:r>
              <a:rPr lang="en-US" sz="2564">
                <a:solidFill>
                  <a:srgbClr val="2D2D2D"/>
                </a:solidFill>
                <a:latin typeface="Telegraf"/>
                <a:ea typeface="Telegraf"/>
                <a:cs typeface="Telegraf"/>
                <a:sym typeface="Telegraf"/>
              </a:rPr>
              <a:t>ILTA can help match volunteer interest with the right fit.</a:t>
            </a:r>
          </a:p>
        </p:txBody>
      </p:sp>
      <p:sp>
        <p:nvSpPr>
          <p:cNvPr id="7" name="Freeform 7"/>
          <p:cNvSpPr/>
          <p:nvPr/>
        </p:nvSpPr>
        <p:spPr>
          <a:xfrm>
            <a:off x="15485248" y="7274698"/>
            <a:ext cx="2136002" cy="2136002"/>
          </a:xfrm>
          <a:custGeom>
            <a:avLst/>
            <a:gdLst/>
            <a:ahLst/>
            <a:cxnLst/>
            <a:rect l="l" t="t" r="r" b="b"/>
            <a:pathLst>
              <a:path w="2136002" h="2136002">
                <a:moveTo>
                  <a:pt x="0" y="0"/>
                </a:moveTo>
                <a:lnTo>
                  <a:pt x="2136002" y="0"/>
                </a:lnTo>
                <a:lnTo>
                  <a:pt x="2136002" y="2136002"/>
                </a:lnTo>
                <a:lnTo>
                  <a:pt x="0" y="213600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970" y="647700"/>
            <a:ext cx="13686335" cy="1722374"/>
          </a:xfrm>
          <a:prstGeom prst="rect">
            <a:avLst/>
          </a:prstGeom>
        </p:spPr>
        <p:txBody>
          <a:bodyPr lIns="0" tIns="0" rIns="0" bIns="0" rtlCol="0" anchor="t">
            <a:spAutoFit/>
          </a:bodyPr>
          <a:lstStyle/>
          <a:p>
            <a:pPr marL="0" lvl="0" indent="0" algn="l">
              <a:lnSpc>
                <a:spcPts val="7700"/>
              </a:lnSpc>
            </a:pPr>
            <a:r>
              <a:rPr lang="en-US" sz="7000" b="1" spc="-70">
                <a:solidFill>
                  <a:srgbClr val="2D2D2D"/>
                </a:solidFill>
                <a:latin typeface="Telegraf Bold"/>
                <a:ea typeface="Telegraf Bold"/>
                <a:cs typeface="Telegraf Bold"/>
                <a:sym typeface="Telegraf Bold"/>
              </a:rPr>
              <a:t>Volunteering with </a:t>
            </a:r>
            <a:r>
              <a:rPr lang="en-US" sz="7000" b="1" u="none" strike="noStrike" spc="-70">
                <a:solidFill>
                  <a:srgbClr val="2D2D2D"/>
                </a:solidFill>
                <a:latin typeface="Telegraf Bold"/>
                <a:ea typeface="Telegraf Bold"/>
                <a:cs typeface="Telegraf Bold"/>
                <a:sym typeface="Telegraf Bold"/>
              </a:rPr>
              <a:t>ILTA </a:t>
            </a:r>
          </a:p>
          <a:p>
            <a:pPr marL="0" lvl="0" indent="0" algn="l">
              <a:lnSpc>
                <a:spcPts val="5214"/>
              </a:lnSpc>
            </a:pPr>
            <a:r>
              <a:rPr lang="en-US" sz="4740" b="1" u="none" strike="noStrike" spc="-47">
                <a:solidFill>
                  <a:srgbClr val="AB1D37"/>
                </a:solidFill>
                <a:latin typeface="Telegraf Bold"/>
                <a:ea typeface="Telegraf Bold"/>
                <a:cs typeface="Telegraf Bold"/>
                <a:sym typeface="Telegraf Bold"/>
              </a:rPr>
              <a:t>Open Opportunities</a:t>
            </a:r>
          </a:p>
        </p:txBody>
      </p:sp>
      <p:sp>
        <p:nvSpPr>
          <p:cNvPr id="3" name="AutoShape 3"/>
          <p:cNvSpPr/>
          <p:nvPr/>
        </p:nvSpPr>
        <p:spPr>
          <a:xfrm>
            <a:off x="666750" y="9620250"/>
            <a:ext cx="16954500" cy="0"/>
          </a:xfrm>
          <a:prstGeom prst="line">
            <a:avLst/>
          </a:prstGeom>
          <a:ln w="9525" cap="flat">
            <a:solidFill>
              <a:srgbClr val="2D2D2D"/>
            </a:solidFill>
            <a:prstDash val="solid"/>
            <a:headEnd type="none" w="sm" len="sm"/>
            <a:tailEnd type="none" w="sm" len="sm"/>
          </a:ln>
        </p:spPr>
        <p:txBody>
          <a:bodyPr/>
          <a:lstStyle/>
          <a:p>
            <a:endParaRPr lang="en-US"/>
          </a:p>
        </p:txBody>
      </p:sp>
      <p:pic>
        <p:nvPicPr>
          <p:cNvPr id="4" name="Picture 4"/>
          <p:cNvPicPr>
            <a:picLocks noChangeAspect="1"/>
          </p:cNvPicPr>
          <p:nvPr/>
        </p:nvPicPr>
        <p:blipFill>
          <a:blip r:embed="rId2"/>
          <a:stretch>
            <a:fillRect/>
          </a:stretch>
        </p:blipFill>
        <p:spPr>
          <a:xfrm>
            <a:off x="12022324" y="1857288"/>
            <a:ext cx="3277202" cy="3277202"/>
          </a:xfrm>
          <a:prstGeom prst="rect">
            <a:avLst/>
          </a:prstGeom>
        </p:spPr>
      </p:pic>
      <p:pic>
        <p:nvPicPr>
          <p:cNvPr id="5" name="Picture 5"/>
          <p:cNvPicPr>
            <a:picLocks noChangeAspect="1"/>
          </p:cNvPicPr>
          <p:nvPr/>
        </p:nvPicPr>
        <p:blipFill>
          <a:blip r:embed="rId3"/>
          <a:stretch>
            <a:fillRect/>
          </a:stretch>
        </p:blipFill>
        <p:spPr>
          <a:xfrm>
            <a:off x="12108325" y="6064568"/>
            <a:ext cx="3105200" cy="3105200"/>
          </a:xfrm>
          <a:prstGeom prst="rect">
            <a:avLst/>
          </a:prstGeom>
        </p:spPr>
      </p:pic>
      <p:sp>
        <p:nvSpPr>
          <p:cNvPr id="6" name="Freeform 6"/>
          <p:cNvSpPr/>
          <p:nvPr/>
        </p:nvSpPr>
        <p:spPr>
          <a:xfrm rot="1553381" flipH="1">
            <a:off x="15358078" y="2187784"/>
            <a:ext cx="646210" cy="1667640"/>
          </a:xfrm>
          <a:custGeom>
            <a:avLst/>
            <a:gdLst/>
            <a:ahLst/>
            <a:cxnLst/>
            <a:rect l="l" t="t" r="r" b="b"/>
            <a:pathLst>
              <a:path w="646210" h="1667640">
                <a:moveTo>
                  <a:pt x="646210" y="0"/>
                </a:moveTo>
                <a:lnTo>
                  <a:pt x="0" y="0"/>
                </a:lnTo>
                <a:lnTo>
                  <a:pt x="0" y="1667639"/>
                </a:lnTo>
                <a:lnTo>
                  <a:pt x="646210" y="1667639"/>
                </a:lnTo>
                <a:lnTo>
                  <a:pt x="64621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666750" y="9676455"/>
            <a:ext cx="2571750" cy="217170"/>
          </a:xfrm>
          <a:prstGeom prst="rect">
            <a:avLst/>
          </a:prstGeom>
        </p:spPr>
        <p:txBody>
          <a:bodyPr lIns="0" tIns="0" rIns="0" bIns="0" rtlCol="0" anchor="t">
            <a:spAutoFit/>
          </a:bodyPr>
          <a:lstStyle/>
          <a:p>
            <a:pPr marL="0" lvl="0" indent="0" algn="l">
              <a:lnSpc>
                <a:spcPts val="1679"/>
              </a:lnSpc>
              <a:spcBef>
                <a:spcPct val="0"/>
              </a:spcBef>
            </a:pPr>
            <a:r>
              <a:rPr lang="en-US" sz="1200" b="1" spc="-12">
                <a:solidFill>
                  <a:srgbClr val="2D2D2D"/>
                </a:solidFill>
                <a:latin typeface="Telegraf Bold"/>
                <a:ea typeface="Telegraf Bold"/>
                <a:cs typeface="Telegraf Bold"/>
                <a:sym typeface="Telegraf Bold"/>
              </a:rPr>
              <a:t>NOTES AND INSIGHTS</a:t>
            </a:r>
          </a:p>
        </p:txBody>
      </p:sp>
      <p:sp>
        <p:nvSpPr>
          <p:cNvPr id="8" name="TextBox 8"/>
          <p:cNvSpPr txBox="1"/>
          <p:nvPr/>
        </p:nvSpPr>
        <p:spPr>
          <a:xfrm>
            <a:off x="17440627" y="9676442"/>
            <a:ext cx="152400" cy="190500"/>
          </a:xfrm>
          <a:prstGeom prst="rect">
            <a:avLst/>
          </a:prstGeom>
        </p:spPr>
        <p:txBody>
          <a:bodyPr wrap="none" lIns="0" tIns="0" rIns="0" bIns="0" rtlCol="0" anchor="t">
            <a:spAutoFit/>
          </a:bodyPr>
          <a:lstStyle/>
          <a:p>
            <a:pPr algn="r">
              <a:lnSpc>
                <a:spcPts val="1679"/>
              </a:lnSpc>
              <a:spcBef>
                <a:spcPct val="0"/>
              </a:spcBef>
            </a:pPr>
            <a:r>
              <a:rPr lang="en-US" sz="1200" b="1">
                <a:solidFill>
                  <a:srgbClr val="2D2D2D"/>
                </a:solidFill>
                <a:latin typeface="Telegraf Bold"/>
                <a:ea typeface="Telegraf Bold"/>
                <a:cs typeface="Telegraf Bold"/>
                <a:sym typeface="Telegraf Bold"/>
              </a:rPr>
              <a:t>9</a:t>
            </a:r>
          </a:p>
        </p:txBody>
      </p:sp>
      <p:sp>
        <p:nvSpPr>
          <p:cNvPr id="9" name="TextBox 9"/>
          <p:cNvSpPr txBox="1"/>
          <p:nvPr/>
        </p:nvSpPr>
        <p:spPr>
          <a:xfrm>
            <a:off x="685970" y="2556912"/>
            <a:ext cx="10675758" cy="1801754"/>
          </a:xfrm>
          <a:prstGeom prst="rect">
            <a:avLst/>
          </a:prstGeom>
        </p:spPr>
        <p:txBody>
          <a:bodyPr lIns="0" tIns="0" rIns="0" bIns="0" rtlCol="0" anchor="t">
            <a:spAutoFit/>
          </a:bodyPr>
          <a:lstStyle/>
          <a:p>
            <a:pPr algn="l">
              <a:lnSpc>
                <a:spcPts val="3590"/>
              </a:lnSpc>
            </a:pPr>
            <a:r>
              <a:rPr lang="en-US" sz="2564" b="1">
                <a:solidFill>
                  <a:srgbClr val="2D2D2D"/>
                </a:solidFill>
                <a:latin typeface="Telegraf Bold"/>
                <a:ea typeface="Telegraf Bold"/>
                <a:cs typeface="Telegraf Bold"/>
                <a:sym typeface="Telegraf Bold"/>
              </a:rPr>
              <a:t>Content Strategy Focus Groups </a:t>
            </a:r>
          </a:p>
          <a:p>
            <a:pPr algn="l">
              <a:lnSpc>
                <a:spcPts val="3590"/>
              </a:lnSpc>
            </a:pPr>
            <a:r>
              <a:rPr lang="en-US" sz="2564">
                <a:solidFill>
                  <a:srgbClr val="2D2D2D"/>
                </a:solidFill>
                <a:latin typeface="Telegraf"/>
                <a:ea typeface="Telegraf"/>
                <a:cs typeface="Telegraf"/>
                <a:sym typeface="Telegraf"/>
              </a:rPr>
              <a:t>If you're interested in sharing your perspective on what content is most useful, how you like to engage with it, and what you'd like to see more of, we'd love to hear from you.</a:t>
            </a:r>
          </a:p>
        </p:txBody>
      </p:sp>
      <p:sp>
        <p:nvSpPr>
          <p:cNvPr id="10" name="TextBox 10"/>
          <p:cNvSpPr txBox="1"/>
          <p:nvPr/>
        </p:nvSpPr>
        <p:spPr>
          <a:xfrm>
            <a:off x="685970" y="5646109"/>
            <a:ext cx="10675758" cy="2249429"/>
          </a:xfrm>
          <a:prstGeom prst="rect">
            <a:avLst/>
          </a:prstGeom>
        </p:spPr>
        <p:txBody>
          <a:bodyPr lIns="0" tIns="0" rIns="0" bIns="0" rtlCol="0" anchor="t">
            <a:spAutoFit/>
          </a:bodyPr>
          <a:lstStyle/>
          <a:p>
            <a:pPr algn="l">
              <a:lnSpc>
                <a:spcPts val="3590"/>
              </a:lnSpc>
            </a:pPr>
            <a:r>
              <a:rPr lang="en-US" sz="2564" b="1" dirty="0">
                <a:solidFill>
                  <a:srgbClr val="2D2D2D"/>
                </a:solidFill>
                <a:latin typeface="Telegraf Bold"/>
                <a:ea typeface="Telegraf Bold"/>
                <a:cs typeface="Telegraf Bold"/>
                <a:sym typeface="Telegraf Bold"/>
              </a:rPr>
              <a:t>Local Experience</a:t>
            </a:r>
          </a:p>
          <a:p>
            <a:pPr marL="553740" lvl="1" indent="-276870" algn="l">
              <a:lnSpc>
                <a:spcPts val="3590"/>
              </a:lnSpc>
              <a:buFont typeface="Arial"/>
              <a:buChar char="•"/>
            </a:pPr>
            <a:r>
              <a:rPr lang="en-US" sz="2564" dirty="0">
                <a:solidFill>
                  <a:srgbClr val="2D2D2D"/>
                </a:solidFill>
                <a:latin typeface="Telegraf"/>
                <a:ea typeface="Telegraf"/>
                <a:cs typeface="Telegraf"/>
                <a:sym typeface="Telegraf"/>
              </a:rPr>
              <a:t>Local Experience Leadership Committee Co-Chair </a:t>
            </a:r>
            <a:endParaRPr lang="en-US" sz="2564" dirty="0">
              <a:solidFill>
                <a:srgbClr val="2D2D2D"/>
              </a:solidFill>
              <a:latin typeface="Telegraf"/>
              <a:ea typeface="Telegraf"/>
              <a:cs typeface="Telegraf"/>
              <a:sym typeface="Telegraf"/>
              <a:hlinkClick r:id="rId6" tooltip="https://www.iltanet.org/participate/volunteeropportunities/volunteer-opportunity-details?VolunteerOpportunityKey=d4ab7911-bfa2-40bb-b1f9-019a935a0e19&amp;returnurl=https%3A%2F%2Fwww.iltanet.org%2Fparticipate%2Fvolunteeropportunities%2Fopportunities-list-public%3FPage%3D1%26CommunityKey%3D00000000-0000-0000-0000-000000000000"/>
            </a:endParaRPr>
          </a:p>
          <a:p>
            <a:pPr marL="553740" lvl="1" indent="-276870" algn="l">
              <a:lnSpc>
                <a:spcPts val="3590"/>
              </a:lnSpc>
              <a:buFont typeface="Arial"/>
              <a:buChar char="•"/>
            </a:pPr>
            <a:r>
              <a:rPr lang="en-US" sz="2564" dirty="0">
                <a:solidFill>
                  <a:srgbClr val="2D2D2D"/>
                </a:solidFill>
                <a:latin typeface="Telegraf"/>
                <a:ea typeface="Telegraf"/>
                <a:cs typeface="Telegraf"/>
                <a:sym typeface="Telegraf"/>
              </a:rPr>
              <a:t>Local Experience Team Coordinator </a:t>
            </a:r>
            <a:endParaRPr lang="en-US" sz="2564" dirty="0">
              <a:solidFill>
                <a:srgbClr val="2D2D2D"/>
              </a:solidFill>
              <a:latin typeface="Telegraf"/>
              <a:ea typeface="Telegraf"/>
              <a:cs typeface="Telegraf"/>
              <a:sym typeface="Telegraf"/>
              <a:hlinkClick r:id="rId7" tooltip="https://www.iltanet.org/participate/volunteeropportunities/volunteer-opportunity-details?VolunteerOpportunityKey=ff224fc7-ad74-4e44-b2a1-019a93822640&amp;returnurl=https%3A%2F%2Fwww.iltanet.org%2Fparticipate%2Fvolunteeropportunities%2Fopportunities-list-public%3FPage%3D1%26CommunityKey%3D00000000-0000-0000-0000-000000000000"/>
            </a:endParaRPr>
          </a:p>
          <a:p>
            <a:pPr marL="553740" lvl="1" indent="-276870" algn="l">
              <a:lnSpc>
                <a:spcPts val="3590"/>
              </a:lnSpc>
              <a:buFont typeface="Arial"/>
              <a:buChar char="•"/>
            </a:pPr>
            <a:r>
              <a:rPr lang="en-US" sz="2564" dirty="0">
                <a:solidFill>
                  <a:srgbClr val="2D2D2D"/>
                </a:solidFill>
                <a:latin typeface="Telegraf"/>
                <a:ea typeface="Telegraf"/>
                <a:cs typeface="Telegraf"/>
                <a:sym typeface="Telegraf"/>
              </a:rPr>
              <a:t>Local Experience Operations Committee Member </a:t>
            </a:r>
            <a:endParaRPr lang="en-US" sz="2564" dirty="0">
              <a:solidFill>
                <a:srgbClr val="2D2D2D"/>
              </a:solidFill>
              <a:latin typeface="Telegraf"/>
              <a:ea typeface="Telegraf"/>
              <a:cs typeface="Telegraf"/>
              <a:sym typeface="Telegraf"/>
              <a:hlinkClick r:id="rId8" tooltip="https://www.iltanet.org/participate/volunteeropportunities/volunteer-opportunity-details?VolunteerOpportunityKey=e4c0c3f9-5c33-413a-a007-019a9387c508&amp;returnurl=https%3A%2F%2Fwww.iltanet.org%2Fparticipate%2Fvolunteeropportunities%2Fopportunities-list-public%3FPage%3D1%26CommunityKey%3D00000000-0000-0000-0000-000000000000"/>
            </a:endParaRPr>
          </a:p>
          <a:p>
            <a:pPr algn="l">
              <a:lnSpc>
                <a:spcPts val="3590"/>
              </a:lnSpc>
            </a:pPr>
            <a:endParaRPr lang="en-US" sz="2564" dirty="0">
              <a:solidFill>
                <a:srgbClr val="2D2D2D"/>
              </a:solidFill>
              <a:latin typeface="Telegraf"/>
              <a:ea typeface="Telegraf"/>
              <a:cs typeface="Telegraf"/>
              <a:sym typeface="Telegraf"/>
              <a:hlinkClick r:id="rId8" tooltip="https://www.iltanet.org/participate/volunteeropportunities/volunteer-opportunity-details?VolunteerOpportunityKey=e4c0c3f9-5c33-413a-a007-019a9387c508&amp;returnurl=https%3A%2F%2Fwww.iltanet.org%2Fparticipate%2Fvolunteeropportunities%2Fopportunities-list-public%3FPage%3D1%26CommunityKey%3D00000000-0000-0000-0000-000000000000"/>
            </a:endParaRPr>
          </a:p>
        </p:txBody>
      </p:sp>
      <p:sp>
        <p:nvSpPr>
          <p:cNvPr id="11" name="Freeform 11"/>
          <p:cNvSpPr/>
          <p:nvPr/>
        </p:nvSpPr>
        <p:spPr>
          <a:xfrm rot="1852162" flipH="1">
            <a:off x="15445585" y="6471032"/>
            <a:ext cx="763541" cy="1970428"/>
          </a:xfrm>
          <a:custGeom>
            <a:avLst/>
            <a:gdLst/>
            <a:ahLst/>
            <a:cxnLst/>
            <a:rect l="l" t="t" r="r" b="b"/>
            <a:pathLst>
              <a:path w="763541" h="1970428">
                <a:moveTo>
                  <a:pt x="763541" y="0"/>
                </a:moveTo>
                <a:lnTo>
                  <a:pt x="0" y="0"/>
                </a:lnTo>
                <a:lnTo>
                  <a:pt x="0" y="1970428"/>
                </a:lnTo>
                <a:lnTo>
                  <a:pt x="763541" y="1970428"/>
                </a:lnTo>
                <a:lnTo>
                  <a:pt x="7635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2367092" y="1518412"/>
            <a:ext cx="4639979" cy="540943"/>
          </a:xfrm>
          <a:prstGeom prst="rect">
            <a:avLst/>
          </a:prstGeom>
        </p:spPr>
        <p:txBody>
          <a:bodyPr lIns="0" tIns="0" rIns="0" bIns="0" rtlCol="0" anchor="t">
            <a:spAutoFit/>
          </a:bodyPr>
          <a:lstStyle/>
          <a:p>
            <a:pPr marL="0" lvl="0" indent="0" algn="l">
              <a:lnSpc>
                <a:spcPts val="3953"/>
              </a:lnSpc>
            </a:pPr>
            <a:r>
              <a:rPr lang="en-US" sz="3593" b="1" spc="-35">
                <a:solidFill>
                  <a:srgbClr val="AB1D37"/>
                </a:solidFill>
                <a:latin typeface="Telegraf Bold"/>
                <a:ea typeface="Telegraf Bold"/>
                <a:cs typeface="Telegraf Bold"/>
                <a:sym typeface="Telegraf Bold"/>
              </a:rPr>
              <a:t>Fill out the form!</a:t>
            </a:r>
          </a:p>
        </p:txBody>
      </p:sp>
      <p:sp>
        <p:nvSpPr>
          <p:cNvPr id="13" name="TextBox 13"/>
          <p:cNvSpPr txBox="1"/>
          <p:nvPr/>
        </p:nvSpPr>
        <p:spPr>
          <a:xfrm>
            <a:off x="12367092" y="5722309"/>
            <a:ext cx="5254158" cy="540943"/>
          </a:xfrm>
          <a:prstGeom prst="rect">
            <a:avLst/>
          </a:prstGeom>
        </p:spPr>
        <p:txBody>
          <a:bodyPr lIns="0" tIns="0" rIns="0" bIns="0" rtlCol="0" anchor="t">
            <a:spAutoFit/>
          </a:bodyPr>
          <a:lstStyle/>
          <a:p>
            <a:pPr marL="0" lvl="0" indent="0" algn="l">
              <a:lnSpc>
                <a:spcPts val="3953"/>
              </a:lnSpc>
            </a:pPr>
            <a:r>
              <a:rPr lang="en-US" sz="3593" b="1" spc="-35">
                <a:solidFill>
                  <a:srgbClr val="AB1D37"/>
                </a:solidFill>
                <a:latin typeface="Telegraf Bold"/>
                <a:ea typeface="Telegraf Bold"/>
                <a:cs typeface="Telegraf Bold"/>
                <a:sym typeface="Telegraf Bold"/>
              </a:rPr>
              <a:t>All Opportunities here!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1084</Words>
  <Application>Microsoft Office PowerPoint</Application>
  <PresentationFormat>Custom</PresentationFormat>
  <Paragraphs>160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Maximizing Your ILTA Partnership</dc:title>
  <dc:description>Presentation - Maximizing Your ILTA Partnership</dc:description>
  <cp:lastModifiedBy>Becky Just</cp:lastModifiedBy>
  <cp:revision>3</cp:revision>
  <dcterms:created xsi:type="dcterms:W3CDTF">2006-08-16T00:00:00Z</dcterms:created>
  <dcterms:modified xsi:type="dcterms:W3CDTF">2026-01-07T20:57:56Z</dcterms:modified>
  <dc:identifier>DAG5k75ASxc</dc:identifier>
</cp:coreProperties>
</file>