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7"/>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Calibri (MS) Bold" charset="1" panose="020F0702030404030204"/>
      <p:regular r:id="rId20"/>
    </p:embeddedFont>
    <p:embeddedFont>
      <p:font typeface="Georgia Bold" charset="1" panose="02040802050405020203"/>
      <p:regular r:id="rId21"/>
    </p:embeddedFont>
    <p:embeddedFont>
      <p:font typeface="Calibri (MS) Italics" charset="1" panose="020F05020202040A0204"/>
      <p:regular r:id="rId22"/>
    </p:embeddedFont>
    <p:embeddedFont>
      <p:font typeface="Calibri (MS)" charset="1" panose="020F0502020204030204"/>
      <p:regular r:id="rId23"/>
    </p:embeddedFont>
    <p:embeddedFont>
      <p:font typeface="Georgia Italics" charset="1" panose="020405020504050903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notesMasters/notesMaster1.xml" Type="http://schemas.openxmlformats.org/officeDocument/2006/relationships/notesMaster"/><Relationship Id="rId18" Target="theme/theme2.xml" Type="http://schemas.openxmlformats.org/officeDocument/2006/relationships/theme"/><Relationship Id="rId19" Target="notesSlides/notesSlide1.xml" Type="http://schemas.openxmlformats.org/officeDocument/2006/relationships/note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notesSlides/notesSlide2.xml" Type="http://schemas.openxmlformats.org/officeDocument/2006/relationships/notesSlide"/><Relationship Id="rId25" Target="notesSlides/notesSlide3.xml" Type="http://schemas.openxmlformats.org/officeDocument/2006/relationships/notesSlide"/><Relationship Id="rId26" Target="fonts/font26.fntdata" Type="http://schemas.openxmlformats.org/officeDocument/2006/relationships/font"/><Relationship Id="rId27" Target="notesSlides/notesSlide4.xml" Type="http://schemas.openxmlformats.org/officeDocument/2006/relationships/notesSlide"/><Relationship Id="rId28" Target="notesSlides/notesSlide5.xml" Type="http://schemas.openxmlformats.org/officeDocument/2006/relationships/notesSlide"/><Relationship Id="rId29" Target="notesSlides/notesSlide6.xml" Type="http://schemas.openxmlformats.org/officeDocument/2006/relationships/notesSlide"/><Relationship Id="rId3" Target="viewProps.xml" Type="http://schemas.openxmlformats.org/officeDocument/2006/relationships/viewProps"/><Relationship Id="rId30" Target="notesSlides/notesSlide7.xml" Type="http://schemas.openxmlformats.org/officeDocument/2006/relationships/notesSlide"/><Relationship Id="rId31" Target="notesSlides/notesSlide8.xml" Type="http://schemas.openxmlformats.org/officeDocument/2006/relationships/notesSlide"/><Relationship Id="rId32" Target="notesSlides/notesSlide9.xml" Type="http://schemas.openxmlformats.org/officeDocument/2006/relationships/notesSlide"/><Relationship Id="rId33" Target="notesSlides/notesSlide10.xml" Type="http://schemas.openxmlformats.org/officeDocument/2006/relationships/notesSlide"/><Relationship Id="rId34" Target="notesSlides/notesSlide11.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 Id="rId4" Target="../media/image2.jpeg" Type="http://schemas.openxmlformats.org/officeDocument/2006/relationships/image"/><Relationship Id="rId5"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jpeg" Type="http://schemas.openxmlformats.org/officeDocument/2006/relationships/image"/><Relationship Id="rId4"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2.jpeg" Type="http://schemas.openxmlformats.org/officeDocument/2006/relationships/image"/><Relationship Id="rId4"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2.jpe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media/image3.png" Type="http://schemas.openxmlformats.org/officeDocument/2006/relationships/image"/><Relationship Id="rId9" Target="../media/image1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B2B2B"/>
        </a:solidFill>
      </p:bgPr>
    </p:bg>
    <p:spTree>
      <p:nvGrpSpPr>
        <p:cNvPr id="1" name=""/>
        <p:cNvGrpSpPr/>
        <p:nvPr/>
      </p:nvGrpSpPr>
      <p:grpSpPr>
        <a:xfrm>
          <a:off x="0" y="0"/>
          <a:ext cx="0" cy="0"/>
          <a:chOff x="0" y="0"/>
          <a:chExt cx="0" cy="0"/>
        </a:xfrm>
      </p:grpSpPr>
      <p:grpSp>
        <p:nvGrpSpPr>
          <p:cNvPr name="Group 2" id="2"/>
          <p:cNvGrpSpPr/>
          <p:nvPr/>
        </p:nvGrpSpPr>
        <p:grpSpPr>
          <a:xfrm rot="0">
            <a:off x="-12697" y="-12697"/>
            <a:ext cx="354587" cy="10312403"/>
            <a:chOff x="0" y="0"/>
            <a:chExt cx="472783" cy="13749871"/>
          </a:xfrm>
        </p:grpSpPr>
        <p:sp>
          <p:nvSpPr>
            <p:cNvPr name="Freeform 3" id="3"/>
            <p:cNvSpPr/>
            <p:nvPr/>
          </p:nvSpPr>
          <p:spPr>
            <a:xfrm flipH="false" flipV="false" rot="0">
              <a:off x="0" y="0"/>
              <a:ext cx="472821" cy="13749910"/>
            </a:xfrm>
            <a:custGeom>
              <a:avLst/>
              <a:gdLst/>
              <a:ahLst/>
              <a:cxnLst/>
              <a:rect r="r" b="b" t="t" l="l"/>
              <a:pathLst>
                <a:path h="13749910" w="472821">
                  <a:moveTo>
                    <a:pt x="0" y="0"/>
                  </a:moveTo>
                  <a:lnTo>
                    <a:pt x="472821" y="0"/>
                  </a:lnTo>
                  <a:lnTo>
                    <a:pt x="472821" y="13749910"/>
                  </a:lnTo>
                  <a:lnTo>
                    <a:pt x="0" y="13749910"/>
                  </a:lnTo>
                  <a:close/>
                </a:path>
              </a:pathLst>
            </a:custGeom>
            <a:solidFill>
              <a:srgbClr val="A81E2D"/>
            </a:solidFill>
            <a:ln w="25400" cap="sq">
              <a:solidFill>
                <a:srgbClr val="A81E2D"/>
              </a:solidFill>
              <a:prstDash val="solid"/>
              <a:miter/>
            </a:ln>
          </p:spPr>
        </p:sp>
      </p:grpSp>
      <p:grpSp>
        <p:nvGrpSpPr>
          <p:cNvPr name="Group 4" id="4"/>
          <p:cNvGrpSpPr/>
          <p:nvPr/>
        </p:nvGrpSpPr>
        <p:grpSpPr>
          <a:xfrm rot="0">
            <a:off x="15544800" y="914400"/>
            <a:ext cx="2194560" cy="2194560"/>
            <a:chOff x="0" y="0"/>
            <a:chExt cx="2926080" cy="2926080"/>
          </a:xfrm>
        </p:grpSpPr>
        <p:sp>
          <p:nvSpPr>
            <p:cNvPr name="Freeform 5" id="5" descr="preencoded.png"/>
            <p:cNvSpPr/>
            <p:nvPr/>
          </p:nvSpPr>
          <p:spPr>
            <a:xfrm flipH="false" flipV="false" rot="0">
              <a:off x="0" y="0"/>
              <a:ext cx="2926080" cy="2926080"/>
            </a:xfrm>
            <a:custGeom>
              <a:avLst/>
              <a:gdLst/>
              <a:ahLst/>
              <a:cxnLst/>
              <a:rect r="r" b="b" t="t" l="l"/>
              <a:pathLst>
                <a:path h="2926080" w="2926080">
                  <a:moveTo>
                    <a:pt x="0" y="0"/>
                  </a:moveTo>
                  <a:lnTo>
                    <a:pt x="2926080" y="0"/>
                  </a:lnTo>
                  <a:lnTo>
                    <a:pt x="2926080" y="2926080"/>
                  </a:lnTo>
                  <a:lnTo>
                    <a:pt x="0" y="2926080"/>
                  </a:lnTo>
                  <a:lnTo>
                    <a:pt x="0" y="0"/>
                  </a:lnTo>
                  <a:close/>
                </a:path>
              </a:pathLst>
            </a:custGeom>
            <a:blipFill>
              <a:blip r:embed="rId3">
                <a:alphaModFix amt="80000"/>
              </a:blip>
              <a:stretch>
                <a:fillRect l="0" t="0" r="0" b="0"/>
              </a:stretch>
            </a:blipFill>
          </p:spPr>
        </p:sp>
      </p:grpSp>
      <p:grpSp>
        <p:nvGrpSpPr>
          <p:cNvPr name="Group 6" id="6"/>
          <p:cNvGrpSpPr/>
          <p:nvPr/>
        </p:nvGrpSpPr>
        <p:grpSpPr>
          <a:xfrm rot="0">
            <a:off x="914400" y="1097280"/>
            <a:ext cx="14630400" cy="731520"/>
            <a:chOff x="0" y="0"/>
            <a:chExt cx="19507200" cy="975360"/>
          </a:xfrm>
        </p:grpSpPr>
        <p:sp>
          <p:nvSpPr>
            <p:cNvPr name="Freeform 7" id="7"/>
            <p:cNvSpPr/>
            <p:nvPr/>
          </p:nvSpPr>
          <p:spPr>
            <a:xfrm flipH="false" flipV="false" rot="0">
              <a:off x="0" y="0"/>
              <a:ext cx="19507200" cy="975360"/>
            </a:xfrm>
            <a:custGeom>
              <a:avLst/>
              <a:gdLst/>
              <a:ahLst/>
              <a:cxnLst/>
              <a:rect r="r" b="b" t="t" l="l"/>
              <a:pathLst>
                <a:path h="975360" w="19507200">
                  <a:moveTo>
                    <a:pt x="0" y="0"/>
                  </a:moveTo>
                  <a:lnTo>
                    <a:pt x="19507200" y="0"/>
                  </a:lnTo>
                  <a:lnTo>
                    <a:pt x="19507200" y="975360"/>
                  </a:lnTo>
                  <a:lnTo>
                    <a:pt x="0" y="975360"/>
                  </a:lnTo>
                  <a:close/>
                </a:path>
              </a:pathLst>
            </a:custGeom>
            <a:blipFill>
              <a:blip r:embed="rId4">
                <a:alphaModFix amt="0"/>
              </a:blip>
              <a:stretch>
                <a:fillRect l="0" t="-339700" r="0" b="-339700"/>
              </a:stretch>
            </a:blipFill>
          </p:spPr>
        </p:sp>
        <p:sp>
          <p:nvSpPr>
            <p:cNvPr name="TextBox 8" id="8"/>
            <p:cNvSpPr txBox="true"/>
            <p:nvPr/>
          </p:nvSpPr>
          <p:spPr>
            <a:xfrm>
              <a:off x="0" y="-57150"/>
              <a:ext cx="19507200" cy="1032510"/>
            </a:xfrm>
            <a:prstGeom prst="rect">
              <a:avLst/>
            </a:prstGeom>
          </p:spPr>
          <p:txBody>
            <a:bodyPr anchor="ctr" rtlCol="false" tIns="0" lIns="0" bIns="0" rIns="0"/>
            <a:lstStyle/>
            <a:p>
              <a:pPr algn="l">
                <a:lnSpc>
                  <a:spcPts val="3120"/>
                </a:lnSpc>
              </a:pPr>
              <a:r>
                <a:rPr lang="en-US" b="true" sz="2600" spc="600">
                  <a:solidFill>
                    <a:srgbClr val="9A9A9A"/>
                  </a:solidFill>
                  <a:latin typeface="Calibri (MS) Bold"/>
                  <a:ea typeface="Calibri (MS) Bold"/>
                  <a:cs typeface="Calibri (MS) Bold"/>
                  <a:sym typeface="Calibri (MS) Bold"/>
                </a:rPr>
                <a:t>BUSINESS PARTNER COMMITTEE</a:t>
              </a:r>
            </a:p>
          </p:txBody>
        </p:sp>
      </p:grpSp>
      <p:grpSp>
        <p:nvGrpSpPr>
          <p:cNvPr name="Group 9" id="9"/>
          <p:cNvGrpSpPr/>
          <p:nvPr/>
        </p:nvGrpSpPr>
        <p:grpSpPr>
          <a:xfrm rot="0">
            <a:off x="914400" y="2194560"/>
            <a:ext cx="16459200" cy="2560320"/>
            <a:chOff x="0" y="0"/>
            <a:chExt cx="21945600" cy="3413760"/>
          </a:xfrm>
        </p:grpSpPr>
        <p:sp>
          <p:nvSpPr>
            <p:cNvPr name="Freeform 10" id="10"/>
            <p:cNvSpPr/>
            <p:nvPr/>
          </p:nvSpPr>
          <p:spPr>
            <a:xfrm flipH="false" flipV="false" rot="0">
              <a:off x="0" y="0"/>
              <a:ext cx="21945600" cy="3413760"/>
            </a:xfrm>
            <a:custGeom>
              <a:avLst/>
              <a:gdLst/>
              <a:ahLst/>
              <a:cxnLst/>
              <a:rect r="r" b="b" t="t" l="l"/>
              <a:pathLst>
                <a:path h="3413760" w="21945600">
                  <a:moveTo>
                    <a:pt x="0" y="0"/>
                  </a:moveTo>
                  <a:lnTo>
                    <a:pt x="21945600" y="0"/>
                  </a:lnTo>
                  <a:lnTo>
                    <a:pt x="21945600" y="3413760"/>
                  </a:lnTo>
                  <a:lnTo>
                    <a:pt x="0" y="3413760"/>
                  </a:lnTo>
                  <a:close/>
                </a:path>
              </a:pathLst>
            </a:custGeom>
            <a:blipFill>
              <a:blip r:embed="rId4">
                <a:alphaModFix amt="0"/>
              </a:blip>
              <a:stretch>
                <a:fillRect l="0" t="-75260" r="0" b="-75260"/>
              </a:stretch>
            </a:blipFill>
          </p:spPr>
        </p:sp>
        <p:sp>
          <p:nvSpPr>
            <p:cNvPr name="TextBox 11" id="11"/>
            <p:cNvSpPr txBox="true"/>
            <p:nvPr/>
          </p:nvSpPr>
          <p:spPr>
            <a:xfrm>
              <a:off x="0" y="-9525"/>
              <a:ext cx="21945600" cy="3423285"/>
            </a:xfrm>
            <a:prstGeom prst="rect">
              <a:avLst/>
            </a:prstGeom>
          </p:spPr>
          <p:txBody>
            <a:bodyPr anchor="ctr" rtlCol="false" tIns="0" lIns="0" bIns="0" rIns="0"/>
            <a:lstStyle/>
            <a:p>
              <a:pPr algn="l">
                <a:lnSpc>
                  <a:spcPts val="12480"/>
                </a:lnSpc>
              </a:pPr>
              <a:r>
                <a:rPr lang="en-US" sz="10400" b="true">
                  <a:solidFill>
                    <a:srgbClr val="FFFFFF"/>
                  </a:solidFill>
                  <a:latin typeface="Georgia Bold"/>
                  <a:ea typeface="Georgia Bold"/>
                  <a:cs typeface="Georgia Bold"/>
                  <a:sym typeface="Georgia Bold"/>
                </a:rPr>
                <a:t>Coffee with the BPC</a:t>
              </a:r>
            </a:p>
          </p:txBody>
        </p:sp>
      </p:grpSp>
      <p:grpSp>
        <p:nvGrpSpPr>
          <p:cNvPr name="Group 12" id="12"/>
          <p:cNvGrpSpPr/>
          <p:nvPr/>
        </p:nvGrpSpPr>
        <p:grpSpPr>
          <a:xfrm rot="0">
            <a:off x="914400" y="4846320"/>
            <a:ext cx="16459200" cy="1280160"/>
            <a:chOff x="0" y="0"/>
            <a:chExt cx="21945600" cy="1706880"/>
          </a:xfrm>
        </p:grpSpPr>
        <p:sp>
          <p:nvSpPr>
            <p:cNvPr name="Freeform 13" id="13"/>
            <p:cNvSpPr/>
            <p:nvPr/>
          </p:nvSpPr>
          <p:spPr>
            <a:xfrm flipH="false" flipV="false" rot="0">
              <a:off x="0" y="0"/>
              <a:ext cx="21945600" cy="1706880"/>
            </a:xfrm>
            <a:custGeom>
              <a:avLst/>
              <a:gdLst/>
              <a:ahLst/>
              <a:cxnLst/>
              <a:rect r="r" b="b" t="t" l="l"/>
              <a:pathLst>
                <a:path h="1706880" w="21945600">
                  <a:moveTo>
                    <a:pt x="0" y="0"/>
                  </a:moveTo>
                  <a:lnTo>
                    <a:pt x="21945600" y="0"/>
                  </a:lnTo>
                  <a:lnTo>
                    <a:pt x="21945600" y="1706880"/>
                  </a:lnTo>
                  <a:lnTo>
                    <a:pt x="0" y="1706880"/>
                  </a:lnTo>
                  <a:close/>
                </a:path>
              </a:pathLst>
            </a:custGeom>
            <a:blipFill>
              <a:blip r:embed="rId4">
                <a:alphaModFix amt="0"/>
              </a:blip>
              <a:stretch>
                <a:fillRect l="0" t="-200521" r="0" b="-200521"/>
              </a:stretch>
            </a:blipFill>
          </p:spPr>
        </p:sp>
        <p:sp>
          <p:nvSpPr>
            <p:cNvPr name="TextBox 14" id="14"/>
            <p:cNvSpPr txBox="true"/>
            <p:nvPr/>
          </p:nvSpPr>
          <p:spPr>
            <a:xfrm>
              <a:off x="0" y="-114300"/>
              <a:ext cx="21945600" cy="1821180"/>
            </a:xfrm>
            <a:prstGeom prst="rect">
              <a:avLst/>
            </a:prstGeom>
          </p:spPr>
          <p:txBody>
            <a:bodyPr anchor="ctr" rtlCol="false" tIns="0" lIns="0" bIns="0" rIns="0"/>
            <a:lstStyle/>
            <a:p>
              <a:pPr algn="l">
                <a:lnSpc>
                  <a:spcPts val="6719"/>
                </a:lnSpc>
              </a:pPr>
              <a:r>
                <a:rPr lang="en-US" sz="5599" i="true">
                  <a:solidFill>
                    <a:srgbClr val="E8B4BA"/>
                  </a:solidFill>
                  <a:latin typeface="Calibri (MS) Italics"/>
                  <a:ea typeface="Calibri (MS) Italics"/>
                  <a:cs typeface="Calibri (MS) Italics"/>
                  <a:sym typeface="Calibri (MS) Italics"/>
                </a:rPr>
                <a:t>All Things ILTACON 2026</a:t>
              </a:r>
            </a:p>
          </p:txBody>
        </p:sp>
      </p:grpSp>
      <p:grpSp>
        <p:nvGrpSpPr>
          <p:cNvPr name="Group 15" id="15"/>
          <p:cNvGrpSpPr/>
          <p:nvPr/>
        </p:nvGrpSpPr>
        <p:grpSpPr>
          <a:xfrm rot="0">
            <a:off x="901703" y="6296663"/>
            <a:ext cx="16484603" cy="98555"/>
            <a:chOff x="0" y="0"/>
            <a:chExt cx="21979471" cy="131407"/>
          </a:xfrm>
        </p:grpSpPr>
        <p:sp>
          <p:nvSpPr>
            <p:cNvPr name="Freeform 16" id="16"/>
            <p:cNvSpPr/>
            <p:nvPr/>
          </p:nvSpPr>
          <p:spPr>
            <a:xfrm flipH="false" flipV="false" rot="0">
              <a:off x="0" y="0"/>
              <a:ext cx="21979510" cy="131445"/>
            </a:xfrm>
            <a:custGeom>
              <a:avLst/>
              <a:gdLst/>
              <a:ahLst/>
              <a:cxnLst/>
              <a:rect r="r" b="b" t="t" l="l"/>
              <a:pathLst>
                <a:path h="131445" w="21979510">
                  <a:moveTo>
                    <a:pt x="0" y="0"/>
                  </a:moveTo>
                  <a:lnTo>
                    <a:pt x="21979510" y="0"/>
                  </a:lnTo>
                  <a:lnTo>
                    <a:pt x="21979510" y="131445"/>
                  </a:lnTo>
                  <a:lnTo>
                    <a:pt x="0" y="131445"/>
                  </a:lnTo>
                  <a:close/>
                </a:path>
              </a:pathLst>
            </a:custGeom>
            <a:solidFill>
              <a:srgbClr val="9A9A9A">
                <a:alpha val="35686"/>
              </a:srgbClr>
            </a:solidFill>
            <a:ln w="25400" cap="sq">
              <a:solidFill>
                <a:srgbClr val="9A9A9A"/>
              </a:solidFill>
              <a:prstDash val="solid"/>
              <a:miter/>
            </a:ln>
          </p:spPr>
        </p:sp>
      </p:grpSp>
      <p:grpSp>
        <p:nvGrpSpPr>
          <p:cNvPr name="Group 17" id="17"/>
          <p:cNvGrpSpPr/>
          <p:nvPr/>
        </p:nvGrpSpPr>
        <p:grpSpPr>
          <a:xfrm rot="0">
            <a:off x="914400" y="6583680"/>
            <a:ext cx="16459200" cy="914400"/>
            <a:chOff x="0" y="0"/>
            <a:chExt cx="21945600" cy="1219200"/>
          </a:xfrm>
        </p:grpSpPr>
        <p:sp>
          <p:nvSpPr>
            <p:cNvPr name="Freeform 18" id="18"/>
            <p:cNvSpPr/>
            <p:nvPr/>
          </p:nvSpPr>
          <p:spPr>
            <a:xfrm flipH="false" flipV="false" rot="0">
              <a:off x="0" y="0"/>
              <a:ext cx="21945600" cy="1219200"/>
            </a:xfrm>
            <a:custGeom>
              <a:avLst/>
              <a:gdLst/>
              <a:ahLst/>
              <a:cxnLst/>
              <a:rect r="r" b="b" t="t" l="l"/>
              <a:pathLst>
                <a:path h="1219200" w="21945600">
                  <a:moveTo>
                    <a:pt x="0" y="0"/>
                  </a:moveTo>
                  <a:lnTo>
                    <a:pt x="21945600" y="0"/>
                  </a:lnTo>
                  <a:lnTo>
                    <a:pt x="21945600" y="1219200"/>
                  </a:lnTo>
                  <a:lnTo>
                    <a:pt x="0" y="1219200"/>
                  </a:lnTo>
                  <a:close/>
                </a:path>
              </a:pathLst>
            </a:custGeom>
            <a:blipFill>
              <a:blip r:embed="rId4">
                <a:alphaModFix amt="0"/>
              </a:blip>
              <a:stretch>
                <a:fillRect l="0" t="-300730" r="0" b="-300730"/>
              </a:stretch>
            </a:blipFill>
          </p:spPr>
        </p:sp>
        <p:sp>
          <p:nvSpPr>
            <p:cNvPr name="TextBox 19" id="19"/>
            <p:cNvSpPr txBox="true"/>
            <p:nvPr/>
          </p:nvSpPr>
          <p:spPr>
            <a:xfrm>
              <a:off x="0" y="-66675"/>
              <a:ext cx="21945600" cy="1285875"/>
            </a:xfrm>
            <a:prstGeom prst="rect">
              <a:avLst/>
            </a:prstGeom>
          </p:spPr>
          <p:txBody>
            <a:bodyPr anchor="ctr" rtlCol="false" tIns="0" lIns="0" bIns="0" rIns="0"/>
            <a:lstStyle/>
            <a:p>
              <a:pPr algn="l">
                <a:lnSpc>
                  <a:spcPts val="3600"/>
                </a:lnSpc>
              </a:pPr>
              <a:r>
                <a:rPr lang="en-US" sz="3000">
                  <a:solidFill>
                    <a:srgbClr val="9A9A9A"/>
                  </a:solidFill>
                  <a:latin typeface="Calibri (MS)"/>
                  <a:ea typeface="Calibri (MS)"/>
                  <a:cs typeface="Calibri (MS)"/>
                  <a:sym typeface="Calibri (MS)"/>
                </a:rPr>
                <a:t>Your game plan for maximizing every moment on the exhibit floor</a:t>
              </a:r>
            </a:p>
          </p:txBody>
        </p:sp>
      </p:grpSp>
      <p:grpSp>
        <p:nvGrpSpPr>
          <p:cNvPr name="Group 20" id="20"/>
          <p:cNvGrpSpPr/>
          <p:nvPr/>
        </p:nvGrpSpPr>
        <p:grpSpPr>
          <a:xfrm rot="0">
            <a:off x="914400" y="8961120"/>
            <a:ext cx="16459200" cy="731520"/>
            <a:chOff x="0" y="0"/>
            <a:chExt cx="21945600" cy="975360"/>
          </a:xfrm>
        </p:grpSpPr>
        <p:sp>
          <p:nvSpPr>
            <p:cNvPr name="Freeform 21" id="21"/>
            <p:cNvSpPr/>
            <p:nvPr/>
          </p:nvSpPr>
          <p:spPr>
            <a:xfrm flipH="false" flipV="false" rot="0">
              <a:off x="0" y="0"/>
              <a:ext cx="21945600" cy="975360"/>
            </a:xfrm>
            <a:custGeom>
              <a:avLst/>
              <a:gdLst/>
              <a:ahLst/>
              <a:cxnLst/>
              <a:rect r="r" b="b" t="t" l="l"/>
              <a:pathLst>
                <a:path h="975360" w="21945600">
                  <a:moveTo>
                    <a:pt x="0" y="0"/>
                  </a:moveTo>
                  <a:lnTo>
                    <a:pt x="21945600" y="0"/>
                  </a:lnTo>
                  <a:lnTo>
                    <a:pt x="21945600" y="975360"/>
                  </a:lnTo>
                  <a:lnTo>
                    <a:pt x="0" y="975360"/>
                  </a:lnTo>
                  <a:close/>
                </a:path>
              </a:pathLst>
            </a:custGeom>
            <a:blipFill>
              <a:blip r:embed="rId4">
                <a:alphaModFix amt="0"/>
              </a:blip>
              <a:stretch>
                <a:fillRect l="0" t="-388413" r="0" b="-388413"/>
              </a:stretch>
            </a:blipFill>
          </p:spPr>
        </p:sp>
        <p:sp>
          <p:nvSpPr>
            <p:cNvPr name="TextBox 22" id="22"/>
            <p:cNvSpPr txBox="true"/>
            <p:nvPr/>
          </p:nvSpPr>
          <p:spPr>
            <a:xfrm>
              <a:off x="0" y="-38100"/>
              <a:ext cx="21945600" cy="1013460"/>
            </a:xfrm>
            <a:prstGeom prst="rect">
              <a:avLst/>
            </a:prstGeom>
          </p:spPr>
          <p:txBody>
            <a:bodyPr anchor="ctr" rtlCol="false" tIns="0" lIns="0" bIns="0" rIns="0"/>
            <a:lstStyle/>
            <a:p>
              <a:pPr algn="l">
                <a:lnSpc>
                  <a:spcPts val="2879"/>
                </a:lnSpc>
              </a:pPr>
              <a:r>
                <a:rPr lang="en-US" sz="2400" i="true">
                  <a:solidFill>
                    <a:srgbClr val="9A9A9A"/>
                  </a:solidFill>
                  <a:latin typeface="Calibri (MS) Italics"/>
                  <a:ea typeface="Calibri (MS) Italics"/>
                  <a:cs typeface="Calibri (MS) Italics"/>
                  <a:sym typeface="Calibri (MS) Italics"/>
                </a:rPr>
                <a:t>May 20, 2026  |  11:00 AM Central  |  #WeAreILTA  |  #ILTACON2026</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536"/>
            <a:ext cx="18288000" cy="9725928"/>
          </a:xfrm>
          <a:custGeom>
            <a:avLst/>
            <a:gdLst/>
            <a:ahLst/>
            <a:cxnLst/>
            <a:rect r="r" b="b" t="t" l="l"/>
            <a:pathLst>
              <a:path h="9725928" w="18288000">
                <a:moveTo>
                  <a:pt x="0" y="0"/>
                </a:moveTo>
                <a:lnTo>
                  <a:pt x="18288000" y="0"/>
                </a:lnTo>
                <a:lnTo>
                  <a:pt x="18288000" y="9725928"/>
                </a:lnTo>
                <a:lnTo>
                  <a:pt x="0" y="9725928"/>
                </a:lnTo>
                <a:lnTo>
                  <a:pt x="0" y="0"/>
                </a:lnTo>
                <a:close/>
              </a:path>
            </a:pathLst>
          </a:custGeom>
          <a:blipFill>
            <a:blip r:embed="rId3"/>
            <a:stretch>
              <a:fillRect l="0" t="-4358"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2B2B2B"/>
        </a:solidFill>
      </p:bgPr>
    </p:bg>
    <p:spTree>
      <p:nvGrpSpPr>
        <p:cNvPr id="1" name=""/>
        <p:cNvGrpSpPr/>
        <p:nvPr/>
      </p:nvGrpSpPr>
      <p:grpSpPr>
        <a:xfrm>
          <a:off x="0" y="0"/>
          <a:ext cx="0" cy="0"/>
          <a:chOff x="0" y="0"/>
          <a:chExt cx="0" cy="0"/>
        </a:xfrm>
      </p:grpSpPr>
      <p:grpSp>
        <p:nvGrpSpPr>
          <p:cNvPr name="Group 2" id="2"/>
          <p:cNvGrpSpPr/>
          <p:nvPr/>
        </p:nvGrpSpPr>
        <p:grpSpPr>
          <a:xfrm rot="0">
            <a:off x="-12697" y="-12697"/>
            <a:ext cx="354587" cy="10312403"/>
            <a:chOff x="0" y="0"/>
            <a:chExt cx="472783" cy="13749871"/>
          </a:xfrm>
        </p:grpSpPr>
        <p:sp>
          <p:nvSpPr>
            <p:cNvPr name="Freeform 3" id="3"/>
            <p:cNvSpPr/>
            <p:nvPr/>
          </p:nvSpPr>
          <p:spPr>
            <a:xfrm flipH="false" flipV="false" rot="0">
              <a:off x="0" y="0"/>
              <a:ext cx="472821" cy="13749910"/>
            </a:xfrm>
            <a:custGeom>
              <a:avLst/>
              <a:gdLst/>
              <a:ahLst/>
              <a:cxnLst/>
              <a:rect r="r" b="b" t="t" l="l"/>
              <a:pathLst>
                <a:path h="13749910" w="472821">
                  <a:moveTo>
                    <a:pt x="0" y="0"/>
                  </a:moveTo>
                  <a:lnTo>
                    <a:pt x="472821" y="0"/>
                  </a:lnTo>
                  <a:lnTo>
                    <a:pt x="472821" y="13749910"/>
                  </a:lnTo>
                  <a:lnTo>
                    <a:pt x="0" y="13749910"/>
                  </a:lnTo>
                  <a:close/>
                </a:path>
              </a:pathLst>
            </a:custGeom>
            <a:solidFill>
              <a:srgbClr val="A81E2D"/>
            </a:solidFill>
            <a:ln w="25400" cap="sq">
              <a:solidFill>
                <a:srgbClr val="A81E2D"/>
              </a:solidFill>
              <a:prstDash val="solid"/>
              <a:miter/>
            </a:ln>
          </p:spPr>
        </p:sp>
      </p:grpSp>
      <p:grpSp>
        <p:nvGrpSpPr>
          <p:cNvPr name="Group 4" id="4"/>
          <p:cNvGrpSpPr/>
          <p:nvPr/>
        </p:nvGrpSpPr>
        <p:grpSpPr>
          <a:xfrm rot="0">
            <a:off x="14996160" y="6949440"/>
            <a:ext cx="2743200" cy="2743200"/>
            <a:chOff x="0" y="0"/>
            <a:chExt cx="3657600" cy="3657600"/>
          </a:xfrm>
        </p:grpSpPr>
        <p:sp>
          <p:nvSpPr>
            <p:cNvPr name="Freeform 5" id="5" descr="preencoded.png"/>
            <p:cNvSpPr/>
            <p:nvPr/>
          </p:nvSpPr>
          <p:spPr>
            <a:xfrm flipH="false" flipV="false" rot="0">
              <a:off x="0" y="0"/>
              <a:ext cx="3657600" cy="3657600"/>
            </a:xfrm>
            <a:custGeom>
              <a:avLst/>
              <a:gdLst/>
              <a:ahLst/>
              <a:cxnLst/>
              <a:rect r="r" b="b" t="t" l="l"/>
              <a:pathLst>
                <a:path h="3657600" w="3657600">
                  <a:moveTo>
                    <a:pt x="0" y="0"/>
                  </a:moveTo>
                  <a:lnTo>
                    <a:pt x="3657600" y="0"/>
                  </a:lnTo>
                  <a:lnTo>
                    <a:pt x="3657600" y="3657600"/>
                  </a:lnTo>
                  <a:lnTo>
                    <a:pt x="0" y="3657600"/>
                  </a:lnTo>
                  <a:lnTo>
                    <a:pt x="0" y="0"/>
                  </a:lnTo>
                  <a:close/>
                </a:path>
              </a:pathLst>
            </a:custGeom>
            <a:blipFill>
              <a:blip r:embed="rId3">
                <a:alphaModFix amt="80000"/>
              </a:blip>
              <a:stretch>
                <a:fillRect l="0" t="0" r="0" b="0"/>
              </a:stretch>
            </a:blipFill>
          </p:spPr>
        </p:sp>
      </p:grpSp>
      <p:grpSp>
        <p:nvGrpSpPr>
          <p:cNvPr name="Group 6" id="6"/>
          <p:cNvGrpSpPr/>
          <p:nvPr/>
        </p:nvGrpSpPr>
        <p:grpSpPr>
          <a:xfrm rot="0">
            <a:off x="822960" y="2194560"/>
            <a:ext cx="16459200" cy="1828800"/>
            <a:chOff x="0" y="0"/>
            <a:chExt cx="21945600" cy="2438400"/>
          </a:xfrm>
        </p:grpSpPr>
        <p:sp>
          <p:nvSpPr>
            <p:cNvPr name="Freeform 7" id="7"/>
            <p:cNvSpPr/>
            <p:nvPr/>
          </p:nvSpPr>
          <p:spPr>
            <a:xfrm flipH="false" flipV="false" rot="0">
              <a:off x="0" y="0"/>
              <a:ext cx="21945600" cy="2438400"/>
            </a:xfrm>
            <a:custGeom>
              <a:avLst/>
              <a:gdLst/>
              <a:ahLst/>
              <a:cxnLst/>
              <a:rect r="r" b="b" t="t" l="l"/>
              <a:pathLst>
                <a:path h="2438400" w="21945600">
                  <a:moveTo>
                    <a:pt x="0" y="0"/>
                  </a:moveTo>
                  <a:lnTo>
                    <a:pt x="21945600" y="0"/>
                  </a:lnTo>
                  <a:lnTo>
                    <a:pt x="21945600" y="2438400"/>
                  </a:lnTo>
                  <a:lnTo>
                    <a:pt x="0" y="2438400"/>
                  </a:lnTo>
                  <a:close/>
                </a:path>
              </a:pathLst>
            </a:custGeom>
            <a:blipFill>
              <a:blip r:embed="rId4">
                <a:alphaModFix amt="0"/>
              </a:blip>
              <a:stretch>
                <a:fillRect l="0" t="-125365" r="0" b="-125365"/>
              </a:stretch>
            </a:blipFill>
          </p:spPr>
        </p:sp>
        <p:sp>
          <p:nvSpPr>
            <p:cNvPr name="TextBox 8" id="8"/>
            <p:cNvSpPr txBox="true"/>
            <p:nvPr/>
          </p:nvSpPr>
          <p:spPr>
            <a:xfrm>
              <a:off x="0" y="-9525"/>
              <a:ext cx="21945600" cy="2447925"/>
            </a:xfrm>
            <a:prstGeom prst="rect">
              <a:avLst/>
            </a:prstGeom>
          </p:spPr>
          <p:txBody>
            <a:bodyPr anchor="ctr" rtlCol="false" tIns="0" lIns="0" bIns="0" rIns="0"/>
            <a:lstStyle/>
            <a:p>
              <a:pPr algn="l">
                <a:lnSpc>
                  <a:spcPts val="13919"/>
                </a:lnSpc>
              </a:pPr>
              <a:r>
                <a:rPr lang="en-US" sz="11600" b="true">
                  <a:solidFill>
                    <a:srgbClr val="FFFFFF"/>
                  </a:solidFill>
                  <a:latin typeface="Georgia Bold"/>
                  <a:ea typeface="Georgia Bold"/>
                  <a:cs typeface="Georgia Bold"/>
                  <a:sym typeface="Georgia Bold"/>
                </a:rPr>
                <a:t>QUESTIONS?</a:t>
              </a:r>
            </a:p>
          </p:txBody>
        </p:sp>
      </p:grpSp>
      <p:grpSp>
        <p:nvGrpSpPr>
          <p:cNvPr name="Group 9" id="9"/>
          <p:cNvGrpSpPr/>
          <p:nvPr/>
        </p:nvGrpSpPr>
        <p:grpSpPr>
          <a:xfrm rot="0">
            <a:off x="822960" y="4206240"/>
            <a:ext cx="16459200" cy="914400"/>
            <a:chOff x="0" y="0"/>
            <a:chExt cx="21945600" cy="1219200"/>
          </a:xfrm>
        </p:grpSpPr>
        <p:sp>
          <p:nvSpPr>
            <p:cNvPr name="Freeform 10" id="10"/>
            <p:cNvSpPr/>
            <p:nvPr/>
          </p:nvSpPr>
          <p:spPr>
            <a:xfrm flipH="false" flipV="false" rot="0">
              <a:off x="0" y="0"/>
              <a:ext cx="21945600" cy="1219200"/>
            </a:xfrm>
            <a:custGeom>
              <a:avLst/>
              <a:gdLst/>
              <a:ahLst/>
              <a:cxnLst/>
              <a:rect r="r" b="b" t="t" l="l"/>
              <a:pathLst>
                <a:path h="1219200" w="21945600">
                  <a:moveTo>
                    <a:pt x="0" y="0"/>
                  </a:moveTo>
                  <a:lnTo>
                    <a:pt x="21945600" y="0"/>
                  </a:lnTo>
                  <a:lnTo>
                    <a:pt x="21945600" y="1219200"/>
                  </a:lnTo>
                  <a:lnTo>
                    <a:pt x="0" y="1219200"/>
                  </a:lnTo>
                  <a:close/>
                </a:path>
              </a:pathLst>
            </a:custGeom>
            <a:blipFill>
              <a:blip r:embed="rId4">
                <a:alphaModFix amt="0"/>
              </a:blip>
              <a:stretch>
                <a:fillRect l="0" t="-300730" r="0" b="-300730"/>
              </a:stretch>
            </a:blipFill>
          </p:spPr>
        </p:sp>
        <p:sp>
          <p:nvSpPr>
            <p:cNvPr name="TextBox 11" id="11"/>
            <p:cNvSpPr txBox="true"/>
            <p:nvPr/>
          </p:nvSpPr>
          <p:spPr>
            <a:xfrm>
              <a:off x="0" y="-66675"/>
              <a:ext cx="21945600" cy="1285875"/>
            </a:xfrm>
            <a:prstGeom prst="rect">
              <a:avLst/>
            </a:prstGeom>
          </p:spPr>
          <p:txBody>
            <a:bodyPr anchor="ctr" rtlCol="false" tIns="0" lIns="0" bIns="0" rIns="0"/>
            <a:lstStyle/>
            <a:p>
              <a:pPr algn="l">
                <a:lnSpc>
                  <a:spcPts val="4320"/>
                </a:lnSpc>
              </a:pPr>
              <a:r>
                <a:rPr lang="en-US" sz="3600" i="true">
                  <a:solidFill>
                    <a:srgbClr val="E8B4BA"/>
                  </a:solidFill>
                  <a:latin typeface="Calibri (MS) Italics"/>
                  <a:ea typeface="Calibri (MS) Italics"/>
                  <a:cs typeface="Calibri (MS) Italics"/>
                  <a:sym typeface="Calibri (MS) Italics"/>
                </a:rPr>
                <a:t>Comments? Anecdotes? Embarrassing ILTACON stories?</a:t>
              </a:r>
            </a:p>
          </p:txBody>
        </p:sp>
      </p:grpSp>
      <p:grpSp>
        <p:nvGrpSpPr>
          <p:cNvPr name="Group 12" id="12"/>
          <p:cNvGrpSpPr/>
          <p:nvPr/>
        </p:nvGrpSpPr>
        <p:grpSpPr>
          <a:xfrm rot="0">
            <a:off x="810263" y="5565143"/>
            <a:ext cx="16484603" cy="98555"/>
            <a:chOff x="0" y="0"/>
            <a:chExt cx="21979471" cy="131407"/>
          </a:xfrm>
        </p:grpSpPr>
        <p:sp>
          <p:nvSpPr>
            <p:cNvPr name="Freeform 13" id="13"/>
            <p:cNvSpPr/>
            <p:nvPr/>
          </p:nvSpPr>
          <p:spPr>
            <a:xfrm flipH="false" flipV="false" rot="0">
              <a:off x="0" y="0"/>
              <a:ext cx="21979510" cy="131445"/>
            </a:xfrm>
            <a:custGeom>
              <a:avLst/>
              <a:gdLst/>
              <a:ahLst/>
              <a:cxnLst/>
              <a:rect r="r" b="b" t="t" l="l"/>
              <a:pathLst>
                <a:path h="131445" w="21979510">
                  <a:moveTo>
                    <a:pt x="0" y="0"/>
                  </a:moveTo>
                  <a:lnTo>
                    <a:pt x="21979510" y="0"/>
                  </a:lnTo>
                  <a:lnTo>
                    <a:pt x="21979510" y="131445"/>
                  </a:lnTo>
                  <a:lnTo>
                    <a:pt x="0" y="131445"/>
                  </a:lnTo>
                  <a:close/>
                </a:path>
              </a:pathLst>
            </a:custGeom>
            <a:solidFill>
              <a:srgbClr val="9A9A9A">
                <a:alpha val="24706"/>
              </a:srgbClr>
            </a:solidFill>
            <a:ln w="25400" cap="sq">
              <a:solidFill>
                <a:srgbClr val="9A9A9A"/>
              </a:solidFill>
              <a:prstDash val="solid"/>
              <a:miter/>
            </a:ln>
          </p:spPr>
        </p:sp>
      </p:grpSp>
      <p:grpSp>
        <p:nvGrpSpPr>
          <p:cNvPr name="Group 14" id="14"/>
          <p:cNvGrpSpPr/>
          <p:nvPr/>
        </p:nvGrpSpPr>
        <p:grpSpPr>
          <a:xfrm rot="0">
            <a:off x="822960" y="5888736"/>
            <a:ext cx="16459200" cy="731520"/>
            <a:chOff x="0" y="0"/>
            <a:chExt cx="21945600" cy="975360"/>
          </a:xfrm>
        </p:grpSpPr>
        <p:sp>
          <p:nvSpPr>
            <p:cNvPr name="Freeform 15" id="15"/>
            <p:cNvSpPr/>
            <p:nvPr/>
          </p:nvSpPr>
          <p:spPr>
            <a:xfrm flipH="false" flipV="false" rot="0">
              <a:off x="0" y="0"/>
              <a:ext cx="21945600" cy="975360"/>
            </a:xfrm>
            <a:custGeom>
              <a:avLst/>
              <a:gdLst/>
              <a:ahLst/>
              <a:cxnLst/>
              <a:rect r="r" b="b" t="t" l="l"/>
              <a:pathLst>
                <a:path h="975360" w="21945600">
                  <a:moveTo>
                    <a:pt x="0" y="0"/>
                  </a:moveTo>
                  <a:lnTo>
                    <a:pt x="21945600" y="0"/>
                  </a:lnTo>
                  <a:lnTo>
                    <a:pt x="21945600" y="975360"/>
                  </a:lnTo>
                  <a:lnTo>
                    <a:pt x="0" y="975360"/>
                  </a:lnTo>
                  <a:close/>
                </a:path>
              </a:pathLst>
            </a:custGeom>
            <a:blipFill>
              <a:blip r:embed="rId4">
                <a:alphaModFix amt="0"/>
              </a:blip>
              <a:stretch>
                <a:fillRect l="0" t="-388413" r="0" b="-388413"/>
              </a:stretch>
            </a:blipFill>
          </p:spPr>
        </p:sp>
        <p:sp>
          <p:nvSpPr>
            <p:cNvPr name="TextBox 16" id="16"/>
            <p:cNvSpPr txBox="true"/>
            <p:nvPr/>
          </p:nvSpPr>
          <p:spPr>
            <a:xfrm>
              <a:off x="0" y="-47625"/>
              <a:ext cx="21945600" cy="1022985"/>
            </a:xfrm>
            <a:prstGeom prst="rect">
              <a:avLst/>
            </a:prstGeom>
          </p:spPr>
          <p:txBody>
            <a:bodyPr anchor="ctr" rtlCol="false" tIns="0" lIns="0" bIns="0" rIns="0"/>
            <a:lstStyle/>
            <a:p>
              <a:pPr algn="l">
                <a:lnSpc>
                  <a:spcPts val="3359"/>
                </a:lnSpc>
              </a:pPr>
              <a:r>
                <a:rPr lang="en-US" sz="2799">
                  <a:solidFill>
                    <a:srgbClr val="FFFFFF"/>
                  </a:solidFill>
                  <a:latin typeface="Calibri (MS)"/>
                  <a:ea typeface="Calibri (MS)"/>
                  <a:cs typeface="Calibri (MS)"/>
                  <a:sym typeface="Calibri (MS)"/>
                </a:rPr>
                <a:t>Thank you for joining Coffee with the BPC.</a:t>
              </a:r>
            </a:p>
          </p:txBody>
        </p:sp>
      </p:grpSp>
      <p:grpSp>
        <p:nvGrpSpPr>
          <p:cNvPr name="Group 17" id="17"/>
          <p:cNvGrpSpPr/>
          <p:nvPr/>
        </p:nvGrpSpPr>
        <p:grpSpPr>
          <a:xfrm rot="0">
            <a:off x="822960" y="6803136"/>
            <a:ext cx="16459200" cy="640080"/>
            <a:chOff x="0" y="0"/>
            <a:chExt cx="21945600" cy="853440"/>
          </a:xfrm>
        </p:grpSpPr>
        <p:sp>
          <p:nvSpPr>
            <p:cNvPr name="Freeform 18" id="18"/>
            <p:cNvSpPr/>
            <p:nvPr/>
          </p:nvSpPr>
          <p:spPr>
            <a:xfrm flipH="false" flipV="false" rot="0">
              <a:off x="0" y="0"/>
              <a:ext cx="21945600" cy="853440"/>
            </a:xfrm>
            <a:custGeom>
              <a:avLst/>
              <a:gdLst/>
              <a:ahLst/>
              <a:cxnLst/>
              <a:rect r="r" b="b" t="t" l="l"/>
              <a:pathLst>
                <a:path h="853440" w="21945600">
                  <a:moveTo>
                    <a:pt x="0" y="0"/>
                  </a:moveTo>
                  <a:lnTo>
                    <a:pt x="21945600" y="0"/>
                  </a:lnTo>
                  <a:lnTo>
                    <a:pt x="21945600" y="853440"/>
                  </a:lnTo>
                  <a:lnTo>
                    <a:pt x="0" y="853440"/>
                  </a:lnTo>
                  <a:close/>
                </a:path>
              </a:pathLst>
            </a:custGeom>
            <a:blipFill>
              <a:blip r:embed="rId4">
                <a:alphaModFix amt="0"/>
              </a:blip>
              <a:stretch>
                <a:fillRect l="0" t="-451043" r="0" b="-451043"/>
              </a:stretch>
            </a:blipFill>
          </p:spPr>
        </p:sp>
        <p:sp>
          <p:nvSpPr>
            <p:cNvPr name="TextBox 19" id="19"/>
            <p:cNvSpPr txBox="true"/>
            <p:nvPr/>
          </p:nvSpPr>
          <p:spPr>
            <a:xfrm>
              <a:off x="0" y="-38100"/>
              <a:ext cx="21945600" cy="891540"/>
            </a:xfrm>
            <a:prstGeom prst="rect">
              <a:avLst/>
            </a:prstGeom>
          </p:spPr>
          <p:txBody>
            <a:bodyPr anchor="ctr" rtlCol="false" tIns="0" lIns="0" bIns="0" rIns="0"/>
            <a:lstStyle/>
            <a:p>
              <a:pPr algn="l">
                <a:lnSpc>
                  <a:spcPts val="2879"/>
                </a:lnSpc>
              </a:pPr>
              <a:r>
                <a:rPr lang="en-US" sz="2400" i="true">
                  <a:solidFill>
                    <a:srgbClr val="9A9A9A"/>
                  </a:solidFill>
                  <a:latin typeface="Calibri (MS) Italics"/>
                  <a:ea typeface="Calibri (MS) Italics"/>
                  <a:cs typeface="Calibri (MS) Italics"/>
                  <a:sym typeface="Calibri (MS) Italics"/>
                </a:rPr>
                <a:t>We'll see you at ILTACON 2026.  |  #WeAreILTA  |  #ILTACON2026</a:t>
              </a:r>
            </a:p>
          </p:txBody>
        </p:sp>
      </p:grpSp>
      <p:grpSp>
        <p:nvGrpSpPr>
          <p:cNvPr name="Group 20" id="20"/>
          <p:cNvGrpSpPr/>
          <p:nvPr/>
        </p:nvGrpSpPr>
        <p:grpSpPr>
          <a:xfrm rot="0">
            <a:off x="822960" y="8412480"/>
            <a:ext cx="16459200" cy="1097280"/>
            <a:chOff x="0" y="0"/>
            <a:chExt cx="21945600" cy="1463040"/>
          </a:xfrm>
        </p:grpSpPr>
        <p:sp>
          <p:nvSpPr>
            <p:cNvPr name="Freeform 21" id="21"/>
            <p:cNvSpPr/>
            <p:nvPr/>
          </p:nvSpPr>
          <p:spPr>
            <a:xfrm flipH="false" flipV="false" rot="0">
              <a:off x="0" y="0"/>
              <a:ext cx="21945600" cy="1463040"/>
            </a:xfrm>
            <a:custGeom>
              <a:avLst/>
              <a:gdLst/>
              <a:ahLst/>
              <a:cxnLst/>
              <a:rect r="r" b="b" t="t" l="l"/>
              <a:pathLst>
                <a:path h="1463040" w="21945600">
                  <a:moveTo>
                    <a:pt x="0" y="0"/>
                  </a:moveTo>
                  <a:lnTo>
                    <a:pt x="21945600" y="0"/>
                  </a:lnTo>
                  <a:lnTo>
                    <a:pt x="21945600" y="1463040"/>
                  </a:lnTo>
                  <a:lnTo>
                    <a:pt x="0" y="1463040"/>
                  </a:lnTo>
                  <a:close/>
                </a:path>
              </a:pathLst>
            </a:custGeom>
            <a:blipFill>
              <a:blip r:embed="rId4">
                <a:alphaModFix amt="0"/>
              </a:blip>
              <a:stretch>
                <a:fillRect l="0" t="-242275" r="0" b="-242275"/>
              </a:stretch>
            </a:blipFill>
          </p:spPr>
        </p:sp>
        <p:sp>
          <p:nvSpPr>
            <p:cNvPr name="TextBox 22" id="22"/>
            <p:cNvSpPr txBox="true"/>
            <p:nvPr/>
          </p:nvSpPr>
          <p:spPr>
            <a:xfrm>
              <a:off x="0" y="-47625"/>
              <a:ext cx="21945600" cy="1510665"/>
            </a:xfrm>
            <a:prstGeom prst="rect">
              <a:avLst/>
            </a:prstGeom>
          </p:spPr>
          <p:txBody>
            <a:bodyPr anchor="ctr" rtlCol="false" tIns="0" lIns="0" bIns="0" rIns="0"/>
            <a:lstStyle/>
            <a:p>
              <a:pPr algn="l">
                <a:lnSpc>
                  <a:spcPts val="2640"/>
                </a:lnSpc>
              </a:pPr>
              <a:r>
                <a:rPr lang="en-US" sz="2200">
                  <a:solidFill>
                    <a:srgbClr val="9A9A9A"/>
                  </a:solidFill>
                  <a:latin typeface="Calibri (MS)"/>
                  <a:ea typeface="Calibri (MS)"/>
                  <a:cs typeface="Calibri (MS)"/>
                  <a:sym typeface="Calibri (MS)"/>
                </a:rPr>
                <a:t>Questions between now and then? Reach out to any BPC rep listed in the prior slide.</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12697" y="371351"/>
            <a:ext cx="18313403" cy="1579883"/>
            <a:chOff x="0" y="0"/>
            <a:chExt cx="24417871" cy="2106511"/>
          </a:xfrm>
        </p:grpSpPr>
        <p:sp>
          <p:nvSpPr>
            <p:cNvPr name="Freeform 3" id="3"/>
            <p:cNvSpPr/>
            <p:nvPr/>
          </p:nvSpPr>
          <p:spPr>
            <a:xfrm flipH="false" flipV="false" rot="0">
              <a:off x="0" y="0"/>
              <a:ext cx="24417910" cy="2106549"/>
            </a:xfrm>
            <a:custGeom>
              <a:avLst/>
              <a:gdLst/>
              <a:ahLst/>
              <a:cxnLst/>
              <a:rect r="r" b="b" t="t" l="l"/>
              <a:pathLst>
                <a:path h="2106549" w="24417910">
                  <a:moveTo>
                    <a:pt x="0" y="0"/>
                  </a:moveTo>
                  <a:lnTo>
                    <a:pt x="24417910" y="0"/>
                  </a:lnTo>
                  <a:lnTo>
                    <a:pt x="24417910" y="2106549"/>
                  </a:lnTo>
                  <a:lnTo>
                    <a:pt x="0" y="2106549"/>
                  </a:lnTo>
                  <a:close/>
                </a:path>
              </a:pathLst>
            </a:custGeom>
            <a:solidFill>
              <a:srgbClr val="2B2B2B"/>
            </a:solidFill>
            <a:ln w="25400" cap="sq">
              <a:solidFill>
                <a:srgbClr val="2B2B2B"/>
              </a:solidFill>
              <a:prstDash val="solid"/>
              <a:miter/>
            </a:ln>
          </p:spPr>
        </p:sp>
      </p:grpSp>
      <p:grpSp>
        <p:nvGrpSpPr>
          <p:cNvPr name="Group 4" id="4"/>
          <p:cNvGrpSpPr/>
          <p:nvPr/>
        </p:nvGrpSpPr>
        <p:grpSpPr>
          <a:xfrm rot="0">
            <a:off x="718823" y="512064"/>
            <a:ext cx="16459200" cy="1554480"/>
            <a:chOff x="0" y="0"/>
            <a:chExt cx="21945600" cy="2072640"/>
          </a:xfrm>
        </p:grpSpPr>
        <p:sp>
          <p:nvSpPr>
            <p:cNvPr name="Freeform 5" id="5"/>
            <p:cNvSpPr/>
            <p:nvPr/>
          </p:nvSpPr>
          <p:spPr>
            <a:xfrm flipH="false" flipV="false" rot="0">
              <a:off x="0" y="0"/>
              <a:ext cx="21945600" cy="2072640"/>
            </a:xfrm>
            <a:custGeom>
              <a:avLst/>
              <a:gdLst/>
              <a:ahLst/>
              <a:cxnLst/>
              <a:rect r="r" b="b" t="t" l="l"/>
              <a:pathLst>
                <a:path h="2072640" w="21945600">
                  <a:moveTo>
                    <a:pt x="0" y="0"/>
                  </a:moveTo>
                  <a:lnTo>
                    <a:pt x="21945600" y="0"/>
                  </a:lnTo>
                  <a:lnTo>
                    <a:pt x="21945600" y="2072640"/>
                  </a:lnTo>
                  <a:lnTo>
                    <a:pt x="0" y="2072640"/>
                  </a:lnTo>
                  <a:close/>
                </a:path>
              </a:pathLst>
            </a:custGeom>
            <a:blipFill>
              <a:blip r:embed="rId3">
                <a:alphaModFix amt="0"/>
              </a:blip>
              <a:stretch>
                <a:fillRect l="0" t="-156312" r="0" b="-156312"/>
              </a:stretch>
            </a:blipFill>
          </p:spPr>
        </p:sp>
        <p:sp>
          <p:nvSpPr>
            <p:cNvPr name="TextBox 6" id="6"/>
            <p:cNvSpPr txBox="true"/>
            <p:nvPr/>
          </p:nvSpPr>
          <p:spPr>
            <a:xfrm>
              <a:off x="0" y="-76200"/>
              <a:ext cx="21945600" cy="2148840"/>
            </a:xfrm>
            <a:prstGeom prst="rect">
              <a:avLst/>
            </a:prstGeom>
          </p:spPr>
          <p:txBody>
            <a:bodyPr anchor="ctr" rtlCol="false" tIns="0" lIns="0" bIns="0" rIns="0"/>
            <a:lstStyle/>
            <a:p>
              <a:pPr algn="l">
                <a:lnSpc>
                  <a:spcPts val="5280"/>
                </a:lnSpc>
              </a:pPr>
              <a:r>
                <a:rPr lang="en-US" sz="4400" b="true">
                  <a:solidFill>
                    <a:srgbClr val="FFFFFF"/>
                  </a:solidFill>
                  <a:latin typeface="Calibri (MS) Bold"/>
                  <a:ea typeface="Calibri (MS) Bold"/>
                  <a:cs typeface="Calibri (MS) Bold"/>
                  <a:sym typeface="Calibri (MS) Bold"/>
                </a:rPr>
                <a:t>TODAY'S AGENDA</a:t>
              </a:r>
            </a:p>
          </p:txBody>
        </p:sp>
      </p:grpSp>
      <p:grpSp>
        <p:nvGrpSpPr>
          <p:cNvPr name="Group 7" id="7"/>
          <p:cNvGrpSpPr/>
          <p:nvPr/>
        </p:nvGrpSpPr>
        <p:grpSpPr>
          <a:xfrm rot="0">
            <a:off x="718823" y="1907543"/>
            <a:ext cx="8255003" cy="2183387"/>
            <a:chOff x="0" y="0"/>
            <a:chExt cx="11006671" cy="2911183"/>
          </a:xfrm>
        </p:grpSpPr>
        <p:sp>
          <p:nvSpPr>
            <p:cNvPr name="Freeform 8" id="8"/>
            <p:cNvSpPr/>
            <p:nvPr/>
          </p:nvSpPr>
          <p:spPr>
            <a:xfrm flipH="false" flipV="false" rot="0">
              <a:off x="0" y="0"/>
              <a:ext cx="11006709" cy="2911221"/>
            </a:xfrm>
            <a:custGeom>
              <a:avLst/>
              <a:gdLst/>
              <a:ahLst/>
              <a:cxnLst/>
              <a:rect r="r" b="b" t="t" l="l"/>
              <a:pathLst>
                <a:path h="2911221" w="11006709">
                  <a:moveTo>
                    <a:pt x="0" y="0"/>
                  </a:moveTo>
                  <a:lnTo>
                    <a:pt x="11006709" y="0"/>
                  </a:lnTo>
                  <a:lnTo>
                    <a:pt x="11006709" y="2911221"/>
                  </a:lnTo>
                  <a:lnTo>
                    <a:pt x="0" y="2911221"/>
                  </a:lnTo>
                  <a:close/>
                </a:path>
              </a:pathLst>
            </a:custGeom>
            <a:solidFill>
              <a:srgbClr val="FFFFFF"/>
            </a:solidFill>
            <a:ln w="25400" cap="sq">
              <a:solidFill>
                <a:srgbClr val="FFFFFF"/>
              </a:solidFill>
              <a:prstDash val="solid"/>
              <a:miter/>
            </a:ln>
          </p:spPr>
        </p:sp>
      </p:grpSp>
      <p:grpSp>
        <p:nvGrpSpPr>
          <p:cNvPr name="Group 9" id="9"/>
          <p:cNvGrpSpPr/>
          <p:nvPr/>
        </p:nvGrpSpPr>
        <p:grpSpPr>
          <a:xfrm rot="0">
            <a:off x="718823" y="1907543"/>
            <a:ext cx="244859" cy="2183387"/>
            <a:chOff x="0" y="0"/>
            <a:chExt cx="326479" cy="2911183"/>
          </a:xfrm>
        </p:grpSpPr>
        <p:sp>
          <p:nvSpPr>
            <p:cNvPr name="Freeform 10" id="10"/>
            <p:cNvSpPr/>
            <p:nvPr/>
          </p:nvSpPr>
          <p:spPr>
            <a:xfrm flipH="false" flipV="false" rot="0">
              <a:off x="0" y="0"/>
              <a:ext cx="326517" cy="2911221"/>
            </a:xfrm>
            <a:custGeom>
              <a:avLst/>
              <a:gdLst/>
              <a:ahLst/>
              <a:cxnLst/>
              <a:rect r="r" b="b" t="t" l="l"/>
              <a:pathLst>
                <a:path h="2911221" w="326517">
                  <a:moveTo>
                    <a:pt x="0" y="0"/>
                  </a:moveTo>
                  <a:lnTo>
                    <a:pt x="326517" y="0"/>
                  </a:lnTo>
                  <a:lnTo>
                    <a:pt x="326517" y="2911221"/>
                  </a:lnTo>
                  <a:lnTo>
                    <a:pt x="0" y="2911221"/>
                  </a:lnTo>
                  <a:close/>
                </a:path>
              </a:pathLst>
            </a:custGeom>
            <a:solidFill>
              <a:srgbClr val="A81E2D"/>
            </a:solidFill>
            <a:ln w="25400" cap="sq">
              <a:solidFill>
                <a:srgbClr val="A81E2D"/>
              </a:solidFill>
              <a:prstDash val="solid"/>
              <a:miter/>
            </a:ln>
          </p:spPr>
        </p:sp>
      </p:grpSp>
      <p:grpSp>
        <p:nvGrpSpPr>
          <p:cNvPr name="Group 11" id="11"/>
          <p:cNvGrpSpPr/>
          <p:nvPr/>
        </p:nvGrpSpPr>
        <p:grpSpPr>
          <a:xfrm rot="0">
            <a:off x="1133856" y="2066544"/>
            <a:ext cx="1005840" cy="914400"/>
            <a:chOff x="0" y="0"/>
            <a:chExt cx="1341120" cy="1219200"/>
          </a:xfrm>
        </p:grpSpPr>
        <p:sp>
          <p:nvSpPr>
            <p:cNvPr name="Freeform 12" id="12"/>
            <p:cNvSpPr/>
            <p:nvPr/>
          </p:nvSpPr>
          <p:spPr>
            <a:xfrm flipH="false" flipV="false" rot="0">
              <a:off x="0" y="0"/>
              <a:ext cx="1341120" cy="1219200"/>
            </a:xfrm>
            <a:custGeom>
              <a:avLst/>
              <a:gdLst/>
              <a:ahLst/>
              <a:cxnLst/>
              <a:rect r="r" b="b" t="t" l="l"/>
              <a:pathLst>
                <a:path h="1219200" w="1341120">
                  <a:moveTo>
                    <a:pt x="0" y="0"/>
                  </a:moveTo>
                  <a:lnTo>
                    <a:pt x="1341120" y="0"/>
                  </a:lnTo>
                  <a:lnTo>
                    <a:pt x="1341120" y="1219200"/>
                  </a:lnTo>
                  <a:lnTo>
                    <a:pt x="0" y="1219200"/>
                  </a:lnTo>
                  <a:close/>
                </a:path>
              </a:pathLst>
            </a:custGeom>
            <a:blipFill>
              <a:blip r:embed="rId3">
                <a:alphaModFix amt="0"/>
              </a:blip>
              <a:stretch>
                <a:fillRect l="-66639" t="0" r="-66639" b="0"/>
              </a:stretch>
            </a:blipFill>
          </p:spPr>
        </p:sp>
        <p:sp>
          <p:nvSpPr>
            <p:cNvPr name="TextBox 13" id="13"/>
            <p:cNvSpPr txBox="true"/>
            <p:nvPr/>
          </p:nvSpPr>
          <p:spPr>
            <a:xfrm>
              <a:off x="0" y="-9525"/>
              <a:ext cx="1341120" cy="1228725"/>
            </a:xfrm>
            <a:prstGeom prst="rect">
              <a:avLst/>
            </a:prstGeom>
          </p:spPr>
          <p:txBody>
            <a:bodyPr anchor="ctr" rtlCol="false" tIns="0" lIns="0" bIns="0" rIns="0"/>
            <a:lstStyle/>
            <a:p>
              <a:pPr algn="l">
                <a:lnSpc>
                  <a:spcPts val="5280"/>
                </a:lnSpc>
              </a:pPr>
              <a:r>
                <a:rPr lang="en-US" sz="4400" b="true">
                  <a:solidFill>
                    <a:srgbClr val="A81E2D"/>
                  </a:solidFill>
                  <a:latin typeface="Georgia Bold"/>
                  <a:ea typeface="Georgia Bold"/>
                  <a:cs typeface="Georgia Bold"/>
                  <a:sym typeface="Georgia Bold"/>
                </a:rPr>
                <a:t>01</a:t>
              </a:r>
            </a:p>
          </p:txBody>
        </p:sp>
      </p:grpSp>
      <p:grpSp>
        <p:nvGrpSpPr>
          <p:cNvPr name="Group 14" id="14"/>
          <p:cNvGrpSpPr/>
          <p:nvPr/>
        </p:nvGrpSpPr>
        <p:grpSpPr>
          <a:xfrm rot="0">
            <a:off x="1133856" y="2889504"/>
            <a:ext cx="7498080" cy="585216"/>
            <a:chOff x="0" y="0"/>
            <a:chExt cx="9997440" cy="780288"/>
          </a:xfrm>
        </p:grpSpPr>
        <p:sp>
          <p:nvSpPr>
            <p:cNvPr name="Freeform 15" id="15"/>
            <p:cNvSpPr/>
            <p:nvPr/>
          </p:nvSpPr>
          <p:spPr>
            <a:xfrm flipH="false" flipV="false" rot="0">
              <a:off x="0" y="0"/>
              <a:ext cx="9997440" cy="780288"/>
            </a:xfrm>
            <a:custGeom>
              <a:avLst/>
              <a:gdLst/>
              <a:ahLst/>
              <a:cxnLst/>
              <a:rect r="r" b="b" t="t" l="l"/>
              <a:pathLst>
                <a:path h="780288" w="9997440">
                  <a:moveTo>
                    <a:pt x="0" y="0"/>
                  </a:moveTo>
                  <a:lnTo>
                    <a:pt x="9997440" y="0"/>
                  </a:lnTo>
                  <a:lnTo>
                    <a:pt x="9997440" y="780288"/>
                  </a:lnTo>
                  <a:lnTo>
                    <a:pt x="0" y="780288"/>
                  </a:lnTo>
                  <a:close/>
                </a:path>
              </a:pathLst>
            </a:custGeom>
            <a:blipFill>
              <a:blip r:embed="rId3">
                <a:alphaModFix amt="0"/>
              </a:blip>
              <a:stretch>
                <a:fillRect l="0" t="-199652" r="0" b="-199652"/>
              </a:stretch>
            </a:blipFill>
          </p:spPr>
        </p:sp>
        <p:sp>
          <p:nvSpPr>
            <p:cNvPr name="TextBox 16" id="16"/>
            <p:cNvSpPr txBox="true"/>
            <p:nvPr/>
          </p:nvSpPr>
          <p:spPr>
            <a:xfrm>
              <a:off x="0" y="-57150"/>
              <a:ext cx="9997440" cy="837438"/>
            </a:xfrm>
            <a:prstGeom prst="rect">
              <a:avLst/>
            </a:prstGeom>
          </p:spPr>
          <p:txBody>
            <a:bodyPr anchor="ctr" rtlCol="false" tIns="0" lIns="0" bIns="0" rIns="0"/>
            <a:lstStyle/>
            <a:p>
              <a:pPr algn="l">
                <a:lnSpc>
                  <a:spcPts val="3120"/>
                </a:lnSpc>
              </a:pPr>
              <a:r>
                <a:rPr lang="en-US" sz="2600" b="true">
                  <a:solidFill>
                    <a:srgbClr val="1A1A1A"/>
                  </a:solidFill>
                  <a:latin typeface="Calibri (MS) Bold"/>
                  <a:ea typeface="Calibri (MS) Bold"/>
                  <a:cs typeface="Calibri (MS) Bold"/>
                  <a:sym typeface="Calibri (MS) Bold"/>
                </a:rPr>
                <a:t>What's New at ILTACON 2026</a:t>
              </a:r>
            </a:p>
          </p:txBody>
        </p:sp>
      </p:grpSp>
      <p:grpSp>
        <p:nvGrpSpPr>
          <p:cNvPr name="Group 17" id="17"/>
          <p:cNvGrpSpPr/>
          <p:nvPr/>
        </p:nvGrpSpPr>
        <p:grpSpPr>
          <a:xfrm rot="0">
            <a:off x="1133856" y="3438144"/>
            <a:ext cx="7498080" cy="512064"/>
            <a:chOff x="0" y="0"/>
            <a:chExt cx="9997440" cy="682752"/>
          </a:xfrm>
        </p:grpSpPr>
        <p:sp>
          <p:nvSpPr>
            <p:cNvPr name="Freeform 18" id="18"/>
            <p:cNvSpPr/>
            <p:nvPr/>
          </p:nvSpPr>
          <p:spPr>
            <a:xfrm flipH="false" flipV="false" rot="0">
              <a:off x="0" y="0"/>
              <a:ext cx="9997440" cy="682752"/>
            </a:xfrm>
            <a:custGeom>
              <a:avLst/>
              <a:gdLst/>
              <a:ahLst/>
              <a:cxnLst/>
              <a:rect r="r" b="b" t="t" l="l"/>
              <a:pathLst>
                <a:path h="682752" w="9997440">
                  <a:moveTo>
                    <a:pt x="0" y="0"/>
                  </a:moveTo>
                  <a:lnTo>
                    <a:pt x="9997440" y="0"/>
                  </a:lnTo>
                  <a:lnTo>
                    <a:pt x="9997440" y="682752"/>
                  </a:lnTo>
                  <a:lnTo>
                    <a:pt x="0" y="682752"/>
                  </a:lnTo>
                  <a:close/>
                </a:path>
              </a:pathLst>
            </a:custGeom>
            <a:blipFill>
              <a:blip r:embed="rId3">
                <a:alphaModFix amt="0"/>
              </a:blip>
              <a:stretch>
                <a:fillRect l="0" t="-235316" r="0" b="-235316"/>
              </a:stretch>
            </a:blipFill>
          </p:spPr>
        </p:sp>
        <p:sp>
          <p:nvSpPr>
            <p:cNvPr name="TextBox 19" id="19"/>
            <p:cNvSpPr txBox="true"/>
            <p:nvPr/>
          </p:nvSpPr>
          <p:spPr>
            <a:xfrm>
              <a:off x="0" y="-38100"/>
              <a:ext cx="9997440" cy="720852"/>
            </a:xfrm>
            <a:prstGeom prst="rect">
              <a:avLst/>
            </a:prstGeom>
          </p:spPr>
          <p:txBody>
            <a:bodyPr anchor="ctr" rtlCol="false" tIns="0" lIns="0" bIns="0" rIns="0"/>
            <a:lstStyle/>
            <a:p>
              <a:pPr algn="l">
                <a:lnSpc>
                  <a:spcPts val="2400"/>
                </a:lnSpc>
              </a:pPr>
              <a:r>
                <a:rPr lang="en-US" sz="2000">
                  <a:solidFill>
                    <a:srgbClr val="666666"/>
                  </a:solidFill>
                  <a:latin typeface="Calibri (MS)"/>
                  <a:ea typeface="Calibri (MS)"/>
                  <a:cs typeface="Calibri (MS)"/>
                  <a:sym typeface="Calibri (MS)"/>
                </a:rPr>
                <a:t>Exhibit hall updates, new features &amp; opportunities</a:t>
              </a:r>
            </a:p>
          </p:txBody>
        </p:sp>
      </p:grpSp>
      <p:grpSp>
        <p:nvGrpSpPr>
          <p:cNvPr name="Group 20" id="20"/>
          <p:cNvGrpSpPr/>
          <p:nvPr/>
        </p:nvGrpSpPr>
        <p:grpSpPr>
          <a:xfrm rot="0">
            <a:off x="718823" y="4431287"/>
            <a:ext cx="8255003" cy="2183387"/>
            <a:chOff x="0" y="0"/>
            <a:chExt cx="11006671" cy="2911183"/>
          </a:xfrm>
        </p:grpSpPr>
        <p:sp>
          <p:nvSpPr>
            <p:cNvPr name="Freeform 21" id="21"/>
            <p:cNvSpPr/>
            <p:nvPr/>
          </p:nvSpPr>
          <p:spPr>
            <a:xfrm flipH="false" flipV="false" rot="0">
              <a:off x="0" y="0"/>
              <a:ext cx="11006709" cy="2911221"/>
            </a:xfrm>
            <a:custGeom>
              <a:avLst/>
              <a:gdLst/>
              <a:ahLst/>
              <a:cxnLst/>
              <a:rect r="r" b="b" t="t" l="l"/>
              <a:pathLst>
                <a:path h="2911221" w="11006709">
                  <a:moveTo>
                    <a:pt x="0" y="0"/>
                  </a:moveTo>
                  <a:lnTo>
                    <a:pt x="11006709" y="0"/>
                  </a:lnTo>
                  <a:lnTo>
                    <a:pt x="11006709" y="2911221"/>
                  </a:lnTo>
                  <a:lnTo>
                    <a:pt x="0" y="2911221"/>
                  </a:lnTo>
                  <a:close/>
                </a:path>
              </a:pathLst>
            </a:custGeom>
            <a:solidFill>
              <a:srgbClr val="FFFFFF"/>
            </a:solidFill>
            <a:ln w="25400" cap="sq">
              <a:solidFill>
                <a:srgbClr val="FFFFFF"/>
              </a:solidFill>
              <a:prstDash val="solid"/>
              <a:miter/>
            </a:ln>
          </p:spPr>
        </p:sp>
      </p:grpSp>
      <p:grpSp>
        <p:nvGrpSpPr>
          <p:cNvPr name="Group 22" id="22"/>
          <p:cNvGrpSpPr/>
          <p:nvPr/>
        </p:nvGrpSpPr>
        <p:grpSpPr>
          <a:xfrm rot="0">
            <a:off x="718823" y="4431287"/>
            <a:ext cx="244859" cy="2183387"/>
            <a:chOff x="0" y="0"/>
            <a:chExt cx="326479" cy="2911183"/>
          </a:xfrm>
        </p:grpSpPr>
        <p:sp>
          <p:nvSpPr>
            <p:cNvPr name="Freeform 23" id="23"/>
            <p:cNvSpPr/>
            <p:nvPr/>
          </p:nvSpPr>
          <p:spPr>
            <a:xfrm flipH="false" flipV="false" rot="0">
              <a:off x="0" y="0"/>
              <a:ext cx="326517" cy="2911221"/>
            </a:xfrm>
            <a:custGeom>
              <a:avLst/>
              <a:gdLst/>
              <a:ahLst/>
              <a:cxnLst/>
              <a:rect r="r" b="b" t="t" l="l"/>
              <a:pathLst>
                <a:path h="2911221" w="326517">
                  <a:moveTo>
                    <a:pt x="0" y="0"/>
                  </a:moveTo>
                  <a:lnTo>
                    <a:pt x="326517" y="0"/>
                  </a:lnTo>
                  <a:lnTo>
                    <a:pt x="326517" y="2911221"/>
                  </a:lnTo>
                  <a:lnTo>
                    <a:pt x="0" y="2911221"/>
                  </a:lnTo>
                  <a:close/>
                </a:path>
              </a:pathLst>
            </a:custGeom>
            <a:solidFill>
              <a:srgbClr val="A81E2D"/>
            </a:solidFill>
            <a:ln w="25400" cap="sq">
              <a:solidFill>
                <a:srgbClr val="A81E2D"/>
              </a:solidFill>
              <a:prstDash val="solid"/>
              <a:miter/>
            </a:ln>
          </p:spPr>
        </p:sp>
      </p:grpSp>
      <p:grpSp>
        <p:nvGrpSpPr>
          <p:cNvPr name="Group 24" id="24"/>
          <p:cNvGrpSpPr/>
          <p:nvPr/>
        </p:nvGrpSpPr>
        <p:grpSpPr>
          <a:xfrm rot="0">
            <a:off x="1133856" y="4590288"/>
            <a:ext cx="1005840" cy="914400"/>
            <a:chOff x="0" y="0"/>
            <a:chExt cx="1341120" cy="1219200"/>
          </a:xfrm>
        </p:grpSpPr>
        <p:sp>
          <p:nvSpPr>
            <p:cNvPr name="Freeform 25" id="25"/>
            <p:cNvSpPr/>
            <p:nvPr/>
          </p:nvSpPr>
          <p:spPr>
            <a:xfrm flipH="false" flipV="false" rot="0">
              <a:off x="0" y="0"/>
              <a:ext cx="1341120" cy="1219200"/>
            </a:xfrm>
            <a:custGeom>
              <a:avLst/>
              <a:gdLst/>
              <a:ahLst/>
              <a:cxnLst/>
              <a:rect r="r" b="b" t="t" l="l"/>
              <a:pathLst>
                <a:path h="1219200" w="1341120">
                  <a:moveTo>
                    <a:pt x="0" y="0"/>
                  </a:moveTo>
                  <a:lnTo>
                    <a:pt x="1341120" y="0"/>
                  </a:lnTo>
                  <a:lnTo>
                    <a:pt x="1341120" y="1219200"/>
                  </a:lnTo>
                  <a:lnTo>
                    <a:pt x="0" y="1219200"/>
                  </a:lnTo>
                  <a:close/>
                </a:path>
              </a:pathLst>
            </a:custGeom>
            <a:blipFill>
              <a:blip r:embed="rId3">
                <a:alphaModFix amt="0"/>
              </a:blip>
              <a:stretch>
                <a:fillRect l="-66639" t="0" r="-66639" b="0"/>
              </a:stretch>
            </a:blipFill>
          </p:spPr>
        </p:sp>
        <p:sp>
          <p:nvSpPr>
            <p:cNvPr name="TextBox 26" id="26"/>
            <p:cNvSpPr txBox="true"/>
            <p:nvPr/>
          </p:nvSpPr>
          <p:spPr>
            <a:xfrm>
              <a:off x="0" y="-9525"/>
              <a:ext cx="1341120" cy="1228725"/>
            </a:xfrm>
            <a:prstGeom prst="rect">
              <a:avLst/>
            </a:prstGeom>
          </p:spPr>
          <p:txBody>
            <a:bodyPr anchor="ctr" rtlCol="false" tIns="0" lIns="0" bIns="0" rIns="0"/>
            <a:lstStyle/>
            <a:p>
              <a:pPr algn="l">
                <a:lnSpc>
                  <a:spcPts val="5280"/>
                </a:lnSpc>
              </a:pPr>
              <a:r>
                <a:rPr lang="en-US" sz="4400" b="true">
                  <a:solidFill>
                    <a:srgbClr val="A81E2D"/>
                  </a:solidFill>
                  <a:latin typeface="Georgia Bold"/>
                  <a:ea typeface="Georgia Bold"/>
                  <a:cs typeface="Georgia Bold"/>
                  <a:sym typeface="Georgia Bold"/>
                </a:rPr>
                <a:t>02</a:t>
              </a:r>
            </a:p>
          </p:txBody>
        </p:sp>
      </p:grpSp>
      <p:grpSp>
        <p:nvGrpSpPr>
          <p:cNvPr name="Group 27" id="27"/>
          <p:cNvGrpSpPr/>
          <p:nvPr/>
        </p:nvGrpSpPr>
        <p:grpSpPr>
          <a:xfrm rot="0">
            <a:off x="1133856" y="5413248"/>
            <a:ext cx="7498080" cy="585216"/>
            <a:chOff x="0" y="0"/>
            <a:chExt cx="9997440" cy="780288"/>
          </a:xfrm>
        </p:grpSpPr>
        <p:sp>
          <p:nvSpPr>
            <p:cNvPr name="Freeform 28" id="28"/>
            <p:cNvSpPr/>
            <p:nvPr/>
          </p:nvSpPr>
          <p:spPr>
            <a:xfrm flipH="false" flipV="false" rot="0">
              <a:off x="0" y="0"/>
              <a:ext cx="9997440" cy="780288"/>
            </a:xfrm>
            <a:custGeom>
              <a:avLst/>
              <a:gdLst/>
              <a:ahLst/>
              <a:cxnLst/>
              <a:rect r="r" b="b" t="t" l="l"/>
              <a:pathLst>
                <a:path h="780288" w="9997440">
                  <a:moveTo>
                    <a:pt x="0" y="0"/>
                  </a:moveTo>
                  <a:lnTo>
                    <a:pt x="9997440" y="0"/>
                  </a:lnTo>
                  <a:lnTo>
                    <a:pt x="9997440" y="780288"/>
                  </a:lnTo>
                  <a:lnTo>
                    <a:pt x="0" y="780288"/>
                  </a:lnTo>
                  <a:close/>
                </a:path>
              </a:pathLst>
            </a:custGeom>
            <a:blipFill>
              <a:blip r:embed="rId3">
                <a:alphaModFix amt="0"/>
              </a:blip>
              <a:stretch>
                <a:fillRect l="0" t="-199652" r="0" b="-199652"/>
              </a:stretch>
            </a:blipFill>
          </p:spPr>
        </p:sp>
        <p:sp>
          <p:nvSpPr>
            <p:cNvPr name="TextBox 29" id="29"/>
            <p:cNvSpPr txBox="true"/>
            <p:nvPr/>
          </p:nvSpPr>
          <p:spPr>
            <a:xfrm>
              <a:off x="0" y="-57150"/>
              <a:ext cx="9997440" cy="837438"/>
            </a:xfrm>
            <a:prstGeom prst="rect">
              <a:avLst/>
            </a:prstGeom>
          </p:spPr>
          <p:txBody>
            <a:bodyPr anchor="ctr" rtlCol="false" tIns="0" lIns="0" bIns="0" rIns="0"/>
            <a:lstStyle/>
            <a:p>
              <a:pPr algn="l">
                <a:lnSpc>
                  <a:spcPts val="3120"/>
                </a:lnSpc>
              </a:pPr>
              <a:r>
                <a:rPr lang="en-US" sz="2600" b="true">
                  <a:solidFill>
                    <a:srgbClr val="1A1A1A"/>
                  </a:solidFill>
                  <a:latin typeface="Calibri (MS) Bold"/>
                  <a:ea typeface="Calibri (MS) Bold"/>
                  <a:cs typeface="Calibri (MS) Bold"/>
                  <a:sym typeface="Calibri (MS) Bold"/>
                </a:rPr>
                <a:t>Goal Setting &amp; Conference Strategy</a:t>
              </a:r>
            </a:p>
          </p:txBody>
        </p:sp>
      </p:grpSp>
      <p:grpSp>
        <p:nvGrpSpPr>
          <p:cNvPr name="Group 30" id="30"/>
          <p:cNvGrpSpPr/>
          <p:nvPr/>
        </p:nvGrpSpPr>
        <p:grpSpPr>
          <a:xfrm rot="0">
            <a:off x="1133856" y="5961888"/>
            <a:ext cx="7498080" cy="512064"/>
            <a:chOff x="0" y="0"/>
            <a:chExt cx="9997440" cy="682752"/>
          </a:xfrm>
        </p:grpSpPr>
        <p:sp>
          <p:nvSpPr>
            <p:cNvPr name="Freeform 31" id="31"/>
            <p:cNvSpPr/>
            <p:nvPr/>
          </p:nvSpPr>
          <p:spPr>
            <a:xfrm flipH="false" flipV="false" rot="0">
              <a:off x="0" y="0"/>
              <a:ext cx="9997440" cy="682752"/>
            </a:xfrm>
            <a:custGeom>
              <a:avLst/>
              <a:gdLst/>
              <a:ahLst/>
              <a:cxnLst/>
              <a:rect r="r" b="b" t="t" l="l"/>
              <a:pathLst>
                <a:path h="682752" w="9997440">
                  <a:moveTo>
                    <a:pt x="0" y="0"/>
                  </a:moveTo>
                  <a:lnTo>
                    <a:pt x="9997440" y="0"/>
                  </a:lnTo>
                  <a:lnTo>
                    <a:pt x="9997440" y="682752"/>
                  </a:lnTo>
                  <a:lnTo>
                    <a:pt x="0" y="682752"/>
                  </a:lnTo>
                  <a:close/>
                </a:path>
              </a:pathLst>
            </a:custGeom>
            <a:blipFill>
              <a:blip r:embed="rId3">
                <a:alphaModFix amt="0"/>
              </a:blip>
              <a:stretch>
                <a:fillRect l="0" t="-235316" r="0" b="-235316"/>
              </a:stretch>
            </a:blipFill>
          </p:spPr>
        </p:sp>
        <p:sp>
          <p:nvSpPr>
            <p:cNvPr name="TextBox 32" id="32"/>
            <p:cNvSpPr txBox="true"/>
            <p:nvPr/>
          </p:nvSpPr>
          <p:spPr>
            <a:xfrm>
              <a:off x="0" y="-38100"/>
              <a:ext cx="9997440" cy="720852"/>
            </a:xfrm>
            <a:prstGeom prst="rect">
              <a:avLst/>
            </a:prstGeom>
          </p:spPr>
          <p:txBody>
            <a:bodyPr anchor="ctr" rtlCol="false" tIns="0" lIns="0" bIns="0" rIns="0"/>
            <a:lstStyle/>
            <a:p>
              <a:pPr algn="l">
                <a:lnSpc>
                  <a:spcPts val="2400"/>
                </a:lnSpc>
              </a:pPr>
              <a:r>
                <a:rPr lang="en-US" sz="2000">
                  <a:solidFill>
                    <a:srgbClr val="666666"/>
                  </a:solidFill>
                  <a:latin typeface="Calibri (MS)"/>
                  <a:ea typeface="Calibri (MS)"/>
                  <a:cs typeface="Calibri (MS)"/>
                  <a:sym typeface="Calibri (MS)"/>
                </a:rPr>
                <a:t>Establish your mission, KPIs, and team plan</a:t>
              </a:r>
            </a:p>
          </p:txBody>
        </p:sp>
      </p:grpSp>
      <p:grpSp>
        <p:nvGrpSpPr>
          <p:cNvPr name="Group 33" id="33"/>
          <p:cNvGrpSpPr/>
          <p:nvPr/>
        </p:nvGrpSpPr>
        <p:grpSpPr>
          <a:xfrm rot="0">
            <a:off x="718823" y="6955031"/>
            <a:ext cx="8255003" cy="2183387"/>
            <a:chOff x="0" y="0"/>
            <a:chExt cx="11006671" cy="2911183"/>
          </a:xfrm>
        </p:grpSpPr>
        <p:sp>
          <p:nvSpPr>
            <p:cNvPr name="Freeform 34" id="34"/>
            <p:cNvSpPr/>
            <p:nvPr/>
          </p:nvSpPr>
          <p:spPr>
            <a:xfrm flipH="false" flipV="false" rot="0">
              <a:off x="0" y="0"/>
              <a:ext cx="11006709" cy="2911221"/>
            </a:xfrm>
            <a:custGeom>
              <a:avLst/>
              <a:gdLst/>
              <a:ahLst/>
              <a:cxnLst/>
              <a:rect r="r" b="b" t="t" l="l"/>
              <a:pathLst>
                <a:path h="2911221" w="11006709">
                  <a:moveTo>
                    <a:pt x="0" y="0"/>
                  </a:moveTo>
                  <a:lnTo>
                    <a:pt x="11006709" y="0"/>
                  </a:lnTo>
                  <a:lnTo>
                    <a:pt x="11006709" y="2911221"/>
                  </a:lnTo>
                  <a:lnTo>
                    <a:pt x="0" y="2911221"/>
                  </a:lnTo>
                  <a:close/>
                </a:path>
              </a:pathLst>
            </a:custGeom>
            <a:solidFill>
              <a:srgbClr val="FFFFFF"/>
            </a:solidFill>
            <a:ln w="25400" cap="sq">
              <a:solidFill>
                <a:srgbClr val="FFFFFF"/>
              </a:solidFill>
              <a:prstDash val="solid"/>
              <a:miter/>
            </a:ln>
          </p:spPr>
        </p:sp>
      </p:grpSp>
      <p:grpSp>
        <p:nvGrpSpPr>
          <p:cNvPr name="Group 35" id="35"/>
          <p:cNvGrpSpPr/>
          <p:nvPr/>
        </p:nvGrpSpPr>
        <p:grpSpPr>
          <a:xfrm rot="0">
            <a:off x="718823" y="6955031"/>
            <a:ext cx="244859" cy="2183387"/>
            <a:chOff x="0" y="0"/>
            <a:chExt cx="326479" cy="2911183"/>
          </a:xfrm>
        </p:grpSpPr>
        <p:sp>
          <p:nvSpPr>
            <p:cNvPr name="Freeform 36" id="36"/>
            <p:cNvSpPr/>
            <p:nvPr/>
          </p:nvSpPr>
          <p:spPr>
            <a:xfrm flipH="false" flipV="false" rot="0">
              <a:off x="0" y="0"/>
              <a:ext cx="326517" cy="2911221"/>
            </a:xfrm>
            <a:custGeom>
              <a:avLst/>
              <a:gdLst/>
              <a:ahLst/>
              <a:cxnLst/>
              <a:rect r="r" b="b" t="t" l="l"/>
              <a:pathLst>
                <a:path h="2911221" w="326517">
                  <a:moveTo>
                    <a:pt x="0" y="0"/>
                  </a:moveTo>
                  <a:lnTo>
                    <a:pt x="326517" y="0"/>
                  </a:lnTo>
                  <a:lnTo>
                    <a:pt x="326517" y="2911221"/>
                  </a:lnTo>
                  <a:lnTo>
                    <a:pt x="0" y="2911221"/>
                  </a:lnTo>
                  <a:close/>
                </a:path>
              </a:pathLst>
            </a:custGeom>
            <a:solidFill>
              <a:srgbClr val="A81E2D"/>
            </a:solidFill>
            <a:ln w="25400" cap="sq">
              <a:solidFill>
                <a:srgbClr val="A81E2D"/>
              </a:solidFill>
              <a:prstDash val="solid"/>
              <a:miter/>
            </a:ln>
          </p:spPr>
        </p:sp>
      </p:grpSp>
      <p:grpSp>
        <p:nvGrpSpPr>
          <p:cNvPr name="Group 37" id="37"/>
          <p:cNvGrpSpPr/>
          <p:nvPr/>
        </p:nvGrpSpPr>
        <p:grpSpPr>
          <a:xfrm rot="0">
            <a:off x="1133856" y="7114032"/>
            <a:ext cx="1005840" cy="914400"/>
            <a:chOff x="0" y="0"/>
            <a:chExt cx="1341120" cy="1219200"/>
          </a:xfrm>
        </p:grpSpPr>
        <p:sp>
          <p:nvSpPr>
            <p:cNvPr name="Freeform 38" id="38"/>
            <p:cNvSpPr/>
            <p:nvPr/>
          </p:nvSpPr>
          <p:spPr>
            <a:xfrm flipH="false" flipV="false" rot="0">
              <a:off x="0" y="0"/>
              <a:ext cx="1341120" cy="1219200"/>
            </a:xfrm>
            <a:custGeom>
              <a:avLst/>
              <a:gdLst/>
              <a:ahLst/>
              <a:cxnLst/>
              <a:rect r="r" b="b" t="t" l="l"/>
              <a:pathLst>
                <a:path h="1219200" w="1341120">
                  <a:moveTo>
                    <a:pt x="0" y="0"/>
                  </a:moveTo>
                  <a:lnTo>
                    <a:pt x="1341120" y="0"/>
                  </a:lnTo>
                  <a:lnTo>
                    <a:pt x="1341120" y="1219200"/>
                  </a:lnTo>
                  <a:lnTo>
                    <a:pt x="0" y="1219200"/>
                  </a:lnTo>
                  <a:close/>
                </a:path>
              </a:pathLst>
            </a:custGeom>
            <a:blipFill>
              <a:blip r:embed="rId3">
                <a:alphaModFix amt="0"/>
              </a:blip>
              <a:stretch>
                <a:fillRect l="-66639" t="0" r="-66639" b="0"/>
              </a:stretch>
            </a:blipFill>
          </p:spPr>
        </p:sp>
        <p:sp>
          <p:nvSpPr>
            <p:cNvPr name="TextBox 39" id="39"/>
            <p:cNvSpPr txBox="true"/>
            <p:nvPr/>
          </p:nvSpPr>
          <p:spPr>
            <a:xfrm>
              <a:off x="0" y="-9525"/>
              <a:ext cx="1341120" cy="1228725"/>
            </a:xfrm>
            <a:prstGeom prst="rect">
              <a:avLst/>
            </a:prstGeom>
          </p:spPr>
          <p:txBody>
            <a:bodyPr anchor="ctr" rtlCol="false" tIns="0" lIns="0" bIns="0" rIns="0"/>
            <a:lstStyle/>
            <a:p>
              <a:pPr algn="l">
                <a:lnSpc>
                  <a:spcPts val="5280"/>
                </a:lnSpc>
              </a:pPr>
              <a:r>
                <a:rPr lang="en-US" sz="4400" b="true">
                  <a:solidFill>
                    <a:srgbClr val="A81E2D"/>
                  </a:solidFill>
                  <a:latin typeface="Georgia Bold"/>
                  <a:ea typeface="Georgia Bold"/>
                  <a:cs typeface="Georgia Bold"/>
                  <a:sym typeface="Georgia Bold"/>
                </a:rPr>
                <a:t>03</a:t>
              </a:r>
            </a:p>
          </p:txBody>
        </p:sp>
      </p:grpSp>
      <p:grpSp>
        <p:nvGrpSpPr>
          <p:cNvPr name="Group 40" id="40"/>
          <p:cNvGrpSpPr/>
          <p:nvPr/>
        </p:nvGrpSpPr>
        <p:grpSpPr>
          <a:xfrm rot="0">
            <a:off x="1133856" y="7936992"/>
            <a:ext cx="7498080" cy="585216"/>
            <a:chOff x="0" y="0"/>
            <a:chExt cx="9997440" cy="780288"/>
          </a:xfrm>
        </p:grpSpPr>
        <p:sp>
          <p:nvSpPr>
            <p:cNvPr name="Freeform 41" id="41"/>
            <p:cNvSpPr/>
            <p:nvPr/>
          </p:nvSpPr>
          <p:spPr>
            <a:xfrm flipH="false" flipV="false" rot="0">
              <a:off x="0" y="0"/>
              <a:ext cx="9997440" cy="780288"/>
            </a:xfrm>
            <a:custGeom>
              <a:avLst/>
              <a:gdLst/>
              <a:ahLst/>
              <a:cxnLst/>
              <a:rect r="r" b="b" t="t" l="l"/>
              <a:pathLst>
                <a:path h="780288" w="9997440">
                  <a:moveTo>
                    <a:pt x="0" y="0"/>
                  </a:moveTo>
                  <a:lnTo>
                    <a:pt x="9997440" y="0"/>
                  </a:lnTo>
                  <a:lnTo>
                    <a:pt x="9997440" y="780288"/>
                  </a:lnTo>
                  <a:lnTo>
                    <a:pt x="0" y="780288"/>
                  </a:lnTo>
                  <a:close/>
                </a:path>
              </a:pathLst>
            </a:custGeom>
            <a:blipFill>
              <a:blip r:embed="rId3">
                <a:alphaModFix amt="0"/>
              </a:blip>
              <a:stretch>
                <a:fillRect l="0" t="-199652" r="0" b="-199652"/>
              </a:stretch>
            </a:blipFill>
          </p:spPr>
        </p:sp>
        <p:sp>
          <p:nvSpPr>
            <p:cNvPr name="TextBox 42" id="42"/>
            <p:cNvSpPr txBox="true"/>
            <p:nvPr/>
          </p:nvSpPr>
          <p:spPr>
            <a:xfrm>
              <a:off x="0" y="-57150"/>
              <a:ext cx="9997440" cy="837438"/>
            </a:xfrm>
            <a:prstGeom prst="rect">
              <a:avLst/>
            </a:prstGeom>
          </p:spPr>
          <p:txBody>
            <a:bodyPr anchor="ctr" rtlCol="false" tIns="0" lIns="0" bIns="0" rIns="0"/>
            <a:lstStyle/>
            <a:p>
              <a:pPr algn="l">
                <a:lnSpc>
                  <a:spcPts val="3120"/>
                </a:lnSpc>
              </a:pPr>
              <a:r>
                <a:rPr lang="en-US" sz="2600" b="true">
                  <a:solidFill>
                    <a:srgbClr val="1A1A1A"/>
                  </a:solidFill>
                  <a:latin typeface="Calibri (MS) Bold"/>
                  <a:ea typeface="Calibri (MS) Bold"/>
                  <a:cs typeface="Calibri (MS) Bold"/>
                  <a:sym typeface="Calibri (MS) Bold"/>
                </a:rPr>
                <a:t>Pre-Conference Marketing</a:t>
              </a:r>
            </a:p>
          </p:txBody>
        </p:sp>
      </p:grpSp>
      <p:grpSp>
        <p:nvGrpSpPr>
          <p:cNvPr name="Group 43" id="43"/>
          <p:cNvGrpSpPr/>
          <p:nvPr/>
        </p:nvGrpSpPr>
        <p:grpSpPr>
          <a:xfrm rot="0">
            <a:off x="1133856" y="8485632"/>
            <a:ext cx="7498080" cy="512064"/>
            <a:chOff x="0" y="0"/>
            <a:chExt cx="9997440" cy="682752"/>
          </a:xfrm>
        </p:grpSpPr>
        <p:sp>
          <p:nvSpPr>
            <p:cNvPr name="Freeform 44" id="44"/>
            <p:cNvSpPr/>
            <p:nvPr/>
          </p:nvSpPr>
          <p:spPr>
            <a:xfrm flipH="false" flipV="false" rot="0">
              <a:off x="0" y="0"/>
              <a:ext cx="9997440" cy="682752"/>
            </a:xfrm>
            <a:custGeom>
              <a:avLst/>
              <a:gdLst/>
              <a:ahLst/>
              <a:cxnLst/>
              <a:rect r="r" b="b" t="t" l="l"/>
              <a:pathLst>
                <a:path h="682752" w="9997440">
                  <a:moveTo>
                    <a:pt x="0" y="0"/>
                  </a:moveTo>
                  <a:lnTo>
                    <a:pt x="9997440" y="0"/>
                  </a:lnTo>
                  <a:lnTo>
                    <a:pt x="9997440" y="682752"/>
                  </a:lnTo>
                  <a:lnTo>
                    <a:pt x="0" y="682752"/>
                  </a:lnTo>
                  <a:close/>
                </a:path>
              </a:pathLst>
            </a:custGeom>
            <a:blipFill>
              <a:blip r:embed="rId3">
                <a:alphaModFix amt="0"/>
              </a:blip>
              <a:stretch>
                <a:fillRect l="0" t="-235316" r="0" b="-235316"/>
              </a:stretch>
            </a:blipFill>
          </p:spPr>
        </p:sp>
        <p:sp>
          <p:nvSpPr>
            <p:cNvPr name="TextBox 45" id="45"/>
            <p:cNvSpPr txBox="true"/>
            <p:nvPr/>
          </p:nvSpPr>
          <p:spPr>
            <a:xfrm>
              <a:off x="0" y="-38100"/>
              <a:ext cx="9997440" cy="720852"/>
            </a:xfrm>
            <a:prstGeom prst="rect">
              <a:avLst/>
            </a:prstGeom>
          </p:spPr>
          <p:txBody>
            <a:bodyPr anchor="ctr" rtlCol="false" tIns="0" lIns="0" bIns="0" rIns="0"/>
            <a:lstStyle/>
            <a:p>
              <a:pPr algn="l">
                <a:lnSpc>
                  <a:spcPts val="2400"/>
                </a:lnSpc>
              </a:pPr>
              <a:r>
                <a:rPr lang="en-US" sz="2000">
                  <a:solidFill>
                    <a:srgbClr val="666666"/>
                  </a:solidFill>
                  <a:latin typeface="Calibri (MS)"/>
                  <a:ea typeface="Calibri (MS)"/>
                  <a:cs typeface="Calibri (MS)"/>
                  <a:sym typeface="Calibri (MS)"/>
                </a:rPr>
                <a:t>Promotion, outreach &amp; brand visibility</a:t>
              </a:r>
            </a:p>
          </p:txBody>
        </p:sp>
      </p:grpSp>
      <p:grpSp>
        <p:nvGrpSpPr>
          <p:cNvPr name="Group 46" id="46"/>
          <p:cNvGrpSpPr/>
          <p:nvPr/>
        </p:nvGrpSpPr>
        <p:grpSpPr>
          <a:xfrm rot="0">
            <a:off x="9679943" y="1907543"/>
            <a:ext cx="8255003" cy="2183387"/>
            <a:chOff x="0" y="0"/>
            <a:chExt cx="11006671" cy="2911183"/>
          </a:xfrm>
        </p:grpSpPr>
        <p:sp>
          <p:nvSpPr>
            <p:cNvPr name="Freeform 47" id="47"/>
            <p:cNvSpPr/>
            <p:nvPr/>
          </p:nvSpPr>
          <p:spPr>
            <a:xfrm flipH="false" flipV="false" rot="0">
              <a:off x="0" y="0"/>
              <a:ext cx="11006709" cy="2911221"/>
            </a:xfrm>
            <a:custGeom>
              <a:avLst/>
              <a:gdLst/>
              <a:ahLst/>
              <a:cxnLst/>
              <a:rect r="r" b="b" t="t" l="l"/>
              <a:pathLst>
                <a:path h="2911221" w="11006709">
                  <a:moveTo>
                    <a:pt x="0" y="0"/>
                  </a:moveTo>
                  <a:lnTo>
                    <a:pt x="11006709" y="0"/>
                  </a:lnTo>
                  <a:lnTo>
                    <a:pt x="11006709" y="2911221"/>
                  </a:lnTo>
                  <a:lnTo>
                    <a:pt x="0" y="2911221"/>
                  </a:lnTo>
                  <a:close/>
                </a:path>
              </a:pathLst>
            </a:custGeom>
            <a:solidFill>
              <a:srgbClr val="FFFFFF"/>
            </a:solidFill>
            <a:ln w="25400" cap="sq">
              <a:solidFill>
                <a:srgbClr val="FFFFFF"/>
              </a:solidFill>
              <a:prstDash val="solid"/>
              <a:miter/>
            </a:ln>
          </p:spPr>
        </p:sp>
      </p:grpSp>
      <p:grpSp>
        <p:nvGrpSpPr>
          <p:cNvPr name="Group 48" id="48"/>
          <p:cNvGrpSpPr/>
          <p:nvPr/>
        </p:nvGrpSpPr>
        <p:grpSpPr>
          <a:xfrm rot="0">
            <a:off x="9679943" y="1907543"/>
            <a:ext cx="244859" cy="2183387"/>
            <a:chOff x="0" y="0"/>
            <a:chExt cx="326479" cy="2911183"/>
          </a:xfrm>
        </p:grpSpPr>
        <p:sp>
          <p:nvSpPr>
            <p:cNvPr name="Freeform 49" id="49"/>
            <p:cNvSpPr/>
            <p:nvPr/>
          </p:nvSpPr>
          <p:spPr>
            <a:xfrm flipH="false" flipV="false" rot="0">
              <a:off x="0" y="0"/>
              <a:ext cx="326517" cy="2911221"/>
            </a:xfrm>
            <a:custGeom>
              <a:avLst/>
              <a:gdLst/>
              <a:ahLst/>
              <a:cxnLst/>
              <a:rect r="r" b="b" t="t" l="l"/>
              <a:pathLst>
                <a:path h="2911221" w="326517">
                  <a:moveTo>
                    <a:pt x="0" y="0"/>
                  </a:moveTo>
                  <a:lnTo>
                    <a:pt x="326517" y="0"/>
                  </a:lnTo>
                  <a:lnTo>
                    <a:pt x="326517" y="2911221"/>
                  </a:lnTo>
                  <a:lnTo>
                    <a:pt x="0" y="2911221"/>
                  </a:lnTo>
                  <a:close/>
                </a:path>
              </a:pathLst>
            </a:custGeom>
            <a:solidFill>
              <a:srgbClr val="A81E2D"/>
            </a:solidFill>
            <a:ln w="25400" cap="sq">
              <a:solidFill>
                <a:srgbClr val="A81E2D"/>
              </a:solidFill>
              <a:prstDash val="solid"/>
              <a:miter/>
            </a:ln>
          </p:spPr>
        </p:sp>
      </p:grpSp>
      <p:grpSp>
        <p:nvGrpSpPr>
          <p:cNvPr name="Group 50" id="50"/>
          <p:cNvGrpSpPr/>
          <p:nvPr/>
        </p:nvGrpSpPr>
        <p:grpSpPr>
          <a:xfrm rot="0">
            <a:off x="10094976" y="2066544"/>
            <a:ext cx="1005840" cy="914400"/>
            <a:chOff x="0" y="0"/>
            <a:chExt cx="1341120" cy="1219200"/>
          </a:xfrm>
        </p:grpSpPr>
        <p:sp>
          <p:nvSpPr>
            <p:cNvPr name="Freeform 51" id="51"/>
            <p:cNvSpPr/>
            <p:nvPr/>
          </p:nvSpPr>
          <p:spPr>
            <a:xfrm flipH="false" flipV="false" rot="0">
              <a:off x="0" y="0"/>
              <a:ext cx="1341120" cy="1219200"/>
            </a:xfrm>
            <a:custGeom>
              <a:avLst/>
              <a:gdLst/>
              <a:ahLst/>
              <a:cxnLst/>
              <a:rect r="r" b="b" t="t" l="l"/>
              <a:pathLst>
                <a:path h="1219200" w="1341120">
                  <a:moveTo>
                    <a:pt x="0" y="0"/>
                  </a:moveTo>
                  <a:lnTo>
                    <a:pt x="1341120" y="0"/>
                  </a:lnTo>
                  <a:lnTo>
                    <a:pt x="1341120" y="1219200"/>
                  </a:lnTo>
                  <a:lnTo>
                    <a:pt x="0" y="1219200"/>
                  </a:lnTo>
                  <a:close/>
                </a:path>
              </a:pathLst>
            </a:custGeom>
            <a:blipFill>
              <a:blip r:embed="rId3">
                <a:alphaModFix amt="0"/>
              </a:blip>
              <a:stretch>
                <a:fillRect l="-66639" t="0" r="-66639" b="0"/>
              </a:stretch>
            </a:blipFill>
          </p:spPr>
        </p:sp>
        <p:sp>
          <p:nvSpPr>
            <p:cNvPr name="TextBox 52" id="52"/>
            <p:cNvSpPr txBox="true"/>
            <p:nvPr/>
          </p:nvSpPr>
          <p:spPr>
            <a:xfrm>
              <a:off x="0" y="-9525"/>
              <a:ext cx="1341120" cy="1228725"/>
            </a:xfrm>
            <a:prstGeom prst="rect">
              <a:avLst/>
            </a:prstGeom>
          </p:spPr>
          <p:txBody>
            <a:bodyPr anchor="ctr" rtlCol="false" tIns="0" lIns="0" bIns="0" rIns="0"/>
            <a:lstStyle/>
            <a:p>
              <a:pPr algn="l">
                <a:lnSpc>
                  <a:spcPts val="5280"/>
                </a:lnSpc>
              </a:pPr>
              <a:r>
                <a:rPr lang="en-US" sz="4400" b="true">
                  <a:solidFill>
                    <a:srgbClr val="A81E2D"/>
                  </a:solidFill>
                  <a:latin typeface="Georgia Bold"/>
                  <a:ea typeface="Georgia Bold"/>
                  <a:cs typeface="Georgia Bold"/>
                  <a:sym typeface="Georgia Bold"/>
                </a:rPr>
                <a:t>04</a:t>
              </a:r>
            </a:p>
          </p:txBody>
        </p:sp>
      </p:grpSp>
      <p:grpSp>
        <p:nvGrpSpPr>
          <p:cNvPr name="Group 53" id="53"/>
          <p:cNvGrpSpPr/>
          <p:nvPr/>
        </p:nvGrpSpPr>
        <p:grpSpPr>
          <a:xfrm rot="0">
            <a:off x="10094976" y="2889504"/>
            <a:ext cx="7498080" cy="585216"/>
            <a:chOff x="0" y="0"/>
            <a:chExt cx="9997440" cy="780288"/>
          </a:xfrm>
        </p:grpSpPr>
        <p:sp>
          <p:nvSpPr>
            <p:cNvPr name="Freeform 54" id="54"/>
            <p:cNvSpPr/>
            <p:nvPr/>
          </p:nvSpPr>
          <p:spPr>
            <a:xfrm flipH="false" flipV="false" rot="0">
              <a:off x="0" y="0"/>
              <a:ext cx="9997440" cy="780288"/>
            </a:xfrm>
            <a:custGeom>
              <a:avLst/>
              <a:gdLst/>
              <a:ahLst/>
              <a:cxnLst/>
              <a:rect r="r" b="b" t="t" l="l"/>
              <a:pathLst>
                <a:path h="780288" w="9997440">
                  <a:moveTo>
                    <a:pt x="0" y="0"/>
                  </a:moveTo>
                  <a:lnTo>
                    <a:pt x="9997440" y="0"/>
                  </a:lnTo>
                  <a:lnTo>
                    <a:pt x="9997440" y="780288"/>
                  </a:lnTo>
                  <a:lnTo>
                    <a:pt x="0" y="780288"/>
                  </a:lnTo>
                  <a:close/>
                </a:path>
              </a:pathLst>
            </a:custGeom>
            <a:blipFill>
              <a:blip r:embed="rId3">
                <a:alphaModFix amt="0"/>
              </a:blip>
              <a:stretch>
                <a:fillRect l="0" t="-199652" r="0" b="-199652"/>
              </a:stretch>
            </a:blipFill>
          </p:spPr>
        </p:sp>
        <p:sp>
          <p:nvSpPr>
            <p:cNvPr name="TextBox 55" id="55"/>
            <p:cNvSpPr txBox="true"/>
            <p:nvPr/>
          </p:nvSpPr>
          <p:spPr>
            <a:xfrm>
              <a:off x="0" y="-57150"/>
              <a:ext cx="9997440" cy="837438"/>
            </a:xfrm>
            <a:prstGeom prst="rect">
              <a:avLst/>
            </a:prstGeom>
          </p:spPr>
          <p:txBody>
            <a:bodyPr anchor="ctr" rtlCol="false" tIns="0" lIns="0" bIns="0" rIns="0"/>
            <a:lstStyle/>
            <a:p>
              <a:pPr algn="l">
                <a:lnSpc>
                  <a:spcPts val="3120"/>
                </a:lnSpc>
              </a:pPr>
              <a:r>
                <a:rPr lang="en-US" sz="2600" b="true">
                  <a:solidFill>
                    <a:srgbClr val="1A1A1A"/>
                  </a:solidFill>
                  <a:latin typeface="Calibri (MS) Bold"/>
                  <a:ea typeface="Calibri (MS) Bold"/>
                  <a:cs typeface="Calibri (MS) Bold"/>
                  <a:sym typeface="Calibri (MS) Bold"/>
                </a:rPr>
                <a:t>On-Site Best Practices</a:t>
              </a:r>
            </a:p>
          </p:txBody>
        </p:sp>
      </p:grpSp>
      <p:grpSp>
        <p:nvGrpSpPr>
          <p:cNvPr name="Group 56" id="56"/>
          <p:cNvGrpSpPr/>
          <p:nvPr/>
        </p:nvGrpSpPr>
        <p:grpSpPr>
          <a:xfrm rot="0">
            <a:off x="10094976" y="3438144"/>
            <a:ext cx="7498080" cy="512064"/>
            <a:chOff x="0" y="0"/>
            <a:chExt cx="9997440" cy="682752"/>
          </a:xfrm>
        </p:grpSpPr>
        <p:sp>
          <p:nvSpPr>
            <p:cNvPr name="Freeform 57" id="57"/>
            <p:cNvSpPr/>
            <p:nvPr/>
          </p:nvSpPr>
          <p:spPr>
            <a:xfrm flipH="false" flipV="false" rot="0">
              <a:off x="0" y="0"/>
              <a:ext cx="9997440" cy="682752"/>
            </a:xfrm>
            <a:custGeom>
              <a:avLst/>
              <a:gdLst/>
              <a:ahLst/>
              <a:cxnLst/>
              <a:rect r="r" b="b" t="t" l="l"/>
              <a:pathLst>
                <a:path h="682752" w="9997440">
                  <a:moveTo>
                    <a:pt x="0" y="0"/>
                  </a:moveTo>
                  <a:lnTo>
                    <a:pt x="9997440" y="0"/>
                  </a:lnTo>
                  <a:lnTo>
                    <a:pt x="9997440" y="682752"/>
                  </a:lnTo>
                  <a:lnTo>
                    <a:pt x="0" y="682752"/>
                  </a:lnTo>
                  <a:close/>
                </a:path>
              </a:pathLst>
            </a:custGeom>
            <a:blipFill>
              <a:blip r:embed="rId3">
                <a:alphaModFix amt="0"/>
              </a:blip>
              <a:stretch>
                <a:fillRect l="0" t="-235316" r="0" b="-235316"/>
              </a:stretch>
            </a:blipFill>
          </p:spPr>
        </p:sp>
        <p:sp>
          <p:nvSpPr>
            <p:cNvPr name="TextBox 58" id="58"/>
            <p:cNvSpPr txBox="true"/>
            <p:nvPr/>
          </p:nvSpPr>
          <p:spPr>
            <a:xfrm>
              <a:off x="0" y="-38100"/>
              <a:ext cx="9997440" cy="720852"/>
            </a:xfrm>
            <a:prstGeom prst="rect">
              <a:avLst/>
            </a:prstGeom>
          </p:spPr>
          <p:txBody>
            <a:bodyPr anchor="ctr" rtlCol="false" tIns="0" lIns="0" bIns="0" rIns="0"/>
            <a:lstStyle/>
            <a:p>
              <a:pPr algn="l">
                <a:lnSpc>
                  <a:spcPts val="2400"/>
                </a:lnSpc>
              </a:pPr>
              <a:r>
                <a:rPr lang="en-US" sz="2000">
                  <a:solidFill>
                    <a:srgbClr val="666666"/>
                  </a:solidFill>
                  <a:latin typeface="Calibri (MS)"/>
                  <a:ea typeface="Calibri (MS)"/>
                  <a:cs typeface="Calibri (MS)"/>
                  <a:sym typeface="Calibri (MS)"/>
                </a:rPr>
                <a:t>Booth activity, lead gen &amp; networking</a:t>
              </a:r>
            </a:p>
          </p:txBody>
        </p:sp>
      </p:grpSp>
      <p:grpSp>
        <p:nvGrpSpPr>
          <p:cNvPr name="Group 59" id="59"/>
          <p:cNvGrpSpPr/>
          <p:nvPr/>
        </p:nvGrpSpPr>
        <p:grpSpPr>
          <a:xfrm rot="0">
            <a:off x="9679943" y="4431287"/>
            <a:ext cx="8255003" cy="2183387"/>
            <a:chOff x="0" y="0"/>
            <a:chExt cx="11006671" cy="2911183"/>
          </a:xfrm>
        </p:grpSpPr>
        <p:sp>
          <p:nvSpPr>
            <p:cNvPr name="Freeform 60" id="60"/>
            <p:cNvSpPr/>
            <p:nvPr/>
          </p:nvSpPr>
          <p:spPr>
            <a:xfrm flipH="false" flipV="false" rot="0">
              <a:off x="0" y="0"/>
              <a:ext cx="11006709" cy="2911221"/>
            </a:xfrm>
            <a:custGeom>
              <a:avLst/>
              <a:gdLst/>
              <a:ahLst/>
              <a:cxnLst/>
              <a:rect r="r" b="b" t="t" l="l"/>
              <a:pathLst>
                <a:path h="2911221" w="11006709">
                  <a:moveTo>
                    <a:pt x="0" y="0"/>
                  </a:moveTo>
                  <a:lnTo>
                    <a:pt x="11006709" y="0"/>
                  </a:lnTo>
                  <a:lnTo>
                    <a:pt x="11006709" y="2911221"/>
                  </a:lnTo>
                  <a:lnTo>
                    <a:pt x="0" y="2911221"/>
                  </a:lnTo>
                  <a:close/>
                </a:path>
              </a:pathLst>
            </a:custGeom>
            <a:solidFill>
              <a:srgbClr val="FFFFFF"/>
            </a:solidFill>
            <a:ln w="25400" cap="sq">
              <a:solidFill>
                <a:srgbClr val="FFFFFF"/>
              </a:solidFill>
              <a:prstDash val="solid"/>
              <a:miter/>
            </a:ln>
          </p:spPr>
        </p:sp>
      </p:grpSp>
      <p:grpSp>
        <p:nvGrpSpPr>
          <p:cNvPr name="Group 61" id="61"/>
          <p:cNvGrpSpPr/>
          <p:nvPr/>
        </p:nvGrpSpPr>
        <p:grpSpPr>
          <a:xfrm rot="0">
            <a:off x="9679943" y="4431287"/>
            <a:ext cx="244859" cy="2183387"/>
            <a:chOff x="0" y="0"/>
            <a:chExt cx="326479" cy="2911183"/>
          </a:xfrm>
        </p:grpSpPr>
        <p:sp>
          <p:nvSpPr>
            <p:cNvPr name="Freeform 62" id="62"/>
            <p:cNvSpPr/>
            <p:nvPr/>
          </p:nvSpPr>
          <p:spPr>
            <a:xfrm flipH="false" flipV="false" rot="0">
              <a:off x="0" y="0"/>
              <a:ext cx="326517" cy="2911221"/>
            </a:xfrm>
            <a:custGeom>
              <a:avLst/>
              <a:gdLst/>
              <a:ahLst/>
              <a:cxnLst/>
              <a:rect r="r" b="b" t="t" l="l"/>
              <a:pathLst>
                <a:path h="2911221" w="326517">
                  <a:moveTo>
                    <a:pt x="0" y="0"/>
                  </a:moveTo>
                  <a:lnTo>
                    <a:pt x="326517" y="0"/>
                  </a:lnTo>
                  <a:lnTo>
                    <a:pt x="326517" y="2911221"/>
                  </a:lnTo>
                  <a:lnTo>
                    <a:pt x="0" y="2911221"/>
                  </a:lnTo>
                  <a:close/>
                </a:path>
              </a:pathLst>
            </a:custGeom>
            <a:solidFill>
              <a:srgbClr val="A81E2D"/>
            </a:solidFill>
            <a:ln w="25400" cap="sq">
              <a:solidFill>
                <a:srgbClr val="A81E2D"/>
              </a:solidFill>
              <a:prstDash val="solid"/>
              <a:miter/>
            </a:ln>
          </p:spPr>
        </p:sp>
      </p:grpSp>
      <p:grpSp>
        <p:nvGrpSpPr>
          <p:cNvPr name="Group 63" id="63"/>
          <p:cNvGrpSpPr/>
          <p:nvPr/>
        </p:nvGrpSpPr>
        <p:grpSpPr>
          <a:xfrm rot="0">
            <a:off x="10094976" y="4590288"/>
            <a:ext cx="1005840" cy="914400"/>
            <a:chOff x="0" y="0"/>
            <a:chExt cx="1341120" cy="1219200"/>
          </a:xfrm>
        </p:grpSpPr>
        <p:sp>
          <p:nvSpPr>
            <p:cNvPr name="Freeform 64" id="64"/>
            <p:cNvSpPr/>
            <p:nvPr/>
          </p:nvSpPr>
          <p:spPr>
            <a:xfrm flipH="false" flipV="false" rot="0">
              <a:off x="0" y="0"/>
              <a:ext cx="1341120" cy="1219200"/>
            </a:xfrm>
            <a:custGeom>
              <a:avLst/>
              <a:gdLst/>
              <a:ahLst/>
              <a:cxnLst/>
              <a:rect r="r" b="b" t="t" l="l"/>
              <a:pathLst>
                <a:path h="1219200" w="1341120">
                  <a:moveTo>
                    <a:pt x="0" y="0"/>
                  </a:moveTo>
                  <a:lnTo>
                    <a:pt x="1341120" y="0"/>
                  </a:lnTo>
                  <a:lnTo>
                    <a:pt x="1341120" y="1219200"/>
                  </a:lnTo>
                  <a:lnTo>
                    <a:pt x="0" y="1219200"/>
                  </a:lnTo>
                  <a:close/>
                </a:path>
              </a:pathLst>
            </a:custGeom>
            <a:blipFill>
              <a:blip r:embed="rId3">
                <a:alphaModFix amt="0"/>
              </a:blip>
              <a:stretch>
                <a:fillRect l="-66639" t="0" r="-66639" b="0"/>
              </a:stretch>
            </a:blipFill>
          </p:spPr>
        </p:sp>
        <p:sp>
          <p:nvSpPr>
            <p:cNvPr name="TextBox 65" id="65"/>
            <p:cNvSpPr txBox="true"/>
            <p:nvPr/>
          </p:nvSpPr>
          <p:spPr>
            <a:xfrm>
              <a:off x="0" y="-9525"/>
              <a:ext cx="1341120" cy="1228725"/>
            </a:xfrm>
            <a:prstGeom prst="rect">
              <a:avLst/>
            </a:prstGeom>
          </p:spPr>
          <p:txBody>
            <a:bodyPr anchor="ctr" rtlCol="false" tIns="0" lIns="0" bIns="0" rIns="0"/>
            <a:lstStyle/>
            <a:p>
              <a:pPr algn="l">
                <a:lnSpc>
                  <a:spcPts val="5280"/>
                </a:lnSpc>
              </a:pPr>
              <a:r>
                <a:rPr lang="en-US" sz="4400" b="true">
                  <a:solidFill>
                    <a:srgbClr val="A81E2D"/>
                  </a:solidFill>
                  <a:latin typeface="Georgia Bold"/>
                  <a:ea typeface="Georgia Bold"/>
                  <a:cs typeface="Georgia Bold"/>
                  <a:sym typeface="Georgia Bold"/>
                </a:rPr>
                <a:t>05</a:t>
              </a:r>
            </a:p>
          </p:txBody>
        </p:sp>
      </p:grpSp>
      <p:grpSp>
        <p:nvGrpSpPr>
          <p:cNvPr name="Group 66" id="66"/>
          <p:cNvGrpSpPr/>
          <p:nvPr/>
        </p:nvGrpSpPr>
        <p:grpSpPr>
          <a:xfrm rot="0">
            <a:off x="10094976" y="5413248"/>
            <a:ext cx="7498080" cy="585216"/>
            <a:chOff x="0" y="0"/>
            <a:chExt cx="9997440" cy="780288"/>
          </a:xfrm>
        </p:grpSpPr>
        <p:sp>
          <p:nvSpPr>
            <p:cNvPr name="Freeform 67" id="67"/>
            <p:cNvSpPr/>
            <p:nvPr/>
          </p:nvSpPr>
          <p:spPr>
            <a:xfrm flipH="false" flipV="false" rot="0">
              <a:off x="0" y="0"/>
              <a:ext cx="9997440" cy="780288"/>
            </a:xfrm>
            <a:custGeom>
              <a:avLst/>
              <a:gdLst/>
              <a:ahLst/>
              <a:cxnLst/>
              <a:rect r="r" b="b" t="t" l="l"/>
              <a:pathLst>
                <a:path h="780288" w="9997440">
                  <a:moveTo>
                    <a:pt x="0" y="0"/>
                  </a:moveTo>
                  <a:lnTo>
                    <a:pt x="9997440" y="0"/>
                  </a:lnTo>
                  <a:lnTo>
                    <a:pt x="9997440" y="780288"/>
                  </a:lnTo>
                  <a:lnTo>
                    <a:pt x="0" y="780288"/>
                  </a:lnTo>
                  <a:close/>
                </a:path>
              </a:pathLst>
            </a:custGeom>
            <a:blipFill>
              <a:blip r:embed="rId3">
                <a:alphaModFix amt="0"/>
              </a:blip>
              <a:stretch>
                <a:fillRect l="0" t="-199652" r="0" b="-199652"/>
              </a:stretch>
            </a:blipFill>
          </p:spPr>
        </p:sp>
        <p:sp>
          <p:nvSpPr>
            <p:cNvPr name="TextBox 68" id="68"/>
            <p:cNvSpPr txBox="true"/>
            <p:nvPr/>
          </p:nvSpPr>
          <p:spPr>
            <a:xfrm>
              <a:off x="0" y="-57150"/>
              <a:ext cx="9997440" cy="837438"/>
            </a:xfrm>
            <a:prstGeom prst="rect">
              <a:avLst/>
            </a:prstGeom>
          </p:spPr>
          <p:txBody>
            <a:bodyPr anchor="ctr" rtlCol="false" tIns="0" lIns="0" bIns="0" rIns="0"/>
            <a:lstStyle/>
            <a:p>
              <a:pPr algn="l">
                <a:lnSpc>
                  <a:spcPts val="3120"/>
                </a:lnSpc>
              </a:pPr>
              <a:r>
                <a:rPr lang="en-US" sz="2600" b="true">
                  <a:solidFill>
                    <a:srgbClr val="1A1A1A"/>
                  </a:solidFill>
                  <a:latin typeface="Calibri (MS) Bold"/>
                  <a:ea typeface="Calibri (MS) Bold"/>
                  <a:cs typeface="Calibri (MS) Bold"/>
                  <a:sym typeface="Calibri (MS) Bold"/>
                </a:rPr>
                <a:t>Post-Conference Follow-Up</a:t>
              </a:r>
            </a:p>
          </p:txBody>
        </p:sp>
      </p:grpSp>
      <p:grpSp>
        <p:nvGrpSpPr>
          <p:cNvPr name="Group 69" id="69"/>
          <p:cNvGrpSpPr/>
          <p:nvPr/>
        </p:nvGrpSpPr>
        <p:grpSpPr>
          <a:xfrm rot="0">
            <a:off x="10094976" y="5961888"/>
            <a:ext cx="7498080" cy="512064"/>
            <a:chOff x="0" y="0"/>
            <a:chExt cx="9997440" cy="682752"/>
          </a:xfrm>
        </p:grpSpPr>
        <p:sp>
          <p:nvSpPr>
            <p:cNvPr name="Freeform 70" id="70"/>
            <p:cNvSpPr/>
            <p:nvPr/>
          </p:nvSpPr>
          <p:spPr>
            <a:xfrm flipH="false" flipV="false" rot="0">
              <a:off x="0" y="0"/>
              <a:ext cx="9997440" cy="682752"/>
            </a:xfrm>
            <a:custGeom>
              <a:avLst/>
              <a:gdLst/>
              <a:ahLst/>
              <a:cxnLst/>
              <a:rect r="r" b="b" t="t" l="l"/>
              <a:pathLst>
                <a:path h="682752" w="9997440">
                  <a:moveTo>
                    <a:pt x="0" y="0"/>
                  </a:moveTo>
                  <a:lnTo>
                    <a:pt x="9997440" y="0"/>
                  </a:lnTo>
                  <a:lnTo>
                    <a:pt x="9997440" y="682752"/>
                  </a:lnTo>
                  <a:lnTo>
                    <a:pt x="0" y="682752"/>
                  </a:lnTo>
                  <a:close/>
                </a:path>
              </a:pathLst>
            </a:custGeom>
            <a:blipFill>
              <a:blip r:embed="rId3">
                <a:alphaModFix amt="0"/>
              </a:blip>
              <a:stretch>
                <a:fillRect l="0" t="-235316" r="0" b="-235316"/>
              </a:stretch>
            </a:blipFill>
          </p:spPr>
        </p:sp>
        <p:sp>
          <p:nvSpPr>
            <p:cNvPr name="TextBox 71" id="71"/>
            <p:cNvSpPr txBox="true"/>
            <p:nvPr/>
          </p:nvSpPr>
          <p:spPr>
            <a:xfrm>
              <a:off x="0" y="-38100"/>
              <a:ext cx="9997440" cy="720852"/>
            </a:xfrm>
            <a:prstGeom prst="rect">
              <a:avLst/>
            </a:prstGeom>
          </p:spPr>
          <p:txBody>
            <a:bodyPr anchor="ctr" rtlCol="false" tIns="0" lIns="0" bIns="0" rIns="0"/>
            <a:lstStyle/>
            <a:p>
              <a:pPr algn="l">
                <a:lnSpc>
                  <a:spcPts val="2400"/>
                </a:lnSpc>
              </a:pPr>
              <a:r>
                <a:rPr lang="en-US" sz="2000">
                  <a:solidFill>
                    <a:srgbClr val="666666"/>
                  </a:solidFill>
                  <a:latin typeface="Calibri (MS)"/>
                  <a:ea typeface="Calibri (MS)"/>
                  <a:cs typeface="Calibri (MS)"/>
                  <a:sym typeface="Calibri (MS)"/>
                </a:rPr>
                <a:t>Converting connections into results</a:t>
              </a:r>
            </a:p>
          </p:txBody>
        </p:sp>
      </p:grpSp>
      <p:grpSp>
        <p:nvGrpSpPr>
          <p:cNvPr name="Group 72" id="72"/>
          <p:cNvGrpSpPr/>
          <p:nvPr/>
        </p:nvGrpSpPr>
        <p:grpSpPr>
          <a:xfrm rot="0">
            <a:off x="9679943" y="6955031"/>
            <a:ext cx="8255003" cy="2183387"/>
            <a:chOff x="0" y="0"/>
            <a:chExt cx="11006671" cy="2911183"/>
          </a:xfrm>
        </p:grpSpPr>
        <p:sp>
          <p:nvSpPr>
            <p:cNvPr name="Freeform 73" id="73"/>
            <p:cNvSpPr/>
            <p:nvPr/>
          </p:nvSpPr>
          <p:spPr>
            <a:xfrm flipH="false" flipV="false" rot="0">
              <a:off x="0" y="0"/>
              <a:ext cx="11006709" cy="2911221"/>
            </a:xfrm>
            <a:custGeom>
              <a:avLst/>
              <a:gdLst/>
              <a:ahLst/>
              <a:cxnLst/>
              <a:rect r="r" b="b" t="t" l="l"/>
              <a:pathLst>
                <a:path h="2911221" w="11006709">
                  <a:moveTo>
                    <a:pt x="0" y="0"/>
                  </a:moveTo>
                  <a:lnTo>
                    <a:pt x="11006709" y="0"/>
                  </a:lnTo>
                  <a:lnTo>
                    <a:pt x="11006709" y="2911221"/>
                  </a:lnTo>
                  <a:lnTo>
                    <a:pt x="0" y="2911221"/>
                  </a:lnTo>
                  <a:close/>
                </a:path>
              </a:pathLst>
            </a:custGeom>
            <a:solidFill>
              <a:srgbClr val="FFFFFF"/>
            </a:solidFill>
            <a:ln w="25400" cap="sq">
              <a:solidFill>
                <a:srgbClr val="FFFFFF"/>
              </a:solidFill>
              <a:prstDash val="solid"/>
              <a:miter/>
            </a:ln>
          </p:spPr>
        </p:sp>
      </p:grpSp>
      <p:grpSp>
        <p:nvGrpSpPr>
          <p:cNvPr name="Group 74" id="74"/>
          <p:cNvGrpSpPr/>
          <p:nvPr/>
        </p:nvGrpSpPr>
        <p:grpSpPr>
          <a:xfrm rot="0">
            <a:off x="9679943" y="6955031"/>
            <a:ext cx="244859" cy="2183387"/>
            <a:chOff x="0" y="0"/>
            <a:chExt cx="326479" cy="2911183"/>
          </a:xfrm>
        </p:grpSpPr>
        <p:sp>
          <p:nvSpPr>
            <p:cNvPr name="Freeform 75" id="75"/>
            <p:cNvSpPr/>
            <p:nvPr/>
          </p:nvSpPr>
          <p:spPr>
            <a:xfrm flipH="false" flipV="false" rot="0">
              <a:off x="0" y="0"/>
              <a:ext cx="326517" cy="2911221"/>
            </a:xfrm>
            <a:custGeom>
              <a:avLst/>
              <a:gdLst/>
              <a:ahLst/>
              <a:cxnLst/>
              <a:rect r="r" b="b" t="t" l="l"/>
              <a:pathLst>
                <a:path h="2911221" w="326517">
                  <a:moveTo>
                    <a:pt x="0" y="0"/>
                  </a:moveTo>
                  <a:lnTo>
                    <a:pt x="326517" y="0"/>
                  </a:lnTo>
                  <a:lnTo>
                    <a:pt x="326517" y="2911221"/>
                  </a:lnTo>
                  <a:lnTo>
                    <a:pt x="0" y="2911221"/>
                  </a:lnTo>
                  <a:close/>
                </a:path>
              </a:pathLst>
            </a:custGeom>
            <a:solidFill>
              <a:srgbClr val="A81E2D"/>
            </a:solidFill>
            <a:ln w="25400" cap="sq">
              <a:solidFill>
                <a:srgbClr val="A81E2D"/>
              </a:solidFill>
              <a:prstDash val="solid"/>
              <a:miter/>
            </a:ln>
          </p:spPr>
        </p:sp>
      </p:grpSp>
      <p:grpSp>
        <p:nvGrpSpPr>
          <p:cNvPr name="Group 76" id="76"/>
          <p:cNvGrpSpPr/>
          <p:nvPr/>
        </p:nvGrpSpPr>
        <p:grpSpPr>
          <a:xfrm rot="0">
            <a:off x="10094976" y="7114032"/>
            <a:ext cx="1005840" cy="914400"/>
            <a:chOff x="0" y="0"/>
            <a:chExt cx="1341120" cy="1219200"/>
          </a:xfrm>
        </p:grpSpPr>
        <p:sp>
          <p:nvSpPr>
            <p:cNvPr name="Freeform 77" id="77"/>
            <p:cNvSpPr/>
            <p:nvPr/>
          </p:nvSpPr>
          <p:spPr>
            <a:xfrm flipH="false" flipV="false" rot="0">
              <a:off x="0" y="0"/>
              <a:ext cx="1341120" cy="1219200"/>
            </a:xfrm>
            <a:custGeom>
              <a:avLst/>
              <a:gdLst/>
              <a:ahLst/>
              <a:cxnLst/>
              <a:rect r="r" b="b" t="t" l="l"/>
              <a:pathLst>
                <a:path h="1219200" w="1341120">
                  <a:moveTo>
                    <a:pt x="0" y="0"/>
                  </a:moveTo>
                  <a:lnTo>
                    <a:pt x="1341120" y="0"/>
                  </a:lnTo>
                  <a:lnTo>
                    <a:pt x="1341120" y="1219200"/>
                  </a:lnTo>
                  <a:lnTo>
                    <a:pt x="0" y="1219200"/>
                  </a:lnTo>
                  <a:close/>
                </a:path>
              </a:pathLst>
            </a:custGeom>
            <a:blipFill>
              <a:blip r:embed="rId3">
                <a:alphaModFix amt="0"/>
              </a:blip>
              <a:stretch>
                <a:fillRect l="-66639" t="0" r="-66639" b="0"/>
              </a:stretch>
            </a:blipFill>
          </p:spPr>
        </p:sp>
        <p:sp>
          <p:nvSpPr>
            <p:cNvPr name="TextBox 78" id="78"/>
            <p:cNvSpPr txBox="true"/>
            <p:nvPr/>
          </p:nvSpPr>
          <p:spPr>
            <a:xfrm>
              <a:off x="0" y="-9525"/>
              <a:ext cx="1341120" cy="1228725"/>
            </a:xfrm>
            <a:prstGeom prst="rect">
              <a:avLst/>
            </a:prstGeom>
          </p:spPr>
          <p:txBody>
            <a:bodyPr anchor="ctr" rtlCol="false" tIns="0" lIns="0" bIns="0" rIns="0"/>
            <a:lstStyle/>
            <a:p>
              <a:pPr algn="l">
                <a:lnSpc>
                  <a:spcPts val="5280"/>
                </a:lnSpc>
              </a:pPr>
              <a:r>
                <a:rPr lang="en-US" sz="4400" b="true">
                  <a:solidFill>
                    <a:srgbClr val="A81E2D"/>
                  </a:solidFill>
                  <a:latin typeface="Georgia Bold"/>
                  <a:ea typeface="Georgia Bold"/>
                  <a:cs typeface="Georgia Bold"/>
                  <a:sym typeface="Georgia Bold"/>
                </a:rPr>
                <a:t>06</a:t>
              </a:r>
            </a:p>
          </p:txBody>
        </p:sp>
      </p:grpSp>
      <p:grpSp>
        <p:nvGrpSpPr>
          <p:cNvPr name="Group 79" id="79"/>
          <p:cNvGrpSpPr/>
          <p:nvPr/>
        </p:nvGrpSpPr>
        <p:grpSpPr>
          <a:xfrm rot="0">
            <a:off x="10094976" y="7936992"/>
            <a:ext cx="7498080" cy="585216"/>
            <a:chOff x="0" y="0"/>
            <a:chExt cx="9997440" cy="780288"/>
          </a:xfrm>
        </p:grpSpPr>
        <p:sp>
          <p:nvSpPr>
            <p:cNvPr name="Freeform 80" id="80"/>
            <p:cNvSpPr/>
            <p:nvPr/>
          </p:nvSpPr>
          <p:spPr>
            <a:xfrm flipH="false" flipV="false" rot="0">
              <a:off x="0" y="0"/>
              <a:ext cx="9997440" cy="780288"/>
            </a:xfrm>
            <a:custGeom>
              <a:avLst/>
              <a:gdLst/>
              <a:ahLst/>
              <a:cxnLst/>
              <a:rect r="r" b="b" t="t" l="l"/>
              <a:pathLst>
                <a:path h="780288" w="9997440">
                  <a:moveTo>
                    <a:pt x="0" y="0"/>
                  </a:moveTo>
                  <a:lnTo>
                    <a:pt x="9997440" y="0"/>
                  </a:lnTo>
                  <a:lnTo>
                    <a:pt x="9997440" y="780288"/>
                  </a:lnTo>
                  <a:lnTo>
                    <a:pt x="0" y="780288"/>
                  </a:lnTo>
                  <a:close/>
                </a:path>
              </a:pathLst>
            </a:custGeom>
            <a:blipFill>
              <a:blip r:embed="rId3">
                <a:alphaModFix amt="0"/>
              </a:blip>
              <a:stretch>
                <a:fillRect l="0" t="-199652" r="0" b="-199652"/>
              </a:stretch>
            </a:blipFill>
          </p:spPr>
        </p:sp>
        <p:sp>
          <p:nvSpPr>
            <p:cNvPr name="TextBox 81" id="81"/>
            <p:cNvSpPr txBox="true"/>
            <p:nvPr/>
          </p:nvSpPr>
          <p:spPr>
            <a:xfrm>
              <a:off x="0" y="-57150"/>
              <a:ext cx="9997440" cy="837438"/>
            </a:xfrm>
            <a:prstGeom prst="rect">
              <a:avLst/>
            </a:prstGeom>
          </p:spPr>
          <p:txBody>
            <a:bodyPr anchor="ctr" rtlCol="false" tIns="0" lIns="0" bIns="0" rIns="0"/>
            <a:lstStyle/>
            <a:p>
              <a:pPr algn="l">
                <a:lnSpc>
                  <a:spcPts val="3120"/>
                </a:lnSpc>
              </a:pPr>
              <a:r>
                <a:rPr lang="en-US" sz="2600" b="true">
                  <a:solidFill>
                    <a:srgbClr val="1A1A1A"/>
                  </a:solidFill>
                  <a:latin typeface="Calibri (MS) Bold"/>
                  <a:ea typeface="Calibri (MS) Bold"/>
                  <a:cs typeface="Calibri (MS) Bold"/>
                  <a:sym typeface="Calibri (MS) Bold"/>
                </a:rPr>
                <a:t>Q&amp;A</a:t>
              </a:r>
            </a:p>
          </p:txBody>
        </p:sp>
      </p:grpSp>
      <p:grpSp>
        <p:nvGrpSpPr>
          <p:cNvPr name="Group 82" id="82"/>
          <p:cNvGrpSpPr/>
          <p:nvPr/>
        </p:nvGrpSpPr>
        <p:grpSpPr>
          <a:xfrm rot="0">
            <a:off x="10094976" y="8485632"/>
            <a:ext cx="7498080" cy="512064"/>
            <a:chOff x="0" y="0"/>
            <a:chExt cx="9997440" cy="682752"/>
          </a:xfrm>
        </p:grpSpPr>
        <p:sp>
          <p:nvSpPr>
            <p:cNvPr name="Freeform 83" id="83"/>
            <p:cNvSpPr/>
            <p:nvPr/>
          </p:nvSpPr>
          <p:spPr>
            <a:xfrm flipH="false" flipV="false" rot="0">
              <a:off x="0" y="0"/>
              <a:ext cx="9997440" cy="682752"/>
            </a:xfrm>
            <a:custGeom>
              <a:avLst/>
              <a:gdLst/>
              <a:ahLst/>
              <a:cxnLst/>
              <a:rect r="r" b="b" t="t" l="l"/>
              <a:pathLst>
                <a:path h="682752" w="9997440">
                  <a:moveTo>
                    <a:pt x="0" y="0"/>
                  </a:moveTo>
                  <a:lnTo>
                    <a:pt x="9997440" y="0"/>
                  </a:lnTo>
                  <a:lnTo>
                    <a:pt x="9997440" y="682752"/>
                  </a:lnTo>
                  <a:lnTo>
                    <a:pt x="0" y="682752"/>
                  </a:lnTo>
                  <a:close/>
                </a:path>
              </a:pathLst>
            </a:custGeom>
            <a:blipFill>
              <a:blip r:embed="rId3">
                <a:alphaModFix amt="0"/>
              </a:blip>
              <a:stretch>
                <a:fillRect l="0" t="-235316" r="0" b="-235316"/>
              </a:stretch>
            </a:blipFill>
          </p:spPr>
        </p:sp>
        <p:sp>
          <p:nvSpPr>
            <p:cNvPr name="TextBox 84" id="84"/>
            <p:cNvSpPr txBox="true"/>
            <p:nvPr/>
          </p:nvSpPr>
          <p:spPr>
            <a:xfrm>
              <a:off x="0" y="-38100"/>
              <a:ext cx="9997440" cy="720852"/>
            </a:xfrm>
            <a:prstGeom prst="rect">
              <a:avLst/>
            </a:prstGeom>
          </p:spPr>
          <p:txBody>
            <a:bodyPr anchor="ctr" rtlCol="false" tIns="0" lIns="0" bIns="0" rIns="0"/>
            <a:lstStyle/>
            <a:p>
              <a:pPr algn="l">
                <a:lnSpc>
                  <a:spcPts val="2400"/>
                </a:lnSpc>
              </a:pPr>
              <a:r>
                <a:rPr lang="en-US" sz="2000">
                  <a:solidFill>
                    <a:srgbClr val="666666"/>
                  </a:solidFill>
                  <a:latin typeface="Calibri (MS)"/>
                  <a:ea typeface="Calibri (MS)"/>
                  <a:cs typeface="Calibri (MS)"/>
                  <a:sym typeface="Calibri (MS)"/>
                </a:rPr>
                <a:t>Open discussion</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97" y="-12697"/>
            <a:ext cx="18313403" cy="1579883"/>
            <a:chOff x="0" y="0"/>
            <a:chExt cx="24417871" cy="2106511"/>
          </a:xfrm>
        </p:grpSpPr>
        <p:sp>
          <p:nvSpPr>
            <p:cNvPr name="Freeform 3" id="3"/>
            <p:cNvSpPr/>
            <p:nvPr/>
          </p:nvSpPr>
          <p:spPr>
            <a:xfrm flipH="false" flipV="false" rot="0">
              <a:off x="0" y="0"/>
              <a:ext cx="24417910" cy="2106549"/>
            </a:xfrm>
            <a:custGeom>
              <a:avLst/>
              <a:gdLst/>
              <a:ahLst/>
              <a:cxnLst/>
              <a:rect r="r" b="b" t="t" l="l"/>
              <a:pathLst>
                <a:path h="2106549" w="24417910">
                  <a:moveTo>
                    <a:pt x="0" y="0"/>
                  </a:moveTo>
                  <a:lnTo>
                    <a:pt x="24417910" y="0"/>
                  </a:lnTo>
                  <a:lnTo>
                    <a:pt x="24417910" y="2106549"/>
                  </a:lnTo>
                  <a:lnTo>
                    <a:pt x="0" y="2106549"/>
                  </a:lnTo>
                  <a:close/>
                </a:path>
              </a:pathLst>
            </a:custGeom>
            <a:solidFill>
              <a:srgbClr val="2B2B2B"/>
            </a:solidFill>
            <a:ln w="25400" cap="sq">
              <a:solidFill>
                <a:srgbClr val="2B2B2B"/>
              </a:solidFill>
              <a:prstDash val="solid"/>
              <a:miter/>
            </a:ln>
          </p:spPr>
        </p:sp>
      </p:grpSp>
      <p:grpSp>
        <p:nvGrpSpPr>
          <p:cNvPr name="Group 4" id="4"/>
          <p:cNvGrpSpPr/>
          <p:nvPr/>
        </p:nvGrpSpPr>
        <p:grpSpPr>
          <a:xfrm rot="0">
            <a:off x="731520" y="0"/>
            <a:ext cx="14630400" cy="1554480"/>
            <a:chOff x="0" y="0"/>
            <a:chExt cx="19507200" cy="2072640"/>
          </a:xfrm>
        </p:grpSpPr>
        <p:sp>
          <p:nvSpPr>
            <p:cNvPr name="Freeform 5" id="5"/>
            <p:cNvSpPr/>
            <p:nvPr/>
          </p:nvSpPr>
          <p:spPr>
            <a:xfrm flipH="false" flipV="false" rot="0">
              <a:off x="0" y="0"/>
              <a:ext cx="19507200" cy="2072640"/>
            </a:xfrm>
            <a:custGeom>
              <a:avLst/>
              <a:gdLst/>
              <a:ahLst/>
              <a:cxnLst/>
              <a:rect r="r" b="b" t="t" l="l"/>
              <a:pathLst>
                <a:path h="2072640" w="19507200">
                  <a:moveTo>
                    <a:pt x="0" y="0"/>
                  </a:moveTo>
                  <a:lnTo>
                    <a:pt x="19507200" y="0"/>
                  </a:lnTo>
                  <a:lnTo>
                    <a:pt x="19507200" y="2072640"/>
                  </a:lnTo>
                  <a:lnTo>
                    <a:pt x="0" y="2072640"/>
                  </a:lnTo>
                  <a:close/>
                </a:path>
              </a:pathLst>
            </a:custGeom>
            <a:blipFill>
              <a:blip r:embed="rId3">
                <a:alphaModFix amt="0"/>
              </a:blip>
              <a:stretch>
                <a:fillRect l="0" t="-133388" r="0" b="-133388"/>
              </a:stretch>
            </a:blipFill>
          </p:spPr>
        </p:sp>
        <p:sp>
          <p:nvSpPr>
            <p:cNvPr name="TextBox 6" id="6"/>
            <p:cNvSpPr txBox="true"/>
            <p:nvPr/>
          </p:nvSpPr>
          <p:spPr>
            <a:xfrm>
              <a:off x="0" y="-76200"/>
              <a:ext cx="19507200" cy="2148840"/>
            </a:xfrm>
            <a:prstGeom prst="rect">
              <a:avLst/>
            </a:prstGeom>
          </p:spPr>
          <p:txBody>
            <a:bodyPr anchor="ctr" rtlCol="false" tIns="0" lIns="0" bIns="0" rIns="0"/>
            <a:lstStyle/>
            <a:p>
              <a:pPr algn="l">
                <a:lnSpc>
                  <a:spcPts val="5280"/>
                </a:lnSpc>
              </a:pPr>
              <a:r>
                <a:rPr lang="en-US" sz="4400" b="true">
                  <a:solidFill>
                    <a:srgbClr val="FFFFFF"/>
                  </a:solidFill>
                  <a:latin typeface="Calibri (MS) Bold"/>
                  <a:ea typeface="Calibri (MS) Bold"/>
                  <a:cs typeface="Calibri (MS) Bold"/>
                  <a:sym typeface="Calibri (MS) Bold"/>
                </a:rPr>
                <a:t>WHAT'S NEW IN 2026</a:t>
              </a:r>
            </a:p>
          </p:txBody>
        </p:sp>
      </p:grpSp>
      <p:grpSp>
        <p:nvGrpSpPr>
          <p:cNvPr name="Group 7" id="7"/>
          <p:cNvGrpSpPr/>
          <p:nvPr/>
        </p:nvGrpSpPr>
        <p:grpSpPr>
          <a:xfrm rot="0">
            <a:off x="13716000" y="0"/>
            <a:ext cx="4023360" cy="1554480"/>
            <a:chOff x="0" y="0"/>
            <a:chExt cx="5364480" cy="2072640"/>
          </a:xfrm>
        </p:grpSpPr>
        <p:sp>
          <p:nvSpPr>
            <p:cNvPr name="Freeform 8" id="8"/>
            <p:cNvSpPr/>
            <p:nvPr/>
          </p:nvSpPr>
          <p:spPr>
            <a:xfrm flipH="false" flipV="false" rot="0">
              <a:off x="0" y="0"/>
              <a:ext cx="5364480" cy="2072640"/>
            </a:xfrm>
            <a:custGeom>
              <a:avLst/>
              <a:gdLst/>
              <a:ahLst/>
              <a:cxnLst/>
              <a:rect r="r" b="b" t="t" l="l"/>
              <a:pathLst>
                <a:path h="2072640" w="5364480">
                  <a:moveTo>
                    <a:pt x="0" y="0"/>
                  </a:moveTo>
                  <a:lnTo>
                    <a:pt x="5364480" y="0"/>
                  </a:lnTo>
                  <a:lnTo>
                    <a:pt x="5364480" y="2072640"/>
                  </a:lnTo>
                  <a:lnTo>
                    <a:pt x="0" y="2072640"/>
                  </a:lnTo>
                  <a:close/>
                </a:path>
              </a:pathLst>
            </a:custGeom>
            <a:blipFill>
              <a:blip r:embed="rId3">
                <a:alphaModFix amt="0"/>
              </a:blip>
              <a:stretch>
                <a:fillRect l="0" t="-431" r="0" b="-431"/>
              </a:stretch>
            </a:blipFill>
          </p:spPr>
        </p:sp>
        <p:sp>
          <p:nvSpPr>
            <p:cNvPr name="TextBox 9" id="9"/>
            <p:cNvSpPr txBox="true"/>
            <p:nvPr/>
          </p:nvSpPr>
          <p:spPr>
            <a:xfrm>
              <a:off x="0" y="-47625"/>
              <a:ext cx="5364480" cy="2120265"/>
            </a:xfrm>
            <a:prstGeom prst="rect">
              <a:avLst/>
            </a:prstGeom>
          </p:spPr>
          <p:txBody>
            <a:bodyPr anchor="ctr" rtlCol="false" tIns="0" lIns="0" bIns="0" rIns="0"/>
            <a:lstStyle/>
            <a:p>
              <a:pPr algn="r">
                <a:lnSpc>
                  <a:spcPts val="2640"/>
                </a:lnSpc>
              </a:pPr>
              <a:r>
                <a:rPr lang="en-US" sz="2200">
                  <a:solidFill>
                    <a:srgbClr val="9A9A9A"/>
                  </a:solidFill>
                  <a:latin typeface="Calibri (MS)"/>
                  <a:ea typeface="Calibri (MS)"/>
                  <a:cs typeface="Calibri (MS)"/>
                  <a:sym typeface="Calibri (MS)"/>
                </a:rPr>
                <a:t>#WeAreILTA</a:t>
              </a:r>
            </a:p>
          </p:txBody>
        </p:sp>
      </p:grpSp>
      <p:grpSp>
        <p:nvGrpSpPr>
          <p:cNvPr name="Group 10" id="10"/>
          <p:cNvGrpSpPr/>
          <p:nvPr/>
        </p:nvGrpSpPr>
        <p:grpSpPr>
          <a:xfrm rot="0">
            <a:off x="731520" y="1737360"/>
            <a:ext cx="16459200" cy="731520"/>
            <a:chOff x="0" y="0"/>
            <a:chExt cx="21945600" cy="975360"/>
          </a:xfrm>
        </p:grpSpPr>
        <p:sp>
          <p:nvSpPr>
            <p:cNvPr name="Freeform 11" id="11"/>
            <p:cNvSpPr/>
            <p:nvPr/>
          </p:nvSpPr>
          <p:spPr>
            <a:xfrm flipH="false" flipV="false" rot="0">
              <a:off x="0" y="0"/>
              <a:ext cx="21945600" cy="975360"/>
            </a:xfrm>
            <a:custGeom>
              <a:avLst/>
              <a:gdLst/>
              <a:ahLst/>
              <a:cxnLst/>
              <a:rect r="r" b="b" t="t" l="l"/>
              <a:pathLst>
                <a:path h="975360" w="21945600">
                  <a:moveTo>
                    <a:pt x="0" y="0"/>
                  </a:moveTo>
                  <a:lnTo>
                    <a:pt x="21945600" y="0"/>
                  </a:lnTo>
                  <a:lnTo>
                    <a:pt x="21945600" y="975360"/>
                  </a:lnTo>
                  <a:lnTo>
                    <a:pt x="0" y="975360"/>
                  </a:lnTo>
                  <a:close/>
                </a:path>
              </a:pathLst>
            </a:custGeom>
            <a:blipFill>
              <a:blip r:embed="rId3">
                <a:alphaModFix amt="0"/>
              </a:blip>
              <a:stretch>
                <a:fillRect l="0" t="-388413" r="0" b="-388413"/>
              </a:stretch>
            </a:blipFill>
          </p:spPr>
        </p:sp>
        <p:sp>
          <p:nvSpPr>
            <p:cNvPr name="TextBox 12" id="12"/>
            <p:cNvSpPr txBox="true"/>
            <p:nvPr/>
          </p:nvSpPr>
          <p:spPr>
            <a:xfrm>
              <a:off x="0" y="-9525"/>
              <a:ext cx="21945600" cy="984885"/>
            </a:xfrm>
            <a:prstGeom prst="rect">
              <a:avLst/>
            </a:prstGeom>
          </p:spPr>
          <p:txBody>
            <a:bodyPr anchor="ctr" rtlCol="false" tIns="0" lIns="0" bIns="0" rIns="0"/>
            <a:lstStyle/>
            <a:p>
              <a:pPr algn="l">
                <a:lnSpc>
                  <a:spcPts val="4320"/>
                </a:lnSpc>
              </a:pPr>
              <a:r>
                <a:rPr lang="en-US" sz="3600" i="true">
                  <a:solidFill>
                    <a:srgbClr val="A81E2D"/>
                  </a:solidFill>
                  <a:latin typeface="Georgia Italics"/>
                  <a:ea typeface="Georgia Italics"/>
                  <a:cs typeface="Georgia Italics"/>
                  <a:sym typeface="Georgia Italics"/>
                </a:rPr>
                <a:t>Exhibit Hall Updates &amp; New Opportunities</a:t>
              </a:r>
            </a:p>
          </p:txBody>
        </p:sp>
      </p:grpSp>
      <p:grpSp>
        <p:nvGrpSpPr>
          <p:cNvPr name="Group 13" id="13"/>
          <p:cNvGrpSpPr/>
          <p:nvPr/>
        </p:nvGrpSpPr>
        <p:grpSpPr>
          <a:xfrm rot="0">
            <a:off x="718823" y="2730503"/>
            <a:ext cx="8072123" cy="3042923"/>
            <a:chOff x="0" y="0"/>
            <a:chExt cx="10762831" cy="4057231"/>
          </a:xfrm>
        </p:grpSpPr>
        <p:sp>
          <p:nvSpPr>
            <p:cNvPr name="Freeform 14" id="14"/>
            <p:cNvSpPr/>
            <p:nvPr/>
          </p:nvSpPr>
          <p:spPr>
            <a:xfrm flipH="false" flipV="false" rot="0">
              <a:off x="0" y="0"/>
              <a:ext cx="10762869" cy="4057269"/>
            </a:xfrm>
            <a:custGeom>
              <a:avLst/>
              <a:gdLst/>
              <a:ahLst/>
              <a:cxnLst/>
              <a:rect r="r" b="b" t="t" l="l"/>
              <a:pathLst>
                <a:path h="4057269" w="10762869">
                  <a:moveTo>
                    <a:pt x="0" y="0"/>
                  </a:moveTo>
                  <a:lnTo>
                    <a:pt x="10762869" y="0"/>
                  </a:lnTo>
                  <a:lnTo>
                    <a:pt x="10762869" y="4057269"/>
                  </a:lnTo>
                  <a:lnTo>
                    <a:pt x="0" y="4057269"/>
                  </a:lnTo>
                  <a:close/>
                </a:path>
              </a:pathLst>
            </a:custGeom>
            <a:solidFill>
              <a:srgbClr val="F5F5F5"/>
            </a:solidFill>
            <a:ln w="25400" cap="sq">
              <a:solidFill>
                <a:srgbClr val="F5F5F5"/>
              </a:solidFill>
              <a:prstDash val="solid"/>
              <a:miter/>
            </a:ln>
          </p:spPr>
        </p:sp>
      </p:grpSp>
      <p:grpSp>
        <p:nvGrpSpPr>
          <p:cNvPr name="Group 15" id="15"/>
          <p:cNvGrpSpPr/>
          <p:nvPr/>
        </p:nvGrpSpPr>
        <p:grpSpPr>
          <a:xfrm rot="0">
            <a:off x="1097280" y="3017520"/>
            <a:ext cx="731520" cy="731520"/>
            <a:chOff x="0" y="0"/>
            <a:chExt cx="975360" cy="975360"/>
          </a:xfrm>
        </p:grpSpPr>
        <p:sp>
          <p:nvSpPr>
            <p:cNvPr name="Freeform 16" id="16" descr="preencoded.png"/>
            <p:cNvSpPr/>
            <p:nvPr/>
          </p:nvSpPr>
          <p:spPr>
            <a:xfrm flipH="false" flipV="false" rot="0">
              <a:off x="0" y="0"/>
              <a:ext cx="975360" cy="975360"/>
            </a:xfrm>
            <a:custGeom>
              <a:avLst/>
              <a:gdLst/>
              <a:ahLst/>
              <a:cxnLst/>
              <a:rect r="r" b="b" t="t" l="l"/>
              <a:pathLst>
                <a:path h="975360" w="975360">
                  <a:moveTo>
                    <a:pt x="0" y="0"/>
                  </a:moveTo>
                  <a:lnTo>
                    <a:pt x="975360" y="0"/>
                  </a:lnTo>
                  <a:lnTo>
                    <a:pt x="975360" y="975360"/>
                  </a:lnTo>
                  <a:lnTo>
                    <a:pt x="0" y="975360"/>
                  </a:lnTo>
                  <a:lnTo>
                    <a:pt x="0" y="0"/>
                  </a:lnTo>
                  <a:close/>
                </a:path>
              </a:pathLst>
            </a:custGeom>
            <a:blipFill>
              <a:blip r:embed="rId4"/>
              <a:stretch>
                <a:fillRect l="0" t="0" r="0" b="0"/>
              </a:stretch>
            </a:blipFill>
          </p:spPr>
        </p:sp>
      </p:grpSp>
      <p:grpSp>
        <p:nvGrpSpPr>
          <p:cNvPr name="Group 17" id="17"/>
          <p:cNvGrpSpPr/>
          <p:nvPr/>
        </p:nvGrpSpPr>
        <p:grpSpPr>
          <a:xfrm rot="0">
            <a:off x="2048256" y="2962656"/>
            <a:ext cx="6492240" cy="694944"/>
            <a:chOff x="0" y="0"/>
            <a:chExt cx="8656320" cy="926592"/>
          </a:xfrm>
        </p:grpSpPr>
        <p:sp>
          <p:nvSpPr>
            <p:cNvPr name="Freeform 18" id="18"/>
            <p:cNvSpPr/>
            <p:nvPr/>
          </p:nvSpPr>
          <p:spPr>
            <a:xfrm flipH="false" flipV="false" rot="0">
              <a:off x="0" y="0"/>
              <a:ext cx="8656320" cy="926592"/>
            </a:xfrm>
            <a:custGeom>
              <a:avLst/>
              <a:gdLst/>
              <a:ahLst/>
              <a:cxnLst/>
              <a:rect r="r" b="b" t="t" l="l"/>
              <a:pathLst>
                <a:path h="926592" w="8656320">
                  <a:moveTo>
                    <a:pt x="0" y="0"/>
                  </a:moveTo>
                  <a:lnTo>
                    <a:pt x="8656320" y="0"/>
                  </a:lnTo>
                  <a:lnTo>
                    <a:pt x="8656320" y="926592"/>
                  </a:lnTo>
                  <a:lnTo>
                    <a:pt x="0" y="926592"/>
                  </a:lnTo>
                  <a:close/>
                </a:path>
              </a:pathLst>
            </a:custGeom>
            <a:blipFill>
              <a:blip r:embed="rId3">
                <a:alphaModFix amt="0"/>
              </a:blip>
              <a:stretch>
                <a:fillRect l="0" t="-132031" r="0" b="-132031"/>
              </a:stretch>
            </a:blipFill>
          </p:spPr>
        </p:sp>
        <p:sp>
          <p:nvSpPr>
            <p:cNvPr name="TextBox 19" id="19"/>
            <p:cNvSpPr txBox="true"/>
            <p:nvPr/>
          </p:nvSpPr>
          <p:spPr>
            <a:xfrm>
              <a:off x="0" y="-57150"/>
              <a:ext cx="8656320" cy="983742"/>
            </a:xfrm>
            <a:prstGeom prst="rect">
              <a:avLst/>
            </a:prstGeom>
          </p:spPr>
          <p:txBody>
            <a:bodyPr anchor="ctr" rtlCol="false" tIns="0" lIns="0" bIns="0" rIns="0"/>
            <a:lstStyle/>
            <a:p>
              <a:pPr algn="l">
                <a:lnSpc>
                  <a:spcPts val="3120"/>
                </a:lnSpc>
              </a:pPr>
              <a:r>
                <a:rPr lang="en-US" sz="2600" b="true">
                  <a:solidFill>
                    <a:srgbClr val="1A1A1A"/>
                  </a:solidFill>
                  <a:latin typeface="Calibri (MS) Bold"/>
                  <a:ea typeface="Calibri (MS) Bold"/>
                  <a:cs typeface="Calibri (MS) Bold"/>
                  <a:sym typeface="Calibri (MS) Bold"/>
                </a:rPr>
                <a:t>Startup Hub Pitches — Back!</a:t>
              </a:r>
            </a:p>
          </p:txBody>
        </p:sp>
      </p:grpSp>
      <p:grpSp>
        <p:nvGrpSpPr>
          <p:cNvPr name="Group 20" id="20"/>
          <p:cNvGrpSpPr/>
          <p:nvPr/>
        </p:nvGrpSpPr>
        <p:grpSpPr>
          <a:xfrm rot="0">
            <a:off x="1097280" y="3803904"/>
            <a:ext cx="7315200" cy="1828800"/>
            <a:chOff x="0" y="0"/>
            <a:chExt cx="9753600" cy="2438400"/>
          </a:xfrm>
        </p:grpSpPr>
        <p:sp>
          <p:nvSpPr>
            <p:cNvPr name="Freeform 21" id="21"/>
            <p:cNvSpPr/>
            <p:nvPr/>
          </p:nvSpPr>
          <p:spPr>
            <a:xfrm flipH="false" flipV="false" rot="0">
              <a:off x="0" y="0"/>
              <a:ext cx="9753600" cy="2438400"/>
            </a:xfrm>
            <a:custGeom>
              <a:avLst/>
              <a:gdLst/>
              <a:ahLst/>
              <a:cxnLst/>
              <a:rect r="r" b="b" t="t" l="l"/>
              <a:pathLst>
                <a:path h="2438400" w="9753600">
                  <a:moveTo>
                    <a:pt x="0" y="0"/>
                  </a:moveTo>
                  <a:lnTo>
                    <a:pt x="9753600" y="0"/>
                  </a:lnTo>
                  <a:lnTo>
                    <a:pt x="9753600" y="2438400"/>
                  </a:lnTo>
                  <a:lnTo>
                    <a:pt x="0" y="2438400"/>
                  </a:lnTo>
                  <a:close/>
                </a:path>
              </a:pathLst>
            </a:custGeom>
            <a:blipFill>
              <a:blip r:embed="rId3">
                <a:alphaModFix amt="0"/>
              </a:blip>
              <a:stretch>
                <a:fillRect l="0" t="-27940" r="0" b="-27940"/>
              </a:stretch>
            </a:blipFill>
          </p:spPr>
        </p:sp>
        <p:sp>
          <p:nvSpPr>
            <p:cNvPr name="TextBox 22" id="22"/>
            <p:cNvSpPr txBox="true"/>
            <p:nvPr/>
          </p:nvSpPr>
          <p:spPr>
            <a:xfrm>
              <a:off x="0" y="-47625"/>
              <a:ext cx="9753600" cy="2486025"/>
            </a:xfrm>
            <a:prstGeom prst="rect">
              <a:avLst/>
            </a:prstGeom>
          </p:spPr>
          <p:txBody>
            <a:bodyPr anchor="ctr" rtlCol="false" tIns="0" lIns="0" bIns="0" rIns="0"/>
            <a:lstStyle/>
            <a:p>
              <a:pPr algn="l">
                <a:lnSpc>
                  <a:spcPts val="2640"/>
                </a:lnSpc>
              </a:pPr>
              <a:r>
                <a:rPr lang="en-US" sz="2200">
                  <a:solidFill>
                    <a:srgbClr val="666666"/>
                  </a:solidFill>
                  <a:latin typeface="Calibri (MS)"/>
                  <a:ea typeface="Calibri (MS)"/>
                  <a:cs typeface="Calibri (MS)"/>
                  <a:sym typeface="Calibri (MS)"/>
                </a:rPr>
                <a:t>Two stages near the exhibit entrance. Pitches run Tuesday through Wednesday with headphones provided. Great energy — position your booth to capitalize on the foot traffic.</a:t>
              </a:r>
            </a:p>
          </p:txBody>
        </p:sp>
      </p:grpSp>
      <p:grpSp>
        <p:nvGrpSpPr>
          <p:cNvPr name="Group 23" id="23"/>
          <p:cNvGrpSpPr/>
          <p:nvPr/>
        </p:nvGrpSpPr>
        <p:grpSpPr>
          <a:xfrm rot="0">
            <a:off x="9497063" y="2730503"/>
            <a:ext cx="8072123" cy="3042923"/>
            <a:chOff x="0" y="0"/>
            <a:chExt cx="10762831" cy="4057231"/>
          </a:xfrm>
        </p:grpSpPr>
        <p:sp>
          <p:nvSpPr>
            <p:cNvPr name="Freeform 24" id="24"/>
            <p:cNvSpPr/>
            <p:nvPr/>
          </p:nvSpPr>
          <p:spPr>
            <a:xfrm flipH="false" flipV="false" rot="0">
              <a:off x="0" y="0"/>
              <a:ext cx="10762869" cy="4057269"/>
            </a:xfrm>
            <a:custGeom>
              <a:avLst/>
              <a:gdLst/>
              <a:ahLst/>
              <a:cxnLst/>
              <a:rect r="r" b="b" t="t" l="l"/>
              <a:pathLst>
                <a:path h="4057269" w="10762869">
                  <a:moveTo>
                    <a:pt x="0" y="0"/>
                  </a:moveTo>
                  <a:lnTo>
                    <a:pt x="10762869" y="0"/>
                  </a:lnTo>
                  <a:lnTo>
                    <a:pt x="10762869" y="4057269"/>
                  </a:lnTo>
                  <a:lnTo>
                    <a:pt x="0" y="4057269"/>
                  </a:lnTo>
                  <a:close/>
                </a:path>
              </a:pathLst>
            </a:custGeom>
            <a:solidFill>
              <a:srgbClr val="F5F5F5"/>
            </a:solidFill>
            <a:ln w="25400" cap="sq">
              <a:solidFill>
                <a:srgbClr val="F5F5F5"/>
              </a:solidFill>
              <a:prstDash val="solid"/>
              <a:miter/>
            </a:ln>
          </p:spPr>
        </p:sp>
      </p:grpSp>
      <p:grpSp>
        <p:nvGrpSpPr>
          <p:cNvPr name="Group 25" id="25"/>
          <p:cNvGrpSpPr/>
          <p:nvPr/>
        </p:nvGrpSpPr>
        <p:grpSpPr>
          <a:xfrm rot="0">
            <a:off x="9875520" y="3017520"/>
            <a:ext cx="731520" cy="731520"/>
            <a:chOff x="0" y="0"/>
            <a:chExt cx="975360" cy="975360"/>
          </a:xfrm>
        </p:grpSpPr>
        <p:sp>
          <p:nvSpPr>
            <p:cNvPr name="Freeform 26" id="26" descr="preencoded.png"/>
            <p:cNvSpPr/>
            <p:nvPr/>
          </p:nvSpPr>
          <p:spPr>
            <a:xfrm flipH="false" flipV="false" rot="0">
              <a:off x="0" y="0"/>
              <a:ext cx="975360" cy="975360"/>
            </a:xfrm>
            <a:custGeom>
              <a:avLst/>
              <a:gdLst/>
              <a:ahLst/>
              <a:cxnLst/>
              <a:rect r="r" b="b" t="t" l="l"/>
              <a:pathLst>
                <a:path h="975360" w="975360">
                  <a:moveTo>
                    <a:pt x="0" y="0"/>
                  </a:moveTo>
                  <a:lnTo>
                    <a:pt x="975360" y="0"/>
                  </a:lnTo>
                  <a:lnTo>
                    <a:pt x="975360" y="975360"/>
                  </a:lnTo>
                  <a:lnTo>
                    <a:pt x="0" y="975360"/>
                  </a:lnTo>
                  <a:lnTo>
                    <a:pt x="0" y="0"/>
                  </a:lnTo>
                  <a:close/>
                </a:path>
              </a:pathLst>
            </a:custGeom>
            <a:blipFill>
              <a:blip r:embed="rId5"/>
              <a:stretch>
                <a:fillRect l="0" t="0" r="0" b="0"/>
              </a:stretch>
            </a:blipFill>
          </p:spPr>
        </p:sp>
      </p:grpSp>
      <p:grpSp>
        <p:nvGrpSpPr>
          <p:cNvPr name="Group 27" id="27"/>
          <p:cNvGrpSpPr/>
          <p:nvPr/>
        </p:nvGrpSpPr>
        <p:grpSpPr>
          <a:xfrm rot="0">
            <a:off x="10826496" y="2962656"/>
            <a:ext cx="6492240" cy="694944"/>
            <a:chOff x="0" y="0"/>
            <a:chExt cx="8656320" cy="926592"/>
          </a:xfrm>
        </p:grpSpPr>
        <p:sp>
          <p:nvSpPr>
            <p:cNvPr name="Freeform 28" id="28"/>
            <p:cNvSpPr/>
            <p:nvPr/>
          </p:nvSpPr>
          <p:spPr>
            <a:xfrm flipH="false" flipV="false" rot="0">
              <a:off x="0" y="0"/>
              <a:ext cx="8656320" cy="926592"/>
            </a:xfrm>
            <a:custGeom>
              <a:avLst/>
              <a:gdLst/>
              <a:ahLst/>
              <a:cxnLst/>
              <a:rect r="r" b="b" t="t" l="l"/>
              <a:pathLst>
                <a:path h="926592" w="8656320">
                  <a:moveTo>
                    <a:pt x="0" y="0"/>
                  </a:moveTo>
                  <a:lnTo>
                    <a:pt x="8656320" y="0"/>
                  </a:lnTo>
                  <a:lnTo>
                    <a:pt x="8656320" y="926592"/>
                  </a:lnTo>
                  <a:lnTo>
                    <a:pt x="0" y="926592"/>
                  </a:lnTo>
                  <a:close/>
                </a:path>
              </a:pathLst>
            </a:custGeom>
            <a:blipFill>
              <a:blip r:embed="rId3">
                <a:alphaModFix amt="0"/>
              </a:blip>
              <a:stretch>
                <a:fillRect l="0" t="-132031" r="0" b="-132031"/>
              </a:stretch>
            </a:blipFill>
          </p:spPr>
        </p:sp>
        <p:sp>
          <p:nvSpPr>
            <p:cNvPr name="TextBox 29" id="29"/>
            <p:cNvSpPr txBox="true"/>
            <p:nvPr/>
          </p:nvSpPr>
          <p:spPr>
            <a:xfrm>
              <a:off x="0" y="-57150"/>
              <a:ext cx="8656320" cy="983742"/>
            </a:xfrm>
            <a:prstGeom prst="rect">
              <a:avLst/>
            </a:prstGeom>
          </p:spPr>
          <p:txBody>
            <a:bodyPr anchor="ctr" rtlCol="false" tIns="0" lIns="0" bIns="0" rIns="0"/>
            <a:lstStyle/>
            <a:p>
              <a:pPr algn="l">
                <a:lnSpc>
                  <a:spcPts val="3120"/>
                </a:lnSpc>
              </a:pPr>
              <a:r>
                <a:rPr lang="en-US" sz="2600" b="true">
                  <a:solidFill>
                    <a:srgbClr val="1A1A1A"/>
                  </a:solidFill>
                  <a:latin typeface="Calibri (MS) Bold"/>
                  <a:ea typeface="Calibri (MS) Bold"/>
                  <a:cs typeface="Calibri (MS) Bold"/>
                  <a:sym typeface="Calibri (MS) Bold"/>
                </a:rPr>
                <a:t>New In-Hall Stage</a:t>
              </a:r>
            </a:p>
          </p:txBody>
        </p:sp>
      </p:grpSp>
      <p:grpSp>
        <p:nvGrpSpPr>
          <p:cNvPr name="Group 30" id="30"/>
          <p:cNvGrpSpPr/>
          <p:nvPr/>
        </p:nvGrpSpPr>
        <p:grpSpPr>
          <a:xfrm rot="0">
            <a:off x="9875520" y="3803904"/>
            <a:ext cx="7315200" cy="1828800"/>
            <a:chOff x="0" y="0"/>
            <a:chExt cx="9753600" cy="2438400"/>
          </a:xfrm>
        </p:grpSpPr>
        <p:sp>
          <p:nvSpPr>
            <p:cNvPr name="Freeform 31" id="31"/>
            <p:cNvSpPr/>
            <p:nvPr/>
          </p:nvSpPr>
          <p:spPr>
            <a:xfrm flipH="false" flipV="false" rot="0">
              <a:off x="0" y="0"/>
              <a:ext cx="9753600" cy="2438400"/>
            </a:xfrm>
            <a:custGeom>
              <a:avLst/>
              <a:gdLst/>
              <a:ahLst/>
              <a:cxnLst/>
              <a:rect r="r" b="b" t="t" l="l"/>
              <a:pathLst>
                <a:path h="2438400" w="9753600">
                  <a:moveTo>
                    <a:pt x="0" y="0"/>
                  </a:moveTo>
                  <a:lnTo>
                    <a:pt x="9753600" y="0"/>
                  </a:lnTo>
                  <a:lnTo>
                    <a:pt x="9753600" y="2438400"/>
                  </a:lnTo>
                  <a:lnTo>
                    <a:pt x="0" y="2438400"/>
                  </a:lnTo>
                  <a:close/>
                </a:path>
              </a:pathLst>
            </a:custGeom>
            <a:blipFill>
              <a:blip r:embed="rId3">
                <a:alphaModFix amt="0"/>
              </a:blip>
              <a:stretch>
                <a:fillRect l="0" t="-27940" r="0" b="-27940"/>
              </a:stretch>
            </a:blipFill>
          </p:spPr>
        </p:sp>
        <p:sp>
          <p:nvSpPr>
            <p:cNvPr name="TextBox 32" id="32"/>
            <p:cNvSpPr txBox="true"/>
            <p:nvPr/>
          </p:nvSpPr>
          <p:spPr>
            <a:xfrm>
              <a:off x="0" y="-47625"/>
              <a:ext cx="9753600" cy="2486025"/>
            </a:xfrm>
            <a:prstGeom prst="rect">
              <a:avLst/>
            </a:prstGeom>
          </p:spPr>
          <p:txBody>
            <a:bodyPr anchor="ctr" rtlCol="false" tIns="0" lIns="0" bIns="0" rIns="0"/>
            <a:lstStyle/>
            <a:p>
              <a:pPr algn="l">
                <a:lnSpc>
                  <a:spcPts val="2640"/>
                </a:lnSpc>
              </a:pPr>
              <a:r>
                <a:rPr lang="en-US" sz="2200">
                  <a:solidFill>
                    <a:srgbClr val="666666"/>
                  </a:solidFill>
                  <a:latin typeface="Calibri (MS)"/>
                  <a:ea typeface="Calibri (MS)"/>
                  <a:cs typeface="Calibri (MS)"/>
                  <a:sym typeface="Calibri (MS)"/>
                </a:rPr>
                <a:t>Host a company update or master class right on the exhibit floor. Limited sponsorship slots available. Headphones keep the noise contained — attendees stay focused on you.</a:t>
              </a:r>
            </a:p>
          </p:txBody>
        </p:sp>
      </p:grpSp>
      <p:grpSp>
        <p:nvGrpSpPr>
          <p:cNvPr name="Group 33" id="33"/>
          <p:cNvGrpSpPr/>
          <p:nvPr/>
        </p:nvGrpSpPr>
        <p:grpSpPr>
          <a:xfrm rot="0">
            <a:off x="718823" y="6113783"/>
            <a:ext cx="8072123" cy="3042923"/>
            <a:chOff x="0" y="0"/>
            <a:chExt cx="10762831" cy="4057231"/>
          </a:xfrm>
        </p:grpSpPr>
        <p:sp>
          <p:nvSpPr>
            <p:cNvPr name="Freeform 34" id="34"/>
            <p:cNvSpPr/>
            <p:nvPr/>
          </p:nvSpPr>
          <p:spPr>
            <a:xfrm flipH="false" flipV="false" rot="0">
              <a:off x="0" y="0"/>
              <a:ext cx="10762869" cy="4057269"/>
            </a:xfrm>
            <a:custGeom>
              <a:avLst/>
              <a:gdLst/>
              <a:ahLst/>
              <a:cxnLst/>
              <a:rect r="r" b="b" t="t" l="l"/>
              <a:pathLst>
                <a:path h="4057269" w="10762869">
                  <a:moveTo>
                    <a:pt x="0" y="0"/>
                  </a:moveTo>
                  <a:lnTo>
                    <a:pt x="10762869" y="0"/>
                  </a:lnTo>
                  <a:lnTo>
                    <a:pt x="10762869" y="4057269"/>
                  </a:lnTo>
                  <a:lnTo>
                    <a:pt x="0" y="4057269"/>
                  </a:lnTo>
                  <a:close/>
                </a:path>
              </a:pathLst>
            </a:custGeom>
            <a:solidFill>
              <a:srgbClr val="F5F5F5"/>
            </a:solidFill>
            <a:ln w="25400" cap="sq">
              <a:solidFill>
                <a:srgbClr val="F5F5F5"/>
              </a:solidFill>
              <a:prstDash val="solid"/>
              <a:miter/>
            </a:ln>
          </p:spPr>
        </p:sp>
      </p:grpSp>
      <p:grpSp>
        <p:nvGrpSpPr>
          <p:cNvPr name="Group 35" id="35"/>
          <p:cNvGrpSpPr/>
          <p:nvPr/>
        </p:nvGrpSpPr>
        <p:grpSpPr>
          <a:xfrm rot="0">
            <a:off x="1097280" y="6400800"/>
            <a:ext cx="731520" cy="731520"/>
            <a:chOff x="0" y="0"/>
            <a:chExt cx="975360" cy="975360"/>
          </a:xfrm>
        </p:grpSpPr>
        <p:sp>
          <p:nvSpPr>
            <p:cNvPr name="Freeform 36" id="36" descr="preencoded.png"/>
            <p:cNvSpPr/>
            <p:nvPr/>
          </p:nvSpPr>
          <p:spPr>
            <a:xfrm flipH="false" flipV="false" rot="0">
              <a:off x="0" y="0"/>
              <a:ext cx="975360" cy="975360"/>
            </a:xfrm>
            <a:custGeom>
              <a:avLst/>
              <a:gdLst/>
              <a:ahLst/>
              <a:cxnLst/>
              <a:rect r="r" b="b" t="t" l="l"/>
              <a:pathLst>
                <a:path h="975360" w="975360">
                  <a:moveTo>
                    <a:pt x="0" y="0"/>
                  </a:moveTo>
                  <a:lnTo>
                    <a:pt x="975360" y="0"/>
                  </a:lnTo>
                  <a:lnTo>
                    <a:pt x="975360" y="975360"/>
                  </a:lnTo>
                  <a:lnTo>
                    <a:pt x="0" y="975360"/>
                  </a:lnTo>
                  <a:lnTo>
                    <a:pt x="0" y="0"/>
                  </a:lnTo>
                  <a:close/>
                </a:path>
              </a:pathLst>
            </a:custGeom>
            <a:blipFill>
              <a:blip r:embed="rId6"/>
              <a:stretch>
                <a:fillRect l="0" t="0" r="0" b="0"/>
              </a:stretch>
            </a:blipFill>
          </p:spPr>
        </p:sp>
      </p:grpSp>
      <p:grpSp>
        <p:nvGrpSpPr>
          <p:cNvPr name="Group 37" id="37"/>
          <p:cNvGrpSpPr/>
          <p:nvPr/>
        </p:nvGrpSpPr>
        <p:grpSpPr>
          <a:xfrm rot="0">
            <a:off x="2048256" y="6345936"/>
            <a:ext cx="6492240" cy="694944"/>
            <a:chOff x="0" y="0"/>
            <a:chExt cx="8656320" cy="926592"/>
          </a:xfrm>
        </p:grpSpPr>
        <p:sp>
          <p:nvSpPr>
            <p:cNvPr name="Freeform 38" id="38"/>
            <p:cNvSpPr/>
            <p:nvPr/>
          </p:nvSpPr>
          <p:spPr>
            <a:xfrm flipH="false" flipV="false" rot="0">
              <a:off x="0" y="0"/>
              <a:ext cx="8656320" cy="926592"/>
            </a:xfrm>
            <a:custGeom>
              <a:avLst/>
              <a:gdLst/>
              <a:ahLst/>
              <a:cxnLst/>
              <a:rect r="r" b="b" t="t" l="l"/>
              <a:pathLst>
                <a:path h="926592" w="8656320">
                  <a:moveTo>
                    <a:pt x="0" y="0"/>
                  </a:moveTo>
                  <a:lnTo>
                    <a:pt x="8656320" y="0"/>
                  </a:lnTo>
                  <a:lnTo>
                    <a:pt x="8656320" y="926592"/>
                  </a:lnTo>
                  <a:lnTo>
                    <a:pt x="0" y="926592"/>
                  </a:lnTo>
                  <a:close/>
                </a:path>
              </a:pathLst>
            </a:custGeom>
            <a:blipFill>
              <a:blip r:embed="rId3">
                <a:alphaModFix amt="0"/>
              </a:blip>
              <a:stretch>
                <a:fillRect l="0" t="-132031" r="0" b="-132031"/>
              </a:stretch>
            </a:blipFill>
          </p:spPr>
        </p:sp>
        <p:sp>
          <p:nvSpPr>
            <p:cNvPr name="TextBox 39" id="39"/>
            <p:cNvSpPr txBox="true"/>
            <p:nvPr/>
          </p:nvSpPr>
          <p:spPr>
            <a:xfrm>
              <a:off x="0" y="-57150"/>
              <a:ext cx="8656320" cy="983742"/>
            </a:xfrm>
            <a:prstGeom prst="rect">
              <a:avLst/>
            </a:prstGeom>
          </p:spPr>
          <p:txBody>
            <a:bodyPr anchor="ctr" rtlCol="false" tIns="0" lIns="0" bIns="0" rIns="0"/>
            <a:lstStyle/>
            <a:p>
              <a:pPr algn="l">
                <a:lnSpc>
                  <a:spcPts val="3120"/>
                </a:lnSpc>
              </a:pPr>
              <a:r>
                <a:rPr lang="en-US" sz="2600" b="true">
                  <a:solidFill>
                    <a:srgbClr val="1A1A1A"/>
                  </a:solidFill>
                  <a:latin typeface="Calibri (MS) Bold"/>
                  <a:ea typeface="Calibri (MS) Bold"/>
                  <a:cs typeface="Calibri (MS) Bold"/>
                  <a:sym typeface="Calibri (MS) Bold"/>
                </a:rPr>
                <a:t>Podcast Booth Opportunities</a:t>
              </a:r>
            </a:p>
          </p:txBody>
        </p:sp>
      </p:grpSp>
      <p:grpSp>
        <p:nvGrpSpPr>
          <p:cNvPr name="Group 40" id="40"/>
          <p:cNvGrpSpPr/>
          <p:nvPr/>
        </p:nvGrpSpPr>
        <p:grpSpPr>
          <a:xfrm rot="0">
            <a:off x="1097280" y="7187184"/>
            <a:ext cx="7315200" cy="1828800"/>
            <a:chOff x="0" y="0"/>
            <a:chExt cx="9753600" cy="2438400"/>
          </a:xfrm>
        </p:grpSpPr>
        <p:sp>
          <p:nvSpPr>
            <p:cNvPr name="Freeform 41" id="41"/>
            <p:cNvSpPr/>
            <p:nvPr/>
          </p:nvSpPr>
          <p:spPr>
            <a:xfrm flipH="false" flipV="false" rot="0">
              <a:off x="0" y="0"/>
              <a:ext cx="9753600" cy="2438400"/>
            </a:xfrm>
            <a:custGeom>
              <a:avLst/>
              <a:gdLst/>
              <a:ahLst/>
              <a:cxnLst/>
              <a:rect r="r" b="b" t="t" l="l"/>
              <a:pathLst>
                <a:path h="2438400" w="9753600">
                  <a:moveTo>
                    <a:pt x="0" y="0"/>
                  </a:moveTo>
                  <a:lnTo>
                    <a:pt x="9753600" y="0"/>
                  </a:lnTo>
                  <a:lnTo>
                    <a:pt x="9753600" y="2438400"/>
                  </a:lnTo>
                  <a:lnTo>
                    <a:pt x="0" y="2438400"/>
                  </a:lnTo>
                  <a:close/>
                </a:path>
              </a:pathLst>
            </a:custGeom>
            <a:blipFill>
              <a:blip r:embed="rId3">
                <a:alphaModFix amt="0"/>
              </a:blip>
              <a:stretch>
                <a:fillRect l="0" t="-27940" r="0" b="-27940"/>
              </a:stretch>
            </a:blipFill>
          </p:spPr>
        </p:sp>
        <p:sp>
          <p:nvSpPr>
            <p:cNvPr name="TextBox 42" id="42"/>
            <p:cNvSpPr txBox="true"/>
            <p:nvPr/>
          </p:nvSpPr>
          <p:spPr>
            <a:xfrm>
              <a:off x="0" y="-47625"/>
              <a:ext cx="9753600" cy="2486025"/>
            </a:xfrm>
            <a:prstGeom prst="rect">
              <a:avLst/>
            </a:prstGeom>
          </p:spPr>
          <p:txBody>
            <a:bodyPr anchor="ctr" rtlCol="false" tIns="0" lIns="0" bIns="0" rIns="0"/>
            <a:lstStyle/>
            <a:p>
              <a:pPr algn="l">
                <a:lnSpc>
                  <a:spcPts val="2640"/>
                </a:lnSpc>
              </a:pPr>
              <a:r>
                <a:rPr lang="en-US" sz="2200">
                  <a:solidFill>
                    <a:srgbClr val="666666"/>
                  </a:solidFill>
                  <a:latin typeface="Calibri (MS)"/>
                  <a:ea typeface="Calibri (MS)"/>
                  <a:cs typeface="Calibri (MS)"/>
                  <a:sym typeface="Calibri (MS)"/>
                </a:rPr>
                <a:t>Plexiglassed recording spaces return to the show floor. Sponsorships available for business partners to participate in live recordings. Confirm signup details with Sharon.</a:t>
              </a:r>
            </a:p>
          </p:txBody>
        </p:sp>
      </p:grpSp>
      <p:grpSp>
        <p:nvGrpSpPr>
          <p:cNvPr name="Group 43" id="43"/>
          <p:cNvGrpSpPr/>
          <p:nvPr/>
        </p:nvGrpSpPr>
        <p:grpSpPr>
          <a:xfrm rot="0">
            <a:off x="9497063" y="6113783"/>
            <a:ext cx="8072123" cy="3042923"/>
            <a:chOff x="0" y="0"/>
            <a:chExt cx="10762831" cy="4057231"/>
          </a:xfrm>
        </p:grpSpPr>
        <p:sp>
          <p:nvSpPr>
            <p:cNvPr name="Freeform 44" id="44"/>
            <p:cNvSpPr/>
            <p:nvPr/>
          </p:nvSpPr>
          <p:spPr>
            <a:xfrm flipH="false" flipV="false" rot="0">
              <a:off x="0" y="0"/>
              <a:ext cx="10762869" cy="4057269"/>
            </a:xfrm>
            <a:custGeom>
              <a:avLst/>
              <a:gdLst/>
              <a:ahLst/>
              <a:cxnLst/>
              <a:rect r="r" b="b" t="t" l="l"/>
              <a:pathLst>
                <a:path h="4057269" w="10762869">
                  <a:moveTo>
                    <a:pt x="0" y="0"/>
                  </a:moveTo>
                  <a:lnTo>
                    <a:pt x="10762869" y="0"/>
                  </a:lnTo>
                  <a:lnTo>
                    <a:pt x="10762869" y="4057269"/>
                  </a:lnTo>
                  <a:lnTo>
                    <a:pt x="0" y="4057269"/>
                  </a:lnTo>
                  <a:close/>
                </a:path>
              </a:pathLst>
            </a:custGeom>
            <a:solidFill>
              <a:srgbClr val="F5F5F5"/>
            </a:solidFill>
            <a:ln w="25400" cap="sq">
              <a:solidFill>
                <a:srgbClr val="F5F5F5"/>
              </a:solidFill>
              <a:prstDash val="solid"/>
              <a:miter/>
            </a:ln>
          </p:spPr>
        </p:sp>
      </p:grpSp>
      <p:grpSp>
        <p:nvGrpSpPr>
          <p:cNvPr name="Group 45" id="45"/>
          <p:cNvGrpSpPr/>
          <p:nvPr/>
        </p:nvGrpSpPr>
        <p:grpSpPr>
          <a:xfrm rot="0">
            <a:off x="9875520" y="6400800"/>
            <a:ext cx="731520" cy="731520"/>
            <a:chOff x="0" y="0"/>
            <a:chExt cx="975360" cy="975360"/>
          </a:xfrm>
        </p:grpSpPr>
        <p:sp>
          <p:nvSpPr>
            <p:cNvPr name="Freeform 46" id="46" descr="preencoded.png"/>
            <p:cNvSpPr/>
            <p:nvPr/>
          </p:nvSpPr>
          <p:spPr>
            <a:xfrm flipH="false" flipV="false" rot="0">
              <a:off x="0" y="0"/>
              <a:ext cx="975360" cy="975360"/>
            </a:xfrm>
            <a:custGeom>
              <a:avLst/>
              <a:gdLst/>
              <a:ahLst/>
              <a:cxnLst/>
              <a:rect r="r" b="b" t="t" l="l"/>
              <a:pathLst>
                <a:path h="975360" w="975360">
                  <a:moveTo>
                    <a:pt x="0" y="0"/>
                  </a:moveTo>
                  <a:lnTo>
                    <a:pt x="975360" y="0"/>
                  </a:lnTo>
                  <a:lnTo>
                    <a:pt x="975360" y="975360"/>
                  </a:lnTo>
                  <a:lnTo>
                    <a:pt x="0" y="975360"/>
                  </a:lnTo>
                  <a:lnTo>
                    <a:pt x="0" y="0"/>
                  </a:lnTo>
                  <a:close/>
                </a:path>
              </a:pathLst>
            </a:custGeom>
            <a:blipFill>
              <a:blip r:embed="rId7"/>
              <a:stretch>
                <a:fillRect l="0" t="0" r="0" b="0"/>
              </a:stretch>
            </a:blipFill>
          </p:spPr>
        </p:sp>
      </p:grpSp>
      <p:grpSp>
        <p:nvGrpSpPr>
          <p:cNvPr name="Group 47" id="47"/>
          <p:cNvGrpSpPr/>
          <p:nvPr/>
        </p:nvGrpSpPr>
        <p:grpSpPr>
          <a:xfrm rot="0">
            <a:off x="10826496" y="6345936"/>
            <a:ext cx="6492240" cy="694944"/>
            <a:chOff x="0" y="0"/>
            <a:chExt cx="8656320" cy="926592"/>
          </a:xfrm>
        </p:grpSpPr>
        <p:sp>
          <p:nvSpPr>
            <p:cNvPr name="Freeform 48" id="48"/>
            <p:cNvSpPr/>
            <p:nvPr/>
          </p:nvSpPr>
          <p:spPr>
            <a:xfrm flipH="false" flipV="false" rot="0">
              <a:off x="0" y="0"/>
              <a:ext cx="8656320" cy="926592"/>
            </a:xfrm>
            <a:custGeom>
              <a:avLst/>
              <a:gdLst/>
              <a:ahLst/>
              <a:cxnLst/>
              <a:rect r="r" b="b" t="t" l="l"/>
              <a:pathLst>
                <a:path h="926592" w="8656320">
                  <a:moveTo>
                    <a:pt x="0" y="0"/>
                  </a:moveTo>
                  <a:lnTo>
                    <a:pt x="8656320" y="0"/>
                  </a:lnTo>
                  <a:lnTo>
                    <a:pt x="8656320" y="926592"/>
                  </a:lnTo>
                  <a:lnTo>
                    <a:pt x="0" y="926592"/>
                  </a:lnTo>
                  <a:close/>
                </a:path>
              </a:pathLst>
            </a:custGeom>
            <a:blipFill>
              <a:blip r:embed="rId3">
                <a:alphaModFix amt="0"/>
              </a:blip>
              <a:stretch>
                <a:fillRect l="0" t="-132031" r="0" b="-132031"/>
              </a:stretch>
            </a:blipFill>
          </p:spPr>
        </p:sp>
        <p:sp>
          <p:nvSpPr>
            <p:cNvPr name="TextBox 49" id="49"/>
            <p:cNvSpPr txBox="true"/>
            <p:nvPr/>
          </p:nvSpPr>
          <p:spPr>
            <a:xfrm>
              <a:off x="0" y="-57150"/>
              <a:ext cx="8656320" cy="983742"/>
            </a:xfrm>
            <a:prstGeom prst="rect">
              <a:avLst/>
            </a:prstGeom>
          </p:spPr>
          <p:txBody>
            <a:bodyPr anchor="ctr" rtlCol="false" tIns="0" lIns="0" bIns="0" rIns="0"/>
            <a:lstStyle/>
            <a:p>
              <a:pPr algn="l">
                <a:lnSpc>
                  <a:spcPts val="3120"/>
                </a:lnSpc>
              </a:pPr>
              <a:r>
                <a:rPr lang="en-US" sz="2600" b="true">
                  <a:solidFill>
                    <a:srgbClr val="1A1A1A"/>
                  </a:solidFill>
                  <a:latin typeface="Calibri (MS) Bold"/>
                  <a:ea typeface="Calibri (MS) Bold"/>
                  <a:cs typeface="Calibri (MS) Bold"/>
                  <a:sym typeface="Calibri (MS) Bold"/>
                </a:rPr>
                <a:t>Layout Changes for More Traffic</a:t>
              </a:r>
            </a:p>
          </p:txBody>
        </p:sp>
      </p:grpSp>
      <p:grpSp>
        <p:nvGrpSpPr>
          <p:cNvPr name="Group 50" id="50"/>
          <p:cNvGrpSpPr/>
          <p:nvPr/>
        </p:nvGrpSpPr>
        <p:grpSpPr>
          <a:xfrm rot="0">
            <a:off x="9875520" y="7187184"/>
            <a:ext cx="7315200" cy="1828800"/>
            <a:chOff x="0" y="0"/>
            <a:chExt cx="9753600" cy="2438400"/>
          </a:xfrm>
        </p:grpSpPr>
        <p:sp>
          <p:nvSpPr>
            <p:cNvPr name="Freeform 51" id="51"/>
            <p:cNvSpPr/>
            <p:nvPr/>
          </p:nvSpPr>
          <p:spPr>
            <a:xfrm flipH="false" flipV="false" rot="0">
              <a:off x="0" y="0"/>
              <a:ext cx="9753600" cy="2438400"/>
            </a:xfrm>
            <a:custGeom>
              <a:avLst/>
              <a:gdLst/>
              <a:ahLst/>
              <a:cxnLst/>
              <a:rect r="r" b="b" t="t" l="l"/>
              <a:pathLst>
                <a:path h="2438400" w="9753600">
                  <a:moveTo>
                    <a:pt x="0" y="0"/>
                  </a:moveTo>
                  <a:lnTo>
                    <a:pt x="9753600" y="0"/>
                  </a:lnTo>
                  <a:lnTo>
                    <a:pt x="9753600" y="2438400"/>
                  </a:lnTo>
                  <a:lnTo>
                    <a:pt x="0" y="2438400"/>
                  </a:lnTo>
                  <a:close/>
                </a:path>
              </a:pathLst>
            </a:custGeom>
            <a:blipFill>
              <a:blip r:embed="rId3">
                <a:alphaModFix amt="0"/>
              </a:blip>
              <a:stretch>
                <a:fillRect l="0" t="-27940" r="0" b="-27940"/>
              </a:stretch>
            </a:blipFill>
          </p:spPr>
        </p:sp>
        <p:sp>
          <p:nvSpPr>
            <p:cNvPr name="TextBox 52" id="52"/>
            <p:cNvSpPr txBox="true"/>
            <p:nvPr/>
          </p:nvSpPr>
          <p:spPr>
            <a:xfrm>
              <a:off x="0" y="-47625"/>
              <a:ext cx="9753600" cy="2486025"/>
            </a:xfrm>
            <a:prstGeom prst="rect">
              <a:avLst/>
            </a:prstGeom>
          </p:spPr>
          <p:txBody>
            <a:bodyPr anchor="ctr" rtlCol="false" tIns="0" lIns="0" bIns="0" rIns="0"/>
            <a:lstStyle/>
            <a:p>
              <a:pPr algn="l">
                <a:lnSpc>
                  <a:spcPts val="2640"/>
                </a:lnSpc>
              </a:pPr>
              <a:r>
                <a:rPr lang="en-US" sz="2200">
                  <a:solidFill>
                    <a:srgbClr val="666666"/>
                  </a:solidFill>
                  <a:latin typeface="Calibri (MS)"/>
                  <a:ea typeface="Calibri (MS)"/>
                  <a:cs typeface="Calibri (MS)"/>
                  <a:sym typeface="Calibri (MS)"/>
                </a:rPr>
                <a:t>Food &amp; beverage carts placed at back left and right to pull attendees deeper into the hall. The new layout is designed to drive engagement — plan your booth placement accordingly.</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B2B2B"/>
        </a:solidFill>
      </p:bgPr>
    </p:bg>
    <p:spTree>
      <p:nvGrpSpPr>
        <p:cNvPr id="1" name=""/>
        <p:cNvGrpSpPr/>
        <p:nvPr/>
      </p:nvGrpSpPr>
      <p:grpSpPr>
        <a:xfrm>
          <a:off x="0" y="0"/>
          <a:ext cx="0" cy="0"/>
          <a:chOff x="0" y="0"/>
          <a:chExt cx="0" cy="0"/>
        </a:xfrm>
      </p:grpSpPr>
      <p:grpSp>
        <p:nvGrpSpPr>
          <p:cNvPr name="Group 2" id="2"/>
          <p:cNvGrpSpPr/>
          <p:nvPr/>
        </p:nvGrpSpPr>
        <p:grpSpPr>
          <a:xfrm rot="0">
            <a:off x="15544800" y="1097280"/>
            <a:ext cx="2011680" cy="2011680"/>
            <a:chOff x="0" y="0"/>
            <a:chExt cx="2682240" cy="2682240"/>
          </a:xfrm>
        </p:grpSpPr>
        <p:sp>
          <p:nvSpPr>
            <p:cNvPr name="Freeform 3" id="3" descr="preencoded.png"/>
            <p:cNvSpPr/>
            <p:nvPr/>
          </p:nvSpPr>
          <p:spPr>
            <a:xfrm flipH="false" flipV="false" rot="0">
              <a:off x="0" y="0"/>
              <a:ext cx="2682240" cy="2682240"/>
            </a:xfrm>
            <a:custGeom>
              <a:avLst/>
              <a:gdLst/>
              <a:ahLst/>
              <a:cxnLst/>
              <a:rect r="r" b="b" t="t" l="l"/>
              <a:pathLst>
                <a:path h="2682240" w="2682240">
                  <a:moveTo>
                    <a:pt x="0" y="0"/>
                  </a:moveTo>
                  <a:lnTo>
                    <a:pt x="2682240" y="0"/>
                  </a:lnTo>
                  <a:lnTo>
                    <a:pt x="2682240" y="2682240"/>
                  </a:lnTo>
                  <a:lnTo>
                    <a:pt x="0" y="2682240"/>
                  </a:lnTo>
                  <a:lnTo>
                    <a:pt x="0" y="0"/>
                  </a:lnTo>
                  <a:close/>
                </a:path>
              </a:pathLst>
            </a:custGeom>
            <a:blipFill>
              <a:blip r:embed="rId3">
                <a:alphaModFix amt="70000"/>
              </a:blip>
              <a:stretch>
                <a:fillRect l="0" t="0" r="0" b="0"/>
              </a:stretch>
            </a:blipFill>
          </p:spPr>
        </p:sp>
      </p:grpSp>
      <p:grpSp>
        <p:nvGrpSpPr>
          <p:cNvPr name="Group 4" id="4"/>
          <p:cNvGrpSpPr/>
          <p:nvPr/>
        </p:nvGrpSpPr>
        <p:grpSpPr>
          <a:xfrm rot="0">
            <a:off x="-12697" y="-12697"/>
            <a:ext cx="354587" cy="10312403"/>
            <a:chOff x="0" y="0"/>
            <a:chExt cx="472783" cy="13749871"/>
          </a:xfrm>
        </p:grpSpPr>
        <p:sp>
          <p:nvSpPr>
            <p:cNvPr name="Freeform 5" id="5"/>
            <p:cNvSpPr/>
            <p:nvPr/>
          </p:nvSpPr>
          <p:spPr>
            <a:xfrm flipH="false" flipV="false" rot="0">
              <a:off x="0" y="0"/>
              <a:ext cx="472821" cy="13749910"/>
            </a:xfrm>
            <a:custGeom>
              <a:avLst/>
              <a:gdLst/>
              <a:ahLst/>
              <a:cxnLst/>
              <a:rect r="r" b="b" t="t" l="l"/>
              <a:pathLst>
                <a:path h="13749910" w="472821">
                  <a:moveTo>
                    <a:pt x="0" y="0"/>
                  </a:moveTo>
                  <a:lnTo>
                    <a:pt x="472821" y="0"/>
                  </a:lnTo>
                  <a:lnTo>
                    <a:pt x="472821" y="13749910"/>
                  </a:lnTo>
                  <a:lnTo>
                    <a:pt x="0" y="13749910"/>
                  </a:lnTo>
                  <a:close/>
                </a:path>
              </a:pathLst>
            </a:custGeom>
            <a:solidFill>
              <a:srgbClr val="A81E2D"/>
            </a:solidFill>
            <a:ln w="25400" cap="sq">
              <a:solidFill>
                <a:srgbClr val="A81E2D"/>
              </a:solidFill>
              <a:prstDash val="solid"/>
              <a:miter/>
            </a:ln>
          </p:spPr>
        </p:sp>
      </p:grpSp>
      <p:grpSp>
        <p:nvGrpSpPr>
          <p:cNvPr name="Group 6" id="6"/>
          <p:cNvGrpSpPr/>
          <p:nvPr/>
        </p:nvGrpSpPr>
        <p:grpSpPr>
          <a:xfrm rot="0">
            <a:off x="822960" y="914400"/>
            <a:ext cx="14630400" cy="731520"/>
            <a:chOff x="0" y="0"/>
            <a:chExt cx="19507200" cy="975360"/>
          </a:xfrm>
        </p:grpSpPr>
        <p:sp>
          <p:nvSpPr>
            <p:cNvPr name="Freeform 7" id="7"/>
            <p:cNvSpPr/>
            <p:nvPr/>
          </p:nvSpPr>
          <p:spPr>
            <a:xfrm flipH="false" flipV="false" rot="0">
              <a:off x="0" y="0"/>
              <a:ext cx="19507200" cy="975360"/>
            </a:xfrm>
            <a:custGeom>
              <a:avLst/>
              <a:gdLst/>
              <a:ahLst/>
              <a:cxnLst/>
              <a:rect r="r" b="b" t="t" l="l"/>
              <a:pathLst>
                <a:path h="975360" w="19507200">
                  <a:moveTo>
                    <a:pt x="0" y="0"/>
                  </a:moveTo>
                  <a:lnTo>
                    <a:pt x="19507200" y="0"/>
                  </a:lnTo>
                  <a:lnTo>
                    <a:pt x="19507200" y="975360"/>
                  </a:lnTo>
                  <a:lnTo>
                    <a:pt x="0" y="975360"/>
                  </a:lnTo>
                  <a:close/>
                </a:path>
              </a:pathLst>
            </a:custGeom>
            <a:blipFill>
              <a:blip r:embed="rId4">
                <a:alphaModFix amt="0"/>
              </a:blip>
              <a:stretch>
                <a:fillRect l="0" t="-339700" r="0" b="-339700"/>
              </a:stretch>
            </a:blipFill>
          </p:spPr>
        </p:sp>
        <p:sp>
          <p:nvSpPr>
            <p:cNvPr name="TextBox 8" id="8"/>
            <p:cNvSpPr txBox="true"/>
            <p:nvPr/>
          </p:nvSpPr>
          <p:spPr>
            <a:xfrm>
              <a:off x="0" y="-57150"/>
              <a:ext cx="19507200" cy="1032510"/>
            </a:xfrm>
            <a:prstGeom prst="rect">
              <a:avLst/>
            </a:prstGeom>
          </p:spPr>
          <p:txBody>
            <a:bodyPr anchor="ctr" rtlCol="false" tIns="0" lIns="0" bIns="0" rIns="0"/>
            <a:lstStyle/>
            <a:p>
              <a:pPr algn="l">
                <a:lnSpc>
                  <a:spcPts val="3120"/>
                </a:lnSpc>
              </a:pPr>
              <a:r>
                <a:rPr lang="en-US" b="true" sz="2600" spc="600">
                  <a:solidFill>
                    <a:srgbClr val="9A9A9A"/>
                  </a:solidFill>
                  <a:latin typeface="Calibri (MS) Bold"/>
                  <a:ea typeface="Calibri (MS) Bold"/>
                  <a:cs typeface="Calibri (MS) Bold"/>
                  <a:sym typeface="Calibri (MS) Bold"/>
                </a:rPr>
                <a:t>VENUE SPOTLIGHT</a:t>
              </a:r>
            </a:p>
          </p:txBody>
        </p:sp>
      </p:grpSp>
      <p:grpSp>
        <p:nvGrpSpPr>
          <p:cNvPr name="Group 9" id="9"/>
          <p:cNvGrpSpPr/>
          <p:nvPr/>
        </p:nvGrpSpPr>
        <p:grpSpPr>
          <a:xfrm rot="0">
            <a:off x="822960" y="1737360"/>
            <a:ext cx="16459200" cy="1645920"/>
            <a:chOff x="0" y="0"/>
            <a:chExt cx="21945600" cy="2194560"/>
          </a:xfrm>
        </p:grpSpPr>
        <p:sp>
          <p:nvSpPr>
            <p:cNvPr name="Freeform 10" id="10"/>
            <p:cNvSpPr/>
            <p:nvPr/>
          </p:nvSpPr>
          <p:spPr>
            <a:xfrm flipH="false" flipV="false" rot="0">
              <a:off x="0" y="0"/>
              <a:ext cx="21945600" cy="2194560"/>
            </a:xfrm>
            <a:custGeom>
              <a:avLst/>
              <a:gdLst/>
              <a:ahLst/>
              <a:cxnLst/>
              <a:rect r="r" b="b" t="t" l="l"/>
              <a:pathLst>
                <a:path h="2194560" w="21945600">
                  <a:moveTo>
                    <a:pt x="0" y="0"/>
                  </a:moveTo>
                  <a:lnTo>
                    <a:pt x="21945600" y="0"/>
                  </a:lnTo>
                  <a:lnTo>
                    <a:pt x="21945600" y="2194560"/>
                  </a:lnTo>
                  <a:lnTo>
                    <a:pt x="0" y="2194560"/>
                  </a:lnTo>
                  <a:close/>
                </a:path>
              </a:pathLst>
            </a:custGeom>
            <a:blipFill>
              <a:blip r:embed="rId4">
                <a:alphaModFix amt="0"/>
              </a:blip>
              <a:stretch>
                <a:fillRect l="0" t="-144850" r="0" b="-144850"/>
              </a:stretch>
            </a:blipFill>
          </p:spPr>
        </p:sp>
        <p:sp>
          <p:nvSpPr>
            <p:cNvPr name="TextBox 11" id="11"/>
            <p:cNvSpPr txBox="true"/>
            <p:nvPr/>
          </p:nvSpPr>
          <p:spPr>
            <a:xfrm>
              <a:off x="0" y="-9525"/>
              <a:ext cx="21945600" cy="2204085"/>
            </a:xfrm>
            <a:prstGeom prst="rect">
              <a:avLst/>
            </a:prstGeom>
          </p:spPr>
          <p:txBody>
            <a:bodyPr anchor="ctr" rtlCol="false" tIns="0" lIns="0" bIns="0" rIns="0"/>
            <a:lstStyle/>
            <a:p>
              <a:pPr algn="l">
                <a:lnSpc>
                  <a:spcPts val="8640"/>
                </a:lnSpc>
              </a:pPr>
              <a:r>
                <a:rPr lang="en-US" sz="7200" b="true">
                  <a:solidFill>
                    <a:srgbClr val="FFFFFF"/>
                  </a:solidFill>
                  <a:latin typeface="Georgia Bold"/>
                  <a:ea typeface="Georgia Bold"/>
                  <a:cs typeface="Georgia Bold"/>
                  <a:sym typeface="Georgia Bold"/>
                </a:rPr>
                <a:t>Broadway to Broadway Theme</a:t>
              </a:r>
            </a:p>
          </p:txBody>
        </p:sp>
      </p:grpSp>
      <p:grpSp>
        <p:nvGrpSpPr>
          <p:cNvPr name="Group 12" id="12"/>
          <p:cNvGrpSpPr/>
          <p:nvPr/>
        </p:nvGrpSpPr>
        <p:grpSpPr>
          <a:xfrm rot="0">
            <a:off x="822960" y="3474720"/>
            <a:ext cx="14630400" cy="731520"/>
            <a:chOff x="0" y="0"/>
            <a:chExt cx="19507200" cy="975360"/>
          </a:xfrm>
        </p:grpSpPr>
        <p:sp>
          <p:nvSpPr>
            <p:cNvPr name="Freeform 13" id="13"/>
            <p:cNvSpPr/>
            <p:nvPr/>
          </p:nvSpPr>
          <p:spPr>
            <a:xfrm flipH="false" flipV="false" rot="0">
              <a:off x="0" y="0"/>
              <a:ext cx="19507200" cy="975360"/>
            </a:xfrm>
            <a:custGeom>
              <a:avLst/>
              <a:gdLst/>
              <a:ahLst/>
              <a:cxnLst/>
              <a:rect r="r" b="b" t="t" l="l"/>
              <a:pathLst>
                <a:path h="975360" w="19507200">
                  <a:moveTo>
                    <a:pt x="0" y="0"/>
                  </a:moveTo>
                  <a:lnTo>
                    <a:pt x="19507200" y="0"/>
                  </a:lnTo>
                  <a:lnTo>
                    <a:pt x="19507200" y="975360"/>
                  </a:lnTo>
                  <a:lnTo>
                    <a:pt x="0" y="975360"/>
                  </a:lnTo>
                  <a:close/>
                </a:path>
              </a:pathLst>
            </a:custGeom>
            <a:blipFill>
              <a:blip r:embed="rId4">
                <a:alphaModFix amt="0"/>
              </a:blip>
              <a:stretch>
                <a:fillRect l="0" t="-339700" r="0" b="-339700"/>
              </a:stretch>
            </a:blipFill>
          </p:spPr>
        </p:sp>
        <p:sp>
          <p:nvSpPr>
            <p:cNvPr name="TextBox 14" id="14"/>
            <p:cNvSpPr txBox="true"/>
            <p:nvPr/>
          </p:nvSpPr>
          <p:spPr>
            <a:xfrm>
              <a:off x="0" y="-57150"/>
              <a:ext cx="19507200" cy="1032510"/>
            </a:xfrm>
            <a:prstGeom prst="rect">
              <a:avLst/>
            </a:prstGeom>
          </p:spPr>
          <p:txBody>
            <a:bodyPr anchor="ctr" rtlCol="false" tIns="0" lIns="0" bIns="0" rIns="0"/>
            <a:lstStyle/>
            <a:p>
              <a:pPr algn="l">
                <a:lnSpc>
                  <a:spcPts val="3840"/>
                </a:lnSpc>
              </a:pPr>
              <a:r>
                <a:rPr lang="en-US" sz="3200" i="true">
                  <a:solidFill>
                    <a:srgbClr val="E8B4BA"/>
                  </a:solidFill>
                  <a:latin typeface="Calibri (MS) Italics"/>
                  <a:ea typeface="Calibri (MS) Italics"/>
                  <a:cs typeface="Calibri (MS) Italics"/>
                  <a:sym typeface="Calibri (MS) Italics"/>
                </a:rPr>
                <a:t>What to know for the Monday Night Reception</a:t>
              </a:r>
            </a:p>
          </p:txBody>
        </p:sp>
      </p:grpSp>
      <p:grpSp>
        <p:nvGrpSpPr>
          <p:cNvPr name="Group 15" id="15"/>
          <p:cNvGrpSpPr/>
          <p:nvPr/>
        </p:nvGrpSpPr>
        <p:grpSpPr>
          <a:xfrm rot="0">
            <a:off x="822960" y="4754880"/>
            <a:ext cx="548640" cy="548640"/>
            <a:chOff x="0" y="0"/>
            <a:chExt cx="731520" cy="731520"/>
          </a:xfrm>
        </p:grpSpPr>
        <p:sp>
          <p:nvSpPr>
            <p:cNvPr name="Freeform 16" id="16" descr="preencoded.png"/>
            <p:cNvSpPr/>
            <p:nvPr/>
          </p:nvSpPr>
          <p:spPr>
            <a:xfrm flipH="false" flipV="false" rot="0">
              <a:off x="0" y="0"/>
              <a:ext cx="731520" cy="731520"/>
            </a:xfrm>
            <a:custGeom>
              <a:avLst/>
              <a:gdLst/>
              <a:ahLst/>
              <a:cxnLst/>
              <a:rect r="r" b="b" t="t" l="l"/>
              <a:pathLst>
                <a:path h="731520" w="731520">
                  <a:moveTo>
                    <a:pt x="0" y="0"/>
                  </a:moveTo>
                  <a:lnTo>
                    <a:pt x="731520" y="0"/>
                  </a:lnTo>
                  <a:lnTo>
                    <a:pt x="731520" y="731520"/>
                  </a:lnTo>
                  <a:lnTo>
                    <a:pt x="0" y="731520"/>
                  </a:lnTo>
                  <a:lnTo>
                    <a:pt x="0" y="0"/>
                  </a:lnTo>
                  <a:close/>
                </a:path>
              </a:pathLst>
            </a:custGeom>
            <a:blipFill>
              <a:blip r:embed="rId5"/>
              <a:stretch>
                <a:fillRect l="0" t="0" r="0" b="0"/>
              </a:stretch>
            </a:blipFill>
          </p:spPr>
        </p:sp>
      </p:grpSp>
      <p:grpSp>
        <p:nvGrpSpPr>
          <p:cNvPr name="Group 17" id="17"/>
          <p:cNvGrpSpPr/>
          <p:nvPr/>
        </p:nvGrpSpPr>
        <p:grpSpPr>
          <a:xfrm rot="0">
            <a:off x="1645920" y="4700016"/>
            <a:ext cx="16093440" cy="640080"/>
            <a:chOff x="0" y="0"/>
            <a:chExt cx="21457920" cy="853440"/>
          </a:xfrm>
        </p:grpSpPr>
        <p:sp>
          <p:nvSpPr>
            <p:cNvPr name="Freeform 18" id="18"/>
            <p:cNvSpPr/>
            <p:nvPr/>
          </p:nvSpPr>
          <p:spPr>
            <a:xfrm flipH="false" flipV="false" rot="0">
              <a:off x="0" y="0"/>
              <a:ext cx="21457920" cy="853440"/>
            </a:xfrm>
            <a:custGeom>
              <a:avLst/>
              <a:gdLst/>
              <a:ahLst/>
              <a:cxnLst/>
              <a:rect r="r" b="b" t="t" l="l"/>
              <a:pathLst>
                <a:path h="853440" w="21457920">
                  <a:moveTo>
                    <a:pt x="0" y="0"/>
                  </a:moveTo>
                  <a:lnTo>
                    <a:pt x="21457920" y="0"/>
                  </a:lnTo>
                  <a:lnTo>
                    <a:pt x="21457920" y="853440"/>
                  </a:lnTo>
                  <a:lnTo>
                    <a:pt x="0" y="853440"/>
                  </a:lnTo>
                  <a:close/>
                </a:path>
              </a:pathLst>
            </a:custGeom>
            <a:blipFill>
              <a:blip r:embed="rId4">
                <a:alphaModFix amt="0"/>
              </a:blip>
              <a:stretch>
                <a:fillRect l="0" t="-439909" r="0" b="-439909"/>
              </a:stretch>
            </a:blipFill>
          </p:spPr>
        </p:sp>
        <p:sp>
          <p:nvSpPr>
            <p:cNvPr name="TextBox 19" id="19"/>
            <p:cNvSpPr txBox="true"/>
            <p:nvPr/>
          </p:nvSpPr>
          <p:spPr>
            <a:xfrm>
              <a:off x="0" y="-57150"/>
              <a:ext cx="21457920" cy="910590"/>
            </a:xfrm>
            <a:prstGeom prst="rect">
              <a:avLst/>
            </a:prstGeom>
          </p:spPr>
          <p:txBody>
            <a:bodyPr anchor="ctr" rtlCol="false" tIns="0" lIns="0" bIns="0" rIns="0"/>
            <a:lstStyle/>
            <a:p>
              <a:pPr algn="l">
                <a:lnSpc>
                  <a:spcPts val="3120"/>
                </a:lnSpc>
              </a:pPr>
              <a:r>
                <a:rPr lang="en-US" sz="2600">
                  <a:solidFill>
                    <a:srgbClr val="FFFFFF"/>
                  </a:solidFill>
                  <a:latin typeface="Calibri (MS)"/>
                  <a:ea typeface="Calibri (MS)"/>
                  <a:cs typeface="Calibri (MS)"/>
                  <a:sym typeface="Calibri (MS)"/>
                </a:rPr>
                <a:t>Monday night reception kicks off the week — don't miss it. This is prime networking real estate.</a:t>
              </a:r>
            </a:p>
          </p:txBody>
        </p:sp>
      </p:grpSp>
      <p:grpSp>
        <p:nvGrpSpPr>
          <p:cNvPr name="Group 20" id="20"/>
          <p:cNvGrpSpPr/>
          <p:nvPr/>
        </p:nvGrpSpPr>
        <p:grpSpPr>
          <a:xfrm rot="0">
            <a:off x="822960" y="5797296"/>
            <a:ext cx="548640" cy="548640"/>
            <a:chOff x="0" y="0"/>
            <a:chExt cx="731520" cy="731520"/>
          </a:xfrm>
        </p:grpSpPr>
        <p:sp>
          <p:nvSpPr>
            <p:cNvPr name="Freeform 21" id="21" descr="preencoded.png"/>
            <p:cNvSpPr/>
            <p:nvPr/>
          </p:nvSpPr>
          <p:spPr>
            <a:xfrm flipH="false" flipV="false" rot="0">
              <a:off x="0" y="0"/>
              <a:ext cx="731520" cy="731520"/>
            </a:xfrm>
            <a:custGeom>
              <a:avLst/>
              <a:gdLst/>
              <a:ahLst/>
              <a:cxnLst/>
              <a:rect r="r" b="b" t="t" l="l"/>
              <a:pathLst>
                <a:path h="731520" w="731520">
                  <a:moveTo>
                    <a:pt x="0" y="0"/>
                  </a:moveTo>
                  <a:lnTo>
                    <a:pt x="731520" y="0"/>
                  </a:lnTo>
                  <a:lnTo>
                    <a:pt x="731520" y="731520"/>
                  </a:lnTo>
                  <a:lnTo>
                    <a:pt x="0" y="731520"/>
                  </a:lnTo>
                  <a:lnTo>
                    <a:pt x="0" y="0"/>
                  </a:lnTo>
                  <a:close/>
                </a:path>
              </a:pathLst>
            </a:custGeom>
            <a:blipFill>
              <a:blip r:embed="rId5"/>
              <a:stretch>
                <a:fillRect l="0" t="0" r="0" b="0"/>
              </a:stretch>
            </a:blipFill>
          </p:spPr>
        </p:sp>
      </p:grpSp>
      <p:grpSp>
        <p:nvGrpSpPr>
          <p:cNvPr name="Group 22" id="22"/>
          <p:cNvGrpSpPr/>
          <p:nvPr/>
        </p:nvGrpSpPr>
        <p:grpSpPr>
          <a:xfrm rot="0">
            <a:off x="1645920" y="5742432"/>
            <a:ext cx="16093440" cy="640080"/>
            <a:chOff x="0" y="0"/>
            <a:chExt cx="21457920" cy="853440"/>
          </a:xfrm>
        </p:grpSpPr>
        <p:sp>
          <p:nvSpPr>
            <p:cNvPr name="Freeform 23" id="23"/>
            <p:cNvSpPr/>
            <p:nvPr/>
          </p:nvSpPr>
          <p:spPr>
            <a:xfrm flipH="false" flipV="false" rot="0">
              <a:off x="0" y="0"/>
              <a:ext cx="21457920" cy="853440"/>
            </a:xfrm>
            <a:custGeom>
              <a:avLst/>
              <a:gdLst/>
              <a:ahLst/>
              <a:cxnLst/>
              <a:rect r="r" b="b" t="t" l="l"/>
              <a:pathLst>
                <a:path h="853440" w="21457920">
                  <a:moveTo>
                    <a:pt x="0" y="0"/>
                  </a:moveTo>
                  <a:lnTo>
                    <a:pt x="21457920" y="0"/>
                  </a:lnTo>
                  <a:lnTo>
                    <a:pt x="21457920" y="853440"/>
                  </a:lnTo>
                  <a:lnTo>
                    <a:pt x="0" y="853440"/>
                  </a:lnTo>
                  <a:close/>
                </a:path>
              </a:pathLst>
            </a:custGeom>
            <a:blipFill>
              <a:blip r:embed="rId4">
                <a:alphaModFix amt="0"/>
              </a:blip>
              <a:stretch>
                <a:fillRect l="0" t="-439909" r="0" b="-439909"/>
              </a:stretch>
            </a:blipFill>
          </p:spPr>
        </p:sp>
        <p:sp>
          <p:nvSpPr>
            <p:cNvPr name="TextBox 24" id="24"/>
            <p:cNvSpPr txBox="true"/>
            <p:nvPr/>
          </p:nvSpPr>
          <p:spPr>
            <a:xfrm>
              <a:off x="0" y="-57150"/>
              <a:ext cx="21457920" cy="910590"/>
            </a:xfrm>
            <a:prstGeom prst="rect">
              <a:avLst/>
            </a:prstGeom>
          </p:spPr>
          <p:txBody>
            <a:bodyPr anchor="ctr" rtlCol="false" tIns="0" lIns="0" bIns="0" rIns="0"/>
            <a:lstStyle/>
            <a:p>
              <a:pPr algn="l">
                <a:lnSpc>
                  <a:spcPts val="3120"/>
                </a:lnSpc>
              </a:pPr>
              <a:r>
                <a:rPr lang="en-US" sz="2600">
                  <a:solidFill>
                    <a:srgbClr val="FFFFFF"/>
                  </a:solidFill>
                  <a:latin typeface="Calibri (MS)"/>
                  <a:ea typeface="Calibri (MS)"/>
                  <a:cs typeface="Calibri (MS)"/>
                  <a:sym typeface="Calibri (MS)"/>
                </a:rPr>
                <a:t>Large property — build in extra time for navigation. Plan your team's meetup points in advance.</a:t>
              </a:r>
            </a:p>
          </p:txBody>
        </p:sp>
      </p:grpSp>
      <p:grpSp>
        <p:nvGrpSpPr>
          <p:cNvPr name="Group 25" id="25"/>
          <p:cNvGrpSpPr/>
          <p:nvPr/>
        </p:nvGrpSpPr>
        <p:grpSpPr>
          <a:xfrm rot="0">
            <a:off x="822960" y="6733529"/>
            <a:ext cx="548640" cy="548640"/>
            <a:chOff x="0" y="0"/>
            <a:chExt cx="731520" cy="731520"/>
          </a:xfrm>
        </p:grpSpPr>
        <p:sp>
          <p:nvSpPr>
            <p:cNvPr name="Freeform 26" id="26" descr="preencoded.png"/>
            <p:cNvSpPr/>
            <p:nvPr/>
          </p:nvSpPr>
          <p:spPr>
            <a:xfrm flipH="false" flipV="false" rot="0">
              <a:off x="0" y="0"/>
              <a:ext cx="731520" cy="731520"/>
            </a:xfrm>
            <a:custGeom>
              <a:avLst/>
              <a:gdLst/>
              <a:ahLst/>
              <a:cxnLst/>
              <a:rect r="r" b="b" t="t" l="l"/>
              <a:pathLst>
                <a:path h="731520" w="731520">
                  <a:moveTo>
                    <a:pt x="0" y="0"/>
                  </a:moveTo>
                  <a:lnTo>
                    <a:pt x="731520" y="0"/>
                  </a:lnTo>
                  <a:lnTo>
                    <a:pt x="731520" y="731520"/>
                  </a:lnTo>
                  <a:lnTo>
                    <a:pt x="0" y="731520"/>
                  </a:lnTo>
                  <a:lnTo>
                    <a:pt x="0" y="0"/>
                  </a:lnTo>
                  <a:close/>
                </a:path>
              </a:pathLst>
            </a:custGeom>
            <a:blipFill>
              <a:blip r:embed="rId5"/>
              <a:stretch>
                <a:fillRect l="0" t="0" r="0" b="0"/>
              </a:stretch>
            </a:blipFill>
          </p:spPr>
        </p:sp>
      </p:grpSp>
      <p:grpSp>
        <p:nvGrpSpPr>
          <p:cNvPr name="Group 27" id="27"/>
          <p:cNvGrpSpPr/>
          <p:nvPr/>
        </p:nvGrpSpPr>
        <p:grpSpPr>
          <a:xfrm rot="0">
            <a:off x="1645920" y="6678665"/>
            <a:ext cx="16093440" cy="640080"/>
            <a:chOff x="0" y="0"/>
            <a:chExt cx="21457920" cy="853440"/>
          </a:xfrm>
        </p:grpSpPr>
        <p:sp>
          <p:nvSpPr>
            <p:cNvPr name="Freeform 28" id="28"/>
            <p:cNvSpPr/>
            <p:nvPr/>
          </p:nvSpPr>
          <p:spPr>
            <a:xfrm flipH="false" flipV="false" rot="0">
              <a:off x="0" y="0"/>
              <a:ext cx="21457920" cy="853440"/>
            </a:xfrm>
            <a:custGeom>
              <a:avLst/>
              <a:gdLst/>
              <a:ahLst/>
              <a:cxnLst/>
              <a:rect r="r" b="b" t="t" l="l"/>
              <a:pathLst>
                <a:path h="853440" w="21457920">
                  <a:moveTo>
                    <a:pt x="0" y="0"/>
                  </a:moveTo>
                  <a:lnTo>
                    <a:pt x="21457920" y="0"/>
                  </a:lnTo>
                  <a:lnTo>
                    <a:pt x="21457920" y="853440"/>
                  </a:lnTo>
                  <a:lnTo>
                    <a:pt x="0" y="853440"/>
                  </a:lnTo>
                  <a:close/>
                </a:path>
              </a:pathLst>
            </a:custGeom>
            <a:blipFill>
              <a:blip r:embed="rId4">
                <a:alphaModFix amt="0"/>
              </a:blip>
              <a:stretch>
                <a:fillRect l="0" t="-439909" r="0" b="-439909"/>
              </a:stretch>
            </a:blipFill>
          </p:spPr>
        </p:sp>
        <p:sp>
          <p:nvSpPr>
            <p:cNvPr name="TextBox 29" id="29"/>
            <p:cNvSpPr txBox="true"/>
            <p:nvPr/>
          </p:nvSpPr>
          <p:spPr>
            <a:xfrm>
              <a:off x="0" y="-57150"/>
              <a:ext cx="21457920" cy="910590"/>
            </a:xfrm>
            <a:prstGeom prst="rect">
              <a:avLst/>
            </a:prstGeom>
          </p:spPr>
          <p:txBody>
            <a:bodyPr anchor="ctr" rtlCol="false" tIns="0" lIns="0" bIns="0" rIns="0"/>
            <a:lstStyle/>
            <a:p>
              <a:pPr algn="l">
                <a:lnSpc>
                  <a:spcPts val="3120"/>
                </a:lnSpc>
              </a:pPr>
              <a:r>
                <a:rPr lang="en-US" sz="2600">
                  <a:solidFill>
                    <a:srgbClr val="FFFFFF"/>
                  </a:solidFill>
                  <a:latin typeface="Calibri (MS)"/>
                  <a:ea typeface="Calibri (MS)"/>
                  <a:cs typeface="Calibri (MS)"/>
                  <a:sym typeface="Calibri (MS)"/>
                </a:rPr>
                <a:t>Lean into the Broadway theme for your booth energy and team attire if it fits your brand vibe.</a:t>
              </a:r>
            </a:p>
          </p:txBody>
        </p:sp>
      </p:grpSp>
      <p:grpSp>
        <p:nvGrpSpPr>
          <p:cNvPr name="Group 30" id="30"/>
          <p:cNvGrpSpPr/>
          <p:nvPr/>
        </p:nvGrpSpPr>
        <p:grpSpPr>
          <a:xfrm rot="0">
            <a:off x="822960" y="7775945"/>
            <a:ext cx="548640" cy="548640"/>
            <a:chOff x="0" y="0"/>
            <a:chExt cx="731520" cy="731520"/>
          </a:xfrm>
        </p:grpSpPr>
        <p:sp>
          <p:nvSpPr>
            <p:cNvPr name="Freeform 31" id="31" descr="preencoded.png"/>
            <p:cNvSpPr/>
            <p:nvPr/>
          </p:nvSpPr>
          <p:spPr>
            <a:xfrm flipH="false" flipV="false" rot="0">
              <a:off x="0" y="0"/>
              <a:ext cx="731520" cy="731520"/>
            </a:xfrm>
            <a:custGeom>
              <a:avLst/>
              <a:gdLst/>
              <a:ahLst/>
              <a:cxnLst/>
              <a:rect r="r" b="b" t="t" l="l"/>
              <a:pathLst>
                <a:path h="731520" w="731520">
                  <a:moveTo>
                    <a:pt x="0" y="0"/>
                  </a:moveTo>
                  <a:lnTo>
                    <a:pt x="731520" y="0"/>
                  </a:lnTo>
                  <a:lnTo>
                    <a:pt x="731520" y="731520"/>
                  </a:lnTo>
                  <a:lnTo>
                    <a:pt x="0" y="731520"/>
                  </a:lnTo>
                  <a:lnTo>
                    <a:pt x="0" y="0"/>
                  </a:lnTo>
                  <a:close/>
                </a:path>
              </a:pathLst>
            </a:custGeom>
            <a:blipFill>
              <a:blip r:embed="rId5"/>
              <a:stretch>
                <a:fillRect l="0" t="0" r="0" b="0"/>
              </a:stretch>
            </a:blipFill>
          </p:spPr>
        </p:sp>
      </p:grpSp>
      <p:grpSp>
        <p:nvGrpSpPr>
          <p:cNvPr name="Group 32" id="32"/>
          <p:cNvGrpSpPr/>
          <p:nvPr/>
        </p:nvGrpSpPr>
        <p:grpSpPr>
          <a:xfrm rot="0">
            <a:off x="1645920" y="7721081"/>
            <a:ext cx="16093440" cy="640080"/>
            <a:chOff x="0" y="0"/>
            <a:chExt cx="21457920" cy="853440"/>
          </a:xfrm>
        </p:grpSpPr>
        <p:sp>
          <p:nvSpPr>
            <p:cNvPr name="Freeform 33" id="33"/>
            <p:cNvSpPr/>
            <p:nvPr/>
          </p:nvSpPr>
          <p:spPr>
            <a:xfrm flipH="false" flipV="false" rot="0">
              <a:off x="0" y="0"/>
              <a:ext cx="21457920" cy="853440"/>
            </a:xfrm>
            <a:custGeom>
              <a:avLst/>
              <a:gdLst/>
              <a:ahLst/>
              <a:cxnLst/>
              <a:rect r="r" b="b" t="t" l="l"/>
              <a:pathLst>
                <a:path h="853440" w="21457920">
                  <a:moveTo>
                    <a:pt x="0" y="0"/>
                  </a:moveTo>
                  <a:lnTo>
                    <a:pt x="21457920" y="0"/>
                  </a:lnTo>
                  <a:lnTo>
                    <a:pt x="21457920" y="853440"/>
                  </a:lnTo>
                  <a:lnTo>
                    <a:pt x="0" y="853440"/>
                  </a:lnTo>
                  <a:close/>
                </a:path>
              </a:pathLst>
            </a:custGeom>
            <a:blipFill>
              <a:blip r:embed="rId4">
                <a:alphaModFix amt="0"/>
              </a:blip>
              <a:stretch>
                <a:fillRect l="0" t="-439909" r="0" b="-439909"/>
              </a:stretch>
            </a:blipFill>
          </p:spPr>
        </p:sp>
        <p:sp>
          <p:nvSpPr>
            <p:cNvPr name="TextBox 34" id="34"/>
            <p:cNvSpPr txBox="true"/>
            <p:nvPr/>
          </p:nvSpPr>
          <p:spPr>
            <a:xfrm>
              <a:off x="0" y="-57150"/>
              <a:ext cx="21457920" cy="910590"/>
            </a:xfrm>
            <a:prstGeom prst="rect">
              <a:avLst/>
            </a:prstGeom>
          </p:spPr>
          <p:txBody>
            <a:bodyPr anchor="ctr" rtlCol="false" tIns="0" lIns="0" bIns="0" rIns="0"/>
            <a:lstStyle/>
            <a:p>
              <a:pPr algn="l">
                <a:lnSpc>
                  <a:spcPts val="3120"/>
                </a:lnSpc>
              </a:pPr>
              <a:r>
                <a:rPr lang="en-US" sz="2600">
                  <a:solidFill>
                    <a:srgbClr val="FFFFFF"/>
                  </a:solidFill>
                  <a:latin typeface="Calibri (MS)"/>
                  <a:ea typeface="Calibri (MS)"/>
                  <a:cs typeface="Calibri (MS)"/>
                  <a:sym typeface="Calibri (MS)"/>
                </a:rPr>
                <a:t>Use the reception to set up in-booth meetings for Tuesday — warm intros convert better than cold drops.</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12697" y="-12697"/>
            <a:ext cx="18313403" cy="1579883"/>
            <a:chOff x="0" y="0"/>
            <a:chExt cx="24417871" cy="2106511"/>
          </a:xfrm>
        </p:grpSpPr>
        <p:sp>
          <p:nvSpPr>
            <p:cNvPr name="Freeform 3" id="3"/>
            <p:cNvSpPr/>
            <p:nvPr/>
          </p:nvSpPr>
          <p:spPr>
            <a:xfrm flipH="false" flipV="false" rot="0">
              <a:off x="0" y="0"/>
              <a:ext cx="24417910" cy="2106549"/>
            </a:xfrm>
            <a:custGeom>
              <a:avLst/>
              <a:gdLst/>
              <a:ahLst/>
              <a:cxnLst/>
              <a:rect r="r" b="b" t="t" l="l"/>
              <a:pathLst>
                <a:path h="2106549" w="24417910">
                  <a:moveTo>
                    <a:pt x="0" y="0"/>
                  </a:moveTo>
                  <a:lnTo>
                    <a:pt x="24417910" y="0"/>
                  </a:lnTo>
                  <a:lnTo>
                    <a:pt x="24417910" y="2106549"/>
                  </a:lnTo>
                  <a:lnTo>
                    <a:pt x="0" y="2106549"/>
                  </a:lnTo>
                  <a:close/>
                </a:path>
              </a:pathLst>
            </a:custGeom>
            <a:solidFill>
              <a:srgbClr val="2B2B2B"/>
            </a:solidFill>
            <a:ln w="25400" cap="sq">
              <a:solidFill>
                <a:srgbClr val="2B2B2B"/>
              </a:solidFill>
              <a:prstDash val="solid"/>
              <a:miter/>
            </a:ln>
          </p:spPr>
        </p:sp>
      </p:grpSp>
      <p:grpSp>
        <p:nvGrpSpPr>
          <p:cNvPr name="Group 4" id="4"/>
          <p:cNvGrpSpPr/>
          <p:nvPr/>
        </p:nvGrpSpPr>
        <p:grpSpPr>
          <a:xfrm rot="0">
            <a:off x="731520" y="0"/>
            <a:ext cx="16459200" cy="1554480"/>
            <a:chOff x="0" y="0"/>
            <a:chExt cx="21945600" cy="2072640"/>
          </a:xfrm>
        </p:grpSpPr>
        <p:sp>
          <p:nvSpPr>
            <p:cNvPr name="Freeform 5" id="5"/>
            <p:cNvSpPr/>
            <p:nvPr/>
          </p:nvSpPr>
          <p:spPr>
            <a:xfrm flipH="false" flipV="false" rot="0">
              <a:off x="0" y="0"/>
              <a:ext cx="21945600" cy="2072640"/>
            </a:xfrm>
            <a:custGeom>
              <a:avLst/>
              <a:gdLst/>
              <a:ahLst/>
              <a:cxnLst/>
              <a:rect r="r" b="b" t="t" l="l"/>
              <a:pathLst>
                <a:path h="2072640" w="21945600">
                  <a:moveTo>
                    <a:pt x="0" y="0"/>
                  </a:moveTo>
                  <a:lnTo>
                    <a:pt x="21945600" y="0"/>
                  </a:lnTo>
                  <a:lnTo>
                    <a:pt x="21945600" y="2072640"/>
                  </a:lnTo>
                  <a:lnTo>
                    <a:pt x="0" y="2072640"/>
                  </a:lnTo>
                  <a:close/>
                </a:path>
              </a:pathLst>
            </a:custGeom>
            <a:blipFill>
              <a:blip r:embed="rId3">
                <a:alphaModFix amt="0"/>
              </a:blip>
              <a:stretch>
                <a:fillRect l="0" t="-156312" r="0" b="-156312"/>
              </a:stretch>
            </a:blipFill>
          </p:spPr>
        </p:sp>
        <p:sp>
          <p:nvSpPr>
            <p:cNvPr name="TextBox 6" id="6"/>
            <p:cNvSpPr txBox="true"/>
            <p:nvPr/>
          </p:nvSpPr>
          <p:spPr>
            <a:xfrm>
              <a:off x="0" y="-76200"/>
              <a:ext cx="21945600" cy="2148840"/>
            </a:xfrm>
            <a:prstGeom prst="rect">
              <a:avLst/>
            </a:prstGeom>
          </p:spPr>
          <p:txBody>
            <a:bodyPr anchor="ctr" rtlCol="false" tIns="0" lIns="0" bIns="0" rIns="0"/>
            <a:lstStyle/>
            <a:p>
              <a:pPr algn="l">
                <a:lnSpc>
                  <a:spcPts val="5280"/>
                </a:lnSpc>
              </a:pPr>
              <a:r>
                <a:rPr lang="en-US" sz="4400" b="true">
                  <a:solidFill>
                    <a:srgbClr val="FFFFFF"/>
                  </a:solidFill>
                  <a:latin typeface="Calibri (MS) Bold"/>
                  <a:ea typeface="Calibri (MS) Bold"/>
                  <a:cs typeface="Calibri (MS) Bold"/>
                  <a:sym typeface="Calibri (MS) Bold"/>
                </a:rPr>
                <a:t>GOAL SETTING &amp; CONFERENCE STRATEGY</a:t>
              </a:r>
            </a:p>
          </p:txBody>
        </p:sp>
      </p:grpSp>
      <p:grpSp>
        <p:nvGrpSpPr>
          <p:cNvPr name="Group 7" id="7"/>
          <p:cNvGrpSpPr/>
          <p:nvPr/>
        </p:nvGrpSpPr>
        <p:grpSpPr>
          <a:xfrm rot="0">
            <a:off x="731520" y="1792224"/>
            <a:ext cx="16459200" cy="731520"/>
            <a:chOff x="0" y="0"/>
            <a:chExt cx="21945600" cy="975360"/>
          </a:xfrm>
        </p:grpSpPr>
        <p:sp>
          <p:nvSpPr>
            <p:cNvPr name="Freeform 8" id="8"/>
            <p:cNvSpPr/>
            <p:nvPr/>
          </p:nvSpPr>
          <p:spPr>
            <a:xfrm flipH="false" flipV="false" rot="0">
              <a:off x="0" y="0"/>
              <a:ext cx="21945600" cy="975360"/>
            </a:xfrm>
            <a:custGeom>
              <a:avLst/>
              <a:gdLst/>
              <a:ahLst/>
              <a:cxnLst/>
              <a:rect r="r" b="b" t="t" l="l"/>
              <a:pathLst>
                <a:path h="975360" w="21945600">
                  <a:moveTo>
                    <a:pt x="0" y="0"/>
                  </a:moveTo>
                  <a:lnTo>
                    <a:pt x="21945600" y="0"/>
                  </a:lnTo>
                  <a:lnTo>
                    <a:pt x="21945600" y="975360"/>
                  </a:lnTo>
                  <a:lnTo>
                    <a:pt x="0" y="975360"/>
                  </a:lnTo>
                  <a:close/>
                </a:path>
              </a:pathLst>
            </a:custGeom>
            <a:blipFill>
              <a:blip r:embed="rId3">
                <a:alphaModFix amt="0"/>
              </a:blip>
              <a:stretch>
                <a:fillRect l="0" t="-388413" r="0" b="-388413"/>
              </a:stretch>
            </a:blipFill>
          </p:spPr>
        </p:sp>
        <p:sp>
          <p:nvSpPr>
            <p:cNvPr name="TextBox 9" id="9"/>
            <p:cNvSpPr txBox="true"/>
            <p:nvPr/>
          </p:nvSpPr>
          <p:spPr>
            <a:xfrm>
              <a:off x="0" y="-19050"/>
              <a:ext cx="21945600" cy="994410"/>
            </a:xfrm>
            <a:prstGeom prst="rect">
              <a:avLst/>
            </a:prstGeom>
          </p:spPr>
          <p:txBody>
            <a:bodyPr anchor="ctr" rtlCol="false" tIns="0" lIns="0" bIns="0" rIns="0"/>
            <a:lstStyle/>
            <a:p>
              <a:pPr algn="l">
                <a:lnSpc>
                  <a:spcPts val="3600"/>
                </a:lnSpc>
              </a:pPr>
              <a:r>
                <a:rPr lang="en-US" sz="3000" i="true">
                  <a:solidFill>
                    <a:srgbClr val="A81E2D"/>
                  </a:solidFill>
                  <a:latin typeface="Georgia Italics"/>
                  <a:ea typeface="Georgia Italics"/>
                  <a:cs typeface="Georgia Italics"/>
                  <a:sym typeface="Georgia Italics"/>
                </a:rPr>
                <a:t>Showing up is only half the battle. Build your plan before you pack.</a:t>
              </a:r>
            </a:p>
          </p:txBody>
        </p:sp>
      </p:grpSp>
      <p:grpSp>
        <p:nvGrpSpPr>
          <p:cNvPr name="Group 10" id="10"/>
          <p:cNvGrpSpPr/>
          <p:nvPr/>
        </p:nvGrpSpPr>
        <p:grpSpPr>
          <a:xfrm rot="0">
            <a:off x="718823" y="2730503"/>
            <a:ext cx="10632443" cy="1268987"/>
            <a:chOff x="0" y="0"/>
            <a:chExt cx="14176591" cy="1691983"/>
          </a:xfrm>
        </p:grpSpPr>
        <p:sp>
          <p:nvSpPr>
            <p:cNvPr name="Freeform 11" id="11"/>
            <p:cNvSpPr/>
            <p:nvPr/>
          </p:nvSpPr>
          <p:spPr>
            <a:xfrm flipH="false" flipV="false" rot="0">
              <a:off x="0" y="0"/>
              <a:ext cx="14176629" cy="1692021"/>
            </a:xfrm>
            <a:custGeom>
              <a:avLst/>
              <a:gdLst/>
              <a:ahLst/>
              <a:cxnLst/>
              <a:rect r="r" b="b" t="t" l="l"/>
              <a:pathLst>
                <a:path h="1692021" w="14176629">
                  <a:moveTo>
                    <a:pt x="0" y="0"/>
                  </a:moveTo>
                  <a:lnTo>
                    <a:pt x="14176629" y="0"/>
                  </a:lnTo>
                  <a:lnTo>
                    <a:pt x="14176629" y="1692021"/>
                  </a:lnTo>
                  <a:lnTo>
                    <a:pt x="0" y="1692021"/>
                  </a:lnTo>
                  <a:close/>
                </a:path>
              </a:pathLst>
            </a:custGeom>
            <a:solidFill>
              <a:srgbClr val="FFFFFF"/>
            </a:solidFill>
            <a:ln w="25400" cap="sq">
              <a:solidFill>
                <a:srgbClr val="FFFFFF"/>
              </a:solidFill>
              <a:prstDash val="solid"/>
              <a:miter/>
            </a:ln>
          </p:spPr>
        </p:sp>
      </p:grpSp>
      <p:grpSp>
        <p:nvGrpSpPr>
          <p:cNvPr name="Group 12" id="12"/>
          <p:cNvGrpSpPr/>
          <p:nvPr/>
        </p:nvGrpSpPr>
        <p:grpSpPr>
          <a:xfrm rot="0">
            <a:off x="718823" y="2730503"/>
            <a:ext cx="208283" cy="1268987"/>
            <a:chOff x="0" y="0"/>
            <a:chExt cx="277711" cy="1691983"/>
          </a:xfrm>
        </p:grpSpPr>
        <p:sp>
          <p:nvSpPr>
            <p:cNvPr name="Freeform 13" id="13"/>
            <p:cNvSpPr/>
            <p:nvPr/>
          </p:nvSpPr>
          <p:spPr>
            <a:xfrm flipH="false" flipV="false" rot="0">
              <a:off x="0" y="0"/>
              <a:ext cx="277749" cy="1692021"/>
            </a:xfrm>
            <a:custGeom>
              <a:avLst/>
              <a:gdLst/>
              <a:ahLst/>
              <a:cxnLst/>
              <a:rect r="r" b="b" t="t" l="l"/>
              <a:pathLst>
                <a:path h="1692021" w="277749">
                  <a:moveTo>
                    <a:pt x="0" y="0"/>
                  </a:moveTo>
                  <a:lnTo>
                    <a:pt x="277749" y="0"/>
                  </a:lnTo>
                  <a:lnTo>
                    <a:pt x="277749" y="1692021"/>
                  </a:lnTo>
                  <a:lnTo>
                    <a:pt x="0" y="1692021"/>
                  </a:lnTo>
                  <a:close/>
                </a:path>
              </a:pathLst>
            </a:custGeom>
            <a:solidFill>
              <a:srgbClr val="A81E2D"/>
            </a:solidFill>
            <a:ln w="25400" cap="sq">
              <a:solidFill>
                <a:srgbClr val="A81E2D"/>
              </a:solidFill>
              <a:prstDash val="solid"/>
              <a:miter/>
            </a:ln>
          </p:spPr>
        </p:sp>
      </p:grpSp>
      <p:grpSp>
        <p:nvGrpSpPr>
          <p:cNvPr name="Group 14" id="14"/>
          <p:cNvGrpSpPr/>
          <p:nvPr/>
        </p:nvGrpSpPr>
        <p:grpSpPr>
          <a:xfrm rot="0">
            <a:off x="1133856" y="2816352"/>
            <a:ext cx="9875520" cy="512064"/>
            <a:chOff x="0" y="0"/>
            <a:chExt cx="13167360" cy="682752"/>
          </a:xfrm>
        </p:grpSpPr>
        <p:sp>
          <p:nvSpPr>
            <p:cNvPr name="Freeform 15" id="15"/>
            <p:cNvSpPr/>
            <p:nvPr/>
          </p:nvSpPr>
          <p:spPr>
            <a:xfrm flipH="false" flipV="false" rot="0">
              <a:off x="0" y="0"/>
              <a:ext cx="13167361" cy="682752"/>
            </a:xfrm>
            <a:custGeom>
              <a:avLst/>
              <a:gdLst/>
              <a:ahLst/>
              <a:cxnLst/>
              <a:rect r="r" b="b" t="t" l="l"/>
              <a:pathLst>
                <a:path h="682752" w="13167361">
                  <a:moveTo>
                    <a:pt x="0" y="0"/>
                  </a:moveTo>
                  <a:lnTo>
                    <a:pt x="13167361" y="0"/>
                  </a:lnTo>
                  <a:lnTo>
                    <a:pt x="13167361" y="682752"/>
                  </a:lnTo>
                  <a:lnTo>
                    <a:pt x="0" y="682752"/>
                  </a:lnTo>
                  <a:close/>
                </a:path>
              </a:pathLst>
            </a:custGeom>
            <a:blipFill>
              <a:blip r:embed="rId3">
                <a:alphaModFix amt="0"/>
              </a:blip>
              <a:stretch>
                <a:fillRect l="0" t="-325782" r="0" b="-325782"/>
              </a:stretch>
            </a:blipFill>
          </p:spPr>
        </p:sp>
        <p:sp>
          <p:nvSpPr>
            <p:cNvPr name="TextBox 16" id="16"/>
            <p:cNvSpPr txBox="true"/>
            <p:nvPr/>
          </p:nvSpPr>
          <p:spPr>
            <a:xfrm>
              <a:off x="0" y="-57150"/>
              <a:ext cx="13167360" cy="739902"/>
            </a:xfrm>
            <a:prstGeom prst="rect">
              <a:avLst/>
            </a:prstGeom>
          </p:spPr>
          <p:txBody>
            <a:bodyPr anchor="ctr" rtlCol="false" tIns="0" lIns="0" bIns="0" rIns="0"/>
            <a:lstStyle/>
            <a:p>
              <a:pPr algn="l">
                <a:lnSpc>
                  <a:spcPts val="3120"/>
                </a:lnSpc>
              </a:pPr>
              <a:r>
                <a:rPr lang="en-US" sz="2600" b="true">
                  <a:solidFill>
                    <a:srgbClr val="1A1A1A"/>
                  </a:solidFill>
                  <a:latin typeface="Calibri (MS) Bold"/>
                  <a:ea typeface="Calibri (MS) Bold"/>
                  <a:cs typeface="Calibri (MS) Bold"/>
                  <a:sym typeface="Calibri (MS) Bold"/>
                </a:rPr>
                <a:t>Mission &amp; Vision</a:t>
              </a:r>
            </a:p>
          </p:txBody>
        </p:sp>
      </p:grpSp>
      <p:grpSp>
        <p:nvGrpSpPr>
          <p:cNvPr name="Group 17" id="17"/>
          <p:cNvGrpSpPr/>
          <p:nvPr/>
        </p:nvGrpSpPr>
        <p:grpSpPr>
          <a:xfrm rot="0">
            <a:off x="1133856" y="3364992"/>
            <a:ext cx="9875520" cy="512064"/>
            <a:chOff x="0" y="0"/>
            <a:chExt cx="13167360" cy="682752"/>
          </a:xfrm>
        </p:grpSpPr>
        <p:sp>
          <p:nvSpPr>
            <p:cNvPr name="Freeform 18" id="18"/>
            <p:cNvSpPr/>
            <p:nvPr/>
          </p:nvSpPr>
          <p:spPr>
            <a:xfrm flipH="false" flipV="false" rot="0">
              <a:off x="0" y="0"/>
              <a:ext cx="13167361" cy="682752"/>
            </a:xfrm>
            <a:custGeom>
              <a:avLst/>
              <a:gdLst/>
              <a:ahLst/>
              <a:cxnLst/>
              <a:rect r="r" b="b" t="t" l="l"/>
              <a:pathLst>
                <a:path h="682752" w="13167361">
                  <a:moveTo>
                    <a:pt x="0" y="0"/>
                  </a:moveTo>
                  <a:lnTo>
                    <a:pt x="13167361" y="0"/>
                  </a:lnTo>
                  <a:lnTo>
                    <a:pt x="13167361" y="682752"/>
                  </a:lnTo>
                  <a:lnTo>
                    <a:pt x="0" y="682752"/>
                  </a:lnTo>
                  <a:close/>
                </a:path>
              </a:pathLst>
            </a:custGeom>
            <a:blipFill>
              <a:blip r:embed="rId3">
                <a:alphaModFix amt="0"/>
              </a:blip>
              <a:stretch>
                <a:fillRect l="0" t="-325782" r="0" b="-325782"/>
              </a:stretch>
            </a:blipFill>
          </p:spPr>
        </p:sp>
        <p:sp>
          <p:nvSpPr>
            <p:cNvPr name="TextBox 19" id="19"/>
            <p:cNvSpPr txBox="true"/>
            <p:nvPr/>
          </p:nvSpPr>
          <p:spPr>
            <a:xfrm>
              <a:off x="0" y="-47625"/>
              <a:ext cx="13167360" cy="730377"/>
            </a:xfrm>
            <a:prstGeom prst="rect">
              <a:avLst/>
            </a:prstGeom>
          </p:spPr>
          <p:txBody>
            <a:bodyPr anchor="ctr" rtlCol="false" tIns="0" lIns="0" bIns="0" rIns="0"/>
            <a:lstStyle/>
            <a:p>
              <a:pPr algn="l">
                <a:lnSpc>
                  <a:spcPts val="2640"/>
                </a:lnSpc>
              </a:pPr>
              <a:r>
                <a:rPr lang="en-US" sz="2200">
                  <a:solidFill>
                    <a:srgbClr val="666666"/>
                  </a:solidFill>
                  <a:latin typeface="Calibri (MS)"/>
                  <a:ea typeface="Calibri (MS)"/>
                  <a:cs typeface="Calibri (MS)"/>
                  <a:sym typeface="Calibri (MS)"/>
                </a:rPr>
                <a:t>Why are you at ILTACON? What does success look like for your team?</a:t>
              </a:r>
            </a:p>
          </p:txBody>
        </p:sp>
      </p:grpSp>
      <p:grpSp>
        <p:nvGrpSpPr>
          <p:cNvPr name="Group 20" id="20"/>
          <p:cNvGrpSpPr/>
          <p:nvPr/>
        </p:nvGrpSpPr>
        <p:grpSpPr>
          <a:xfrm rot="0">
            <a:off x="718823" y="4156967"/>
            <a:ext cx="10632443" cy="1268987"/>
            <a:chOff x="0" y="0"/>
            <a:chExt cx="14176591" cy="1691983"/>
          </a:xfrm>
        </p:grpSpPr>
        <p:sp>
          <p:nvSpPr>
            <p:cNvPr name="Freeform 21" id="21"/>
            <p:cNvSpPr/>
            <p:nvPr/>
          </p:nvSpPr>
          <p:spPr>
            <a:xfrm flipH="false" flipV="false" rot="0">
              <a:off x="0" y="0"/>
              <a:ext cx="14176629" cy="1692021"/>
            </a:xfrm>
            <a:custGeom>
              <a:avLst/>
              <a:gdLst/>
              <a:ahLst/>
              <a:cxnLst/>
              <a:rect r="r" b="b" t="t" l="l"/>
              <a:pathLst>
                <a:path h="1692021" w="14176629">
                  <a:moveTo>
                    <a:pt x="0" y="0"/>
                  </a:moveTo>
                  <a:lnTo>
                    <a:pt x="14176629" y="0"/>
                  </a:lnTo>
                  <a:lnTo>
                    <a:pt x="14176629" y="1692021"/>
                  </a:lnTo>
                  <a:lnTo>
                    <a:pt x="0" y="1692021"/>
                  </a:lnTo>
                  <a:close/>
                </a:path>
              </a:pathLst>
            </a:custGeom>
            <a:solidFill>
              <a:srgbClr val="FFFFFF"/>
            </a:solidFill>
            <a:ln w="25400" cap="sq">
              <a:solidFill>
                <a:srgbClr val="FFFFFF"/>
              </a:solidFill>
              <a:prstDash val="solid"/>
              <a:miter/>
            </a:ln>
          </p:spPr>
        </p:sp>
      </p:grpSp>
      <p:grpSp>
        <p:nvGrpSpPr>
          <p:cNvPr name="Group 22" id="22"/>
          <p:cNvGrpSpPr/>
          <p:nvPr/>
        </p:nvGrpSpPr>
        <p:grpSpPr>
          <a:xfrm rot="0">
            <a:off x="718823" y="4156967"/>
            <a:ext cx="208283" cy="1268987"/>
            <a:chOff x="0" y="0"/>
            <a:chExt cx="277711" cy="1691983"/>
          </a:xfrm>
        </p:grpSpPr>
        <p:sp>
          <p:nvSpPr>
            <p:cNvPr name="Freeform 23" id="23"/>
            <p:cNvSpPr/>
            <p:nvPr/>
          </p:nvSpPr>
          <p:spPr>
            <a:xfrm flipH="false" flipV="false" rot="0">
              <a:off x="0" y="0"/>
              <a:ext cx="277749" cy="1692021"/>
            </a:xfrm>
            <a:custGeom>
              <a:avLst/>
              <a:gdLst/>
              <a:ahLst/>
              <a:cxnLst/>
              <a:rect r="r" b="b" t="t" l="l"/>
              <a:pathLst>
                <a:path h="1692021" w="277749">
                  <a:moveTo>
                    <a:pt x="0" y="0"/>
                  </a:moveTo>
                  <a:lnTo>
                    <a:pt x="277749" y="0"/>
                  </a:lnTo>
                  <a:lnTo>
                    <a:pt x="277749" y="1692021"/>
                  </a:lnTo>
                  <a:lnTo>
                    <a:pt x="0" y="1692021"/>
                  </a:lnTo>
                  <a:close/>
                </a:path>
              </a:pathLst>
            </a:custGeom>
            <a:solidFill>
              <a:srgbClr val="A81E2D"/>
            </a:solidFill>
            <a:ln w="25400" cap="sq">
              <a:solidFill>
                <a:srgbClr val="A81E2D"/>
              </a:solidFill>
              <a:prstDash val="solid"/>
              <a:miter/>
            </a:ln>
          </p:spPr>
        </p:sp>
      </p:grpSp>
      <p:grpSp>
        <p:nvGrpSpPr>
          <p:cNvPr name="Group 24" id="24"/>
          <p:cNvGrpSpPr/>
          <p:nvPr/>
        </p:nvGrpSpPr>
        <p:grpSpPr>
          <a:xfrm rot="0">
            <a:off x="1133856" y="4242816"/>
            <a:ext cx="9875520" cy="512064"/>
            <a:chOff x="0" y="0"/>
            <a:chExt cx="13167360" cy="682752"/>
          </a:xfrm>
        </p:grpSpPr>
        <p:sp>
          <p:nvSpPr>
            <p:cNvPr name="Freeform 25" id="25"/>
            <p:cNvSpPr/>
            <p:nvPr/>
          </p:nvSpPr>
          <p:spPr>
            <a:xfrm flipH="false" flipV="false" rot="0">
              <a:off x="0" y="0"/>
              <a:ext cx="13167361" cy="682752"/>
            </a:xfrm>
            <a:custGeom>
              <a:avLst/>
              <a:gdLst/>
              <a:ahLst/>
              <a:cxnLst/>
              <a:rect r="r" b="b" t="t" l="l"/>
              <a:pathLst>
                <a:path h="682752" w="13167361">
                  <a:moveTo>
                    <a:pt x="0" y="0"/>
                  </a:moveTo>
                  <a:lnTo>
                    <a:pt x="13167361" y="0"/>
                  </a:lnTo>
                  <a:lnTo>
                    <a:pt x="13167361" y="682752"/>
                  </a:lnTo>
                  <a:lnTo>
                    <a:pt x="0" y="682752"/>
                  </a:lnTo>
                  <a:close/>
                </a:path>
              </a:pathLst>
            </a:custGeom>
            <a:blipFill>
              <a:blip r:embed="rId3">
                <a:alphaModFix amt="0"/>
              </a:blip>
              <a:stretch>
                <a:fillRect l="0" t="-325782" r="0" b="-325782"/>
              </a:stretch>
            </a:blipFill>
          </p:spPr>
        </p:sp>
        <p:sp>
          <p:nvSpPr>
            <p:cNvPr name="TextBox 26" id="26"/>
            <p:cNvSpPr txBox="true"/>
            <p:nvPr/>
          </p:nvSpPr>
          <p:spPr>
            <a:xfrm>
              <a:off x="0" y="-57150"/>
              <a:ext cx="13167360" cy="739902"/>
            </a:xfrm>
            <a:prstGeom prst="rect">
              <a:avLst/>
            </a:prstGeom>
          </p:spPr>
          <p:txBody>
            <a:bodyPr anchor="ctr" rtlCol="false" tIns="0" lIns="0" bIns="0" rIns="0"/>
            <a:lstStyle/>
            <a:p>
              <a:pPr algn="l">
                <a:lnSpc>
                  <a:spcPts val="3120"/>
                </a:lnSpc>
              </a:pPr>
              <a:r>
                <a:rPr lang="en-US" sz="2600" b="true">
                  <a:solidFill>
                    <a:srgbClr val="1A1A1A"/>
                  </a:solidFill>
                  <a:latin typeface="Calibri (MS) Bold"/>
                  <a:ea typeface="Calibri (MS) Bold"/>
                  <a:cs typeface="Calibri (MS) Bold"/>
                  <a:sym typeface="Calibri (MS) Bold"/>
                </a:rPr>
                <a:t>KPIs</a:t>
              </a:r>
            </a:p>
          </p:txBody>
        </p:sp>
      </p:grpSp>
      <p:grpSp>
        <p:nvGrpSpPr>
          <p:cNvPr name="Group 27" id="27"/>
          <p:cNvGrpSpPr/>
          <p:nvPr/>
        </p:nvGrpSpPr>
        <p:grpSpPr>
          <a:xfrm rot="0">
            <a:off x="1133856" y="4791456"/>
            <a:ext cx="9875520" cy="512064"/>
            <a:chOff x="0" y="0"/>
            <a:chExt cx="13167360" cy="682752"/>
          </a:xfrm>
        </p:grpSpPr>
        <p:sp>
          <p:nvSpPr>
            <p:cNvPr name="Freeform 28" id="28"/>
            <p:cNvSpPr/>
            <p:nvPr/>
          </p:nvSpPr>
          <p:spPr>
            <a:xfrm flipH="false" flipV="false" rot="0">
              <a:off x="0" y="0"/>
              <a:ext cx="13167361" cy="682752"/>
            </a:xfrm>
            <a:custGeom>
              <a:avLst/>
              <a:gdLst/>
              <a:ahLst/>
              <a:cxnLst/>
              <a:rect r="r" b="b" t="t" l="l"/>
              <a:pathLst>
                <a:path h="682752" w="13167361">
                  <a:moveTo>
                    <a:pt x="0" y="0"/>
                  </a:moveTo>
                  <a:lnTo>
                    <a:pt x="13167361" y="0"/>
                  </a:lnTo>
                  <a:lnTo>
                    <a:pt x="13167361" y="682752"/>
                  </a:lnTo>
                  <a:lnTo>
                    <a:pt x="0" y="682752"/>
                  </a:lnTo>
                  <a:close/>
                </a:path>
              </a:pathLst>
            </a:custGeom>
            <a:blipFill>
              <a:blip r:embed="rId3">
                <a:alphaModFix amt="0"/>
              </a:blip>
              <a:stretch>
                <a:fillRect l="0" t="-325782" r="0" b="-325782"/>
              </a:stretch>
            </a:blipFill>
          </p:spPr>
        </p:sp>
        <p:sp>
          <p:nvSpPr>
            <p:cNvPr name="TextBox 29" id="29"/>
            <p:cNvSpPr txBox="true"/>
            <p:nvPr/>
          </p:nvSpPr>
          <p:spPr>
            <a:xfrm>
              <a:off x="0" y="-47625"/>
              <a:ext cx="13167360" cy="730377"/>
            </a:xfrm>
            <a:prstGeom prst="rect">
              <a:avLst/>
            </a:prstGeom>
          </p:spPr>
          <p:txBody>
            <a:bodyPr anchor="ctr" rtlCol="false" tIns="0" lIns="0" bIns="0" rIns="0"/>
            <a:lstStyle/>
            <a:p>
              <a:pPr algn="l">
                <a:lnSpc>
                  <a:spcPts val="2640"/>
                </a:lnSpc>
              </a:pPr>
              <a:r>
                <a:rPr lang="en-US" sz="2200">
                  <a:solidFill>
                    <a:srgbClr val="666666"/>
                  </a:solidFill>
                  <a:latin typeface="Calibri (MS)"/>
                  <a:ea typeface="Calibri (MS)"/>
                  <a:cs typeface="Calibri (MS)"/>
                  <a:sym typeface="Calibri (MS)"/>
                </a:rPr>
                <a:t>Leads captured, meetings booked, demos run, connections made — decide in advance.</a:t>
              </a:r>
            </a:p>
          </p:txBody>
        </p:sp>
      </p:grpSp>
      <p:grpSp>
        <p:nvGrpSpPr>
          <p:cNvPr name="Group 30" id="30"/>
          <p:cNvGrpSpPr/>
          <p:nvPr/>
        </p:nvGrpSpPr>
        <p:grpSpPr>
          <a:xfrm rot="0">
            <a:off x="718823" y="5583431"/>
            <a:ext cx="10632443" cy="1268987"/>
            <a:chOff x="0" y="0"/>
            <a:chExt cx="14176591" cy="1691983"/>
          </a:xfrm>
        </p:grpSpPr>
        <p:sp>
          <p:nvSpPr>
            <p:cNvPr name="Freeform 31" id="31"/>
            <p:cNvSpPr/>
            <p:nvPr/>
          </p:nvSpPr>
          <p:spPr>
            <a:xfrm flipH="false" flipV="false" rot="0">
              <a:off x="0" y="0"/>
              <a:ext cx="14176629" cy="1692021"/>
            </a:xfrm>
            <a:custGeom>
              <a:avLst/>
              <a:gdLst/>
              <a:ahLst/>
              <a:cxnLst/>
              <a:rect r="r" b="b" t="t" l="l"/>
              <a:pathLst>
                <a:path h="1692021" w="14176629">
                  <a:moveTo>
                    <a:pt x="0" y="0"/>
                  </a:moveTo>
                  <a:lnTo>
                    <a:pt x="14176629" y="0"/>
                  </a:lnTo>
                  <a:lnTo>
                    <a:pt x="14176629" y="1692021"/>
                  </a:lnTo>
                  <a:lnTo>
                    <a:pt x="0" y="1692021"/>
                  </a:lnTo>
                  <a:close/>
                </a:path>
              </a:pathLst>
            </a:custGeom>
            <a:solidFill>
              <a:srgbClr val="FFFFFF"/>
            </a:solidFill>
            <a:ln w="25400" cap="sq">
              <a:solidFill>
                <a:srgbClr val="FFFFFF"/>
              </a:solidFill>
              <a:prstDash val="solid"/>
              <a:miter/>
            </a:ln>
          </p:spPr>
        </p:sp>
      </p:grpSp>
      <p:grpSp>
        <p:nvGrpSpPr>
          <p:cNvPr name="Group 32" id="32"/>
          <p:cNvGrpSpPr/>
          <p:nvPr/>
        </p:nvGrpSpPr>
        <p:grpSpPr>
          <a:xfrm rot="0">
            <a:off x="718823" y="5583431"/>
            <a:ext cx="208283" cy="1268987"/>
            <a:chOff x="0" y="0"/>
            <a:chExt cx="277711" cy="1691983"/>
          </a:xfrm>
        </p:grpSpPr>
        <p:sp>
          <p:nvSpPr>
            <p:cNvPr name="Freeform 33" id="33"/>
            <p:cNvSpPr/>
            <p:nvPr/>
          </p:nvSpPr>
          <p:spPr>
            <a:xfrm flipH="false" flipV="false" rot="0">
              <a:off x="0" y="0"/>
              <a:ext cx="277749" cy="1692021"/>
            </a:xfrm>
            <a:custGeom>
              <a:avLst/>
              <a:gdLst/>
              <a:ahLst/>
              <a:cxnLst/>
              <a:rect r="r" b="b" t="t" l="l"/>
              <a:pathLst>
                <a:path h="1692021" w="277749">
                  <a:moveTo>
                    <a:pt x="0" y="0"/>
                  </a:moveTo>
                  <a:lnTo>
                    <a:pt x="277749" y="0"/>
                  </a:lnTo>
                  <a:lnTo>
                    <a:pt x="277749" y="1692021"/>
                  </a:lnTo>
                  <a:lnTo>
                    <a:pt x="0" y="1692021"/>
                  </a:lnTo>
                  <a:close/>
                </a:path>
              </a:pathLst>
            </a:custGeom>
            <a:solidFill>
              <a:srgbClr val="A81E2D"/>
            </a:solidFill>
            <a:ln w="25400" cap="sq">
              <a:solidFill>
                <a:srgbClr val="A81E2D"/>
              </a:solidFill>
              <a:prstDash val="solid"/>
              <a:miter/>
            </a:ln>
          </p:spPr>
        </p:sp>
      </p:grpSp>
      <p:grpSp>
        <p:nvGrpSpPr>
          <p:cNvPr name="Group 34" id="34"/>
          <p:cNvGrpSpPr/>
          <p:nvPr/>
        </p:nvGrpSpPr>
        <p:grpSpPr>
          <a:xfrm rot="0">
            <a:off x="1133856" y="5669280"/>
            <a:ext cx="9875520" cy="512064"/>
            <a:chOff x="0" y="0"/>
            <a:chExt cx="13167360" cy="682752"/>
          </a:xfrm>
        </p:grpSpPr>
        <p:sp>
          <p:nvSpPr>
            <p:cNvPr name="Freeform 35" id="35"/>
            <p:cNvSpPr/>
            <p:nvPr/>
          </p:nvSpPr>
          <p:spPr>
            <a:xfrm flipH="false" flipV="false" rot="0">
              <a:off x="0" y="0"/>
              <a:ext cx="13167361" cy="682752"/>
            </a:xfrm>
            <a:custGeom>
              <a:avLst/>
              <a:gdLst/>
              <a:ahLst/>
              <a:cxnLst/>
              <a:rect r="r" b="b" t="t" l="l"/>
              <a:pathLst>
                <a:path h="682752" w="13167361">
                  <a:moveTo>
                    <a:pt x="0" y="0"/>
                  </a:moveTo>
                  <a:lnTo>
                    <a:pt x="13167361" y="0"/>
                  </a:lnTo>
                  <a:lnTo>
                    <a:pt x="13167361" y="682752"/>
                  </a:lnTo>
                  <a:lnTo>
                    <a:pt x="0" y="682752"/>
                  </a:lnTo>
                  <a:close/>
                </a:path>
              </a:pathLst>
            </a:custGeom>
            <a:blipFill>
              <a:blip r:embed="rId3">
                <a:alphaModFix amt="0"/>
              </a:blip>
              <a:stretch>
                <a:fillRect l="0" t="-325782" r="0" b="-325782"/>
              </a:stretch>
            </a:blipFill>
          </p:spPr>
        </p:sp>
        <p:sp>
          <p:nvSpPr>
            <p:cNvPr name="TextBox 36" id="36"/>
            <p:cNvSpPr txBox="true"/>
            <p:nvPr/>
          </p:nvSpPr>
          <p:spPr>
            <a:xfrm>
              <a:off x="0" y="-57150"/>
              <a:ext cx="13167360" cy="739902"/>
            </a:xfrm>
            <a:prstGeom prst="rect">
              <a:avLst/>
            </a:prstGeom>
          </p:spPr>
          <p:txBody>
            <a:bodyPr anchor="ctr" rtlCol="false" tIns="0" lIns="0" bIns="0" rIns="0"/>
            <a:lstStyle/>
            <a:p>
              <a:pPr algn="l">
                <a:lnSpc>
                  <a:spcPts val="3120"/>
                </a:lnSpc>
              </a:pPr>
              <a:r>
                <a:rPr lang="en-US" sz="2600" b="true">
                  <a:solidFill>
                    <a:srgbClr val="1A1A1A"/>
                  </a:solidFill>
                  <a:latin typeface="Calibri (MS) Bold"/>
                  <a:ea typeface="Calibri (MS) Bold"/>
                  <a:cs typeface="Calibri (MS) Bold"/>
                  <a:sym typeface="Calibri (MS) Bold"/>
                </a:rPr>
                <a:t>Budget</a:t>
              </a:r>
            </a:p>
          </p:txBody>
        </p:sp>
      </p:grpSp>
      <p:grpSp>
        <p:nvGrpSpPr>
          <p:cNvPr name="Group 37" id="37"/>
          <p:cNvGrpSpPr/>
          <p:nvPr/>
        </p:nvGrpSpPr>
        <p:grpSpPr>
          <a:xfrm rot="0">
            <a:off x="1133856" y="6217920"/>
            <a:ext cx="9875520" cy="512064"/>
            <a:chOff x="0" y="0"/>
            <a:chExt cx="13167360" cy="682752"/>
          </a:xfrm>
        </p:grpSpPr>
        <p:sp>
          <p:nvSpPr>
            <p:cNvPr name="Freeform 38" id="38"/>
            <p:cNvSpPr/>
            <p:nvPr/>
          </p:nvSpPr>
          <p:spPr>
            <a:xfrm flipH="false" flipV="false" rot="0">
              <a:off x="0" y="0"/>
              <a:ext cx="13167361" cy="682752"/>
            </a:xfrm>
            <a:custGeom>
              <a:avLst/>
              <a:gdLst/>
              <a:ahLst/>
              <a:cxnLst/>
              <a:rect r="r" b="b" t="t" l="l"/>
              <a:pathLst>
                <a:path h="682752" w="13167361">
                  <a:moveTo>
                    <a:pt x="0" y="0"/>
                  </a:moveTo>
                  <a:lnTo>
                    <a:pt x="13167361" y="0"/>
                  </a:lnTo>
                  <a:lnTo>
                    <a:pt x="13167361" y="682752"/>
                  </a:lnTo>
                  <a:lnTo>
                    <a:pt x="0" y="682752"/>
                  </a:lnTo>
                  <a:close/>
                </a:path>
              </a:pathLst>
            </a:custGeom>
            <a:blipFill>
              <a:blip r:embed="rId3">
                <a:alphaModFix amt="0"/>
              </a:blip>
              <a:stretch>
                <a:fillRect l="0" t="-325782" r="0" b="-325782"/>
              </a:stretch>
            </a:blipFill>
          </p:spPr>
        </p:sp>
        <p:sp>
          <p:nvSpPr>
            <p:cNvPr name="TextBox 39" id="39"/>
            <p:cNvSpPr txBox="true"/>
            <p:nvPr/>
          </p:nvSpPr>
          <p:spPr>
            <a:xfrm>
              <a:off x="0" y="-47625"/>
              <a:ext cx="13167360" cy="730377"/>
            </a:xfrm>
            <a:prstGeom prst="rect">
              <a:avLst/>
            </a:prstGeom>
          </p:spPr>
          <p:txBody>
            <a:bodyPr anchor="ctr" rtlCol="false" tIns="0" lIns="0" bIns="0" rIns="0"/>
            <a:lstStyle/>
            <a:p>
              <a:pPr algn="l">
                <a:lnSpc>
                  <a:spcPts val="2640"/>
                </a:lnSpc>
              </a:pPr>
              <a:r>
                <a:rPr lang="en-US" sz="2200">
                  <a:solidFill>
                    <a:srgbClr val="666666"/>
                  </a:solidFill>
                  <a:latin typeface="Calibri (MS)"/>
                  <a:ea typeface="Calibri (MS)"/>
                  <a:cs typeface="Calibri (MS)"/>
                  <a:sym typeface="Calibri (MS)"/>
                </a:rPr>
                <a:t>Account for booth costs, sponsorships, events, team time, and follow-up resources.</a:t>
              </a:r>
            </a:p>
          </p:txBody>
        </p:sp>
      </p:grpSp>
      <p:grpSp>
        <p:nvGrpSpPr>
          <p:cNvPr name="Group 40" id="40"/>
          <p:cNvGrpSpPr/>
          <p:nvPr/>
        </p:nvGrpSpPr>
        <p:grpSpPr>
          <a:xfrm rot="0">
            <a:off x="718823" y="7009895"/>
            <a:ext cx="10632443" cy="1268987"/>
            <a:chOff x="0" y="0"/>
            <a:chExt cx="14176591" cy="1691983"/>
          </a:xfrm>
        </p:grpSpPr>
        <p:sp>
          <p:nvSpPr>
            <p:cNvPr name="Freeform 41" id="41"/>
            <p:cNvSpPr/>
            <p:nvPr/>
          </p:nvSpPr>
          <p:spPr>
            <a:xfrm flipH="false" flipV="false" rot="0">
              <a:off x="0" y="0"/>
              <a:ext cx="14176629" cy="1692021"/>
            </a:xfrm>
            <a:custGeom>
              <a:avLst/>
              <a:gdLst/>
              <a:ahLst/>
              <a:cxnLst/>
              <a:rect r="r" b="b" t="t" l="l"/>
              <a:pathLst>
                <a:path h="1692021" w="14176629">
                  <a:moveTo>
                    <a:pt x="0" y="0"/>
                  </a:moveTo>
                  <a:lnTo>
                    <a:pt x="14176629" y="0"/>
                  </a:lnTo>
                  <a:lnTo>
                    <a:pt x="14176629" y="1692021"/>
                  </a:lnTo>
                  <a:lnTo>
                    <a:pt x="0" y="1692021"/>
                  </a:lnTo>
                  <a:close/>
                </a:path>
              </a:pathLst>
            </a:custGeom>
            <a:solidFill>
              <a:srgbClr val="FFFFFF"/>
            </a:solidFill>
            <a:ln w="25400" cap="sq">
              <a:solidFill>
                <a:srgbClr val="FFFFFF"/>
              </a:solidFill>
              <a:prstDash val="solid"/>
              <a:miter/>
            </a:ln>
          </p:spPr>
        </p:sp>
      </p:grpSp>
      <p:grpSp>
        <p:nvGrpSpPr>
          <p:cNvPr name="Group 42" id="42"/>
          <p:cNvGrpSpPr/>
          <p:nvPr/>
        </p:nvGrpSpPr>
        <p:grpSpPr>
          <a:xfrm rot="0">
            <a:off x="718823" y="7009895"/>
            <a:ext cx="208283" cy="1268987"/>
            <a:chOff x="0" y="0"/>
            <a:chExt cx="277711" cy="1691983"/>
          </a:xfrm>
        </p:grpSpPr>
        <p:sp>
          <p:nvSpPr>
            <p:cNvPr name="Freeform 43" id="43"/>
            <p:cNvSpPr/>
            <p:nvPr/>
          </p:nvSpPr>
          <p:spPr>
            <a:xfrm flipH="false" flipV="false" rot="0">
              <a:off x="0" y="0"/>
              <a:ext cx="277749" cy="1692021"/>
            </a:xfrm>
            <a:custGeom>
              <a:avLst/>
              <a:gdLst/>
              <a:ahLst/>
              <a:cxnLst/>
              <a:rect r="r" b="b" t="t" l="l"/>
              <a:pathLst>
                <a:path h="1692021" w="277749">
                  <a:moveTo>
                    <a:pt x="0" y="0"/>
                  </a:moveTo>
                  <a:lnTo>
                    <a:pt x="277749" y="0"/>
                  </a:lnTo>
                  <a:lnTo>
                    <a:pt x="277749" y="1692021"/>
                  </a:lnTo>
                  <a:lnTo>
                    <a:pt x="0" y="1692021"/>
                  </a:lnTo>
                  <a:close/>
                </a:path>
              </a:pathLst>
            </a:custGeom>
            <a:solidFill>
              <a:srgbClr val="A81E2D"/>
            </a:solidFill>
            <a:ln w="25400" cap="sq">
              <a:solidFill>
                <a:srgbClr val="A81E2D"/>
              </a:solidFill>
              <a:prstDash val="solid"/>
              <a:miter/>
            </a:ln>
          </p:spPr>
        </p:sp>
      </p:grpSp>
      <p:grpSp>
        <p:nvGrpSpPr>
          <p:cNvPr name="Group 44" id="44"/>
          <p:cNvGrpSpPr/>
          <p:nvPr/>
        </p:nvGrpSpPr>
        <p:grpSpPr>
          <a:xfrm rot="0">
            <a:off x="1133856" y="7095744"/>
            <a:ext cx="9875520" cy="512064"/>
            <a:chOff x="0" y="0"/>
            <a:chExt cx="13167360" cy="682752"/>
          </a:xfrm>
        </p:grpSpPr>
        <p:sp>
          <p:nvSpPr>
            <p:cNvPr name="Freeform 45" id="45"/>
            <p:cNvSpPr/>
            <p:nvPr/>
          </p:nvSpPr>
          <p:spPr>
            <a:xfrm flipH="false" flipV="false" rot="0">
              <a:off x="0" y="0"/>
              <a:ext cx="13167361" cy="682752"/>
            </a:xfrm>
            <a:custGeom>
              <a:avLst/>
              <a:gdLst/>
              <a:ahLst/>
              <a:cxnLst/>
              <a:rect r="r" b="b" t="t" l="l"/>
              <a:pathLst>
                <a:path h="682752" w="13167361">
                  <a:moveTo>
                    <a:pt x="0" y="0"/>
                  </a:moveTo>
                  <a:lnTo>
                    <a:pt x="13167361" y="0"/>
                  </a:lnTo>
                  <a:lnTo>
                    <a:pt x="13167361" y="682752"/>
                  </a:lnTo>
                  <a:lnTo>
                    <a:pt x="0" y="682752"/>
                  </a:lnTo>
                  <a:close/>
                </a:path>
              </a:pathLst>
            </a:custGeom>
            <a:blipFill>
              <a:blip r:embed="rId3">
                <a:alphaModFix amt="0"/>
              </a:blip>
              <a:stretch>
                <a:fillRect l="0" t="-325782" r="0" b="-325782"/>
              </a:stretch>
            </a:blipFill>
          </p:spPr>
        </p:sp>
        <p:sp>
          <p:nvSpPr>
            <p:cNvPr name="TextBox 46" id="46"/>
            <p:cNvSpPr txBox="true"/>
            <p:nvPr/>
          </p:nvSpPr>
          <p:spPr>
            <a:xfrm>
              <a:off x="0" y="-57150"/>
              <a:ext cx="13167360" cy="739902"/>
            </a:xfrm>
            <a:prstGeom prst="rect">
              <a:avLst/>
            </a:prstGeom>
          </p:spPr>
          <p:txBody>
            <a:bodyPr anchor="ctr" rtlCol="false" tIns="0" lIns="0" bIns="0" rIns="0"/>
            <a:lstStyle/>
            <a:p>
              <a:pPr algn="l">
                <a:lnSpc>
                  <a:spcPts val="3120"/>
                </a:lnSpc>
              </a:pPr>
              <a:r>
                <a:rPr lang="en-US" sz="2600" b="true">
                  <a:solidFill>
                    <a:srgbClr val="1A1A1A"/>
                  </a:solidFill>
                  <a:latin typeface="Calibri (MS) Bold"/>
                  <a:ea typeface="Calibri (MS) Bold"/>
                  <a:cs typeface="Calibri (MS) Bold"/>
                  <a:sym typeface="Calibri (MS) Bold"/>
                </a:rPr>
                <a:t>Task List &amp; Schedule</a:t>
              </a:r>
            </a:p>
          </p:txBody>
        </p:sp>
      </p:grpSp>
      <p:grpSp>
        <p:nvGrpSpPr>
          <p:cNvPr name="Group 47" id="47"/>
          <p:cNvGrpSpPr/>
          <p:nvPr/>
        </p:nvGrpSpPr>
        <p:grpSpPr>
          <a:xfrm rot="0">
            <a:off x="1133856" y="7644384"/>
            <a:ext cx="9875520" cy="512064"/>
            <a:chOff x="0" y="0"/>
            <a:chExt cx="13167360" cy="682752"/>
          </a:xfrm>
        </p:grpSpPr>
        <p:sp>
          <p:nvSpPr>
            <p:cNvPr name="Freeform 48" id="48"/>
            <p:cNvSpPr/>
            <p:nvPr/>
          </p:nvSpPr>
          <p:spPr>
            <a:xfrm flipH="false" flipV="false" rot="0">
              <a:off x="0" y="0"/>
              <a:ext cx="13167361" cy="682752"/>
            </a:xfrm>
            <a:custGeom>
              <a:avLst/>
              <a:gdLst/>
              <a:ahLst/>
              <a:cxnLst/>
              <a:rect r="r" b="b" t="t" l="l"/>
              <a:pathLst>
                <a:path h="682752" w="13167361">
                  <a:moveTo>
                    <a:pt x="0" y="0"/>
                  </a:moveTo>
                  <a:lnTo>
                    <a:pt x="13167361" y="0"/>
                  </a:lnTo>
                  <a:lnTo>
                    <a:pt x="13167361" y="682752"/>
                  </a:lnTo>
                  <a:lnTo>
                    <a:pt x="0" y="682752"/>
                  </a:lnTo>
                  <a:close/>
                </a:path>
              </a:pathLst>
            </a:custGeom>
            <a:blipFill>
              <a:blip r:embed="rId3">
                <a:alphaModFix amt="0"/>
              </a:blip>
              <a:stretch>
                <a:fillRect l="0" t="-325782" r="0" b="-325782"/>
              </a:stretch>
            </a:blipFill>
          </p:spPr>
        </p:sp>
        <p:sp>
          <p:nvSpPr>
            <p:cNvPr name="TextBox 49" id="49"/>
            <p:cNvSpPr txBox="true"/>
            <p:nvPr/>
          </p:nvSpPr>
          <p:spPr>
            <a:xfrm>
              <a:off x="0" y="-47625"/>
              <a:ext cx="13167360" cy="730377"/>
            </a:xfrm>
            <a:prstGeom prst="rect">
              <a:avLst/>
            </a:prstGeom>
          </p:spPr>
          <p:txBody>
            <a:bodyPr anchor="ctr" rtlCol="false" tIns="0" lIns="0" bIns="0" rIns="0"/>
            <a:lstStyle/>
            <a:p>
              <a:pPr algn="l">
                <a:lnSpc>
                  <a:spcPts val="2640"/>
                </a:lnSpc>
              </a:pPr>
              <a:r>
                <a:rPr lang="en-US" sz="2200">
                  <a:solidFill>
                    <a:srgbClr val="666666"/>
                  </a:solidFill>
                  <a:latin typeface="Calibri (MS)"/>
                  <a:ea typeface="Calibri (MS)"/>
                  <a:cs typeface="Calibri (MS)"/>
                  <a:sym typeface="Calibri (MS)"/>
                </a:rPr>
                <a:t>Assign owners, set deadlines, track deliverables before you arrive.</a:t>
              </a:r>
            </a:p>
          </p:txBody>
        </p:sp>
      </p:grpSp>
      <p:grpSp>
        <p:nvGrpSpPr>
          <p:cNvPr name="Group 50" id="50"/>
          <p:cNvGrpSpPr/>
          <p:nvPr/>
        </p:nvGrpSpPr>
        <p:grpSpPr>
          <a:xfrm rot="0">
            <a:off x="718823" y="8436359"/>
            <a:ext cx="10632443" cy="1268987"/>
            <a:chOff x="0" y="0"/>
            <a:chExt cx="14176591" cy="1691983"/>
          </a:xfrm>
        </p:grpSpPr>
        <p:sp>
          <p:nvSpPr>
            <p:cNvPr name="Freeform 51" id="51"/>
            <p:cNvSpPr/>
            <p:nvPr/>
          </p:nvSpPr>
          <p:spPr>
            <a:xfrm flipH="false" flipV="false" rot="0">
              <a:off x="0" y="0"/>
              <a:ext cx="14176629" cy="1692021"/>
            </a:xfrm>
            <a:custGeom>
              <a:avLst/>
              <a:gdLst/>
              <a:ahLst/>
              <a:cxnLst/>
              <a:rect r="r" b="b" t="t" l="l"/>
              <a:pathLst>
                <a:path h="1692021" w="14176629">
                  <a:moveTo>
                    <a:pt x="0" y="0"/>
                  </a:moveTo>
                  <a:lnTo>
                    <a:pt x="14176629" y="0"/>
                  </a:lnTo>
                  <a:lnTo>
                    <a:pt x="14176629" y="1692021"/>
                  </a:lnTo>
                  <a:lnTo>
                    <a:pt x="0" y="1692021"/>
                  </a:lnTo>
                  <a:close/>
                </a:path>
              </a:pathLst>
            </a:custGeom>
            <a:solidFill>
              <a:srgbClr val="FFFFFF"/>
            </a:solidFill>
            <a:ln w="25400" cap="sq">
              <a:solidFill>
                <a:srgbClr val="FFFFFF"/>
              </a:solidFill>
              <a:prstDash val="solid"/>
              <a:miter/>
            </a:ln>
          </p:spPr>
        </p:sp>
      </p:grpSp>
      <p:grpSp>
        <p:nvGrpSpPr>
          <p:cNvPr name="Group 52" id="52"/>
          <p:cNvGrpSpPr/>
          <p:nvPr/>
        </p:nvGrpSpPr>
        <p:grpSpPr>
          <a:xfrm rot="0">
            <a:off x="718823" y="8436359"/>
            <a:ext cx="208283" cy="1268987"/>
            <a:chOff x="0" y="0"/>
            <a:chExt cx="277711" cy="1691983"/>
          </a:xfrm>
        </p:grpSpPr>
        <p:sp>
          <p:nvSpPr>
            <p:cNvPr name="Freeform 53" id="53"/>
            <p:cNvSpPr/>
            <p:nvPr/>
          </p:nvSpPr>
          <p:spPr>
            <a:xfrm flipH="false" flipV="false" rot="0">
              <a:off x="0" y="0"/>
              <a:ext cx="277749" cy="1692021"/>
            </a:xfrm>
            <a:custGeom>
              <a:avLst/>
              <a:gdLst/>
              <a:ahLst/>
              <a:cxnLst/>
              <a:rect r="r" b="b" t="t" l="l"/>
              <a:pathLst>
                <a:path h="1692021" w="277749">
                  <a:moveTo>
                    <a:pt x="0" y="0"/>
                  </a:moveTo>
                  <a:lnTo>
                    <a:pt x="277749" y="0"/>
                  </a:lnTo>
                  <a:lnTo>
                    <a:pt x="277749" y="1692021"/>
                  </a:lnTo>
                  <a:lnTo>
                    <a:pt x="0" y="1692021"/>
                  </a:lnTo>
                  <a:close/>
                </a:path>
              </a:pathLst>
            </a:custGeom>
            <a:solidFill>
              <a:srgbClr val="A81E2D"/>
            </a:solidFill>
            <a:ln w="25400" cap="sq">
              <a:solidFill>
                <a:srgbClr val="A81E2D"/>
              </a:solidFill>
              <a:prstDash val="solid"/>
              <a:miter/>
            </a:ln>
          </p:spPr>
        </p:sp>
      </p:grpSp>
      <p:grpSp>
        <p:nvGrpSpPr>
          <p:cNvPr name="Group 54" id="54"/>
          <p:cNvGrpSpPr/>
          <p:nvPr/>
        </p:nvGrpSpPr>
        <p:grpSpPr>
          <a:xfrm rot="0">
            <a:off x="1133856" y="8522208"/>
            <a:ext cx="9875520" cy="512064"/>
            <a:chOff x="0" y="0"/>
            <a:chExt cx="13167360" cy="682752"/>
          </a:xfrm>
        </p:grpSpPr>
        <p:sp>
          <p:nvSpPr>
            <p:cNvPr name="Freeform 55" id="55"/>
            <p:cNvSpPr/>
            <p:nvPr/>
          </p:nvSpPr>
          <p:spPr>
            <a:xfrm flipH="false" flipV="false" rot="0">
              <a:off x="0" y="0"/>
              <a:ext cx="13167361" cy="682752"/>
            </a:xfrm>
            <a:custGeom>
              <a:avLst/>
              <a:gdLst/>
              <a:ahLst/>
              <a:cxnLst/>
              <a:rect r="r" b="b" t="t" l="l"/>
              <a:pathLst>
                <a:path h="682752" w="13167361">
                  <a:moveTo>
                    <a:pt x="0" y="0"/>
                  </a:moveTo>
                  <a:lnTo>
                    <a:pt x="13167361" y="0"/>
                  </a:lnTo>
                  <a:lnTo>
                    <a:pt x="13167361" y="682752"/>
                  </a:lnTo>
                  <a:lnTo>
                    <a:pt x="0" y="682752"/>
                  </a:lnTo>
                  <a:close/>
                </a:path>
              </a:pathLst>
            </a:custGeom>
            <a:blipFill>
              <a:blip r:embed="rId3">
                <a:alphaModFix amt="0"/>
              </a:blip>
              <a:stretch>
                <a:fillRect l="0" t="-325782" r="0" b="-325782"/>
              </a:stretch>
            </a:blipFill>
          </p:spPr>
        </p:sp>
        <p:sp>
          <p:nvSpPr>
            <p:cNvPr name="TextBox 56" id="56"/>
            <p:cNvSpPr txBox="true"/>
            <p:nvPr/>
          </p:nvSpPr>
          <p:spPr>
            <a:xfrm>
              <a:off x="0" y="-57150"/>
              <a:ext cx="13167360" cy="739902"/>
            </a:xfrm>
            <a:prstGeom prst="rect">
              <a:avLst/>
            </a:prstGeom>
          </p:spPr>
          <p:txBody>
            <a:bodyPr anchor="ctr" rtlCol="false" tIns="0" lIns="0" bIns="0" rIns="0"/>
            <a:lstStyle/>
            <a:p>
              <a:pPr algn="l">
                <a:lnSpc>
                  <a:spcPts val="3120"/>
                </a:lnSpc>
              </a:pPr>
              <a:r>
                <a:rPr lang="en-US" sz="2600" b="true">
                  <a:solidFill>
                    <a:srgbClr val="1A1A1A"/>
                  </a:solidFill>
                  <a:latin typeface="Calibri (MS) Bold"/>
                  <a:ea typeface="Calibri (MS) Bold"/>
                  <a:cs typeface="Calibri (MS) Bold"/>
                  <a:sym typeface="Calibri (MS) Bold"/>
                </a:rPr>
                <a:t>Team Safety &amp; Wellness</a:t>
              </a:r>
            </a:p>
          </p:txBody>
        </p:sp>
      </p:grpSp>
      <p:grpSp>
        <p:nvGrpSpPr>
          <p:cNvPr name="Group 57" id="57"/>
          <p:cNvGrpSpPr/>
          <p:nvPr/>
        </p:nvGrpSpPr>
        <p:grpSpPr>
          <a:xfrm rot="0">
            <a:off x="1133856" y="9070848"/>
            <a:ext cx="9875520" cy="512064"/>
            <a:chOff x="0" y="0"/>
            <a:chExt cx="13167360" cy="682752"/>
          </a:xfrm>
        </p:grpSpPr>
        <p:sp>
          <p:nvSpPr>
            <p:cNvPr name="Freeform 58" id="58"/>
            <p:cNvSpPr/>
            <p:nvPr/>
          </p:nvSpPr>
          <p:spPr>
            <a:xfrm flipH="false" flipV="false" rot="0">
              <a:off x="0" y="0"/>
              <a:ext cx="13167361" cy="682752"/>
            </a:xfrm>
            <a:custGeom>
              <a:avLst/>
              <a:gdLst/>
              <a:ahLst/>
              <a:cxnLst/>
              <a:rect r="r" b="b" t="t" l="l"/>
              <a:pathLst>
                <a:path h="682752" w="13167361">
                  <a:moveTo>
                    <a:pt x="0" y="0"/>
                  </a:moveTo>
                  <a:lnTo>
                    <a:pt x="13167361" y="0"/>
                  </a:lnTo>
                  <a:lnTo>
                    <a:pt x="13167361" y="682752"/>
                  </a:lnTo>
                  <a:lnTo>
                    <a:pt x="0" y="682752"/>
                  </a:lnTo>
                  <a:close/>
                </a:path>
              </a:pathLst>
            </a:custGeom>
            <a:blipFill>
              <a:blip r:embed="rId3">
                <a:alphaModFix amt="0"/>
              </a:blip>
              <a:stretch>
                <a:fillRect l="0" t="-325782" r="0" b="-325782"/>
              </a:stretch>
            </a:blipFill>
          </p:spPr>
        </p:sp>
        <p:sp>
          <p:nvSpPr>
            <p:cNvPr name="TextBox 59" id="59"/>
            <p:cNvSpPr txBox="true"/>
            <p:nvPr/>
          </p:nvSpPr>
          <p:spPr>
            <a:xfrm>
              <a:off x="0" y="-47625"/>
              <a:ext cx="13167360" cy="730377"/>
            </a:xfrm>
            <a:prstGeom prst="rect">
              <a:avLst/>
            </a:prstGeom>
          </p:spPr>
          <p:txBody>
            <a:bodyPr anchor="ctr" rtlCol="false" tIns="0" lIns="0" bIns="0" rIns="0"/>
            <a:lstStyle/>
            <a:p>
              <a:pPr algn="l">
                <a:lnSpc>
                  <a:spcPts val="2640"/>
                </a:lnSpc>
              </a:pPr>
              <a:r>
                <a:rPr lang="en-US" sz="2200">
                  <a:solidFill>
                    <a:srgbClr val="666666"/>
                  </a:solidFill>
                  <a:latin typeface="Calibri (MS)"/>
                  <a:ea typeface="Calibri (MS)"/>
                  <a:cs typeface="Calibri (MS)"/>
                  <a:sym typeface="Calibri (MS)"/>
                </a:rPr>
                <a:t>Set expectations for team availability, communication, and self-care on the ground.</a:t>
              </a:r>
            </a:p>
          </p:txBody>
        </p:sp>
      </p:grpSp>
      <p:grpSp>
        <p:nvGrpSpPr>
          <p:cNvPr name="Group 60" id="60"/>
          <p:cNvGrpSpPr/>
          <p:nvPr/>
        </p:nvGrpSpPr>
        <p:grpSpPr>
          <a:xfrm rot="0">
            <a:off x="12057383" y="2730503"/>
            <a:ext cx="5694683" cy="7157723"/>
            <a:chOff x="0" y="0"/>
            <a:chExt cx="7592911" cy="9543631"/>
          </a:xfrm>
        </p:grpSpPr>
        <p:sp>
          <p:nvSpPr>
            <p:cNvPr name="Freeform 61" id="61"/>
            <p:cNvSpPr/>
            <p:nvPr/>
          </p:nvSpPr>
          <p:spPr>
            <a:xfrm flipH="false" flipV="false" rot="0">
              <a:off x="0" y="0"/>
              <a:ext cx="7592949" cy="9543669"/>
            </a:xfrm>
            <a:custGeom>
              <a:avLst/>
              <a:gdLst/>
              <a:ahLst/>
              <a:cxnLst/>
              <a:rect r="r" b="b" t="t" l="l"/>
              <a:pathLst>
                <a:path h="9543669" w="7592949">
                  <a:moveTo>
                    <a:pt x="0" y="0"/>
                  </a:moveTo>
                  <a:lnTo>
                    <a:pt x="7592949" y="0"/>
                  </a:lnTo>
                  <a:lnTo>
                    <a:pt x="7592949" y="9543669"/>
                  </a:lnTo>
                  <a:lnTo>
                    <a:pt x="0" y="9543669"/>
                  </a:lnTo>
                  <a:close/>
                </a:path>
              </a:pathLst>
            </a:custGeom>
            <a:solidFill>
              <a:srgbClr val="2B2B2B"/>
            </a:solidFill>
            <a:ln w="25400" cap="sq">
              <a:solidFill>
                <a:srgbClr val="2B2B2B"/>
              </a:solidFill>
              <a:prstDash val="solid"/>
              <a:miter/>
            </a:ln>
          </p:spPr>
        </p:sp>
      </p:grpSp>
      <p:grpSp>
        <p:nvGrpSpPr>
          <p:cNvPr name="Group 62" id="62"/>
          <p:cNvGrpSpPr/>
          <p:nvPr/>
        </p:nvGrpSpPr>
        <p:grpSpPr>
          <a:xfrm rot="0">
            <a:off x="14173200" y="3017520"/>
            <a:ext cx="1097280" cy="1097280"/>
            <a:chOff x="0" y="0"/>
            <a:chExt cx="1463040" cy="1463040"/>
          </a:xfrm>
        </p:grpSpPr>
        <p:sp>
          <p:nvSpPr>
            <p:cNvPr name="Freeform 63" id="63" descr="preencoded.png"/>
            <p:cNvSpPr/>
            <p:nvPr/>
          </p:nvSpPr>
          <p:spPr>
            <a:xfrm flipH="false" flipV="false" rot="0">
              <a:off x="0" y="0"/>
              <a:ext cx="1463040" cy="1463040"/>
            </a:xfrm>
            <a:custGeom>
              <a:avLst/>
              <a:gdLst/>
              <a:ahLst/>
              <a:cxnLst/>
              <a:rect r="r" b="b" t="t" l="l"/>
              <a:pathLst>
                <a:path h="1463040" w="1463040">
                  <a:moveTo>
                    <a:pt x="0" y="0"/>
                  </a:moveTo>
                  <a:lnTo>
                    <a:pt x="1463040" y="0"/>
                  </a:lnTo>
                  <a:lnTo>
                    <a:pt x="1463040" y="1463040"/>
                  </a:lnTo>
                  <a:lnTo>
                    <a:pt x="0" y="1463040"/>
                  </a:lnTo>
                  <a:lnTo>
                    <a:pt x="0" y="0"/>
                  </a:lnTo>
                  <a:close/>
                </a:path>
              </a:pathLst>
            </a:custGeom>
            <a:blipFill>
              <a:blip r:embed="rId4"/>
              <a:stretch>
                <a:fillRect l="0" t="0" r="0" b="0"/>
              </a:stretch>
            </a:blipFill>
          </p:spPr>
        </p:sp>
      </p:grpSp>
      <p:grpSp>
        <p:nvGrpSpPr>
          <p:cNvPr name="Group 64" id="64"/>
          <p:cNvGrpSpPr/>
          <p:nvPr/>
        </p:nvGrpSpPr>
        <p:grpSpPr>
          <a:xfrm rot="0">
            <a:off x="12435840" y="4297680"/>
            <a:ext cx="4937760" cy="640080"/>
            <a:chOff x="0" y="0"/>
            <a:chExt cx="6583680" cy="853440"/>
          </a:xfrm>
        </p:grpSpPr>
        <p:sp>
          <p:nvSpPr>
            <p:cNvPr name="Freeform 65" id="65"/>
            <p:cNvSpPr/>
            <p:nvPr/>
          </p:nvSpPr>
          <p:spPr>
            <a:xfrm flipH="false" flipV="false" rot="0">
              <a:off x="0" y="0"/>
              <a:ext cx="6583680" cy="853440"/>
            </a:xfrm>
            <a:custGeom>
              <a:avLst/>
              <a:gdLst/>
              <a:ahLst/>
              <a:cxnLst/>
              <a:rect r="r" b="b" t="t" l="l"/>
              <a:pathLst>
                <a:path h="853440" w="6583680">
                  <a:moveTo>
                    <a:pt x="0" y="0"/>
                  </a:moveTo>
                  <a:lnTo>
                    <a:pt x="6583680" y="0"/>
                  </a:lnTo>
                  <a:lnTo>
                    <a:pt x="6583680" y="853440"/>
                  </a:lnTo>
                  <a:lnTo>
                    <a:pt x="0" y="853440"/>
                  </a:lnTo>
                  <a:close/>
                </a:path>
              </a:pathLst>
            </a:custGeom>
            <a:blipFill>
              <a:blip r:embed="rId3">
                <a:alphaModFix amt="0"/>
              </a:blip>
              <a:stretch>
                <a:fillRect l="0" t="-100313" r="0" b="-100313"/>
              </a:stretch>
            </a:blipFill>
          </p:spPr>
        </p:sp>
        <p:sp>
          <p:nvSpPr>
            <p:cNvPr name="TextBox 66" id="66"/>
            <p:cNvSpPr txBox="true"/>
            <p:nvPr/>
          </p:nvSpPr>
          <p:spPr>
            <a:xfrm>
              <a:off x="0" y="-57150"/>
              <a:ext cx="6583680" cy="910590"/>
            </a:xfrm>
            <a:prstGeom prst="rect">
              <a:avLst/>
            </a:prstGeom>
          </p:spPr>
          <p:txBody>
            <a:bodyPr anchor="ctr" rtlCol="false" tIns="0" lIns="0" bIns="0" rIns="0"/>
            <a:lstStyle/>
            <a:p>
              <a:pPr algn="ctr">
                <a:lnSpc>
                  <a:spcPts val="3120"/>
                </a:lnSpc>
              </a:pPr>
              <a:r>
                <a:rPr lang="en-US" b="true" sz="2600" spc="399">
                  <a:solidFill>
                    <a:srgbClr val="9A9A9A"/>
                  </a:solidFill>
                  <a:latin typeface="Calibri (MS) Bold"/>
                  <a:ea typeface="Calibri (MS) Bold"/>
                  <a:cs typeface="Calibri (MS) Bold"/>
                  <a:sym typeface="Calibri (MS) Bold"/>
                </a:rPr>
                <a:t>PRO TIP</a:t>
              </a:r>
            </a:p>
          </p:txBody>
        </p:sp>
      </p:grpSp>
      <p:grpSp>
        <p:nvGrpSpPr>
          <p:cNvPr name="Group 67" id="67"/>
          <p:cNvGrpSpPr/>
          <p:nvPr/>
        </p:nvGrpSpPr>
        <p:grpSpPr>
          <a:xfrm rot="0">
            <a:off x="12435840" y="5084064"/>
            <a:ext cx="4937760" cy="4389120"/>
            <a:chOff x="0" y="0"/>
            <a:chExt cx="6583680" cy="5852160"/>
          </a:xfrm>
        </p:grpSpPr>
        <p:sp>
          <p:nvSpPr>
            <p:cNvPr name="Freeform 68" id="68"/>
            <p:cNvSpPr/>
            <p:nvPr/>
          </p:nvSpPr>
          <p:spPr>
            <a:xfrm flipH="false" flipV="false" rot="0">
              <a:off x="0" y="0"/>
              <a:ext cx="6583680" cy="5852160"/>
            </a:xfrm>
            <a:custGeom>
              <a:avLst/>
              <a:gdLst/>
              <a:ahLst/>
              <a:cxnLst/>
              <a:rect r="r" b="b" t="t" l="l"/>
              <a:pathLst>
                <a:path h="5852160" w="6583680">
                  <a:moveTo>
                    <a:pt x="0" y="0"/>
                  </a:moveTo>
                  <a:lnTo>
                    <a:pt x="6583680" y="0"/>
                  </a:lnTo>
                  <a:lnTo>
                    <a:pt x="6583680" y="5852160"/>
                  </a:lnTo>
                  <a:lnTo>
                    <a:pt x="0" y="5852160"/>
                  </a:lnTo>
                  <a:close/>
                </a:path>
              </a:pathLst>
            </a:custGeom>
            <a:blipFill>
              <a:blip r:embed="rId3">
                <a:alphaModFix amt="0"/>
              </a:blip>
              <a:stretch>
                <a:fillRect l="-64047" t="0" r="-64047" b="0"/>
              </a:stretch>
            </a:blipFill>
          </p:spPr>
        </p:sp>
        <p:sp>
          <p:nvSpPr>
            <p:cNvPr name="TextBox 69" id="69"/>
            <p:cNvSpPr txBox="true"/>
            <p:nvPr/>
          </p:nvSpPr>
          <p:spPr>
            <a:xfrm>
              <a:off x="0" y="-38100"/>
              <a:ext cx="6583680" cy="5890260"/>
            </a:xfrm>
            <a:prstGeom prst="rect">
              <a:avLst/>
            </a:prstGeom>
          </p:spPr>
          <p:txBody>
            <a:bodyPr anchor="ctr" rtlCol="false" tIns="0" lIns="0" bIns="0" rIns="0"/>
            <a:lstStyle/>
            <a:p>
              <a:pPr algn="ctr">
                <a:lnSpc>
                  <a:spcPts val="2879"/>
                </a:lnSpc>
              </a:pPr>
              <a:r>
                <a:rPr lang="en-US" sz="2400">
                  <a:solidFill>
                    <a:srgbClr val="FFFFFF"/>
                  </a:solidFill>
                  <a:latin typeface="Calibri (MS)"/>
                  <a:ea typeface="Calibri (MS)"/>
                  <a:cs typeface="Calibri (MS)"/>
                  <a:sym typeface="Calibri (MS)"/>
                </a:rPr>
                <a:t>Schedule a pre-conference team huddle. Walk in aligned on goals, talking points, and who's handling what. Ad-hoc planning on the show floor costs you deals.</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97" y="-12697"/>
            <a:ext cx="18313403" cy="1579883"/>
            <a:chOff x="0" y="0"/>
            <a:chExt cx="24417871" cy="2106511"/>
          </a:xfrm>
        </p:grpSpPr>
        <p:sp>
          <p:nvSpPr>
            <p:cNvPr name="Freeform 3" id="3"/>
            <p:cNvSpPr/>
            <p:nvPr/>
          </p:nvSpPr>
          <p:spPr>
            <a:xfrm flipH="false" flipV="false" rot="0">
              <a:off x="0" y="0"/>
              <a:ext cx="24417910" cy="2106549"/>
            </a:xfrm>
            <a:custGeom>
              <a:avLst/>
              <a:gdLst/>
              <a:ahLst/>
              <a:cxnLst/>
              <a:rect r="r" b="b" t="t" l="l"/>
              <a:pathLst>
                <a:path h="2106549" w="24417910">
                  <a:moveTo>
                    <a:pt x="0" y="0"/>
                  </a:moveTo>
                  <a:lnTo>
                    <a:pt x="24417910" y="0"/>
                  </a:lnTo>
                  <a:lnTo>
                    <a:pt x="24417910" y="2106549"/>
                  </a:lnTo>
                  <a:lnTo>
                    <a:pt x="0" y="2106549"/>
                  </a:lnTo>
                  <a:close/>
                </a:path>
              </a:pathLst>
            </a:custGeom>
            <a:solidFill>
              <a:srgbClr val="2B2B2B"/>
            </a:solidFill>
            <a:ln w="25400" cap="sq">
              <a:solidFill>
                <a:srgbClr val="2B2B2B"/>
              </a:solidFill>
              <a:prstDash val="solid"/>
              <a:miter/>
            </a:ln>
          </p:spPr>
        </p:sp>
      </p:grpSp>
      <p:grpSp>
        <p:nvGrpSpPr>
          <p:cNvPr name="Group 4" id="4"/>
          <p:cNvGrpSpPr/>
          <p:nvPr/>
        </p:nvGrpSpPr>
        <p:grpSpPr>
          <a:xfrm rot="0">
            <a:off x="731520" y="0"/>
            <a:ext cx="16459200" cy="1554480"/>
            <a:chOff x="0" y="0"/>
            <a:chExt cx="21945600" cy="2072640"/>
          </a:xfrm>
        </p:grpSpPr>
        <p:sp>
          <p:nvSpPr>
            <p:cNvPr name="Freeform 5" id="5"/>
            <p:cNvSpPr/>
            <p:nvPr/>
          </p:nvSpPr>
          <p:spPr>
            <a:xfrm flipH="false" flipV="false" rot="0">
              <a:off x="0" y="0"/>
              <a:ext cx="21945600" cy="2072640"/>
            </a:xfrm>
            <a:custGeom>
              <a:avLst/>
              <a:gdLst/>
              <a:ahLst/>
              <a:cxnLst/>
              <a:rect r="r" b="b" t="t" l="l"/>
              <a:pathLst>
                <a:path h="2072640" w="21945600">
                  <a:moveTo>
                    <a:pt x="0" y="0"/>
                  </a:moveTo>
                  <a:lnTo>
                    <a:pt x="21945600" y="0"/>
                  </a:lnTo>
                  <a:lnTo>
                    <a:pt x="21945600" y="2072640"/>
                  </a:lnTo>
                  <a:lnTo>
                    <a:pt x="0" y="2072640"/>
                  </a:lnTo>
                  <a:close/>
                </a:path>
              </a:pathLst>
            </a:custGeom>
            <a:blipFill>
              <a:blip r:embed="rId3">
                <a:alphaModFix amt="0"/>
              </a:blip>
              <a:stretch>
                <a:fillRect l="0" t="-156312" r="0" b="-156312"/>
              </a:stretch>
            </a:blipFill>
          </p:spPr>
        </p:sp>
        <p:sp>
          <p:nvSpPr>
            <p:cNvPr name="TextBox 6" id="6"/>
            <p:cNvSpPr txBox="true"/>
            <p:nvPr/>
          </p:nvSpPr>
          <p:spPr>
            <a:xfrm>
              <a:off x="0" y="-76200"/>
              <a:ext cx="21945600" cy="2148840"/>
            </a:xfrm>
            <a:prstGeom prst="rect">
              <a:avLst/>
            </a:prstGeom>
          </p:spPr>
          <p:txBody>
            <a:bodyPr anchor="ctr" rtlCol="false" tIns="0" lIns="0" bIns="0" rIns="0"/>
            <a:lstStyle/>
            <a:p>
              <a:pPr algn="l">
                <a:lnSpc>
                  <a:spcPts val="5280"/>
                </a:lnSpc>
              </a:pPr>
              <a:r>
                <a:rPr lang="en-US" sz="4400" b="true">
                  <a:solidFill>
                    <a:srgbClr val="FFFFFF"/>
                  </a:solidFill>
                  <a:latin typeface="Calibri (MS) Bold"/>
                  <a:ea typeface="Calibri (MS) Bold"/>
                  <a:cs typeface="Calibri (MS) Bold"/>
                  <a:sym typeface="Calibri (MS) Bold"/>
                </a:rPr>
                <a:t>PRE-CONFERENCE MARKETING &amp; OUTREACH</a:t>
              </a:r>
            </a:p>
          </p:txBody>
        </p:sp>
      </p:grpSp>
      <p:grpSp>
        <p:nvGrpSpPr>
          <p:cNvPr name="Group 7" id="7"/>
          <p:cNvGrpSpPr/>
          <p:nvPr/>
        </p:nvGrpSpPr>
        <p:grpSpPr>
          <a:xfrm rot="0">
            <a:off x="627383" y="1724663"/>
            <a:ext cx="5511803" cy="939803"/>
            <a:chOff x="0" y="0"/>
            <a:chExt cx="7349071" cy="1253071"/>
          </a:xfrm>
        </p:grpSpPr>
        <p:sp>
          <p:nvSpPr>
            <p:cNvPr name="Freeform 8" id="8"/>
            <p:cNvSpPr/>
            <p:nvPr/>
          </p:nvSpPr>
          <p:spPr>
            <a:xfrm flipH="false" flipV="false" rot="0">
              <a:off x="0" y="0"/>
              <a:ext cx="7349109" cy="1253109"/>
            </a:xfrm>
            <a:custGeom>
              <a:avLst/>
              <a:gdLst/>
              <a:ahLst/>
              <a:cxnLst/>
              <a:rect r="r" b="b" t="t" l="l"/>
              <a:pathLst>
                <a:path h="1253109" w="7349109">
                  <a:moveTo>
                    <a:pt x="0" y="0"/>
                  </a:moveTo>
                  <a:lnTo>
                    <a:pt x="7349109" y="0"/>
                  </a:lnTo>
                  <a:lnTo>
                    <a:pt x="7349109" y="1253109"/>
                  </a:lnTo>
                  <a:lnTo>
                    <a:pt x="0" y="1253109"/>
                  </a:lnTo>
                  <a:close/>
                </a:path>
              </a:pathLst>
            </a:custGeom>
            <a:solidFill>
              <a:srgbClr val="A81E2D"/>
            </a:solidFill>
            <a:ln w="25400" cap="sq">
              <a:solidFill>
                <a:srgbClr val="A81E2D"/>
              </a:solidFill>
              <a:prstDash val="solid"/>
              <a:miter/>
            </a:ln>
          </p:spPr>
        </p:sp>
      </p:grpSp>
      <p:grpSp>
        <p:nvGrpSpPr>
          <p:cNvPr name="Group 9" id="9"/>
          <p:cNvGrpSpPr/>
          <p:nvPr/>
        </p:nvGrpSpPr>
        <p:grpSpPr>
          <a:xfrm rot="0">
            <a:off x="640080" y="1737360"/>
            <a:ext cx="5486400" cy="914400"/>
            <a:chOff x="0" y="0"/>
            <a:chExt cx="7315200" cy="1219200"/>
          </a:xfrm>
        </p:grpSpPr>
        <p:sp>
          <p:nvSpPr>
            <p:cNvPr name="Freeform 10" id="10"/>
            <p:cNvSpPr/>
            <p:nvPr/>
          </p:nvSpPr>
          <p:spPr>
            <a:xfrm flipH="false" flipV="false" rot="0">
              <a:off x="0" y="0"/>
              <a:ext cx="7315200" cy="1219200"/>
            </a:xfrm>
            <a:custGeom>
              <a:avLst/>
              <a:gdLst/>
              <a:ahLst/>
              <a:cxnLst/>
              <a:rect r="r" b="b" t="t" l="l"/>
              <a:pathLst>
                <a:path h="1219200" w="7315200">
                  <a:moveTo>
                    <a:pt x="0" y="0"/>
                  </a:moveTo>
                  <a:lnTo>
                    <a:pt x="7315200" y="0"/>
                  </a:lnTo>
                  <a:lnTo>
                    <a:pt x="7315200" y="1219200"/>
                  </a:lnTo>
                  <a:lnTo>
                    <a:pt x="0" y="1219200"/>
                  </a:lnTo>
                  <a:close/>
                </a:path>
              </a:pathLst>
            </a:custGeom>
            <a:blipFill>
              <a:blip r:embed="rId3">
                <a:alphaModFix amt="0"/>
              </a:blip>
              <a:stretch>
                <a:fillRect l="0" t="-66910" r="0" b="-66910"/>
              </a:stretch>
            </a:blipFill>
          </p:spPr>
        </p:sp>
        <p:sp>
          <p:nvSpPr>
            <p:cNvPr name="TextBox 11" id="11"/>
            <p:cNvSpPr txBox="true"/>
            <p:nvPr/>
          </p:nvSpPr>
          <p:spPr>
            <a:xfrm>
              <a:off x="0" y="-47625"/>
              <a:ext cx="7315200" cy="1266825"/>
            </a:xfrm>
            <a:prstGeom prst="rect">
              <a:avLst/>
            </a:prstGeom>
          </p:spPr>
          <p:txBody>
            <a:bodyPr anchor="ctr" rtlCol="false" tIns="0" lIns="0" bIns="0" rIns="0"/>
            <a:lstStyle/>
            <a:p>
              <a:pPr algn="ctr">
                <a:lnSpc>
                  <a:spcPts val="2640"/>
                </a:lnSpc>
              </a:pPr>
              <a:r>
                <a:rPr lang="en-US" sz="2200" b="true">
                  <a:solidFill>
                    <a:srgbClr val="FFFFFF"/>
                  </a:solidFill>
                  <a:latin typeface="Calibri (MS) Bold"/>
                  <a:ea typeface="Calibri (MS) Bold"/>
                  <a:cs typeface="Calibri (MS) Bold"/>
                  <a:sym typeface="Calibri (MS) Bold"/>
                </a:rPr>
                <a:t>Visibility &amp; Branding</a:t>
              </a:r>
            </a:p>
          </p:txBody>
        </p:sp>
      </p:grpSp>
      <p:grpSp>
        <p:nvGrpSpPr>
          <p:cNvPr name="Group 12" id="12"/>
          <p:cNvGrpSpPr/>
          <p:nvPr/>
        </p:nvGrpSpPr>
        <p:grpSpPr>
          <a:xfrm rot="0">
            <a:off x="627383" y="2876807"/>
            <a:ext cx="5511803" cy="1086107"/>
            <a:chOff x="0" y="0"/>
            <a:chExt cx="7349071" cy="1448143"/>
          </a:xfrm>
        </p:grpSpPr>
        <p:sp>
          <p:nvSpPr>
            <p:cNvPr name="Freeform 13" id="13"/>
            <p:cNvSpPr/>
            <p:nvPr/>
          </p:nvSpPr>
          <p:spPr>
            <a:xfrm flipH="false" flipV="false" rot="0">
              <a:off x="0" y="0"/>
              <a:ext cx="7349109" cy="1448181"/>
            </a:xfrm>
            <a:custGeom>
              <a:avLst/>
              <a:gdLst/>
              <a:ahLst/>
              <a:cxnLst/>
              <a:rect r="r" b="b" t="t" l="l"/>
              <a:pathLst>
                <a:path h="1448181" w="7349109">
                  <a:moveTo>
                    <a:pt x="0" y="0"/>
                  </a:moveTo>
                  <a:lnTo>
                    <a:pt x="7349109" y="0"/>
                  </a:lnTo>
                  <a:lnTo>
                    <a:pt x="7349109" y="1448181"/>
                  </a:lnTo>
                  <a:lnTo>
                    <a:pt x="0" y="1448181"/>
                  </a:lnTo>
                  <a:close/>
                </a:path>
              </a:pathLst>
            </a:custGeom>
            <a:solidFill>
              <a:srgbClr val="F5F5F5"/>
            </a:solidFill>
            <a:ln w="25400" cap="sq">
              <a:solidFill>
                <a:srgbClr val="F5F5F5"/>
              </a:solidFill>
              <a:prstDash val="solid"/>
              <a:miter/>
            </a:ln>
          </p:spPr>
        </p:sp>
      </p:grpSp>
      <p:grpSp>
        <p:nvGrpSpPr>
          <p:cNvPr name="Group 14" id="14"/>
          <p:cNvGrpSpPr/>
          <p:nvPr/>
        </p:nvGrpSpPr>
        <p:grpSpPr>
          <a:xfrm rot="0">
            <a:off x="859536" y="2980944"/>
            <a:ext cx="5047488" cy="877824"/>
            <a:chOff x="0" y="0"/>
            <a:chExt cx="6729984" cy="1170432"/>
          </a:xfrm>
        </p:grpSpPr>
        <p:sp>
          <p:nvSpPr>
            <p:cNvPr name="Freeform 15" id="15"/>
            <p:cNvSpPr/>
            <p:nvPr/>
          </p:nvSpPr>
          <p:spPr>
            <a:xfrm flipH="false" flipV="false" rot="0">
              <a:off x="0" y="0"/>
              <a:ext cx="6729984" cy="1170432"/>
            </a:xfrm>
            <a:custGeom>
              <a:avLst/>
              <a:gdLst/>
              <a:ahLst/>
              <a:cxnLst/>
              <a:rect r="r" b="b" t="t" l="l"/>
              <a:pathLst>
                <a:path h="1170432" w="6729984">
                  <a:moveTo>
                    <a:pt x="0" y="0"/>
                  </a:moveTo>
                  <a:lnTo>
                    <a:pt x="6729984" y="0"/>
                  </a:lnTo>
                  <a:lnTo>
                    <a:pt x="6729984" y="1170432"/>
                  </a:lnTo>
                  <a:lnTo>
                    <a:pt x="0" y="1170432"/>
                  </a:lnTo>
                  <a:close/>
                </a:path>
              </a:pathLst>
            </a:custGeom>
            <a:blipFill>
              <a:blip r:embed="rId3">
                <a:alphaModFix amt="0"/>
              </a:blip>
              <a:stretch>
                <a:fillRect l="0" t="-62038" r="0" b="-62038"/>
              </a:stretch>
            </a:blipFill>
          </p:spPr>
        </p:sp>
        <p:sp>
          <p:nvSpPr>
            <p:cNvPr name="TextBox 16" id="16"/>
            <p:cNvSpPr txBox="true"/>
            <p:nvPr/>
          </p:nvSpPr>
          <p:spPr>
            <a:xfrm>
              <a:off x="0" y="-47625"/>
              <a:ext cx="6729984" cy="1218057"/>
            </a:xfrm>
            <a:prstGeom prst="rect">
              <a:avLst/>
            </a:prstGeom>
          </p:spPr>
          <p:txBody>
            <a:bodyPr anchor="ctr" rtlCol="false" tIns="0" lIns="0" bIns="0" rIns="0"/>
            <a:lstStyle/>
            <a:p>
              <a:pPr algn="l">
                <a:lnSpc>
                  <a:spcPts val="2520"/>
                </a:lnSpc>
              </a:pPr>
              <a:r>
                <a:rPr lang="en-US" sz="2100">
                  <a:solidFill>
                    <a:srgbClr val="1A1A1A"/>
                  </a:solidFill>
                  <a:latin typeface="Calibri (MS)"/>
                  <a:ea typeface="Calibri (MS)"/>
                  <a:cs typeface="Calibri (MS)"/>
                  <a:sym typeface="Calibri (MS)"/>
                </a:rPr>
                <a:t>Update booth graphics and handouts</a:t>
              </a:r>
            </a:p>
          </p:txBody>
        </p:sp>
      </p:grpSp>
      <p:grpSp>
        <p:nvGrpSpPr>
          <p:cNvPr name="Group 17" id="17"/>
          <p:cNvGrpSpPr/>
          <p:nvPr/>
        </p:nvGrpSpPr>
        <p:grpSpPr>
          <a:xfrm rot="0">
            <a:off x="627383" y="4065527"/>
            <a:ext cx="5511803" cy="1086107"/>
            <a:chOff x="0" y="0"/>
            <a:chExt cx="7349071" cy="1448143"/>
          </a:xfrm>
        </p:grpSpPr>
        <p:sp>
          <p:nvSpPr>
            <p:cNvPr name="Freeform 18" id="18"/>
            <p:cNvSpPr/>
            <p:nvPr/>
          </p:nvSpPr>
          <p:spPr>
            <a:xfrm flipH="false" flipV="false" rot="0">
              <a:off x="0" y="0"/>
              <a:ext cx="7349109" cy="1448181"/>
            </a:xfrm>
            <a:custGeom>
              <a:avLst/>
              <a:gdLst/>
              <a:ahLst/>
              <a:cxnLst/>
              <a:rect r="r" b="b" t="t" l="l"/>
              <a:pathLst>
                <a:path h="1448181" w="7349109">
                  <a:moveTo>
                    <a:pt x="0" y="0"/>
                  </a:moveTo>
                  <a:lnTo>
                    <a:pt x="7349109" y="0"/>
                  </a:lnTo>
                  <a:lnTo>
                    <a:pt x="7349109" y="1448181"/>
                  </a:lnTo>
                  <a:lnTo>
                    <a:pt x="0" y="1448181"/>
                  </a:lnTo>
                  <a:close/>
                </a:path>
              </a:pathLst>
            </a:custGeom>
            <a:solidFill>
              <a:srgbClr val="F5F5F5"/>
            </a:solidFill>
            <a:ln w="25400" cap="sq">
              <a:solidFill>
                <a:srgbClr val="F5F5F5"/>
              </a:solidFill>
              <a:prstDash val="solid"/>
              <a:miter/>
            </a:ln>
          </p:spPr>
        </p:sp>
      </p:grpSp>
      <p:grpSp>
        <p:nvGrpSpPr>
          <p:cNvPr name="Group 19" id="19"/>
          <p:cNvGrpSpPr/>
          <p:nvPr/>
        </p:nvGrpSpPr>
        <p:grpSpPr>
          <a:xfrm rot="0">
            <a:off x="859536" y="4169664"/>
            <a:ext cx="5047488" cy="877824"/>
            <a:chOff x="0" y="0"/>
            <a:chExt cx="6729984" cy="1170432"/>
          </a:xfrm>
        </p:grpSpPr>
        <p:sp>
          <p:nvSpPr>
            <p:cNvPr name="Freeform 20" id="20"/>
            <p:cNvSpPr/>
            <p:nvPr/>
          </p:nvSpPr>
          <p:spPr>
            <a:xfrm flipH="false" flipV="false" rot="0">
              <a:off x="0" y="0"/>
              <a:ext cx="6729984" cy="1170432"/>
            </a:xfrm>
            <a:custGeom>
              <a:avLst/>
              <a:gdLst/>
              <a:ahLst/>
              <a:cxnLst/>
              <a:rect r="r" b="b" t="t" l="l"/>
              <a:pathLst>
                <a:path h="1170432" w="6729984">
                  <a:moveTo>
                    <a:pt x="0" y="0"/>
                  </a:moveTo>
                  <a:lnTo>
                    <a:pt x="6729984" y="0"/>
                  </a:lnTo>
                  <a:lnTo>
                    <a:pt x="6729984" y="1170432"/>
                  </a:lnTo>
                  <a:lnTo>
                    <a:pt x="0" y="1170432"/>
                  </a:lnTo>
                  <a:close/>
                </a:path>
              </a:pathLst>
            </a:custGeom>
            <a:blipFill>
              <a:blip r:embed="rId3">
                <a:alphaModFix amt="0"/>
              </a:blip>
              <a:stretch>
                <a:fillRect l="0" t="-62038" r="0" b="-62038"/>
              </a:stretch>
            </a:blipFill>
          </p:spPr>
        </p:sp>
        <p:sp>
          <p:nvSpPr>
            <p:cNvPr name="TextBox 21" id="21"/>
            <p:cNvSpPr txBox="true"/>
            <p:nvPr/>
          </p:nvSpPr>
          <p:spPr>
            <a:xfrm>
              <a:off x="0" y="-47625"/>
              <a:ext cx="6729984" cy="1218057"/>
            </a:xfrm>
            <a:prstGeom prst="rect">
              <a:avLst/>
            </a:prstGeom>
          </p:spPr>
          <p:txBody>
            <a:bodyPr anchor="ctr" rtlCol="false" tIns="0" lIns="0" bIns="0" rIns="0"/>
            <a:lstStyle/>
            <a:p>
              <a:pPr algn="l">
                <a:lnSpc>
                  <a:spcPts val="2520"/>
                </a:lnSpc>
              </a:pPr>
              <a:r>
                <a:rPr lang="en-US" sz="2100">
                  <a:solidFill>
                    <a:srgbClr val="1A1A1A"/>
                  </a:solidFill>
                  <a:latin typeface="Calibri (MS)"/>
                  <a:ea typeface="Calibri (MS)"/>
                  <a:cs typeface="Calibri (MS)"/>
                  <a:sym typeface="Calibri (MS)"/>
                </a:rPr>
                <a:t>Promote your presence on social (use #ILTACON2026)</a:t>
              </a:r>
            </a:p>
          </p:txBody>
        </p:sp>
      </p:grpSp>
      <p:grpSp>
        <p:nvGrpSpPr>
          <p:cNvPr name="Group 22" id="22"/>
          <p:cNvGrpSpPr/>
          <p:nvPr/>
        </p:nvGrpSpPr>
        <p:grpSpPr>
          <a:xfrm rot="0">
            <a:off x="627383" y="5254247"/>
            <a:ext cx="5511803" cy="1086107"/>
            <a:chOff x="0" y="0"/>
            <a:chExt cx="7349071" cy="1448143"/>
          </a:xfrm>
        </p:grpSpPr>
        <p:sp>
          <p:nvSpPr>
            <p:cNvPr name="Freeform 23" id="23"/>
            <p:cNvSpPr/>
            <p:nvPr/>
          </p:nvSpPr>
          <p:spPr>
            <a:xfrm flipH="false" flipV="false" rot="0">
              <a:off x="0" y="0"/>
              <a:ext cx="7349109" cy="1448181"/>
            </a:xfrm>
            <a:custGeom>
              <a:avLst/>
              <a:gdLst/>
              <a:ahLst/>
              <a:cxnLst/>
              <a:rect r="r" b="b" t="t" l="l"/>
              <a:pathLst>
                <a:path h="1448181" w="7349109">
                  <a:moveTo>
                    <a:pt x="0" y="0"/>
                  </a:moveTo>
                  <a:lnTo>
                    <a:pt x="7349109" y="0"/>
                  </a:lnTo>
                  <a:lnTo>
                    <a:pt x="7349109" y="1448181"/>
                  </a:lnTo>
                  <a:lnTo>
                    <a:pt x="0" y="1448181"/>
                  </a:lnTo>
                  <a:close/>
                </a:path>
              </a:pathLst>
            </a:custGeom>
            <a:solidFill>
              <a:srgbClr val="F5F5F5"/>
            </a:solidFill>
            <a:ln w="25400" cap="sq">
              <a:solidFill>
                <a:srgbClr val="F5F5F5"/>
              </a:solidFill>
              <a:prstDash val="solid"/>
              <a:miter/>
            </a:ln>
          </p:spPr>
        </p:sp>
      </p:grpSp>
      <p:grpSp>
        <p:nvGrpSpPr>
          <p:cNvPr name="Group 24" id="24"/>
          <p:cNvGrpSpPr/>
          <p:nvPr/>
        </p:nvGrpSpPr>
        <p:grpSpPr>
          <a:xfrm rot="0">
            <a:off x="859536" y="5358384"/>
            <a:ext cx="5047488" cy="877824"/>
            <a:chOff x="0" y="0"/>
            <a:chExt cx="6729984" cy="1170432"/>
          </a:xfrm>
        </p:grpSpPr>
        <p:sp>
          <p:nvSpPr>
            <p:cNvPr name="Freeform 25" id="25"/>
            <p:cNvSpPr/>
            <p:nvPr/>
          </p:nvSpPr>
          <p:spPr>
            <a:xfrm flipH="false" flipV="false" rot="0">
              <a:off x="0" y="0"/>
              <a:ext cx="6729984" cy="1170432"/>
            </a:xfrm>
            <a:custGeom>
              <a:avLst/>
              <a:gdLst/>
              <a:ahLst/>
              <a:cxnLst/>
              <a:rect r="r" b="b" t="t" l="l"/>
              <a:pathLst>
                <a:path h="1170432" w="6729984">
                  <a:moveTo>
                    <a:pt x="0" y="0"/>
                  </a:moveTo>
                  <a:lnTo>
                    <a:pt x="6729984" y="0"/>
                  </a:lnTo>
                  <a:lnTo>
                    <a:pt x="6729984" y="1170432"/>
                  </a:lnTo>
                  <a:lnTo>
                    <a:pt x="0" y="1170432"/>
                  </a:lnTo>
                  <a:close/>
                </a:path>
              </a:pathLst>
            </a:custGeom>
            <a:blipFill>
              <a:blip r:embed="rId3">
                <a:alphaModFix amt="0"/>
              </a:blip>
              <a:stretch>
                <a:fillRect l="0" t="-62038" r="0" b="-62038"/>
              </a:stretch>
            </a:blipFill>
          </p:spPr>
        </p:sp>
        <p:sp>
          <p:nvSpPr>
            <p:cNvPr name="TextBox 26" id="26"/>
            <p:cNvSpPr txBox="true"/>
            <p:nvPr/>
          </p:nvSpPr>
          <p:spPr>
            <a:xfrm>
              <a:off x="0" y="-47625"/>
              <a:ext cx="6729984" cy="1218057"/>
            </a:xfrm>
            <a:prstGeom prst="rect">
              <a:avLst/>
            </a:prstGeom>
          </p:spPr>
          <p:txBody>
            <a:bodyPr anchor="ctr" rtlCol="false" tIns="0" lIns="0" bIns="0" rIns="0"/>
            <a:lstStyle/>
            <a:p>
              <a:pPr algn="l">
                <a:lnSpc>
                  <a:spcPts val="2520"/>
                </a:lnSpc>
              </a:pPr>
              <a:r>
                <a:rPr lang="en-US" sz="2100">
                  <a:solidFill>
                    <a:srgbClr val="1A1A1A"/>
                  </a:solidFill>
                  <a:latin typeface="Calibri (MS)"/>
                  <a:ea typeface="Calibri (MS)"/>
                  <a:cs typeface="Calibri (MS)"/>
                  <a:sym typeface="Calibri (MS)"/>
                </a:rPr>
                <a:t>Add ILTACON branding to email signatures</a:t>
              </a:r>
            </a:p>
          </p:txBody>
        </p:sp>
      </p:grpSp>
      <p:grpSp>
        <p:nvGrpSpPr>
          <p:cNvPr name="Group 27" id="27"/>
          <p:cNvGrpSpPr/>
          <p:nvPr/>
        </p:nvGrpSpPr>
        <p:grpSpPr>
          <a:xfrm rot="0">
            <a:off x="627383" y="6442967"/>
            <a:ext cx="5511803" cy="1086107"/>
            <a:chOff x="0" y="0"/>
            <a:chExt cx="7349071" cy="1448143"/>
          </a:xfrm>
        </p:grpSpPr>
        <p:sp>
          <p:nvSpPr>
            <p:cNvPr name="Freeform 28" id="28"/>
            <p:cNvSpPr/>
            <p:nvPr/>
          </p:nvSpPr>
          <p:spPr>
            <a:xfrm flipH="false" flipV="false" rot="0">
              <a:off x="0" y="0"/>
              <a:ext cx="7349109" cy="1448181"/>
            </a:xfrm>
            <a:custGeom>
              <a:avLst/>
              <a:gdLst/>
              <a:ahLst/>
              <a:cxnLst/>
              <a:rect r="r" b="b" t="t" l="l"/>
              <a:pathLst>
                <a:path h="1448181" w="7349109">
                  <a:moveTo>
                    <a:pt x="0" y="0"/>
                  </a:moveTo>
                  <a:lnTo>
                    <a:pt x="7349109" y="0"/>
                  </a:lnTo>
                  <a:lnTo>
                    <a:pt x="7349109" y="1448181"/>
                  </a:lnTo>
                  <a:lnTo>
                    <a:pt x="0" y="1448181"/>
                  </a:lnTo>
                  <a:close/>
                </a:path>
              </a:pathLst>
            </a:custGeom>
            <a:solidFill>
              <a:srgbClr val="F5F5F5"/>
            </a:solidFill>
            <a:ln w="25400" cap="sq">
              <a:solidFill>
                <a:srgbClr val="F5F5F5"/>
              </a:solidFill>
              <a:prstDash val="solid"/>
              <a:miter/>
            </a:ln>
          </p:spPr>
        </p:sp>
      </p:grpSp>
      <p:grpSp>
        <p:nvGrpSpPr>
          <p:cNvPr name="Group 29" id="29"/>
          <p:cNvGrpSpPr/>
          <p:nvPr/>
        </p:nvGrpSpPr>
        <p:grpSpPr>
          <a:xfrm rot="0">
            <a:off x="859536" y="6547104"/>
            <a:ext cx="5047488" cy="877824"/>
            <a:chOff x="0" y="0"/>
            <a:chExt cx="6729984" cy="1170432"/>
          </a:xfrm>
        </p:grpSpPr>
        <p:sp>
          <p:nvSpPr>
            <p:cNvPr name="Freeform 30" id="30"/>
            <p:cNvSpPr/>
            <p:nvPr/>
          </p:nvSpPr>
          <p:spPr>
            <a:xfrm flipH="false" flipV="false" rot="0">
              <a:off x="0" y="0"/>
              <a:ext cx="6729984" cy="1170432"/>
            </a:xfrm>
            <a:custGeom>
              <a:avLst/>
              <a:gdLst/>
              <a:ahLst/>
              <a:cxnLst/>
              <a:rect r="r" b="b" t="t" l="l"/>
              <a:pathLst>
                <a:path h="1170432" w="6729984">
                  <a:moveTo>
                    <a:pt x="0" y="0"/>
                  </a:moveTo>
                  <a:lnTo>
                    <a:pt x="6729984" y="0"/>
                  </a:lnTo>
                  <a:lnTo>
                    <a:pt x="6729984" y="1170432"/>
                  </a:lnTo>
                  <a:lnTo>
                    <a:pt x="0" y="1170432"/>
                  </a:lnTo>
                  <a:close/>
                </a:path>
              </a:pathLst>
            </a:custGeom>
            <a:blipFill>
              <a:blip r:embed="rId3">
                <a:alphaModFix amt="0"/>
              </a:blip>
              <a:stretch>
                <a:fillRect l="0" t="-62038" r="0" b="-62038"/>
              </a:stretch>
            </a:blipFill>
          </p:spPr>
        </p:sp>
        <p:sp>
          <p:nvSpPr>
            <p:cNvPr name="TextBox 31" id="31"/>
            <p:cNvSpPr txBox="true"/>
            <p:nvPr/>
          </p:nvSpPr>
          <p:spPr>
            <a:xfrm>
              <a:off x="0" y="-47625"/>
              <a:ext cx="6729984" cy="1218057"/>
            </a:xfrm>
            <a:prstGeom prst="rect">
              <a:avLst/>
            </a:prstGeom>
          </p:spPr>
          <p:txBody>
            <a:bodyPr anchor="ctr" rtlCol="false" tIns="0" lIns="0" bIns="0" rIns="0"/>
            <a:lstStyle/>
            <a:p>
              <a:pPr algn="l">
                <a:lnSpc>
                  <a:spcPts val="2520"/>
                </a:lnSpc>
              </a:pPr>
              <a:r>
                <a:rPr lang="en-US" sz="2100">
                  <a:solidFill>
                    <a:srgbClr val="1A1A1A"/>
                  </a:solidFill>
                  <a:latin typeface="Calibri (MS)"/>
                  <a:ea typeface="Calibri (MS)"/>
                  <a:cs typeface="Calibri (MS)"/>
                  <a:sym typeface="Calibri (MS)"/>
                </a:rPr>
                <a:t>Secure add-on sponsorships and branding opportunities</a:t>
              </a:r>
            </a:p>
          </p:txBody>
        </p:sp>
      </p:grpSp>
      <p:grpSp>
        <p:nvGrpSpPr>
          <p:cNvPr name="Group 32" id="32"/>
          <p:cNvGrpSpPr/>
          <p:nvPr/>
        </p:nvGrpSpPr>
        <p:grpSpPr>
          <a:xfrm rot="0">
            <a:off x="6479543" y="1724663"/>
            <a:ext cx="5511803" cy="939803"/>
            <a:chOff x="0" y="0"/>
            <a:chExt cx="7349071" cy="1253071"/>
          </a:xfrm>
        </p:grpSpPr>
        <p:sp>
          <p:nvSpPr>
            <p:cNvPr name="Freeform 33" id="33"/>
            <p:cNvSpPr/>
            <p:nvPr/>
          </p:nvSpPr>
          <p:spPr>
            <a:xfrm flipH="false" flipV="false" rot="0">
              <a:off x="0" y="0"/>
              <a:ext cx="7349109" cy="1253109"/>
            </a:xfrm>
            <a:custGeom>
              <a:avLst/>
              <a:gdLst/>
              <a:ahLst/>
              <a:cxnLst/>
              <a:rect r="r" b="b" t="t" l="l"/>
              <a:pathLst>
                <a:path h="1253109" w="7349109">
                  <a:moveTo>
                    <a:pt x="0" y="0"/>
                  </a:moveTo>
                  <a:lnTo>
                    <a:pt x="7349109" y="0"/>
                  </a:lnTo>
                  <a:lnTo>
                    <a:pt x="7349109" y="1253109"/>
                  </a:lnTo>
                  <a:lnTo>
                    <a:pt x="0" y="1253109"/>
                  </a:lnTo>
                  <a:close/>
                </a:path>
              </a:pathLst>
            </a:custGeom>
            <a:solidFill>
              <a:srgbClr val="2B2B2B"/>
            </a:solidFill>
            <a:ln w="25400" cap="sq">
              <a:solidFill>
                <a:srgbClr val="2B2B2B"/>
              </a:solidFill>
              <a:prstDash val="solid"/>
              <a:miter/>
            </a:ln>
          </p:spPr>
        </p:sp>
      </p:grpSp>
      <p:grpSp>
        <p:nvGrpSpPr>
          <p:cNvPr name="Group 34" id="34"/>
          <p:cNvGrpSpPr/>
          <p:nvPr/>
        </p:nvGrpSpPr>
        <p:grpSpPr>
          <a:xfrm rot="0">
            <a:off x="6492240" y="1737360"/>
            <a:ext cx="5486400" cy="914400"/>
            <a:chOff x="0" y="0"/>
            <a:chExt cx="7315200" cy="1219200"/>
          </a:xfrm>
        </p:grpSpPr>
        <p:sp>
          <p:nvSpPr>
            <p:cNvPr name="Freeform 35" id="35"/>
            <p:cNvSpPr/>
            <p:nvPr/>
          </p:nvSpPr>
          <p:spPr>
            <a:xfrm flipH="false" flipV="false" rot="0">
              <a:off x="0" y="0"/>
              <a:ext cx="7315200" cy="1219200"/>
            </a:xfrm>
            <a:custGeom>
              <a:avLst/>
              <a:gdLst/>
              <a:ahLst/>
              <a:cxnLst/>
              <a:rect r="r" b="b" t="t" l="l"/>
              <a:pathLst>
                <a:path h="1219200" w="7315200">
                  <a:moveTo>
                    <a:pt x="0" y="0"/>
                  </a:moveTo>
                  <a:lnTo>
                    <a:pt x="7315200" y="0"/>
                  </a:lnTo>
                  <a:lnTo>
                    <a:pt x="7315200" y="1219200"/>
                  </a:lnTo>
                  <a:lnTo>
                    <a:pt x="0" y="1219200"/>
                  </a:lnTo>
                  <a:close/>
                </a:path>
              </a:pathLst>
            </a:custGeom>
            <a:blipFill>
              <a:blip r:embed="rId3">
                <a:alphaModFix amt="0"/>
              </a:blip>
              <a:stretch>
                <a:fillRect l="0" t="-66910" r="0" b="-66910"/>
              </a:stretch>
            </a:blipFill>
          </p:spPr>
        </p:sp>
        <p:sp>
          <p:nvSpPr>
            <p:cNvPr name="TextBox 36" id="36"/>
            <p:cNvSpPr txBox="true"/>
            <p:nvPr/>
          </p:nvSpPr>
          <p:spPr>
            <a:xfrm>
              <a:off x="0" y="-47625"/>
              <a:ext cx="7315200" cy="1266825"/>
            </a:xfrm>
            <a:prstGeom prst="rect">
              <a:avLst/>
            </a:prstGeom>
          </p:spPr>
          <p:txBody>
            <a:bodyPr anchor="ctr" rtlCol="false" tIns="0" lIns="0" bIns="0" rIns="0"/>
            <a:lstStyle/>
            <a:p>
              <a:pPr algn="ctr">
                <a:lnSpc>
                  <a:spcPts val="2640"/>
                </a:lnSpc>
              </a:pPr>
              <a:r>
                <a:rPr lang="en-US" sz="2200" b="true">
                  <a:solidFill>
                    <a:srgbClr val="FFFFFF"/>
                  </a:solidFill>
                  <a:latin typeface="Calibri (MS) Bold"/>
                  <a:ea typeface="Calibri (MS) Bold"/>
                  <a:cs typeface="Calibri (MS) Bold"/>
                  <a:sym typeface="Calibri (MS) Bold"/>
                </a:rPr>
                <a:t>Outreach &amp; Scheduling</a:t>
              </a:r>
            </a:p>
          </p:txBody>
        </p:sp>
      </p:grpSp>
      <p:grpSp>
        <p:nvGrpSpPr>
          <p:cNvPr name="Group 37" id="37"/>
          <p:cNvGrpSpPr/>
          <p:nvPr/>
        </p:nvGrpSpPr>
        <p:grpSpPr>
          <a:xfrm rot="0">
            <a:off x="6479543" y="2876807"/>
            <a:ext cx="5511803" cy="1086107"/>
            <a:chOff x="0" y="0"/>
            <a:chExt cx="7349071" cy="1448143"/>
          </a:xfrm>
        </p:grpSpPr>
        <p:sp>
          <p:nvSpPr>
            <p:cNvPr name="Freeform 38" id="38"/>
            <p:cNvSpPr/>
            <p:nvPr/>
          </p:nvSpPr>
          <p:spPr>
            <a:xfrm flipH="false" flipV="false" rot="0">
              <a:off x="0" y="0"/>
              <a:ext cx="7349109" cy="1448181"/>
            </a:xfrm>
            <a:custGeom>
              <a:avLst/>
              <a:gdLst/>
              <a:ahLst/>
              <a:cxnLst/>
              <a:rect r="r" b="b" t="t" l="l"/>
              <a:pathLst>
                <a:path h="1448181" w="7349109">
                  <a:moveTo>
                    <a:pt x="0" y="0"/>
                  </a:moveTo>
                  <a:lnTo>
                    <a:pt x="7349109" y="0"/>
                  </a:lnTo>
                  <a:lnTo>
                    <a:pt x="7349109" y="1448181"/>
                  </a:lnTo>
                  <a:lnTo>
                    <a:pt x="0" y="1448181"/>
                  </a:lnTo>
                  <a:close/>
                </a:path>
              </a:pathLst>
            </a:custGeom>
            <a:solidFill>
              <a:srgbClr val="F5F5F5"/>
            </a:solidFill>
            <a:ln w="25400" cap="sq">
              <a:solidFill>
                <a:srgbClr val="F5F5F5"/>
              </a:solidFill>
              <a:prstDash val="solid"/>
              <a:miter/>
            </a:ln>
          </p:spPr>
        </p:sp>
      </p:grpSp>
      <p:grpSp>
        <p:nvGrpSpPr>
          <p:cNvPr name="Group 39" id="39"/>
          <p:cNvGrpSpPr/>
          <p:nvPr/>
        </p:nvGrpSpPr>
        <p:grpSpPr>
          <a:xfrm rot="0">
            <a:off x="6711696" y="2980944"/>
            <a:ext cx="5047488" cy="877824"/>
            <a:chOff x="0" y="0"/>
            <a:chExt cx="6729984" cy="1170432"/>
          </a:xfrm>
        </p:grpSpPr>
        <p:sp>
          <p:nvSpPr>
            <p:cNvPr name="Freeform 40" id="40"/>
            <p:cNvSpPr/>
            <p:nvPr/>
          </p:nvSpPr>
          <p:spPr>
            <a:xfrm flipH="false" flipV="false" rot="0">
              <a:off x="0" y="0"/>
              <a:ext cx="6729984" cy="1170432"/>
            </a:xfrm>
            <a:custGeom>
              <a:avLst/>
              <a:gdLst/>
              <a:ahLst/>
              <a:cxnLst/>
              <a:rect r="r" b="b" t="t" l="l"/>
              <a:pathLst>
                <a:path h="1170432" w="6729984">
                  <a:moveTo>
                    <a:pt x="0" y="0"/>
                  </a:moveTo>
                  <a:lnTo>
                    <a:pt x="6729984" y="0"/>
                  </a:lnTo>
                  <a:lnTo>
                    <a:pt x="6729984" y="1170432"/>
                  </a:lnTo>
                  <a:lnTo>
                    <a:pt x="0" y="1170432"/>
                  </a:lnTo>
                  <a:close/>
                </a:path>
              </a:pathLst>
            </a:custGeom>
            <a:blipFill>
              <a:blip r:embed="rId3">
                <a:alphaModFix amt="0"/>
              </a:blip>
              <a:stretch>
                <a:fillRect l="0" t="-62038" r="0" b="-62038"/>
              </a:stretch>
            </a:blipFill>
          </p:spPr>
        </p:sp>
        <p:sp>
          <p:nvSpPr>
            <p:cNvPr name="TextBox 41" id="41"/>
            <p:cNvSpPr txBox="true"/>
            <p:nvPr/>
          </p:nvSpPr>
          <p:spPr>
            <a:xfrm>
              <a:off x="0" y="-47625"/>
              <a:ext cx="6729984" cy="1218057"/>
            </a:xfrm>
            <a:prstGeom prst="rect">
              <a:avLst/>
            </a:prstGeom>
          </p:spPr>
          <p:txBody>
            <a:bodyPr anchor="ctr" rtlCol="false" tIns="0" lIns="0" bIns="0" rIns="0"/>
            <a:lstStyle/>
            <a:p>
              <a:pPr algn="l">
                <a:lnSpc>
                  <a:spcPts val="2520"/>
                </a:lnSpc>
              </a:pPr>
              <a:r>
                <a:rPr lang="en-US" sz="2100">
                  <a:solidFill>
                    <a:srgbClr val="1A1A1A"/>
                  </a:solidFill>
                  <a:latin typeface="Calibri (MS)"/>
                  <a:ea typeface="Calibri (MS)"/>
                  <a:cs typeface="Calibri (MS)"/>
                  <a:sym typeface="Calibri (MS)"/>
                </a:rPr>
                <a:t>Email opted-in contacts to book meetings pre-conference</a:t>
              </a:r>
            </a:p>
          </p:txBody>
        </p:sp>
      </p:grpSp>
      <p:grpSp>
        <p:nvGrpSpPr>
          <p:cNvPr name="Group 42" id="42"/>
          <p:cNvGrpSpPr/>
          <p:nvPr/>
        </p:nvGrpSpPr>
        <p:grpSpPr>
          <a:xfrm rot="0">
            <a:off x="6479543" y="4065527"/>
            <a:ext cx="5511803" cy="1086107"/>
            <a:chOff x="0" y="0"/>
            <a:chExt cx="7349071" cy="1448143"/>
          </a:xfrm>
        </p:grpSpPr>
        <p:sp>
          <p:nvSpPr>
            <p:cNvPr name="Freeform 43" id="43"/>
            <p:cNvSpPr/>
            <p:nvPr/>
          </p:nvSpPr>
          <p:spPr>
            <a:xfrm flipH="false" flipV="false" rot="0">
              <a:off x="0" y="0"/>
              <a:ext cx="7349109" cy="1448181"/>
            </a:xfrm>
            <a:custGeom>
              <a:avLst/>
              <a:gdLst/>
              <a:ahLst/>
              <a:cxnLst/>
              <a:rect r="r" b="b" t="t" l="l"/>
              <a:pathLst>
                <a:path h="1448181" w="7349109">
                  <a:moveTo>
                    <a:pt x="0" y="0"/>
                  </a:moveTo>
                  <a:lnTo>
                    <a:pt x="7349109" y="0"/>
                  </a:lnTo>
                  <a:lnTo>
                    <a:pt x="7349109" y="1448181"/>
                  </a:lnTo>
                  <a:lnTo>
                    <a:pt x="0" y="1448181"/>
                  </a:lnTo>
                  <a:close/>
                </a:path>
              </a:pathLst>
            </a:custGeom>
            <a:solidFill>
              <a:srgbClr val="F5F5F5"/>
            </a:solidFill>
            <a:ln w="25400" cap="sq">
              <a:solidFill>
                <a:srgbClr val="F5F5F5"/>
              </a:solidFill>
              <a:prstDash val="solid"/>
              <a:miter/>
            </a:ln>
          </p:spPr>
        </p:sp>
      </p:grpSp>
      <p:grpSp>
        <p:nvGrpSpPr>
          <p:cNvPr name="Group 44" id="44"/>
          <p:cNvGrpSpPr/>
          <p:nvPr/>
        </p:nvGrpSpPr>
        <p:grpSpPr>
          <a:xfrm rot="0">
            <a:off x="6711696" y="4169664"/>
            <a:ext cx="5047488" cy="877824"/>
            <a:chOff x="0" y="0"/>
            <a:chExt cx="6729984" cy="1170432"/>
          </a:xfrm>
        </p:grpSpPr>
        <p:sp>
          <p:nvSpPr>
            <p:cNvPr name="Freeform 45" id="45"/>
            <p:cNvSpPr/>
            <p:nvPr/>
          </p:nvSpPr>
          <p:spPr>
            <a:xfrm flipH="false" flipV="false" rot="0">
              <a:off x="0" y="0"/>
              <a:ext cx="6729984" cy="1170432"/>
            </a:xfrm>
            <a:custGeom>
              <a:avLst/>
              <a:gdLst/>
              <a:ahLst/>
              <a:cxnLst/>
              <a:rect r="r" b="b" t="t" l="l"/>
              <a:pathLst>
                <a:path h="1170432" w="6729984">
                  <a:moveTo>
                    <a:pt x="0" y="0"/>
                  </a:moveTo>
                  <a:lnTo>
                    <a:pt x="6729984" y="0"/>
                  </a:lnTo>
                  <a:lnTo>
                    <a:pt x="6729984" y="1170432"/>
                  </a:lnTo>
                  <a:lnTo>
                    <a:pt x="0" y="1170432"/>
                  </a:lnTo>
                  <a:close/>
                </a:path>
              </a:pathLst>
            </a:custGeom>
            <a:blipFill>
              <a:blip r:embed="rId3">
                <a:alphaModFix amt="0"/>
              </a:blip>
              <a:stretch>
                <a:fillRect l="0" t="-62038" r="0" b="-62038"/>
              </a:stretch>
            </a:blipFill>
          </p:spPr>
        </p:sp>
        <p:sp>
          <p:nvSpPr>
            <p:cNvPr name="TextBox 46" id="46"/>
            <p:cNvSpPr txBox="true"/>
            <p:nvPr/>
          </p:nvSpPr>
          <p:spPr>
            <a:xfrm>
              <a:off x="0" y="-47625"/>
              <a:ext cx="6729984" cy="1218057"/>
            </a:xfrm>
            <a:prstGeom prst="rect">
              <a:avLst/>
            </a:prstGeom>
          </p:spPr>
          <p:txBody>
            <a:bodyPr anchor="ctr" rtlCol="false" tIns="0" lIns="0" bIns="0" rIns="0"/>
            <a:lstStyle/>
            <a:p>
              <a:pPr algn="l">
                <a:lnSpc>
                  <a:spcPts val="2520"/>
                </a:lnSpc>
              </a:pPr>
              <a:r>
                <a:rPr lang="en-US" sz="2100">
                  <a:solidFill>
                    <a:srgbClr val="1A1A1A"/>
                  </a:solidFill>
                  <a:latin typeface="Calibri (MS)"/>
                  <a:ea typeface="Calibri (MS)"/>
                  <a:cs typeface="Calibri (MS)"/>
                  <a:sym typeface="Calibri (MS)"/>
                </a:rPr>
                <a:t>Send booth invites with your hook/giveaway details</a:t>
              </a:r>
            </a:p>
          </p:txBody>
        </p:sp>
      </p:grpSp>
      <p:grpSp>
        <p:nvGrpSpPr>
          <p:cNvPr name="Group 47" id="47"/>
          <p:cNvGrpSpPr/>
          <p:nvPr/>
        </p:nvGrpSpPr>
        <p:grpSpPr>
          <a:xfrm rot="0">
            <a:off x="6479543" y="5254247"/>
            <a:ext cx="5511803" cy="1086107"/>
            <a:chOff x="0" y="0"/>
            <a:chExt cx="7349071" cy="1448143"/>
          </a:xfrm>
        </p:grpSpPr>
        <p:sp>
          <p:nvSpPr>
            <p:cNvPr name="Freeform 48" id="48"/>
            <p:cNvSpPr/>
            <p:nvPr/>
          </p:nvSpPr>
          <p:spPr>
            <a:xfrm flipH="false" flipV="false" rot="0">
              <a:off x="0" y="0"/>
              <a:ext cx="7349109" cy="1448181"/>
            </a:xfrm>
            <a:custGeom>
              <a:avLst/>
              <a:gdLst/>
              <a:ahLst/>
              <a:cxnLst/>
              <a:rect r="r" b="b" t="t" l="l"/>
              <a:pathLst>
                <a:path h="1448181" w="7349109">
                  <a:moveTo>
                    <a:pt x="0" y="0"/>
                  </a:moveTo>
                  <a:lnTo>
                    <a:pt x="7349109" y="0"/>
                  </a:lnTo>
                  <a:lnTo>
                    <a:pt x="7349109" y="1448181"/>
                  </a:lnTo>
                  <a:lnTo>
                    <a:pt x="0" y="1448181"/>
                  </a:lnTo>
                  <a:close/>
                </a:path>
              </a:pathLst>
            </a:custGeom>
            <a:solidFill>
              <a:srgbClr val="F5F5F5"/>
            </a:solidFill>
            <a:ln w="25400" cap="sq">
              <a:solidFill>
                <a:srgbClr val="F5F5F5"/>
              </a:solidFill>
              <a:prstDash val="solid"/>
              <a:miter/>
            </a:ln>
          </p:spPr>
        </p:sp>
      </p:grpSp>
      <p:grpSp>
        <p:nvGrpSpPr>
          <p:cNvPr name="Group 49" id="49"/>
          <p:cNvGrpSpPr/>
          <p:nvPr/>
        </p:nvGrpSpPr>
        <p:grpSpPr>
          <a:xfrm rot="0">
            <a:off x="6711696" y="5358384"/>
            <a:ext cx="5047488" cy="877824"/>
            <a:chOff x="0" y="0"/>
            <a:chExt cx="6729984" cy="1170432"/>
          </a:xfrm>
        </p:grpSpPr>
        <p:sp>
          <p:nvSpPr>
            <p:cNvPr name="Freeform 50" id="50"/>
            <p:cNvSpPr/>
            <p:nvPr/>
          </p:nvSpPr>
          <p:spPr>
            <a:xfrm flipH="false" flipV="false" rot="0">
              <a:off x="0" y="0"/>
              <a:ext cx="6729984" cy="1170432"/>
            </a:xfrm>
            <a:custGeom>
              <a:avLst/>
              <a:gdLst/>
              <a:ahLst/>
              <a:cxnLst/>
              <a:rect r="r" b="b" t="t" l="l"/>
              <a:pathLst>
                <a:path h="1170432" w="6729984">
                  <a:moveTo>
                    <a:pt x="0" y="0"/>
                  </a:moveTo>
                  <a:lnTo>
                    <a:pt x="6729984" y="0"/>
                  </a:lnTo>
                  <a:lnTo>
                    <a:pt x="6729984" y="1170432"/>
                  </a:lnTo>
                  <a:lnTo>
                    <a:pt x="0" y="1170432"/>
                  </a:lnTo>
                  <a:close/>
                </a:path>
              </a:pathLst>
            </a:custGeom>
            <a:blipFill>
              <a:blip r:embed="rId3">
                <a:alphaModFix amt="0"/>
              </a:blip>
              <a:stretch>
                <a:fillRect l="0" t="-62038" r="0" b="-62038"/>
              </a:stretch>
            </a:blipFill>
          </p:spPr>
        </p:sp>
        <p:sp>
          <p:nvSpPr>
            <p:cNvPr name="TextBox 51" id="51"/>
            <p:cNvSpPr txBox="true"/>
            <p:nvPr/>
          </p:nvSpPr>
          <p:spPr>
            <a:xfrm>
              <a:off x="0" y="-47625"/>
              <a:ext cx="6729984" cy="1218057"/>
            </a:xfrm>
            <a:prstGeom prst="rect">
              <a:avLst/>
            </a:prstGeom>
          </p:spPr>
          <p:txBody>
            <a:bodyPr anchor="ctr" rtlCol="false" tIns="0" lIns="0" bIns="0" rIns="0"/>
            <a:lstStyle/>
            <a:p>
              <a:pPr algn="l">
                <a:lnSpc>
                  <a:spcPts val="2520"/>
                </a:lnSpc>
              </a:pPr>
              <a:r>
                <a:rPr lang="en-US" sz="2100">
                  <a:solidFill>
                    <a:srgbClr val="1A1A1A"/>
                  </a:solidFill>
                  <a:latin typeface="Calibri (MS)"/>
                  <a:ea typeface="Calibri (MS)"/>
                  <a:cs typeface="Calibri (MS)"/>
                  <a:sym typeface="Calibri (MS)"/>
                </a:rPr>
                <a:t>Schedule demos in advance — prime slots fill fast</a:t>
              </a:r>
            </a:p>
          </p:txBody>
        </p:sp>
      </p:grpSp>
      <p:grpSp>
        <p:nvGrpSpPr>
          <p:cNvPr name="Group 52" id="52"/>
          <p:cNvGrpSpPr/>
          <p:nvPr/>
        </p:nvGrpSpPr>
        <p:grpSpPr>
          <a:xfrm rot="0">
            <a:off x="6479543" y="6442967"/>
            <a:ext cx="5511803" cy="1086107"/>
            <a:chOff x="0" y="0"/>
            <a:chExt cx="7349071" cy="1448143"/>
          </a:xfrm>
        </p:grpSpPr>
        <p:sp>
          <p:nvSpPr>
            <p:cNvPr name="Freeform 53" id="53"/>
            <p:cNvSpPr/>
            <p:nvPr/>
          </p:nvSpPr>
          <p:spPr>
            <a:xfrm flipH="false" flipV="false" rot="0">
              <a:off x="0" y="0"/>
              <a:ext cx="7349109" cy="1448181"/>
            </a:xfrm>
            <a:custGeom>
              <a:avLst/>
              <a:gdLst/>
              <a:ahLst/>
              <a:cxnLst/>
              <a:rect r="r" b="b" t="t" l="l"/>
              <a:pathLst>
                <a:path h="1448181" w="7349109">
                  <a:moveTo>
                    <a:pt x="0" y="0"/>
                  </a:moveTo>
                  <a:lnTo>
                    <a:pt x="7349109" y="0"/>
                  </a:lnTo>
                  <a:lnTo>
                    <a:pt x="7349109" y="1448181"/>
                  </a:lnTo>
                  <a:lnTo>
                    <a:pt x="0" y="1448181"/>
                  </a:lnTo>
                  <a:close/>
                </a:path>
              </a:pathLst>
            </a:custGeom>
            <a:solidFill>
              <a:srgbClr val="F5F5F5"/>
            </a:solidFill>
            <a:ln w="25400" cap="sq">
              <a:solidFill>
                <a:srgbClr val="F5F5F5"/>
              </a:solidFill>
              <a:prstDash val="solid"/>
              <a:miter/>
            </a:ln>
          </p:spPr>
        </p:sp>
      </p:grpSp>
      <p:grpSp>
        <p:nvGrpSpPr>
          <p:cNvPr name="Group 54" id="54"/>
          <p:cNvGrpSpPr/>
          <p:nvPr/>
        </p:nvGrpSpPr>
        <p:grpSpPr>
          <a:xfrm rot="0">
            <a:off x="6711696" y="6547104"/>
            <a:ext cx="5047488" cy="877824"/>
            <a:chOff x="0" y="0"/>
            <a:chExt cx="6729984" cy="1170432"/>
          </a:xfrm>
        </p:grpSpPr>
        <p:sp>
          <p:nvSpPr>
            <p:cNvPr name="Freeform 55" id="55"/>
            <p:cNvSpPr/>
            <p:nvPr/>
          </p:nvSpPr>
          <p:spPr>
            <a:xfrm flipH="false" flipV="false" rot="0">
              <a:off x="0" y="0"/>
              <a:ext cx="6729984" cy="1170432"/>
            </a:xfrm>
            <a:custGeom>
              <a:avLst/>
              <a:gdLst/>
              <a:ahLst/>
              <a:cxnLst/>
              <a:rect r="r" b="b" t="t" l="l"/>
              <a:pathLst>
                <a:path h="1170432" w="6729984">
                  <a:moveTo>
                    <a:pt x="0" y="0"/>
                  </a:moveTo>
                  <a:lnTo>
                    <a:pt x="6729984" y="0"/>
                  </a:lnTo>
                  <a:lnTo>
                    <a:pt x="6729984" y="1170432"/>
                  </a:lnTo>
                  <a:lnTo>
                    <a:pt x="0" y="1170432"/>
                  </a:lnTo>
                  <a:close/>
                </a:path>
              </a:pathLst>
            </a:custGeom>
            <a:blipFill>
              <a:blip r:embed="rId3">
                <a:alphaModFix amt="0"/>
              </a:blip>
              <a:stretch>
                <a:fillRect l="0" t="-62038" r="0" b="-62038"/>
              </a:stretch>
            </a:blipFill>
          </p:spPr>
        </p:sp>
        <p:sp>
          <p:nvSpPr>
            <p:cNvPr name="TextBox 56" id="56"/>
            <p:cNvSpPr txBox="true"/>
            <p:nvPr/>
          </p:nvSpPr>
          <p:spPr>
            <a:xfrm>
              <a:off x="0" y="-47625"/>
              <a:ext cx="6729984" cy="1218057"/>
            </a:xfrm>
            <a:prstGeom prst="rect">
              <a:avLst/>
            </a:prstGeom>
          </p:spPr>
          <p:txBody>
            <a:bodyPr anchor="ctr" rtlCol="false" tIns="0" lIns="0" bIns="0" rIns="0"/>
            <a:lstStyle/>
            <a:p>
              <a:pPr algn="l">
                <a:lnSpc>
                  <a:spcPts val="2520"/>
                </a:lnSpc>
              </a:pPr>
              <a:r>
                <a:rPr lang="en-US" sz="2100">
                  <a:solidFill>
                    <a:srgbClr val="1A1A1A"/>
                  </a:solidFill>
                  <a:latin typeface="Calibri (MS)"/>
                  <a:ea typeface="Calibri (MS)"/>
                  <a:cs typeface="Calibri (MS)"/>
                  <a:sym typeface="Calibri (MS)"/>
                </a:rPr>
                <a:t>Train booth staff: talking points, lead capture process</a:t>
              </a:r>
            </a:p>
          </p:txBody>
        </p:sp>
      </p:grpSp>
      <p:grpSp>
        <p:nvGrpSpPr>
          <p:cNvPr name="Group 57" id="57"/>
          <p:cNvGrpSpPr/>
          <p:nvPr/>
        </p:nvGrpSpPr>
        <p:grpSpPr>
          <a:xfrm rot="0">
            <a:off x="12331703" y="1724663"/>
            <a:ext cx="5511803" cy="939803"/>
            <a:chOff x="0" y="0"/>
            <a:chExt cx="7349071" cy="1253071"/>
          </a:xfrm>
        </p:grpSpPr>
        <p:sp>
          <p:nvSpPr>
            <p:cNvPr name="Freeform 58" id="58"/>
            <p:cNvSpPr/>
            <p:nvPr/>
          </p:nvSpPr>
          <p:spPr>
            <a:xfrm flipH="false" flipV="false" rot="0">
              <a:off x="0" y="0"/>
              <a:ext cx="7349109" cy="1253109"/>
            </a:xfrm>
            <a:custGeom>
              <a:avLst/>
              <a:gdLst/>
              <a:ahLst/>
              <a:cxnLst/>
              <a:rect r="r" b="b" t="t" l="l"/>
              <a:pathLst>
                <a:path h="1253109" w="7349109">
                  <a:moveTo>
                    <a:pt x="0" y="0"/>
                  </a:moveTo>
                  <a:lnTo>
                    <a:pt x="7349109" y="0"/>
                  </a:lnTo>
                  <a:lnTo>
                    <a:pt x="7349109" y="1253109"/>
                  </a:lnTo>
                  <a:lnTo>
                    <a:pt x="0" y="1253109"/>
                  </a:lnTo>
                  <a:close/>
                </a:path>
              </a:pathLst>
            </a:custGeom>
            <a:solidFill>
              <a:srgbClr val="9A9A9A"/>
            </a:solidFill>
            <a:ln w="25400" cap="sq">
              <a:solidFill>
                <a:srgbClr val="9A9A9A"/>
              </a:solidFill>
              <a:prstDash val="solid"/>
              <a:miter/>
            </a:ln>
          </p:spPr>
        </p:sp>
      </p:grpSp>
      <p:grpSp>
        <p:nvGrpSpPr>
          <p:cNvPr name="Group 59" id="59"/>
          <p:cNvGrpSpPr/>
          <p:nvPr/>
        </p:nvGrpSpPr>
        <p:grpSpPr>
          <a:xfrm rot="0">
            <a:off x="12344400" y="1737360"/>
            <a:ext cx="5486400" cy="914400"/>
            <a:chOff x="0" y="0"/>
            <a:chExt cx="7315200" cy="1219200"/>
          </a:xfrm>
        </p:grpSpPr>
        <p:sp>
          <p:nvSpPr>
            <p:cNvPr name="Freeform 60" id="60"/>
            <p:cNvSpPr/>
            <p:nvPr/>
          </p:nvSpPr>
          <p:spPr>
            <a:xfrm flipH="false" flipV="false" rot="0">
              <a:off x="0" y="0"/>
              <a:ext cx="7315200" cy="1219200"/>
            </a:xfrm>
            <a:custGeom>
              <a:avLst/>
              <a:gdLst/>
              <a:ahLst/>
              <a:cxnLst/>
              <a:rect r="r" b="b" t="t" l="l"/>
              <a:pathLst>
                <a:path h="1219200" w="7315200">
                  <a:moveTo>
                    <a:pt x="0" y="0"/>
                  </a:moveTo>
                  <a:lnTo>
                    <a:pt x="7315200" y="0"/>
                  </a:lnTo>
                  <a:lnTo>
                    <a:pt x="7315200" y="1219200"/>
                  </a:lnTo>
                  <a:lnTo>
                    <a:pt x="0" y="1219200"/>
                  </a:lnTo>
                  <a:close/>
                </a:path>
              </a:pathLst>
            </a:custGeom>
            <a:blipFill>
              <a:blip r:embed="rId3">
                <a:alphaModFix amt="0"/>
              </a:blip>
              <a:stretch>
                <a:fillRect l="0" t="-66910" r="0" b="-66910"/>
              </a:stretch>
            </a:blipFill>
          </p:spPr>
        </p:sp>
        <p:sp>
          <p:nvSpPr>
            <p:cNvPr name="TextBox 61" id="61"/>
            <p:cNvSpPr txBox="true"/>
            <p:nvPr/>
          </p:nvSpPr>
          <p:spPr>
            <a:xfrm>
              <a:off x="0" y="-47625"/>
              <a:ext cx="7315200" cy="1266825"/>
            </a:xfrm>
            <a:prstGeom prst="rect">
              <a:avLst/>
            </a:prstGeom>
          </p:spPr>
          <p:txBody>
            <a:bodyPr anchor="ctr" rtlCol="false" tIns="0" lIns="0" bIns="0" rIns="0"/>
            <a:lstStyle/>
            <a:p>
              <a:pPr algn="ctr">
                <a:lnSpc>
                  <a:spcPts val="2640"/>
                </a:lnSpc>
              </a:pPr>
              <a:r>
                <a:rPr lang="en-US" sz="2200" b="true">
                  <a:solidFill>
                    <a:srgbClr val="FFFFFF"/>
                  </a:solidFill>
                  <a:latin typeface="Calibri (MS) Bold"/>
                  <a:ea typeface="Calibri (MS) Bold"/>
                  <a:cs typeface="Calibri (MS) Bold"/>
                  <a:sym typeface="Calibri (MS) Bold"/>
                </a:rPr>
                <a:t>Content &amp; Prep</a:t>
              </a:r>
            </a:p>
          </p:txBody>
        </p:sp>
      </p:grpSp>
      <p:grpSp>
        <p:nvGrpSpPr>
          <p:cNvPr name="Group 62" id="62"/>
          <p:cNvGrpSpPr/>
          <p:nvPr/>
        </p:nvGrpSpPr>
        <p:grpSpPr>
          <a:xfrm rot="0">
            <a:off x="12331703" y="2876807"/>
            <a:ext cx="5511803" cy="1086107"/>
            <a:chOff x="0" y="0"/>
            <a:chExt cx="7349071" cy="1448143"/>
          </a:xfrm>
        </p:grpSpPr>
        <p:sp>
          <p:nvSpPr>
            <p:cNvPr name="Freeform 63" id="63"/>
            <p:cNvSpPr/>
            <p:nvPr/>
          </p:nvSpPr>
          <p:spPr>
            <a:xfrm flipH="false" flipV="false" rot="0">
              <a:off x="0" y="0"/>
              <a:ext cx="7349109" cy="1448181"/>
            </a:xfrm>
            <a:custGeom>
              <a:avLst/>
              <a:gdLst/>
              <a:ahLst/>
              <a:cxnLst/>
              <a:rect r="r" b="b" t="t" l="l"/>
              <a:pathLst>
                <a:path h="1448181" w="7349109">
                  <a:moveTo>
                    <a:pt x="0" y="0"/>
                  </a:moveTo>
                  <a:lnTo>
                    <a:pt x="7349109" y="0"/>
                  </a:lnTo>
                  <a:lnTo>
                    <a:pt x="7349109" y="1448181"/>
                  </a:lnTo>
                  <a:lnTo>
                    <a:pt x="0" y="1448181"/>
                  </a:lnTo>
                  <a:close/>
                </a:path>
              </a:pathLst>
            </a:custGeom>
            <a:solidFill>
              <a:srgbClr val="F5F5F5"/>
            </a:solidFill>
            <a:ln w="25400" cap="sq">
              <a:solidFill>
                <a:srgbClr val="F5F5F5"/>
              </a:solidFill>
              <a:prstDash val="solid"/>
              <a:miter/>
            </a:ln>
          </p:spPr>
        </p:sp>
      </p:grpSp>
      <p:grpSp>
        <p:nvGrpSpPr>
          <p:cNvPr name="Group 64" id="64"/>
          <p:cNvGrpSpPr/>
          <p:nvPr/>
        </p:nvGrpSpPr>
        <p:grpSpPr>
          <a:xfrm rot="0">
            <a:off x="12563856" y="2980944"/>
            <a:ext cx="5047488" cy="877824"/>
            <a:chOff x="0" y="0"/>
            <a:chExt cx="6729984" cy="1170432"/>
          </a:xfrm>
        </p:grpSpPr>
        <p:sp>
          <p:nvSpPr>
            <p:cNvPr name="Freeform 65" id="65"/>
            <p:cNvSpPr/>
            <p:nvPr/>
          </p:nvSpPr>
          <p:spPr>
            <a:xfrm flipH="false" flipV="false" rot="0">
              <a:off x="0" y="0"/>
              <a:ext cx="6729984" cy="1170432"/>
            </a:xfrm>
            <a:custGeom>
              <a:avLst/>
              <a:gdLst/>
              <a:ahLst/>
              <a:cxnLst/>
              <a:rect r="r" b="b" t="t" l="l"/>
              <a:pathLst>
                <a:path h="1170432" w="6729984">
                  <a:moveTo>
                    <a:pt x="0" y="0"/>
                  </a:moveTo>
                  <a:lnTo>
                    <a:pt x="6729984" y="0"/>
                  </a:lnTo>
                  <a:lnTo>
                    <a:pt x="6729984" y="1170432"/>
                  </a:lnTo>
                  <a:lnTo>
                    <a:pt x="0" y="1170432"/>
                  </a:lnTo>
                  <a:close/>
                </a:path>
              </a:pathLst>
            </a:custGeom>
            <a:blipFill>
              <a:blip r:embed="rId3">
                <a:alphaModFix amt="0"/>
              </a:blip>
              <a:stretch>
                <a:fillRect l="0" t="-62038" r="0" b="-62038"/>
              </a:stretch>
            </a:blipFill>
          </p:spPr>
        </p:sp>
        <p:sp>
          <p:nvSpPr>
            <p:cNvPr name="TextBox 66" id="66"/>
            <p:cNvSpPr txBox="true"/>
            <p:nvPr/>
          </p:nvSpPr>
          <p:spPr>
            <a:xfrm>
              <a:off x="0" y="-47625"/>
              <a:ext cx="6729984" cy="1218057"/>
            </a:xfrm>
            <a:prstGeom prst="rect">
              <a:avLst/>
            </a:prstGeom>
          </p:spPr>
          <p:txBody>
            <a:bodyPr anchor="ctr" rtlCol="false" tIns="0" lIns="0" bIns="0" rIns="0"/>
            <a:lstStyle/>
            <a:p>
              <a:pPr algn="l">
                <a:lnSpc>
                  <a:spcPts val="2520"/>
                </a:lnSpc>
              </a:pPr>
              <a:r>
                <a:rPr lang="en-US" sz="2100">
                  <a:solidFill>
                    <a:srgbClr val="1A1A1A"/>
                  </a:solidFill>
                  <a:latin typeface="Calibri (MS)"/>
                  <a:ea typeface="Calibri (MS)"/>
                  <a:cs typeface="Calibri (MS)"/>
                  <a:sym typeface="Calibri (MS)"/>
                </a:rPr>
                <a:t>Define your booth buzz — what's the one thing you want people to remember?</a:t>
              </a:r>
            </a:p>
          </p:txBody>
        </p:sp>
      </p:grpSp>
      <p:grpSp>
        <p:nvGrpSpPr>
          <p:cNvPr name="Group 67" id="67"/>
          <p:cNvGrpSpPr/>
          <p:nvPr/>
        </p:nvGrpSpPr>
        <p:grpSpPr>
          <a:xfrm rot="0">
            <a:off x="12331703" y="4065527"/>
            <a:ext cx="5511803" cy="1086107"/>
            <a:chOff x="0" y="0"/>
            <a:chExt cx="7349071" cy="1448143"/>
          </a:xfrm>
        </p:grpSpPr>
        <p:sp>
          <p:nvSpPr>
            <p:cNvPr name="Freeform 68" id="68"/>
            <p:cNvSpPr/>
            <p:nvPr/>
          </p:nvSpPr>
          <p:spPr>
            <a:xfrm flipH="false" flipV="false" rot="0">
              <a:off x="0" y="0"/>
              <a:ext cx="7349109" cy="1448181"/>
            </a:xfrm>
            <a:custGeom>
              <a:avLst/>
              <a:gdLst/>
              <a:ahLst/>
              <a:cxnLst/>
              <a:rect r="r" b="b" t="t" l="l"/>
              <a:pathLst>
                <a:path h="1448181" w="7349109">
                  <a:moveTo>
                    <a:pt x="0" y="0"/>
                  </a:moveTo>
                  <a:lnTo>
                    <a:pt x="7349109" y="0"/>
                  </a:lnTo>
                  <a:lnTo>
                    <a:pt x="7349109" y="1448181"/>
                  </a:lnTo>
                  <a:lnTo>
                    <a:pt x="0" y="1448181"/>
                  </a:lnTo>
                  <a:close/>
                </a:path>
              </a:pathLst>
            </a:custGeom>
            <a:solidFill>
              <a:srgbClr val="F5F5F5"/>
            </a:solidFill>
            <a:ln w="25400" cap="sq">
              <a:solidFill>
                <a:srgbClr val="F5F5F5"/>
              </a:solidFill>
              <a:prstDash val="solid"/>
              <a:miter/>
            </a:ln>
          </p:spPr>
        </p:sp>
      </p:grpSp>
      <p:grpSp>
        <p:nvGrpSpPr>
          <p:cNvPr name="Group 69" id="69"/>
          <p:cNvGrpSpPr/>
          <p:nvPr/>
        </p:nvGrpSpPr>
        <p:grpSpPr>
          <a:xfrm rot="0">
            <a:off x="12563856" y="4169664"/>
            <a:ext cx="5047488" cy="877824"/>
            <a:chOff x="0" y="0"/>
            <a:chExt cx="6729984" cy="1170432"/>
          </a:xfrm>
        </p:grpSpPr>
        <p:sp>
          <p:nvSpPr>
            <p:cNvPr name="Freeform 70" id="70"/>
            <p:cNvSpPr/>
            <p:nvPr/>
          </p:nvSpPr>
          <p:spPr>
            <a:xfrm flipH="false" flipV="false" rot="0">
              <a:off x="0" y="0"/>
              <a:ext cx="6729984" cy="1170432"/>
            </a:xfrm>
            <a:custGeom>
              <a:avLst/>
              <a:gdLst/>
              <a:ahLst/>
              <a:cxnLst/>
              <a:rect r="r" b="b" t="t" l="l"/>
              <a:pathLst>
                <a:path h="1170432" w="6729984">
                  <a:moveTo>
                    <a:pt x="0" y="0"/>
                  </a:moveTo>
                  <a:lnTo>
                    <a:pt x="6729984" y="0"/>
                  </a:lnTo>
                  <a:lnTo>
                    <a:pt x="6729984" y="1170432"/>
                  </a:lnTo>
                  <a:lnTo>
                    <a:pt x="0" y="1170432"/>
                  </a:lnTo>
                  <a:close/>
                </a:path>
              </a:pathLst>
            </a:custGeom>
            <a:blipFill>
              <a:blip r:embed="rId3">
                <a:alphaModFix amt="0"/>
              </a:blip>
              <a:stretch>
                <a:fillRect l="0" t="-62038" r="0" b="-62038"/>
              </a:stretch>
            </a:blipFill>
          </p:spPr>
        </p:sp>
        <p:sp>
          <p:nvSpPr>
            <p:cNvPr name="TextBox 71" id="71"/>
            <p:cNvSpPr txBox="true"/>
            <p:nvPr/>
          </p:nvSpPr>
          <p:spPr>
            <a:xfrm>
              <a:off x="0" y="-47625"/>
              <a:ext cx="6729984" cy="1218057"/>
            </a:xfrm>
            <a:prstGeom prst="rect">
              <a:avLst/>
            </a:prstGeom>
          </p:spPr>
          <p:txBody>
            <a:bodyPr anchor="ctr" rtlCol="false" tIns="0" lIns="0" bIns="0" rIns="0"/>
            <a:lstStyle/>
            <a:p>
              <a:pPr algn="l">
                <a:lnSpc>
                  <a:spcPts val="2520"/>
                </a:lnSpc>
              </a:pPr>
              <a:r>
                <a:rPr lang="en-US" sz="2100">
                  <a:solidFill>
                    <a:srgbClr val="1A1A1A"/>
                  </a:solidFill>
                  <a:latin typeface="Calibri (MS)"/>
                  <a:ea typeface="Calibri (MS)"/>
                  <a:cs typeface="Calibri (MS)"/>
                  <a:sym typeface="Calibri (MS)"/>
                </a:rPr>
                <a:t>Plan for lead capture (Klik badge scans, follow-up workflow)</a:t>
              </a:r>
            </a:p>
          </p:txBody>
        </p:sp>
      </p:grpSp>
      <p:grpSp>
        <p:nvGrpSpPr>
          <p:cNvPr name="Group 72" id="72"/>
          <p:cNvGrpSpPr/>
          <p:nvPr/>
        </p:nvGrpSpPr>
        <p:grpSpPr>
          <a:xfrm rot="0">
            <a:off x="12331703" y="5254247"/>
            <a:ext cx="5511803" cy="1086107"/>
            <a:chOff x="0" y="0"/>
            <a:chExt cx="7349071" cy="1448143"/>
          </a:xfrm>
        </p:grpSpPr>
        <p:sp>
          <p:nvSpPr>
            <p:cNvPr name="Freeform 73" id="73"/>
            <p:cNvSpPr/>
            <p:nvPr/>
          </p:nvSpPr>
          <p:spPr>
            <a:xfrm flipH="false" flipV="false" rot="0">
              <a:off x="0" y="0"/>
              <a:ext cx="7349109" cy="1448181"/>
            </a:xfrm>
            <a:custGeom>
              <a:avLst/>
              <a:gdLst/>
              <a:ahLst/>
              <a:cxnLst/>
              <a:rect r="r" b="b" t="t" l="l"/>
              <a:pathLst>
                <a:path h="1448181" w="7349109">
                  <a:moveTo>
                    <a:pt x="0" y="0"/>
                  </a:moveTo>
                  <a:lnTo>
                    <a:pt x="7349109" y="0"/>
                  </a:lnTo>
                  <a:lnTo>
                    <a:pt x="7349109" y="1448181"/>
                  </a:lnTo>
                  <a:lnTo>
                    <a:pt x="0" y="1448181"/>
                  </a:lnTo>
                  <a:close/>
                </a:path>
              </a:pathLst>
            </a:custGeom>
            <a:solidFill>
              <a:srgbClr val="F5F5F5"/>
            </a:solidFill>
            <a:ln w="25400" cap="sq">
              <a:solidFill>
                <a:srgbClr val="F5F5F5"/>
              </a:solidFill>
              <a:prstDash val="solid"/>
              <a:miter/>
            </a:ln>
          </p:spPr>
        </p:sp>
      </p:grpSp>
      <p:grpSp>
        <p:nvGrpSpPr>
          <p:cNvPr name="Group 74" id="74"/>
          <p:cNvGrpSpPr/>
          <p:nvPr/>
        </p:nvGrpSpPr>
        <p:grpSpPr>
          <a:xfrm rot="0">
            <a:off x="12563856" y="5358384"/>
            <a:ext cx="5047488" cy="877824"/>
            <a:chOff x="0" y="0"/>
            <a:chExt cx="6729984" cy="1170432"/>
          </a:xfrm>
        </p:grpSpPr>
        <p:sp>
          <p:nvSpPr>
            <p:cNvPr name="Freeform 75" id="75"/>
            <p:cNvSpPr/>
            <p:nvPr/>
          </p:nvSpPr>
          <p:spPr>
            <a:xfrm flipH="false" flipV="false" rot="0">
              <a:off x="0" y="0"/>
              <a:ext cx="6729984" cy="1170432"/>
            </a:xfrm>
            <a:custGeom>
              <a:avLst/>
              <a:gdLst/>
              <a:ahLst/>
              <a:cxnLst/>
              <a:rect r="r" b="b" t="t" l="l"/>
              <a:pathLst>
                <a:path h="1170432" w="6729984">
                  <a:moveTo>
                    <a:pt x="0" y="0"/>
                  </a:moveTo>
                  <a:lnTo>
                    <a:pt x="6729984" y="0"/>
                  </a:lnTo>
                  <a:lnTo>
                    <a:pt x="6729984" y="1170432"/>
                  </a:lnTo>
                  <a:lnTo>
                    <a:pt x="0" y="1170432"/>
                  </a:lnTo>
                  <a:close/>
                </a:path>
              </a:pathLst>
            </a:custGeom>
            <a:blipFill>
              <a:blip r:embed="rId3">
                <a:alphaModFix amt="0"/>
              </a:blip>
              <a:stretch>
                <a:fillRect l="0" t="-62038" r="0" b="-62038"/>
              </a:stretch>
            </a:blipFill>
          </p:spPr>
        </p:sp>
        <p:sp>
          <p:nvSpPr>
            <p:cNvPr name="TextBox 76" id="76"/>
            <p:cNvSpPr txBox="true"/>
            <p:nvPr/>
          </p:nvSpPr>
          <p:spPr>
            <a:xfrm>
              <a:off x="0" y="-47625"/>
              <a:ext cx="6729984" cy="1218057"/>
            </a:xfrm>
            <a:prstGeom prst="rect">
              <a:avLst/>
            </a:prstGeom>
          </p:spPr>
          <p:txBody>
            <a:bodyPr anchor="ctr" rtlCol="false" tIns="0" lIns="0" bIns="0" rIns="0"/>
            <a:lstStyle/>
            <a:p>
              <a:pPr algn="l">
                <a:lnSpc>
                  <a:spcPts val="2520"/>
                </a:lnSpc>
              </a:pPr>
              <a:r>
                <a:rPr lang="en-US" sz="2100">
                  <a:solidFill>
                    <a:srgbClr val="1A1A1A"/>
                  </a:solidFill>
                  <a:latin typeface="Calibri (MS)"/>
                  <a:ea typeface="Calibri (MS)"/>
                  <a:cs typeface="Calibri (MS)"/>
                  <a:sym typeface="Calibri (MS)"/>
                </a:rPr>
                <a:t>Review ILTACON BP Portal for deadlines</a:t>
              </a:r>
            </a:p>
          </p:txBody>
        </p:sp>
      </p:grpSp>
      <p:grpSp>
        <p:nvGrpSpPr>
          <p:cNvPr name="Group 77" id="77"/>
          <p:cNvGrpSpPr/>
          <p:nvPr/>
        </p:nvGrpSpPr>
        <p:grpSpPr>
          <a:xfrm rot="0">
            <a:off x="12331703" y="6442967"/>
            <a:ext cx="5511803" cy="1086107"/>
            <a:chOff x="0" y="0"/>
            <a:chExt cx="7349071" cy="1448143"/>
          </a:xfrm>
        </p:grpSpPr>
        <p:sp>
          <p:nvSpPr>
            <p:cNvPr name="Freeform 78" id="78"/>
            <p:cNvSpPr/>
            <p:nvPr/>
          </p:nvSpPr>
          <p:spPr>
            <a:xfrm flipH="false" flipV="false" rot="0">
              <a:off x="0" y="0"/>
              <a:ext cx="7349109" cy="1448181"/>
            </a:xfrm>
            <a:custGeom>
              <a:avLst/>
              <a:gdLst/>
              <a:ahLst/>
              <a:cxnLst/>
              <a:rect r="r" b="b" t="t" l="l"/>
              <a:pathLst>
                <a:path h="1448181" w="7349109">
                  <a:moveTo>
                    <a:pt x="0" y="0"/>
                  </a:moveTo>
                  <a:lnTo>
                    <a:pt x="7349109" y="0"/>
                  </a:lnTo>
                  <a:lnTo>
                    <a:pt x="7349109" y="1448181"/>
                  </a:lnTo>
                  <a:lnTo>
                    <a:pt x="0" y="1448181"/>
                  </a:lnTo>
                  <a:close/>
                </a:path>
              </a:pathLst>
            </a:custGeom>
            <a:solidFill>
              <a:srgbClr val="F5F5F5"/>
            </a:solidFill>
            <a:ln w="25400" cap="sq">
              <a:solidFill>
                <a:srgbClr val="F5F5F5"/>
              </a:solidFill>
              <a:prstDash val="solid"/>
              <a:miter/>
            </a:ln>
          </p:spPr>
        </p:sp>
      </p:grpSp>
      <p:grpSp>
        <p:nvGrpSpPr>
          <p:cNvPr name="Group 79" id="79"/>
          <p:cNvGrpSpPr/>
          <p:nvPr/>
        </p:nvGrpSpPr>
        <p:grpSpPr>
          <a:xfrm rot="0">
            <a:off x="12563856" y="6547104"/>
            <a:ext cx="5047488" cy="877824"/>
            <a:chOff x="0" y="0"/>
            <a:chExt cx="6729984" cy="1170432"/>
          </a:xfrm>
        </p:grpSpPr>
        <p:sp>
          <p:nvSpPr>
            <p:cNvPr name="Freeform 80" id="80"/>
            <p:cNvSpPr/>
            <p:nvPr/>
          </p:nvSpPr>
          <p:spPr>
            <a:xfrm flipH="false" flipV="false" rot="0">
              <a:off x="0" y="0"/>
              <a:ext cx="6729984" cy="1170432"/>
            </a:xfrm>
            <a:custGeom>
              <a:avLst/>
              <a:gdLst/>
              <a:ahLst/>
              <a:cxnLst/>
              <a:rect r="r" b="b" t="t" l="l"/>
              <a:pathLst>
                <a:path h="1170432" w="6729984">
                  <a:moveTo>
                    <a:pt x="0" y="0"/>
                  </a:moveTo>
                  <a:lnTo>
                    <a:pt x="6729984" y="0"/>
                  </a:lnTo>
                  <a:lnTo>
                    <a:pt x="6729984" y="1170432"/>
                  </a:lnTo>
                  <a:lnTo>
                    <a:pt x="0" y="1170432"/>
                  </a:lnTo>
                  <a:close/>
                </a:path>
              </a:pathLst>
            </a:custGeom>
            <a:blipFill>
              <a:blip r:embed="rId3">
                <a:alphaModFix amt="0"/>
              </a:blip>
              <a:stretch>
                <a:fillRect l="0" t="-62038" r="0" b="-62038"/>
              </a:stretch>
            </a:blipFill>
          </p:spPr>
        </p:sp>
        <p:sp>
          <p:nvSpPr>
            <p:cNvPr name="TextBox 81" id="81"/>
            <p:cNvSpPr txBox="true"/>
            <p:nvPr/>
          </p:nvSpPr>
          <p:spPr>
            <a:xfrm>
              <a:off x="0" y="-47625"/>
              <a:ext cx="6729984" cy="1218057"/>
            </a:xfrm>
            <a:prstGeom prst="rect">
              <a:avLst/>
            </a:prstGeom>
          </p:spPr>
          <p:txBody>
            <a:bodyPr anchor="ctr" rtlCol="false" tIns="0" lIns="0" bIns="0" rIns="0"/>
            <a:lstStyle/>
            <a:p>
              <a:pPr algn="l">
                <a:lnSpc>
                  <a:spcPts val="2520"/>
                </a:lnSpc>
              </a:pPr>
              <a:r>
                <a:rPr lang="en-US" sz="2100">
                  <a:solidFill>
                    <a:srgbClr val="1A1A1A"/>
                  </a:solidFill>
                  <a:latin typeface="Calibri (MS)"/>
                  <a:ea typeface="Calibri (MS)"/>
                  <a:cs typeface="Calibri (MS)"/>
                  <a:sym typeface="Calibri (MS)"/>
                </a:rPr>
                <a:t>Block Tue &amp; Wed nights — open for your own events</a:t>
              </a:r>
            </a:p>
          </p:txBody>
        </p:sp>
      </p:grpSp>
      <p:grpSp>
        <p:nvGrpSpPr>
          <p:cNvPr name="Group 82" id="82"/>
          <p:cNvGrpSpPr/>
          <p:nvPr/>
        </p:nvGrpSpPr>
        <p:grpSpPr>
          <a:xfrm rot="0">
            <a:off x="627383" y="7759703"/>
            <a:ext cx="17033243" cy="1945643"/>
            <a:chOff x="0" y="0"/>
            <a:chExt cx="22710991" cy="2594191"/>
          </a:xfrm>
        </p:grpSpPr>
        <p:sp>
          <p:nvSpPr>
            <p:cNvPr name="Freeform 83" id="83"/>
            <p:cNvSpPr/>
            <p:nvPr/>
          </p:nvSpPr>
          <p:spPr>
            <a:xfrm flipH="false" flipV="false" rot="0">
              <a:off x="0" y="0"/>
              <a:ext cx="22711029" cy="2594229"/>
            </a:xfrm>
            <a:custGeom>
              <a:avLst/>
              <a:gdLst/>
              <a:ahLst/>
              <a:cxnLst/>
              <a:rect r="r" b="b" t="t" l="l"/>
              <a:pathLst>
                <a:path h="2594229" w="22711029">
                  <a:moveTo>
                    <a:pt x="0" y="0"/>
                  </a:moveTo>
                  <a:lnTo>
                    <a:pt x="22711029" y="0"/>
                  </a:lnTo>
                  <a:lnTo>
                    <a:pt x="22711029" y="2594229"/>
                  </a:lnTo>
                  <a:lnTo>
                    <a:pt x="0" y="2594229"/>
                  </a:lnTo>
                  <a:close/>
                </a:path>
              </a:pathLst>
            </a:custGeom>
            <a:solidFill>
              <a:srgbClr val="A81E2D"/>
            </a:solidFill>
            <a:ln w="25400" cap="sq">
              <a:solidFill>
                <a:srgbClr val="A81E2D"/>
              </a:solidFill>
              <a:prstDash val="solid"/>
              <a:miter/>
            </a:ln>
          </p:spPr>
        </p:sp>
      </p:grpSp>
      <p:grpSp>
        <p:nvGrpSpPr>
          <p:cNvPr name="Group 84" id="84"/>
          <p:cNvGrpSpPr/>
          <p:nvPr/>
        </p:nvGrpSpPr>
        <p:grpSpPr>
          <a:xfrm rot="0">
            <a:off x="627383" y="7759703"/>
            <a:ext cx="244859" cy="1945643"/>
            <a:chOff x="0" y="0"/>
            <a:chExt cx="326479" cy="2594191"/>
          </a:xfrm>
        </p:grpSpPr>
        <p:sp>
          <p:nvSpPr>
            <p:cNvPr name="Freeform 85" id="85"/>
            <p:cNvSpPr/>
            <p:nvPr/>
          </p:nvSpPr>
          <p:spPr>
            <a:xfrm flipH="false" flipV="false" rot="0">
              <a:off x="0" y="0"/>
              <a:ext cx="326517" cy="2594229"/>
            </a:xfrm>
            <a:custGeom>
              <a:avLst/>
              <a:gdLst/>
              <a:ahLst/>
              <a:cxnLst/>
              <a:rect r="r" b="b" t="t" l="l"/>
              <a:pathLst>
                <a:path h="2594229" w="326517">
                  <a:moveTo>
                    <a:pt x="0" y="0"/>
                  </a:moveTo>
                  <a:lnTo>
                    <a:pt x="326517" y="0"/>
                  </a:lnTo>
                  <a:lnTo>
                    <a:pt x="326517" y="2594229"/>
                  </a:lnTo>
                  <a:lnTo>
                    <a:pt x="0" y="2594229"/>
                  </a:lnTo>
                  <a:close/>
                </a:path>
              </a:pathLst>
            </a:custGeom>
            <a:solidFill>
              <a:srgbClr val="7A0F1E"/>
            </a:solidFill>
            <a:ln w="25400" cap="sq">
              <a:solidFill>
                <a:srgbClr val="7A0F1E"/>
              </a:solidFill>
              <a:prstDash val="solid"/>
              <a:miter/>
            </a:ln>
          </p:spPr>
        </p:sp>
      </p:grpSp>
      <p:grpSp>
        <p:nvGrpSpPr>
          <p:cNvPr name="Group 86" id="86"/>
          <p:cNvGrpSpPr/>
          <p:nvPr/>
        </p:nvGrpSpPr>
        <p:grpSpPr>
          <a:xfrm rot="0">
            <a:off x="1097280" y="7863840"/>
            <a:ext cx="5120640" cy="548640"/>
            <a:chOff x="0" y="0"/>
            <a:chExt cx="6827520" cy="731520"/>
          </a:xfrm>
        </p:grpSpPr>
        <p:sp>
          <p:nvSpPr>
            <p:cNvPr name="Freeform 87" id="87"/>
            <p:cNvSpPr/>
            <p:nvPr/>
          </p:nvSpPr>
          <p:spPr>
            <a:xfrm flipH="false" flipV="false" rot="0">
              <a:off x="0" y="0"/>
              <a:ext cx="6827520" cy="731520"/>
            </a:xfrm>
            <a:custGeom>
              <a:avLst/>
              <a:gdLst/>
              <a:ahLst/>
              <a:cxnLst/>
              <a:rect r="r" b="b" t="t" l="l"/>
              <a:pathLst>
                <a:path h="731520" w="6827520">
                  <a:moveTo>
                    <a:pt x="0" y="0"/>
                  </a:moveTo>
                  <a:lnTo>
                    <a:pt x="6827520" y="0"/>
                  </a:lnTo>
                  <a:lnTo>
                    <a:pt x="6827520" y="731520"/>
                  </a:lnTo>
                  <a:lnTo>
                    <a:pt x="0" y="731520"/>
                  </a:lnTo>
                  <a:close/>
                </a:path>
              </a:pathLst>
            </a:custGeom>
            <a:blipFill>
              <a:blip r:embed="rId3">
                <a:alphaModFix amt="0"/>
              </a:blip>
              <a:stretch>
                <a:fillRect l="0" t="-131860" r="0" b="-131860"/>
              </a:stretch>
            </a:blipFill>
          </p:spPr>
        </p:sp>
        <p:sp>
          <p:nvSpPr>
            <p:cNvPr name="TextBox 88" id="88"/>
            <p:cNvSpPr txBox="true"/>
            <p:nvPr/>
          </p:nvSpPr>
          <p:spPr>
            <a:xfrm>
              <a:off x="0" y="-47625"/>
              <a:ext cx="6827520" cy="779145"/>
            </a:xfrm>
            <a:prstGeom prst="rect">
              <a:avLst/>
            </a:prstGeom>
          </p:spPr>
          <p:txBody>
            <a:bodyPr anchor="ctr" rtlCol="false" tIns="0" lIns="0" bIns="0" rIns="0"/>
            <a:lstStyle/>
            <a:p>
              <a:pPr algn="l">
                <a:lnSpc>
                  <a:spcPts val="2640"/>
                </a:lnSpc>
              </a:pPr>
              <a:r>
                <a:rPr lang="en-US" b="true" sz="2200" spc="199">
                  <a:solidFill>
                    <a:srgbClr val="FFFFFF"/>
                  </a:solidFill>
                  <a:latin typeface="Calibri (MS) Bold"/>
                  <a:ea typeface="Calibri (MS) Bold"/>
                  <a:cs typeface="Calibri (MS) Bold"/>
                  <a:sym typeface="Calibri (MS) Bold"/>
                </a:rPr>
                <a:t>⚠  OUTREACH ETIQUETTE</a:t>
              </a:r>
            </a:p>
          </p:txBody>
        </p:sp>
      </p:grpSp>
      <p:grpSp>
        <p:nvGrpSpPr>
          <p:cNvPr name="Group 89" id="89"/>
          <p:cNvGrpSpPr/>
          <p:nvPr/>
        </p:nvGrpSpPr>
        <p:grpSpPr>
          <a:xfrm rot="0">
            <a:off x="1097280" y="8449056"/>
            <a:ext cx="16459200" cy="1097280"/>
            <a:chOff x="0" y="0"/>
            <a:chExt cx="21945600" cy="1463040"/>
          </a:xfrm>
        </p:grpSpPr>
        <p:sp>
          <p:nvSpPr>
            <p:cNvPr name="Freeform 90" id="90"/>
            <p:cNvSpPr/>
            <p:nvPr/>
          </p:nvSpPr>
          <p:spPr>
            <a:xfrm flipH="false" flipV="false" rot="0">
              <a:off x="0" y="0"/>
              <a:ext cx="21945600" cy="1463040"/>
            </a:xfrm>
            <a:custGeom>
              <a:avLst/>
              <a:gdLst/>
              <a:ahLst/>
              <a:cxnLst/>
              <a:rect r="r" b="b" t="t" l="l"/>
              <a:pathLst>
                <a:path h="1463040" w="21945600">
                  <a:moveTo>
                    <a:pt x="0" y="0"/>
                  </a:moveTo>
                  <a:lnTo>
                    <a:pt x="21945600" y="0"/>
                  </a:lnTo>
                  <a:lnTo>
                    <a:pt x="21945600" y="1463040"/>
                  </a:lnTo>
                  <a:lnTo>
                    <a:pt x="0" y="1463040"/>
                  </a:lnTo>
                  <a:close/>
                </a:path>
              </a:pathLst>
            </a:custGeom>
            <a:blipFill>
              <a:blip r:embed="rId3">
                <a:alphaModFix amt="0"/>
              </a:blip>
              <a:stretch>
                <a:fillRect l="0" t="-242275" r="0" b="-242275"/>
              </a:stretch>
            </a:blipFill>
          </p:spPr>
        </p:sp>
        <p:sp>
          <p:nvSpPr>
            <p:cNvPr name="TextBox 91" id="91"/>
            <p:cNvSpPr txBox="true"/>
            <p:nvPr/>
          </p:nvSpPr>
          <p:spPr>
            <a:xfrm>
              <a:off x="0" y="-47625"/>
              <a:ext cx="21945600" cy="1510665"/>
            </a:xfrm>
            <a:prstGeom prst="rect">
              <a:avLst/>
            </a:prstGeom>
          </p:spPr>
          <p:txBody>
            <a:bodyPr anchor="ctr" rtlCol="false" tIns="0" lIns="0" bIns="0" rIns="0"/>
            <a:lstStyle/>
            <a:p>
              <a:pPr algn="l">
                <a:lnSpc>
                  <a:spcPts val="2640"/>
                </a:lnSpc>
              </a:pPr>
              <a:r>
                <a:rPr lang="en-US" sz="2200">
                  <a:solidFill>
                    <a:srgbClr val="FFFFFF"/>
                  </a:solidFill>
                  <a:latin typeface="Calibri (MS)"/>
                  <a:ea typeface="Calibri (MS)"/>
                  <a:cs typeface="Calibri (MS)"/>
                  <a:sym typeface="Calibri (MS)"/>
                </a:rPr>
                <a:t>ILTA registration now defaults to opt-in for business partner emails — which is a big deal. Only contact members who have opted in. Blasting the full attendee list is not okay and undermines the trust we've worked hard to build with the membership. When in doubt, earn the conversation on the show floor first.</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12697" y="-12697"/>
            <a:ext cx="18313403" cy="1579883"/>
            <a:chOff x="0" y="0"/>
            <a:chExt cx="24417871" cy="2106511"/>
          </a:xfrm>
        </p:grpSpPr>
        <p:sp>
          <p:nvSpPr>
            <p:cNvPr name="Freeform 3" id="3"/>
            <p:cNvSpPr/>
            <p:nvPr/>
          </p:nvSpPr>
          <p:spPr>
            <a:xfrm flipH="false" flipV="false" rot="0">
              <a:off x="0" y="0"/>
              <a:ext cx="24417910" cy="2106549"/>
            </a:xfrm>
            <a:custGeom>
              <a:avLst/>
              <a:gdLst/>
              <a:ahLst/>
              <a:cxnLst/>
              <a:rect r="r" b="b" t="t" l="l"/>
              <a:pathLst>
                <a:path h="2106549" w="24417910">
                  <a:moveTo>
                    <a:pt x="0" y="0"/>
                  </a:moveTo>
                  <a:lnTo>
                    <a:pt x="24417910" y="0"/>
                  </a:lnTo>
                  <a:lnTo>
                    <a:pt x="24417910" y="2106549"/>
                  </a:lnTo>
                  <a:lnTo>
                    <a:pt x="0" y="2106549"/>
                  </a:lnTo>
                  <a:close/>
                </a:path>
              </a:pathLst>
            </a:custGeom>
            <a:solidFill>
              <a:srgbClr val="A81E2D"/>
            </a:solidFill>
            <a:ln w="25400" cap="sq">
              <a:solidFill>
                <a:srgbClr val="A81E2D"/>
              </a:solidFill>
              <a:prstDash val="solid"/>
              <a:miter/>
            </a:ln>
          </p:spPr>
        </p:sp>
      </p:grpSp>
      <p:grpSp>
        <p:nvGrpSpPr>
          <p:cNvPr name="Group 4" id="4"/>
          <p:cNvGrpSpPr/>
          <p:nvPr/>
        </p:nvGrpSpPr>
        <p:grpSpPr>
          <a:xfrm rot="0">
            <a:off x="731520" y="0"/>
            <a:ext cx="16459200" cy="1554480"/>
            <a:chOff x="0" y="0"/>
            <a:chExt cx="21945600" cy="2072640"/>
          </a:xfrm>
        </p:grpSpPr>
        <p:sp>
          <p:nvSpPr>
            <p:cNvPr name="Freeform 5" id="5"/>
            <p:cNvSpPr/>
            <p:nvPr/>
          </p:nvSpPr>
          <p:spPr>
            <a:xfrm flipH="false" flipV="false" rot="0">
              <a:off x="0" y="0"/>
              <a:ext cx="21945600" cy="2072640"/>
            </a:xfrm>
            <a:custGeom>
              <a:avLst/>
              <a:gdLst/>
              <a:ahLst/>
              <a:cxnLst/>
              <a:rect r="r" b="b" t="t" l="l"/>
              <a:pathLst>
                <a:path h="2072640" w="21945600">
                  <a:moveTo>
                    <a:pt x="0" y="0"/>
                  </a:moveTo>
                  <a:lnTo>
                    <a:pt x="21945600" y="0"/>
                  </a:lnTo>
                  <a:lnTo>
                    <a:pt x="21945600" y="2072640"/>
                  </a:lnTo>
                  <a:lnTo>
                    <a:pt x="0" y="2072640"/>
                  </a:lnTo>
                  <a:close/>
                </a:path>
              </a:pathLst>
            </a:custGeom>
            <a:blipFill>
              <a:blip r:embed="rId3">
                <a:alphaModFix amt="0"/>
              </a:blip>
              <a:stretch>
                <a:fillRect l="0" t="-156312" r="0" b="-156312"/>
              </a:stretch>
            </a:blipFill>
          </p:spPr>
        </p:sp>
        <p:sp>
          <p:nvSpPr>
            <p:cNvPr name="TextBox 6" id="6"/>
            <p:cNvSpPr txBox="true"/>
            <p:nvPr/>
          </p:nvSpPr>
          <p:spPr>
            <a:xfrm>
              <a:off x="0" y="-76200"/>
              <a:ext cx="21945600" cy="2148840"/>
            </a:xfrm>
            <a:prstGeom prst="rect">
              <a:avLst/>
            </a:prstGeom>
          </p:spPr>
          <p:txBody>
            <a:bodyPr anchor="ctr" rtlCol="false" tIns="0" lIns="0" bIns="0" rIns="0"/>
            <a:lstStyle/>
            <a:p>
              <a:pPr algn="l">
                <a:lnSpc>
                  <a:spcPts val="5280"/>
                </a:lnSpc>
              </a:pPr>
              <a:r>
                <a:rPr lang="en-US" sz="4400" b="true">
                  <a:solidFill>
                    <a:srgbClr val="FFFFFF"/>
                  </a:solidFill>
                  <a:latin typeface="Calibri (MS) Bold"/>
                  <a:ea typeface="Calibri (MS) Bold"/>
                  <a:cs typeface="Calibri (MS) Bold"/>
                  <a:sym typeface="Calibri (MS) Bold"/>
                </a:rPr>
                <a:t>LEAD GENERATION: MAKING IT COUNT</a:t>
              </a:r>
            </a:p>
          </p:txBody>
        </p:sp>
      </p:grpSp>
      <p:grpSp>
        <p:nvGrpSpPr>
          <p:cNvPr name="Group 7" id="7"/>
          <p:cNvGrpSpPr/>
          <p:nvPr/>
        </p:nvGrpSpPr>
        <p:grpSpPr>
          <a:xfrm rot="0">
            <a:off x="731520" y="1792224"/>
            <a:ext cx="16459200" cy="731520"/>
            <a:chOff x="0" y="0"/>
            <a:chExt cx="21945600" cy="975360"/>
          </a:xfrm>
        </p:grpSpPr>
        <p:sp>
          <p:nvSpPr>
            <p:cNvPr name="Freeform 8" id="8"/>
            <p:cNvSpPr/>
            <p:nvPr/>
          </p:nvSpPr>
          <p:spPr>
            <a:xfrm flipH="false" flipV="false" rot="0">
              <a:off x="0" y="0"/>
              <a:ext cx="21945600" cy="975360"/>
            </a:xfrm>
            <a:custGeom>
              <a:avLst/>
              <a:gdLst/>
              <a:ahLst/>
              <a:cxnLst/>
              <a:rect r="r" b="b" t="t" l="l"/>
              <a:pathLst>
                <a:path h="975360" w="21945600">
                  <a:moveTo>
                    <a:pt x="0" y="0"/>
                  </a:moveTo>
                  <a:lnTo>
                    <a:pt x="21945600" y="0"/>
                  </a:lnTo>
                  <a:lnTo>
                    <a:pt x="21945600" y="975360"/>
                  </a:lnTo>
                  <a:lnTo>
                    <a:pt x="0" y="975360"/>
                  </a:lnTo>
                  <a:close/>
                </a:path>
              </a:pathLst>
            </a:custGeom>
            <a:blipFill>
              <a:blip r:embed="rId3">
                <a:alphaModFix amt="0"/>
              </a:blip>
              <a:stretch>
                <a:fillRect l="0" t="-388413" r="0" b="-388413"/>
              </a:stretch>
            </a:blipFill>
          </p:spPr>
        </p:sp>
        <p:sp>
          <p:nvSpPr>
            <p:cNvPr name="TextBox 9" id="9"/>
            <p:cNvSpPr txBox="true"/>
            <p:nvPr/>
          </p:nvSpPr>
          <p:spPr>
            <a:xfrm>
              <a:off x="0" y="-9525"/>
              <a:ext cx="21945600" cy="984885"/>
            </a:xfrm>
            <a:prstGeom prst="rect">
              <a:avLst/>
            </a:prstGeom>
          </p:spPr>
          <p:txBody>
            <a:bodyPr anchor="ctr" rtlCol="false" tIns="0" lIns="0" bIns="0" rIns="0"/>
            <a:lstStyle/>
            <a:p>
              <a:pPr algn="l">
                <a:lnSpc>
                  <a:spcPts val="3359"/>
                </a:lnSpc>
              </a:pPr>
              <a:r>
                <a:rPr lang="en-US" sz="2799" i="true">
                  <a:solidFill>
                    <a:srgbClr val="2B2B2B"/>
                  </a:solidFill>
                  <a:latin typeface="Georgia Italics"/>
                  <a:ea typeface="Georgia Italics"/>
                  <a:cs typeface="Georgia Italics"/>
                  <a:sym typeface="Georgia Italics"/>
                </a:rPr>
                <a:t>Leads don't close themselves. Here's how to build a pipeline that survives the post-conference inbox.</a:t>
              </a:r>
            </a:p>
          </p:txBody>
        </p:sp>
      </p:grpSp>
      <p:grpSp>
        <p:nvGrpSpPr>
          <p:cNvPr name="Group 10" id="10"/>
          <p:cNvGrpSpPr/>
          <p:nvPr/>
        </p:nvGrpSpPr>
        <p:grpSpPr>
          <a:xfrm rot="0">
            <a:off x="718823" y="2821943"/>
            <a:ext cx="5420363" cy="6883403"/>
            <a:chOff x="0" y="0"/>
            <a:chExt cx="7227151" cy="9177871"/>
          </a:xfrm>
        </p:grpSpPr>
        <p:sp>
          <p:nvSpPr>
            <p:cNvPr name="Freeform 11" id="11"/>
            <p:cNvSpPr/>
            <p:nvPr/>
          </p:nvSpPr>
          <p:spPr>
            <a:xfrm flipH="false" flipV="false" rot="0">
              <a:off x="0" y="0"/>
              <a:ext cx="7227189" cy="9177909"/>
            </a:xfrm>
            <a:custGeom>
              <a:avLst/>
              <a:gdLst/>
              <a:ahLst/>
              <a:cxnLst/>
              <a:rect r="r" b="b" t="t" l="l"/>
              <a:pathLst>
                <a:path h="9177909" w="7227189">
                  <a:moveTo>
                    <a:pt x="0" y="0"/>
                  </a:moveTo>
                  <a:lnTo>
                    <a:pt x="7227189" y="0"/>
                  </a:lnTo>
                  <a:lnTo>
                    <a:pt x="7227189" y="9177909"/>
                  </a:lnTo>
                  <a:lnTo>
                    <a:pt x="0" y="9177909"/>
                  </a:lnTo>
                  <a:close/>
                </a:path>
              </a:pathLst>
            </a:custGeom>
            <a:solidFill>
              <a:srgbClr val="FFFFFF"/>
            </a:solidFill>
            <a:ln w="25400" cap="sq">
              <a:solidFill>
                <a:srgbClr val="FFFFFF"/>
              </a:solidFill>
              <a:prstDash val="solid"/>
              <a:miter/>
            </a:ln>
          </p:spPr>
        </p:sp>
      </p:grpSp>
      <p:grpSp>
        <p:nvGrpSpPr>
          <p:cNvPr name="Group 12" id="12"/>
          <p:cNvGrpSpPr/>
          <p:nvPr/>
        </p:nvGrpSpPr>
        <p:grpSpPr>
          <a:xfrm rot="0">
            <a:off x="718823" y="2821943"/>
            <a:ext cx="5420363" cy="1397003"/>
            <a:chOff x="0" y="0"/>
            <a:chExt cx="7227151" cy="1862671"/>
          </a:xfrm>
        </p:grpSpPr>
        <p:sp>
          <p:nvSpPr>
            <p:cNvPr name="Freeform 13" id="13"/>
            <p:cNvSpPr/>
            <p:nvPr/>
          </p:nvSpPr>
          <p:spPr>
            <a:xfrm flipH="false" flipV="false" rot="0">
              <a:off x="0" y="0"/>
              <a:ext cx="7227189" cy="1862709"/>
            </a:xfrm>
            <a:custGeom>
              <a:avLst/>
              <a:gdLst/>
              <a:ahLst/>
              <a:cxnLst/>
              <a:rect r="r" b="b" t="t" l="l"/>
              <a:pathLst>
                <a:path h="1862709" w="7227189">
                  <a:moveTo>
                    <a:pt x="0" y="0"/>
                  </a:moveTo>
                  <a:lnTo>
                    <a:pt x="7227189" y="0"/>
                  </a:lnTo>
                  <a:lnTo>
                    <a:pt x="7227189" y="1862709"/>
                  </a:lnTo>
                  <a:lnTo>
                    <a:pt x="0" y="1862709"/>
                  </a:lnTo>
                  <a:close/>
                </a:path>
              </a:pathLst>
            </a:custGeom>
            <a:solidFill>
              <a:srgbClr val="A81E2D"/>
            </a:solidFill>
            <a:ln w="25400" cap="sq">
              <a:solidFill>
                <a:srgbClr val="A81E2D"/>
              </a:solidFill>
              <a:prstDash val="solid"/>
              <a:miter/>
            </a:ln>
          </p:spPr>
        </p:sp>
      </p:grpSp>
      <p:grpSp>
        <p:nvGrpSpPr>
          <p:cNvPr name="Group 14" id="14"/>
          <p:cNvGrpSpPr/>
          <p:nvPr/>
        </p:nvGrpSpPr>
        <p:grpSpPr>
          <a:xfrm rot="0">
            <a:off x="731520" y="2834640"/>
            <a:ext cx="1828800" cy="1371600"/>
            <a:chOff x="0" y="0"/>
            <a:chExt cx="2438400" cy="1828800"/>
          </a:xfrm>
        </p:grpSpPr>
        <p:sp>
          <p:nvSpPr>
            <p:cNvPr name="Freeform 15" id="15"/>
            <p:cNvSpPr/>
            <p:nvPr/>
          </p:nvSpPr>
          <p:spPr>
            <a:xfrm flipH="false" flipV="false" rot="0">
              <a:off x="0" y="0"/>
              <a:ext cx="2438400" cy="1828800"/>
            </a:xfrm>
            <a:custGeom>
              <a:avLst/>
              <a:gdLst/>
              <a:ahLst/>
              <a:cxnLst/>
              <a:rect r="r" b="b" t="t" l="l"/>
              <a:pathLst>
                <a:path h="1828800" w="2438400">
                  <a:moveTo>
                    <a:pt x="0" y="0"/>
                  </a:moveTo>
                  <a:lnTo>
                    <a:pt x="2438400" y="0"/>
                  </a:lnTo>
                  <a:lnTo>
                    <a:pt x="2438400" y="1828800"/>
                  </a:lnTo>
                  <a:lnTo>
                    <a:pt x="0" y="1828800"/>
                  </a:lnTo>
                  <a:close/>
                </a:path>
              </a:pathLst>
            </a:custGeom>
            <a:blipFill>
              <a:blip r:embed="rId3">
                <a:alphaModFix amt="0"/>
              </a:blip>
              <a:stretch>
                <a:fillRect l="-46227" t="0" r="-46227" b="0"/>
              </a:stretch>
            </a:blipFill>
          </p:spPr>
        </p:sp>
        <p:sp>
          <p:nvSpPr>
            <p:cNvPr name="TextBox 16" id="16"/>
            <p:cNvSpPr txBox="true"/>
            <p:nvPr/>
          </p:nvSpPr>
          <p:spPr>
            <a:xfrm>
              <a:off x="0" y="-9525"/>
              <a:ext cx="2438400" cy="1838325"/>
            </a:xfrm>
            <a:prstGeom prst="rect">
              <a:avLst/>
            </a:prstGeom>
          </p:spPr>
          <p:txBody>
            <a:bodyPr anchor="ctr" rtlCol="false" tIns="0" lIns="0" bIns="0" rIns="0"/>
            <a:lstStyle/>
            <a:p>
              <a:pPr algn="ctr">
                <a:lnSpc>
                  <a:spcPts val="6240"/>
                </a:lnSpc>
              </a:pPr>
              <a:r>
                <a:rPr lang="en-US" sz="5200" b="true">
                  <a:solidFill>
                    <a:srgbClr val="FFFFFF"/>
                  </a:solidFill>
                  <a:latin typeface="Georgia Bold"/>
                  <a:ea typeface="Georgia Bold"/>
                  <a:cs typeface="Georgia Bold"/>
                  <a:sym typeface="Georgia Bold"/>
                </a:rPr>
                <a:t>1</a:t>
              </a:r>
            </a:p>
          </p:txBody>
        </p:sp>
      </p:grpSp>
      <p:grpSp>
        <p:nvGrpSpPr>
          <p:cNvPr name="Group 17" id="17"/>
          <p:cNvGrpSpPr/>
          <p:nvPr/>
        </p:nvGrpSpPr>
        <p:grpSpPr>
          <a:xfrm rot="0">
            <a:off x="2560320" y="2834640"/>
            <a:ext cx="3566160" cy="1371600"/>
            <a:chOff x="0" y="0"/>
            <a:chExt cx="4754880" cy="1828800"/>
          </a:xfrm>
        </p:grpSpPr>
        <p:sp>
          <p:nvSpPr>
            <p:cNvPr name="Freeform 18" id="18"/>
            <p:cNvSpPr/>
            <p:nvPr/>
          </p:nvSpPr>
          <p:spPr>
            <a:xfrm flipH="false" flipV="false" rot="0">
              <a:off x="0" y="0"/>
              <a:ext cx="4754880" cy="1828800"/>
            </a:xfrm>
            <a:custGeom>
              <a:avLst/>
              <a:gdLst/>
              <a:ahLst/>
              <a:cxnLst/>
              <a:rect r="r" b="b" t="t" l="l"/>
              <a:pathLst>
                <a:path h="1828800" w="4754880">
                  <a:moveTo>
                    <a:pt x="0" y="0"/>
                  </a:moveTo>
                  <a:lnTo>
                    <a:pt x="4754880" y="0"/>
                  </a:lnTo>
                  <a:lnTo>
                    <a:pt x="4754880" y="1828800"/>
                  </a:lnTo>
                  <a:lnTo>
                    <a:pt x="0" y="1828800"/>
                  </a:lnTo>
                  <a:close/>
                </a:path>
              </a:pathLst>
            </a:custGeom>
            <a:blipFill>
              <a:blip r:embed="rId3">
                <a:alphaModFix amt="0"/>
              </a:blip>
              <a:stretch>
                <a:fillRect l="0" t="-661" r="0" b="-661"/>
              </a:stretch>
            </a:blipFill>
          </p:spPr>
        </p:sp>
        <p:sp>
          <p:nvSpPr>
            <p:cNvPr name="TextBox 19" id="19"/>
            <p:cNvSpPr txBox="true"/>
            <p:nvPr/>
          </p:nvSpPr>
          <p:spPr>
            <a:xfrm>
              <a:off x="0" y="-47625"/>
              <a:ext cx="4754880" cy="1876425"/>
            </a:xfrm>
            <a:prstGeom prst="rect">
              <a:avLst/>
            </a:prstGeom>
          </p:spPr>
          <p:txBody>
            <a:bodyPr anchor="ctr" rtlCol="false" tIns="0" lIns="0" bIns="0" rIns="0"/>
            <a:lstStyle/>
            <a:p>
              <a:pPr algn="l">
                <a:lnSpc>
                  <a:spcPts val="3359"/>
                </a:lnSpc>
              </a:pPr>
              <a:r>
                <a:rPr lang="en-US" b="true" sz="2799" spc="399">
                  <a:solidFill>
                    <a:srgbClr val="FFFFFF"/>
                  </a:solidFill>
                  <a:latin typeface="Calibri (MS) Bold"/>
                  <a:ea typeface="Calibri (MS) Bold"/>
                  <a:cs typeface="Calibri (MS) Bold"/>
                  <a:sym typeface="Calibri (MS) Bold"/>
                </a:rPr>
                <a:t>CAPTURE</a:t>
              </a:r>
            </a:p>
          </p:txBody>
        </p:sp>
      </p:grpSp>
      <p:grpSp>
        <p:nvGrpSpPr>
          <p:cNvPr name="Group 20" id="20"/>
          <p:cNvGrpSpPr/>
          <p:nvPr/>
        </p:nvGrpSpPr>
        <p:grpSpPr>
          <a:xfrm rot="0">
            <a:off x="1084583" y="4836242"/>
            <a:ext cx="427739" cy="427739"/>
            <a:chOff x="0" y="0"/>
            <a:chExt cx="570319" cy="570319"/>
          </a:xfrm>
        </p:grpSpPr>
        <p:sp>
          <p:nvSpPr>
            <p:cNvPr name="Freeform 21" id="21"/>
            <p:cNvSpPr/>
            <p:nvPr/>
          </p:nvSpPr>
          <p:spPr>
            <a:xfrm flipH="false" flipV="false" rot="0">
              <a:off x="0" y="0"/>
              <a:ext cx="570357" cy="570357"/>
            </a:xfrm>
            <a:custGeom>
              <a:avLst/>
              <a:gdLst/>
              <a:ahLst/>
              <a:cxnLst/>
              <a:rect r="r" b="b" t="t" l="l"/>
              <a:pathLst>
                <a:path h="570357" w="570357">
                  <a:moveTo>
                    <a:pt x="0" y="285115"/>
                  </a:moveTo>
                  <a:cubicBezTo>
                    <a:pt x="0" y="127635"/>
                    <a:pt x="127635" y="0"/>
                    <a:pt x="285115" y="0"/>
                  </a:cubicBezTo>
                  <a:cubicBezTo>
                    <a:pt x="442595" y="0"/>
                    <a:pt x="570357" y="127635"/>
                    <a:pt x="570357" y="285115"/>
                  </a:cubicBezTo>
                  <a:cubicBezTo>
                    <a:pt x="570357" y="442595"/>
                    <a:pt x="442595" y="570357"/>
                    <a:pt x="285115" y="570357"/>
                  </a:cubicBezTo>
                  <a:cubicBezTo>
                    <a:pt x="127635" y="570357"/>
                    <a:pt x="0" y="442595"/>
                    <a:pt x="0" y="285115"/>
                  </a:cubicBezTo>
                  <a:close/>
                </a:path>
              </a:pathLst>
            </a:custGeom>
            <a:solidFill>
              <a:srgbClr val="A81E2D"/>
            </a:solidFill>
            <a:ln w="25400" cap="sq">
              <a:solidFill>
                <a:srgbClr val="A81E2D"/>
              </a:solidFill>
              <a:prstDash val="solid"/>
              <a:miter/>
            </a:ln>
          </p:spPr>
        </p:sp>
      </p:grpSp>
      <p:grpSp>
        <p:nvGrpSpPr>
          <p:cNvPr name="Group 22" id="22"/>
          <p:cNvGrpSpPr/>
          <p:nvPr/>
        </p:nvGrpSpPr>
        <p:grpSpPr>
          <a:xfrm rot="0">
            <a:off x="1682496" y="4462272"/>
            <a:ext cx="4169664" cy="1316736"/>
            <a:chOff x="0" y="0"/>
            <a:chExt cx="5559552" cy="1755648"/>
          </a:xfrm>
        </p:grpSpPr>
        <p:sp>
          <p:nvSpPr>
            <p:cNvPr name="Freeform 23" id="23"/>
            <p:cNvSpPr/>
            <p:nvPr/>
          </p:nvSpPr>
          <p:spPr>
            <a:xfrm flipH="false" flipV="false" rot="0">
              <a:off x="0" y="0"/>
              <a:ext cx="5559552" cy="1755648"/>
            </a:xfrm>
            <a:custGeom>
              <a:avLst/>
              <a:gdLst/>
              <a:ahLst/>
              <a:cxnLst/>
              <a:rect r="r" b="b" t="t" l="l"/>
              <a:pathLst>
                <a:path h="1755648" w="5559552">
                  <a:moveTo>
                    <a:pt x="0" y="0"/>
                  </a:moveTo>
                  <a:lnTo>
                    <a:pt x="5559552" y="0"/>
                  </a:lnTo>
                  <a:lnTo>
                    <a:pt x="5559552" y="1755648"/>
                  </a:lnTo>
                  <a:lnTo>
                    <a:pt x="0" y="1755648"/>
                  </a:lnTo>
                  <a:close/>
                </a:path>
              </a:pathLst>
            </a:custGeom>
            <a:blipFill>
              <a:blip r:embed="rId3">
                <a:alphaModFix amt="0"/>
              </a:blip>
              <a:stretch>
                <a:fillRect l="0" t="-11702" r="0" b="-11702"/>
              </a:stretch>
            </a:blipFill>
          </p:spPr>
        </p:sp>
        <p:sp>
          <p:nvSpPr>
            <p:cNvPr name="TextBox 24" id="24"/>
            <p:cNvSpPr txBox="true"/>
            <p:nvPr/>
          </p:nvSpPr>
          <p:spPr>
            <a:xfrm>
              <a:off x="0" y="-47625"/>
              <a:ext cx="5559552" cy="1803273"/>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Use Klik for badge scans — it's built in</a:t>
              </a:r>
            </a:p>
          </p:txBody>
        </p:sp>
      </p:grpSp>
      <p:grpSp>
        <p:nvGrpSpPr>
          <p:cNvPr name="Group 25" id="25"/>
          <p:cNvGrpSpPr/>
          <p:nvPr/>
        </p:nvGrpSpPr>
        <p:grpSpPr>
          <a:xfrm rot="0">
            <a:off x="1083307" y="6382517"/>
            <a:ext cx="427739" cy="427739"/>
            <a:chOff x="0" y="0"/>
            <a:chExt cx="570319" cy="570319"/>
          </a:xfrm>
        </p:grpSpPr>
        <p:sp>
          <p:nvSpPr>
            <p:cNvPr name="Freeform 26" id="26"/>
            <p:cNvSpPr/>
            <p:nvPr/>
          </p:nvSpPr>
          <p:spPr>
            <a:xfrm flipH="false" flipV="false" rot="0">
              <a:off x="0" y="0"/>
              <a:ext cx="570357" cy="570357"/>
            </a:xfrm>
            <a:custGeom>
              <a:avLst/>
              <a:gdLst/>
              <a:ahLst/>
              <a:cxnLst/>
              <a:rect r="r" b="b" t="t" l="l"/>
              <a:pathLst>
                <a:path h="570357" w="570357">
                  <a:moveTo>
                    <a:pt x="0" y="285115"/>
                  </a:moveTo>
                  <a:cubicBezTo>
                    <a:pt x="0" y="127635"/>
                    <a:pt x="127635" y="0"/>
                    <a:pt x="285115" y="0"/>
                  </a:cubicBezTo>
                  <a:cubicBezTo>
                    <a:pt x="442595" y="0"/>
                    <a:pt x="570357" y="127635"/>
                    <a:pt x="570357" y="285115"/>
                  </a:cubicBezTo>
                  <a:cubicBezTo>
                    <a:pt x="570357" y="442595"/>
                    <a:pt x="442595" y="570357"/>
                    <a:pt x="285115" y="570357"/>
                  </a:cubicBezTo>
                  <a:cubicBezTo>
                    <a:pt x="127635" y="570357"/>
                    <a:pt x="0" y="442595"/>
                    <a:pt x="0" y="285115"/>
                  </a:cubicBezTo>
                  <a:close/>
                </a:path>
              </a:pathLst>
            </a:custGeom>
            <a:solidFill>
              <a:srgbClr val="A81E2D"/>
            </a:solidFill>
            <a:ln w="25400" cap="sq">
              <a:solidFill>
                <a:srgbClr val="A81E2D"/>
              </a:solidFill>
              <a:prstDash val="solid"/>
              <a:miter/>
            </a:ln>
          </p:spPr>
        </p:sp>
      </p:grpSp>
      <p:grpSp>
        <p:nvGrpSpPr>
          <p:cNvPr name="Group 27" id="27"/>
          <p:cNvGrpSpPr/>
          <p:nvPr/>
        </p:nvGrpSpPr>
        <p:grpSpPr>
          <a:xfrm rot="0">
            <a:off x="1682496" y="6071616"/>
            <a:ext cx="4169664" cy="1316736"/>
            <a:chOff x="0" y="0"/>
            <a:chExt cx="5559552" cy="1755648"/>
          </a:xfrm>
        </p:grpSpPr>
        <p:sp>
          <p:nvSpPr>
            <p:cNvPr name="Freeform 28" id="28"/>
            <p:cNvSpPr/>
            <p:nvPr/>
          </p:nvSpPr>
          <p:spPr>
            <a:xfrm flipH="false" flipV="false" rot="0">
              <a:off x="0" y="0"/>
              <a:ext cx="5559552" cy="1755648"/>
            </a:xfrm>
            <a:custGeom>
              <a:avLst/>
              <a:gdLst/>
              <a:ahLst/>
              <a:cxnLst/>
              <a:rect r="r" b="b" t="t" l="l"/>
              <a:pathLst>
                <a:path h="1755648" w="5559552">
                  <a:moveTo>
                    <a:pt x="0" y="0"/>
                  </a:moveTo>
                  <a:lnTo>
                    <a:pt x="5559552" y="0"/>
                  </a:lnTo>
                  <a:lnTo>
                    <a:pt x="5559552" y="1755648"/>
                  </a:lnTo>
                  <a:lnTo>
                    <a:pt x="0" y="1755648"/>
                  </a:lnTo>
                  <a:close/>
                </a:path>
              </a:pathLst>
            </a:custGeom>
            <a:blipFill>
              <a:blip r:embed="rId3">
                <a:alphaModFix amt="0"/>
              </a:blip>
              <a:stretch>
                <a:fillRect l="0" t="-11702" r="0" b="-11702"/>
              </a:stretch>
            </a:blipFill>
          </p:spPr>
        </p:sp>
        <p:sp>
          <p:nvSpPr>
            <p:cNvPr name="TextBox 29" id="29"/>
            <p:cNvSpPr txBox="true"/>
            <p:nvPr/>
          </p:nvSpPr>
          <p:spPr>
            <a:xfrm>
              <a:off x="0" y="-47625"/>
              <a:ext cx="5559552" cy="1803273"/>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Note context immediately: what did you talk about?</a:t>
              </a:r>
            </a:p>
          </p:txBody>
        </p:sp>
      </p:grpSp>
      <p:grpSp>
        <p:nvGrpSpPr>
          <p:cNvPr name="Group 30" id="30"/>
          <p:cNvGrpSpPr/>
          <p:nvPr/>
        </p:nvGrpSpPr>
        <p:grpSpPr>
          <a:xfrm rot="0">
            <a:off x="1084583" y="8067556"/>
            <a:ext cx="427739" cy="427739"/>
            <a:chOff x="0" y="0"/>
            <a:chExt cx="570319" cy="570319"/>
          </a:xfrm>
        </p:grpSpPr>
        <p:sp>
          <p:nvSpPr>
            <p:cNvPr name="Freeform 31" id="31"/>
            <p:cNvSpPr/>
            <p:nvPr/>
          </p:nvSpPr>
          <p:spPr>
            <a:xfrm flipH="false" flipV="false" rot="0">
              <a:off x="0" y="0"/>
              <a:ext cx="570357" cy="570357"/>
            </a:xfrm>
            <a:custGeom>
              <a:avLst/>
              <a:gdLst/>
              <a:ahLst/>
              <a:cxnLst/>
              <a:rect r="r" b="b" t="t" l="l"/>
              <a:pathLst>
                <a:path h="570357" w="570357">
                  <a:moveTo>
                    <a:pt x="0" y="285115"/>
                  </a:moveTo>
                  <a:cubicBezTo>
                    <a:pt x="0" y="127635"/>
                    <a:pt x="127635" y="0"/>
                    <a:pt x="285115" y="0"/>
                  </a:cubicBezTo>
                  <a:cubicBezTo>
                    <a:pt x="442595" y="0"/>
                    <a:pt x="570357" y="127635"/>
                    <a:pt x="570357" y="285115"/>
                  </a:cubicBezTo>
                  <a:cubicBezTo>
                    <a:pt x="570357" y="442595"/>
                    <a:pt x="442595" y="570357"/>
                    <a:pt x="285115" y="570357"/>
                  </a:cubicBezTo>
                  <a:cubicBezTo>
                    <a:pt x="127635" y="570357"/>
                    <a:pt x="0" y="442595"/>
                    <a:pt x="0" y="285115"/>
                  </a:cubicBezTo>
                  <a:close/>
                </a:path>
              </a:pathLst>
            </a:custGeom>
            <a:solidFill>
              <a:srgbClr val="A81E2D"/>
            </a:solidFill>
            <a:ln w="25400" cap="sq">
              <a:solidFill>
                <a:srgbClr val="A81E2D"/>
              </a:solidFill>
              <a:prstDash val="solid"/>
              <a:miter/>
            </a:ln>
          </p:spPr>
        </p:sp>
      </p:grpSp>
      <p:grpSp>
        <p:nvGrpSpPr>
          <p:cNvPr name="Group 32" id="32"/>
          <p:cNvGrpSpPr/>
          <p:nvPr/>
        </p:nvGrpSpPr>
        <p:grpSpPr>
          <a:xfrm rot="0">
            <a:off x="1682496" y="7680960"/>
            <a:ext cx="4169664" cy="1316736"/>
            <a:chOff x="0" y="0"/>
            <a:chExt cx="5559552" cy="1755648"/>
          </a:xfrm>
        </p:grpSpPr>
        <p:sp>
          <p:nvSpPr>
            <p:cNvPr name="Freeform 33" id="33"/>
            <p:cNvSpPr/>
            <p:nvPr/>
          </p:nvSpPr>
          <p:spPr>
            <a:xfrm flipH="false" flipV="false" rot="0">
              <a:off x="0" y="0"/>
              <a:ext cx="5559552" cy="1755648"/>
            </a:xfrm>
            <a:custGeom>
              <a:avLst/>
              <a:gdLst/>
              <a:ahLst/>
              <a:cxnLst/>
              <a:rect r="r" b="b" t="t" l="l"/>
              <a:pathLst>
                <a:path h="1755648" w="5559552">
                  <a:moveTo>
                    <a:pt x="0" y="0"/>
                  </a:moveTo>
                  <a:lnTo>
                    <a:pt x="5559552" y="0"/>
                  </a:lnTo>
                  <a:lnTo>
                    <a:pt x="5559552" y="1755648"/>
                  </a:lnTo>
                  <a:lnTo>
                    <a:pt x="0" y="1755648"/>
                  </a:lnTo>
                  <a:close/>
                </a:path>
              </a:pathLst>
            </a:custGeom>
            <a:blipFill>
              <a:blip r:embed="rId3">
                <a:alphaModFix amt="0"/>
              </a:blip>
              <a:stretch>
                <a:fillRect l="0" t="-11702" r="0" b="-11702"/>
              </a:stretch>
            </a:blipFill>
          </p:spPr>
        </p:sp>
        <p:sp>
          <p:nvSpPr>
            <p:cNvPr name="TextBox 34" id="34"/>
            <p:cNvSpPr txBox="true"/>
            <p:nvPr/>
          </p:nvSpPr>
          <p:spPr>
            <a:xfrm>
              <a:off x="0" y="-47625"/>
              <a:ext cx="5559552" cy="1803273"/>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Categorize leads by priority on the floor</a:t>
              </a:r>
            </a:p>
          </p:txBody>
        </p:sp>
      </p:grpSp>
      <p:grpSp>
        <p:nvGrpSpPr>
          <p:cNvPr name="Group 35" id="35"/>
          <p:cNvGrpSpPr/>
          <p:nvPr/>
        </p:nvGrpSpPr>
        <p:grpSpPr>
          <a:xfrm rot="0">
            <a:off x="6570983" y="2821943"/>
            <a:ext cx="5420363" cy="6883403"/>
            <a:chOff x="0" y="0"/>
            <a:chExt cx="7227151" cy="9177871"/>
          </a:xfrm>
        </p:grpSpPr>
        <p:sp>
          <p:nvSpPr>
            <p:cNvPr name="Freeform 36" id="36"/>
            <p:cNvSpPr/>
            <p:nvPr/>
          </p:nvSpPr>
          <p:spPr>
            <a:xfrm flipH="false" flipV="false" rot="0">
              <a:off x="0" y="0"/>
              <a:ext cx="7227189" cy="9177909"/>
            </a:xfrm>
            <a:custGeom>
              <a:avLst/>
              <a:gdLst/>
              <a:ahLst/>
              <a:cxnLst/>
              <a:rect r="r" b="b" t="t" l="l"/>
              <a:pathLst>
                <a:path h="9177909" w="7227189">
                  <a:moveTo>
                    <a:pt x="0" y="0"/>
                  </a:moveTo>
                  <a:lnTo>
                    <a:pt x="7227189" y="0"/>
                  </a:lnTo>
                  <a:lnTo>
                    <a:pt x="7227189" y="9177909"/>
                  </a:lnTo>
                  <a:lnTo>
                    <a:pt x="0" y="9177909"/>
                  </a:lnTo>
                  <a:close/>
                </a:path>
              </a:pathLst>
            </a:custGeom>
            <a:solidFill>
              <a:srgbClr val="FFFFFF"/>
            </a:solidFill>
            <a:ln w="25400" cap="sq">
              <a:solidFill>
                <a:srgbClr val="FFFFFF"/>
              </a:solidFill>
              <a:prstDash val="solid"/>
              <a:miter/>
            </a:ln>
          </p:spPr>
        </p:sp>
      </p:grpSp>
      <p:grpSp>
        <p:nvGrpSpPr>
          <p:cNvPr name="Group 37" id="37"/>
          <p:cNvGrpSpPr/>
          <p:nvPr/>
        </p:nvGrpSpPr>
        <p:grpSpPr>
          <a:xfrm rot="0">
            <a:off x="6570983" y="2821943"/>
            <a:ext cx="5420363" cy="1397003"/>
            <a:chOff x="0" y="0"/>
            <a:chExt cx="7227151" cy="1862671"/>
          </a:xfrm>
        </p:grpSpPr>
        <p:sp>
          <p:nvSpPr>
            <p:cNvPr name="Freeform 38" id="38"/>
            <p:cNvSpPr/>
            <p:nvPr/>
          </p:nvSpPr>
          <p:spPr>
            <a:xfrm flipH="false" flipV="false" rot="0">
              <a:off x="0" y="0"/>
              <a:ext cx="7227189" cy="1862709"/>
            </a:xfrm>
            <a:custGeom>
              <a:avLst/>
              <a:gdLst/>
              <a:ahLst/>
              <a:cxnLst/>
              <a:rect r="r" b="b" t="t" l="l"/>
              <a:pathLst>
                <a:path h="1862709" w="7227189">
                  <a:moveTo>
                    <a:pt x="0" y="0"/>
                  </a:moveTo>
                  <a:lnTo>
                    <a:pt x="7227189" y="0"/>
                  </a:lnTo>
                  <a:lnTo>
                    <a:pt x="7227189" y="1862709"/>
                  </a:lnTo>
                  <a:lnTo>
                    <a:pt x="0" y="1862709"/>
                  </a:lnTo>
                  <a:close/>
                </a:path>
              </a:pathLst>
            </a:custGeom>
            <a:solidFill>
              <a:srgbClr val="2B2B2B"/>
            </a:solidFill>
            <a:ln w="25400" cap="sq">
              <a:solidFill>
                <a:srgbClr val="2B2B2B"/>
              </a:solidFill>
              <a:prstDash val="solid"/>
              <a:miter/>
            </a:ln>
          </p:spPr>
        </p:sp>
      </p:grpSp>
      <p:grpSp>
        <p:nvGrpSpPr>
          <p:cNvPr name="Group 39" id="39"/>
          <p:cNvGrpSpPr/>
          <p:nvPr/>
        </p:nvGrpSpPr>
        <p:grpSpPr>
          <a:xfrm rot="0">
            <a:off x="6583680" y="2834640"/>
            <a:ext cx="1828800" cy="1371600"/>
            <a:chOff x="0" y="0"/>
            <a:chExt cx="2438400" cy="1828800"/>
          </a:xfrm>
        </p:grpSpPr>
        <p:sp>
          <p:nvSpPr>
            <p:cNvPr name="Freeform 40" id="40"/>
            <p:cNvSpPr/>
            <p:nvPr/>
          </p:nvSpPr>
          <p:spPr>
            <a:xfrm flipH="false" flipV="false" rot="0">
              <a:off x="0" y="0"/>
              <a:ext cx="2438400" cy="1828800"/>
            </a:xfrm>
            <a:custGeom>
              <a:avLst/>
              <a:gdLst/>
              <a:ahLst/>
              <a:cxnLst/>
              <a:rect r="r" b="b" t="t" l="l"/>
              <a:pathLst>
                <a:path h="1828800" w="2438400">
                  <a:moveTo>
                    <a:pt x="0" y="0"/>
                  </a:moveTo>
                  <a:lnTo>
                    <a:pt x="2438400" y="0"/>
                  </a:lnTo>
                  <a:lnTo>
                    <a:pt x="2438400" y="1828800"/>
                  </a:lnTo>
                  <a:lnTo>
                    <a:pt x="0" y="1828800"/>
                  </a:lnTo>
                  <a:close/>
                </a:path>
              </a:pathLst>
            </a:custGeom>
            <a:blipFill>
              <a:blip r:embed="rId3">
                <a:alphaModFix amt="0"/>
              </a:blip>
              <a:stretch>
                <a:fillRect l="-46227" t="0" r="-46227" b="0"/>
              </a:stretch>
            </a:blipFill>
          </p:spPr>
        </p:sp>
        <p:sp>
          <p:nvSpPr>
            <p:cNvPr name="TextBox 41" id="41"/>
            <p:cNvSpPr txBox="true"/>
            <p:nvPr/>
          </p:nvSpPr>
          <p:spPr>
            <a:xfrm>
              <a:off x="0" y="-9525"/>
              <a:ext cx="2438400" cy="1838325"/>
            </a:xfrm>
            <a:prstGeom prst="rect">
              <a:avLst/>
            </a:prstGeom>
          </p:spPr>
          <p:txBody>
            <a:bodyPr anchor="ctr" rtlCol="false" tIns="0" lIns="0" bIns="0" rIns="0"/>
            <a:lstStyle/>
            <a:p>
              <a:pPr algn="ctr">
                <a:lnSpc>
                  <a:spcPts val="6240"/>
                </a:lnSpc>
              </a:pPr>
              <a:r>
                <a:rPr lang="en-US" sz="5200" b="true">
                  <a:solidFill>
                    <a:srgbClr val="FFFFFF"/>
                  </a:solidFill>
                  <a:latin typeface="Georgia Bold"/>
                  <a:ea typeface="Georgia Bold"/>
                  <a:cs typeface="Georgia Bold"/>
                  <a:sym typeface="Georgia Bold"/>
                </a:rPr>
                <a:t>2</a:t>
              </a:r>
            </a:p>
          </p:txBody>
        </p:sp>
      </p:grpSp>
      <p:grpSp>
        <p:nvGrpSpPr>
          <p:cNvPr name="Group 42" id="42"/>
          <p:cNvGrpSpPr/>
          <p:nvPr/>
        </p:nvGrpSpPr>
        <p:grpSpPr>
          <a:xfrm rot="0">
            <a:off x="8412480" y="2834640"/>
            <a:ext cx="3566160" cy="1371600"/>
            <a:chOff x="0" y="0"/>
            <a:chExt cx="4754880" cy="1828800"/>
          </a:xfrm>
        </p:grpSpPr>
        <p:sp>
          <p:nvSpPr>
            <p:cNvPr name="Freeform 43" id="43"/>
            <p:cNvSpPr/>
            <p:nvPr/>
          </p:nvSpPr>
          <p:spPr>
            <a:xfrm flipH="false" flipV="false" rot="0">
              <a:off x="0" y="0"/>
              <a:ext cx="4754880" cy="1828800"/>
            </a:xfrm>
            <a:custGeom>
              <a:avLst/>
              <a:gdLst/>
              <a:ahLst/>
              <a:cxnLst/>
              <a:rect r="r" b="b" t="t" l="l"/>
              <a:pathLst>
                <a:path h="1828800" w="4754880">
                  <a:moveTo>
                    <a:pt x="0" y="0"/>
                  </a:moveTo>
                  <a:lnTo>
                    <a:pt x="4754880" y="0"/>
                  </a:lnTo>
                  <a:lnTo>
                    <a:pt x="4754880" y="1828800"/>
                  </a:lnTo>
                  <a:lnTo>
                    <a:pt x="0" y="1828800"/>
                  </a:lnTo>
                  <a:close/>
                </a:path>
              </a:pathLst>
            </a:custGeom>
            <a:blipFill>
              <a:blip r:embed="rId3">
                <a:alphaModFix amt="0"/>
              </a:blip>
              <a:stretch>
                <a:fillRect l="0" t="-661" r="0" b="-661"/>
              </a:stretch>
            </a:blipFill>
          </p:spPr>
        </p:sp>
        <p:sp>
          <p:nvSpPr>
            <p:cNvPr name="TextBox 44" id="44"/>
            <p:cNvSpPr txBox="true"/>
            <p:nvPr/>
          </p:nvSpPr>
          <p:spPr>
            <a:xfrm>
              <a:off x="0" y="-47625"/>
              <a:ext cx="4754880" cy="1876425"/>
            </a:xfrm>
            <a:prstGeom prst="rect">
              <a:avLst/>
            </a:prstGeom>
          </p:spPr>
          <p:txBody>
            <a:bodyPr anchor="ctr" rtlCol="false" tIns="0" lIns="0" bIns="0" rIns="0"/>
            <a:lstStyle/>
            <a:p>
              <a:pPr algn="l">
                <a:lnSpc>
                  <a:spcPts val="3359"/>
                </a:lnSpc>
              </a:pPr>
              <a:r>
                <a:rPr lang="en-US" b="true" sz="2799" spc="399">
                  <a:solidFill>
                    <a:srgbClr val="FFFFFF"/>
                  </a:solidFill>
                  <a:latin typeface="Calibri (MS) Bold"/>
                  <a:ea typeface="Calibri (MS) Bold"/>
                  <a:cs typeface="Calibri (MS) Bold"/>
                  <a:sym typeface="Calibri (MS) Bold"/>
                </a:rPr>
                <a:t>QUALIFY</a:t>
              </a:r>
            </a:p>
          </p:txBody>
        </p:sp>
      </p:grpSp>
      <p:grpSp>
        <p:nvGrpSpPr>
          <p:cNvPr name="Group 45" id="45"/>
          <p:cNvGrpSpPr/>
          <p:nvPr/>
        </p:nvGrpSpPr>
        <p:grpSpPr>
          <a:xfrm rot="0">
            <a:off x="6936743" y="4773173"/>
            <a:ext cx="427739" cy="427739"/>
            <a:chOff x="0" y="0"/>
            <a:chExt cx="570319" cy="570319"/>
          </a:xfrm>
        </p:grpSpPr>
        <p:sp>
          <p:nvSpPr>
            <p:cNvPr name="Freeform 46" id="46"/>
            <p:cNvSpPr/>
            <p:nvPr/>
          </p:nvSpPr>
          <p:spPr>
            <a:xfrm flipH="false" flipV="false" rot="0">
              <a:off x="0" y="0"/>
              <a:ext cx="570357" cy="570357"/>
            </a:xfrm>
            <a:custGeom>
              <a:avLst/>
              <a:gdLst/>
              <a:ahLst/>
              <a:cxnLst/>
              <a:rect r="r" b="b" t="t" l="l"/>
              <a:pathLst>
                <a:path h="570357" w="570357">
                  <a:moveTo>
                    <a:pt x="0" y="285115"/>
                  </a:moveTo>
                  <a:cubicBezTo>
                    <a:pt x="0" y="127635"/>
                    <a:pt x="127635" y="0"/>
                    <a:pt x="285115" y="0"/>
                  </a:cubicBezTo>
                  <a:cubicBezTo>
                    <a:pt x="442595" y="0"/>
                    <a:pt x="570357" y="127635"/>
                    <a:pt x="570357" y="285115"/>
                  </a:cubicBezTo>
                  <a:cubicBezTo>
                    <a:pt x="570357" y="442595"/>
                    <a:pt x="442595" y="570357"/>
                    <a:pt x="285115" y="570357"/>
                  </a:cubicBezTo>
                  <a:cubicBezTo>
                    <a:pt x="127635" y="570357"/>
                    <a:pt x="0" y="442595"/>
                    <a:pt x="0" y="285115"/>
                  </a:cubicBezTo>
                  <a:close/>
                </a:path>
              </a:pathLst>
            </a:custGeom>
            <a:solidFill>
              <a:srgbClr val="2B2B2B"/>
            </a:solidFill>
            <a:ln w="25400" cap="sq">
              <a:solidFill>
                <a:srgbClr val="2B2B2B"/>
              </a:solidFill>
              <a:prstDash val="solid"/>
              <a:miter/>
            </a:ln>
          </p:spPr>
        </p:sp>
      </p:grpSp>
      <p:grpSp>
        <p:nvGrpSpPr>
          <p:cNvPr name="Group 47" id="47"/>
          <p:cNvGrpSpPr/>
          <p:nvPr/>
        </p:nvGrpSpPr>
        <p:grpSpPr>
          <a:xfrm rot="0">
            <a:off x="7534656" y="4462272"/>
            <a:ext cx="4169664" cy="1316736"/>
            <a:chOff x="0" y="0"/>
            <a:chExt cx="5559552" cy="1755648"/>
          </a:xfrm>
        </p:grpSpPr>
        <p:sp>
          <p:nvSpPr>
            <p:cNvPr name="Freeform 48" id="48"/>
            <p:cNvSpPr/>
            <p:nvPr/>
          </p:nvSpPr>
          <p:spPr>
            <a:xfrm flipH="false" flipV="false" rot="0">
              <a:off x="0" y="0"/>
              <a:ext cx="5559552" cy="1755648"/>
            </a:xfrm>
            <a:custGeom>
              <a:avLst/>
              <a:gdLst/>
              <a:ahLst/>
              <a:cxnLst/>
              <a:rect r="r" b="b" t="t" l="l"/>
              <a:pathLst>
                <a:path h="1755648" w="5559552">
                  <a:moveTo>
                    <a:pt x="0" y="0"/>
                  </a:moveTo>
                  <a:lnTo>
                    <a:pt x="5559552" y="0"/>
                  </a:lnTo>
                  <a:lnTo>
                    <a:pt x="5559552" y="1755648"/>
                  </a:lnTo>
                  <a:lnTo>
                    <a:pt x="0" y="1755648"/>
                  </a:lnTo>
                  <a:close/>
                </a:path>
              </a:pathLst>
            </a:custGeom>
            <a:blipFill>
              <a:blip r:embed="rId3">
                <a:alphaModFix amt="0"/>
              </a:blip>
              <a:stretch>
                <a:fillRect l="0" t="-11702" r="0" b="-11702"/>
              </a:stretch>
            </a:blipFill>
          </p:spPr>
        </p:sp>
        <p:sp>
          <p:nvSpPr>
            <p:cNvPr name="TextBox 49" id="49"/>
            <p:cNvSpPr txBox="true"/>
            <p:nvPr/>
          </p:nvSpPr>
          <p:spPr>
            <a:xfrm>
              <a:off x="0" y="-47625"/>
              <a:ext cx="5559552" cy="1803273"/>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Hot = ready for demo or follow-up call</a:t>
              </a:r>
            </a:p>
          </p:txBody>
        </p:sp>
      </p:grpSp>
      <p:grpSp>
        <p:nvGrpSpPr>
          <p:cNvPr name="Group 50" id="50"/>
          <p:cNvGrpSpPr/>
          <p:nvPr/>
        </p:nvGrpSpPr>
        <p:grpSpPr>
          <a:xfrm rot="0">
            <a:off x="6936743" y="6382517"/>
            <a:ext cx="427739" cy="427739"/>
            <a:chOff x="0" y="0"/>
            <a:chExt cx="570319" cy="570319"/>
          </a:xfrm>
        </p:grpSpPr>
        <p:sp>
          <p:nvSpPr>
            <p:cNvPr name="Freeform 51" id="51"/>
            <p:cNvSpPr/>
            <p:nvPr/>
          </p:nvSpPr>
          <p:spPr>
            <a:xfrm flipH="false" flipV="false" rot="0">
              <a:off x="0" y="0"/>
              <a:ext cx="570357" cy="570357"/>
            </a:xfrm>
            <a:custGeom>
              <a:avLst/>
              <a:gdLst/>
              <a:ahLst/>
              <a:cxnLst/>
              <a:rect r="r" b="b" t="t" l="l"/>
              <a:pathLst>
                <a:path h="570357" w="570357">
                  <a:moveTo>
                    <a:pt x="0" y="285115"/>
                  </a:moveTo>
                  <a:cubicBezTo>
                    <a:pt x="0" y="127635"/>
                    <a:pt x="127635" y="0"/>
                    <a:pt x="285115" y="0"/>
                  </a:cubicBezTo>
                  <a:cubicBezTo>
                    <a:pt x="442595" y="0"/>
                    <a:pt x="570357" y="127635"/>
                    <a:pt x="570357" y="285115"/>
                  </a:cubicBezTo>
                  <a:cubicBezTo>
                    <a:pt x="570357" y="442595"/>
                    <a:pt x="442595" y="570357"/>
                    <a:pt x="285115" y="570357"/>
                  </a:cubicBezTo>
                  <a:cubicBezTo>
                    <a:pt x="127635" y="570357"/>
                    <a:pt x="0" y="442595"/>
                    <a:pt x="0" y="285115"/>
                  </a:cubicBezTo>
                  <a:close/>
                </a:path>
              </a:pathLst>
            </a:custGeom>
            <a:solidFill>
              <a:srgbClr val="2B2B2B"/>
            </a:solidFill>
            <a:ln w="25400" cap="sq">
              <a:solidFill>
                <a:srgbClr val="2B2B2B"/>
              </a:solidFill>
              <a:prstDash val="solid"/>
              <a:miter/>
            </a:ln>
          </p:spPr>
        </p:sp>
      </p:grpSp>
      <p:grpSp>
        <p:nvGrpSpPr>
          <p:cNvPr name="Group 52" id="52"/>
          <p:cNvGrpSpPr/>
          <p:nvPr/>
        </p:nvGrpSpPr>
        <p:grpSpPr>
          <a:xfrm rot="0">
            <a:off x="7534656" y="6071616"/>
            <a:ext cx="4169664" cy="1316736"/>
            <a:chOff x="0" y="0"/>
            <a:chExt cx="5559552" cy="1755648"/>
          </a:xfrm>
        </p:grpSpPr>
        <p:sp>
          <p:nvSpPr>
            <p:cNvPr name="Freeform 53" id="53"/>
            <p:cNvSpPr/>
            <p:nvPr/>
          </p:nvSpPr>
          <p:spPr>
            <a:xfrm flipH="false" flipV="false" rot="0">
              <a:off x="0" y="0"/>
              <a:ext cx="5559552" cy="1755648"/>
            </a:xfrm>
            <a:custGeom>
              <a:avLst/>
              <a:gdLst/>
              <a:ahLst/>
              <a:cxnLst/>
              <a:rect r="r" b="b" t="t" l="l"/>
              <a:pathLst>
                <a:path h="1755648" w="5559552">
                  <a:moveTo>
                    <a:pt x="0" y="0"/>
                  </a:moveTo>
                  <a:lnTo>
                    <a:pt x="5559552" y="0"/>
                  </a:lnTo>
                  <a:lnTo>
                    <a:pt x="5559552" y="1755648"/>
                  </a:lnTo>
                  <a:lnTo>
                    <a:pt x="0" y="1755648"/>
                  </a:lnTo>
                  <a:close/>
                </a:path>
              </a:pathLst>
            </a:custGeom>
            <a:blipFill>
              <a:blip r:embed="rId3">
                <a:alphaModFix amt="0"/>
              </a:blip>
              <a:stretch>
                <a:fillRect l="0" t="-11702" r="0" b="-11702"/>
              </a:stretch>
            </a:blipFill>
          </p:spPr>
        </p:sp>
        <p:sp>
          <p:nvSpPr>
            <p:cNvPr name="TextBox 54" id="54"/>
            <p:cNvSpPr txBox="true"/>
            <p:nvPr/>
          </p:nvSpPr>
          <p:spPr>
            <a:xfrm>
              <a:off x="0" y="-47625"/>
              <a:ext cx="5559552" cy="1803273"/>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Warm = expressed interest, needs nurturing</a:t>
              </a:r>
            </a:p>
          </p:txBody>
        </p:sp>
      </p:grpSp>
      <p:grpSp>
        <p:nvGrpSpPr>
          <p:cNvPr name="Group 55" id="55"/>
          <p:cNvGrpSpPr/>
          <p:nvPr/>
        </p:nvGrpSpPr>
        <p:grpSpPr>
          <a:xfrm rot="0">
            <a:off x="6935467" y="7991861"/>
            <a:ext cx="427739" cy="427739"/>
            <a:chOff x="0" y="0"/>
            <a:chExt cx="570319" cy="570319"/>
          </a:xfrm>
        </p:grpSpPr>
        <p:sp>
          <p:nvSpPr>
            <p:cNvPr name="Freeform 56" id="56"/>
            <p:cNvSpPr/>
            <p:nvPr/>
          </p:nvSpPr>
          <p:spPr>
            <a:xfrm flipH="false" flipV="false" rot="0">
              <a:off x="0" y="0"/>
              <a:ext cx="570357" cy="570357"/>
            </a:xfrm>
            <a:custGeom>
              <a:avLst/>
              <a:gdLst/>
              <a:ahLst/>
              <a:cxnLst/>
              <a:rect r="r" b="b" t="t" l="l"/>
              <a:pathLst>
                <a:path h="570357" w="570357">
                  <a:moveTo>
                    <a:pt x="0" y="285115"/>
                  </a:moveTo>
                  <a:cubicBezTo>
                    <a:pt x="0" y="127635"/>
                    <a:pt x="127635" y="0"/>
                    <a:pt x="285115" y="0"/>
                  </a:cubicBezTo>
                  <a:cubicBezTo>
                    <a:pt x="442595" y="0"/>
                    <a:pt x="570357" y="127635"/>
                    <a:pt x="570357" y="285115"/>
                  </a:cubicBezTo>
                  <a:cubicBezTo>
                    <a:pt x="570357" y="442595"/>
                    <a:pt x="442595" y="570357"/>
                    <a:pt x="285115" y="570357"/>
                  </a:cubicBezTo>
                  <a:cubicBezTo>
                    <a:pt x="127635" y="570357"/>
                    <a:pt x="0" y="442595"/>
                    <a:pt x="0" y="285115"/>
                  </a:cubicBezTo>
                  <a:close/>
                </a:path>
              </a:pathLst>
            </a:custGeom>
            <a:solidFill>
              <a:srgbClr val="2B2B2B"/>
            </a:solidFill>
            <a:ln w="25400" cap="sq">
              <a:solidFill>
                <a:srgbClr val="2B2B2B"/>
              </a:solidFill>
              <a:prstDash val="solid"/>
              <a:miter/>
            </a:ln>
          </p:spPr>
        </p:sp>
      </p:grpSp>
      <p:grpSp>
        <p:nvGrpSpPr>
          <p:cNvPr name="Group 57" id="57"/>
          <p:cNvGrpSpPr/>
          <p:nvPr/>
        </p:nvGrpSpPr>
        <p:grpSpPr>
          <a:xfrm rot="0">
            <a:off x="7534656" y="7680960"/>
            <a:ext cx="4169664" cy="1316736"/>
            <a:chOff x="0" y="0"/>
            <a:chExt cx="5559552" cy="1755648"/>
          </a:xfrm>
        </p:grpSpPr>
        <p:sp>
          <p:nvSpPr>
            <p:cNvPr name="Freeform 58" id="58"/>
            <p:cNvSpPr/>
            <p:nvPr/>
          </p:nvSpPr>
          <p:spPr>
            <a:xfrm flipH="false" flipV="false" rot="0">
              <a:off x="0" y="0"/>
              <a:ext cx="5559552" cy="1755648"/>
            </a:xfrm>
            <a:custGeom>
              <a:avLst/>
              <a:gdLst/>
              <a:ahLst/>
              <a:cxnLst/>
              <a:rect r="r" b="b" t="t" l="l"/>
              <a:pathLst>
                <a:path h="1755648" w="5559552">
                  <a:moveTo>
                    <a:pt x="0" y="0"/>
                  </a:moveTo>
                  <a:lnTo>
                    <a:pt x="5559552" y="0"/>
                  </a:lnTo>
                  <a:lnTo>
                    <a:pt x="5559552" y="1755648"/>
                  </a:lnTo>
                  <a:lnTo>
                    <a:pt x="0" y="1755648"/>
                  </a:lnTo>
                  <a:close/>
                </a:path>
              </a:pathLst>
            </a:custGeom>
            <a:blipFill>
              <a:blip r:embed="rId3">
                <a:alphaModFix amt="0"/>
              </a:blip>
              <a:stretch>
                <a:fillRect l="0" t="-11702" r="0" b="-11702"/>
              </a:stretch>
            </a:blipFill>
          </p:spPr>
        </p:sp>
        <p:sp>
          <p:nvSpPr>
            <p:cNvPr name="TextBox 59" id="59"/>
            <p:cNvSpPr txBox="true"/>
            <p:nvPr/>
          </p:nvSpPr>
          <p:spPr>
            <a:xfrm>
              <a:off x="0" y="-47625"/>
              <a:ext cx="5559552" cy="1803273"/>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Cold = good conversation, long-term brand play</a:t>
              </a:r>
            </a:p>
          </p:txBody>
        </p:sp>
      </p:grpSp>
      <p:grpSp>
        <p:nvGrpSpPr>
          <p:cNvPr name="Group 60" id="60"/>
          <p:cNvGrpSpPr/>
          <p:nvPr/>
        </p:nvGrpSpPr>
        <p:grpSpPr>
          <a:xfrm rot="0">
            <a:off x="12423143" y="2821943"/>
            <a:ext cx="5420363" cy="6883403"/>
            <a:chOff x="0" y="0"/>
            <a:chExt cx="7227151" cy="9177871"/>
          </a:xfrm>
        </p:grpSpPr>
        <p:sp>
          <p:nvSpPr>
            <p:cNvPr name="Freeform 61" id="61"/>
            <p:cNvSpPr/>
            <p:nvPr/>
          </p:nvSpPr>
          <p:spPr>
            <a:xfrm flipH="false" flipV="false" rot="0">
              <a:off x="0" y="0"/>
              <a:ext cx="7227189" cy="9177909"/>
            </a:xfrm>
            <a:custGeom>
              <a:avLst/>
              <a:gdLst/>
              <a:ahLst/>
              <a:cxnLst/>
              <a:rect r="r" b="b" t="t" l="l"/>
              <a:pathLst>
                <a:path h="9177909" w="7227189">
                  <a:moveTo>
                    <a:pt x="0" y="0"/>
                  </a:moveTo>
                  <a:lnTo>
                    <a:pt x="7227189" y="0"/>
                  </a:lnTo>
                  <a:lnTo>
                    <a:pt x="7227189" y="9177909"/>
                  </a:lnTo>
                  <a:lnTo>
                    <a:pt x="0" y="9177909"/>
                  </a:lnTo>
                  <a:close/>
                </a:path>
              </a:pathLst>
            </a:custGeom>
            <a:solidFill>
              <a:srgbClr val="FFFFFF"/>
            </a:solidFill>
            <a:ln w="25400" cap="sq">
              <a:solidFill>
                <a:srgbClr val="FFFFFF"/>
              </a:solidFill>
              <a:prstDash val="solid"/>
              <a:miter/>
            </a:ln>
          </p:spPr>
        </p:sp>
      </p:grpSp>
      <p:grpSp>
        <p:nvGrpSpPr>
          <p:cNvPr name="Group 62" id="62"/>
          <p:cNvGrpSpPr/>
          <p:nvPr/>
        </p:nvGrpSpPr>
        <p:grpSpPr>
          <a:xfrm rot="0">
            <a:off x="12423143" y="2821943"/>
            <a:ext cx="5420363" cy="1397003"/>
            <a:chOff x="0" y="0"/>
            <a:chExt cx="7227151" cy="1862671"/>
          </a:xfrm>
        </p:grpSpPr>
        <p:sp>
          <p:nvSpPr>
            <p:cNvPr name="Freeform 63" id="63"/>
            <p:cNvSpPr/>
            <p:nvPr/>
          </p:nvSpPr>
          <p:spPr>
            <a:xfrm flipH="false" flipV="false" rot="0">
              <a:off x="0" y="0"/>
              <a:ext cx="7227189" cy="1862709"/>
            </a:xfrm>
            <a:custGeom>
              <a:avLst/>
              <a:gdLst/>
              <a:ahLst/>
              <a:cxnLst/>
              <a:rect r="r" b="b" t="t" l="l"/>
              <a:pathLst>
                <a:path h="1862709" w="7227189">
                  <a:moveTo>
                    <a:pt x="0" y="0"/>
                  </a:moveTo>
                  <a:lnTo>
                    <a:pt x="7227189" y="0"/>
                  </a:lnTo>
                  <a:lnTo>
                    <a:pt x="7227189" y="1862709"/>
                  </a:lnTo>
                  <a:lnTo>
                    <a:pt x="0" y="1862709"/>
                  </a:lnTo>
                  <a:close/>
                </a:path>
              </a:pathLst>
            </a:custGeom>
            <a:solidFill>
              <a:srgbClr val="9A9A9A"/>
            </a:solidFill>
            <a:ln w="25400" cap="sq">
              <a:solidFill>
                <a:srgbClr val="9A9A9A"/>
              </a:solidFill>
              <a:prstDash val="solid"/>
              <a:miter/>
            </a:ln>
          </p:spPr>
        </p:sp>
      </p:grpSp>
      <p:grpSp>
        <p:nvGrpSpPr>
          <p:cNvPr name="Group 64" id="64"/>
          <p:cNvGrpSpPr/>
          <p:nvPr/>
        </p:nvGrpSpPr>
        <p:grpSpPr>
          <a:xfrm rot="0">
            <a:off x="12435840" y="2834640"/>
            <a:ext cx="1828800" cy="1371600"/>
            <a:chOff x="0" y="0"/>
            <a:chExt cx="2438400" cy="1828800"/>
          </a:xfrm>
        </p:grpSpPr>
        <p:sp>
          <p:nvSpPr>
            <p:cNvPr name="Freeform 65" id="65"/>
            <p:cNvSpPr/>
            <p:nvPr/>
          </p:nvSpPr>
          <p:spPr>
            <a:xfrm flipH="false" flipV="false" rot="0">
              <a:off x="0" y="0"/>
              <a:ext cx="2438400" cy="1828800"/>
            </a:xfrm>
            <a:custGeom>
              <a:avLst/>
              <a:gdLst/>
              <a:ahLst/>
              <a:cxnLst/>
              <a:rect r="r" b="b" t="t" l="l"/>
              <a:pathLst>
                <a:path h="1828800" w="2438400">
                  <a:moveTo>
                    <a:pt x="0" y="0"/>
                  </a:moveTo>
                  <a:lnTo>
                    <a:pt x="2438400" y="0"/>
                  </a:lnTo>
                  <a:lnTo>
                    <a:pt x="2438400" y="1828800"/>
                  </a:lnTo>
                  <a:lnTo>
                    <a:pt x="0" y="1828800"/>
                  </a:lnTo>
                  <a:close/>
                </a:path>
              </a:pathLst>
            </a:custGeom>
            <a:blipFill>
              <a:blip r:embed="rId3">
                <a:alphaModFix amt="0"/>
              </a:blip>
              <a:stretch>
                <a:fillRect l="-46227" t="0" r="-46227" b="0"/>
              </a:stretch>
            </a:blipFill>
          </p:spPr>
        </p:sp>
        <p:sp>
          <p:nvSpPr>
            <p:cNvPr name="TextBox 66" id="66"/>
            <p:cNvSpPr txBox="true"/>
            <p:nvPr/>
          </p:nvSpPr>
          <p:spPr>
            <a:xfrm>
              <a:off x="0" y="-9525"/>
              <a:ext cx="2438400" cy="1838325"/>
            </a:xfrm>
            <a:prstGeom prst="rect">
              <a:avLst/>
            </a:prstGeom>
          </p:spPr>
          <p:txBody>
            <a:bodyPr anchor="ctr" rtlCol="false" tIns="0" lIns="0" bIns="0" rIns="0"/>
            <a:lstStyle/>
            <a:p>
              <a:pPr algn="ctr">
                <a:lnSpc>
                  <a:spcPts val="6240"/>
                </a:lnSpc>
              </a:pPr>
              <a:r>
                <a:rPr lang="en-US" sz="5200" b="true">
                  <a:solidFill>
                    <a:srgbClr val="FFFFFF"/>
                  </a:solidFill>
                  <a:latin typeface="Georgia Bold"/>
                  <a:ea typeface="Georgia Bold"/>
                  <a:cs typeface="Georgia Bold"/>
                  <a:sym typeface="Georgia Bold"/>
                </a:rPr>
                <a:t>3</a:t>
              </a:r>
            </a:p>
          </p:txBody>
        </p:sp>
      </p:grpSp>
      <p:grpSp>
        <p:nvGrpSpPr>
          <p:cNvPr name="Group 67" id="67"/>
          <p:cNvGrpSpPr/>
          <p:nvPr/>
        </p:nvGrpSpPr>
        <p:grpSpPr>
          <a:xfrm rot="0">
            <a:off x="14264640" y="2834640"/>
            <a:ext cx="3566160" cy="1371600"/>
            <a:chOff x="0" y="0"/>
            <a:chExt cx="4754880" cy="1828800"/>
          </a:xfrm>
        </p:grpSpPr>
        <p:sp>
          <p:nvSpPr>
            <p:cNvPr name="Freeform 68" id="68"/>
            <p:cNvSpPr/>
            <p:nvPr/>
          </p:nvSpPr>
          <p:spPr>
            <a:xfrm flipH="false" flipV="false" rot="0">
              <a:off x="0" y="0"/>
              <a:ext cx="4754880" cy="1828800"/>
            </a:xfrm>
            <a:custGeom>
              <a:avLst/>
              <a:gdLst/>
              <a:ahLst/>
              <a:cxnLst/>
              <a:rect r="r" b="b" t="t" l="l"/>
              <a:pathLst>
                <a:path h="1828800" w="4754880">
                  <a:moveTo>
                    <a:pt x="0" y="0"/>
                  </a:moveTo>
                  <a:lnTo>
                    <a:pt x="4754880" y="0"/>
                  </a:lnTo>
                  <a:lnTo>
                    <a:pt x="4754880" y="1828800"/>
                  </a:lnTo>
                  <a:lnTo>
                    <a:pt x="0" y="1828800"/>
                  </a:lnTo>
                  <a:close/>
                </a:path>
              </a:pathLst>
            </a:custGeom>
            <a:blipFill>
              <a:blip r:embed="rId3">
                <a:alphaModFix amt="0"/>
              </a:blip>
              <a:stretch>
                <a:fillRect l="0" t="-661" r="0" b="-661"/>
              </a:stretch>
            </a:blipFill>
          </p:spPr>
        </p:sp>
        <p:sp>
          <p:nvSpPr>
            <p:cNvPr name="TextBox 69" id="69"/>
            <p:cNvSpPr txBox="true"/>
            <p:nvPr/>
          </p:nvSpPr>
          <p:spPr>
            <a:xfrm>
              <a:off x="0" y="-47625"/>
              <a:ext cx="4754880" cy="1876425"/>
            </a:xfrm>
            <a:prstGeom prst="rect">
              <a:avLst/>
            </a:prstGeom>
          </p:spPr>
          <p:txBody>
            <a:bodyPr anchor="ctr" rtlCol="false" tIns="0" lIns="0" bIns="0" rIns="0"/>
            <a:lstStyle/>
            <a:p>
              <a:pPr algn="l">
                <a:lnSpc>
                  <a:spcPts val="3359"/>
                </a:lnSpc>
              </a:pPr>
              <a:r>
                <a:rPr lang="en-US" b="true" sz="2799" spc="399">
                  <a:solidFill>
                    <a:srgbClr val="FFFFFF"/>
                  </a:solidFill>
                  <a:latin typeface="Calibri (MS) Bold"/>
                  <a:ea typeface="Calibri (MS) Bold"/>
                  <a:cs typeface="Calibri (MS) Bold"/>
                  <a:sym typeface="Calibri (MS) Bold"/>
                </a:rPr>
                <a:t>FOLLOW UP</a:t>
              </a:r>
            </a:p>
          </p:txBody>
        </p:sp>
      </p:grpSp>
      <p:grpSp>
        <p:nvGrpSpPr>
          <p:cNvPr name="Group 70" id="70"/>
          <p:cNvGrpSpPr/>
          <p:nvPr/>
        </p:nvGrpSpPr>
        <p:grpSpPr>
          <a:xfrm rot="0">
            <a:off x="12791446" y="4773173"/>
            <a:ext cx="427739" cy="427739"/>
            <a:chOff x="0" y="0"/>
            <a:chExt cx="570319" cy="570319"/>
          </a:xfrm>
        </p:grpSpPr>
        <p:sp>
          <p:nvSpPr>
            <p:cNvPr name="Freeform 71" id="71"/>
            <p:cNvSpPr/>
            <p:nvPr/>
          </p:nvSpPr>
          <p:spPr>
            <a:xfrm flipH="false" flipV="false" rot="0">
              <a:off x="0" y="0"/>
              <a:ext cx="570357" cy="570357"/>
            </a:xfrm>
            <a:custGeom>
              <a:avLst/>
              <a:gdLst/>
              <a:ahLst/>
              <a:cxnLst/>
              <a:rect r="r" b="b" t="t" l="l"/>
              <a:pathLst>
                <a:path h="570357" w="570357">
                  <a:moveTo>
                    <a:pt x="0" y="285115"/>
                  </a:moveTo>
                  <a:cubicBezTo>
                    <a:pt x="0" y="127635"/>
                    <a:pt x="127635" y="0"/>
                    <a:pt x="285115" y="0"/>
                  </a:cubicBezTo>
                  <a:cubicBezTo>
                    <a:pt x="442595" y="0"/>
                    <a:pt x="570357" y="127635"/>
                    <a:pt x="570357" y="285115"/>
                  </a:cubicBezTo>
                  <a:cubicBezTo>
                    <a:pt x="570357" y="442595"/>
                    <a:pt x="442595" y="570357"/>
                    <a:pt x="285115" y="570357"/>
                  </a:cubicBezTo>
                  <a:cubicBezTo>
                    <a:pt x="127635" y="570357"/>
                    <a:pt x="0" y="442595"/>
                    <a:pt x="0" y="285115"/>
                  </a:cubicBezTo>
                  <a:close/>
                </a:path>
              </a:pathLst>
            </a:custGeom>
            <a:solidFill>
              <a:srgbClr val="9A9A9A"/>
            </a:solidFill>
            <a:ln w="25400" cap="sq">
              <a:solidFill>
                <a:srgbClr val="2B2B2B"/>
              </a:solidFill>
              <a:prstDash val="solid"/>
              <a:miter/>
            </a:ln>
          </p:spPr>
        </p:sp>
      </p:grpSp>
      <p:grpSp>
        <p:nvGrpSpPr>
          <p:cNvPr name="Group 72" id="72"/>
          <p:cNvGrpSpPr/>
          <p:nvPr/>
        </p:nvGrpSpPr>
        <p:grpSpPr>
          <a:xfrm rot="0">
            <a:off x="13386816" y="4462272"/>
            <a:ext cx="4169664" cy="1316736"/>
            <a:chOff x="0" y="0"/>
            <a:chExt cx="5559552" cy="1755648"/>
          </a:xfrm>
        </p:grpSpPr>
        <p:sp>
          <p:nvSpPr>
            <p:cNvPr name="Freeform 73" id="73"/>
            <p:cNvSpPr/>
            <p:nvPr/>
          </p:nvSpPr>
          <p:spPr>
            <a:xfrm flipH="false" flipV="false" rot="0">
              <a:off x="0" y="0"/>
              <a:ext cx="5559552" cy="1755648"/>
            </a:xfrm>
            <a:custGeom>
              <a:avLst/>
              <a:gdLst/>
              <a:ahLst/>
              <a:cxnLst/>
              <a:rect r="r" b="b" t="t" l="l"/>
              <a:pathLst>
                <a:path h="1755648" w="5559552">
                  <a:moveTo>
                    <a:pt x="0" y="0"/>
                  </a:moveTo>
                  <a:lnTo>
                    <a:pt x="5559552" y="0"/>
                  </a:lnTo>
                  <a:lnTo>
                    <a:pt x="5559552" y="1755648"/>
                  </a:lnTo>
                  <a:lnTo>
                    <a:pt x="0" y="1755648"/>
                  </a:lnTo>
                  <a:close/>
                </a:path>
              </a:pathLst>
            </a:custGeom>
            <a:blipFill>
              <a:blip r:embed="rId3">
                <a:alphaModFix amt="0"/>
              </a:blip>
              <a:stretch>
                <a:fillRect l="0" t="-11702" r="0" b="-11702"/>
              </a:stretch>
            </a:blipFill>
          </p:spPr>
        </p:sp>
        <p:sp>
          <p:nvSpPr>
            <p:cNvPr name="TextBox 74" id="74"/>
            <p:cNvSpPr txBox="true"/>
            <p:nvPr/>
          </p:nvSpPr>
          <p:spPr>
            <a:xfrm>
              <a:off x="0" y="-47625"/>
              <a:ext cx="5559552" cy="1803273"/>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Within 48 hours of the conference — not a week later</a:t>
              </a:r>
            </a:p>
          </p:txBody>
        </p:sp>
      </p:grpSp>
      <p:grpSp>
        <p:nvGrpSpPr>
          <p:cNvPr name="Group 75" id="75"/>
          <p:cNvGrpSpPr/>
          <p:nvPr/>
        </p:nvGrpSpPr>
        <p:grpSpPr>
          <a:xfrm rot="0">
            <a:off x="12788903" y="6382517"/>
            <a:ext cx="427739" cy="427739"/>
            <a:chOff x="0" y="0"/>
            <a:chExt cx="570319" cy="570319"/>
          </a:xfrm>
        </p:grpSpPr>
        <p:sp>
          <p:nvSpPr>
            <p:cNvPr name="Freeform 76" id="76"/>
            <p:cNvSpPr/>
            <p:nvPr/>
          </p:nvSpPr>
          <p:spPr>
            <a:xfrm flipH="false" flipV="false" rot="0">
              <a:off x="0" y="0"/>
              <a:ext cx="570357" cy="570357"/>
            </a:xfrm>
            <a:custGeom>
              <a:avLst/>
              <a:gdLst/>
              <a:ahLst/>
              <a:cxnLst/>
              <a:rect r="r" b="b" t="t" l="l"/>
              <a:pathLst>
                <a:path h="570357" w="570357">
                  <a:moveTo>
                    <a:pt x="0" y="285115"/>
                  </a:moveTo>
                  <a:cubicBezTo>
                    <a:pt x="0" y="127635"/>
                    <a:pt x="127635" y="0"/>
                    <a:pt x="285115" y="0"/>
                  </a:cubicBezTo>
                  <a:cubicBezTo>
                    <a:pt x="442595" y="0"/>
                    <a:pt x="570357" y="127635"/>
                    <a:pt x="570357" y="285115"/>
                  </a:cubicBezTo>
                  <a:cubicBezTo>
                    <a:pt x="570357" y="442595"/>
                    <a:pt x="442595" y="570357"/>
                    <a:pt x="285115" y="570357"/>
                  </a:cubicBezTo>
                  <a:cubicBezTo>
                    <a:pt x="127635" y="570357"/>
                    <a:pt x="0" y="442595"/>
                    <a:pt x="0" y="285115"/>
                  </a:cubicBezTo>
                  <a:close/>
                </a:path>
              </a:pathLst>
            </a:custGeom>
            <a:solidFill>
              <a:srgbClr val="9A9A9A"/>
            </a:solidFill>
            <a:ln w="25400" cap="sq">
              <a:solidFill>
                <a:srgbClr val="2B2B2B"/>
              </a:solidFill>
              <a:prstDash val="solid"/>
              <a:miter/>
            </a:ln>
          </p:spPr>
        </p:sp>
      </p:grpSp>
      <p:grpSp>
        <p:nvGrpSpPr>
          <p:cNvPr name="Group 77" id="77"/>
          <p:cNvGrpSpPr/>
          <p:nvPr/>
        </p:nvGrpSpPr>
        <p:grpSpPr>
          <a:xfrm rot="0">
            <a:off x="13386816" y="6071616"/>
            <a:ext cx="4169664" cy="1316736"/>
            <a:chOff x="0" y="0"/>
            <a:chExt cx="5559552" cy="1755648"/>
          </a:xfrm>
        </p:grpSpPr>
        <p:sp>
          <p:nvSpPr>
            <p:cNvPr name="Freeform 78" id="78"/>
            <p:cNvSpPr/>
            <p:nvPr/>
          </p:nvSpPr>
          <p:spPr>
            <a:xfrm flipH="false" flipV="false" rot="0">
              <a:off x="0" y="0"/>
              <a:ext cx="5559552" cy="1755648"/>
            </a:xfrm>
            <a:custGeom>
              <a:avLst/>
              <a:gdLst/>
              <a:ahLst/>
              <a:cxnLst/>
              <a:rect r="r" b="b" t="t" l="l"/>
              <a:pathLst>
                <a:path h="1755648" w="5559552">
                  <a:moveTo>
                    <a:pt x="0" y="0"/>
                  </a:moveTo>
                  <a:lnTo>
                    <a:pt x="5559552" y="0"/>
                  </a:lnTo>
                  <a:lnTo>
                    <a:pt x="5559552" y="1755648"/>
                  </a:lnTo>
                  <a:lnTo>
                    <a:pt x="0" y="1755648"/>
                  </a:lnTo>
                  <a:close/>
                </a:path>
              </a:pathLst>
            </a:custGeom>
            <a:blipFill>
              <a:blip r:embed="rId3">
                <a:alphaModFix amt="0"/>
              </a:blip>
              <a:stretch>
                <a:fillRect l="0" t="-11702" r="0" b="-11702"/>
              </a:stretch>
            </a:blipFill>
          </p:spPr>
        </p:sp>
        <p:sp>
          <p:nvSpPr>
            <p:cNvPr name="TextBox 79" id="79"/>
            <p:cNvSpPr txBox="true"/>
            <p:nvPr/>
          </p:nvSpPr>
          <p:spPr>
            <a:xfrm>
              <a:off x="0" y="-47625"/>
              <a:ext cx="5559552" cy="1803273"/>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Reference your actual conversation (use your notes!)</a:t>
              </a:r>
            </a:p>
          </p:txBody>
        </p:sp>
      </p:grpSp>
      <p:grpSp>
        <p:nvGrpSpPr>
          <p:cNvPr name="Group 80" id="80"/>
          <p:cNvGrpSpPr/>
          <p:nvPr/>
        </p:nvGrpSpPr>
        <p:grpSpPr>
          <a:xfrm rot="0">
            <a:off x="12788903" y="7991861"/>
            <a:ext cx="427739" cy="427739"/>
            <a:chOff x="0" y="0"/>
            <a:chExt cx="570319" cy="570319"/>
          </a:xfrm>
        </p:grpSpPr>
        <p:sp>
          <p:nvSpPr>
            <p:cNvPr name="Freeform 81" id="81"/>
            <p:cNvSpPr/>
            <p:nvPr/>
          </p:nvSpPr>
          <p:spPr>
            <a:xfrm flipH="false" flipV="false" rot="0">
              <a:off x="0" y="0"/>
              <a:ext cx="570357" cy="570357"/>
            </a:xfrm>
            <a:custGeom>
              <a:avLst/>
              <a:gdLst/>
              <a:ahLst/>
              <a:cxnLst/>
              <a:rect r="r" b="b" t="t" l="l"/>
              <a:pathLst>
                <a:path h="570357" w="570357">
                  <a:moveTo>
                    <a:pt x="0" y="285115"/>
                  </a:moveTo>
                  <a:cubicBezTo>
                    <a:pt x="0" y="127635"/>
                    <a:pt x="127635" y="0"/>
                    <a:pt x="285115" y="0"/>
                  </a:cubicBezTo>
                  <a:cubicBezTo>
                    <a:pt x="442595" y="0"/>
                    <a:pt x="570357" y="127635"/>
                    <a:pt x="570357" y="285115"/>
                  </a:cubicBezTo>
                  <a:cubicBezTo>
                    <a:pt x="570357" y="442595"/>
                    <a:pt x="442595" y="570357"/>
                    <a:pt x="285115" y="570357"/>
                  </a:cubicBezTo>
                  <a:cubicBezTo>
                    <a:pt x="127635" y="570357"/>
                    <a:pt x="0" y="442595"/>
                    <a:pt x="0" y="285115"/>
                  </a:cubicBezTo>
                  <a:close/>
                </a:path>
              </a:pathLst>
            </a:custGeom>
            <a:solidFill>
              <a:srgbClr val="9A9A9A"/>
            </a:solidFill>
            <a:ln w="25400" cap="sq">
              <a:solidFill>
                <a:srgbClr val="2B2B2B"/>
              </a:solidFill>
              <a:prstDash val="solid"/>
              <a:miter/>
            </a:ln>
          </p:spPr>
        </p:sp>
      </p:grpSp>
      <p:grpSp>
        <p:nvGrpSpPr>
          <p:cNvPr name="Group 82" id="82"/>
          <p:cNvGrpSpPr/>
          <p:nvPr/>
        </p:nvGrpSpPr>
        <p:grpSpPr>
          <a:xfrm rot="0">
            <a:off x="13386816" y="7680960"/>
            <a:ext cx="4169664" cy="1316736"/>
            <a:chOff x="0" y="0"/>
            <a:chExt cx="5559552" cy="1755648"/>
          </a:xfrm>
        </p:grpSpPr>
        <p:sp>
          <p:nvSpPr>
            <p:cNvPr name="Freeform 83" id="83"/>
            <p:cNvSpPr/>
            <p:nvPr/>
          </p:nvSpPr>
          <p:spPr>
            <a:xfrm flipH="false" flipV="false" rot="0">
              <a:off x="0" y="0"/>
              <a:ext cx="5559552" cy="1755648"/>
            </a:xfrm>
            <a:custGeom>
              <a:avLst/>
              <a:gdLst/>
              <a:ahLst/>
              <a:cxnLst/>
              <a:rect r="r" b="b" t="t" l="l"/>
              <a:pathLst>
                <a:path h="1755648" w="5559552">
                  <a:moveTo>
                    <a:pt x="0" y="0"/>
                  </a:moveTo>
                  <a:lnTo>
                    <a:pt x="5559552" y="0"/>
                  </a:lnTo>
                  <a:lnTo>
                    <a:pt x="5559552" y="1755648"/>
                  </a:lnTo>
                  <a:lnTo>
                    <a:pt x="0" y="1755648"/>
                  </a:lnTo>
                  <a:close/>
                </a:path>
              </a:pathLst>
            </a:custGeom>
            <a:blipFill>
              <a:blip r:embed="rId3">
                <a:alphaModFix amt="0"/>
              </a:blip>
              <a:stretch>
                <a:fillRect l="0" t="-11702" r="0" b="-11702"/>
              </a:stretch>
            </a:blipFill>
          </p:spPr>
        </p:sp>
        <p:sp>
          <p:nvSpPr>
            <p:cNvPr name="TextBox 84" id="84"/>
            <p:cNvSpPr txBox="true"/>
            <p:nvPr/>
          </p:nvSpPr>
          <p:spPr>
            <a:xfrm>
              <a:off x="0" y="-47625"/>
              <a:ext cx="5559552" cy="1803273"/>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Add to CRM and assign to a rep immediately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97" y="-12697"/>
            <a:ext cx="18313403" cy="1579883"/>
            <a:chOff x="0" y="0"/>
            <a:chExt cx="24417871" cy="2106511"/>
          </a:xfrm>
        </p:grpSpPr>
        <p:sp>
          <p:nvSpPr>
            <p:cNvPr name="Freeform 3" id="3"/>
            <p:cNvSpPr/>
            <p:nvPr/>
          </p:nvSpPr>
          <p:spPr>
            <a:xfrm flipH="false" flipV="false" rot="0">
              <a:off x="0" y="0"/>
              <a:ext cx="24417910" cy="2106549"/>
            </a:xfrm>
            <a:custGeom>
              <a:avLst/>
              <a:gdLst/>
              <a:ahLst/>
              <a:cxnLst/>
              <a:rect r="r" b="b" t="t" l="l"/>
              <a:pathLst>
                <a:path h="2106549" w="24417910">
                  <a:moveTo>
                    <a:pt x="0" y="0"/>
                  </a:moveTo>
                  <a:lnTo>
                    <a:pt x="24417910" y="0"/>
                  </a:lnTo>
                  <a:lnTo>
                    <a:pt x="24417910" y="2106549"/>
                  </a:lnTo>
                  <a:lnTo>
                    <a:pt x="0" y="2106549"/>
                  </a:lnTo>
                  <a:close/>
                </a:path>
              </a:pathLst>
            </a:custGeom>
            <a:solidFill>
              <a:srgbClr val="2B2B2B"/>
            </a:solidFill>
            <a:ln w="25400" cap="sq">
              <a:solidFill>
                <a:srgbClr val="2B2B2B"/>
              </a:solidFill>
              <a:prstDash val="solid"/>
              <a:miter/>
            </a:ln>
          </p:spPr>
        </p:sp>
      </p:grpSp>
      <p:grpSp>
        <p:nvGrpSpPr>
          <p:cNvPr name="Group 4" id="4"/>
          <p:cNvGrpSpPr/>
          <p:nvPr/>
        </p:nvGrpSpPr>
        <p:grpSpPr>
          <a:xfrm rot="0">
            <a:off x="731520" y="0"/>
            <a:ext cx="16459200" cy="1554480"/>
            <a:chOff x="0" y="0"/>
            <a:chExt cx="21945600" cy="2072640"/>
          </a:xfrm>
        </p:grpSpPr>
        <p:sp>
          <p:nvSpPr>
            <p:cNvPr name="Freeform 5" id="5"/>
            <p:cNvSpPr/>
            <p:nvPr/>
          </p:nvSpPr>
          <p:spPr>
            <a:xfrm flipH="false" flipV="false" rot="0">
              <a:off x="0" y="0"/>
              <a:ext cx="21945600" cy="2072640"/>
            </a:xfrm>
            <a:custGeom>
              <a:avLst/>
              <a:gdLst/>
              <a:ahLst/>
              <a:cxnLst/>
              <a:rect r="r" b="b" t="t" l="l"/>
              <a:pathLst>
                <a:path h="2072640" w="21945600">
                  <a:moveTo>
                    <a:pt x="0" y="0"/>
                  </a:moveTo>
                  <a:lnTo>
                    <a:pt x="21945600" y="0"/>
                  </a:lnTo>
                  <a:lnTo>
                    <a:pt x="21945600" y="2072640"/>
                  </a:lnTo>
                  <a:lnTo>
                    <a:pt x="0" y="2072640"/>
                  </a:lnTo>
                  <a:close/>
                </a:path>
              </a:pathLst>
            </a:custGeom>
            <a:blipFill>
              <a:blip r:embed="rId3">
                <a:alphaModFix amt="0"/>
              </a:blip>
              <a:stretch>
                <a:fillRect l="0" t="-156312" r="0" b="-156312"/>
              </a:stretch>
            </a:blipFill>
          </p:spPr>
        </p:sp>
        <p:sp>
          <p:nvSpPr>
            <p:cNvPr name="TextBox 6" id="6"/>
            <p:cNvSpPr txBox="true"/>
            <p:nvPr/>
          </p:nvSpPr>
          <p:spPr>
            <a:xfrm>
              <a:off x="0" y="-76200"/>
              <a:ext cx="21945600" cy="2148840"/>
            </a:xfrm>
            <a:prstGeom prst="rect">
              <a:avLst/>
            </a:prstGeom>
          </p:spPr>
          <p:txBody>
            <a:bodyPr anchor="ctr" rtlCol="false" tIns="0" lIns="0" bIns="0" rIns="0"/>
            <a:lstStyle/>
            <a:p>
              <a:pPr algn="l">
                <a:lnSpc>
                  <a:spcPts val="5280"/>
                </a:lnSpc>
              </a:pPr>
              <a:r>
                <a:rPr lang="en-US" sz="4400" b="true">
                  <a:solidFill>
                    <a:srgbClr val="FFFFFF"/>
                  </a:solidFill>
                  <a:latin typeface="Calibri (MS) Bold"/>
                  <a:ea typeface="Calibri (MS) Bold"/>
                  <a:cs typeface="Calibri (MS) Bold"/>
                  <a:sym typeface="Calibri (MS) Bold"/>
                </a:rPr>
                <a:t>ON-SITE BEST PRACTICES</a:t>
              </a:r>
            </a:p>
          </p:txBody>
        </p:sp>
      </p:grpSp>
      <p:grpSp>
        <p:nvGrpSpPr>
          <p:cNvPr name="Group 7" id="7"/>
          <p:cNvGrpSpPr/>
          <p:nvPr/>
        </p:nvGrpSpPr>
        <p:grpSpPr>
          <a:xfrm rot="0">
            <a:off x="13716000" y="0"/>
            <a:ext cx="4023360" cy="1554480"/>
            <a:chOff x="0" y="0"/>
            <a:chExt cx="5364480" cy="2072640"/>
          </a:xfrm>
        </p:grpSpPr>
        <p:sp>
          <p:nvSpPr>
            <p:cNvPr name="Freeform 8" id="8"/>
            <p:cNvSpPr/>
            <p:nvPr/>
          </p:nvSpPr>
          <p:spPr>
            <a:xfrm flipH="false" flipV="false" rot="0">
              <a:off x="0" y="0"/>
              <a:ext cx="5364480" cy="2072640"/>
            </a:xfrm>
            <a:custGeom>
              <a:avLst/>
              <a:gdLst/>
              <a:ahLst/>
              <a:cxnLst/>
              <a:rect r="r" b="b" t="t" l="l"/>
              <a:pathLst>
                <a:path h="2072640" w="5364480">
                  <a:moveTo>
                    <a:pt x="0" y="0"/>
                  </a:moveTo>
                  <a:lnTo>
                    <a:pt x="5364480" y="0"/>
                  </a:lnTo>
                  <a:lnTo>
                    <a:pt x="5364480" y="2072640"/>
                  </a:lnTo>
                  <a:lnTo>
                    <a:pt x="0" y="2072640"/>
                  </a:lnTo>
                  <a:close/>
                </a:path>
              </a:pathLst>
            </a:custGeom>
            <a:blipFill>
              <a:blip r:embed="rId3">
                <a:alphaModFix amt="0"/>
              </a:blip>
              <a:stretch>
                <a:fillRect l="0" t="-431" r="0" b="-431"/>
              </a:stretch>
            </a:blipFill>
          </p:spPr>
        </p:sp>
        <p:sp>
          <p:nvSpPr>
            <p:cNvPr name="TextBox 9" id="9"/>
            <p:cNvSpPr txBox="true"/>
            <p:nvPr/>
          </p:nvSpPr>
          <p:spPr>
            <a:xfrm>
              <a:off x="0" y="-47625"/>
              <a:ext cx="5364480" cy="2120265"/>
            </a:xfrm>
            <a:prstGeom prst="rect">
              <a:avLst/>
            </a:prstGeom>
          </p:spPr>
          <p:txBody>
            <a:bodyPr anchor="ctr" rtlCol="false" tIns="0" lIns="0" bIns="0" rIns="0"/>
            <a:lstStyle/>
            <a:p>
              <a:pPr algn="r">
                <a:lnSpc>
                  <a:spcPts val="2640"/>
                </a:lnSpc>
              </a:pPr>
              <a:r>
                <a:rPr lang="en-US" sz="2200">
                  <a:solidFill>
                    <a:srgbClr val="9A9A9A"/>
                  </a:solidFill>
                  <a:latin typeface="Calibri (MS)"/>
                  <a:ea typeface="Calibri (MS)"/>
                  <a:cs typeface="Calibri (MS)"/>
                  <a:sym typeface="Calibri (MS)"/>
                </a:rPr>
                <a:t>#WeAreILTA</a:t>
              </a:r>
            </a:p>
          </p:txBody>
        </p:sp>
      </p:grpSp>
      <p:grpSp>
        <p:nvGrpSpPr>
          <p:cNvPr name="Group 10" id="10"/>
          <p:cNvGrpSpPr/>
          <p:nvPr/>
        </p:nvGrpSpPr>
        <p:grpSpPr>
          <a:xfrm rot="0">
            <a:off x="731520" y="1792224"/>
            <a:ext cx="914400" cy="914400"/>
            <a:chOff x="0" y="0"/>
            <a:chExt cx="1219200" cy="1219200"/>
          </a:xfrm>
        </p:grpSpPr>
        <p:sp>
          <p:nvSpPr>
            <p:cNvPr name="Freeform 11" id="11" descr="preencoded.png"/>
            <p:cNvSpPr/>
            <p:nvPr/>
          </p:nvSpPr>
          <p:spPr>
            <a:xfrm flipH="false" flipV="false" rot="0">
              <a:off x="0" y="0"/>
              <a:ext cx="1219200" cy="1219200"/>
            </a:xfrm>
            <a:custGeom>
              <a:avLst/>
              <a:gdLst/>
              <a:ahLst/>
              <a:cxnLst/>
              <a:rect r="r" b="b" t="t" l="l"/>
              <a:pathLst>
                <a:path h="1219200" w="1219200">
                  <a:moveTo>
                    <a:pt x="0" y="0"/>
                  </a:moveTo>
                  <a:lnTo>
                    <a:pt x="1219200" y="0"/>
                  </a:lnTo>
                  <a:lnTo>
                    <a:pt x="1219200" y="1219200"/>
                  </a:lnTo>
                  <a:lnTo>
                    <a:pt x="0" y="1219200"/>
                  </a:lnTo>
                  <a:lnTo>
                    <a:pt x="0" y="0"/>
                  </a:lnTo>
                  <a:close/>
                </a:path>
              </a:pathLst>
            </a:custGeom>
            <a:blipFill>
              <a:blip r:embed="rId4"/>
              <a:stretch>
                <a:fillRect l="0" t="0" r="0" b="0"/>
              </a:stretch>
            </a:blipFill>
          </p:spPr>
        </p:sp>
      </p:grpSp>
      <p:grpSp>
        <p:nvGrpSpPr>
          <p:cNvPr name="Group 12" id="12"/>
          <p:cNvGrpSpPr/>
          <p:nvPr/>
        </p:nvGrpSpPr>
        <p:grpSpPr>
          <a:xfrm rot="0">
            <a:off x="1920240" y="1865376"/>
            <a:ext cx="15544800" cy="731520"/>
            <a:chOff x="0" y="0"/>
            <a:chExt cx="20726400" cy="975360"/>
          </a:xfrm>
        </p:grpSpPr>
        <p:sp>
          <p:nvSpPr>
            <p:cNvPr name="Freeform 13" id="13"/>
            <p:cNvSpPr/>
            <p:nvPr/>
          </p:nvSpPr>
          <p:spPr>
            <a:xfrm flipH="false" flipV="false" rot="0">
              <a:off x="0" y="0"/>
              <a:ext cx="20726400" cy="975360"/>
            </a:xfrm>
            <a:custGeom>
              <a:avLst/>
              <a:gdLst/>
              <a:ahLst/>
              <a:cxnLst/>
              <a:rect r="r" b="b" t="t" l="l"/>
              <a:pathLst>
                <a:path h="975360" w="20726400">
                  <a:moveTo>
                    <a:pt x="0" y="0"/>
                  </a:moveTo>
                  <a:lnTo>
                    <a:pt x="20726400" y="0"/>
                  </a:lnTo>
                  <a:lnTo>
                    <a:pt x="20726400" y="975360"/>
                  </a:lnTo>
                  <a:lnTo>
                    <a:pt x="0" y="975360"/>
                  </a:lnTo>
                  <a:close/>
                </a:path>
              </a:pathLst>
            </a:custGeom>
            <a:blipFill>
              <a:blip r:embed="rId3">
                <a:alphaModFix amt="0"/>
              </a:blip>
              <a:stretch>
                <a:fillRect l="0" t="-364057" r="0" b="-364057"/>
              </a:stretch>
            </a:blipFill>
          </p:spPr>
        </p:sp>
        <p:sp>
          <p:nvSpPr>
            <p:cNvPr name="TextBox 14" id="14"/>
            <p:cNvSpPr txBox="true"/>
            <p:nvPr/>
          </p:nvSpPr>
          <p:spPr>
            <a:xfrm>
              <a:off x="0" y="0"/>
              <a:ext cx="20726400" cy="975360"/>
            </a:xfrm>
            <a:prstGeom prst="rect">
              <a:avLst/>
            </a:prstGeom>
          </p:spPr>
          <p:txBody>
            <a:bodyPr anchor="ctr" rtlCol="false" tIns="0" lIns="0" bIns="0" rIns="0"/>
            <a:lstStyle/>
            <a:p>
              <a:pPr algn="l">
                <a:lnSpc>
                  <a:spcPts val="4079"/>
                </a:lnSpc>
              </a:pPr>
              <a:r>
                <a:rPr lang="en-US" sz="3400" b="true">
                  <a:solidFill>
                    <a:srgbClr val="2B2B2B"/>
                  </a:solidFill>
                  <a:latin typeface="Georgia Bold"/>
                  <a:ea typeface="Georgia Bold"/>
                  <a:cs typeface="Georgia Bold"/>
                  <a:sym typeface="Georgia Bold"/>
                </a:rPr>
                <a:t>Networking &amp; Booth Presence</a:t>
              </a:r>
            </a:p>
          </p:txBody>
        </p:sp>
      </p:grpSp>
      <p:grpSp>
        <p:nvGrpSpPr>
          <p:cNvPr name="Group 15" id="15"/>
          <p:cNvGrpSpPr/>
          <p:nvPr/>
        </p:nvGrpSpPr>
        <p:grpSpPr>
          <a:xfrm rot="0">
            <a:off x="718823" y="2913383"/>
            <a:ext cx="8255003" cy="1250699"/>
            <a:chOff x="0" y="0"/>
            <a:chExt cx="11006671" cy="1667599"/>
          </a:xfrm>
        </p:grpSpPr>
        <p:sp>
          <p:nvSpPr>
            <p:cNvPr name="Freeform 16" id="16"/>
            <p:cNvSpPr/>
            <p:nvPr/>
          </p:nvSpPr>
          <p:spPr>
            <a:xfrm flipH="false" flipV="false" rot="0">
              <a:off x="0" y="0"/>
              <a:ext cx="11006709" cy="1667637"/>
            </a:xfrm>
            <a:custGeom>
              <a:avLst/>
              <a:gdLst/>
              <a:ahLst/>
              <a:cxnLst/>
              <a:rect r="r" b="b" t="t" l="l"/>
              <a:pathLst>
                <a:path h="1667637" w="11006709">
                  <a:moveTo>
                    <a:pt x="0" y="0"/>
                  </a:moveTo>
                  <a:lnTo>
                    <a:pt x="11006709" y="0"/>
                  </a:lnTo>
                  <a:lnTo>
                    <a:pt x="11006709" y="1667637"/>
                  </a:lnTo>
                  <a:lnTo>
                    <a:pt x="0" y="1667637"/>
                  </a:lnTo>
                  <a:close/>
                </a:path>
              </a:pathLst>
            </a:custGeom>
            <a:solidFill>
              <a:srgbClr val="F5F5F5"/>
            </a:solidFill>
            <a:ln w="25400" cap="sq">
              <a:solidFill>
                <a:srgbClr val="F5F5F5"/>
              </a:solidFill>
              <a:prstDash val="solid"/>
              <a:miter/>
            </a:ln>
          </p:spPr>
        </p:sp>
      </p:grpSp>
      <p:grpSp>
        <p:nvGrpSpPr>
          <p:cNvPr name="Group 17" id="17"/>
          <p:cNvGrpSpPr/>
          <p:nvPr/>
        </p:nvGrpSpPr>
        <p:grpSpPr>
          <a:xfrm rot="0">
            <a:off x="718823" y="2913383"/>
            <a:ext cx="208283" cy="1250699"/>
            <a:chOff x="0" y="0"/>
            <a:chExt cx="277711" cy="1667599"/>
          </a:xfrm>
        </p:grpSpPr>
        <p:sp>
          <p:nvSpPr>
            <p:cNvPr name="Freeform 18" id="18"/>
            <p:cNvSpPr/>
            <p:nvPr/>
          </p:nvSpPr>
          <p:spPr>
            <a:xfrm flipH="false" flipV="false" rot="0">
              <a:off x="0" y="0"/>
              <a:ext cx="277749" cy="1667637"/>
            </a:xfrm>
            <a:custGeom>
              <a:avLst/>
              <a:gdLst/>
              <a:ahLst/>
              <a:cxnLst/>
              <a:rect r="r" b="b" t="t" l="l"/>
              <a:pathLst>
                <a:path h="1667637" w="277749">
                  <a:moveTo>
                    <a:pt x="0" y="0"/>
                  </a:moveTo>
                  <a:lnTo>
                    <a:pt x="277749" y="0"/>
                  </a:lnTo>
                  <a:lnTo>
                    <a:pt x="277749" y="1667637"/>
                  </a:lnTo>
                  <a:lnTo>
                    <a:pt x="0" y="1667637"/>
                  </a:lnTo>
                  <a:close/>
                </a:path>
              </a:pathLst>
            </a:custGeom>
            <a:solidFill>
              <a:srgbClr val="A81E2D"/>
            </a:solidFill>
            <a:ln w="25400" cap="sq">
              <a:solidFill>
                <a:srgbClr val="A81E2D"/>
              </a:solidFill>
              <a:prstDash val="solid"/>
              <a:miter/>
            </a:ln>
          </p:spPr>
        </p:sp>
      </p:grpSp>
      <p:grpSp>
        <p:nvGrpSpPr>
          <p:cNvPr name="Group 19" id="19"/>
          <p:cNvGrpSpPr/>
          <p:nvPr/>
        </p:nvGrpSpPr>
        <p:grpSpPr>
          <a:xfrm rot="0">
            <a:off x="1097280" y="2962656"/>
            <a:ext cx="7717536" cy="1024128"/>
            <a:chOff x="0" y="0"/>
            <a:chExt cx="10290048" cy="1365504"/>
          </a:xfrm>
        </p:grpSpPr>
        <p:sp>
          <p:nvSpPr>
            <p:cNvPr name="Freeform 20" id="20"/>
            <p:cNvSpPr/>
            <p:nvPr/>
          </p:nvSpPr>
          <p:spPr>
            <a:xfrm flipH="false" flipV="false" rot="0">
              <a:off x="0" y="0"/>
              <a:ext cx="10290048" cy="1365504"/>
            </a:xfrm>
            <a:custGeom>
              <a:avLst/>
              <a:gdLst/>
              <a:ahLst/>
              <a:cxnLst/>
              <a:rect r="r" b="b" t="t" l="l"/>
              <a:pathLst>
                <a:path h="1365504" w="10290048">
                  <a:moveTo>
                    <a:pt x="0" y="0"/>
                  </a:moveTo>
                  <a:lnTo>
                    <a:pt x="10290048" y="0"/>
                  </a:lnTo>
                  <a:lnTo>
                    <a:pt x="10290048" y="1365504"/>
                  </a:lnTo>
                  <a:lnTo>
                    <a:pt x="0" y="1365504"/>
                  </a:lnTo>
                  <a:close/>
                </a:path>
              </a:pathLst>
            </a:custGeom>
            <a:blipFill>
              <a:blip r:embed="rId3">
                <a:alphaModFix amt="0"/>
              </a:blip>
              <a:stretch>
                <a:fillRect l="0" t="-96833" r="0" b="-96833"/>
              </a:stretch>
            </a:blipFill>
          </p:spPr>
        </p:sp>
        <p:sp>
          <p:nvSpPr>
            <p:cNvPr name="TextBox 21" id="21"/>
            <p:cNvSpPr txBox="true"/>
            <p:nvPr/>
          </p:nvSpPr>
          <p:spPr>
            <a:xfrm>
              <a:off x="0" y="-47625"/>
              <a:ext cx="10290048" cy="1413129"/>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Run pre-scheduled meetings — don't rely on walk-up traffic alone</a:t>
              </a:r>
            </a:p>
          </p:txBody>
        </p:sp>
      </p:grpSp>
      <p:grpSp>
        <p:nvGrpSpPr>
          <p:cNvPr name="Group 22" id="22"/>
          <p:cNvGrpSpPr/>
          <p:nvPr/>
        </p:nvGrpSpPr>
        <p:grpSpPr>
          <a:xfrm rot="0">
            <a:off x="718823" y="4321559"/>
            <a:ext cx="8255003" cy="1250699"/>
            <a:chOff x="0" y="0"/>
            <a:chExt cx="11006671" cy="1667599"/>
          </a:xfrm>
        </p:grpSpPr>
        <p:sp>
          <p:nvSpPr>
            <p:cNvPr name="Freeform 23" id="23"/>
            <p:cNvSpPr/>
            <p:nvPr/>
          </p:nvSpPr>
          <p:spPr>
            <a:xfrm flipH="false" flipV="false" rot="0">
              <a:off x="0" y="0"/>
              <a:ext cx="11006709" cy="1667637"/>
            </a:xfrm>
            <a:custGeom>
              <a:avLst/>
              <a:gdLst/>
              <a:ahLst/>
              <a:cxnLst/>
              <a:rect r="r" b="b" t="t" l="l"/>
              <a:pathLst>
                <a:path h="1667637" w="11006709">
                  <a:moveTo>
                    <a:pt x="0" y="0"/>
                  </a:moveTo>
                  <a:lnTo>
                    <a:pt x="11006709" y="0"/>
                  </a:lnTo>
                  <a:lnTo>
                    <a:pt x="11006709" y="1667637"/>
                  </a:lnTo>
                  <a:lnTo>
                    <a:pt x="0" y="1667637"/>
                  </a:lnTo>
                  <a:close/>
                </a:path>
              </a:pathLst>
            </a:custGeom>
            <a:solidFill>
              <a:srgbClr val="F5F5F5"/>
            </a:solidFill>
            <a:ln w="25400" cap="sq">
              <a:solidFill>
                <a:srgbClr val="F5F5F5"/>
              </a:solidFill>
              <a:prstDash val="solid"/>
              <a:miter/>
            </a:ln>
          </p:spPr>
        </p:sp>
      </p:grpSp>
      <p:grpSp>
        <p:nvGrpSpPr>
          <p:cNvPr name="Group 24" id="24"/>
          <p:cNvGrpSpPr/>
          <p:nvPr/>
        </p:nvGrpSpPr>
        <p:grpSpPr>
          <a:xfrm rot="0">
            <a:off x="718823" y="4321559"/>
            <a:ext cx="208283" cy="1250699"/>
            <a:chOff x="0" y="0"/>
            <a:chExt cx="277711" cy="1667599"/>
          </a:xfrm>
        </p:grpSpPr>
        <p:sp>
          <p:nvSpPr>
            <p:cNvPr name="Freeform 25" id="25"/>
            <p:cNvSpPr/>
            <p:nvPr/>
          </p:nvSpPr>
          <p:spPr>
            <a:xfrm flipH="false" flipV="false" rot="0">
              <a:off x="0" y="0"/>
              <a:ext cx="277749" cy="1667637"/>
            </a:xfrm>
            <a:custGeom>
              <a:avLst/>
              <a:gdLst/>
              <a:ahLst/>
              <a:cxnLst/>
              <a:rect r="r" b="b" t="t" l="l"/>
              <a:pathLst>
                <a:path h="1667637" w="277749">
                  <a:moveTo>
                    <a:pt x="0" y="0"/>
                  </a:moveTo>
                  <a:lnTo>
                    <a:pt x="277749" y="0"/>
                  </a:lnTo>
                  <a:lnTo>
                    <a:pt x="277749" y="1667637"/>
                  </a:lnTo>
                  <a:lnTo>
                    <a:pt x="0" y="1667637"/>
                  </a:lnTo>
                  <a:close/>
                </a:path>
              </a:pathLst>
            </a:custGeom>
            <a:solidFill>
              <a:srgbClr val="A81E2D"/>
            </a:solidFill>
            <a:ln w="25400" cap="sq">
              <a:solidFill>
                <a:srgbClr val="A81E2D"/>
              </a:solidFill>
              <a:prstDash val="solid"/>
              <a:miter/>
            </a:ln>
          </p:spPr>
        </p:sp>
      </p:grpSp>
      <p:grpSp>
        <p:nvGrpSpPr>
          <p:cNvPr name="Group 26" id="26"/>
          <p:cNvGrpSpPr/>
          <p:nvPr/>
        </p:nvGrpSpPr>
        <p:grpSpPr>
          <a:xfrm rot="0">
            <a:off x="1097280" y="4370832"/>
            <a:ext cx="7717536" cy="1024128"/>
            <a:chOff x="0" y="0"/>
            <a:chExt cx="10290048" cy="1365504"/>
          </a:xfrm>
        </p:grpSpPr>
        <p:sp>
          <p:nvSpPr>
            <p:cNvPr name="Freeform 27" id="27"/>
            <p:cNvSpPr/>
            <p:nvPr/>
          </p:nvSpPr>
          <p:spPr>
            <a:xfrm flipH="false" flipV="false" rot="0">
              <a:off x="0" y="0"/>
              <a:ext cx="10290048" cy="1365504"/>
            </a:xfrm>
            <a:custGeom>
              <a:avLst/>
              <a:gdLst/>
              <a:ahLst/>
              <a:cxnLst/>
              <a:rect r="r" b="b" t="t" l="l"/>
              <a:pathLst>
                <a:path h="1365504" w="10290048">
                  <a:moveTo>
                    <a:pt x="0" y="0"/>
                  </a:moveTo>
                  <a:lnTo>
                    <a:pt x="10290048" y="0"/>
                  </a:lnTo>
                  <a:lnTo>
                    <a:pt x="10290048" y="1365504"/>
                  </a:lnTo>
                  <a:lnTo>
                    <a:pt x="0" y="1365504"/>
                  </a:lnTo>
                  <a:close/>
                </a:path>
              </a:pathLst>
            </a:custGeom>
            <a:blipFill>
              <a:blip r:embed="rId3">
                <a:alphaModFix amt="0"/>
              </a:blip>
              <a:stretch>
                <a:fillRect l="0" t="-96833" r="0" b="-96833"/>
              </a:stretch>
            </a:blipFill>
          </p:spPr>
        </p:sp>
        <p:sp>
          <p:nvSpPr>
            <p:cNvPr name="TextBox 28" id="28"/>
            <p:cNvSpPr txBox="true"/>
            <p:nvPr/>
          </p:nvSpPr>
          <p:spPr>
            <a:xfrm>
              <a:off x="0" y="-47625"/>
              <a:ext cx="10290048" cy="1413129"/>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Conduct product demos in booth; keep them tight and conversational</a:t>
              </a:r>
            </a:p>
          </p:txBody>
        </p:sp>
      </p:grpSp>
      <p:grpSp>
        <p:nvGrpSpPr>
          <p:cNvPr name="Group 29" id="29"/>
          <p:cNvGrpSpPr/>
          <p:nvPr/>
        </p:nvGrpSpPr>
        <p:grpSpPr>
          <a:xfrm rot="0">
            <a:off x="718823" y="5729735"/>
            <a:ext cx="8255003" cy="1250699"/>
            <a:chOff x="0" y="0"/>
            <a:chExt cx="11006671" cy="1667599"/>
          </a:xfrm>
        </p:grpSpPr>
        <p:sp>
          <p:nvSpPr>
            <p:cNvPr name="Freeform 30" id="30"/>
            <p:cNvSpPr/>
            <p:nvPr/>
          </p:nvSpPr>
          <p:spPr>
            <a:xfrm flipH="false" flipV="false" rot="0">
              <a:off x="0" y="0"/>
              <a:ext cx="11006709" cy="1667637"/>
            </a:xfrm>
            <a:custGeom>
              <a:avLst/>
              <a:gdLst/>
              <a:ahLst/>
              <a:cxnLst/>
              <a:rect r="r" b="b" t="t" l="l"/>
              <a:pathLst>
                <a:path h="1667637" w="11006709">
                  <a:moveTo>
                    <a:pt x="0" y="0"/>
                  </a:moveTo>
                  <a:lnTo>
                    <a:pt x="11006709" y="0"/>
                  </a:lnTo>
                  <a:lnTo>
                    <a:pt x="11006709" y="1667637"/>
                  </a:lnTo>
                  <a:lnTo>
                    <a:pt x="0" y="1667637"/>
                  </a:lnTo>
                  <a:close/>
                </a:path>
              </a:pathLst>
            </a:custGeom>
            <a:solidFill>
              <a:srgbClr val="F5F5F5"/>
            </a:solidFill>
            <a:ln w="25400" cap="sq">
              <a:solidFill>
                <a:srgbClr val="F5F5F5"/>
              </a:solidFill>
              <a:prstDash val="solid"/>
              <a:miter/>
            </a:ln>
          </p:spPr>
        </p:sp>
      </p:grpSp>
      <p:grpSp>
        <p:nvGrpSpPr>
          <p:cNvPr name="Group 31" id="31"/>
          <p:cNvGrpSpPr/>
          <p:nvPr/>
        </p:nvGrpSpPr>
        <p:grpSpPr>
          <a:xfrm rot="0">
            <a:off x="718823" y="5729735"/>
            <a:ext cx="208283" cy="1250699"/>
            <a:chOff x="0" y="0"/>
            <a:chExt cx="277711" cy="1667599"/>
          </a:xfrm>
        </p:grpSpPr>
        <p:sp>
          <p:nvSpPr>
            <p:cNvPr name="Freeform 32" id="32"/>
            <p:cNvSpPr/>
            <p:nvPr/>
          </p:nvSpPr>
          <p:spPr>
            <a:xfrm flipH="false" flipV="false" rot="0">
              <a:off x="0" y="0"/>
              <a:ext cx="277749" cy="1667637"/>
            </a:xfrm>
            <a:custGeom>
              <a:avLst/>
              <a:gdLst/>
              <a:ahLst/>
              <a:cxnLst/>
              <a:rect r="r" b="b" t="t" l="l"/>
              <a:pathLst>
                <a:path h="1667637" w="277749">
                  <a:moveTo>
                    <a:pt x="0" y="0"/>
                  </a:moveTo>
                  <a:lnTo>
                    <a:pt x="277749" y="0"/>
                  </a:lnTo>
                  <a:lnTo>
                    <a:pt x="277749" y="1667637"/>
                  </a:lnTo>
                  <a:lnTo>
                    <a:pt x="0" y="1667637"/>
                  </a:lnTo>
                  <a:close/>
                </a:path>
              </a:pathLst>
            </a:custGeom>
            <a:solidFill>
              <a:srgbClr val="A81E2D"/>
            </a:solidFill>
            <a:ln w="25400" cap="sq">
              <a:solidFill>
                <a:srgbClr val="A81E2D"/>
              </a:solidFill>
              <a:prstDash val="solid"/>
              <a:miter/>
            </a:ln>
          </p:spPr>
        </p:sp>
      </p:grpSp>
      <p:grpSp>
        <p:nvGrpSpPr>
          <p:cNvPr name="Group 33" id="33"/>
          <p:cNvGrpSpPr/>
          <p:nvPr/>
        </p:nvGrpSpPr>
        <p:grpSpPr>
          <a:xfrm rot="0">
            <a:off x="1097280" y="5779008"/>
            <a:ext cx="7717536" cy="1024128"/>
            <a:chOff x="0" y="0"/>
            <a:chExt cx="10290048" cy="1365504"/>
          </a:xfrm>
        </p:grpSpPr>
        <p:sp>
          <p:nvSpPr>
            <p:cNvPr name="Freeform 34" id="34"/>
            <p:cNvSpPr/>
            <p:nvPr/>
          </p:nvSpPr>
          <p:spPr>
            <a:xfrm flipH="false" flipV="false" rot="0">
              <a:off x="0" y="0"/>
              <a:ext cx="10290048" cy="1365504"/>
            </a:xfrm>
            <a:custGeom>
              <a:avLst/>
              <a:gdLst/>
              <a:ahLst/>
              <a:cxnLst/>
              <a:rect r="r" b="b" t="t" l="l"/>
              <a:pathLst>
                <a:path h="1365504" w="10290048">
                  <a:moveTo>
                    <a:pt x="0" y="0"/>
                  </a:moveTo>
                  <a:lnTo>
                    <a:pt x="10290048" y="0"/>
                  </a:lnTo>
                  <a:lnTo>
                    <a:pt x="10290048" y="1365504"/>
                  </a:lnTo>
                  <a:lnTo>
                    <a:pt x="0" y="1365504"/>
                  </a:lnTo>
                  <a:close/>
                </a:path>
              </a:pathLst>
            </a:custGeom>
            <a:blipFill>
              <a:blip r:embed="rId3">
                <a:alphaModFix amt="0"/>
              </a:blip>
              <a:stretch>
                <a:fillRect l="0" t="-96833" r="0" b="-96833"/>
              </a:stretch>
            </a:blipFill>
          </p:spPr>
        </p:sp>
        <p:sp>
          <p:nvSpPr>
            <p:cNvPr name="TextBox 35" id="35"/>
            <p:cNvSpPr txBox="true"/>
            <p:nvPr/>
          </p:nvSpPr>
          <p:spPr>
            <a:xfrm>
              <a:off x="0" y="-47625"/>
              <a:ext cx="10290048" cy="1413129"/>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Use Klik for badge scans; always note context right away</a:t>
              </a:r>
            </a:p>
          </p:txBody>
        </p:sp>
      </p:grpSp>
      <p:grpSp>
        <p:nvGrpSpPr>
          <p:cNvPr name="Group 36" id="36"/>
          <p:cNvGrpSpPr/>
          <p:nvPr/>
        </p:nvGrpSpPr>
        <p:grpSpPr>
          <a:xfrm rot="0">
            <a:off x="718823" y="7137911"/>
            <a:ext cx="8255003" cy="1250699"/>
            <a:chOff x="0" y="0"/>
            <a:chExt cx="11006671" cy="1667599"/>
          </a:xfrm>
        </p:grpSpPr>
        <p:sp>
          <p:nvSpPr>
            <p:cNvPr name="Freeform 37" id="37"/>
            <p:cNvSpPr/>
            <p:nvPr/>
          </p:nvSpPr>
          <p:spPr>
            <a:xfrm flipH="false" flipV="false" rot="0">
              <a:off x="0" y="0"/>
              <a:ext cx="11006709" cy="1667637"/>
            </a:xfrm>
            <a:custGeom>
              <a:avLst/>
              <a:gdLst/>
              <a:ahLst/>
              <a:cxnLst/>
              <a:rect r="r" b="b" t="t" l="l"/>
              <a:pathLst>
                <a:path h="1667637" w="11006709">
                  <a:moveTo>
                    <a:pt x="0" y="0"/>
                  </a:moveTo>
                  <a:lnTo>
                    <a:pt x="11006709" y="0"/>
                  </a:lnTo>
                  <a:lnTo>
                    <a:pt x="11006709" y="1667637"/>
                  </a:lnTo>
                  <a:lnTo>
                    <a:pt x="0" y="1667637"/>
                  </a:lnTo>
                  <a:close/>
                </a:path>
              </a:pathLst>
            </a:custGeom>
            <a:solidFill>
              <a:srgbClr val="F5F5F5"/>
            </a:solidFill>
            <a:ln w="25400" cap="sq">
              <a:solidFill>
                <a:srgbClr val="F5F5F5"/>
              </a:solidFill>
              <a:prstDash val="solid"/>
              <a:miter/>
            </a:ln>
          </p:spPr>
        </p:sp>
      </p:grpSp>
      <p:grpSp>
        <p:nvGrpSpPr>
          <p:cNvPr name="Group 38" id="38"/>
          <p:cNvGrpSpPr/>
          <p:nvPr/>
        </p:nvGrpSpPr>
        <p:grpSpPr>
          <a:xfrm rot="0">
            <a:off x="718823" y="7137911"/>
            <a:ext cx="208283" cy="1250699"/>
            <a:chOff x="0" y="0"/>
            <a:chExt cx="277711" cy="1667599"/>
          </a:xfrm>
        </p:grpSpPr>
        <p:sp>
          <p:nvSpPr>
            <p:cNvPr name="Freeform 39" id="39"/>
            <p:cNvSpPr/>
            <p:nvPr/>
          </p:nvSpPr>
          <p:spPr>
            <a:xfrm flipH="false" flipV="false" rot="0">
              <a:off x="0" y="0"/>
              <a:ext cx="277749" cy="1667637"/>
            </a:xfrm>
            <a:custGeom>
              <a:avLst/>
              <a:gdLst/>
              <a:ahLst/>
              <a:cxnLst/>
              <a:rect r="r" b="b" t="t" l="l"/>
              <a:pathLst>
                <a:path h="1667637" w="277749">
                  <a:moveTo>
                    <a:pt x="0" y="0"/>
                  </a:moveTo>
                  <a:lnTo>
                    <a:pt x="277749" y="0"/>
                  </a:lnTo>
                  <a:lnTo>
                    <a:pt x="277749" y="1667637"/>
                  </a:lnTo>
                  <a:lnTo>
                    <a:pt x="0" y="1667637"/>
                  </a:lnTo>
                  <a:close/>
                </a:path>
              </a:pathLst>
            </a:custGeom>
            <a:solidFill>
              <a:srgbClr val="A81E2D"/>
            </a:solidFill>
            <a:ln w="25400" cap="sq">
              <a:solidFill>
                <a:srgbClr val="A81E2D"/>
              </a:solidFill>
              <a:prstDash val="solid"/>
              <a:miter/>
            </a:ln>
          </p:spPr>
        </p:sp>
      </p:grpSp>
      <p:grpSp>
        <p:nvGrpSpPr>
          <p:cNvPr name="Group 40" id="40"/>
          <p:cNvGrpSpPr/>
          <p:nvPr/>
        </p:nvGrpSpPr>
        <p:grpSpPr>
          <a:xfrm rot="0">
            <a:off x="1097280" y="7187184"/>
            <a:ext cx="7717536" cy="1024128"/>
            <a:chOff x="0" y="0"/>
            <a:chExt cx="10290048" cy="1365504"/>
          </a:xfrm>
        </p:grpSpPr>
        <p:sp>
          <p:nvSpPr>
            <p:cNvPr name="Freeform 41" id="41"/>
            <p:cNvSpPr/>
            <p:nvPr/>
          </p:nvSpPr>
          <p:spPr>
            <a:xfrm flipH="false" flipV="false" rot="0">
              <a:off x="0" y="0"/>
              <a:ext cx="10290048" cy="1365504"/>
            </a:xfrm>
            <a:custGeom>
              <a:avLst/>
              <a:gdLst/>
              <a:ahLst/>
              <a:cxnLst/>
              <a:rect r="r" b="b" t="t" l="l"/>
              <a:pathLst>
                <a:path h="1365504" w="10290048">
                  <a:moveTo>
                    <a:pt x="0" y="0"/>
                  </a:moveTo>
                  <a:lnTo>
                    <a:pt x="10290048" y="0"/>
                  </a:lnTo>
                  <a:lnTo>
                    <a:pt x="10290048" y="1365504"/>
                  </a:lnTo>
                  <a:lnTo>
                    <a:pt x="0" y="1365504"/>
                  </a:lnTo>
                  <a:close/>
                </a:path>
              </a:pathLst>
            </a:custGeom>
            <a:blipFill>
              <a:blip r:embed="rId3">
                <a:alphaModFix amt="0"/>
              </a:blip>
              <a:stretch>
                <a:fillRect l="0" t="-96833" r="0" b="-96833"/>
              </a:stretch>
            </a:blipFill>
          </p:spPr>
        </p:sp>
        <p:sp>
          <p:nvSpPr>
            <p:cNvPr name="TextBox 42" id="42"/>
            <p:cNvSpPr txBox="true"/>
            <p:nvPr/>
          </p:nvSpPr>
          <p:spPr>
            <a:xfrm>
              <a:off x="0" y="-47625"/>
              <a:ext cx="10290048" cy="1413129"/>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Attend sessions to contribute — not to sell; respect your peers</a:t>
              </a:r>
            </a:p>
          </p:txBody>
        </p:sp>
      </p:grpSp>
      <p:grpSp>
        <p:nvGrpSpPr>
          <p:cNvPr name="Group 43" id="43"/>
          <p:cNvGrpSpPr/>
          <p:nvPr/>
        </p:nvGrpSpPr>
        <p:grpSpPr>
          <a:xfrm rot="0">
            <a:off x="718823" y="8546087"/>
            <a:ext cx="8255003" cy="1250699"/>
            <a:chOff x="0" y="0"/>
            <a:chExt cx="11006671" cy="1667599"/>
          </a:xfrm>
        </p:grpSpPr>
        <p:sp>
          <p:nvSpPr>
            <p:cNvPr name="Freeform 44" id="44"/>
            <p:cNvSpPr/>
            <p:nvPr/>
          </p:nvSpPr>
          <p:spPr>
            <a:xfrm flipH="false" flipV="false" rot="0">
              <a:off x="0" y="0"/>
              <a:ext cx="11006709" cy="1667637"/>
            </a:xfrm>
            <a:custGeom>
              <a:avLst/>
              <a:gdLst/>
              <a:ahLst/>
              <a:cxnLst/>
              <a:rect r="r" b="b" t="t" l="l"/>
              <a:pathLst>
                <a:path h="1667637" w="11006709">
                  <a:moveTo>
                    <a:pt x="0" y="0"/>
                  </a:moveTo>
                  <a:lnTo>
                    <a:pt x="11006709" y="0"/>
                  </a:lnTo>
                  <a:lnTo>
                    <a:pt x="11006709" y="1667637"/>
                  </a:lnTo>
                  <a:lnTo>
                    <a:pt x="0" y="1667637"/>
                  </a:lnTo>
                  <a:close/>
                </a:path>
              </a:pathLst>
            </a:custGeom>
            <a:solidFill>
              <a:srgbClr val="F5F5F5"/>
            </a:solidFill>
            <a:ln w="25400" cap="sq">
              <a:solidFill>
                <a:srgbClr val="F5F5F5"/>
              </a:solidFill>
              <a:prstDash val="solid"/>
              <a:miter/>
            </a:ln>
          </p:spPr>
        </p:sp>
      </p:grpSp>
      <p:grpSp>
        <p:nvGrpSpPr>
          <p:cNvPr name="Group 45" id="45"/>
          <p:cNvGrpSpPr/>
          <p:nvPr/>
        </p:nvGrpSpPr>
        <p:grpSpPr>
          <a:xfrm rot="0">
            <a:off x="718823" y="8546087"/>
            <a:ext cx="208283" cy="1250699"/>
            <a:chOff x="0" y="0"/>
            <a:chExt cx="277711" cy="1667599"/>
          </a:xfrm>
        </p:grpSpPr>
        <p:sp>
          <p:nvSpPr>
            <p:cNvPr name="Freeform 46" id="46"/>
            <p:cNvSpPr/>
            <p:nvPr/>
          </p:nvSpPr>
          <p:spPr>
            <a:xfrm flipH="false" flipV="false" rot="0">
              <a:off x="0" y="0"/>
              <a:ext cx="277749" cy="1667637"/>
            </a:xfrm>
            <a:custGeom>
              <a:avLst/>
              <a:gdLst/>
              <a:ahLst/>
              <a:cxnLst/>
              <a:rect r="r" b="b" t="t" l="l"/>
              <a:pathLst>
                <a:path h="1667637" w="277749">
                  <a:moveTo>
                    <a:pt x="0" y="0"/>
                  </a:moveTo>
                  <a:lnTo>
                    <a:pt x="277749" y="0"/>
                  </a:lnTo>
                  <a:lnTo>
                    <a:pt x="277749" y="1667637"/>
                  </a:lnTo>
                  <a:lnTo>
                    <a:pt x="0" y="1667637"/>
                  </a:lnTo>
                  <a:close/>
                </a:path>
              </a:pathLst>
            </a:custGeom>
            <a:solidFill>
              <a:srgbClr val="A81E2D"/>
            </a:solidFill>
            <a:ln w="25400" cap="sq">
              <a:solidFill>
                <a:srgbClr val="A81E2D"/>
              </a:solidFill>
              <a:prstDash val="solid"/>
              <a:miter/>
            </a:ln>
          </p:spPr>
        </p:sp>
      </p:grpSp>
      <p:grpSp>
        <p:nvGrpSpPr>
          <p:cNvPr name="Group 47" id="47"/>
          <p:cNvGrpSpPr/>
          <p:nvPr/>
        </p:nvGrpSpPr>
        <p:grpSpPr>
          <a:xfrm rot="0">
            <a:off x="1097280" y="8595360"/>
            <a:ext cx="7717536" cy="1024128"/>
            <a:chOff x="0" y="0"/>
            <a:chExt cx="10290048" cy="1365504"/>
          </a:xfrm>
        </p:grpSpPr>
        <p:sp>
          <p:nvSpPr>
            <p:cNvPr name="Freeform 48" id="48"/>
            <p:cNvSpPr/>
            <p:nvPr/>
          </p:nvSpPr>
          <p:spPr>
            <a:xfrm flipH="false" flipV="false" rot="0">
              <a:off x="0" y="0"/>
              <a:ext cx="10290048" cy="1365504"/>
            </a:xfrm>
            <a:custGeom>
              <a:avLst/>
              <a:gdLst/>
              <a:ahLst/>
              <a:cxnLst/>
              <a:rect r="r" b="b" t="t" l="l"/>
              <a:pathLst>
                <a:path h="1365504" w="10290048">
                  <a:moveTo>
                    <a:pt x="0" y="0"/>
                  </a:moveTo>
                  <a:lnTo>
                    <a:pt x="10290048" y="0"/>
                  </a:lnTo>
                  <a:lnTo>
                    <a:pt x="10290048" y="1365504"/>
                  </a:lnTo>
                  <a:lnTo>
                    <a:pt x="0" y="1365504"/>
                  </a:lnTo>
                  <a:close/>
                </a:path>
              </a:pathLst>
            </a:custGeom>
            <a:blipFill>
              <a:blip r:embed="rId3">
                <a:alphaModFix amt="0"/>
              </a:blip>
              <a:stretch>
                <a:fillRect l="0" t="-96833" r="0" b="-96833"/>
              </a:stretch>
            </a:blipFill>
          </p:spPr>
        </p:sp>
        <p:sp>
          <p:nvSpPr>
            <p:cNvPr name="TextBox 49" id="49"/>
            <p:cNvSpPr txBox="true"/>
            <p:nvPr/>
          </p:nvSpPr>
          <p:spPr>
            <a:xfrm>
              <a:off x="0" y="-47625"/>
              <a:ext cx="10290048" cy="1413129"/>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Continue your social media cadence from pre-conference</a:t>
              </a:r>
            </a:p>
          </p:txBody>
        </p:sp>
      </p:grpSp>
      <p:grpSp>
        <p:nvGrpSpPr>
          <p:cNvPr name="Group 50" id="50"/>
          <p:cNvGrpSpPr/>
          <p:nvPr/>
        </p:nvGrpSpPr>
        <p:grpSpPr>
          <a:xfrm rot="0">
            <a:off x="9405623" y="2913383"/>
            <a:ext cx="8255003" cy="1250699"/>
            <a:chOff x="0" y="0"/>
            <a:chExt cx="11006671" cy="1667599"/>
          </a:xfrm>
        </p:grpSpPr>
        <p:sp>
          <p:nvSpPr>
            <p:cNvPr name="Freeform 51" id="51"/>
            <p:cNvSpPr/>
            <p:nvPr/>
          </p:nvSpPr>
          <p:spPr>
            <a:xfrm flipH="false" flipV="false" rot="0">
              <a:off x="0" y="0"/>
              <a:ext cx="11006709" cy="1667637"/>
            </a:xfrm>
            <a:custGeom>
              <a:avLst/>
              <a:gdLst/>
              <a:ahLst/>
              <a:cxnLst/>
              <a:rect r="r" b="b" t="t" l="l"/>
              <a:pathLst>
                <a:path h="1667637" w="11006709">
                  <a:moveTo>
                    <a:pt x="0" y="0"/>
                  </a:moveTo>
                  <a:lnTo>
                    <a:pt x="11006709" y="0"/>
                  </a:lnTo>
                  <a:lnTo>
                    <a:pt x="11006709" y="1667637"/>
                  </a:lnTo>
                  <a:lnTo>
                    <a:pt x="0" y="1667637"/>
                  </a:lnTo>
                  <a:close/>
                </a:path>
              </a:pathLst>
            </a:custGeom>
            <a:solidFill>
              <a:srgbClr val="F5F5F5"/>
            </a:solidFill>
            <a:ln w="25400" cap="sq">
              <a:solidFill>
                <a:srgbClr val="F5F5F5"/>
              </a:solidFill>
              <a:prstDash val="solid"/>
              <a:miter/>
            </a:ln>
          </p:spPr>
        </p:sp>
      </p:grpSp>
      <p:grpSp>
        <p:nvGrpSpPr>
          <p:cNvPr name="Group 52" id="52"/>
          <p:cNvGrpSpPr/>
          <p:nvPr/>
        </p:nvGrpSpPr>
        <p:grpSpPr>
          <a:xfrm rot="0">
            <a:off x="9405623" y="2913383"/>
            <a:ext cx="208283" cy="1250699"/>
            <a:chOff x="0" y="0"/>
            <a:chExt cx="277711" cy="1667599"/>
          </a:xfrm>
        </p:grpSpPr>
        <p:sp>
          <p:nvSpPr>
            <p:cNvPr name="Freeform 53" id="53"/>
            <p:cNvSpPr/>
            <p:nvPr/>
          </p:nvSpPr>
          <p:spPr>
            <a:xfrm flipH="false" flipV="false" rot="0">
              <a:off x="0" y="0"/>
              <a:ext cx="277749" cy="1667637"/>
            </a:xfrm>
            <a:custGeom>
              <a:avLst/>
              <a:gdLst/>
              <a:ahLst/>
              <a:cxnLst/>
              <a:rect r="r" b="b" t="t" l="l"/>
              <a:pathLst>
                <a:path h="1667637" w="277749">
                  <a:moveTo>
                    <a:pt x="0" y="0"/>
                  </a:moveTo>
                  <a:lnTo>
                    <a:pt x="277749" y="0"/>
                  </a:lnTo>
                  <a:lnTo>
                    <a:pt x="277749" y="1667637"/>
                  </a:lnTo>
                  <a:lnTo>
                    <a:pt x="0" y="1667637"/>
                  </a:lnTo>
                  <a:close/>
                </a:path>
              </a:pathLst>
            </a:custGeom>
            <a:solidFill>
              <a:srgbClr val="2B2B2B"/>
            </a:solidFill>
            <a:ln w="25400" cap="sq">
              <a:solidFill>
                <a:srgbClr val="2B2B2B"/>
              </a:solidFill>
              <a:prstDash val="solid"/>
              <a:miter/>
            </a:ln>
          </p:spPr>
        </p:sp>
      </p:grpSp>
      <p:grpSp>
        <p:nvGrpSpPr>
          <p:cNvPr name="Group 54" id="54"/>
          <p:cNvGrpSpPr/>
          <p:nvPr/>
        </p:nvGrpSpPr>
        <p:grpSpPr>
          <a:xfrm rot="0">
            <a:off x="9784080" y="2962656"/>
            <a:ext cx="7717536" cy="1024128"/>
            <a:chOff x="0" y="0"/>
            <a:chExt cx="10290048" cy="1365504"/>
          </a:xfrm>
        </p:grpSpPr>
        <p:sp>
          <p:nvSpPr>
            <p:cNvPr name="Freeform 55" id="55"/>
            <p:cNvSpPr/>
            <p:nvPr/>
          </p:nvSpPr>
          <p:spPr>
            <a:xfrm flipH="false" flipV="false" rot="0">
              <a:off x="0" y="0"/>
              <a:ext cx="10290048" cy="1365504"/>
            </a:xfrm>
            <a:custGeom>
              <a:avLst/>
              <a:gdLst/>
              <a:ahLst/>
              <a:cxnLst/>
              <a:rect r="r" b="b" t="t" l="l"/>
              <a:pathLst>
                <a:path h="1365504" w="10290048">
                  <a:moveTo>
                    <a:pt x="0" y="0"/>
                  </a:moveTo>
                  <a:lnTo>
                    <a:pt x="10290048" y="0"/>
                  </a:lnTo>
                  <a:lnTo>
                    <a:pt x="10290048" y="1365504"/>
                  </a:lnTo>
                  <a:lnTo>
                    <a:pt x="0" y="1365504"/>
                  </a:lnTo>
                  <a:close/>
                </a:path>
              </a:pathLst>
            </a:custGeom>
            <a:blipFill>
              <a:blip r:embed="rId3">
                <a:alphaModFix amt="0"/>
              </a:blip>
              <a:stretch>
                <a:fillRect l="0" t="-96833" r="0" b="-96833"/>
              </a:stretch>
            </a:blipFill>
          </p:spPr>
        </p:sp>
        <p:sp>
          <p:nvSpPr>
            <p:cNvPr name="TextBox 56" id="56"/>
            <p:cNvSpPr txBox="true"/>
            <p:nvPr/>
          </p:nvSpPr>
          <p:spPr>
            <a:xfrm>
              <a:off x="0" y="-47625"/>
              <a:ext cx="10290048" cy="1413129"/>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Work your sponsorship and branding investments actively</a:t>
              </a:r>
            </a:p>
          </p:txBody>
        </p:sp>
      </p:grpSp>
      <p:grpSp>
        <p:nvGrpSpPr>
          <p:cNvPr name="Group 57" id="57"/>
          <p:cNvGrpSpPr/>
          <p:nvPr/>
        </p:nvGrpSpPr>
        <p:grpSpPr>
          <a:xfrm rot="0">
            <a:off x="9405623" y="4321559"/>
            <a:ext cx="8255003" cy="1250699"/>
            <a:chOff x="0" y="0"/>
            <a:chExt cx="11006671" cy="1667599"/>
          </a:xfrm>
        </p:grpSpPr>
        <p:sp>
          <p:nvSpPr>
            <p:cNvPr name="Freeform 58" id="58"/>
            <p:cNvSpPr/>
            <p:nvPr/>
          </p:nvSpPr>
          <p:spPr>
            <a:xfrm flipH="false" flipV="false" rot="0">
              <a:off x="0" y="0"/>
              <a:ext cx="11006709" cy="1667637"/>
            </a:xfrm>
            <a:custGeom>
              <a:avLst/>
              <a:gdLst/>
              <a:ahLst/>
              <a:cxnLst/>
              <a:rect r="r" b="b" t="t" l="l"/>
              <a:pathLst>
                <a:path h="1667637" w="11006709">
                  <a:moveTo>
                    <a:pt x="0" y="0"/>
                  </a:moveTo>
                  <a:lnTo>
                    <a:pt x="11006709" y="0"/>
                  </a:lnTo>
                  <a:lnTo>
                    <a:pt x="11006709" y="1667637"/>
                  </a:lnTo>
                  <a:lnTo>
                    <a:pt x="0" y="1667637"/>
                  </a:lnTo>
                  <a:close/>
                </a:path>
              </a:pathLst>
            </a:custGeom>
            <a:solidFill>
              <a:srgbClr val="F5F5F5"/>
            </a:solidFill>
            <a:ln w="25400" cap="sq">
              <a:solidFill>
                <a:srgbClr val="F5F5F5"/>
              </a:solidFill>
              <a:prstDash val="solid"/>
              <a:miter/>
            </a:ln>
          </p:spPr>
        </p:sp>
      </p:grpSp>
      <p:grpSp>
        <p:nvGrpSpPr>
          <p:cNvPr name="Group 59" id="59"/>
          <p:cNvGrpSpPr/>
          <p:nvPr/>
        </p:nvGrpSpPr>
        <p:grpSpPr>
          <a:xfrm rot="0">
            <a:off x="9405623" y="4321559"/>
            <a:ext cx="208283" cy="1250699"/>
            <a:chOff x="0" y="0"/>
            <a:chExt cx="277711" cy="1667599"/>
          </a:xfrm>
        </p:grpSpPr>
        <p:sp>
          <p:nvSpPr>
            <p:cNvPr name="Freeform 60" id="60"/>
            <p:cNvSpPr/>
            <p:nvPr/>
          </p:nvSpPr>
          <p:spPr>
            <a:xfrm flipH="false" flipV="false" rot="0">
              <a:off x="0" y="0"/>
              <a:ext cx="277749" cy="1667637"/>
            </a:xfrm>
            <a:custGeom>
              <a:avLst/>
              <a:gdLst/>
              <a:ahLst/>
              <a:cxnLst/>
              <a:rect r="r" b="b" t="t" l="l"/>
              <a:pathLst>
                <a:path h="1667637" w="277749">
                  <a:moveTo>
                    <a:pt x="0" y="0"/>
                  </a:moveTo>
                  <a:lnTo>
                    <a:pt x="277749" y="0"/>
                  </a:lnTo>
                  <a:lnTo>
                    <a:pt x="277749" y="1667637"/>
                  </a:lnTo>
                  <a:lnTo>
                    <a:pt x="0" y="1667637"/>
                  </a:lnTo>
                  <a:close/>
                </a:path>
              </a:pathLst>
            </a:custGeom>
            <a:solidFill>
              <a:srgbClr val="2B2B2B"/>
            </a:solidFill>
            <a:ln w="25400" cap="sq">
              <a:solidFill>
                <a:srgbClr val="2B2B2B"/>
              </a:solidFill>
              <a:prstDash val="solid"/>
              <a:miter/>
            </a:ln>
          </p:spPr>
        </p:sp>
      </p:grpSp>
      <p:grpSp>
        <p:nvGrpSpPr>
          <p:cNvPr name="Group 61" id="61"/>
          <p:cNvGrpSpPr/>
          <p:nvPr/>
        </p:nvGrpSpPr>
        <p:grpSpPr>
          <a:xfrm rot="0">
            <a:off x="9784080" y="4370832"/>
            <a:ext cx="7717536" cy="1024128"/>
            <a:chOff x="0" y="0"/>
            <a:chExt cx="10290048" cy="1365504"/>
          </a:xfrm>
        </p:grpSpPr>
        <p:sp>
          <p:nvSpPr>
            <p:cNvPr name="Freeform 62" id="62"/>
            <p:cNvSpPr/>
            <p:nvPr/>
          </p:nvSpPr>
          <p:spPr>
            <a:xfrm flipH="false" flipV="false" rot="0">
              <a:off x="0" y="0"/>
              <a:ext cx="10290048" cy="1365504"/>
            </a:xfrm>
            <a:custGeom>
              <a:avLst/>
              <a:gdLst/>
              <a:ahLst/>
              <a:cxnLst/>
              <a:rect r="r" b="b" t="t" l="l"/>
              <a:pathLst>
                <a:path h="1365504" w="10290048">
                  <a:moveTo>
                    <a:pt x="0" y="0"/>
                  </a:moveTo>
                  <a:lnTo>
                    <a:pt x="10290048" y="0"/>
                  </a:lnTo>
                  <a:lnTo>
                    <a:pt x="10290048" y="1365504"/>
                  </a:lnTo>
                  <a:lnTo>
                    <a:pt x="0" y="1365504"/>
                  </a:lnTo>
                  <a:close/>
                </a:path>
              </a:pathLst>
            </a:custGeom>
            <a:blipFill>
              <a:blip r:embed="rId3">
                <a:alphaModFix amt="0"/>
              </a:blip>
              <a:stretch>
                <a:fillRect l="0" t="-96833" r="0" b="-96833"/>
              </a:stretch>
            </a:blipFill>
          </p:spPr>
        </p:sp>
        <p:sp>
          <p:nvSpPr>
            <p:cNvPr name="TextBox 63" id="63"/>
            <p:cNvSpPr txBox="true"/>
            <p:nvPr/>
          </p:nvSpPr>
          <p:spPr>
            <a:xfrm>
              <a:off x="0" y="-47625"/>
              <a:ext cx="10290048" cy="1413129"/>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Take advantage of all networking opportunities: lunches, coffee breaks, receptions, lobby bar</a:t>
              </a:r>
            </a:p>
          </p:txBody>
        </p:sp>
      </p:grpSp>
      <p:grpSp>
        <p:nvGrpSpPr>
          <p:cNvPr name="Group 64" id="64"/>
          <p:cNvGrpSpPr/>
          <p:nvPr/>
        </p:nvGrpSpPr>
        <p:grpSpPr>
          <a:xfrm rot="0">
            <a:off x="9405623" y="5729735"/>
            <a:ext cx="8255003" cy="1250699"/>
            <a:chOff x="0" y="0"/>
            <a:chExt cx="11006671" cy="1667599"/>
          </a:xfrm>
        </p:grpSpPr>
        <p:sp>
          <p:nvSpPr>
            <p:cNvPr name="Freeform 65" id="65"/>
            <p:cNvSpPr/>
            <p:nvPr/>
          </p:nvSpPr>
          <p:spPr>
            <a:xfrm flipH="false" flipV="false" rot="0">
              <a:off x="0" y="0"/>
              <a:ext cx="11006709" cy="1667637"/>
            </a:xfrm>
            <a:custGeom>
              <a:avLst/>
              <a:gdLst/>
              <a:ahLst/>
              <a:cxnLst/>
              <a:rect r="r" b="b" t="t" l="l"/>
              <a:pathLst>
                <a:path h="1667637" w="11006709">
                  <a:moveTo>
                    <a:pt x="0" y="0"/>
                  </a:moveTo>
                  <a:lnTo>
                    <a:pt x="11006709" y="0"/>
                  </a:lnTo>
                  <a:lnTo>
                    <a:pt x="11006709" y="1667637"/>
                  </a:lnTo>
                  <a:lnTo>
                    <a:pt x="0" y="1667637"/>
                  </a:lnTo>
                  <a:close/>
                </a:path>
              </a:pathLst>
            </a:custGeom>
            <a:solidFill>
              <a:srgbClr val="F5F5F5"/>
            </a:solidFill>
            <a:ln w="25400" cap="sq">
              <a:solidFill>
                <a:srgbClr val="F5F5F5"/>
              </a:solidFill>
              <a:prstDash val="solid"/>
              <a:miter/>
            </a:ln>
          </p:spPr>
        </p:sp>
      </p:grpSp>
      <p:grpSp>
        <p:nvGrpSpPr>
          <p:cNvPr name="Group 66" id="66"/>
          <p:cNvGrpSpPr/>
          <p:nvPr/>
        </p:nvGrpSpPr>
        <p:grpSpPr>
          <a:xfrm rot="0">
            <a:off x="9405623" y="5729735"/>
            <a:ext cx="208283" cy="1250699"/>
            <a:chOff x="0" y="0"/>
            <a:chExt cx="277711" cy="1667599"/>
          </a:xfrm>
        </p:grpSpPr>
        <p:sp>
          <p:nvSpPr>
            <p:cNvPr name="Freeform 67" id="67"/>
            <p:cNvSpPr/>
            <p:nvPr/>
          </p:nvSpPr>
          <p:spPr>
            <a:xfrm flipH="false" flipV="false" rot="0">
              <a:off x="0" y="0"/>
              <a:ext cx="277749" cy="1667637"/>
            </a:xfrm>
            <a:custGeom>
              <a:avLst/>
              <a:gdLst/>
              <a:ahLst/>
              <a:cxnLst/>
              <a:rect r="r" b="b" t="t" l="l"/>
              <a:pathLst>
                <a:path h="1667637" w="277749">
                  <a:moveTo>
                    <a:pt x="0" y="0"/>
                  </a:moveTo>
                  <a:lnTo>
                    <a:pt x="277749" y="0"/>
                  </a:lnTo>
                  <a:lnTo>
                    <a:pt x="277749" y="1667637"/>
                  </a:lnTo>
                  <a:lnTo>
                    <a:pt x="0" y="1667637"/>
                  </a:lnTo>
                  <a:close/>
                </a:path>
              </a:pathLst>
            </a:custGeom>
            <a:solidFill>
              <a:srgbClr val="2B2B2B"/>
            </a:solidFill>
            <a:ln w="25400" cap="sq">
              <a:solidFill>
                <a:srgbClr val="2B2B2B"/>
              </a:solidFill>
              <a:prstDash val="solid"/>
              <a:miter/>
            </a:ln>
          </p:spPr>
        </p:sp>
      </p:grpSp>
      <p:grpSp>
        <p:nvGrpSpPr>
          <p:cNvPr name="Group 68" id="68"/>
          <p:cNvGrpSpPr/>
          <p:nvPr/>
        </p:nvGrpSpPr>
        <p:grpSpPr>
          <a:xfrm rot="0">
            <a:off x="9784080" y="5779008"/>
            <a:ext cx="7717536" cy="1024128"/>
            <a:chOff x="0" y="0"/>
            <a:chExt cx="10290048" cy="1365504"/>
          </a:xfrm>
        </p:grpSpPr>
        <p:sp>
          <p:nvSpPr>
            <p:cNvPr name="Freeform 69" id="69"/>
            <p:cNvSpPr/>
            <p:nvPr/>
          </p:nvSpPr>
          <p:spPr>
            <a:xfrm flipH="false" flipV="false" rot="0">
              <a:off x="0" y="0"/>
              <a:ext cx="10290048" cy="1365504"/>
            </a:xfrm>
            <a:custGeom>
              <a:avLst/>
              <a:gdLst/>
              <a:ahLst/>
              <a:cxnLst/>
              <a:rect r="r" b="b" t="t" l="l"/>
              <a:pathLst>
                <a:path h="1365504" w="10290048">
                  <a:moveTo>
                    <a:pt x="0" y="0"/>
                  </a:moveTo>
                  <a:lnTo>
                    <a:pt x="10290048" y="0"/>
                  </a:lnTo>
                  <a:lnTo>
                    <a:pt x="10290048" y="1365504"/>
                  </a:lnTo>
                  <a:lnTo>
                    <a:pt x="0" y="1365504"/>
                  </a:lnTo>
                  <a:close/>
                </a:path>
              </a:pathLst>
            </a:custGeom>
            <a:blipFill>
              <a:blip r:embed="rId3">
                <a:alphaModFix amt="0"/>
              </a:blip>
              <a:stretch>
                <a:fillRect l="0" t="-96833" r="0" b="-96833"/>
              </a:stretch>
            </a:blipFill>
          </p:spPr>
        </p:sp>
        <p:sp>
          <p:nvSpPr>
            <p:cNvPr name="TextBox 70" id="70"/>
            <p:cNvSpPr txBox="true"/>
            <p:nvPr/>
          </p:nvSpPr>
          <p:spPr>
            <a:xfrm>
              <a:off x="0" y="-47625"/>
              <a:ext cx="10290048" cy="1413129"/>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Volunteer with ILTA — visibility beyond the booth</a:t>
              </a:r>
            </a:p>
          </p:txBody>
        </p:sp>
      </p:grpSp>
      <p:grpSp>
        <p:nvGrpSpPr>
          <p:cNvPr name="Group 71" id="71"/>
          <p:cNvGrpSpPr/>
          <p:nvPr/>
        </p:nvGrpSpPr>
        <p:grpSpPr>
          <a:xfrm rot="0">
            <a:off x="9405623" y="7137911"/>
            <a:ext cx="8255003" cy="1250699"/>
            <a:chOff x="0" y="0"/>
            <a:chExt cx="11006671" cy="1667599"/>
          </a:xfrm>
        </p:grpSpPr>
        <p:sp>
          <p:nvSpPr>
            <p:cNvPr name="Freeform 72" id="72"/>
            <p:cNvSpPr/>
            <p:nvPr/>
          </p:nvSpPr>
          <p:spPr>
            <a:xfrm flipH="false" flipV="false" rot="0">
              <a:off x="0" y="0"/>
              <a:ext cx="11006709" cy="1667637"/>
            </a:xfrm>
            <a:custGeom>
              <a:avLst/>
              <a:gdLst/>
              <a:ahLst/>
              <a:cxnLst/>
              <a:rect r="r" b="b" t="t" l="l"/>
              <a:pathLst>
                <a:path h="1667637" w="11006709">
                  <a:moveTo>
                    <a:pt x="0" y="0"/>
                  </a:moveTo>
                  <a:lnTo>
                    <a:pt x="11006709" y="0"/>
                  </a:lnTo>
                  <a:lnTo>
                    <a:pt x="11006709" y="1667637"/>
                  </a:lnTo>
                  <a:lnTo>
                    <a:pt x="0" y="1667637"/>
                  </a:lnTo>
                  <a:close/>
                </a:path>
              </a:pathLst>
            </a:custGeom>
            <a:solidFill>
              <a:srgbClr val="F5F5F5"/>
            </a:solidFill>
            <a:ln w="25400" cap="sq">
              <a:solidFill>
                <a:srgbClr val="F5F5F5"/>
              </a:solidFill>
              <a:prstDash val="solid"/>
              <a:miter/>
            </a:ln>
          </p:spPr>
        </p:sp>
      </p:grpSp>
      <p:grpSp>
        <p:nvGrpSpPr>
          <p:cNvPr name="Group 73" id="73"/>
          <p:cNvGrpSpPr/>
          <p:nvPr/>
        </p:nvGrpSpPr>
        <p:grpSpPr>
          <a:xfrm rot="0">
            <a:off x="9405623" y="7137911"/>
            <a:ext cx="208283" cy="1250699"/>
            <a:chOff x="0" y="0"/>
            <a:chExt cx="277711" cy="1667599"/>
          </a:xfrm>
        </p:grpSpPr>
        <p:sp>
          <p:nvSpPr>
            <p:cNvPr name="Freeform 74" id="74"/>
            <p:cNvSpPr/>
            <p:nvPr/>
          </p:nvSpPr>
          <p:spPr>
            <a:xfrm flipH="false" flipV="false" rot="0">
              <a:off x="0" y="0"/>
              <a:ext cx="277749" cy="1667637"/>
            </a:xfrm>
            <a:custGeom>
              <a:avLst/>
              <a:gdLst/>
              <a:ahLst/>
              <a:cxnLst/>
              <a:rect r="r" b="b" t="t" l="l"/>
              <a:pathLst>
                <a:path h="1667637" w="277749">
                  <a:moveTo>
                    <a:pt x="0" y="0"/>
                  </a:moveTo>
                  <a:lnTo>
                    <a:pt x="277749" y="0"/>
                  </a:lnTo>
                  <a:lnTo>
                    <a:pt x="277749" y="1667637"/>
                  </a:lnTo>
                  <a:lnTo>
                    <a:pt x="0" y="1667637"/>
                  </a:lnTo>
                  <a:close/>
                </a:path>
              </a:pathLst>
            </a:custGeom>
            <a:solidFill>
              <a:srgbClr val="2B2B2B"/>
            </a:solidFill>
            <a:ln w="25400" cap="sq">
              <a:solidFill>
                <a:srgbClr val="2B2B2B"/>
              </a:solidFill>
              <a:prstDash val="solid"/>
              <a:miter/>
            </a:ln>
          </p:spPr>
        </p:sp>
      </p:grpSp>
      <p:grpSp>
        <p:nvGrpSpPr>
          <p:cNvPr name="Group 75" id="75"/>
          <p:cNvGrpSpPr/>
          <p:nvPr/>
        </p:nvGrpSpPr>
        <p:grpSpPr>
          <a:xfrm rot="0">
            <a:off x="9784080" y="7187184"/>
            <a:ext cx="7717536" cy="1024128"/>
            <a:chOff x="0" y="0"/>
            <a:chExt cx="10290048" cy="1365504"/>
          </a:xfrm>
        </p:grpSpPr>
        <p:sp>
          <p:nvSpPr>
            <p:cNvPr name="Freeform 76" id="76"/>
            <p:cNvSpPr/>
            <p:nvPr/>
          </p:nvSpPr>
          <p:spPr>
            <a:xfrm flipH="false" flipV="false" rot="0">
              <a:off x="0" y="0"/>
              <a:ext cx="10290048" cy="1365504"/>
            </a:xfrm>
            <a:custGeom>
              <a:avLst/>
              <a:gdLst/>
              <a:ahLst/>
              <a:cxnLst/>
              <a:rect r="r" b="b" t="t" l="l"/>
              <a:pathLst>
                <a:path h="1365504" w="10290048">
                  <a:moveTo>
                    <a:pt x="0" y="0"/>
                  </a:moveTo>
                  <a:lnTo>
                    <a:pt x="10290048" y="0"/>
                  </a:lnTo>
                  <a:lnTo>
                    <a:pt x="10290048" y="1365504"/>
                  </a:lnTo>
                  <a:lnTo>
                    <a:pt x="0" y="1365504"/>
                  </a:lnTo>
                  <a:close/>
                </a:path>
              </a:pathLst>
            </a:custGeom>
            <a:blipFill>
              <a:blip r:embed="rId3">
                <a:alphaModFix amt="0"/>
              </a:blip>
              <a:stretch>
                <a:fillRect l="0" t="-96833" r="0" b="-96833"/>
              </a:stretch>
            </a:blipFill>
          </p:spPr>
        </p:sp>
        <p:sp>
          <p:nvSpPr>
            <p:cNvPr name="TextBox 77" id="77"/>
            <p:cNvSpPr txBox="true"/>
            <p:nvPr/>
          </p:nvSpPr>
          <p:spPr>
            <a:xfrm>
              <a:off x="0" y="-47625"/>
              <a:ext cx="10290048" cy="1413129"/>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Tue &amp; Wed nights are yours — use them for hosted events or dinners</a:t>
              </a:r>
            </a:p>
          </p:txBody>
        </p:sp>
      </p:grpSp>
      <p:grpSp>
        <p:nvGrpSpPr>
          <p:cNvPr name="Group 78" id="78"/>
          <p:cNvGrpSpPr/>
          <p:nvPr/>
        </p:nvGrpSpPr>
        <p:grpSpPr>
          <a:xfrm rot="0">
            <a:off x="9405623" y="8546087"/>
            <a:ext cx="8255003" cy="1250699"/>
            <a:chOff x="0" y="0"/>
            <a:chExt cx="11006671" cy="1667599"/>
          </a:xfrm>
        </p:grpSpPr>
        <p:sp>
          <p:nvSpPr>
            <p:cNvPr name="Freeform 79" id="79"/>
            <p:cNvSpPr/>
            <p:nvPr/>
          </p:nvSpPr>
          <p:spPr>
            <a:xfrm flipH="false" flipV="false" rot="0">
              <a:off x="0" y="0"/>
              <a:ext cx="11006709" cy="1667637"/>
            </a:xfrm>
            <a:custGeom>
              <a:avLst/>
              <a:gdLst/>
              <a:ahLst/>
              <a:cxnLst/>
              <a:rect r="r" b="b" t="t" l="l"/>
              <a:pathLst>
                <a:path h="1667637" w="11006709">
                  <a:moveTo>
                    <a:pt x="0" y="0"/>
                  </a:moveTo>
                  <a:lnTo>
                    <a:pt x="11006709" y="0"/>
                  </a:lnTo>
                  <a:lnTo>
                    <a:pt x="11006709" y="1667637"/>
                  </a:lnTo>
                  <a:lnTo>
                    <a:pt x="0" y="1667637"/>
                  </a:lnTo>
                  <a:close/>
                </a:path>
              </a:pathLst>
            </a:custGeom>
            <a:solidFill>
              <a:srgbClr val="F5F5F5"/>
            </a:solidFill>
            <a:ln w="25400" cap="sq">
              <a:solidFill>
                <a:srgbClr val="F5F5F5"/>
              </a:solidFill>
              <a:prstDash val="solid"/>
              <a:miter/>
            </a:ln>
          </p:spPr>
        </p:sp>
      </p:grpSp>
      <p:grpSp>
        <p:nvGrpSpPr>
          <p:cNvPr name="Group 80" id="80"/>
          <p:cNvGrpSpPr/>
          <p:nvPr/>
        </p:nvGrpSpPr>
        <p:grpSpPr>
          <a:xfrm rot="0">
            <a:off x="9405623" y="8546087"/>
            <a:ext cx="208283" cy="1250699"/>
            <a:chOff x="0" y="0"/>
            <a:chExt cx="277711" cy="1667599"/>
          </a:xfrm>
        </p:grpSpPr>
        <p:sp>
          <p:nvSpPr>
            <p:cNvPr name="Freeform 81" id="81"/>
            <p:cNvSpPr/>
            <p:nvPr/>
          </p:nvSpPr>
          <p:spPr>
            <a:xfrm flipH="false" flipV="false" rot="0">
              <a:off x="0" y="0"/>
              <a:ext cx="277749" cy="1667637"/>
            </a:xfrm>
            <a:custGeom>
              <a:avLst/>
              <a:gdLst/>
              <a:ahLst/>
              <a:cxnLst/>
              <a:rect r="r" b="b" t="t" l="l"/>
              <a:pathLst>
                <a:path h="1667637" w="277749">
                  <a:moveTo>
                    <a:pt x="0" y="0"/>
                  </a:moveTo>
                  <a:lnTo>
                    <a:pt x="277749" y="0"/>
                  </a:lnTo>
                  <a:lnTo>
                    <a:pt x="277749" y="1667637"/>
                  </a:lnTo>
                  <a:lnTo>
                    <a:pt x="0" y="1667637"/>
                  </a:lnTo>
                  <a:close/>
                </a:path>
              </a:pathLst>
            </a:custGeom>
            <a:solidFill>
              <a:srgbClr val="2B2B2B"/>
            </a:solidFill>
            <a:ln w="25400" cap="sq">
              <a:solidFill>
                <a:srgbClr val="2B2B2B"/>
              </a:solidFill>
              <a:prstDash val="solid"/>
              <a:miter/>
            </a:ln>
          </p:spPr>
        </p:sp>
      </p:grpSp>
      <p:grpSp>
        <p:nvGrpSpPr>
          <p:cNvPr name="Group 82" id="82"/>
          <p:cNvGrpSpPr/>
          <p:nvPr/>
        </p:nvGrpSpPr>
        <p:grpSpPr>
          <a:xfrm rot="0">
            <a:off x="9784080" y="8595360"/>
            <a:ext cx="7717536" cy="1024128"/>
            <a:chOff x="0" y="0"/>
            <a:chExt cx="10290048" cy="1365504"/>
          </a:xfrm>
        </p:grpSpPr>
        <p:sp>
          <p:nvSpPr>
            <p:cNvPr name="Freeform 83" id="83"/>
            <p:cNvSpPr/>
            <p:nvPr/>
          </p:nvSpPr>
          <p:spPr>
            <a:xfrm flipH="false" flipV="false" rot="0">
              <a:off x="0" y="0"/>
              <a:ext cx="10290048" cy="1365504"/>
            </a:xfrm>
            <a:custGeom>
              <a:avLst/>
              <a:gdLst/>
              <a:ahLst/>
              <a:cxnLst/>
              <a:rect r="r" b="b" t="t" l="l"/>
              <a:pathLst>
                <a:path h="1365504" w="10290048">
                  <a:moveTo>
                    <a:pt x="0" y="0"/>
                  </a:moveTo>
                  <a:lnTo>
                    <a:pt x="10290048" y="0"/>
                  </a:lnTo>
                  <a:lnTo>
                    <a:pt x="10290048" y="1365504"/>
                  </a:lnTo>
                  <a:lnTo>
                    <a:pt x="0" y="1365504"/>
                  </a:lnTo>
                  <a:close/>
                </a:path>
              </a:pathLst>
            </a:custGeom>
            <a:blipFill>
              <a:blip r:embed="rId3">
                <a:alphaModFix amt="0"/>
              </a:blip>
              <a:stretch>
                <a:fillRect l="0" t="-96833" r="0" b="-96833"/>
              </a:stretch>
            </a:blipFill>
          </p:spPr>
        </p:sp>
        <p:sp>
          <p:nvSpPr>
            <p:cNvPr name="TextBox 84" id="84"/>
            <p:cNvSpPr txBox="true"/>
            <p:nvPr/>
          </p:nvSpPr>
          <p:spPr>
            <a:xfrm>
              <a:off x="0" y="-47625"/>
              <a:ext cx="10290048" cy="1413129"/>
            </a:xfrm>
            <a:prstGeom prst="rect">
              <a:avLst/>
            </a:prstGeom>
          </p:spPr>
          <p:txBody>
            <a:bodyPr anchor="ctr" rtlCol="false" tIns="0" lIns="0" bIns="0" rIns="0"/>
            <a:lstStyle/>
            <a:p>
              <a:pPr algn="l">
                <a:lnSpc>
                  <a:spcPts val="2640"/>
                </a:lnSpc>
              </a:pPr>
              <a:r>
                <a:rPr lang="en-US" sz="2200">
                  <a:solidFill>
                    <a:srgbClr val="1A1A1A"/>
                  </a:solidFill>
                  <a:latin typeface="Calibri (MS)"/>
                  <a:ea typeface="Calibri (MS)"/>
                  <a:cs typeface="Calibri (MS)"/>
                  <a:sym typeface="Calibri (MS)"/>
                </a:rPr>
                <a:t>Participate in wellness activities; conference stamina is real</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12697" y="-12697"/>
            <a:ext cx="18313403" cy="1579883"/>
            <a:chOff x="0" y="0"/>
            <a:chExt cx="24417871" cy="2106511"/>
          </a:xfrm>
        </p:grpSpPr>
        <p:sp>
          <p:nvSpPr>
            <p:cNvPr name="Freeform 3" id="3"/>
            <p:cNvSpPr/>
            <p:nvPr/>
          </p:nvSpPr>
          <p:spPr>
            <a:xfrm flipH="false" flipV="false" rot="0">
              <a:off x="0" y="0"/>
              <a:ext cx="24417910" cy="2106549"/>
            </a:xfrm>
            <a:custGeom>
              <a:avLst/>
              <a:gdLst/>
              <a:ahLst/>
              <a:cxnLst/>
              <a:rect r="r" b="b" t="t" l="l"/>
              <a:pathLst>
                <a:path h="2106549" w="24417910">
                  <a:moveTo>
                    <a:pt x="0" y="0"/>
                  </a:moveTo>
                  <a:lnTo>
                    <a:pt x="24417910" y="0"/>
                  </a:lnTo>
                  <a:lnTo>
                    <a:pt x="24417910" y="2106549"/>
                  </a:lnTo>
                  <a:lnTo>
                    <a:pt x="0" y="2106549"/>
                  </a:lnTo>
                  <a:close/>
                </a:path>
              </a:pathLst>
            </a:custGeom>
            <a:solidFill>
              <a:srgbClr val="2B2B2B"/>
            </a:solidFill>
            <a:ln w="25400" cap="sq">
              <a:solidFill>
                <a:srgbClr val="2B2B2B"/>
              </a:solidFill>
              <a:prstDash val="solid"/>
              <a:miter/>
            </a:ln>
          </p:spPr>
        </p:sp>
      </p:grpSp>
      <p:grpSp>
        <p:nvGrpSpPr>
          <p:cNvPr name="Group 4" id="4"/>
          <p:cNvGrpSpPr/>
          <p:nvPr/>
        </p:nvGrpSpPr>
        <p:grpSpPr>
          <a:xfrm rot="0">
            <a:off x="731520" y="0"/>
            <a:ext cx="16459200" cy="1554480"/>
            <a:chOff x="0" y="0"/>
            <a:chExt cx="21945600" cy="2072640"/>
          </a:xfrm>
        </p:grpSpPr>
        <p:sp>
          <p:nvSpPr>
            <p:cNvPr name="Freeform 5" id="5"/>
            <p:cNvSpPr/>
            <p:nvPr/>
          </p:nvSpPr>
          <p:spPr>
            <a:xfrm flipH="false" flipV="false" rot="0">
              <a:off x="0" y="0"/>
              <a:ext cx="21945600" cy="2072640"/>
            </a:xfrm>
            <a:custGeom>
              <a:avLst/>
              <a:gdLst/>
              <a:ahLst/>
              <a:cxnLst/>
              <a:rect r="r" b="b" t="t" l="l"/>
              <a:pathLst>
                <a:path h="2072640" w="21945600">
                  <a:moveTo>
                    <a:pt x="0" y="0"/>
                  </a:moveTo>
                  <a:lnTo>
                    <a:pt x="21945600" y="0"/>
                  </a:lnTo>
                  <a:lnTo>
                    <a:pt x="21945600" y="2072640"/>
                  </a:lnTo>
                  <a:lnTo>
                    <a:pt x="0" y="2072640"/>
                  </a:lnTo>
                  <a:close/>
                </a:path>
              </a:pathLst>
            </a:custGeom>
            <a:blipFill>
              <a:blip r:embed="rId3">
                <a:alphaModFix amt="0"/>
              </a:blip>
              <a:stretch>
                <a:fillRect l="0" t="-156312" r="0" b="-156312"/>
              </a:stretch>
            </a:blipFill>
          </p:spPr>
        </p:sp>
        <p:sp>
          <p:nvSpPr>
            <p:cNvPr name="TextBox 6" id="6"/>
            <p:cNvSpPr txBox="true"/>
            <p:nvPr/>
          </p:nvSpPr>
          <p:spPr>
            <a:xfrm>
              <a:off x="0" y="-76200"/>
              <a:ext cx="21945600" cy="2148840"/>
            </a:xfrm>
            <a:prstGeom prst="rect">
              <a:avLst/>
            </a:prstGeom>
          </p:spPr>
          <p:txBody>
            <a:bodyPr anchor="ctr" rtlCol="false" tIns="0" lIns="0" bIns="0" rIns="0"/>
            <a:lstStyle/>
            <a:p>
              <a:pPr algn="l">
                <a:lnSpc>
                  <a:spcPts val="5280"/>
                </a:lnSpc>
              </a:pPr>
              <a:r>
                <a:rPr lang="en-US" sz="4400" b="true">
                  <a:solidFill>
                    <a:srgbClr val="FFFFFF"/>
                  </a:solidFill>
                  <a:latin typeface="Calibri (MS) Bold"/>
                  <a:ea typeface="Calibri (MS) Bold"/>
                  <a:cs typeface="Calibri (MS) Bold"/>
                  <a:sym typeface="Calibri (MS) Bold"/>
                </a:rPr>
                <a:t>POST-CONFERENCE FOLLOW-THROUGH</a:t>
              </a:r>
            </a:p>
          </p:txBody>
        </p:sp>
      </p:grpSp>
      <p:grpSp>
        <p:nvGrpSpPr>
          <p:cNvPr name="Group 7" id="7"/>
          <p:cNvGrpSpPr/>
          <p:nvPr/>
        </p:nvGrpSpPr>
        <p:grpSpPr>
          <a:xfrm rot="0">
            <a:off x="731520" y="1792224"/>
            <a:ext cx="16459200" cy="731520"/>
            <a:chOff x="0" y="0"/>
            <a:chExt cx="21945600" cy="975360"/>
          </a:xfrm>
        </p:grpSpPr>
        <p:sp>
          <p:nvSpPr>
            <p:cNvPr name="Freeform 8" id="8"/>
            <p:cNvSpPr/>
            <p:nvPr/>
          </p:nvSpPr>
          <p:spPr>
            <a:xfrm flipH="false" flipV="false" rot="0">
              <a:off x="0" y="0"/>
              <a:ext cx="21945600" cy="975360"/>
            </a:xfrm>
            <a:custGeom>
              <a:avLst/>
              <a:gdLst/>
              <a:ahLst/>
              <a:cxnLst/>
              <a:rect r="r" b="b" t="t" l="l"/>
              <a:pathLst>
                <a:path h="975360" w="21945600">
                  <a:moveTo>
                    <a:pt x="0" y="0"/>
                  </a:moveTo>
                  <a:lnTo>
                    <a:pt x="21945600" y="0"/>
                  </a:lnTo>
                  <a:lnTo>
                    <a:pt x="21945600" y="975360"/>
                  </a:lnTo>
                  <a:lnTo>
                    <a:pt x="0" y="975360"/>
                  </a:lnTo>
                  <a:close/>
                </a:path>
              </a:pathLst>
            </a:custGeom>
            <a:blipFill>
              <a:blip r:embed="rId3">
                <a:alphaModFix amt="0"/>
              </a:blip>
              <a:stretch>
                <a:fillRect l="0" t="-388413" r="0" b="-388413"/>
              </a:stretch>
            </a:blipFill>
          </p:spPr>
        </p:sp>
        <p:sp>
          <p:nvSpPr>
            <p:cNvPr name="TextBox 9" id="9"/>
            <p:cNvSpPr txBox="true"/>
            <p:nvPr/>
          </p:nvSpPr>
          <p:spPr>
            <a:xfrm>
              <a:off x="0" y="0"/>
              <a:ext cx="21945600" cy="975360"/>
            </a:xfrm>
            <a:prstGeom prst="rect">
              <a:avLst/>
            </a:prstGeom>
          </p:spPr>
          <p:txBody>
            <a:bodyPr anchor="ctr" rtlCol="false" tIns="0" lIns="0" bIns="0" rIns="0"/>
            <a:lstStyle/>
            <a:p>
              <a:pPr algn="l">
                <a:lnSpc>
                  <a:spcPts val="3840"/>
                </a:lnSpc>
              </a:pPr>
              <a:r>
                <a:rPr lang="en-US" sz="3200" i="true">
                  <a:solidFill>
                    <a:srgbClr val="A81E2D"/>
                  </a:solidFill>
                  <a:latin typeface="Georgia Italics"/>
                  <a:ea typeface="Georgia Italics"/>
                  <a:cs typeface="Georgia Italics"/>
                  <a:sym typeface="Georgia Italics"/>
                </a:rPr>
                <a:t>The conference ends. The work doesn't.</a:t>
              </a:r>
            </a:p>
          </p:txBody>
        </p:sp>
      </p:grpSp>
      <p:grpSp>
        <p:nvGrpSpPr>
          <p:cNvPr name="Group 10" id="10"/>
          <p:cNvGrpSpPr/>
          <p:nvPr/>
        </p:nvGrpSpPr>
        <p:grpSpPr>
          <a:xfrm rot="0">
            <a:off x="718823" y="2730503"/>
            <a:ext cx="5292347" cy="2951483"/>
            <a:chOff x="0" y="0"/>
            <a:chExt cx="7056463" cy="3935311"/>
          </a:xfrm>
        </p:grpSpPr>
        <p:sp>
          <p:nvSpPr>
            <p:cNvPr name="Freeform 11" id="11"/>
            <p:cNvSpPr/>
            <p:nvPr/>
          </p:nvSpPr>
          <p:spPr>
            <a:xfrm flipH="false" flipV="false" rot="0">
              <a:off x="0" y="0"/>
              <a:ext cx="7056501" cy="3935349"/>
            </a:xfrm>
            <a:custGeom>
              <a:avLst/>
              <a:gdLst/>
              <a:ahLst/>
              <a:cxnLst/>
              <a:rect r="r" b="b" t="t" l="l"/>
              <a:pathLst>
                <a:path h="3935349" w="7056501">
                  <a:moveTo>
                    <a:pt x="0" y="0"/>
                  </a:moveTo>
                  <a:lnTo>
                    <a:pt x="7056501" y="0"/>
                  </a:lnTo>
                  <a:lnTo>
                    <a:pt x="7056501" y="3935349"/>
                  </a:lnTo>
                  <a:lnTo>
                    <a:pt x="0" y="3935349"/>
                  </a:lnTo>
                  <a:close/>
                </a:path>
              </a:pathLst>
            </a:custGeom>
            <a:solidFill>
              <a:srgbClr val="FFFFFF"/>
            </a:solidFill>
            <a:ln w="25400" cap="sq">
              <a:solidFill>
                <a:srgbClr val="FFFFFF"/>
              </a:solidFill>
              <a:prstDash val="solid"/>
              <a:miter/>
            </a:ln>
          </p:spPr>
        </p:sp>
      </p:grpSp>
      <p:grpSp>
        <p:nvGrpSpPr>
          <p:cNvPr name="Group 12" id="12"/>
          <p:cNvGrpSpPr/>
          <p:nvPr/>
        </p:nvGrpSpPr>
        <p:grpSpPr>
          <a:xfrm rot="0">
            <a:off x="1005840" y="3017520"/>
            <a:ext cx="694944" cy="694944"/>
            <a:chOff x="0" y="0"/>
            <a:chExt cx="926592" cy="926592"/>
          </a:xfrm>
        </p:grpSpPr>
        <p:sp>
          <p:nvSpPr>
            <p:cNvPr name="Freeform 13" id="13" descr="preencoded.png"/>
            <p:cNvSpPr/>
            <p:nvPr/>
          </p:nvSpPr>
          <p:spPr>
            <a:xfrm flipH="false" flipV="false" rot="0">
              <a:off x="0" y="0"/>
              <a:ext cx="926592" cy="926592"/>
            </a:xfrm>
            <a:custGeom>
              <a:avLst/>
              <a:gdLst/>
              <a:ahLst/>
              <a:cxnLst/>
              <a:rect r="r" b="b" t="t" l="l"/>
              <a:pathLst>
                <a:path h="926592" w="926592">
                  <a:moveTo>
                    <a:pt x="0" y="0"/>
                  </a:moveTo>
                  <a:lnTo>
                    <a:pt x="926592" y="0"/>
                  </a:lnTo>
                  <a:lnTo>
                    <a:pt x="926592" y="926592"/>
                  </a:lnTo>
                  <a:lnTo>
                    <a:pt x="0" y="926592"/>
                  </a:lnTo>
                  <a:lnTo>
                    <a:pt x="0" y="0"/>
                  </a:lnTo>
                  <a:close/>
                </a:path>
              </a:pathLst>
            </a:custGeom>
            <a:blipFill>
              <a:blip r:embed="rId4"/>
              <a:stretch>
                <a:fillRect l="0" t="0" r="0" b="0"/>
              </a:stretch>
            </a:blipFill>
          </p:spPr>
        </p:sp>
      </p:grpSp>
      <p:grpSp>
        <p:nvGrpSpPr>
          <p:cNvPr name="Group 14" id="14"/>
          <p:cNvGrpSpPr/>
          <p:nvPr/>
        </p:nvGrpSpPr>
        <p:grpSpPr>
          <a:xfrm rot="0">
            <a:off x="1865376" y="2999232"/>
            <a:ext cx="3840480" cy="694944"/>
            <a:chOff x="0" y="0"/>
            <a:chExt cx="5120640" cy="926592"/>
          </a:xfrm>
        </p:grpSpPr>
        <p:sp>
          <p:nvSpPr>
            <p:cNvPr name="Freeform 15" id="15"/>
            <p:cNvSpPr/>
            <p:nvPr/>
          </p:nvSpPr>
          <p:spPr>
            <a:xfrm flipH="false" flipV="false" rot="0">
              <a:off x="0" y="0"/>
              <a:ext cx="5120640" cy="926592"/>
            </a:xfrm>
            <a:custGeom>
              <a:avLst/>
              <a:gdLst/>
              <a:ahLst/>
              <a:cxnLst/>
              <a:rect r="r" b="b" t="t" l="l"/>
              <a:pathLst>
                <a:path h="926592" w="5120640">
                  <a:moveTo>
                    <a:pt x="0" y="0"/>
                  </a:moveTo>
                  <a:lnTo>
                    <a:pt x="5120640" y="0"/>
                  </a:lnTo>
                  <a:lnTo>
                    <a:pt x="5120640" y="926592"/>
                  </a:lnTo>
                  <a:lnTo>
                    <a:pt x="0" y="926592"/>
                  </a:lnTo>
                  <a:close/>
                </a:path>
              </a:pathLst>
            </a:custGeom>
            <a:blipFill>
              <a:blip r:embed="rId3">
                <a:alphaModFix amt="0"/>
              </a:blip>
              <a:stretch>
                <a:fillRect l="0" t="-57680" r="0" b="-57680"/>
              </a:stretch>
            </a:blipFill>
          </p:spPr>
        </p:sp>
        <p:sp>
          <p:nvSpPr>
            <p:cNvPr name="TextBox 16" id="16"/>
            <p:cNvSpPr txBox="true"/>
            <p:nvPr/>
          </p:nvSpPr>
          <p:spPr>
            <a:xfrm>
              <a:off x="0" y="-38100"/>
              <a:ext cx="5120640" cy="964692"/>
            </a:xfrm>
            <a:prstGeom prst="rect">
              <a:avLst/>
            </a:prstGeom>
          </p:spPr>
          <p:txBody>
            <a:bodyPr anchor="ctr" rtlCol="false" tIns="0" lIns="0" bIns="0" rIns="0"/>
            <a:lstStyle/>
            <a:p>
              <a:pPr algn="l">
                <a:lnSpc>
                  <a:spcPts val="2879"/>
                </a:lnSpc>
              </a:pPr>
              <a:r>
                <a:rPr lang="en-US" sz="2400" b="true">
                  <a:solidFill>
                    <a:srgbClr val="1A1A1A"/>
                  </a:solidFill>
                  <a:latin typeface="Calibri (MS) Bold"/>
                  <a:ea typeface="Calibri (MS) Bold"/>
                  <a:cs typeface="Calibri (MS) Bold"/>
                  <a:sym typeface="Calibri (MS) Bold"/>
                </a:rPr>
                <a:t>Follow Up Fast</a:t>
              </a:r>
            </a:p>
          </p:txBody>
        </p:sp>
      </p:grpSp>
      <p:grpSp>
        <p:nvGrpSpPr>
          <p:cNvPr name="Group 17" id="17"/>
          <p:cNvGrpSpPr/>
          <p:nvPr/>
        </p:nvGrpSpPr>
        <p:grpSpPr>
          <a:xfrm rot="0">
            <a:off x="1005840" y="3877056"/>
            <a:ext cx="4718304" cy="1609344"/>
            <a:chOff x="0" y="0"/>
            <a:chExt cx="6291072" cy="2145792"/>
          </a:xfrm>
        </p:grpSpPr>
        <p:sp>
          <p:nvSpPr>
            <p:cNvPr name="Freeform 18" id="18"/>
            <p:cNvSpPr/>
            <p:nvPr/>
          </p:nvSpPr>
          <p:spPr>
            <a:xfrm flipH="false" flipV="false" rot="0">
              <a:off x="0" y="0"/>
              <a:ext cx="6291072" cy="2145792"/>
            </a:xfrm>
            <a:custGeom>
              <a:avLst/>
              <a:gdLst/>
              <a:ahLst/>
              <a:cxnLst/>
              <a:rect r="r" b="b" t="t" l="l"/>
              <a:pathLst>
                <a:path h="2145792" w="6291072">
                  <a:moveTo>
                    <a:pt x="0" y="0"/>
                  </a:moveTo>
                  <a:lnTo>
                    <a:pt x="6291072" y="0"/>
                  </a:lnTo>
                  <a:lnTo>
                    <a:pt x="6291072" y="2145792"/>
                  </a:lnTo>
                  <a:lnTo>
                    <a:pt x="0" y="2145792"/>
                  </a:lnTo>
                  <a:close/>
                </a:path>
              </a:pathLst>
            </a:custGeom>
            <a:blipFill>
              <a:blip r:embed="rId3">
                <a:alphaModFix amt="0"/>
              </a:blip>
              <a:stretch>
                <a:fillRect l="0" t="-7126" r="0" b="-7126"/>
              </a:stretch>
            </a:blipFill>
          </p:spPr>
        </p:sp>
        <p:sp>
          <p:nvSpPr>
            <p:cNvPr name="TextBox 19" id="19"/>
            <p:cNvSpPr txBox="true"/>
            <p:nvPr/>
          </p:nvSpPr>
          <p:spPr>
            <a:xfrm>
              <a:off x="0" y="-38100"/>
              <a:ext cx="6291072" cy="2183892"/>
            </a:xfrm>
            <a:prstGeom prst="rect">
              <a:avLst/>
            </a:prstGeom>
          </p:spPr>
          <p:txBody>
            <a:bodyPr anchor="ctr" rtlCol="false" tIns="0" lIns="0" bIns="0" rIns="0"/>
            <a:lstStyle/>
            <a:p>
              <a:pPr algn="l">
                <a:lnSpc>
                  <a:spcPts val="2400"/>
                </a:lnSpc>
              </a:pPr>
              <a:r>
                <a:rPr lang="en-US" sz="2000">
                  <a:solidFill>
                    <a:srgbClr val="666666"/>
                  </a:solidFill>
                  <a:latin typeface="Calibri (MS)"/>
                  <a:ea typeface="Calibri (MS)"/>
                  <a:cs typeface="Calibri (MS)"/>
                  <a:sym typeface="Calibri (MS)"/>
                </a:rPr>
                <a:t>Reach out to warm contacts within 48 hours. Reference your actual conversation — it shows you were paying attention.</a:t>
              </a:r>
            </a:p>
          </p:txBody>
        </p:sp>
      </p:grpSp>
      <p:grpSp>
        <p:nvGrpSpPr>
          <p:cNvPr name="Group 20" id="20"/>
          <p:cNvGrpSpPr/>
          <p:nvPr/>
        </p:nvGrpSpPr>
        <p:grpSpPr>
          <a:xfrm rot="0">
            <a:off x="6570983" y="2730503"/>
            <a:ext cx="5292347" cy="2951483"/>
            <a:chOff x="0" y="0"/>
            <a:chExt cx="7056463" cy="3935311"/>
          </a:xfrm>
        </p:grpSpPr>
        <p:sp>
          <p:nvSpPr>
            <p:cNvPr name="Freeform 21" id="21"/>
            <p:cNvSpPr/>
            <p:nvPr/>
          </p:nvSpPr>
          <p:spPr>
            <a:xfrm flipH="false" flipV="false" rot="0">
              <a:off x="0" y="0"/>
              <a:ext cx="7056501" cy="3935349"/>
            </a:xfrm>
            <a:custGeom>
              <a:avLst/>
              <a:gdLst/>
              <a:ahLst/>
              <a:cxnLst/>
              <a:rect r="r" b="b" t="t" l="l"/>
              <a:pathLst>
                <a:path h="3935349" w="7056501">
                  <a:moveTo>
                    <a:pt x="0" y="0"/>
                  </a:moveTo>
                  <a:lnTo>
                    <a:pt x="7056501" y="0"/>
                  </a:lnTo>
                  <a:lnTo>
                    <a:pt x="7056501" y="3935349"/>
                  </a:lnTo>
                  <a:lnTo>
                    <a:pt x="0" y="3935349"/>
                  </a:lnTo>
                  <a:close/>
                </a:path>
              </a:pathLst>
            </a:custGeom>
            <a:solidFill>
              <a:srgbClr val="FFFFFF"/>
            </a:solidFill>
            <a:ln w="25400" cap="sq">
              <a:solidFill>
                <a:srgbClr val="FFFFFF"/>
              </a:solidFill>
              <a:prstDash val="solid"/>
              <a:miter/>
            </a:ln>
          </p:spPr>
        </p:sp>
      </p:grpSp>
      <p:grpSp>
        <p:nvGrpSpPr>
          <p:cNvPr name="Group 22" id="22"/>
          <p:cNvGrpSpPr/>
          <p:nvPr/>
        </p:nvGrpSpPr>
        <p:grpSpPr>
          <a:xfrm rot="0">
            <a:off x="6858000" y="3017520"/>
            <a:ext cx="694944" cy="694944"/>
            <a:chOff x="0" y="0"/>
            <a:chExt cx="926592" cy="926592"/>
          </a:xfrm>
        </p:grpSpPr>
        <p:sp>
          <p:nvSpPr>
            <p:cNvPr name="Freeform 23" id="23" descr="preencoded.png"/>
            <p:cNvSpPr/>
            <p:nvPr/>
          </p:nvSpPr>
          <p:spPr>
            <a:xfrm flipH="false" flipV="false" rot="0">
              <a:off x="0" y="0"/>
              <a:ext cx="926592" cy="926592"/>
            </a:xfrm>
            <a:custGeom>
              <a:avLst/>
              <a:gdLst/>
              <a:ahLst/>
              <a:cxnLst/>
              <a:rect r="r" b="b" t="t" l="l"/>
              <a:pathLst>
                <a:path h="926592" w="926592">
                  <a:moveTo>
                    <a:pt x="0" y="0"/>
                  </a:moveTo>
                  <a:lnTo>
                    <a:pt x="926592" y="0"/>
                  </a:lnTo>
                  <a:lnTo>
                    <a:pt x="926592" y="926592"/>
                  </a:lnTo>
                  <a:lnTo>
                    <a:pt x="0" y="926592"/>
                  </a:lnTo>
                  <a:lnTo>
                    <a:pt x="0" y="0"/>
                  </a:lnTo>
                  <a:close/>
                </a:path>
              </a:pathLst>
            </a:custGeom>
            <a:blipFill>
              <a:blip r:embed="rId5"/>
              <a:stretch>
                <a:fillRect l="0" t="0" r="0" b="0"/>
              </a:stretch>
            </a:blipFill>
          </p:spPr>
        </p:sp>
      </p:grpSp>
      <p:grpSp>
        <p:nvGrpSpPr>
          <p:cNvPr name="Group 24" id="24"/>
          <p:cNvGrpSpPr/>
          <p:nvPr/>
        </p:nvGrpSpPr>
        <p:grpSpPr>
          <a:xfrm rot="0">
            <a:off x="7717536" y="2999232"/>
            <a:ext cx="3840480" cy="694944"/>
            <a:chOff x="0" y="0"/>
            <a:chExt cx="5120640" cy="926592"/>
          </a:xfrm>
        </p:grpSpPr>
        <p:sp>
          <p:nvSpPr>
            <p:cNvPr name="Freeform 25" id="25"/>
            <p:cNvSpPr/>
            <p:nvPr/>
          </p:nvSpPr>
          <p:spPr>
            <a:xfrm flipH="false" flipV="false" rot="0">
              <a:off x="0" y="0"/>
              <a:ext cx="5120640" cy="926592"/>
            </a:xfrm>
            <a:custGeom>
              <a:avLst/>
              <a:gdLst/>
              <a:ahLst/>
              <a:cxnLst/>
              <a:rect r="r" b="b" t="t" l="l"/>
              <a:pathLst>
                <a:path h="926592" w="5120640">
                  <a:moveTo>
                    <a:pt x="0" y="0"/>
                  </a:moveTo>
                  <a:lnTo>
                    <a:pt x="5120640" y="0"/>
                  </a:lnTo>
                  <a:lnTo>
                    <a:pt x="5120640" y="926592"/>
                  </a:lnTo>
                  <a:lnTo>
                    <a:pt x="0" y="926592"/>
                  </a:lnTo>
                  <a:close/>
                </a:path>
              </a:pathLst>
            </a:custGeom>
            <a:blipFill>
              <a:blip r:embed="rId3">
                <a:alphaModFix amt="0"/>
              </a:blip>
              <a:stretch>
                <a:fillRect l="0" t="-57680" r="0" b="-57680"/>
              </a:stretch>
            </a:blipFill>
          </p:spPr>
        </p:sp>
        <p:sp>
          <p:nvSpPr>
            <p:cNvPr name="TextBox 26" id="26"/>
            <p:cNvSpPr txBox="true"/>
            <p:nvPr/>
          </p:nvSpPr>
          <p:spPr>
            <a:xfrm>
              <a:off x="0" y="-38100"/>
              <a:ext cx="5120640" cy="964692"/>
            </a:xfrm>
            <a:prstGeom prst="rect">
              <a:avLst/>
            </a:prstGeom>
          </p:spPr>
          <p:txBody>
            <a:bodyPr anchor="ctr" rtlCol="false" tIns="0" lIns="0" bIns="0" rIns="0"/>
            <a:lstStyle/>
            <a:p>
              <a:pPr algn="l">
                <a:lnSpc>
                  <a:spcPts val="2879"/>
                </a:lnSpc>
              </a:pPr>
              <a:r>
                <a:rPr lang="en-US" sz="2400" b="true">
                  <a:solidFill>
                    <a:srgbClr val="1A1A1A"/>
                  </a:solidFill>
                  <a:latin typeface="Calibri (MS) Bold"/>
                  <a:ea typeface="Calibri (MS) Bold"/>
                  <a:cs typeface="Calibri (MS) Bold"/>
                  <a:sym typeface="Calibri (MS) Bold"/>
                </a:rPr>
                <a:t>Add Leads to CRM</a:t>
              </a:r>
            </a:p>
          </p:txBody>
        </p:sp>
      </p:grpSp>
      <p:grpSp>
        <p:nvGrpSpPr>
          <p:cNvPr name="Group 27" id="27"/>
          <p:cNvGrpSpPr/>
          <p:nvPr/>
        </p:nvGrpSpPr>
        <p:grpSpPr>
          <a:xfrm rot="0">
            <a:off x="6858000" y="3877056"/>
            <a:ext cx="4718304" cy="1609344"/>
            <a:chOff x="0" y="0"/>
            <a:chExt cx="6291072" cy="2145792"/>
          </a:xfrm>
        </p:grpSpPr>
        <p:sp>
          <p:nvSpPr>
            <p:cNvPr name="Freeform 28" id="28"/>
            <p:cNvSpPr/>
            <p:nvPr/>
          </p:nvSpPr>
          <p:spPr>
            <a:xfrm flipH="false" flipV="false" rot="0">
              <a:off x="0" y="0"/>
              <a:ext cx="6291072" cy="2145792"/>
            </a:xfrm>
            <a:custGeom>
              <a:avLst/>
              <a:gdLst/>
              <a:ahLst/>
              <a:cxnLst/>
              <a:rect r="r" b="b" t="t" l="l"/>
              <a:pathLst>
                <a:path h="2145792" w="6291072">
                  <a:moveTo>
                    <a:pt x="0" y="0"/>
                  </a:moveTo>
                  <a:lnTo>
                    <a:pt x="6291072" y="0"/>
                  </a:lnTo>
                  <a:lnTo>
                    <a:pt x="6291072" y="2145792"/>
                  </a:lnTo>
                  <a:lnTo>
                    <a:pt x="0" y="2145792"/>
                  </a:lnTo>
                  <a:close/>
                </a:path>
              </a:pathLst>
            </a:custGeom>
            <a:blipFill>
              <a:blip r:embed="rId3">
                <a:alphaModFix amt="0"/>
              </a:blip>
              <a:stretch>
                <a:fillRect l="0" t="-7126" r="0" b="-7126"/>
              </a:stretch>
            </a:blipFill>
          </p:spPr>
        </p:sp>
        <p:sp>
          <p:nvSpPr>
            <p:cNvPr name="TextBox 29" id="29"/>
            <p:cNvSpPr txBox="true"/>
            <p:nvPr/>
          </p:nvSpPr>
          <p:spPr>
            <a:xfrm>
              <a:off x="0" y="-38100"/>
              <a:ext cx="6291072" cy="2183892"/>
            </a:xfrm>
            <a:prstGeom prst="rect">
              <a:avLst/>
            </a:prstGeom>
          </p:spPr>
          <p:txBody>
            <a:bodyPr anchor="ctr" rtlCol="false" tIns="0" lIns="0" bIns="0" rIns="0"/>
            <a:lstStyle/>
            <a:p>
              <a:pPr algn="l">
                <a:lnSpc>
                  <a:spcPts val="2400"/>
                </a:lnSpc>
              </a:pPr>
              <a:r>
                <a:rPr lang="en-US" sz="2000">
                  <a:solidFill>
                    <a:srgbClr val="666666"/>
                  </a:solidFill>
                  <a:latin typeface="Calibri (MS)"/>
                  <a:ea typeface="Calibri (MS)"/>
                  <a:cs typeface="Calibri (MS)"/>
                  <a:sym typeface="Calibri (MS)"/>
                </a:rPr>
                <a:t>Import all leads and assign to reps. Don't let cards sit in a stack. Your CRM is where deals happen.</a:t>
              </a:r>
            </a:p>
          </p:txBody>
        </p:sp>
      </p:grpSp>
      <p:grpSp>
        <p:nvGrpSpPr>
          <p:cNvPr name="Group 30" id="30"/>
          <p:cNvGrpSpPr/>
          <p:nvPr/>
        </p:nvGrpSpPr>
        <p:grpSpPr>
          <a:xfrm rot="0">
            <a:off x="12423143" y="2730503"/>
            <a:ext cx="5292347" cy="2951483"/>
            <a:chOff x="0" y="0"/>
            <a:chExt cx="7056463" cy="3935311"/>
          </a:xfrm>
        </p:grpSpPr>
        <p:sp>
          <p:nvSpPr>
            <p:cNvPr name="Freeform 31" id="31"/>
            <p:cNvSpPr/>
            <p:nvPr/>
          </p:nvSpPr>
          <p:spPr>
            <a:xfrm flipH="false" flipV="false" rot="0">
              <a:off x="0" y="0"/>
              <a:ext cx="7056501" cy="3935349"/>
            </a:xfrm>
            <a:custGeom>
              <a:avLst/>
              <a:gdLst/>
              <a:ahLst/>
              <a:cxnLst/>
              <a:rect r="r" b="b" t="t" l="l"/>
              <a:pathLst>
                <a:path h="3935349" w="7056501">
                  <a:moveTo>
                    <a:pt x="0" y="0"/>
                  </a:moveTo>
                  <a:lnTo>
                    <a:pt x="7056501" y="0"/>
                  </a:lnTo>
                  <a:lnTo>
                    <a:pt x="7056501" y="3935349"/>
                  </a:lnTo>
                  <a:lnTo>
                    <a:pt x="0" y="3935349"/>
                  </a:lnTo>
                  <a:close/>
                </a:path>
              </a:pathLst>
            </a:custGeom>
            <a:solidFill>
              <a:srgbClr val="FFFFFF"/>
            </a:solidFill>
            <a:ln w="25400" cap="sq">
              <a:solidFill>
                <a:srgbClr val="FFFFFF"/>
              </a:solidFill>
              <a:prstDash val="solid"/>
              <a:miter/>
            </a:ln>
          </p:spPr>
        </p:sp>
      </p:grpSp>
      <p:grpSp>
        <p:nvGrpSpPr>
          <p:cNvPr name="Group 32" id="32"/>
          <p:cNvGrpSpPr/>
          <p:nvPr/>
        </p:nvGrpSpPr>
        <p:grpSpPr>
          <a:xfrm rot="0">
            <a:off x="12710160" y="3017520"/>
            <a:ext cx="694944" cy="694944"/>
            <a:chOff x="0" y="0"/>
            <a:chExt cx="926592" cy="926592"/>
          </a:xfrm>
        </p:grpSpPr>
        <p:sp>
          <p:nvSpPr>
            <p:cNvPr name="Freeform 33" id="33" descr="preencoded.png"/>
            <p:cNvSpPr/>
            <p:nvPr/>
          </p:nvSpPr>
          <p:spPr>
            <a:xfrm flipH="false" flipV="false" rot="0">
              <a:off x="0" y="0"/>
              <a:ext cx="926592" cy="926592"/>
            </a:xfrm>
            <a:custGeom>
              <a:avLst/>
              <a:gdLst/>
              <a:ahLst/>
              <a:cxnLst/>
              <a:rect r="r" b="b" t="t" l="l"/>
              <a:pathLst>
                <a:path h="926592" w="926592">
                  <a:moveTo>
                    <a:pt x="0" y="0"/>
                  </a:moveTo>
                  <a:lnTo>
                    <a:pt x="926592" y="0"/>
                  </a:lnTo>
                  <a:lnTo>
                    <a:pt x="926592" y="926592"/>
                  </a:lnTo>
                  <a:lnTo>
                    <a:pt x="0" y="926592"/>
                  </a:lnTo>
                  <a:lnTo>
                    <a:pt x="0" y="0"/>
                  </a:lnTo>
                  <a:close/>
                </a:path>
              </a:pathLst>
            </a:custGeom>
            <a:blipFill>
              <a:blip r:embed="rId6"/>
              <a:stretch>
                <a:fillRect l="0" t="0" r="0" b="0"/>
              </a:stretch>
            </a:blipFill>
          </p:spPr>
        </p:sp>
      </p:grpSp>
      <p:grpSp>
        <p:nvGrpSpPr>
          <p:cNvPr name="Group 34" id="34"/>
          <p:cNvGrpSpPr/>
          <p:nvPr/>
        </p:nvGrpSpPr>
        <p:grpSpPr>
          <a:xfrm rot="0">
            <a:off x="13569696" y="2999232"/>
            <a:ext cx="3840480" cy="694944"/>
            <a:chOff x="0" y="0"/>
            <a:chExt cx="5120640" cy="926592"/>
          </a:xfrm>
        </p:grpSpPr>
        <p:sp>
          <p:nvSpPr>
            <p:cNvPr name="Freeform 35" id="35"/>
            <p:cNvSpPr/>
            <p:nvPr/>
          </p:nvSpPr>
          <p:spPr>
            <a:xfrm flipH="false" flipV="false" rot="0">
              <a:off x="0" y="0"/>
              <a:ext cx="5120640" cy="926592"/>
            </a:xfrm>
            <a:custGeom>
              <a:avLst/>
              <a:gdLst/>
              <a:ahLst/>
              <a:cxnLst/>
              <a:rect r="r" b="b" t="t" l="l"/>
              <a:pathLst>
                <a:path h="926592" w="5120640">
                  <a:moveTo>
                    <a:pt x="0" y="0"/>
                  </a:moveTo>
                  <a:lnTo>
                    <a:pt x="5120640" y="0"/>
                  </a:lnTo>
                  <a:lnTo>
                    <a:pt x="5120640" y="926592"/>
                  </a:lnTo>
                  <a:lnTo>
                    <a:pt x="0" y="926592"/>
                  </a:lnTo>
                  <a:close/>
                </a:path>
              </a:pathLst>
            </a:custGeom>
            <a:blipFill>
              <a:blip r:embed="rId3">
                <a:alphaModFix amt="0"/>
              </a:blip>
              <a:stretch>
                <a:fillRect l="0" t="-57680" r="0" b="-57680"/>
              </a:stretch>
            </a:blipFill>
          </p:spPr>
        </p:sp>
        <p:sp>
          <p:nvSpPr>
            <p:cNvPr name="TextBox 36" id="36"/>
            <p:cNvSpPr txBox="true"/>
            <p:nvPr/>
          </p:nvSpPr>
          <p:spPr>
            <a:xfrm>
              <a:off x="0" y="-38100"/>
              <a:ext cx="5120640" cy="964692"/>
            </a:xfrm>
            <a:prstGeom prst="rect">
              <a:avLst/>
            </a:prstGeom>
          </p:spPr>
          <p:txBody>
            <a:bodyPr anchor="ctr" rtlCol="false" tIns="0" lIns="0" bIns="0" rIns="0"/>
            <a:lstStyle/>
            <a:p>
              <a:pPr algn="l">
                <a:lnSpc>
                  <a:spcPts val="2879"/>
                </a:lnSpc>
              </a:pPr>
              <a:r>
                <a:rPr lang="en-US" sz="2400" b="true">
                  <a:solidFill>
                    <a:srgbClr val="1A1A1A"/>
                  </a:solidFill>
                  <a:latin typeface="Calibri (MS) Bold"/>
                  <a:ea typeface="Calibri (MS) Bold"/>
                  <a:cs typeface="Calibri (MS) Bold"/>
                  <a:sym typeface="Calibri (MS) Bold"/>
                </a:rPr>
                <a:t>Keep Nurturing</a:t>
              </a:r>
            </a:p>
          </p:txBody>
        </p:sp>
      </p:grpSp>
      <p:grpSp>
        <p:nvGrpSpPr>
          <p:cNvPr name="Group 37" id="37"/>
          <p:cNvGrpSpPr/>
          <p:nvPr/>
        </p:nvGrpSpPr>
        <p:grpSpPr>
          <a:xfrm rot="0">
            <a:off x="12710160" y="3877056"/>
            <a:ext cx="4718304" cy="1609344"/>
            <a:chOff x="0" y="0"/>
            <a:chExt cx="6291072" cy="2145792"/>
          </a:xfrm>
        </p:grpSpPr>
        <p:sp>
          <p:nvSpPr>
            <p:cNvPr name="Freeform 38" id="38"/>
            <p:cNvSpPr/>
            <p:nvPr/>
          </p:nvSpPr>
          <p:spPr>
            <a:xfrm flipH="false" flipV="false" rot="0">
              <a:off x="0" y="0"/>
              <a:ext cx="6291072" cy="2145792"/>
            </a:xfrm>
            <a:custGeom>
              <a:avLst/>
              <a:gdLst/>
              <a:ahLst/>
              <a:cxnLst/>
              <a:rect r="r" b="b" t="t" l="l"/>
              <a:pathLst>
                <a:path h="2145792" w="6291072">
                  <a:moveTo>
                    <a:pt x="0" y="0"/>
                  </a:moveTo>
                  <a:lnTo>
                    <a:pt x="6291072" y="0"/>
                  </a:lnTo>
                  <a:lnTo>
                    <a:pt x="6291072" y="2145792"/>
                  </a:lnTo>
                  <a:lnTo>
                    <a:pt x="0" y="2145792"/>
                  </a:lnTo>
                  <a:close/>
                </a:path>
              </a:pathLst>
            </a:custGeom>
            <a:blipFill>
              <a:blip r:embed="rId3">
                <a:alphaModFix amt="0"/>
              </a:blip>
              <a:stretch>
                <a:fillRect l="0" t="-7126" r="0" b="-7126"/>
              </a:stretch>
            </a:blipFill>
          </p:spPr>
        </p:sp>
        <p:sp>
          <p:nvSpPr>
            <p:cNvPr name="TextBox 39" id="39"/>
            <p:cNvSpPr txBox="true"/>
            <p:nvPr/>
          </p:nvSpPr>
          <p:spPr>
            <a:xfrm>
              <a:off x="0" y="-38100"/>
              <a:ext cx="6291072" cy="2183892"/>
            </a:xfrm>
            <a:prstGeom prst="rect">
              <a:avLst/>
            </a:prstGeom>
          </p:spPr>
          <p:txBody>
            <a:bodyPr anchor="ctr" rtlCol="false" tIns="0" lIns="0" bIns="0" rIns="0"/>
            <a:lstStyle/>
            <a:p>
              <a:pPr algn="l">
                <a:lnSpc>
                  <a:spcPts val="2400"/>
                </a:lnSpc>
              </a:pPr>
              <a:r>
                <a:rPr lang="en-US" sz="2000">
                  <a:solidFill>
                    <a:srgbClr val="666666"/>
                  </a:solidFill>
                  <a:latin typeface="Calibri (MS)"/>
                  <a:ea typeface="Calibri (MS)"/>
                  <a:cs typeface="Calibri (MS)"/>
                  <a:sym typeface="Calibri (MS)"/>
                </a:rPr>
                <a:t>Not every conversation converts immediately. Stay visible through content, check-ins, and ILTA initiatives.</a:t>
              </a:r>
            </a:p>
          </p:txBody>
        </p:sp>
      </p:grpSp>
      <p:grpSp>
        <p:nvGrpSpPr>
          <p:cNvPr name="Group 40" id="40"/>
          <p:cNvGrpSpPr/>
          <p:nvPr/>
        </p:nvGrpSpPr>
        <p:grpSpPr>
          <a:xfrm rot="0">
            <a:off x="718823" y="5930903"/>
            <a:ext cx="5292347" cy="2951483"/>
            <a:chOff x="0" y="0"/>
            <a:chExt cx="7056463" cy="3935311"/>
          </a:xfrm>
        </p:grpSpPr>
        <p:sp>
          <p:nvSpPr>
            <p:cNvPr name="Freeform 41" id="41"/>
            <p:cNvSpPr/>
            <p:nvPr/>
          </p:nvSpPr>
          <p:spPr>
            <a:xfrm flipH="false" flipV="false" rot="0">
              <a:off x="0" y="0"/>
              <a:ext cx="7056501" cy="3935349"/>
            </a:xfrm>
            <a:custGeom>
              <a:avLst/>
              <a:gdLst/>
              <a:ahLst/>
              <a:cxnLst/>
              <a:rect r="r" b="b" t="t" l="l"/>
              <a:pathLst>
                <a:path h="3935349" w="7056501">
                  <a:moveTo>
                    <a:pt x="0" y="0"/>
                  </a:moveTo>
                  <a:lnTo>
                    <a:pt x="7056501" y="0"/>
                  </a:lnTo>
                  <a:lnTo>
                    <a:pt x="7056501" y="3935349"/>
                  </a:lnTo>
                  <a:lnTo>
                    <a:pt x="0" y="3935349"/>
                  </a:lnTo>
                  <a:close/>
                </a:path>
              </a:pathLst>
            </a:custGeom>
            <a:solidFill>
              <a:srgbClr val="FFFFFF"/>
            </a:solidFill>
            <a:ln w="25400" cap="sq">
              <a:solidFill>
                <a:srgbClr val="FFFFFF"/>
              </a:solidFill>
              <a:prstDash val="solid"/>
              <a:miter/>
            </a:ln>
          </p:spPr>
        </p:sp>
      </p:grpSp>
      <p:grpSp>
        <p:nvGrpSpPr>
          <p:cNvPr name="Group 42" id="42"/>
          <p:cNvGrpSpPr/>
          <p:nvPr/>
        </p:nvGrpSpPr>
        <p:grpSpPr>
          <a:xfrm rot="0">
            <a:off x="1005840" y="6217920"/>
            <a:ext cx="694944" cy="694944"/>
            <a:chOff x="0" y="0"/>
            <a:chExt cx="926592" cy="926592"/>
          </a:xfrm>
        </p:grpSpPr>
        <p:sp>
          <p:nvSpPr>
            <p:cNvPr name="Freeform 43" id="43" descr="preencoded.png"/>
            <p:cNvSpPr/>
            <p:nvPr/>
          </p:nvSpPr>
          <p:spPr>
            <a:xfrm flipH="false" flipV="false" rot="0">
              <a:off x="0" y="0"/>
              <a:ext cx="926592" cy="926592"/>
            </a:xfrm>
            <a:custGeom>
              <a:avLst/>
              <a:gdLst/>
              <a:ahLst/>
              <a:cxnLst/>
              <a:rect r="r" b="b" t="t" l="l"/>
              <a:pathLst>
                <a:path h="926592" w="926592">
                  <a:moveTo>
                    <a:pt x="0" y="0"/>
                  </a:moveTo>
                  <a:lnTo>
                    <a:pt x="926592" y="0"/>
                  </a:lnTo>
                  <a:lnTo>
                    <a:pt x="926592" y="926592"/>
                  </a:lnTo>
                  <a:lnTo>
                    <a:pt x="0" y="926592"/>
                  </a:lnTo>
                  <a:lnTo>
                    <a:pt x="0" y="0"/>
                  </a:lnTo>
                  <a:close/>
                </a:path>
              </a:pathLst>
            </a:custGeom>
            <a:blipFill>
              <a:blip r:embed="rId7"/>
              <a:stretch>
                <a:fillRect l="0" t="0" r="0" b="0"/>
              </a:stretch>
            </a:blipFill>
          </p:spPr>
        </p:sp>
      </p:grpSp>
      <p:grpSp>
        <p:nvGrpSpPr>
          <p:cNvPr name="Group 44" id="44"/>
          <p:cNvGrpSpPr/>
          <p:nvPr/>
        </p:nvGrpSpPr>
        <p:grpSpPr>
          <a:xfrm rot="0">
            <a:off x="1865376" y="6199632"/>
            <a:ext cx="3840480" cy="694944"/>
            <a:chOff x="0" y="0"/>
            <a:chExt cx="5120640" cy="926592"/>
          </a:xfrm>
        </p:grpSpPr>
        <p:sp>
          <p:nvSpPr>
            <p:cNvPr name="Freeform 45" id="45"/>
            <p:cNvSpPr/>
            <p:nvPr/>
          </p:nvSpPr>
          <p:spPr>
            <a:xfrm flipH="false" flipV="false" rot="0">
              <a:off x="0" y="0"/>
              <a:ext cx="5120640" cy="926592"/>
            </a:xfrm>
            <a:custGeom>
              <a:avLst/>
              <a:gdLst/>
              <a:ahLst/>
              <a:cxnLst/>
              <a:rect r="r" b="b" t="t" l="l"/>
              <a:pathLst>
                <a:path h="926592" w="5120640">
                  <a:moveTo>
                    <a:pt x="0" y="0"/>
                  </a:moveTo>
                  <a:lnTo>
                    <a:pt x="5120640" y="0"/>
                  </a:lnTo>
                  <a:lnTo>
                    <a:pt x="5120640" y="926592"/>
                  </a:lnTo>
                  <a:lnTo>
                    <a:pt x="0" y="926592"/>
                  </a:lnTo>
                  <a:close/>
                </a:path>
              </a:pathLst>
            </a:custGeom>
            <a:blipFill>
              <a:blip r:embed="rId3">
                <a:alphaModFix amt="0"/>
              </a:blip>
              <a:stretch>
                <a:fillRect l="0" t="-57680" r="0" b="-57680"/>
              </a:stretch>
            </a:blipFill>
          </p:spPr>
        </p:sp>
        <p:sp>
          <p:nvSpPr>
            <p:cNvPr name="TextBox 46" id="46"/>
            <p:cNvSpPr txBox="true"/>
            <p:nvPr/>
          </p:nvSpPr>
          <p:spPr>
            <a:xfrm>
              <a:off x="0" y="-38100"/>
              <a:ext cx="5120640" cy="964692"/>
            </a:xfrm>
            <a:prstGeom prst="rect">
              <a:avLst/>
            </a:prstGeom>
          </p:spPr>
          <p:txBody>
            <a:bodyPr anchor="ctr" rtlCol="false" tIns="0" lIns="0" bIns="0" rIns="0"/>
            <a:lstStyle/>
            <a:p>
              <a:pPr algn="l">
                <a:lnSpc>
                  <a:spcPts val="2879"/>
                </a:lnSpc>
              </a:pPr>
              <a:r>
                <a:rPr lang="en-US" sz="2400" b="true">
                  <a:solidFill>
                    <a:srgbClr val="1A1A1A"/>
                  </a:solidFill>
                  <a:latin typeface="Calibri (MS) Bold"/>
                  <a:ea typeface="Calibri (MS) Bold"/>
                  <a:cs typeface="Calibri (MS) Bold"/>
                  <a:sym typeface="Calibri (MS) Bold"/>
                </a:rPr>
                <a:t>Team Debrief</a:t>
              </a:r>
            </a:p>
          </p:txBody>
        </p:sp>
      </p:grpSp>
      <p:grpSp>
        <p:nvGrpSpPr>
          <p:cNvPr name="Group 47" id="47"/>
          <p:cNvGrpSpPr/>
          <p:nvPr/>
        </p:nvGrpSpPr>
        <p:grpSpPr>
          <a:xfrm rot="0">
            <a:off x="1005840" y="7077456"/>
            <a:ext cx="4718304" cy="1609344"/>
            <a:chOff x="0" y="0"/>
            <a:chExt cx="6291072" cy="2145792"/>
          </a:xfrm>
        </p:grpSpPr>
        <p:sp>
          <p:nvSpPr>
            <p:cNvPr name="Freeform 48" id="48"/>
            <p:cNvSpPr/>
            <p:nvPr/>
          </p:nvSpPr>
          <p:spPr>
            <a:xfrm flipH="false" flipV="false" rot="0">
              <a:off x="0" y="0"/>
              <a:ext cx="6291072" cy="2145792"/>
            </a:xfrm>
            <a:custGeom>
              <a:avLst/>
              <a:gdLst/>
              <a:ahLst/>
              <a:cxnLst/>
              <a:rect r="r" b="b" t="t" l="l"/>
              <a:pathLst>
                <a:path h="2145792" w="6291072">
                  <a:moveTo>
                    <a:pt x="0" y="0"/>
                  </a:moveTo>
                  <a:lnTo>
                    <a:pt x="6291072" y="0"/>
                  </a:lnTo>
                  <a:lnTo>
                    <a:pt x="6291072" y="2145792"/>
                  </a:lnTo>
                  <a:lnTo>
                    <a:pt x="0" y="2145792"/>
                  </a:lnTo>
                  <a:close/>
                </a:path>
              </a:pathLst>
            </a:custGeom>
            <a:blipFill>
              <a:blip r:embed="rId3">
                <a:alphaModFix amt="0"/>
              </a:blip>
              <a:stretch>
                <a:fillRect l="0" t="-7126" r="0" b="-7126"/>
              </a:stretch>
            </a:blipFill>
          </p:spPr>
        </p:sp>
        <p:sp>
          <p:nvSpPr>
            <p:cNvPr name="TextBox 49" id="49"/>
            <p:cNvSpPr txBox="true"/>
            <p:nvPr/>
          </p:nvSpPr>
          <p:spPr>
            <a:xfrm>
              <a:off x="0" y="-38100"/>
              <a:ext cx="6291072" cy="2183892"/>
            </a:xfrm>
            <a:prstGeom prst="rect">
              <a:avLst/>
            </a:prstGeom>
          </p:spPr>
          <p:txBody>
            <a:bodyPr anchor="ctr" rtlCol="false" tIns="0" lIns="0" bIns="0" rIns="0"/>
            <a:lstStyle/>
            <a:p>
              <a:pPr algn="l">
                <a:lnSpc>
                  <a:spcPts val="2400"/>
                </a:lnSpc>
              </a:pPr>
              <a:r>
                <a:rPr lang="en-US" sz="2000">
                  <a:solidFill>
                    <a:srgbClr val="666666"/>
                  </a:solidFill>
                  <a:latin typeface="Calibri (MS)"/>
                  <a:ea typeface="Calibri (MS)"/>
                  <a:cs typeface="Calibri (MS)"/>
                  <a:sym typeface="Calibri (MS)"/>
                </a:rPr>
                <a:t>What worked? What didn't? Gather feedback while it's fresh. Document learnings for next year's plan.</a:t>
              </a:r>
            </a:p>
          </p:txBody>
        </p:sp>
      </p:grpSp>
      <p:grpSp>
        <p:nvGrpSpPr>
          <p:cNvPr name="Group 50" id="50"/>
          <p:cNvGrpSpPr/>
          <p:nvPr/>
        </p:nvGrpSpPr>
        <p:grpSpPr>
          <a:xfrm rot="0">
            <a:off x="6570983" y="5930903"/>
            <a:ext cx="5292347" cy="2951483"/>
            <a:chOff x="0" y="0"/>
            <a:chExt cx="7056463" cy="3935311"/>
          </a:xfrm>
        </p:grpSpPr>
        <p:sp>
          <p:nvSpPr>
            <p:cNvPr name="Freeform 51" id="51"/>
            <p:cNvSpPr/>
            <p:nvPr/>
          </p:nvSpPr>
          <p:spPr>
            <a:xfrm flipH="false" flipV="false" rot="0">
              <a:off x="0" y="0"/>
              <a:ext cx="7056501" cy="3935349"/>
            </a:xfrm>
            <a:custGeom>
              <a:avLst/>
              <a:gdLst/>
              <a:ahLst/>
              <a:cxnLst/>
              <a:rect r="r" b="b" t="t" l="l"/>
              <a:pathLst>
                <a:path h="3935349" w="7056501">
                  <a:moveTo>
                    <a:pt x="0" y="0"/>
                  </a:moveTo>
                  <a:lnTo>
                    <a:pt x="7056501" y="0"/>
                  </a:lnTo>
                  <a:lnTo>
                    <a:pt x="7056501" y="3935349"/>
                  </a:lnTo>
                  <a:lnTo>
                    <a:pt x="0" y="3935349"/>
                  </a:lnTo>
                  <a:close/>
                </a:path>
              </a:pathLst>
            </a:custGeom>
            <a:solidFill>
              <a:srgbClr val="FFFFFF"/>
            </a:solidFill>
            <a:ln w="25400" cap="sq">
              <a:solidFill>
                <a:srgbClr val="FFFFFF"/>
              </a:solidFill>
              <a:prstDash val="solid"/>
              <a:miter/>
            </a:ln>
          </p:spPr>
        </p:sp>
      </p:grpSp>
      <p:grpSp>
        <p:nvGrpSpPr>
          <p:cNvPr name="Group 52" id="52"/>
          <p:cNvGrpSpPr/>
          <p:nvPr/>
        </p:nvGrpSpPr>
        <p:grpSpPr>
          <a:xfrm rot="0">
            <a:off x="6858000" y="6217920"/>
            <a:ext cx="694944" cy="694944"/>
            <a:chOff x="0" y="0"/>
            <a:chExt cx="926592" cy="926592"/>
          </a:xfrm>
        </p:grpSpPr>
        <p:sp>
          <p:nvSpPr>
            <p:cNvPr name="Freeform 53" id="53" descr="preencoded.png"/>
            <p:cNvSpPr/>
            <p:nvPr/>
          </p:nvSpPr>
          <p:spPr>
            <a:xfrm flipH="false" flipV="false" rot="0">
              <a:off x="0" y="0"/>
              <a:ext cx="926592" cy="926592"/>
            </a:xfrm>
            <a:custGeom>
              <a:avLst/>
              <a:gdLst/>
              <a:ahLst/>
              <a:cxnLst/>
              <a:rect r="r" b="b" t="t" l="l"/>
              <a:pathLst>
                <a:path h="926592" w="926592">
                  <a:moveTo>
                    <a:pt x="0" y="0"/>
                  </a:moveTo>
                  <a:lnTo>
                    <a:pt x="926592" y="0"/>
                  </a:lnTo>
                  <a:lnTo>
                    <a:pt x="926592" y="926592"/>
                  </a:lnTo>
                  <a:lnTo>
                    <a:pt x="0" y="926592"/>
                  </a:lnTo>
                  <a:lnTo>
                    <a:pt x="0" y="0"/>
                  </a:lnTo>
                  <a:close/>
                </a:path>
              </a:pathLst>
            </a:custGeom>
            <a:blipFill>
              <a:blip r:embed="rId8"/>
              <a:stretch>
                <a:fillRect l="0" t="0" r="0" b="0"/>
              </a:stretch>
            </a:blipFill>
          </p:spPr>
        </p:sp>
      </p:grpSp>
      <p:grpSp>
        <p:nvGrpSpPr>
          <p:cNvPr name="Group 54" id="54"/>
          <p:cNvGrpSpPr/>
          <p:nvPr/>
        </p:nvGrpSpPr>
        <p:grpSpPr>
          <a:xfrm rot="0">
            <a:off x="7717536" y="6199632"/>
            <a:ext cx="3840480" cy="694944"/>
            <a:chOff x="0" y="0"/>
            <a:chExt cx="5120640" cy="926592"/>
          </a:xfrm>
        </p:grpSpPr>
        <p:sp>
          <p:nvSpPr>
            <p:cNvPr name="Freeform 55" id="55"/>
            <p:cNvSpPr/>
            <p:nvPr/>
          </p:nvSpPr>
          <p:spPr>
            <a:xfrm flipH="false" flipV="false" rot="0">
              <a:off x="0" y="0"/>
              <a:ext cx="5120640" cy="926592"/>
            </a:xfrm>
            <a:custGeom>
              <a:avLst/>
              <a:gdLst/>
              <a:ahLst/>
              <a:cxnLst/>
              <a:rect r="r" b="b" t="t" l="l"/>
              <a:pathLst>
                <a:path h="926592" w="5120640">
                  <a:moveTo>
                    <a:pt x="0" y="0"/>
                  </a:moveTo>
                  <a:lnTo>
                    <a:pt x="5120640" y="0"/>
                  </a:lnTo>
                  <a:lnTo>
                    <a:pt x="5120640" y="926592"/>
                  </a:lnTo>
                  <a:lnTo>
                    <a:pt x="0" y="926592"/>
                  </a:lnTo>
                  <a:close/>
                </a:path>
              </a:pathLst>
            </a:custGeom>
            <a:blipFill>
              <a:blip r:embed="rId3">
                <a:alphaModFix amt="0"/>
              </a:blip>
              <a:stretch>
                <a:fillRect l="0" t="-57680" r="0" b="-57680"/>
              </a:stretch>
            </a:blipFill>
          </p:spPr>
        </p:sp>
        <p:sp>
          <p:nvSpPr>
            <p:cNvPr name="TextBox 56" id="56"/>
            <p:cNvSpPr txBox="true"/>
            <p:nvPr/>
          </p:nvSpPr>
          <p:spPr>
            <a:xfrm>
              <a:off x="0" y="-38100"/>
              <a:ext cx="5120640" cy="964692"/>
            </a:xfrm>
            <a:prstGeom prst="rect">
              <a:avLst/>
            </a:prstGeom>
          </p:spPr>
          <p:txBody>
            <a:bodyPr anchor="ctr" rtlCol="false" tIns="0" lIns="0" bIns="0" rIns="0"/>
            <a:lstStyle/>
            <a:p>
              <a:pPr algn="l">
                <a:lnSpc>
                  <a:spcPts val="2879"/>
                </a:lnSpc>
              </a:pPr>
              <a:r>
                <a:rPr lang="en-US" sz="2400" b="true">
                  <a:solidFill>
                    <a:srgbClr val="1A1A1A"/>
                  </a:solidFill>
                  <a:latin typeface="Calibri (MS) Bold"/>
                  <a:ea typeface="Calibri (MS) Bold"/>
                  <a:cs typeface="Calibri (MS) Bold"/>
                  <a:sym typeface="Calibri (MS) Bold"/>
                </a:rPr>
                <a:t>Complete the Survey</a:t>
              </a:r>
            </a:p>
          </p:txBody>
        </p:sp>
      </p:grpSp>
      <p:grpSp>
        <p:nvGrpSpPr>
          <p:cNvPr name="Group 57" id="57"/>
          <p:cNvGrpSpPr/>
          <p:nvPr/>
        </p:nvGrpSpPr>
        <p:grpSpPr>
          <a:xfrm rot="0">
            <a:off x="6858000" y="7077456"/>
            <a:ext cx="4718304" cy="1609344"/>
            <a:chOff x="0" y="0"/>
            <a:chExt cx="6291072" cy="2145792"/>
          </a:xfrm>
        </p:grpSpPr>
        <p:sp>
          <p:nvSpPr>
            <p:cNvPr name="Freeform 58" id="58"/>
            <p:cNvSpPr/>
            <p:nvPr/>
          </p:nvSpPr>
          <p:spPr>
            <a:xfrm flipH="false" flipV="false" rot="0">
              <a:off x="0" y="0"/>
              <a:ext cx="6291072" cy="2145792"/>
            </a:xfrm>
            <a:custGeom>
              <a:avLst/>
              <a:gdLst/>
              <a:ahLst/>
              <a:cxnLst/>
              <a:rect r="r" b="b" t="t" l="l"/>
              <a:pathLst>
                <a:path h="2145792" w="6291072">
                  <a:moveTo>
                    <a:pt x="0" y="0"/>
                  </a:moveTo>
                  <a:lnTo>
                    <a:pt x="6291072" y="0"/>
                  </a:lnTo>
                  <a:lnTo>
                    <a:pt x="6291072" y="2145792"/>
                  </a:lnTo>
                  <a:lnTo>
                    <a:pt x="0" y="2145792"/>
                  </a:lnTo>
                  <a:close/>
                </a:path>
              </a:pathLst>
            </a:custGeom>
            <a:blipFill>
              <a:blip r:embed="rId3">
                <a:alphaModFix amt="0"/>
              </a:blip>
              <a:stretch>
                <a:fillRect l="0" t="-7126" r="0" b="-7126"/>
              </a:stretch>
            </a:blipFill>
          </p:spPr>
        </p:sp>
        <p:sp>
          <p:nvSpPr>
            <p:cNvPr name="TextBox 59" id="59"/>
            <p:cNvSpPr txBox="true"/>
            <p:nvPr/>
          </p:nvSpPr>
          <p:spPr>
            <a:xfrm>
              <a:off x="0" y="-38100"/>
              <a:ext cx="6291072" cy="2183892"/>
            </a:xfrm>
            <a:prstGeom prst="rect">
              <a:avLst/>
            </a:prstGeom>
          </p:spPr>
          <p:txBody>
            <a:bodyPr anchor="ctr" rtlCol="false" tIns="0" lIns="0" bIns="0" rIns="0"/>
            <a:lstStyle/>
            <a:p>
              <a:pPr algn="l">
                <a:lnSpc>
                  <a:spcPts val="2400"/>
                </a:lnSpc>
              </a:pPr>
              <a:r>
                <a:rPr lang="en-US" sz="2000">
                  <a:solidFill>
                    <a:srgbClr val="666666"/>
                  </a:solidFill>
                  <a:latin typeface="Calibri (MS)"/>
                  <a:ea typeface="Calibri (MS)"/>
                  <a:cs typeface="Calibri (MS)"/>
                  <a:sym typeface="Calibri (MS)"/>
                </a:rPr>
                <a:t>Complete the ILTACON survey. ILTA uses this data — it helps shape the experience for business partners.</a:t>
              </a:r>
            </a:p>
          </p:txBody>
        </p:sp>
      </p:grpSp>
      <p:grpSp>
        <p:nvGrpSpPr>
          <p:cNvPr name="Group 60" id="60"/>
          <p:cNvGrpSpPr/>
          <p:nvPr/>
        </p:nvGrpSpPr>
        <p:grpSpPr>
          <a:xfrm rot="0">
            <a:off x="12423143" y="5930903"/>
            <a:ext cx="5292347" cy="2951483"/>
            <a:chOff x="0" y="0"/>
            <a:chExt cx="7056463" cy="3935311"/>
          </a:xfrm>
        </p:grpSpPr>
        <p:sp>
          <p:nvSpPr>
            <p:cNvPr name="Freeform 61" id="61"/>
            <p:cNvSpPr/>
            <p:nvPr/>
          </p:nvSpPr>
          <p:spPr>
            <a:xfrm flipH="false" flipV="false" rot="0">
              <a:off x="0" y="0"/>
              <a:ext cx="7056501" cy="3935349"/>
            </a:xfrm>
            <a:custGeom>
              <a:avLst/>
              <a:gdLst/>
              <a:ahLst/>
              <a:cxnLst/>
              <a:rect r="r" b="b" t="t" l="l"/>
              <a:pathLst>
                <a:path h="3935349" w="7056501">
                  <a:moveTo>
                    <a:pt x="0" y="0"/>
                  </a:moveTo>
                  <a:lnTo>
                    <a:pt x="7056501" y="0"/>
                  </a:lnTo>
                  <a:lnTo>
                    <a:pt x="7056501" y="3935349"/>
                  </a:lnTo>
                  <a:lnTo>
                    <a:pt x="0" y="3935349"/>
                  </a:lnTo>
                  <a:close/>
                </a:path>
              </a:pathLst>
            </a:custGeom>
            <a:solidFill>
              <a:srgbClr val="FFFFFF"/>
            </a:solidFill>
            <a:ln w="25400" cap="sq">
              <a:solidFill>
                <a:srgbClr val="FFFFFF"/>
              </a:solidFill>
              <a:prstDash val="solid"/>
              <a:miter/>
            </a:ln>
          </p:spPr>
        </p:sp>
      </p:grpSp>
      <p:grpSp>
        <p:nvGrpSpPr>
          <p:cNvPr name="Group 62" id="62"/>
          <p:cNvGrpSpPr/>
          <p:nvPr/>
        </p:nvGrpSpPr>
        <p:grpSpPr>
          <a:xfrm rot="0">
            <a:off x="12710160" y="6217920"/>
            <a:ext cx="694944" cy="694944"/>
            <a:chOff x="0" y="0"/>
            <a:chExt cx="926592" cy="926592"/>
          </a:xfrm>
        </p:grpSpPr>
        <p:sp>
          <p:nvSpPr>
            <p:cNvPr name="Freeform 63" id="63" descr="preencoded.png"/>
            <p:cNvSpPr/>
            <p:nvPr/>
          </p:nvSpPr>
          <p:spPr>
            <a:xfrm flipH="false" flipV="false" rot="0">
              <a:off x="0" y="0"/>
              <a:ext cx="926592" cy="926592"/>
            </a:xfrm>
            <a:custGeom>
              <a:avLst/>
              <a:gdLst/>
              <a:ahLst/>
              <a:cxnLst/>
              <a:rect r="r" b="b" t="t" l="l"/>
              <a:pathLst>
                <a:path h="926592" w="926592">
                  <a:moveTo>
                    <a:pt x="0" y="0"/>
                  </a:moveTo>
                  <a:lnTo>
                    <a:pt x="926592" y="0"/>
                  </a:lnTo>
                  <a:lnTo>
                    <a:pt x="926592" y="926592"/>
                  </a:lnTo>
                  <a:lnTo>
                    <a:pt x="0" y="926592"/>
                  </a:lnTo>
                  <a:lnTo>
                    <a:pt x="0" y="0"/>
                  </a:lnTo>
                  <a:close/>
                </a:path>
              </a:pathLst>
            </a:custGeom>
            <a:blipFill>
              <a:blip r:embed="rId9"/>
              <a:stretch>
                <a:fillRect l="0" t="0" r="0" b="0"/>
              </a:stretch>
            </a:blipFill>
          </p:spPr>
        </p:sp>
      </p:grpSp>
      <p:grpSp>
        <p:nvGrpSpPr>
          <p:cNvPr name="Group 64" id="64"/>
          <p:cNvGrpSpPr/>
          <p:nvPr/>
        </p:nvGrpSpPr>
        <p:grpSpPr>
          <a:xfrm rot="0">
            <a:off x="13569696" y="6199632"/>
            <a:ext cx="3840480" cy="694944"/>
            <a:chOff x="0" y="0"/>
            <a:chExt cx="5120640" cy="926592"/>
          </a:xfrm>
        </p:grpSpPr>
        <p:sp>
          <p:nvSpPr>
            <p:cNvPr name="Freeform 65" id="65"/>
            <p:cNvSpPr/>
            <p:nvPr/>
          </p:nvSpPr>
          <p:spPr>
            <a:xfrm flipH="false" flipV="false" rot="0">
              <a:off x="0" y="0"/>
              <a:ext cx="5120640" cy="926592"/>
            </a:xfrm>
            <a:custGeom>
              <a:avLst/>
              <a:gdLst/>
              <a:ahLst/>
              <a:cxnLst/>
              <a:rect r="r" b="b" t="t" l="l"/>
              <a:pathLst>
                <a:path h="926592" w="5120640">
                  <a:moveTo>
                    <a:pt x="0" y="0"/>
                  </a:moveTo>
                  <a:lnTo>
                    <a:pt x="5120640" y="0"/>
                  </a:lnTo>
                  <a:lnTo>
                    <a:pt x="5120640" y="926592"/>
                  </a:lnTo>
                  <a:lnTo>
                    <a:pt x="0" y="926592"/>
                  </a:lnTo>
                  <a:close/>
                </a:path>
              </a:pathLst>
            </a:custGeom>
            <a:blipFill>
              <a:blip r:embed="rId3">
                <a:alphaModFix amt="0"/>
              </a:blip>
              <a:stretch>
                <a:fillRect l="0" t="-57680" r="0" b="-57680"/>
              </a:stretch>
            </a:blipFill>
          </p:spPr>
        </p:sp>
        <p:sp>
          <p:nvSpPr>
            <p:cNvPr name="TextBox 66" id="66"/>
            <p:cNvSpPr txBox="true"/>
            <p:nvPr/>
          </p:nvSpPr>
          <p:spPr>
            <a:xfrm>
              <a:off x="0" y="-38100"/>
              <a:ext cx="5120640" cy="964692"/>
            </a:xfrm>
            <a:prstGeom prst="rect">
              <a:avLst/>
            </a:prstGeom>
          </p:spPr>
          <p:txBody>
            <a:bodyPr anchor="ctr" rtlCol="false" tIns="0" lIns="0" bIns="0" rIns="0"/>
            <a:lstStyle/>
            <a:p>
              <a:pPr algn="l">
                <a:lnSpc>
                  <a:spcPts val="2879"/>
                </a:lnSpc>
              </a:pPr>
              <a:r>
                <a:rPr lang="en-US" sz="2400" b="true">
                  <a:solidFill>
                    <a:srgbClr val="1A1A1A"/>
                  </a:solidFill>
                  <a:latin typeface="Calibri (MS) Bold"/>
                  <a:ea typeface="Calibri (MS) Bold"/>
                  <a:cs typeface="Calibri (MS) Bold"/>
                  <a:sym typeface="Calibri (MS) Bold"/>
                </a:rPr>
                <a:t>Stay Engaged with ILTA</a:t>
              </a:r>
            </a:p>
          </p:txBody>
        </p:sp>
      </p:grpSp>
      <p:grpSp>
        <p:nvGrpSpPr>
          <p:cNvPr name="Group 67" id="67"/>
          <p:cNvGrpSpPr/>
          <p:nvPr/>
        </p:nvGrpSpPr>
        <p:grpSpPr>
          <a:xfrm rot="0">
            <a:off x="12710160" y="7077456"/>
            <a:ext cx="4718304" cy="1609344"/>
            <a:chOff x="0" y="0"/>
            <a:chExt cx="6291072" cy="2145792"/>
          </a:xfrm>
        </p:grpSpPr>
        <p:sp>
          <p:nvSpPr>
            <p:cNvPr name="Freeform 68" id="68"/>
            <p:cNvSpPr/>
            <p:nvPr/>
          </p:nvSpPr>
          <p:spPr>
            <a:xfrm flipH="false" flipV="false" rot="0">
              <a:off x="0" y="0"/>
              <a:ext cx="6291072" cy="2145792"/>
            </a:xfrm>
            <a:custGeom>
              <a:avLst/>
              <a:gdLst/>
              <a:ahLst/>
              <a:cxnLst/>
              <a:rect r="r" b="b" t="t" l="l"/>
              <a:pathLst>
                <a:path h="2145792" w="6291072">
                  <a:moveTo>
                    <a:pt x="0" y="0"/>
                  </a:moveTo>
                  <a:lnTo>
                    <a:pt x="6291072" y="0"/>
                  </a:lnTo>
                  <a:lnTo>
                    <a:pt x="6291072" y="2145792"/>
                  </a:lnTo>
                  <a:lnTo>
                    <a:pt x="0" y="2145792"/>
                  </a:lnTo>
                  <a:close/>
                </a:path>
              </a:pathLst>
            </a:custGeom>
            <a:blipFill>
              <a:blip r:embed="rId3">
                <a:alphaModFix amt="0"/>
              </a:blip>
              <a:stretch>
                <a:fillRect l="0" t="-7126" r="0" b="-7126"/>
              </a:stretch>
            </a:blipFill>
          </p:spPr>
        </p:sp>
        <p:sp>
          <p:nvSpPr>
            <p:cNvPr name="TextBox 69" id="69"/>
            <p:cNvSpPr txBox="true"/>
            <p:nvPr/>
          </p:nvSpPr>
          <p:spPr>
            <a:xfrm>
              <a:off x="0" y="-38100"/>
              <a:ext cx="6291072" cy="2183892"/>
            </a:xfrm>
            <a:prstGeom prst="rect">
              <a:avLst/>
            </a:prstGeom>
          </p:spPr>
          <p:txBody>
            <a:bodyPr anchor="ctr" rtlCol="false" tIns="0" lIns="0" bIns="0" rIns="0"/>
            <a:lstStyle/>
            <a:p>
              <a:pPr algn="l">
                <a:lnSpc>
                  <a:spcPts val="2400"/>
                </a:lnSpc>
              </a:pPr>
              <a:r>
                <a:rPr lang="en-US" sz="2000">
                  <a:solidFill>
                    <a:srgbClr val="666666"/>
                  </a:solidFill>
                  <a:latin typeface="Calibri (MS)"/>
                  <a:ea typeface="Calibri (MS)"/>
                  <a:cs typeface="Calibri (MS)"/>
                  <a:sym typeface="Calibri (MS)"/>
                </a:rPr>
                <a:t>Blog recap, social posts, continued volunteering. Keep your brand present between events.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DAHKN6gzdAA</dc:identifier>
  <dcterms:modified xsi:type="dcterms:W3CDTF">2011-08-01T06:04:30Z</dcterms:modified>
  <cp:revision>1</cp:revision>
  <dc:title>ILTACON_2026_Coffee_with_BPC_1  -  Read-Only.pptx</dc:title>
</cp:coreProperties>
</file>