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 id="2147483673" r:id="rId2"/>
  </p:sldMasterIdLst>
  <p:notesMasterIdLst>
    <p:notesMasterId r:id="rId58"/>
  </p:notesMasterIdLst>
  <p:sldIdLst>
    <p:sldId id="270" r:id="rId3"/>
    <p:sldId id="400" r:id="rId4"/>
    <p:sldId id="431" r:id="rId5"/>
    <p:sldId id="432" r:id="rId6"/>
    <p:sldId id="433" r:id="rId7"/>
    <p:sldId id="434" r:id="rId8"/>
    <p:sldId id="435" r:id="rId9"/>
    <p:sldId id="436" r:id="rId10"/>
    <p:sldId id="437" r:id="rId11"/>
    <p:sldId id="438" r:id="rId12"/>
    <p:sldId id="439" r:id="rId13"/>
    <p:sldId id="440" r:id="rId14"/>
    <p:sldId id="273" r:id="rId15"/>
    <p:sldId id="291" r:id="rId16"/>
    <p:sldId id="292" r:id="rId17"/>
    <p:sldId id="293" r:id="rId18"/>
    <p:sldId id="281" r:id="rId19"/>
    <p:sldId id="429" r:id="rId20"/>
    <p:sldId id="295" r:id="rId21"/>
    <p:sldId id="312" r:id="rId22"/>
    <p:sldId id="301" r:id="rId23"/>
    <p:sldId id="300" r:id="rId24"/>
    <p:sldId id="302" r:id="rId25"/>
    <p:sldId id="306" r:id="rId26"/>
    <p:sldId id="305" r:id="rId27"/>
    <p:sldId id="307" r:id="rId28"/>
    <p:sldId id="308" r:id="rId29"/>
    <p:sldId id="310" r:id="rId30"/>
    <p:sldId id="402" r:id="rId31"/>
    <p:sldId id="403" r:id="rId32"/>
    <p:sldId id="407" r:id="rId33"/>
    <p:sldId id="404" r:id="rId34"/>
    <p:sldId id="405" r:id="rId35"/>
    <p:sldId id="408" r:id="rId36"/>
    <p:sldId id="410" r:id="rId37"/>
    <p:sldId id="412" r:id="rId38"/>
    <p:sldId id="414" r:id="rId39"/>
    <p:sldId id="409" r:id="rId40"/>
    <p:sldId id="413" r:id="rId41"/>
    <p:sldId id="418" r:id="rId42"/>
    <p:sldId id="417" r:id="rId43"/>
    <p:sldId id="416" r:id="rId44"/>
    <p:sldId id="419" r:id="rId45"/>
    <p:sldId id="411" r:id="rId46"/>
    <p:sldId id="415" r:id="rId47"/>
    <p:sldId id="420" r:id="rId48"/>
    <p:sldId id="421" r:id="rId49"/>
    <p:sldId id="422" r:id="rId50"/>
    <p:sldId id="423" r:id="rId51"/>
    <p:sldId id="424" r:id="rId52"/>
    <p:sldId id="425" r:id="rId53"/>
    <p:sldId id="426" r:id="rId54"/>
    <p:sldId id="406" r:id="rId55"/>
    <p:sldId id="284" r:id="rId56"/>
    <p:sldId id="428" r:id="rId57"/>
  </p:sldIdLst>
  <p:sldSz cx="12192000" cy="6858000"/>
  <p:notesSz cx="6858000" cy="9144000"/>
  <p:embeddedFontLst>
    <p:embeddedFont>
      <p:font typeface="Aptos Narrow" panose="020B0004020202020204" pitchFamily="34" charset="0"/>
      <p:regular r:id="rId59"/>
      <p:bold r:id="rId60"/>
      <p:italic r:id="rId61"/>
      <p:boldItalic r:id="rId62"/>
    </p:embeddedFont>
    <p:embeddedFont>
      <p:font typeface="Poppins" panose="00000500000000000000" pitchFamily="2" charset="0"/>
      <p:regular r:id="rId63"/>
      <p:bold r:id="rId64"/>
      <p:italic r:id="rId65"/>
      <p:boldItalic r:id="rId66"/>
    </p:embeddedFont>
    <p:embeddedFont>
      <p:font typeface="Poppins ExtraLight" panose="00000300000000000000" pitchFamily="2" charset="0"/>
      <p:regular r:id="rId67"/>
      <p:italic r:id="rId68"/>
    </p:embeddedFont>
    <p:embeddedFont>
      <p:font typeface="Poppins SemiBold" panose="00000700000000000000" pitchFamily="2" charset="0"/>
      <p:bold r:id="rId69"/>
      <p:boldItalic r:id="rId70"/>
    </p:embeddedFont>
    <p:embeddedFont>
      <p:font typeface="Rajdhani Semibold" panose="020B0604020202020204" charset="0"/>
      <p:regular r:id="rId71"/>
    </p:embeddedFont>
    <p:embeddedFont>
      <p:font typeface="Roboto Slab" pitchFamily="2" charset="0"/>
      <p:regular r:id="rId72"/>
      <p:bold r:id="rId7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30134"/>
    <a:srgbClr val="BBCEE2"/>
    <a:srgbClr val="AABBCD"/>
    <a:srgbClr val="9AA9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82"/>
    <p:restoredTop sz="94700"/>
  </p:normalViewPr>
  <p:slideViewPr>
    <p:cSldViewPr snapToGrid="0">
      <p:cViewPr varScale="1">
        <p:scale>
          <a:sx n="90" d="100"/>
          <a:sy n="90" d="100"/>
        </p:scale>
        <p:origin x="523" y="67"/>
      </p:cViewPr>
      <p:guideLst/>
    </p:cSldViewPr>
  </p:slideViewPr>
  <p:notesTextViewPr>
    <p:cViewPr>
      <p:scale>
        <a:sx n="1" d="1"/>
        <a:sy n="1" d="1"/>
      </p:scale>
      <p:origin x="0" y="0"/>
    </p:cViewPr>
  </p:notesTextViewPr>
  <p:sorterViewPr>
    <p:cViewPr>
      <p:scale>
        <a:sx n="100" d="100"/>
        <a:sy n="100" d="100"/>
      </p:scale>
      <p:origin x="0" y="-352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5.fntdata"/><Relationship Id="rId68" Type="http://schemas.openxmlformats.org/officeDocument/2006/relationships/font" Target="fonts/font10.fntdata"/><Relationship Id="rId16" Type="http://schemas.openxmlformats.org/officeDocument/2006/relationships/slide" Target="slides/slide1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66" Type="http://schemas.openxmlformats.org/officeDocument/2006/relationships/font" Target="fonts/font8.fntdata"/><Relationship Id="rId74"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font" Target="fonts/font3.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font" Target="fonts/font6.fntdata"/><Relationship Id="rId69" Type="http://schemas.openxmlformats.org/officeDocument/2006/relationships/font" Target="fonts/font11.fntdata"/><Relationship Id="rId77"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14.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1.fntdata"/><Relationship Id="rId67" Type="http://schemas.openxmlformats.org/officeDocument/2006/relationships/font" Target="fonts/font9.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font" Target="fonts/font4.fntdata"/><Relationship Id="rId70" Type="http://schemas.openxmlformats.org/officeDocument/2006/relationships/font" Target="fonts/font12.fntdata"/><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font" Target="fonts/font2.fntdata"/><Relationship Id="rId65" Type="http://schemas.openxmlformats.org/officeDocument/2006/relationships/font" Target="fonts/font7.fntdata"/><Relationship Id="rId73" Type="http://schemas.openxmlformats.org/officeDocument/2006/relationships/font" Target="fonts/font15.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font" Target="fonts/font13.fntdata"/><Relationship Id="rId2" Type="http://schemas.openxmlformats.org/officeDocument/2006/relationships/slideMaster" Target="slideMasters/slideMaster2.xml"/><Relationship Id="rId29" Type="http://schemas.openxmlformats.org/officeDocument/2006/relationships/slide" Target="slides/slide27.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sp\AppData\Roaming\iManage\Work\Recent\Powell_%20Andrew%20(ASP)%20-%20Personal%20Workspace\SaaS%20Adoption%20over%20time(103227225.1).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asp\AppData\Roaming\iManage\Work\Recent\Powell_%20Andrew%20(ASP)%20-%20Personal%20Workspace\SaaS%20Adoption%20over%20time(103227225.1).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asp\AppData\Roaming\iManage\Work\Recent\Powell_%20Andrew%20(ASP)%20-%20Personal%20Workspace\SaaS%20Adoption%20over%20time(103227225.1).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asp\AppData\Roaming\iManage\Work\Recent\Powell_%20Andrew%20(ASP)%20-%20Personal%20Workspace\SaaS%20Adoption%20over%20time(103227225.1).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asp\AppData\Roaming\iManage\Work\Recent\Powell_%20Andrew%20(ASP)%20-%20Personal%20Workspace\SaaS%20Adoption%20over%20time(103227225.1).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file:///C:\Users\asp\AppData\Roaming\iManage\Work\Recent\Powell_%20Andrew%20(ASP)%20-%20Personal%20Workspace\SaaS%20Adoption%20over%20time(103227225.1).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file:///C:\Users\asp\AppData\Roaming\iManage\Work\Recent\Powell_%20Andrew%20(ASP)%20-%20Personal%20Workspace\SaaS%20Adoption%20over%20time(103227225.1).xlsx" TargetMode="External"/><Relationship Id="rId2" Type="http://schemas.microsoft.com/office/2011/relationships/chartColorStyle" Target="colors15.xml"/><Relationship Id="rId1" Type="http://schemas.microsoft.com/office/2011/relationships/chartStyle" Target="style15.xml"/></Relationships>
</file>

<file path=ppt/charts/_rels/chart2.xml.rels><?xml version="1.0" encoding="UTF-8" standalone="yes"?>
<Relationships xmlns="http://schemas.openxmlformats.org/package/2006/relationships"><Relationship Id="rId3" Type="http://schemas.openxmlformats.org/officeDocument/2006/relationships/oleObject" Target="file:///C:\Users\asp\AppData\Roaming\iManage\Work\Recent\Powell_%20Andrew%20(ASP)%20-%20Personal%20Workspace\SaaS%20Adoption%20over%20time(103227225.1).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asp\AppData\Roaming\iManage\Work\Recent\Powell_%20Andrew%20(ASP)%20-%20Personal%20Workspace\SaaS%20Adoption%20over%20time(103227225.1).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asp\AppData\Roaming\iManage\Work\Recent\Powell_%20Andrew%20(ASP)%20-%20Personal%20Workspace\SaaS%20Adoption%20over%20time(103227225.1).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asp\AppData\Roaming\iManage\Work\Recent\Powell_%20Andrew%20(ASP)%20-%20Personal%20Workspace\SaaS%20Adoption%20over%20time(103227225.1).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asp\AppData\Roaming\iManage\Work\Recent\Powell_%20Andrew%20(ASP)%20-%20Personal%20Workspace\SaaS%20Adoption%20over%20time(103227225.1).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asp\AppData\Roaming\iManage\Work\Recent\Powell_%20Andrew%20(ASP)%20-%20Personal%20Workspace\SaaS%20Adoption%20over%20time(103227225.1).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asp\AppData\Roaming\iManage\Work\Recent\Powell_%20Andrew%20(ASP)%20-%20Personal%20Workspace\SaaS%20Adoption%20over%20time(103227225.1).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asp\AppData\Roaming\iManage\Work\Recent\Powell_%20Andrew%20(ASP)%20-%20Personal%20Workspace\SaaS%20Adoption%20over%20time(103227225.1).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 SaaS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Sheet1!$G$8</c:f>
              <c:strCache>
                <c:ptCount val="1"/>
                <c:pt idx="0">
                  <c:v>2020</c:v>
                </c:pt>
              </c:strCache>
            </c:strRef>
          </c:tx>
          <c:spPr>
            <a:ln w="28575" cap="rnd">
              <a:solidFill>
                <a:schemeClr val="accent1"/>
              </a:solidFill>
              <a:round/>
            </a:ln>
            <a:effectLst/>
          </c:spPr>
          <c:marker>
            <c:symbol val="none"/>
          </c:marker>
          <c:cat>
            <c:strRef>
              <c:f>Sheet1!$F$9:$F$21</c:f>
              <c:strCache>
                <c:ptCount val="13"/>
                <c:pt idx="0">
                  <c:v>PMS</c:v>
                </c:pt>
                <c:pt idx="1">
                  <c:v>CMI</c:v>
                </c:pt>
                <c:pt idx="2">
                  <c:v>TimeRec</c:v>
                </c:pt>
                <c:pt idx="3">
                  <c:v>CRM</c:v>
                </c:pt>
                <c:pt idx="4">
                  <c:v>Intranet</c:v>
                </c:pt>
                <c:pt idx="5">
                  <c:v>DMS</c:v>
                </c:pt>
                <c:pt idx="6">
                  <c:v>Phone</c:v>
                </c:pt>
                <c:pt idx="7">
                  <c:v>MDM</c:v>
                </c:pt>
                <c:pt idx="8">
                  <c:v>HR</c:v>
                </c:pt>
                <c:pt idx="9">
                  <c:v>ServiceDesk</c:v>
                </c:pt>
                <c:pt idx="10">
                  <c:v>VidConf</c:v>
                </c:pt>
                <c:pt idx="11">
                  <c:v>Email</c:v>
                </c:pt>
                <c:pt idx="12">
                  <c:v>EmailSec</c:v>
                </c:pt>
              </c:strCache>
            </c:strRef>
          </c:cat>
          <c:val>
            <c:numRef>
              <c:f>Sheet1!$G$9:$G$21</c:f>
              <c:numCache>
                <c:formatCode>General</c:formatCode>
                <c:ptCount val="13"/>
                <c:pt idx="0">
                  <c:v>0</c:v>
                </c:pt>
                <c:pt idx="1">
                  <c:v>5</c:v>
                </c:pt>
                <c:pt idx="2">
                  <c:v>16</c:v>
                </c:pt>
                <c:pt idx="3">
                  <c:v>18</c:v>
                </c:pt>
                <c:pt idx="4">
                  <c:v>43</c:v>
                </c:pt>
                <c:pt idx="5">
                  <c:v>22</c:v>
                </c:pt>
                <c:pt idx="6">
                  <c:v>12</c:v>
                </c:pt>
                <c:pt idx="7">
                  <c:v>27</c:v>
                </c:pt>
                <c:pt idx="8">
                  <c:v>57</c:v>
                </c:pt>
                <c:pt idx="9">
                  <c:v>56</c:v>
                </c:pt>
                <c:pt idx="10">
                  <c:v>40</c:v>
                </c:pt>
                <c:pt idx="11">
                  <c:v>28</c:v>
                </c:pt>
                <c:pt idx="12">
                  <c:v>85</c:v>
                </c:pt>
              </c:numCache>
            </c:numRef>
          </c:val>
          <c:smooth val="0"/>
          <c:extLst>
            <c:ext xmlns:c16="http://schemas.microsoft.com/office/drawing/2014/chart" uri="{C3380CC4-5D6E-409C-BE32-E72D297353CC}">
              <c16:uniqueId val="{00000000-777C-43C3-B9F5-37FEDF9322C3}"/>
            </c:ext>
          </c:extLst>
        </c:ser>
        <c:ser>
          <c:idx val="1"/>
          <c:order val="1"/>
          <c:tx>
            <c:strRef>
              <c:f>Sheet1!$H$8</c:f>
              <c:strCache>
                <c:ptCount val="1"/>
                <c:pt idx="0">
                  <c:v>2021</c:v>
                </c:pt>
              </c:strCache>
            </c:strRef>
          </c:tx>
          <c:spPr>
            <a:ln w="28575" cap="rnd">
              <a:solidFill>
                <a:schemeClr val="accent2"/>
              </a:solidFill>
              <a:round/>
            </a:ln>
            <a:effectLst/>
          </c:spPr>
          <c:marker>
            <c:symbol val="none"/>
          </c:marker>
          <c:cat>
            <c:strRef>
              <c:f>Sheet1!$F$9:$F$21</c:f>
              <c:strCache>
                <c:ptCount val="13"/>
                <c:pt idx="0">
                  <c:v>PMS</c:v>
                </c:pt>
                <c:pt idx="1">
                  <c:v>CMI</c:v>
                </c:pt>
                <c:pt idx="2">
                  <c:v>TimeRec</c:v>
                </c:pt>
                <c:pt idx="3">
                  <c:v>CRM</c:v>
                </c:pt>
                <c:pt idx="4">
                  <c:v>Intranet</c:v>
                </c:pt>
                <c:pt idx="5">
                  <c:v>DMS</c:v>
                </c:pt>
                <c:pt idx="6">
                  <c:v>Phone</c:v>
                </c:pt>
                <c:pt idx="7">
                  <c:v>MDM</c:v>
                </c:pt>
                <c:pt idx="8">
                  <c:v>HR</c:v>
                </c:pt>
                <c:pt idx="9">
                  <c:v>ServiceDesk</c:v>
                </c:pt>
                <c:pt idx="10">
                  <c:v>VidConf</c:v>
                </c:pt>
                <c:pt idx="11">
                  <c:v>Email</c:v>
                </c:pt>
                <c:pt idx="12">
                  <c:v>EmailSec</c:v>
                </c:pt>
              </c:strCache>
            </c:strRef>
          </c:cat>
          <c:val>
            <c:numRef>
              <c:f>Sheet1!$H$9:$H$21</c:f>
              <c:numCache>
                <c:formatCode>General</c:formatCode>
                <c:ptCount val="13"/>
                <c:pt idx="0">
                  <c:v>1</c:v>
                </c:pt>
                <c:pt idx="1">
                  <c:v>8</c:v>
                </c:pt>
                <c:pt idx="2">
                  <c:v>16</c:v>
                </c:pt>
                <c:pt idx="3">
                  <c:v>22</c:v>
                </c:pt>
                <c:pt idx="4">
                  <c:v>53</c:v>
                </c:pt>
                <c:pt idx="5">
                  <c:v>33</c:v>
                </c:pt>
                <c:pt idx="6">
                  <c:v>39</c:v>
                </c:pt>
                <c:pt idx="7">
                  <c:v>63</c:v>
                </c:pt>
                <c:pt idx="8">
                  <c:v>60</c:v>
                </c:pt>
                <c:pt idx="9">
                  <c:v>66</c:v>
                </c:pt>
                <c:pt idx="10">
                  <c:v>68</c:v>
                </c:pt>
                <c:pt idx="11">
                  <c:v>62</c:v>
                </c:pt>
                <c:pt idx="12">
                  <c:v>85</c:v>
                </c:pt>
              </c:numCache>
            </c:numRef>
          </c:val>
          <c:smooth val="0"/>
          <c:extLst>
            <c:ext xmlns:c16="http://schemas.microsoft.com/office/drawing/2014/chart" uri="{C3380CC4-5D6E-409C-BE32-E72D297353CC}">
              <c16:uniqueId val="{00000001-777C-43C3-B9F5-37FEDF9322C3}"/>
            </c:ext>
          </c:extLst>
        </c:ser>
        <c:ser>
          <c:idx val="2"/>
          <c:order val="2"/>
          <c:tx>
            <c:strRef>
              <c:f>Sheet1!$I$8</c:f>
              <c:strCache>
                <c:ptCount val="1"/>
                <c:pt idx="0">
                  <c:v>2022</c:v>
                </c:pt>
              </c:strCache>
            </c:strRef>
          </c:tx>
          <c:spPr>
            <a:ln w="28575" cap="rnd">
              <a:solidFill>
                <a:schemeClr val="accent3"/>
              </a:solidFill>
              <a:round/>
            </a:ln>
            <a:effectLst/>
          </c:spPr>
          <c:marker>
            <c:symbol val="none"/>
          </c:marker>
          <c:cat>
            <c:strRef>
              <c:f>Sheet1!$F$9:$F$21</c:f>
              <c:strCache>
                <c:ptCount val="13"/>
                <c:pt idx="0">
                  <c:v>PMS</c:v>
                </c:pt>
                <c:pt idx="1">
                  <c:v>CMI</c:v>
                </c:pt>
                <c:pt idx="2">
                  <c:v>TimeRec</c:v>
                </c:pt>
                <c:pt idx="3">
                  <c:v>CRM</c:v>
                </c:pt>
                <c:pt idx="4">
                  <c:v>Intranet</c:v>
                </c:pt>
                <c:pt idx="5">
                  <c:v>DMS</c:v>
                </c:pt>
                <c:pt idx="6">
                  <c:v>Phone</c:v>
                </c:pt>
                <c:pt idx="7">
                  <c:v>MDM</c:v>
                </c:pt>
                <c:pt idx="8">
                  <c:v>HR</c:v>
                </c:pt>
                <c:pt idx="9">
                  <c:v>ServiceDesk</c:v>
                </c:pt>
                <c:pt idx="10">
                  <c:v>VidConf</c:v>
                </c:pt>
                <c:pt idx="11">
                  <c:v>Email</c:v>
                </c:pt>
                <c:pt idx="12">
                  <c:v>EmailSec</c:v>
                </c:pt>
              </c:strCache>
            </c:strRef>
          </c:cat>
          <c:val>
            <c:numRef>
              <c:f>Sheet1!$I$9:$I$21</c:f>
              <c:numCache>
                <c:formatCode>General</c:formatCode>
                <c:ptCount val="13"/>
                <c:pt idx="0">
                  <c:v>3</c:v>
                </c:pt>
                <c:pt idx="1">
                  <c:v>12</c:v>
                </c:pt>
                <c:pt idx="2">
                  <c:v>23</c:v>
                </c:pt>
                <c:pt idx="3">
                  <c:v>22</c:v>
                </c:pt>
                <c:pt idx="4">
                  <c:v>56</c:v>
                </c:pt>
                <c:pt idx="5">
                  <c:v>35</c:v>
                </c:pt>
                <c:pt idx="6">
                  <c:v>38</c:v>
                </c:pt>
                <c:pt idx="7">
                  <c:v>62</c:v>
                </c:pt>
                <c:pt idx="8">
                  <c:v>73</c:v>
                </c:pt>
                <c:pt idx="9">
                  <c:v>63</c:v>
                </c:pt>
                <c:pt idx="10">
                  <c:v>73</c:v>
                </c:pt>
                <c:pt idx="11">
                  <c:v>59</c:v>
                </c:pt>
                <c:pt idx="12">
                  <c:v>89</c:v>
                </c:pt>
              </c:numCache>
            </c:numRef>
          </c:val>
          <c:smooth val="0"/>
          <c:extLst>
            <c:ext xmlns:c16="http://schemas.microsoft.com/office/drawing/2014/chart" uri="{C3380CC4-5D6E-409C-BE32-E72D297353CC}">
              <c16:uniqueId val="{00000002-777C-43C3-B9F5-37FEDF9322C3}"/>
            </c:ext>
          </c:extLst>
        </c:ser>
        <c:ser>
          <c:idx val="3"/>
          <c:order val="3"/>
          <c:tx>
            <c:strRef>
              <c:f>Sheet1!$J$8</c:f>
              <c:strCache>
                <c:ptCount val="1"/>
                <c:pt idx="0">
                  <c:v>2023</c:v>
                </c:pt>
              </c:strCache>
            </c:strRef>
          </c:tx>
          <c:spPr>
            <a:ln w="28575" cap="rnd">
              <a:solidFill>
                <a:schemeClr val="accent4"/>
              </a:solidFill>
              <a:round/>
            </a:ln>
            <a:effectLst/>
          </c:spPr>
          <c:marker>
            <c:symbol val="none"/>
          </c:marker>
          <c:cat>
            <c:strRef>
              <c:f>Sheet1!$F$9:$F$21</c:f>
              <c:strCache>
                <c:ptCount val="13"/>
                <c:pt idx="0">
                  <c:v>PMS</c:v>
                </c:pt>
                <c:pt idx="1">
                  <c:v>CMI</c:v>
                </c:pt>
                <c:pt idx="2">
                  <c:v>TimeRec</c:v>
                </c:pt>
                <c:pt idx="3">
                  <c:v>CRM</c:v>
                </c:pt>
                <c:pt idx="4">
                  <c:v>Intranet</c:v>
                </c:pt>
                <c:pt idx="5">
                  <c:v>DMS</c:v>
                </c:pt>
                <c:pt idx="6">
                  <c:v>Phone</c:v>
                </c:pt>
                <c:pt idx="7">
                  <c:v>MDM</c:v>
                </c:pt>
                <c:pt idx="8">
                  <c:v>HR</c:v>
                </c:pt>
                <c:pt idx="9">
                  <c:v>ServiceDesk</c:v>
                </c:pt>
                <c:pt idx="10">
                  <c:v>VidConf</c:v>
                </c:pt>
                <c:pt idx="11">
                  <c:v>Email</c:v>
                </c:pt>
                <c:pt idx="12">
                  <c:v>EmailSec</c:v>
                </c:pt>
              </c:strCache>
            </c:strRef>
          </c:cat>
          <c:val>
            <c:numRef>
              <c:f>Sheet1!$J$9:$J$21</c:f>
              <c:numCache>
                <c:formatCode>General</c:formatCode>
                <c:ptCount val="13"/>
                <c:pt idx="0">
                  <c:v>5</c:v>
                </c:pt>
                <c:pt idx="1">
                  <c:v>17</c:v>
                </c:pt>
                <c:pt idx="2">
                  <c:v>30</c:v>
                </c:pt>
                <c:pt idx="3">
                  <c:v>32</c:v>
                </c:pt>
                <c:pt idx="4">
                  <c:v>59</c:v>
                </c:pt>
                <c:pt idx="5">
                  <c:v>42</c:v>
                </c:pt>
                <c:pt idx="6">
                  <c:v>49</c:v>
                </c:pt>
                <c:pt idx="7">
                  <c:v>71</c:v>
                </c:pt>
                <c:pt idx="8">
                  <c:v>75</c:v>
                </c:pt>
                <c:pt idx="9">
                  <c:v>69</c:v>
                </c:pt>
                <c:pt idx="10">
                  <c:v>73</c:v>
                </c:pt>
                <c:pt idx="11">
                  <c:v>62</c:v>
                </c:pt>
                <c:pt idx="12">
                  <c:v>92</c:v>
                </c:pt>
              </c:numCache>
            </c:numRef>
          </c:val>
          <c:smooth val="0"/>
          <c:extLst>
            <c:ext xmlns:c16="http://schemas.microsoft.com/office/drawing/2014/chart" uri="{C3380CC4-5D6E-409C-BE32-E72D297353CC}">
              <c16:uniqueId val="{00000003-777C-43C3-B9F5-37FEDF9322C3}"/>
            </c:ext>
          </c:extLst>
        </c:ser>
        <c:ser>
          <c:idx val="4"/>
          <c:order val="4"/>
          <c:tx>
            <c:strRef>
              <c:f>Sheet1!$K$8</c:f>
              <c:strCache>
                <c:ptCount val="1"/>
                <c:pt idx="0">
                  <c:v>2024</c:v>
                </c:pt>
              </c:strCache>
            </c:strRef>
          </c:tx>
          <c:spPr>
            <a:ln w="28575" cap="rnd">
              <a:solidFill>
                <a:schemeClr val="accent5"/>
              </a:solidFill>
              <a:round/>
            </a:ln>
            <a:effectLst/>
          </c:spPr>
          <c:marker>
            <c:symbol val="none"/>
          </c:marker>
          <c:cat>
            <c:strRef>
              <c:f>Sheet1!$F$9:$F$21</c:f>
              <c:strCache>
                <c:ptCount val="13"/>
                <c:pt idx="0">
                  <c:v>PMS</c:v>
                </c:pt>
                <c:pt idx="1">
                  <c:v>CMI</c:v>
                </c:pt>
                <c:pt idx="2">
                  <c:v>TimeRec</c:v>
                </c:pt>
                <c:pt idx="3">
                  <c:v>CRM</c:v>
                </c:pt>
                <c:pt idx="4">
                  <c:v>Intranet</c:v>
                </c:pt>
                <c:pt idx="5">
                  <c:v>DMS</c:v>
                </c:pt>
                <c:pt idx="6">
                  <c:v>Phone</c:v>
                </c:pt>
                <c:pt idx="7">
                  <c:v>MDM</c:v>
                </c:pt>
                <c:pt idx="8">
                  <c:v>HR</c:v>
                </c:pt>
                <c:pt idx="9">
                  <c:v>ServiceDesk</c:v>
                </c:pt>
                <c:pt idx="10">
                  <c:v>VidConf</c:v>
                </c:pt>
                <c:pt idx="11">
                  <c:v>Email</c:v>
                </c:pt>
                <c:pt idx="12">
                  <c:v>EmailSec</c:v>
                </c:pt>
              </c:strCache>
            </c:strRef>
          </c:cat>
          <c:val>
            <c:numRef>
              <c:f>Sheet1!$K$9:$K$21</c:f>
              <c:numCache>
                <c:formatCode>General</c:formatCode>
                <c:ptCount val="13"/>
                <c:pt idx="0">
                  <c:v>8</c:v>
                </c:pt>
                <c:pt idx="1">
                  <c:v>19</c:v>
                </c:pt>
                <c:pt idx="2">
                  <c:v>43</c:v>
                </c:pt>
                <c:pt idx="3">
                  <c:v>37</c:v>
                </c:pt>
                <c:pt idx="4">
                  <c:v>60</c:v>
                </c:pt>
                <c:pt idx="5">
                  <c:v>54</c:v>
                </c:pt>
                <c:pt idx="6">
                  <c:v>61</c:v>
                </c:pt>
                <c:pt idx="7">
                  <c:v>78</c:v>
                </c:pt>
                <c:pt idx="8">
                  <c:v>79</c:v>
                </c:pt>
                <c:pt idx="9">
                  <c:v>70</c:v>
                </c:pt>
                <c:pt idx="10">
                  <c:v>78</c:v>
                </c:pt>
                <c:pt idx="11">
                  <c:v>78</c:v>
                </c:pt>
                <c:pt idx="12">
                  <c:v>91</c:v>
                </c:pt>
              </c:numCache>
            </c:numRef>
          </c:val>
          <c:smooth val="0"/>
          <c:extLst>
            <c:ext xmlns:c16="http://schemas.microsoft.com/office/drawing/2014/chart" uri="{C3380CC4-5D6E-409C-BE32-E72D297353CC}">
              <c16:uniqueId val="{00000004-777C-43C3-B9F5-37FEDF9322C3}"/>
            </c:ext>
          </c:extLst>
        </c:ser>
        <c:ser>
          <c:idx val="5"/>
          <c:order val="5"/>
          <c:tx>
            <c:strRef>
              <c:f>Sheet1!$L$8</c:f>
              <c:strCache>
                <c:ptCount val="1"/>
                <c:pt idx="0">
                  <c:v>2025</c:v>
                </c:pt>
              </c:strCache>
            </c:strRef>
          </c:tx>
          <c:spPr>
            <a:ln w="28575" cap="rnd">
              <a:solidFill>
                <a:schemeClr val="accent6"/>
              </a:solidFill>
              <a:round/>
            </a:ln>
            <a:effectLst/>
          </c:spPr>
          <c:marker>
            <c:symbol val="none"/>
          </c:marker>
          <c:cat>
            <c:strRef>
              <c:f>Sheet1!$F$9:$F$21</c:f>
              <c:strCache>
                <c:ptCount val="13"/>
                <c:pt idx="0">
                  <c:v>PMS</c:v>
                </c:pt>
                <c:pt idx="1">
                  <c:v>CMI</c:v>
                </c:pt>
                <c:pt idx="2">
                  <c:v>TimeRec</c:v>
                </c:pt>
                <c:pt idx="3">
                  <c:v>CRM</c:v>
                </c:pt>
                <c:pt idx="4">
                  <c:v>Intranet</c:v>
                </c:pt>
                <c:pt idx="5">
                  <c:v>DMS</c:v>
                </c:pt>
                <c:pt idx="6">
                  <c:v>Phone</c:v>
                </c:pt>
                <c:pt idx="7">
                  <c:v>MDM</c:v>
                </c:pt>
                <c:pt idx="8">
                  <c:v>HR</c:v>
                </c:pt>
                <c:pt idx="9">
                  <c:v>ServiceDesk</c:v>
                </c:pt>
                <c:pt idx="10">
                  <c:v>VidConf</c:v>
                </c:pt>
                <c:pt idx="11">
                  <c:v>Email</c:v>
                </c:pt>
                <c:pt idx="12">
                  <c:v>EmailSec</c:v>
                </c:pt>
              </c:strCache>
            </c:strRef>
          </c:cat>
          <c:val>
            <c:numRef>
              <c:f>Sheet1!$L$9:$L$21</c:f>
              <c:numCache>
                <c:formatCode>General</c:formatCode>
                <c:ptCount val="13"/>
                <c:pt idx="0">
                  <c:v>15</c:v>
                </c:pt>
                <c:pt idx="1">
                  <c:v>16</c:v>
                </c:pt>
                <c:pt idx="2">
                  <c:v>42</c:v>
                </c:pt>
                <c:pt idx="3">
                  <c:v>42</c:v>
                </c:pt>
                <c:pt idx="4">
                  <c:v>59</c:v>
                </c:pt>
                <c:pt idx="5">
                  <c:v>61</c:v>
                </c:pt>
                <c:pt idx="6">
                  <c:v>62</c:v>
                </c:pt>
                <c:pt idx="7">
                  <c:v>76</c:v>
                </c:pt>
                <c:pt idx="8">
                  <c:v>78</c:v>
                </c:pt>
                <c:pt idx="9">
                  <c:v>80</c:v>
                </c:pt>
                <c:pt idx="10">
                  <c:v>84</c:v>
                </c:pt>
                <c:pt idx="11">
                  <c:v>90</c:v>
                </c:pt>
                <c:pt idx="12">
                  <c:v>91</c:v>
                </c:pt>
              </c:numCache>
            </c:numRef>
          </c:val>
          <c:smooth val="0"/>
          <c:extLst>
            <c:ext xmlns:c16="http://schemas.microsoft.com/office/drawing/2014/chart" uri="{C3380CC4-5D6E-409C-BE32-E72D297353CC}">
              <c16:uniqueId val="{00000005-777C-43C3-B9F5-37FEDF9322C3}"/>
            </c:ext>
          </c:extLst>
        </c:ser>
        <c:ser>
          <c:idx val="6"/>
          <c:order val="6"/>
          <c:tx>
            <c:strRef>
              <c:f>Sheet1!$M$8</c:f>
              <c:strCache>
                <c:ptCount val="1"/>
                <c:pt idx="0">
                  <c:v>2025 (P)</c:v>
                </c:pt>
              </c:strCache>
            </c:strRef>
          </c:tx>
          <c:spPr>
            <a:ln w="28575" cap="rnd">
              <a:solidFill>
                <a:srgbClr val="3A67B8"/>
              </a:solidFill>
              <a:prstDash val="dash"/>
              <a:round/>
            </a:ln>
            <a:effectLst/>
          </c:spPr>
          <c:marker>
            <c:symbol val="none"/>
          </c:marker>
          <c:cat>
            <c:strRef>
              <c:f>Sheet1!$F$9:$F$21</c:f>
              <c:strCache>
                <c:ptCount val="13"/>
                <c:pt idx="0">
                  <c:v>PMS</c:v>
                </c:pt>
                <c:pt idx="1">
                  <c:v>CMI</c:v>
                </c:pt>
                <c:pt idx="2">
                  <c:v>TimeRec</c:v>
                </c:pt>
                <c:pt idx="3">
                  <c:v>CRM</c:v>
                </c:pt>
                <c:pt idx="4">
                  <c:v>Intranet</c:v>
                </c:pt>
                <c:pt idx="5">
                  <c:v>DMS</c:v>
                </c:pt>
                <c:pt idx="6">
                  <c:v>Phone</c:v>
                </c:pt>
                <c:pt idx="7">
                  <c:v>MDM</c:v>
                </c:pt>
                <c:pt idx="8">
                  <c:v>HR</c:v>
                </c:pt>
                <c:pt idx="9">
                  <c:v>ServiceDesk</c:v>
                </c:pt>
                <c:pt idx="10">
                  <c:v>VidConf</c:v>
                </c:pt>
                <c:pt idx="11">
                  <c:v>Email</c:v>
                </c:pt>
                <c:pt idx="12">
                  <c:v>EmailSec</c:v>
                </c:pt>
              </c:strCache>
            </c:strRef>
          </c:cat>
          <c:val>
            <c:numRef>
              <c:f>Sheet1!$M$9:$M$21</c:f>
              <c:numCache>
                <c:formatCode>General</c:formatCode>
                <c:ptCount val="13"/>
                <c:pt idx="0">
                  <c:v>23</c:v>
                </c:pt>
                <c:pt idx="1">
                  <c:v>54</c:v>
                </c:pt>
                <c:pt idx="2">
                  <c:v>68</c:v>
                </c:pt>
                <c:pt idx="3">
                  <c:v>58</c:v>
                </c:pt>
                <c:pt idx="4">
                  <c:v>86</c:v>
                </c:pt>
                <c:pt idx="5">
                  <c:v>80</c:v>
                </c:pt>
                <c:pt idx="6">
                  <c:v>75</c:v>
                </c:pt>
                <c:pt idx="7">
                  <c:v>93</c:v>
                </c:pt>
                <c:pt idx="8">
                  <c:v>88</c:v>
                </c:pt>
                <c:pt idx="9">
                  <c:v>85</c:v>
                </c:pt>
                <c:pt idx="10">
                  <c:v>84</c:v>
                </c:pt>
                <c:pt idx="11">
                  <c:v>94</c:v>
                </c:pt>
                <c:pt idx="12">
                  <c:v>92</c:v>
                </c:pt>
              </c:numCache>
            </c:numRef>
          </c:val>
          <c:smooth val="0"/>
          <c:extLst>
            <c:ext xmlns:c16="http://schemas.microsoft.com/office/drawing/2014/chart" uri="{C3380CC4-5D6E-409C-BE32-E72D297353CC}">
              <c16:uniqueId val="{00000006-777C-43C3-B9F5-37FEDF9322C3}"/>
            </c:ext>
          </c:extLst>
        </c:ser>
        <c:ser>
          <c:idx val="7"/>
          <c:order val="7"/>
          <c:tx>
            <c:strRef>
              <c:f>Sheet1!$N$8</c:f>
              <c:strCache>
                <c:ptCount val="1"/>
                <c:pt idx="0">
                  <c:v>2026 (P)</c:v>
                </c:pt>
              </c:strCache>
            </c:strRef>
          </c:tx>
          <c:spPr>
            <a:ln w="28575" cap="rnd">
              <a:solidFill>
                <a:srgbClr val="EA6C16"/>
              </a:solidFill>
              <a:prstDash val="dash"/>
              <a:round/>
            </a:ln>
            <a:effectLst/>
          </c:spPr>
          <c:marker>
            <c:symbol val="none"/>
          </c:marker>
          <c:cat>
            <c:strRef>
              <c:f>Sheet1!$F$9:$F$21</c:f>
              <c:strCache>
                <c:ptCount val="13"/>
                <c:pt idx="0">
                  <c:v>PMS</c:v>
                </c:pt>
                <c:pt idx="1">
                  <c:v>CMI</c:v>
                </c:pt>
                <c:pt idx="2">
                  <c:v>TimeRec</c:v>
                </c:pt>
                <c:pt idx="3">
                  <c:v>CRM</c:v>
                </c:pt>
                <c:pt idx="4">
                  <c:v>Intranet</c:v>
                </c:pt>
                <c:pt idx="5">
                  <c:v>DMS</c:v>
                </c:pt>
                <c:pt idx="6">
                  <c:v>Phone</c:v>
                </c:pt>
                <c:pt idx="7">
                  <c:v>MDM</c:v>
                </c:pt>
                <c:pt idx="8">
                  <c:v>HR</c:v>
                </c:pt>
                <c:pt idx="9">
                  <c:v>ServiceDesk</c:v>
                </c:pt>
                <c:pt idx="10">
                  <c:v>VidConf</c:v>
                </c:pt>
                <c:pt idx="11">
                  <c:v>Email</c:v>
                </c:pt>
                <c:pt idx="12">
                  <c:v>EmailSec</c:v>
                </c:pt>
              </c:strCache>
            </c:strRef>
          </c:cat>
          <c:val>
            <c:numRef>
              <c:f>Sheet1!$N$9:$N$21</c:f>
              <c:numCache>
                <c:formatCode>General</c:formatCode>
                <c:ptCount val="13"/>
                <c:pt idx="0">
                  <c:v>26</c:v>
                </c:pt>
                <c:pt idx="1">
                  <c:v>46</c:v>
                </c:pt>
                <c:pt idx="2">
                  <c:v>73</c:v>
                </c:pt>
                <c:pt idx="3">
                  <c:v>66</c:v>
                </c:pt>
                <c:pt idx="4">
                  <c:v>85</c:v>
                </c:pt>
                <c:pt idx="5">
                  <c:v>69</c:v>
                </c:pt>
                <c:pt idx="6">
                  <c:v>72</c:v>
                </c:pt>
                <c:pt idx="7">
                  <c:v>78</c:v>
                </c:pt>
                <c:pt idx="8">
                  <c:v>89</c:v>
                </c:pt>
                <c:pt idx="9">
                  <c:v>91</c:v>
                </c:pt>
                <c:pt idx="10">
                  <c:v>85</c:v>
                </c:pt>
                <c:pt idx="11">
                  <c:v>93</c:v>
                </c:pt>
                <c:pt idx="12">
                  <c:v>91</c:v>
                </c:pt>
              </c:numCache>
            </c:numRef>
          </c:val>
          <c:smooth val="0"/>
          <c:extLst>
            <c:ext xmlns:c16="http://schemas.microsoft.com/office/drawing/2014/chart" uri="{C3380CC4-5D6E-409C-BE32-E72D297353CC}">
              <c16:uniqueId val="{00000007-777C-43C3-B9F5-37FEDF9322C3}"/>
            </c:ext>
          </c:extLst>
        </c:ser>
        <c:dLbls>
          <c:showLegendKey val="0"/>
          <c:showVal val="0"/>
          <c:showCatName val="0"/>
          <c:showSerName val="0"/>
          <c:showPercent val="0"/>
          <c:showBubbleSize val="0"/>
        </c:dLbls>
        <c:smooth val="0"/>
        <c:axId val="677621919"/>
        <c:axId val="163332319"/>
      </c:lineChart>
      <c:catAx>
        <c:axId val="6776219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3332319"/>
        <c:crosses val="autoZero"/>
        <c:auto val="1"/>
        <c:lblAlgn val="ctr"/>
        <c:lblOffset val="100"/>
        <c:noMultiLvlLbl val="0"/>
      </c:catAx>
      <c:valAx>
        <c:axId val="16333231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762191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MDM</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Sheet1!$Q$33</c:f>
              <c:strCache>
                <c:ptCount val="1"/>
                <c:pt idx="0">
                  <c:v>Actual</c:v>
                </c:pt>
              </c:strCache>
            </c:strRef>
          </c:tx>
          <c:spPr>
            <a:solidFill>
              <a:schemeClr val="accent1"/>
            </a:solidFill>
            <a:ln>
              <a:noFill/>
            </a:ln>
            <a:effectLst/>
          </c:spPr>
          <c:invertIfNegative val="0"/>
          <c:cat>
            <c:numRef>
              <c:f>Sheet1!$R$32:$X$32</c:f>
              <c:numCache>
                <c:formatCode>General</c:formatCode>
                <c:ptCount val="7"/>
                <c:pt idx="0">
                  <c:v>2020</c:v>
                </c:pt>
                <c:pt idx="1">
                  <c:v>2021</c:v>
                </c:pt>
                <c:pt idx="2">
                  <c:v>2022</c:v>
                </c:pt>
                <c:pt idx="3">
                  <c:v>2023</c:v>
                </c:pt>
                <c:pt idx="4">
                  <c:v>2024</c:v>
                </c:pt>
                <c:pt idx="5">
                  <c:v>2025</c:v>
                </c:pt>
                <c:pt idx="6">
                  <c:v>2026</c:v>
                </c:pt>
              </c:numCache>
            </c:numRef>
          </c:cat>
          <c:val>
            <c:numRef>
              <c:f>Sheet1!$R$33:$X$33</c:f>
              <c:numCache>
                <c:formatCode>General</c:formatCode>
                <c:ptCount val="7"/>
                <c:pt idx="0">
                  <c:v>27</c:v>
                </c:pt>
                <c:pt idx="1">
                  <c:v>63</c:v>
                </c:pt>
                <c:pt idx="2">
                  <c:v>62</c:v>
                </c:pt>
                <c:pt idx="3">
                  <c:v>71</c:v>
                </c:pt>
                <c:pt idx="4">
                  <c:v>78</c:v>
                </c:pt>
                <c:pt idx="5">
                  <c:v>76</c:v>
                </c:pt>
              </c:numCache>
            </c:numRef>
          </c:val>
          <c:extLst>
            <c:ext xmlns:c16="http://schemas.microsoft.com/office/drawing/2014/chart" uri="{C3380CC4-5D6E-409C-BE32-E72D297353CC}">
              <c16:uniqueId val="{00000000-75CE-4637-94D3-6420119EFF16}"/>
            </c:ext>
          </c:extLst>
        </c:ser>
        <c:ser>
          <c:idx val="1"/>
          <c:order val="1"/>
          <c:tx>
            <c:strRef>
              <c:f>Sheet1!$Q$34</c:f>
              <c:strCache>
                <c:ptCount val="1"/>
                <c:pt idx="0">
                  <c:v>Predicted</c:v>
                </c:pt>
              </c:strCache>
            </c:strRef>
          </c:tx>
          <c:spPr>
            <a:solidFill>
              <a:schemeClr val="accent2"/>
            </a:solidFill>
            <a:ln>
              <a:noFill/>
            </a:ln>
            <a:effectLst/>
          </c:spPr>
          <c:invertIfNegative val="0"/>
          <c:cat>
            <c:numRef>
              <c:f>Sheet1!$R$32:$X$32</c:f>
              <c:numCache>
                <c:formatCode>General</c:formatCode>
                <c:ptCount val="7"/>
                <c:pt idx="0">
                  <c:v>2020</c:v>
                </c:pt>
                <c:pt idx="1">
                  <c:v>2021</c:v>
                </c:pt>
                <c:pt idx="2">
                  <c:v>2022</c:v>
                </c:pt>
                <c:pt idx="3">
                  <c:v>2023</c:v>
                </c:pt>
                <c:pt idx="4">
                  <c:v>2024</c:v>
                </c:pt>
                <c:pt idx="5">
                  <c:v>2025</c:v>
                </c:pt>
                <c:pt idx="6">
                  <c:v>2026</c:v>
                </c:pt>
              </c:numCache>
            </c:numRef>
          </c:cat>
          <c:val>
            <c:numRef>
              <c:f>Sheet1!$R$34:$X$34</c:f>
              <c:numCache>
                <c:formatCode>General</c:formatCode>
                <c:ptCount val="7"/>
                <c:pt idx="5">
                  <c:v>93</c:v>
                </c:pt>
                <c:pt idx="6">
                  <c:v>78</c:v>
                </c:pt>
              </c:numCache>
            </c:numRef>
          </c:val>
          <c:extLst>
            <c:ext xmlns:c16="http://schemas.microsoft.com/office/drawing/2014/chart" uri="{C3380CC4-5D6E-409C-BE32-E72D297353CC}">
              <c16:uniqueId val="{00000001-75CE-4637-94D3-6420119EFF16}"/>
            </c:ext>
          </c:extLst>
        </c:ser>
        <c:dLbls>
          <c:showLegendKey val="0"/>
          <c:showVal val="0"/>
          <c:showCatName val="0"/>
          <c:showSerName val="0"/>
          <c:showPercent val="0"/>
          <c:showBubbleSize val="0"/>
        </c:dLbls>
        <c:gapWidth val="219"/>
        <c:overlap val="-27"/>
        <c:axId val="829607360"/>
        <c:axId val="829609280"/>
      </c:barChart>
      <c:catAx>
        <c:axId val="8296073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9609280"/>
        <c:crosses val="autoZero"/>
        <c:auto val="1"/>
        <c:lblAlgn val="ctr"/>
        <c:lblOffset val="100"/>
        <c:noMultiLvlLbl val="0"/>
      </c:catAx>
      <c:valAx>
        <c:axId val="8296092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960736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HR</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Sheet1!$Q$53</c:f>
              <c:strCache>
                <c:ptCount val="1"/>
                <c:pt idx="0">
                  <c:v>Actual</c:v>
                </c:pt>
              </c:strCache>
            </c:strRef>
          </c:tx>
          <c:spPr>
            <a:solidFill>
              <a:schemeClr val="accent1"/>
            </a:solidFill>
            <a:ln>
              <a:noFill/>
            </a:ln>
            <a:effectLst/>
          </c:spPr>
          <c:invertIfNegative val="0"/>
          <c:cat>
            <c:numRef>
              <c:f>Sheet1!$R$52:$X$52</c:f>
              <c:numCache>
                <c:formatCode>General</c:formatCode>
                <c:ptCount val="7"/>
                <c:pt idx="0">
                  <c:v>2020</c:v>
                </c:pt>
                <c:pt idx="1">
                  <c:v>2021</c:v>
                </c:pt>
                <c:pt idx="2">
                  <c:v>2022</c:v>
                </c:pt>
                <c:pt idx="3">
                  <c:v>2023</c:v>
                </c:pt>
                <c:pt idx="4">
                  <c:v>2024</c:v>
                </c:pt>
                <c:pt idx="5">
                  <c:v>2025</c:v>
                </c:pt>
                <c:pt idx="6">
                  <c:v>2026</c:v>
                </c:pt>
              </c:numCache>
            </c:numRef>
          </c:cat>
          <c:val>
            <c:numRef>
              <c:f>Sheet1!$R$53:$X$53</c:f>
              <c:numCache>
                <c:formatCode>General</c:formatCode>
                <c:ptCount val="7"/>
                <c:pt idx="0">
                  <c:v>57</c:v>
                </c:pt>
                <c:pt idx="1">
                  <c:v>60</c:v>
                </c:pt>
                <c:pt idx="2">
                  <c:v>73</c:v>
                </c:pt>
                <c:pt idx="3">
                  <c:v>75</c:v>
                </c:pt>
                <c:pt idx="4">
                  <c:v>79</c:v>
                </c:pt>
                <c:pt idx="5">
                  <c:v>78</c:v>
                </c:pt>
              </c:numCache>
            </c:numRef>
          </c:val>
          <c:extLst>
            <c:ext xmlns:c16="http://schemas.microsoft.com/office/drawing/2014/chart" uri="{C3380CC4-5D6E-409C-BE32-E72D297353CC}">
              <c16:uniqueId val="{00000000-F3AA-4322-A728-2CB833B1DF13}"/>
            </c:ext>
          </c:extLst>
        </c:ser>
        <c:ser>
          <c:idx val="1"/>
          <c:order val="1"/>
          <c:tx>
            <c:strRef>
              <c:f>Sheet1!$Q$54</c:f>
              <c:strCache>
                <c:ptCount val="1"/>
                <c:pt idx="0">
                  <c:v>Predicted</c:v>
                </c:pt>
              </c:strCache>
            </c:strRef>
          </c:tx>
          <c:spPr>
            <a:solidFill>
              <a:schemeClr val="accent2"/>
            </a:solidFill>
            <a:ln>
              <a:noFill/>
            </a:ln>
            <a:effectLst/>
          </c:spPr>
          <c:invertIfNegative val="0"/>
          <c:cat>
            <c:numRef>
              <c:f>Sheet1!$R$52:$X$52</c:f>
              <c:numCache>
                <c:formatCode>General</c:formatCode>
                <c:ptCount val="7"/>
                <c:pt idx="0">
                  <c:v>2020</c:v>
                </c:pt>
                <c:pt idx="1">
                  <c:v>2021</c:v>
                </c:pt>
                <c:pt idx="2">
                  <c:v>2022</c:v>
                </c:pt>
                <c:pt idx="3">
                  <c:v>2023</c:v>
                </c:pt>
                <c:pt idx="4">
                  <c:v>2024</c:v>
                </c:pt>
                <c:pt idx="5">
                  <c:v>2025</c:v>
                </c:pt>
                <c:pt idx="6">
                  <c:v>2026</c:v>
                </c:pt>
              </c:numCache>
            </c:numRef>
          </c:cat>
          <c:val>
            <c:numRef>
              <c:f>Sheet1!$R$54:$X$54</c:f>
              <c:numCache>
                <c:formatCode>General</c:formatCode>
                <c:ptCount val="7"/>
                <c:pt idx="5">
                  <c:v>88</c:v>
                </c:pt>
                <c:pt idx="6">
                  <c:v>89</c:v>
                </c:pt>
              </c:numCache>
            </c:numRef>
          </c:val>
          <c:extLst>
            <c:ext xmlns:c16="http://schemas.microsoft.com/office/drawing/2014/chart" uri="{C3380CC4-5D6E-409C-BE32-E72D297353CC}">
              <c16:uniqueId val="{00000001-F3AA-4322-A728-2CB833B1DF13}"/>
            </c:ext>
          </c:extLst>
        </c:ser>
        <c:dLbls>
          <c:showLegendKey val="0"/>
          <c:showVal val="0"/>
          <c:showCatName val="0"/>
          <c:showSerName val="0"/>
          <c:showPercent val="0"/>
          <c:showBubbleSize val="0"/>
        </c:dLbls>
        <c:gapWidth val="219"/>
        <c:overlap val="-27"/>
        <c:axId val="628195168"/>
        <c:axId val="628192768"/>
      </c:barChart>
      <c:catAx>
        <c:axId val="628195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28192768"/>
        <c:crosses val="autoZero"/>
        <c:auto val="1"/>
        <c:lblAlgn val="ctr"/>
        <c:lblOffset val="100"/>
        <c:noMultiLvlLbl val="0"/>
      </c:catAx>
      <c:valAx>
        <c:axId val="6281927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281951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Service Desk</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Sheet1!$Q$49</c:f>
              <c:strCache>
                <c:ptCount val="1"/>
                <c:pt idx="0">
                  <c:v>Actual</c:v>
                </c:pt>
              </c:strCache>
            </c:strRef>
          </c:tx>
          <c:spPr>
            <a:solidFill>
              <a:schemeClr val="accent1"/>
            </a:solidFill>
            <a:ln>
              <a:noFill/>
            </a:ln>
            <a:effectLst/>
          </c:spPr>
          <c:invertIfNegative val="0"/>
          <c:cat>
            <c:numRef>
              <c:f>Sheet1!$R$48:$X$48</c:f>
              <c:numCache>
                <c:formatCode>General</c:formatCode>
                <c:ptCount val="7"/>
                <c:pt idx="0">
                  <c:v>2020</c:v>
                </c:pt>
                <c:pt idx="1">
                  <c:v>2021</c:v>
                </c:pt>
                <c:pt idx="2">
                  <c:v>2022</c:v>
                </c:pt>
                <c:pt idx="3">
                  <c:v>2023</c:v>
                </c:pt>
                <c:pt idx="4">
                  <c:v>2024</c:v>
                </c:pt>
                <c:pt idx="5">
                  <c:v>2025</c:v>
                </c:pt>
                <c:pt idx="6">
                  <c:v>2026</c:v>
                </c:pt>
              </c:numCache>
            </c:numRef>
          </c:cat>
          <c:val>
            <c:numRef>
              <c:f>Sheet1!$R$49:$X$49</c:f>
              <c:numCache>
                <c:formatCode>General</c:formatCode>
                <c:ptCount val="7"/>
                <c:pt idx="0">
                  <c:v>56</c:v>
                </c:pt>
                <c:pt idx="1">
                  <c:v>66</c:v>
                </c:pt>
                <c:pt idx="2">
                  <c:v>63</c:v>
                </c:pt>
                <c:pt idx="3">
                  <c:v>69</c:v>
                </c:pt>
                <c:pt idx="4">
                  <c:v>70</c:v>
                </c:pt>
                <c:pt idx="5">
                  <c:v>80</c:v>
                </c:pt>
              </c:numCache>
            </c:numRef>
          </c:val>
          <c:extLst>
            <c:ext xmlns:c16="http://schemas.microsoft.com/office/drawing/2014/chart" uri="{C3380CC4-5D6E-409C-BE32-E72D297353CC}">
              <c16:uniqueId val="{00000000-F111-4703-B3CB-FB59A8F88B6A}"/>
            </c:ext>
          </c:extLst>
        </c:ser>
        <c:ser>
          <c:idx val="1"/>
          <c:order val="1"/>
          <c:tx>
            <c:strRef>
              <c:f>Sheet1!$Q$50</c:f>
              <c:strCache>
                <c:ptCount val="1"/>
                <c:pt idx="0">
                  <c:v>Predicted</c:v>
                </c:pt>
              </c:strCache>
            </c:strRef>
          </c:tx>
          <c:spPr>
            <a:solidFill>
              <a:schemeClr val="accent2"/>
            </a:solidFill>
            <a:ln>
              <a:noFill/>
            </a:ln>
            <a:effectLst/>
          </c:spPr>
          <c:invertIfNegative val="0"/>
          <c:cat>
            <c:numRef>
              <c:f>Sheet1!$R$48:$X$48</c:f>
              <c:numCache>
                <c:formatCode>General</c:formatCode>
                <c:ptCount val="7"/>
                <c:pt idx="0">
                  <c:v>2020</c:v>
                </c:pt>
                <c:pt idx="1">
                  <c:v>2021</c:v>
                </c:pt>
                <c:pt idx="2">
                  <c:v>2022</c:v>
                </c:pt>
                <c:pt idx="3">
                  <c:v>2023</c:v>
                </c:pt>
                <c:pt idx="4">
                  <c:v>2024</c:v>
                </c:pt>
                <c:pt idx="5">
                  <c:v>2025</c:v>
                </c:pt>
                <c:pt idx="6">
                  <c:v>2026</c:v>
                </c:pt>
              </c:numCache>
            </c:numRef>
          </c:cat>
          <c:val>
            <c:numRef>
              <c:f>Sheet1!$R$50:$X$50</c:f>
              <c:numCache>
                <c:formatCode>General</c:formatCode>
                <c:ptCount val="7"/>
                <c:pt idx="5">
                  <c:v>85</c:v>
                </c:pt>
                <c:pt idx="6">
                  <c:v>91</c:v>
                </c:pt>
              </c:numCache>
            </c:numRef>
          </c:val>
          <c:extLst>
            <c:ext xmlns:c16="http://schemas.microsoft.com/office/drawing/2014/chart" uri="{C3380CC4-5D6E-409C-BE32-E72D297353CC}">
              <c16:uniqueId val="{00000001-F111-4703-B3CB-FB59A8F88B6A}"/>
            </c:ext>
          </c:extLst>
        </c:ser>
        <c:dLbls>
          <c:showLegendKey val="0"/>
          <c:showVal val="0"/>
          <c:showCatName val="0"/>
          <c:showSerName val="0"/>
          <c:showPercent val="0"/>
          <c:showBubbleSize val="0"/>
        </c:dLbls>
        <c:gapWidth val="219"/>
        <c:overlap val="-27"/>
        <c:axId val="824070800"/>
        <c:axId val="824072720"/>
      </c:barChart>
      <c:catAx>
        <c:axId val="824070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4072720"/>
        <c:crosses val="autoZero"/>
        <c:auto val="1"/>
        <c:lblAlgn val="ctr"/>
        <c:lblOffset val="100"/>
        <c:noMultiLvlLbl val="0"/>
      </c:catAx>
      <c:valAx>
        <c:axId val="824072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40708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VidConf</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Sheet1!$Q$41</c:f>
              <c:strCache>
                <c:ptCount val="1"/>
                <c:pt idx="0">
                  <c:v>Actual</c:v>
                </c:pt>
              </c:strCache>
            </c:strRef>
          </c:tx>
          <c:spPr>
            <a:solidFill>
              <a:schemeClr val="accent1"/>
            </a:solidFill>
            <a:ln>
              <a:noFill/>
            </a:ln>
            <a:effectLst/>
          </c:spPr>
          <c:invertIfNegative val="0"/>
          <c:cat>
            <c:numRef>
              <c:f>Sheet1!$R$40:$X$40</c:f>
              <c:numCache>
                <c:formatCode>General</c:formatCode>
                <c:ptCount val="7"/>
                <c:pt idx="0">
                  <c:v>2020</c:v>
                </c:pt>
                <c:pt idx="1">
                  <c:v>2021</c:v>
                </c:pt>
                <c:pt idx="2">
                  <c:v>2022</c:v>
                </c:pt>
                <c:pt idx="3">
                  <c:v>2023</c:v>
                </c:pt>
                <c:pt idx="4">
                  <c:v>2024</c:v>
                </c:pt>
                <c:pt idx="5">
                  <c:v>2025</c:v>
                </c:pt>
                <c:pt idx="6">
                  <c:v>2026</c:v>
                </c:pt>
              </c:numCache>
            </c:numRef>
          </c:cat>
          <c:val>
            <c:numRef>
              <c:f>Sheet1!$R$41:$X$41</c:f>
              <c:numCache>
                <c:formatCode>General</c:formatCode>
                <c:ptCount val="7"/>
                <c:pt idx="0">
                  <c:v>40</c:v>
                </c:pt>
                <c:pt idx="1">
                  <c:v>68</c:v>
                </c:pt>
                <c:pt idx="2">
                  <c:v>73</c:v>
                </c:pt>
                <c:pt idx="3">
                  <c:v>73</c:v>
                </c:pt>
                <c:pt idx="4">
                  <c:v>78</c:v>
                </c:pt>
                <c:pt idx="5">
                  <c:v>84</c:v>
                </c:pt>
              </c:numCache>
            </c:numRef>
          </c:val>
          <c:extLst>
            <c:ext xmlns:c16="http://schemas.microsoft.com/office/drawing/2014/chart" uri="{C3380CC4-5D6E-409C-BE32-E72D297353CC}">
              <c16:uniqueId val="{00000000-4323-4D2B-BE1A-FC9C7FB4E722}"/>
            </c:ext>
          </c:extLst>
        </c:ser>
        <c:ser>
          <c:idx val="1"/>
          <c:order val="1"/>
          <c:tx>
            <c:strRef>
              <c:f>Sheet1!$Q$42</c:f>
              <c:strCache>
                <c:ptCount val="1"/>
                <c:pt idx="0">
                  <c:v>Predicted</c:v>
                </c:pt>
              </c:strCache>
            </c:strRef>
          </c:tx>
          <c:spPr>
            <a:solidFill>
              <a:schemeClr val="accent2"/>
            </a:solidFill>
            <a:ln>
              <a:noFill/>
            </a:ln>
            <a:effectLst/>
          </c:spPr>
          <c:invertIfNegative val="0"/>
          <c:cat>
            <c:numRef>
              <c:f>Sheet1!$R$40:$X$40</c:f>
              <c:numCache>
                <c:formatCode>General</c:formatCode>
                <c:ptCount val="7"/>
                <c:pt idx="0">
                  <c:v>2020</c:v>
                </c:pt>
                <c:pt idx="1">
                  <c:v>2021</c:v>
                </c:pt>
                <c:pt idx="2">
                  <c:v>2022</c:v>
                </c:pt>
                <c:pt idx="3">
                  <c:v>2023</c:v>
                </c:pt>
                <c:pt idx="4">
                  <c:v>2024</c:v>
                </c:pt>
                <c:pt idx="5">
                  <c:v>2025</c:v>
                </c:pt>
                <c:pt idx="6">
                  <c:v>2026</c:v>
                </c:pt>
              </c:numCache>
            </c:numRef>
          </c:cat>
          <c:val>
            <c:numRef>
              <c:f>Sheet1!$R$42:$X$42</c:f>
              <c:numCache>
                <c:formatCode>General</c:formatCode>
                <c:ptCount val="7"/>
                <c:pt idx="5">
                  <c:v>84</c:v>
                </c:pt>
                <c:pt idx="6">
                  <c:v>85</c:v>
                </c:pt>
              </c:numCache>
            </c:numRef>
          </c:val>
          <c:extLst>
            <c:ext xmlns:c16="http://schemas.microsoft.com/office/drawing/2014/chart" uri="{C3380CC4-5D6E-409C-BE32-E72D297353CC}">
              <c16:uniqueId val="{00000001-4323-4D2B-BE1A-FC9C7FB4E722}"/>
            </c:ext>
          </c:extLst>
        </c:ser>
        <c:dLbls>
          <c:showLegendKey val="0"/>
          <c:showVal val="0"/>
          <c:showCatName val="0"/>
          <c:showSerName val="0"/>
          <c:showPercent val="0"/>
          <c:showBubbleSize val="0"/>
        </c:dLbls>
        <c:gapWidth val="219"/>
        <c:overlap val="-27"/>
        <c:axId val="620574288"/>
        <c:axId val="620576688"/>
      </c:barChart>
      <c:catAx>
        <c:axId val="6205742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20576688"/>
        <c:crosses val="autoZero"/>
        <c:auto val="1"/>
        <c:lblAlgn val="ctr"/>
        <c:lblOffset val="100"/>
        <c:noMultiLvlLbl val="0"/>
      </c:catAx>
      <c:valAx>
        <c:axId val="620576688"/>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205742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EMail</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Sheet1!$Q$37</c:f>
              <c:strCache>
                <c:ptCount val="1"/>
                <c:pt idx="0">
                  <c:v>Actual</c:v>
                </c:pt>
              </c:strCache>
            </c:strRef>
          </c:tx>
          <c:spPr>
            <a:solidFill>
              <a:schemeClr val="accent1"/>
            </a:solidFill>
            <a:ln>
              <a:noFill/>
            </a:ln>
            <a:effectLst/>
          </c:spPr>
          <c:invertIfNegative val="0"/>
          <c:cat>
            <c:numRef>
              <c:f>Sheet1!$R$36:$X$36</c:f>
              <c:numCache>
                <c:formatCode>General</c:formatCode>
                <c:ptCount val="7"/>
                <c:pt idx="0">
                  <c:v>2020</c:v>
                </c:pt>
                <c:pt idx="1">
                  <c:v>2021</c:v>
                </c:pt>
                <c:pt idx="2">
                  <c:v>2022</c:v>
                </c:pt>
                <c:pt idx="3">
                  <c:v>2023</c:v>
                </c:pt>
                <c:pt idx="4">
                  <c:v>2024</c:v>
                </c:pt>
                <c:pt idx="5">
                  <c:v>2025</c:v>
                </c:pt>
                <c:pt idx="6">
                  <c:v>2026</c:v>
                </c:pt>
              </c:numCache>
            </c:numRef>
          </c:cat>
          <c:val>
            <c:numRef>
              <c:f>Sheet1!$R$37:$X$37</c:f>
              <c:numCache>
                <c:formatCode>General</c:formatCode>
                <c:ptCount val="7"/>
                <c:pt idx="0">
                  <c:v>28</c:v>
                </c:pt>
                <c:pt idx="1">
                  <c:v>62</c:v>
                </c:pt>
                <c:pt idx="2">
                  <c:v>59</c:v>
                </c:pt>
                <c:pt idx="3">
                  <c:v>62</c:v>
                </c:pt>
                <c:pt idx="4">
                  <c:v>78</c:v>
                </c:pt>
                <c:pt idx="5">
                  <c:v>90</c:v>
                </c:pt>
              </c:numCache>
            </c:numRef>
          </c:val>
          <c:extLst>
            <c:ext xmlns:c16="http://schemas.microsoft.com/office/drawing/2014/chart" uri="{C3380CC4-5D6E-409C-BE32-E72D297353CC}">
              <c16:uniqueId val="{00000000-BF64-4CBA-840D-AA33EA17DEEF}"/>
            </c:ext>
          </c:extLst>
        </c:ser>
        <c:ser>
          <c:idx val="1"/>
          <c:order val="1"/>
          <c:tx>
            <c:strRef>
              <c:f>Sheet1!$Q$38</c:f>
              <c:strCache>
                <c:ptCount val="1"/>
                <c:pt idx="0">
                  <c:v>Predicted</c:v>
                </c:pt>
              </c:strCache>
            </c:strRef>
          </c:tx>
          <c:spPr>
            <a:solidFill>
              <a:schemeClr val="accent2"/>
            </a:solidFill>
            <a:ln>
              <a:noFill/>
            </a:ln>
            <a:effectLst/>
          </c:spPr>
          <c:invertIfNegative val="0"/>
          <c:cat>
            <c:numRef>
              <c:f>Sheet1!$R$36:$X$36</c:f>
              <c:numCache>
                <c:formatCode>General</c:formatCode>
                <c:ptCount val="7"/>
                <c:pt idx="0">
                  <c:v>2020</c:v>
                </c:pt>
                <c:pt idx="1">
                  <c:v>2021</c:v>
                </c:pt>
                <c:pt idx="2">
                  <c:v>2022</c:v>
                </c:pt>
                <c:pt idx="3">
                  <c:v>2023</c:v>
                </c:pt>
                <c:pt idx="4">
                  <c:v>2024</c:v>
                </c:pt>
                <c:pt idx="5">
                  <c:v>2025</c:v>
                </c:pt>
                <c:pt idx="6">
                  <c:v>2026</c:v>
                </c:pt>
              </c:numCache>
            </c:numRef>
          </c:cat>
          <c:val>
            <c:numRef>
              <c:f>Sheet1!$R$38:$X$38</c:f>
              <c:numCache>
                <c:formatCode>General</c:formatCode>
                <c:ptCount val="7"/>
                <c:pt idx="5">
                  <c:v>94</c:v>
                </c:pt>
                <c:pt idx="6">
                  <c:v>93</c:v>
                </c:pt>
              </c:numCache>
            </c:numRef>
          </c:val>
          <c:extLst>
            <c:ext xmlns:c16="http://schemas.microsoft.com/office/drawing/2014/chart" uri="{C3380CC4-5D6E-409C-BE32-E72D297353CC}">
              <c16:uniqueId val="{00000001-BF64-4CBA-840D-AA33EA17DEEF}"/>
            </c:ext>
          </c:extLst>
        </c:ser>
        <c:dLbls>
          <c:showLegendKey val="0"/>
          <c:showVal val="0"/>
          <c:showCatName val="0"/>
          <c:showSerName val="0"/>
          <c:showPercent val="0"/>
          <c:showBubbleSize val="0"/>
        </c:dLbls>
        <c:gapWidth val="219"/>
        <c:overlap val="-27"/>
        <c:axId val="820935344"/>
        <c:axId val="820939664"/>
      </c:barChart>
      <c:catAx>
        <c:axId val="8209353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0939664"/>
        <c:crosses val="autoZero"/>
        <c:auto val="1"/>
        <c:lblAlgn val="ctr"/>
        <c:lblOffset val="100"/>
        <c:noMultiLvlLbl val="0"/>
      </c:catAx>
      <c:valAx>
        <c:axId val="8209396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09353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Email Security</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Sheet1!$Q$57</c:f>
              <c:strCache>
                <c:ptCount val="1"/>
                <c:pt idx="0">
                  <c:v>Actual</c:v>
                </c:pt>
              </c:strCache>
            </c:strRef>
          </c:tx>
          <c:spPr>
            <a:solidFill>
              <a:schemeClr val="accent1"/>
            </a:solidFill>
            <a:ln>
              <a:noFill/>
            </a:ln>
            <a:effectLst/>
          </c:spPr>
          <c:invertIfNegative val="0"/>
          <c:cat>
            <c:numRef>
              <c:f>Sheet1!$R$56:$X$56</c:f>
              <c:numCache>
                <c:formatCode>General</c:formatCode>
                <c:ptCount val="7"/>
                <c:pt idx="0">
                  <c:v>2020</c:v>
                </c:pt>
                <c:pt idx="1">
                  <c:v>2021</c:v>
                </c:pt>
                <c:pt idx="2">
                  <c:v>2022</c:v>
                </c:pt>
                <c:pt idx="3">
                  <c:v>2023</c:v>
                </c:pt>
                <c:pt idx="4">
                  <c:v>2024</c:v>
                </c:pt>
                <c:pt idx="5">
                  <c:v>2025</c:v>
                </c:pt>
                <c:pt idx="6">
                  <c:v>2026</c:v>
                </c:pt>
              </c:numCache>
            </c:numRef>
          </c:cat>
          <c:val>
            <c:numRef>
              <c:f>Sheet1!$R$57:$X$57</c:f>
              <c:numCache>
                <c:formatCode>General</c:formatCode>
                <c:ptCount val="7"/>
                <c:pt idx="0">
                  <c:v>85</c:v>
                </c:pt>
                <c:pt idx="1">
                  <c:v>85</c:v>
                </c:pt>
                <c:pt idx="2">
                  <c:v>89</c:v>
                </c:pt>
                <c:pt idx="3">
                  <c:v>92</c:v>
                </c:pt>
                <c:pt idx="4">
                  <c:v>91</c:v>
                </c:pt>
                <c:pt idx="5">
                  <c:v>91</c:v>
                </c:pt>
              </c:numCache>
            </c:numRef>
          </c:val>
          <c:extLst>
            <c:ext xmlns:c16="http://schemas.microsoft.com/office/drawing/2014/chart" uri="{C3380CC4-5D6E-409C-BE32-E72D297353CC}">
              <c16:uniqueId val="{00000000-09E0-483B-A0C8-4AF28E1FF1A1}"/>
            </c:ext>
          </c:extLst>
        </c:ser>
        <c:ser>
          <c:idx val="1"/>
          <c:order val="1"/>
          <c:tx>
            <c:strRef>
              <c:f>Sheet1!$Q$58</c:f>
              <c:strCache>
                <c:ptCount val="1"/>
                <c:pt idx="0">
                  <c:v>Predicted</c:v>
                </c:pt>
              </c:strCache>
            </c:strRef>
          </c:tx>
          <c:spPr>
            <a:solidFill>
              <a:schemeClr val="accent2"/>
            </a:solidFill>
            <a:ln>
              <a:noFill/>
            </a:ln>
            <a:effectLst/>
          </c:spPr>
          <c:invertIfNegative val="0"/>
          <c:cat>
            <c:numRef>
              <c:f>Sheet1!$R$56:$X$56</c:f>
              <c:numCache>
                <c:formatCode>General</c:formatCode>
                <c:ptCount val="7"/>
                <c:pt idx="0">
                  <c:v>2020</c:v>
                </c:pt>
                <c:pt idx="1">
                  <c:v>2021</c:v>
                </c:pt>
                <c:pt idx="2">
                  <c:v>2022</c:v>
                </c:pt>
                <c:pt idx="3">
                  <c:v>2023</c:v>
                </c:pt>
                <c:pt idx="4">
                  <c:v>2024</c:v>
                </c:pt>
                <c:pt idx="5">
                  <c:v>2025</c:v>
                </c:pt>
                <c:pt idx="6">
                  <c:v>2026</c:v>
                </c:pt>
              </c:numCache>
            </c:numRef>
          </c:cat>
          <c:val>
            <c:numRef>
              <c:f>Sheet1!$R$58:$X$58</c:f>
              <c:numCache>
                <c:formatCode>General</c:formatCode>
                <c:ptCount val="7"/>
                <c:pt idx="5">
                  <c:v>92</c:v>
                </c:pt>
                <c:pt idx="6">
                  <c:v>91</c:v>
                </c:pt>
              </c:numCache>
            </c:numRef>
          </c:val>
          <c:extLst>
            <c:ext xmlns:c16="http://schemas.microsoft.com/office/drawing/2014/chart" uri="{C3380CC4-5D6E-409C-BE32-E72D297353CC}">
              <c16:uniqueId val="{00000001-09E0-483B-A0C8-4AF28E1FF1A1}"/>
            </c:ext>
          </c:extLst>
        </c:ser>
        <c:dLbls>
          <c:showLegendKey val="0"/>
          <c:showVal val="0"/>
          <c:showCatName val="0"/>
          <c:showSerName val="0"/>
          <c:showPercent val="0"/>
          <c:showBubbleSize val="0"/>
        </c:dLbls>
        <c:gapWidth val="219"/>
        <c:overlap val="-27"/>
        <c:axId val="821250256"/>
        <c:axId val="821251216"/>
      </c:barChart>
      <c:catAx>
        <c:axId val="821250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1251216"/>
        <c:crosses val="autoZero"/>
        <c:auto val="1"/>
        <c:lblAlgn val="ctr"/>
        <c:lblOffset val="100"/>
        <c:noMultiLvlLbl val="0"/>
      </c:catAx>
      <c:valAx>
        <c:axId val="821251216"/>
        <c:scaling>
          <c:orientation val="minMax"/>
          <c:max val="10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12502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PMS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Sheet1!$Q$9</c:f>
              <c:strCache>
                <c:ptCount val="1"/>
                <c:pt idx="0">
                  <c:v>Actual</c:v>
                </c:pt>
              </c:strCache>
            </c:strRef>
          </c:tx>
          <c:spPr>
            <a:solidFill>
              <a:schemeClr val="accent1"/>
            </a:solidFill>
            <a:ln>
              <a:noFill/>
            </a:ln>
            <a:effectLst/>
          </c:spPr>
          <c:invertIfNegative val="0"/>
          <c:cat>
            <c:numRef>
              <c:f>Sheet1!$R$8:$X$8</c:f>
              <c:numCache>
                <c:formatCode>General</c:formatCode>
                <c:ptCount val="7"/>
                <c:pt idx="0">
                  <c:v>2020</c:v>
                </c:pt>
                <c:pt idx="1">
                  <c:v>2021</c:v>
                </c:pt>
                <c:pt idx="2">
                  <c:v>2022</c:v>
                </c:pt>
                <c:pt idx="3">
                  <c:v>2023</c:v>
                </c:pt>
                <c:pt idx="4">
                  <c:v>2024</c:v>
                </c:pt>
                <c:pt idx="5">
                  <c:v>2025</c:v>
                </c:pt>
                <c:pt idx="6">
                  <c:v>2026</c:v>
                </c:pt>
              </c:numCache>
            </c:numRef>
          </c:cat>
          <c:val>
            <c:numRef>
              <c:f>Sheet1!$R$9:$X$9</c:f>
              <c:numCache>
                <c:formatCode>General</c:formatCode>
                <c:ptCount val="7"/>
                <c:pt idx="0">
                  <c:v>0</c:v>
                </c:pt>
                <c:pt idx="1">
                  <c:v>1</c:v>
                </c:pt>
                <c:pt idx="2">
                  <c:v>3</c:v>
                </c:pt>
                <c:pt idx="3">
                  <c:v>5</c:v>
                </c:pt>
                <c:pt idx="4">
                  <c:v>8</c:v>
                </c:pt>
                <c:pt idx="5">
                  <c:v>15</c:v>
                </c:pt>
              </c:numCache>
            </c:numRef>
          </c:val>
          <c:extLst>
            <c:ext xmlns:c16="http://schemas.microsoft.com/office/drawing/2014/chart" uri="{C3380CC4-5D6E-409C-BE32-E72D297353CC}">
              <c16:uniqueId val="{00000000-E825-425F-8CAF-B863AD2CABF9}"/>
            </c:ext>
          </c:extLst>
        </c:ser>
        <c:ser>
          <c:idx val="1"/>
          <c:order val="1"/>
          <c:tx>
            <c:strRef>
              <c:f>Sheet1!$Q$10</c:f>
              <c:strCache>
                <c:ptCount val="1"/>
                <c:pt idx="0">
                  <c:v>Predicted</c:v>
                </c:pt>
              </c:strCache>
            </c:strRef>
          </c:tx>
          <c:spPr>
            <a:solidFill>
              <a:schemeClr val="accent2"/>
            </a:solidFill>
            <a:ln>
              <a:noFill/>
            </a:ln>
            <a:effectLst/>
          </c:spPr>
          <c:invertIfNegative val="0"/>
          <c:cat>
            <c:numRef>
              <c:f>Sheet1!$R$8:$X$8</c:f>
              <c:numCache>
                <c:formatCode>General</c:formatCode>
                <c:ptCount val="7"/>
                <c:pt idx="0">
                  <c:v>2020</c:v>
                </c:pt>
                <c:pt idx="1">
                  <c:v>2021</c:v>
                </c:pt>
                <c:pt idx="2">
                  <c:v>2022</c:v>
                </c:pt>
                <c:pt idx="3">
                  <c:v>2023</c:v>
                </c:pt>
                <c:pt idx="4">
                  <c:v>2024</c:v>
                </c:pt>
                <c:pt idx="5">
                  <c:v>2025</c:v>
                </c:pt>
                <c:pt idx="6">
                  <c:v>2026</c:v>
                </c:pt>
              </c:numCache>
            </c:numRef>
          </c:cat>
          <c:val>
            <c:numRef>
              <c:f>Sheet1!$R$10:$X$10</c:f>
              <c:numCache>
                <c:formatCode>General</c:formatCode>
                <c:ptCount val="7"/>
                <c:pt idx="5">
                  <c:v>23</c:v>
                </c:pt>
                <c:pt idx="6">
                  <c:v>26</c:v>
                </c:pt>
              </c:numCache>
            </c:numRef>
          </c:val>
          <c:extLst>
            <c:ext xmlns:c16="http://schemas.microsoft.com/office/drawing/2014/chart" uri="{C3380CC4-5D6E-409C-BE32-E72D297353CC}">
              <c16:uniqueId val="{00000001-E825-425F-8CAF-B863AD2CABF9}"/>
            </c:ext>
          </c:extLst>
        </c:ser>
        <c:dLbls>
          <c:showLegendKey val="0"/>
          <c:showVal val="0"/>
          <c:showCatName val="0"/>
          <c:showSerName val="0"/>
          <c:showPercent val="0"/>
          <c:showBubbleSize val="0"/>
        </c:dLbls>
        <c:gapWidth val="219"/>
        <c:overlap val="-27"/>
        <c:axId val="809798080"/>
        <c:axId val="809802880"/>
      </c:barChart>
      <c:catAx>
        <c:axId val="809798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09802880"/>
        <c:crosses val="autoZero"/>
        <c:auto val="1"/>
        <c:lblAlgn val="ctr"/>
        <c:lblOffset val="100"/>
        <c:noMultiLvlLbl val="0"/>
      </c:catAx>
      <c:valAx>
        <c:axId val="809802880"/>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097980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PMS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Sheet1!$Q$9</c:f>
              <c:strCache>
                <c:ptCount val="1"/>
                <c:pt idx="0">
                  <c:v>Actual</c:v>
                </c:pt>
              </c:strCache>
            </c:strRef>
          </c:tx>
          <c:spPr>
            <a:solidFill>
              <a:schemeClr val="accent1"/>
            </a:solidFill>
            <a:ln>
              <a:noFill/>
            </a:ln>
            <a:effectLst/>
          </c:spPr>
          <c:invertIfNegative val="0"/>
          <c:cat>
            <c:numRef>
              <c:f>Sheet1!$R$8:$X$8</c:f>
              <c:numCache>
                <c:formatCode>General</c:formatCode>
                <c:ptCount val="7"/>
                <c:pt idx="0">
                  <c:v>2020</c:v>
                </c:pt>
                <c:pt idx="1">
                  <c:v>2021</c:v>
                </c:pt>
                <c:pt idx="2">
                  <c:v>2022</c:v>
                </c:pt>
                <c:pt idx="3">
                  <c:v>2023</c:v>
                </c:pt>
                <c:pt idx="4">
                  <c:v>2024</c:v>
                </c:pt>
                <c:pt idx="5">
                  <c:v>2025</c:v>
                </c:pt>
                <c:pt idx="6">
                  <c:v>2026</c:v>
                </c:pt>
              </c:numCache>
            </c:numRef>
          </c:cat>
          <c:val>
            <c:numRef>
              <c:f>Sheet1!$R$9:$X$9</c:f>
              <c:numCache>
                <c:formatCode>General</c:formatCode>
                <c:ptCount val="7"/>
                <c:pt idx="0">
                  <c:v>0</c:v>
                </c:pt>
                <c:pt idx="1">
                  <c:v>1</c:v>
                </c:pt>
                <c:pt idx="2">
                  <c:v>3</c:v>
                </c:pt>
                <c:pt idx="3">
                  <c:v>5</c:v>
                </c:pt>
                <c:pt idx="4">
                  <c:v>8</c:v>
                </c:pt>
                <c:pt idx="5">
                  <c:v>15</c:v>
                </c:pt>
              </c:numCache>
            </c:numRef>
          </c:val>
          <c:extLst>
            <c:ext xmlns:c16="http://schemas.microsoft.com/office/drawing/2014/chart" uri="{C3380CC4-5D6E-409C-BE32-E72D297353CC}">
              <c16:uniqueId val="{00000000-18C7-4F2B-908D-AC0FA843C749}"/>
            </c:ext>
          </c:extLst>
        </c:ser>
        <c:ser>
          <c:idx val="1"/>
          <c:order val="1"/>
          <c:tx>
            <c:strRef>
              <c:f>Sheet1!$Q$10</c:f>
              <c:strCache>
                <c:ptCount val="1"/>
                <c:pt idx="0">
                  <c:v>Predicted</c:v>
                </c:pt>
              </c:strCache>
            </c:strRef>
          </c:tx>
          <c:spPr>
            <a:solidFill>
              <a:schemeClr val="accent2"/>
            </a:solidFill>
            <a:ln>
              <a:noFill/>
            </a:ln>
            <a:effectLst/>
          </c:spPr>
          <c:invertIfNegative val="0"/>
          <c:cat>
            <c:numRef>
              <c:f>Sheet1!$R$8:$X$8</c:f>
              <c:numCache>
                <c:formatCode>General</c:formatCode>
                <c:ptCount val="7"/>
                <c:pt idx="0">
                  <c:v>2020</c:v>
                </c:pt>
                <c:pt idx="1">
                  <c:v>2021</c:v>
                </c:pt>
                <c:pt idx="2">
                  <c:v>2022</c:v>
                </c:pt>
                <c:pt idx="3">
                  <c:v>2023</c:v>
                </c:pt>
                <c:pt idx="4">
                  <c:v>2024</c:v>
                </c:pt>
                <c:pt idx="5">
                  <c:v>2025</c:v>
                </c:pt>
                <c:pt idx="6">
                  <c:v>2026</c:v>
                </c:pt>
              </c:numCache>
            </c:numRef>
          </c:cat>
          <c:val>
            <c:numRef>
              <c:f>Sheet1!$R$10:$X$10</c:f>
              <c:numCache>
                <c:formatCode>General</c:formatCode>
                <c:ptCount val="7"/>
                <c:pt idx="5">
                  <c:v>23</c:v>
                </c:pt>
                <c:pt idx="6">
                  <c:v>26</c:v>
                </c:pt>
              </c:numCache>
            </c:numRef>
          </c:val>
          <c:extLst>
            <c:ext xmlns:c16="http://schemas.microsoft.com/office/drawing/2014/chart" uri="{C3380CC4-5D6E-409C-BE32-E72D297353CC}">
              <c16:uniqueId val="{00000001-18C7-4F2B-908D-AC0FA843C749}"/>
            </c:ext>
          </c:extLst>
        </c:ser>
        <c:dLbls>
          <c:showLegendKey val="0"/>
          <c:showVal val="0"/>
          <c:showCatName val="0"/>
          <c:showSerName val="0"/>
          <c:showPercent val="0"/>
          <c:showBubbleSize val="0"/>
        </c:dLbls>
        <c:gapWidth val="219"/>
        <c:overlap val="-27"/>
        <c:axId val="809798080"/>
        <c:axId val="809802880"/>
      </c:barChart>
      <c:catAx>
        <c:axId val="809798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09802880"/>
        <c:crosses val="autoZero"/>
        <c:auto val="1"/>
        <c:lblAlgn val="ctr"/>
        <c:lblOffset val="100"/>
        <c:noMultiLvlLbl val="0"/>
      </c:catAx>
      <c:valAx>
        <c:axId val="809802880"/>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097980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CMI</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Sheet1!$Q$13</c:f>
              <c:strCache>
                <c:ptCount val="1"/>
                <c:pt idx="0">
                  <c:v>Actual</c:v>
                </c:pt>
              </c:strCache>
            </c:strRef>
          </c:tx>
          <c:spPr>
            <a:solidFill>
              <a:schemeClr val="accent1"/>
            </a:solidFill>
            <a:ln>
              <a:noFill/>
            </a:ln>
            <a:effectLst/>
          </c:spPr>
          <c:invertIfNegative val="0"/>
          <c:cat>
            <c:numRef>
              <c:f>Sheet1!$R$12:$X$12</c:f>
              <c:numCache>
                <c:formatCode>General</c:formatCode>
                <c:ptCount val="7"/>
                <c:pt idx="0">
                  <c:v>2020</c:v>
                </c:pt>
                <c:pt idx="1">
                  <c:v>2021</c:v>
                </c:pt>
                <c:pt idx="2">
                  <c:v>2022</c:v>
                </c:pt>
                <c:pt idx="3">
                  <c:v>2023</c:v>
                </c:pt>
                <c:pt idx="4">
                  <c:v>2024</c:v>
                </c:pt>
                <c:pt idx="5">
                  <c:v>2025</c:v>
                </c:pt>
                <c:pt idx="6">
                  <c:v>2026</c:v>
                </c:pt>
              </c:numCache>
            </c:numRef>
          </c:cat>
          <c:val>
            <c:numRef>
              <c:f>Sheet1!$R$13:$X$13</c:f>
              <c:numCache>
                <c:formatCode>General</c:formatCode>
                <c:ptCount val="7"/>
                <c:pt idx="0">
                  <c:v>5</c:v>
                </c:pt>
                <c:pt idx="1">
                  <c:v>8</c:v>
                </c:pt>
                <c:pt idx="2">
                  <c:v>12</c:v>
                </c:pt>
                <c:pt idx="3">
                  <c:v>17</c:v>
                </c:pt>
                <c:pt idx="4">
                  <c:v>19</c:v>
                </c:pt>
                <c:pt idx="5">
                  <c:v>16</c:v>
                </c:pt>
              </c:numCache>
            </c:numRef>
          </c:val>
          <c:extLst>
            <c:ext xmlns:c16="http://schemas.microsoft.com/office/drawing/2014/chart" uri="{C3380CC4-5D6E-409C-BE32-E72D297353CC}">
              <c16:uniqueId val="{00000000-9F22-4694-A3E8-64913D02C075}"/>
            </c:ext>
          </c:extLst>
        </c:ser>
        <c:ser>
          <c:idx val="1"/>
          <c:order val="1"/>
          <c:tx>
            <c:strRef>
              <c:f>Sheet1!$Q$14</c:f>
              <c:strCache>
                <c:ptCount val="1"/>
                <c:pt idx="0">
                  <c:v>Predicted</c:v>
                </c:pt>
              </c:strCache>
            </c:strRef>
          </c:tx>
          <c:spPr>
            <a:solidFill>
              <a:schemeClr val="accent2"/>
            </a:solidFill>
            <a:ln>
              <a:noFill/>
            </a:ln>
            <a:effectLst/>
          </c:spPr>
          <c:invertIfNegative val="0"/>
          <c:cat>
            <c:numRef>
              <c:f>Sheet1!$R$12:$X$12</c:f>
              <c:numCache>
                <c:formatCode>General</c:formatCode>
                <c:ptCount val="7"/>
                <c:pt idx="0">
                  <c:v>2020</c:v>
                </c:pt>
                <c:pt idx="1">
                  <c:v>2021</c:v>
                </c:pt>
                <c:pt idx="2">
                  <c:v>2022</c:v>
                </c:pt>
                <c:pt idx="3">
                  <c:v>2023</c:v>
                </c:pt>
                <c:pt idx="4">
                  <c:v>2024</c:v>
                </c:pt>
                <c:pt idx="5">
                  <c:v>2025</c:v>
                </c:pt>
                <c:pt idx="6">
                  <c:v>2026</c:v>
                </c:pt>
              </c:numCache>
            </c:numRef>
          </c:cat>
          <c:val>
            <c:numRef>
              <c:f>Sheet1!$R$14:$X$14</c:f>
              <c:numCache>
                <c:formatCode>General</c:formatCode>
                <c:ptCount val="7"/>
                <c:pt idx="5">
                  <c:v>54</c:v>
                </c:pt>
                <c:pt idx="6">
                  <c:v>46</c:v>
                </c:pt>
              </c:numCache>
            </c:numRef>
          </c:val>
          <c:extLst>
            <c:ext xmlns:c16="http://schemas.microsoft.com/office/drawing/2014/chart" uri="{C3380CC4-5D6E-409C-BE32-E72D297353CC}">
              <c16:uniqueId val="{00000001-9F22-4694-A3E8-64913D02C075}"/>
            </c:ext>
          </c:extLst>
        </c:ser>
        <c:dLbls>
          <c:showLegendKey val="0"/>
          <c:showVal val="0"/>
          <c:showCatName val="0"/>
          <c:showSerName val="0"/>
          <c:showPercent val="0"/>
          <c:showBubbleSize val="0"/>
        </c:dLbls>
        <c:gapWidth val="219"/>
        <c:overlap val="-27"/>
        <c:axId val="823040864"/>
        <c:axId val="823061984"/>
      </c:barChart>
      <c:catAx>
        <c:axId val="8230408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3061984"/>
        <c:crosses val="autoZero"/>
        <c:auto val="1"/>
        <c:lblAlgn val="ctr"/>
        <c:lblOffset val="100"/>
        <c:noMultiLvlLbl val="0"/>
      </c:catAx>
      <c:valAx>
        <c:axId val="823061984"/>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30408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Time Rec</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Sheet1!$Q$21</c:f>
              <c:strCache>
                <c:ptCount val="1"/>
                <c:pt idx="0">
                  <c:v>Actual</c:v>
                </c:pt>
              </c:strCache>
            </c:strRef>
          </c:tx>
          <c:spPr>
            <a:solidFill>
              <a:schemeClr val="accent1"/>
            </a:solidFill>
            <a:ln>
              <a:noFill/>
            </a:ln>
            <a:effectLst/>
          </c:spPr>
          <c:invertIfNegative val="0"/>
          <c:cat>
            <c:numRef>
              <c:f>Sheet1!$R$20:$X$20</c:f>
              <c:numCache>
                <c:formatCode>General</c:formatCode>
                <c:ptCount val="7"/>
                <c:pt idx="0">
                  <c:v>2020</c:v>
                </c:pt>
                <c:pt idx="1">
                  <c:v>2021</c:v>
                </c:pt>
                <c:pt idx="2">
                  <c:v>2022</c:v>
                </c:pt>
                <c:pt idx="3">
                  <c:v>2023</c:v>
                </c:pt>
                <c:pt idx="4">
                  <c:v>2024</c:v>
                </c:pt>
                <c:pt idx="5">
                  <c:v>2025</c:v>
                </c:pt>
                <c:pt idx="6">
                  <c:v>2026</c:v>
                </c:pt>
              </c:numCache>
            </c:numRef>
          </c:cat>
          <c:val>
            <c:numRef>
              <c:f>Sheet1!$R$21:$X$21</c:f>
              <c:numCache>
                <c:formatCode>General</c:formatCode>
                <c:ptCount val="7"/>
                <c:pt idx="0">
                  <c:v>16</c:v>
                </c:pt>
                <c:pt idx="1">
                  <c:v>16</c:v>
                </c:pt>
                <c:pt idx="2">
                  <c:v>23</c:v>
                </c:pt>
                <c:pt idx="3">
                  <c:v>30</c:v>
                </c:pt>
                <c:pt idx="4">
                  <c:v>43</c:v>
                </c:pt>
                <c:pt idx="5">
                  <c:v>42</c:v>
                </c:pt>
              </c:numCache>
            </c:numRef>
          </c:val>
          <c:extLst>
            <c:ext xmlns:c16="http://schemas.microsoft.com/office/drawing/2014/chart" uri="{C3380CC4-5D6E-409C-BE32-E72D297353CC}">
              <c16:uniqueId val="{00000000-F15B-40B2-9B5C-DB02E5938A0C}"/>
            </c:ext>
          </c:extLst>
        </c:ser>
        <c:ser>
          <c:idx val="1"/>
          <c:order val="1"/>
          <c:tx>
            <c:strRef>
              <c:f>Sheet1!$Q$22</c:f>
              <c:strCache>
                <c:ptCount val="1"/>
                <c:pt idx="0">
                  <c:v>Predicted</c:v>
                </c:pt>
              </c:strCache>
            </c:strRef>
          </c:tx>
          <c:spPr>
            <a:solidFill>
              <a:schemeClr val="accent2"/>
            </a:solidFill>
            <a:ln>
              <a:noFill/>
            </a:ln>
            <a:effectLst/>
          </c:spPr>
          <c:invertIfNegative val="0"/>
          <c:cat>
            <c:numRef>
              <c:f>Sheet1!$R$20:$X$20</c:f>
              <c:numCache>
                <c:formatCode>General</c:formatCode>
                <c:ptCount val="7"/>
                <c:pt idx="0">
                  <c:v>2020</c:v>
                </c:pt>
                <c:pt idx="1">
                  <c:v>2021</c:v>
                </c:pt>
                <c:pt idx="2">
                  <c:v>2022</c:v>
                </c:pt>
                <c:pt idx="3">
                  <c:v>2023</c:v>
                </c:pt>
                <c:pt idx="4">
                  <c:v>2024</c:v>
                </c:pt>
                <c:pt idx="5">
                  <c:v>2025</c:v>
                </c:pt>
                <c:pt idx="6">
                  <c:v>2026</c:v>
                </c:pt>
              </c:numCache>
            </c:numRef>
          </c:cat>
          <c:val>
            <c:numRef>
              <c:f>Sheet1!$R$22:$X$22</c:f>
              <c:numCache>
                <c:formatCode>General</c:formatCode>
                <c:ptCount val="7"/>
                <c:pt idx="5">
                  <c:v>68</c:v>
                </c:pt>
                <c:pt idx="6">
                  <c:v>73</c:v>
                </c:pt>
              </c:numCache>
            </c:numRef>
          </c:val>
          <c:extLst>
            <c:ext xmlns:c16="http://schemas.microsoft.com/office/drawing/2014/chart" uri="{C3380CC4-5D6E-409C-BE32-E72D297353CC}">
              <c16:uniqueId val="{00000001-F15B-40B2-9B5C-DB02E5938A0C}"/>
            </c:ext>
          </c:extLst>
        </c:ser>
        <c:dLbls>
          <c:showLegendKey val="0"/>
          <c:showVal val="0"/>
          <c:showCatName val="0"/>
          <c:showSerName val="0"/>
          <c:showPercent val="0"/>
          <c:showBubbleSize val="0"/>
        </c:dLbls>
        <c:gapWidth val="219"/>
        <c:overlap val="-27"/>
        <c:axId val="805676224"/>
        <c:axId val="805676704"/>
      </c:barChart>
      <c:catAx>
        <c:axId val="805676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05676704"/>
        <c:crosses val="autoZero"/>
        <c:auto val="1"/>
        <c:lblAlgn val="ctr"/>
        <c:lblOffset val="100"/>
        <c:noMultiLvlLbl val="0"/>
      </c:catAx>
      <c:valAx>
        <c:axId val="805676704"/>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056762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CRM</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Sheet1!$Q$25</c:f>
              <c:strCache>
                <c:ptCount val="1"/>
                <c:pt idx="0">
                  <c:v>Actual</c:v>
                </c:pt>
              </c:strCache>
            </c:strRef>
          </c:tx>
          <c:spPr>
            <a:solidFill>
              <a:schemeClr val="accent1"/>
            </a:solidFill>
            <a:ln>
              <a:noFill/>
            </a:ln>
            <a:effectLst/>
          </c:spPr>
          <c:invertIfNegative val="0"/>
          <c:cat>
            <c:numRef>
              <c:f>Sheet1!$R$24:$X$24</c:f>
              <c:numCache>
                <c:formatCode>General</c:formatCode>
                <c:ptCount val="7"/>
                <c:pt idx="0">
                  <c:v>2020</c:v>
                </c:pt>
                <c:pt idx="1">
                  <c:v>2021</c:v>
                </c:pt>
                <c:pt idx="2">
                  <c:v>2022</c:v>
                </c:pt>
                <c:pt idx="3">
                  <c:v>2023</c:v>
                </c:pt>
                <c:pt idx="4">
                  <c:v>2024</c:v>
                </c:pt>
                <c:pt idx="5">
                  <c:v>2025</c:v>
                </c:pt>
                <c:pt idx="6">
                  <c:v>2026</c:v>
                </c:pt>
              </c:numCache>
            </c:numRef>
          </c:cat>
          <c:val>
            <c:numRef>
              <c:f>Sheet1!$R$25:$X$25</c:f>
              <c:numCache>
                <c:formatCode>General</c:formatCode>
                <c:ptCount val="7"/>
                <c:pt idx="0">
                  <c:v>18</c:v>
                </c:pt>
                <c:pt idx="1">
                  <c:v>22</c:v>
                </c:pt>
                <c:pt idx="2">
                  <c:v>22</c:v>
                </c:pt>
                <c:pt idx="3">
                  <c:v>32</c:v>
                </c:pt>
                <c:pt idx="4">
                  <c:v>37</c:v>
                </c:pt>
                <c:pt idx="5">
                  <c:v>42</c:v>
                </c:pt>
              </c:numCache>
            </c:numRef>
          </c:val>
          <c:extLst>
            <c:ext xmlns:c16="http://schemas.microsoft.com/office/drawing/2014/chart" uri="{C3380CC4-5D6E-409C-BE32-E72D297353CC}">
              <c16:uniqueId val="{00000000-E575-4C27-8489-BFADFBC3A4FC}"/>
            </c:ext>
          </c:extLst>
        </c:ser>
        <c:ser>
          <c:idx val="1"/>
          <c:order val="1"/>
          <c:tx>
            <c:strRef>
              <c:f>Sheet1!$Q$26</c:f>
              <c:strCache>
                <c:ptCount val="1"/>
                <c:pt idx="0">
                  <c:v>Predicted</c:v>
                </c:pt>
              </c:strCache>
            </c:strRef>
          </c:tx>
          <c:spPr>
            <a:solidFill>
              <a:schemeClr val="accent2"/>
            </a:solidFill>
            <a:ln>
              <a:noFill/>
            </a:ln>
            <a:effectLst/>
          </c:spPr>
          <c:invertIfNegative val="0"/>
          <c:cat>
            <c:numRef>
              <c:f>Sheet1!$R$24:$X$24</c:f>
              <c:numCache>
                <c:formatCode>General</c:formatCode>
                <c:ptCount val="7"/>
                <c:pt idx="0">
                  <c:v>2020</c:v>
                </c:pt>
                <c:pt idx="1">
                  <c:v>2021</c:v>
                </c:pt>
                <c:pt idx="2">
                  <c:v>2022</c:v>
                </c:pt>
                <c:pt idx="3">
                  <c:v>2023</c:v>
                </c:pt>
                <c:pt idx="4">
                  <c:v>2024</c:v>
                </c:pt>
                <c:pt idx="5">
                  <c:v>2025</c:v>
                </c:pt>
                <c:pt idx="6">
                  <c:v>2026</c:v>
                </c:pt>
              </c:numCache>
            </c:numRef>
          </c:cat>
          <c:val>
            <c:numRef>
              <c:f>Sheet1!$R$26:$X$26</c:f>
              <c:numCache>
                <c:formatCode>General</c:formatCode>
                <c:ptCount val="7"/>
                <c:pt idx="5">
                  <c:v>58</c:v>
                </c:pt>
                <c:pt idx="6">
                  <c:v>66</c:v>
                </c:pt>
              </c:numCache>
            </c:numRef>
          </c:val>
          <c:extLst>
            <c:ext xmlns:c16="http://schemas.microsoft.com/office/drawing/2014/chart" uri="{C3380CC4-5D6E-409C-BE32-E72D297353CC}">
              <c16:uniqueId val="{00000001-E575-4C27-8489-BFADFBC3A4FC}"/>
            </c:ext>
          </c:extLst>
        </c:ser>
        <c:dLbls>
          <c:showLegendKey val="0"/>
          <c:showVal val="0"/>
          <c:showCatName val="0"/>
          <c:showSerName val="0"/>
          <c:showPercent val="0"/>
          <c:showBubbleSize val="0"/>
        </c:dLbls>
        <c:gapWidth val="219"/>
        <c:overlap val="-27"/>
        <c:axId val="834456144"/>
        <c:axId val="834456624"/>
      </c:barChart>
      <c:catAx>
        <c:axId val="8344561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34456624"/>
        <c:crosses val="autoZero"/>
        <c:auto val="1"/>
        <c:lblAlgn val="ctr"/>
        <c:lblOffset val="100"/>
        <c:noMultiLvlLbl val="0"/>
      </c:catAx>
      <c:valAx>
        <c:axId val="834456624"/>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344561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Intranet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Sheet1!$Q$45</c:f>
              <c:strCache>
                <c:ptCount val="1"/>
                <c:pt idx="0">
                  <c:v>Actual</c:v>
                </c:pt>
              </c:strCache>
            </c:strRef>
          </c:tx>
          <c:spPr>
            <a:solidFill>
              <a:schemeClr val="accent1"/>
            </a:solidFill>
            <a:ln>
              <a:noFill/>
            </a:ln>
            <a:effectLst/>
          </c:spPr>
          <c:invertIfNegative val="0"/>
          <c:cat>
            <c:numRef>
              <c:f>Sheet1!$R$44:$X$44</c:f>
              <c:numCache>
                <c:formatCode>General</c:formatCode>
                <c:ptCount val="7"/>
                <c:pt idx="0">
                  <c:v>2020</c:v>
                </c:pt>
                <c:pt idx="1">
                  <c:v>2021</c:v>
                </c:pt>
                <c:pt idx="2">
                  <c:v>2022</c:v>
                </c:pt>
                <c:pt idx="3">
                  <c:v>2023</c:v>
                </c:pt>
                <c:pt idx="4">
                  <c:v>2024</c:v>
                </c:pt>
                <c:pt idx="5">
                  <c:v>2025</c:v>
                </c:pt>
                <c:pt idx="6">
                  <c:v>2026</c:v>
                </c:pt>
              </c:numCache>
            </c:numRef>
          </c:cat>
          <c:val>
            <c:numRef>
              <c:f>Sheet1!$R$45:$X$45</c:f>
              <c:numCache>
                <c:formatCode>General</c:formatCode>
                <c:ptCount val="7"/>
                <c:pt idx="0">
                  <c:v>43</c:v>
                </c:pt>
                <c:pt idx="1">
                  <c:v>53</c:v>
                </c:pt>
                <c:pt idx="2">
                  <c:v>56</c:v>
                </c:pt>
                <c:pt idx="3">
                  <c:v>59</c:v>
                </c:pt>
                <c:pt idx="4">
                  <c:v>60</c:v>
                </c:pt>
                <c:pt idx="5">
                  <c:v>59</c:v>
                </c:pt>
              </c:numCache>
            </c:numRef>
          </c:val>
          <c:extLst>
            <c:ext xmlns:c16="http://schemas.microsoft.com/office/drawing/2014/chart" uri="{C3380CC4-5D6E-409C-BE32-E72D297353CC}">
              <c16:uniqueId val="{00000000-95A6-4820-ACA5-A48C0A8C088E}"/>
            </c:ext>
          </c:extLst>
        </c:ser>
        <c:ser>
          <c:idx val="1"/>
          <c:order val="1"/>
          <c:tx>
            <c:strRef>
              <c:f>Sheet1!$Q$46</c:f>
              <c:strCache>
                <c:ptCount val="1"/>
                <c:pt idx="0">
                  <c:v>Predicted</c:v>
                </c:pt>
              </c:strCache>
            </c:strRef>
          </c:tx>
          <c:spPr>
            <a:solidFill>
              <a:schemeClr val="accent2"/>
            </a:solidFill>
            <a:ln>
              <a:noFill/>
            </a:ln>
            <a:effectLst/>
          </c:spPr>
          <c:invertIfNegative val="0"/>
          <c:cat>
            <c:numRef>
              <c:f>Sheet1!$R$44:$X$44</c:f>
              <c:numCache>
                <c:formatCode>General</c:formatCode>
                <c:ptCount val="7"/>
                <c:pt idx="0">
                  <c:v>2020</c:v>
                </c:pt>
                <c:pt idx="1">
                  <c:v>2021</c:v>
                </c:pt>
                <c:pt idx="2">
                  <c:v>2022</c:v>
                </c:pt>
                <c:pt idx="3">
                  <c:v>2023</c:v>
                </c:pt>
                <c:pt idx="4">
                  <c:v>2024</c:v>
                </c:pt>
                <c:pt idx="5">
                  <c:v>2025</c:v>
                </c:pt>
                <c:pt idx="6">
                  <c:v>2026</c:v>
                </c:pt>
              </c:numCache>
            </c:numRef>
          </c:cat>
          <c:val>
            <c:numRef>
              <c:f>Sheet1!$R$46:$X$46</c:f>
              <c:numCache>
                <c:formatCode>General</c:formatCode>
                <c:ptCount val="7"/>
                <c:pt idx="5">
                  <c:v>86</c:v>
                </c:pt>
                <c:pt idx="6">
                  <c:v>85</c:v>
                </c:pt>
              </c:numCache>
            </c:numRef>
          </c:val>
          <c:extLst>
            <c:ext xmlns:c16="http://schemas.microsoft.com/office/drawing/2014/chart" uri="{C3380CC4-5D6E-409C-BE32-E72D297353CC}">
              <c16:uniqueId val="{00000001-95A6-4820-ACA5-A48C0A8C088E}"/>
            </c:ext>
          </c:extLst>
        </c:ser>
        <c:dLbls>
          <c:showLegendKey val="0"/>
          <c:showVal val="0"/>
          <c:showCatName val="0"/>
          <c:showSerName val="0"/>
          <c:showPercent val="0"/>
          <c:showBubbleSize val="0"/>
        </c:dLbls>
        <c:gapWidth val="219"/>
        <c:overlap val="-27"/>
        <c:axId val="805675264"/>
        <c:axId val="805677184"/>
      </c:barChart>
      <c:catAx>
        <c:axId val="8056752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05677184"/>
        <c:crosses val="autoZero"/>
        <c:auto val="1"/>
        <c:lblAlgn val="ctr"/>
        <c:lblOffset val="100"/>
        <c:noMultiLvlLbl val="0"/>
      </c:catAx>
      <c:valAx>
        <c:axId val="8056771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056752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DMS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Sheet1!$Q$29</c:f>
              <c:strCache>
                <c:ptCount val="1"/>
                <c:pt idx="0">
                  <c:v>Actual</c:v>
                </c:pt>
              </c:strCache>
            </c:strRef>
          </c:tx>
          <c:spPr>
            <a:solidFill>
              <a:schemeClr val="accent1"/>
            </a:solidFill>
            <a:ln>
              <a:noFill/>
            </a:ln>
            <a:effectLst/>
          </c:spPr>
          <c:invertIfNegative val="0"/>
          <c:cat>
            <c:numRef>
              <c:f>Sheet1!$R$28:$X$28</c:f>
              <c:numCache>
                <c:formatCode>General</c:formatCode>
                <c:ptCount val="7"/>
                <c:pt idx="0">
                  <c:v>2020</c:v>
                </c:pt>
                <c:pt idx="1">
                  <c:v>2021</c:v>
                </c:pt>
                <c:pt idx="2">
                  <c:v>2022</c:v>
                </c:pt>
                <c:pt idx="3">
                  <c:v>2023</c:v>
                </c:pt>
                <c:pt idx="4">
                  <c:v>2024</c:v>
                </c:pt>
                <c:pt idx="5">
                  <c:v>2025</c:v>
                </c:pt>
                <c:pt idx="6">
                  <c:v>2026</c:v>
                </c:pt>
              </c:numCache>
            </c:numRef>
          </c:cat>
          <c:val>
            <c:numRef>
              <c:f>Sheet1!$R$29:$X$29</c:f>
              <c:numCache>
                <c:formatCode>General</c:formatCode>
                <c:ptCount val="7"/>
                <c:pt idx="0">
                  <c:v>22</c:v>
                </c:pt>
                <c:pt idx="1">
                  <c:v>33</c:v>
                </c:pt>
                <c:pt idx="2">
                  <c:v>35</c:v>
                </c:pt>
                <c:pt idx="3">
                  <c:v>42</c:v>
                </c:pt>
                <c:pt idx="4">
                  <c:v>54</c:v>
                </c:pt>
                <c:pt idx="5">
                  <c:v>61</c:v>
                </c:pt>
              </c:numCache>
            </c:numRef>
          </c:val>
          <c:extLst>
            <c:ext xmlns:c16="http://schemas.microsoft.com/office/drawing/2014/chart" uri="{C3380CC4-5D6E-409C-BE32-E72D297353CC}">
              <c16:uniqueId val="{00000000-EF21-45F6-99BA-DF41C5F31091}"/>
            </c:ext>
          </c:extLst>
        </c:ser>
        <c:ser>
          <c:idx val="1"/>
          <c:order val="1"/>
          <c:tx>
            <c:strRef>
              <c:f>Sheet1!$Q$30</c:f>
              <c:strCache>
                <c:ptCount val="1"/>
                <c:pt idx="0">
                  <c:v>Predicted</c:v>
                </c:pt>
              </c:strCache>
            </c:strRef>
          </c:tx>
          <c:spPr>
            <a:solidFill>
              <a:schemeClr val="accent2"/>
            </a:solidFill>
            <a:ln>
              <a:noFill/>
            </a:ln>
            <a:effectLst/>
          </c:spPr>
          <c:invertIfNegative val="0"/>
          <c:cat>
            <c:numRef>
              <c:f>Sheet1!$R$28:$X$28</c:f>
              <c:numCache>
                <c:formatCode>General</c:formatCode>
                <c:ptCount val="7"/>
                <c:pt idx="0">
                  <c:v>2020</c:v>
                </c:pt>
                <c:pt idx="1">
                  <c:v>2021</c:v>
                </c:pt>
                <c:pt idx="2">
                  <c:v>2022</c:v>
                </c:pt>
                <c:pt idx="3">
                  <c:v>2023</c:v>
                </c:pt>
                <c:pt idx="4">
                  <c:v>2024</c:v>
                </c:pt>
                <c:pt idx="5">
                  <c:v>2025</c:v>
                </c:pt>
                <c:pt idx="6">
                  <c:v>2026</c:v>
                </c:pt>
              </c:numCache>
            </c:numRef>
          </c:cat>
          <c:val>
            <c:numRef>
              <c:f>Sheet1!$R$30:$X$30</c:f>
              <c:numCache>
                <c:formatCode>General</c:formatCode>
                <c:ptCount val="7"/>
                <c:pt idx="5">
                  <c:v>80</c:v>
                </c:pt>
                <c:pt idx="6">
                  <c:v>69</c:v>
                </c:pt>
              </c:numCache>
            </c:numRef>
          </c:val>
          <c:extLst>
            <c:ext xmlns:c16="http://schemas.microsoft.com/office/drawing/2014/chart" uri="{C3380CC4-5D6E-409C-BE32-E72D297353CC}">
              <c16:uniqueId val="{00000001-EF21-45F6-99BA-DF41C5F31091}"/>
            </c:ext>
          </c:extLst>
        </c:ser>
        <c:dLbls>
          <c:showLegendKey val="0"/>
          <c:showVal val="0"/>
          <c:showCatName val="0"/>
          <c:showSerName val="0"/>
          <c:showPercent val="0"/>
          <c:showBubbleSize val="0"/>
        </c:dLbls>
        <c:gapWidth val="219"/>
        <c:overlap val="-27"/>
        <c:axId val="907546928"/>
        <c:axId val="907547408"/>
      </c:barChart>
      <c:catAx>
        <c:axId val="9075469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07547408"/>
        <c:crosses val="autoZero"/>
        <c:auto val="1"/>
        <c:lblAlgn val="ctr"/>
        <c:lblOffset val="100"/>
        <c:noMultiLvlLbl val="0"/>
      </c:catAx>
      <c:valAx>
        <c:axId val="907547408"/>
        <c:scaling>
          <c:orientation val="minMax"/>
          <c:max val="10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075469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Telephony</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Sheet1!$Q$17</c:f>
              <c:strCache>
                <c:ptCount val="1"/>
                <c:pt idx="0">
                  <c:v>Actual</c:v>
                </c:pt>
              </c:strCache>
            </c:strRef>
          </c:tx>
          <c:spPr>
            <a:solidFill>
              <a:schemeClr val="accent1"/>
            </a:solidFill>
            <a:ln>
              <a:noFill/>
            </a:ln>
            <a:effectLst/>
          </c:spPr>
          <c:invertIfNegative val="0"/>
          <c:cat>
            <c:numRef>
              <c:f>Sheet1!$R$16:$X$16</c:f>
              <c:numCache>
                <c:formatCode>General</c:formatCode>
                <c:ptCount val="7"/>
                <c:pt idx="0">
                  <c:v>2020</c:v>
                </c:pt>
                <c:pt idx="1">
                  <c:v>2021</c:v>
                </c:pt>
                <c:pt idx="2">
                  <c:v>2022</c:v>
                </c:pt>
                <c:pt idx="3">
                  <c:v>2023</c:v>
                </c:pt>
                <c:pt idx="4">
                  <c:v>2024</c:v>
                </c:pt>
                <c:pt idx="5">
                  <c:v>2025</c:v>
                </c:pt>
                <c:pt idx="6">
                  <c:v>2026</c:v>
                </c:pt>
              </c:numCache>
            </c:numRef>
          </c:cat>
          <c:val>
            <c:numRef>
              <c:f>Sheet1!$R$17:$X$17</c:f>
              <c:numCache>
                <c:formatCode>General</c:formatCode>
                <c:ptCount val="7"/>
                <c:pt idx="0">
                  <c:v>12</c:v>
                </c:pt>
                <c:pt idx="1">
                  <c:v>39</c:v>
                </c:pt>
                <c:pt idx="2">
                  <c:v>38</c:v>
                </c:pt>
                <c:pt idx="3">
                  <c:v>49</c:v>
                </c:pt>
                <c:pt idx="4">
                  <c:v>61</c:v>
                </c:pt>
                <c:pt idx="5">
                  <c:v>62</c:v>
                </c:pt>
              </c:numCache>
            </c:numRef>
          </c:val>
          <c:extLst>
            <c:ext xmlns:c16="http://schemas.microsoft.com/office/drawing/2014/chart" uri="{C3380CC4-5D6E-409C-BE32-E72D297353CC}">
              <c16:uniqueId val="{00000000-7CB2-4CBC-B853-11DD8FAA9C9C}"/>
            </c:ext>
          </c:extLst>
        </c:ser>
        <c:ser>
          <c:idx val="1"/>
          <c:order val="1"/>
          <c:tx>
            <c:strRef>
              <c:f>Sheet1!$Q$18</c:f>
              <c:strCache>
                <c:ptCount val="1"/>
                <c:pt idx="0">
                  <c:v>Predicted</c:v>
                </c:pt>
              </c:strCache>
            </c:strRef>
          </c:tx>
          <c:spPr>
            <a:solidFill>
              <a:schemeClr val="accent2"/>
            </a:solidFill>
            <a:ln>
              <a:noFill/>
            </a:ln>
            <a:effectLst/>
          </c:spPr>
          <c:invertIfNegative val="0"/>
          <c:cat>
            <c:numRef>
              <c:f>Sheet1!$R$16:$X$16</c:f>
              <c:numCache>
                <c:formatCode>General</c:formatCode>
                <c:ptCount val="7"/>
                <c:pt idx="0">
                  <c:v>2020</c:v>
                </c:pt>
                <c:pt idx="1">
                  <c:v>2021</c:v>
                </c:pt>
                <c:pt idx="2">
                  <c:v>2022</c:v>
                </c:pt>
                <c:pt idx="3">
                  <c:v>2023</c:v>
                </c:pt>
                <c:pt idx="4">
                  <c:v>2024</c:v>
                </c:pt>
                <c:pt idx="5">
                  <c:v>2025</c:v>
                </c:pt>
                <c:pt idx="6">
                  <c:v>2026</c:v>
                </c:pt>
              </c:numCache>
            </c:numRef>
          </c:cat>
          <c:val>
            <c:numRef>
              <c:f>Sheet1!$R$18:$X$18</c:f>
              <c:numCache>
                <c:formatCode>General</c:formatCode>
                <c:ptCount val="7"/>
                <c:pt idx="5">
                  <c:v>75</c:v>
                </c:pt>
                <c:pt idx="6">
                  <c:v>72</c:v>
                </c:pt>
              </c:numCache>
            </c:numRef>
          </c:val>
          <c:extLst>
            <c:ext xmlns:c16="http://schemas.microsoft.com/office/drawing/2014/chart" uri="{C3380CC4-5D6E-409C-BE32-E72D297353CC}">
              <c16:uniqueId val="{00000001-7CB2-4CBC-B853-11DD8FAA9C9C}"/>
            </c:ext>
          </c:extLst>
        </c:ser>
        <c:dLbls>
          <c:showLegendKey val="0"/>
          <c:showVal val="0"/>
          <c:showCatName val="0"/>
          <c:showSerName val="0"/>
          <c:showPercent val="0"/>
          <c:showBubbleSize val="0"/>
        </c:dLbls>
        <c:gapWidth val="219"/>
        <c:overlap val="-27"/>
        <c:axId val="823029824"/>
        <c:axId val="823021184"/>
      </c:barChart>
      <c:catAx>
        <c:axId val="823029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3021184"/>
        <c:crosses val="autoZero"/>
        <c:auto val="1"/>
        <c:lblAlgn val="ctr"/>
        <c:lblOffset val="100"/>
        <c:noMultiLvlLbl val="0"/>
      </c:catAx>
      <c:valAx>
        <c:axId val="823021184"/>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30298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F7EB0C-2594-554A-A41D-3868BB50E187}" type="datetimeFigureOut">
              <a:rPr lang="en-US" smtClean="0"/>
              <a:t>8/10/2025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46F972-F2E9-8B49-A075-934B5E70BA87}" type="slidenum">
              <a:rPr lang="en-US" smtClean="0"/>
              <a:t>‹#›</a:t>
            </a:fld>
            <a:endParaRPr lang="en-US"/>
          </a:p>
        </p:txBody>
      </p:sp>
    </p:spTree>
    <p:extLst>
      <p:ext uri="{BB962C8B-B14F-4D97-AF65-F5344CB8AC3E}">
        <p14:creationId xmlns:p14="http://schemas.microsoft.com/office/powerpoint/2010/main" val="1270988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B46F972-F2E9-8B49-A075-934B5E70BA87}" type="slidenum">
              <a:rPr lang="en-US" smtClean="0"/>
              <a:t>1</a:t>
            </a:fld>
            <a:endParaRPr lang="en-US"/>
          </a:p>
        </p:txBody>
      </p:sp>
    </p:spTree>
    <p:extLst>
      <p:ext uri="{BB962C8B-B14F-4D97-AF65-F5344CB8AC3E}">
        <p14:creationId xmlns:p14="http://schemas.microsoft.com/office/powerpoint/2010/main" val="3957619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is the G100 intro, remove it from the G200 deck</a:t>
            </a:r>
          </a:p>
          <a:p>
            <a:endParaRPr lang="en-GB" dirty="0"/>
          </a:p>
        </p:txBody>
      </p:sp>
      <p:sp>
        <p:nvSpPr>
          <p:cNvPr id="4" name="Slide Number Placeholder 3"/>
          <p:cNvSpPr>
            <a:spLocks noGrp="1"/>
          </p:cNvSpPr>
          <p:nvPr>
            <p:ph type="sldNum" sz="quarter" idx="5"/>
          </p:nvPr>
        </p:nvSpPr>
        <p:spPr/>
        <p:txBody>
          <a:bodyPr/>
          <a:lstStyle/>
          <a:p>
            <a:fld id="{CB46F972-F2E9-8B49-A075-934B5E70BA87}" type="slidenum">
              <a:rPr lang="en-US" smtClean="0"/>
              <a:t>2</a:t>
            </a:fld>
            <a:endParaRPr lang="en-US"/>
          </a:p>
        </p:txBody>
      </p:sp>
    </p:spTree>
    <p:extLst>
      <p:ext uri="{BB962C8B-B14F-4D97-AF65-F5344CB8AC3E}">
        <p14:creationId xmlns:p14="http://schemas.microsoft.com/office/powerpoint/2010/main" val="18468608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41966E-AE8E-98D0-F41A-4FCF7810D1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14D5AB-0F7A-DC5A-355A-A70B1E9C76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1A1C94-B636-1EB8-1D4E-29267A3CD51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is the G100 intro, remove it from the G200 deck</a:t>
            </a:r>
          </a:p>
          <a:p>
            <a:endParaRPr lang="en-GB" dirty="0"/>
          </a:p>
        </p:txBody>
      </p:sp>
      <p:sp>
        <p:nvSpPr>
          <p:cNvPr id="4" name="Slide Number Placeholder 3">
            <a:extLst>
              <a:ext uri="{FF2B5EF4-FFF2-40B4-BE49-F238E27FC236}">
                <a16:creationId xmlns:a16="http://schemas.microsoft.com/office/drawing/2014/main" id="{66A054D1-15A9-8273-4181-4F52D0DA788E}"/>
              </a:ext>
            </a:extLst>
          </p:cNvPr>
          <p:cNvSpPr>
            <a:spLocks noGrp="1"/>
          </p:cNvSpPr>
          <p:nvPr>
            <p:ph type="sldNum" sz="quarter" idx="5"/>
          </p:nvPr>
        </p:nvSpPr>
        <p:spPr/>
        <p:txBody>
          <a:bodyPr/>
          <a:lstStyle/>
          <a:p>
            <a:fld id="{CB46F972-F2E9-8B49-A075-934B5E70BA87}" type="slidenum">
              <a:rPr lang="en-US" smtClean="0"/>
              <a:t>11</a:t>
            </a:fld>
            <a:endParaRPr lang="en-US"/>
          </a:p>
        </p:txBody>
      </p:sp>
    </p:spTree>
    <p:extLst>
      <p:ext uri="{BB962C8B-B14F-4D97-AF65-F5344CB8AC3E}">
        <p14:creationId xmlns:p14="http://schemas.microsoft.com/office/powerpoint/2010/main" val="3179590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is the G100 intro, remove it from the G200 deck</a:t>
            </a:r>
          </a:p>
        </p:txBody>
      </p:sp>
      <p:sp>
        <p:nvSpPr>
          <p:cNvPr id="4" name="Slide Number Placeholder 3"/>
          <p:cNvSpPr>
            <a:spLocks noGrp="1"/>
          </p:cNvSpPr>
          <p:nvPr>
            <p:ph type="sldNum" sz="quarter" idx="5"/>
          </p:nvPr>
        </p:nvSpPr>
        <p:spPr/>
        <p:txBody>
          <a:bodyPr/>
          <a:lstStyle/>
          <a:p>
            <a:fld id="{CB46F972-F2E9-8B49-A075-934B5E70BA87}" type="slidenum">
              <a:rPr lang="en-US" smtClean="0"/>
              <a:t>29</a:t>
            </a:fld>
            <a:endParaRPr lang="en-US"/>
          </a:p>
        </p:txBody>
      </p:sp>
    </p:spTree>
    <p:extLst>
      <p:ext uri="{BB962C8B-B14F-4D97-AF65-F5344CB8AC3E}">
        <p14:creationId xmlns:p14="http://schemas.microsoft.com/office/powerpoint/2010/main" val="3277591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After this explanation slide, run through the next sequence very quickly – results will be available online to download if people want to look at the detail.</a:t>
            </a:r>
          </a:p>
        </p:txBody>
      </p:sp>
      <p:sp>
        <p:nvSpPr>
          <p:cNvPr id="4" name="Slide Number Placeholder 3"/>
          <p:cNvSpPr>
            <a:spLocks noGrp="1"/>
          </p:cNvSpPr>
          <p:nvPr>
            <p:ph type="sldNum" sz="quarter" idx="5"/>
          </p:nvPr>
        </p:nvSpPr>
        <p:spPr/>
        <p:txBody>
          <a:bodyPr/>
          <a:lstStyle/>
          <a:p>
            <a:fld id="{CB46F972-F2E9-8B49-A075-934B5E70BA87}" type="slidenum">
              <a:rPr lang="en-US" smtClean="0"/>
              <a:t>32</a:t>
            </a:fld>
            <a:endParaRPr lang="en-US"/>
          </a:p>
        </p:txBody>
      </p:sp>
    </p:spTree>
    <p:extLst>
      <p:ext uri="{BB962C8B-B14F-4D97-AF65-F5344CB8AC3E}">
        <p14:creationId xmlns:p14="http://schemas.microsoft.com/office/powerpoint/2010/main" val="31792592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the end of the G100 deck</a:t>
            </a:r>
          </a:p>
        </p:txBody>
      </p:sp>
      <p:sp>
        <p:nvSpPr>
          <p:cNvPr id="4" name="Slide Number Placeholder 3"/>
          <p:cNvSpPr>
            <a:spLocks noGrp="1"/>
          </p:cNvSpPr>
          <p:nvPr>
            <p:ph type="sldNum" sz="quarter" idx="5"/>
          </p:nvPr>
        </p:nvSpPr>
        <p:spPr/>
        <p:txBody>
          <a:bodyPr/>
          <a:lstStyle/>
          <a:p>
            <a:fld id="{CB46F972-F2E9-8B49-A075-934B5E70BA87}" type="slidenum">
              <a:rPr lang="en-US" smtClean="0"/>
              <a:t>54</a:t>
            </a:fld>
            <a:endParaRPr lang="en-US"/>
          </a:p>
        </p:txBody>
      </p:sp>
    </p:spTree>
    <p:extLst>
      <p:ext uri="{BB962C8B-B14F-4D97-AF65-F5344CB8AC3E}">
        <p14:creationId xmlns:p14="http://schemas.microsoft.com/office/powerpoint/2010/main" val="666443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B46F972-F2E9-8B49-A075-934B5E70BA87}" type="slidenum">
              <a:rPr lang="en-US" smtClean="0"/>
              <a:t>55</a:t>
            </a:fld>
            <a:endParaRPr lang="en-US"/>
          </a:p>
        </p:txBody>
      </p:sp>
    </p:spTree>
    <p:extLst>
      <p:ext uri="{BB962C8B-B14F-4D97-AF65-F5344CB8AC3E}">
        <p14:creationId xmlns:p14="http://schemas.microsoft.com/office/powerpoint/2010/main" val="15132223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0175CCE-7D98-9A47-EB0A-E41BDF4A6E8E}"/>
              </a:ext>
            </a:extLst>
          </p:cNvPr>
          <p:cNvPicPr>
            <a:picLocks noChangeAspect="1"/>
          </p:cNvPicPr>
          <p:nvPr userDrawn="1"/>
        </p:nvPicPr>
        <p:blipFill>
          <a:blip r:embed="rId2"/>
          <a:srcRect l="9558" r="9558"/>
          <a:stretch/>
        </p:blipFill>
        <p:spPr>
          <a:xfrm>
            <a:off x="1878294" y="1382812"/>
            <a:ext cx="8435411" cy="5475188"/>
          </a:xfrm>
          <a:prstGeom prst="rect">
            <a:avLst/>
          </a:prstGeom>
        </p:spPr>
      </p:pic>
      <p:sp>
        <p:nvSpPr>
          <p:cNvPr id="2" name="Title 1">
            <a:extLst>
              <a:ext uri="{FF2B5EF4-FFF2-40B4-BE49-F238E27FC236}">
                <a16:creationId xmlns:a16="http://schemas.microsoft.com/office/drawing/2014/main" id="{1110A38B-7721-703C-5A27-5D6803F59DAA}"/>
              </a:ext>
            </a:extLst>
          </p:cNvPr>
          <p:cNvSpPr>
            <a:spLocks noGrp="1"/>
          </p:cNvSpPr>
          <p:nvPr>
            <p:ph type="ctrTitle" hasCustomPrompt="1"/>
          </p:nvPr>
        </p:nvSpPr>
        <p:spPr>
          <a:xfrm>
            <a:off x="2815392" y="2772180"/>
            <a:ext cx="6561214" cy="1785105"/>
          </a:xfrm>
          <a:prstGeom prst="rect">
            <a:avLst/>
          </a:prstGeom>
        </p:spPr>
        <p:txBody>
          <a:bodyPr anchor="b">
            <a:normAutofit/>
          </a:bodyPr>
          <a:lstStyle>
            <a:lvl1pPr algn="ctr">
              <a:lnSpc>
                <a:spcPct val="100000"/>
              </a:lnSpc>
              <a:defRPr sz="4500" spc="-150">
                <a:solidFill>
                  <a:schemeClr val="bg1"/>
                </a:solidFill>
                <a:latin typeface="Rajdhani Semibold" panose="02000000000000000000" pitchFamily="2" charset="77"/>
                <a:cs typeface="Rajdhani Semibold" panose="02000000000000000000" pitchFamily="2" charset="77"/>
              </a:defRPr>
            </a:lvl1pPr>
          </a:lstStyle>
          <a:p>
            <a:r>
              <a:rPr lang="en-US" dirty="0"/>
              <a:t>CLICK TO EDIT MASTER TITLE STYLE</a:t>
            </a:r>
          </a:p>
        </p:txBody>
      </p:sp>
      <p:sp>
        <p:nvSpPr>
          <p:cNvPr id="3" name="Subtitle 2">
            <a:extLst>
              <a:ext uri="{FF2B5EF4-FFF2-40B4-BE49-F238E27FC236}">
                <a16:creationId xmlns:a16="http://schemas.microsoft.com/office/drawing/2014/main" id="{D66861AE-EEE5-A4C4-90EE-943F3AA4F8E3}"/>
              </a:ext>
            </a:extLst>
          </p:cNvPr>
          <p:cNvSpPr>
            <a:spLocks noGrp="1"/>
          </p:cNvSpPr>
          <p:nvPr>
            <p:ph type="subTitle" idx="1" hasCustomPrompt="1"/>
          </p:nvPr>
        </p:nvSpPr>
        <p:spPr>
          <a:xfrm>
            <a:off x="1878292" y="5458039"/>
            <a:ext cx="8435411" cy="714644"/>
          </a:xfrm>
        </p:spPr>
        <p:txBody>
          <a:bodyPr>
            <a:normAutofit/>
          </a:bodyPr>
          <a:lstStyle>
            <a:lvl1pPr marL="0" indent="0" algn="ctr">
              <a:buNone/>
              <a:defRPr sz="1600" b="1" i="0" spc="300">
                <a:solidFill>
                  <a:srgbClr val="A30134"/>
                </a:solidFill>
                <a:latin typeface="Poppins SemiBold" pitchFamily="2" charset="77"/>
                <a:cs typeface="Poppins SemiBold"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9" name="Picture 8">
            <a:extLst>
              <a:ext uri="{FF2B5EF4-FFF2-40B4-BE49-F238E27FC236}">
                <a16:creationId xmlns:a16="http://schemas.microsoft.com/office/drawing/2014/main" id="{F9166FB1-2372-0B5D-E125-068F120C68DB}"/>
              </a:ext>
            </a:extLst>
          </p:cNvPr>
          <p:cNvPicPr>
            <a:picLocks noChangeAspect="1"/>
          </p:cNvPicPr>
          <p:nvPr userDrawn="1"/>
        </p:nvPicPr>
        <p:blipFill>
          <a:blip r:embed="rId3"/>
          <a:srcRect t="691" b="691"/>
          <a:stretch/>
        </p:blipFill>
        <p:spPr>
          <a:xfrm>
            <a:off x="5292057" y="592627"/>
            <a:ext cx="1607885" cy="1585656"/>
          </a:xfrm>
          <a:prstGeom prst="rect">
            <a:avLst/>
          </a:prstGeom>
        </p:spPr>
      </p:pic>
      <p:sp>
        <p:nvSpPr>
          <p:cNvPr id="4" name="Rectangle 3">
            <a:extLst>
              <a:ext uri="{FF2B5EF4-FFF2-40B4-BE49-F238E27FC236}">
                <a16:creationId xmlns:a16="http://schemas.microsoft.com/office/drawing/2014/main" id="{F716149F-A17D-A5FE-F42D-6E7F1BE7F149}"/>
              </a:ext>
            </a:extLst>
          </p:cNvPr>
          <p:cNvSpPr/>
          <p:nvPr userDrawn="1"/>
        </p:nvSpPr>
        <p:spPr>
          <a:xfrm>
            <a:off x="11355184" y="0"/>
            <a:ext cx="836815" cy="83958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646447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ig Pic Top">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A5BBAEB-5D3B-78C5-1F05-21EC9CB5A29F}"/>
              </a:ext>
            </a:extLst>
          </p:cNvPr>
          <p:cNvSpPr/>
          <p:nvPr userDrawn="1"/>
        </p:nvSpPr>
        <p:spPr>
          <a:xfrm>
            <a:off x="0" y="0"/>
            <a:ext cx="12192000" cy="4657458"/>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1" y="0"/>
            <a:ext cx="12192000" cy="4657458"/>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3" name="Title 2">
            <a:extLst>
              <a:ext uri="{FF2B5EF4-FFF2-40B4-BE49-F238E27FC236}">
                <a16:creationId xmlns:a16="http://schemas.microsoft.com/office/drawing/2014/main" id="{20948538-84B6-1A71-4CA2-8700D2AB905B}"/>
              </a:ext>
            </a:extLst>
          </p:cNvPr>
          <p:cNvSpPr>
            <a:spLocks noGrp="1"/>
          </p:cNvSpPr>
          <p:nvPr>
            <p:ph type="title" hasCustomPrompt="1"/>
          </p:nvPr>
        </p:nvSpPr>
        <p:spPr>
          <a:xfrm>
            <a:off x="687487" y="523278"/>
            <a:ext cx="6160353" cy="1325563"/>
          </a:xfrm>
        </p:spPr>
        <p:txBody>
          <a:bodyPr>
            <a:normAutofit/>
          </a:bodyPr>
          <a:lstStyle>
            <a:lvl1pPr>
              <a:defRPr sz="4000"/>
            </a:lvl1pPr>
          </a:lstStyle>
          <a:p>
            <a:r>
              <a:rPr lang="en-US" dirty="0"/>
              <a:t>Lorem ipsum dolor sit </a:t>
            </a:r>
            <a:r>
              <a:rPr lang="en-US" dirty="0" err="1"/>
              <a:t>amet</a:t>
            </a:r>
            <a:r>
              <a:rPr lang="en-US" dirty="0"/>
              <a:t> </a:t>
            </a:r>
            <a:r>
              <a:rPr lang="en-US" dirty="0" err="1"/>
              <a:t>consectetur</a:t>
            </a:r>
            <a:r>
              <a:rPr lang="en-US" dirty="0"/>
              <a:t>.</a:t>
            </a:r>
          </a:p>
        </p:txBody>
      </p:sp>
    </p:spTree>
    <p:extLst>
      <p:ext uri="{BB962C8B-B14F-4D97-AF65-F5344CB8AC3E}">
        <p14:creationId xmlns:p14="http://schemas.microsoft.com/office/powerpoint/2010/main" val="22000250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ig Pic Righ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FD13047-176A-4CCE-AFDD-FA96040257A2}"/>
              </a:ext>
            </a:extLst>
          </p:cNvPr>
          <p:cNvSpPr/>
          <p:nvPr userDrawn="1"/>
        </p:nvSpPr>
        <p:spPr>
          <a:xfrm>
            <a:off x="5136023" y="871405"/>
            <a:ext cx="7056466" cy="5221746"/>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5136267" y="871404"/>
            <a:ext cx="7055977" cy="5221747"/>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40036668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ext Placeholder 100">
            <a:extLst>
              <a:ext uri="{FF2B5EF4-FFF2-40B4-BE49-F238E27FC236}">
                <a16:creationId xmlns:a16="http://schemas.microsoft.com/office/drawing/2014/main" id="{3395CB18-F4F6-2DB6-2C43-C92CD39ACA37}"/>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Tree>
    <p:extLst>
      <p:ext uri="{BB962C8B-B14F-4D97-AF65-F5344CB8AC3E}">
        <p14:creationId xmlns:p14="http://schemas.microsoft.com/office/powerpoint/2010/main" val="33411535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speaker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24D716-556D-FC9B-93DD-5EB65E413BF6}"/>
              </a:ext>
            </a:extLst>
          </p:cNvPr>
          <p:cNvSpPr/>
          <p:nvPr userDrawn="1"/>
        </p:nvSpPr>
        <p:spPr>
          <a:xfrm>
            <a:off x="7875791" y="1736971"/>
            <a:ext cx="2642075" cy="2516151"/>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B0B1342-8A50-B106-DC9B-5CC8D03DFB98}"/>
              </a:ext>
            </a:extLst>
          </p:cNvPr>
          <p:cNvSpPr/>
          <p:nvPr userDrawn="1"/>
        </p:nvSpPr>
        <p:spPr>
          <a:xfrm>
            <a:off x="0" y="6702037"/>
            <a:ext cx="12191999" cy="168779"/>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0F356B64-0479-7EE9-924D-531CC85574CD}"/>
              </a:ext>
            </a:extLst>
          </p:cNvPr>
          <p:cNvSpPr/>
          <p:nvPr userDrawn="1"/>
        </p:nvSpPr>
        <p:spPr>
          <a:xfrm>
            <a:off x="4774961" y="1728591"/>
            <a:ext cx="2642075" cy="2516151"/>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F889F58-CF28-18EE-6B9A-85C1B6635926}"/>
              </a:ext>
            </a:extLst>
          </p:cNvPr>
          <p:cNvSpPr/>
          <p:nvPr userDrawn="1"/>
        </p:nvSpPr>
        <p:spPr>
          <a:xfrm>
            <a:off x="1616267" y="1728590"/>
            <a:ext cx="2642075" cy="2516151"/>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1616268" y="1741338"/>
            <a:ext cx="2642075" cy="248905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4774961" y="1736971"/>
            <a:ext cx="2642075" cy="248905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9" name="Oval 8">
            <a:extLst>
              <a:ext uri="{FF2B5EF4-FFF2-40B4-BE49-F238E27FC236}">
                <a16:creationId xmlns:a16="http://schemas.microsoft.com/office/drawing/2014/main" id="{8540BE69-117A-69AA-EBC4-D953DCE9FB68}"/>
              </a:ext>
            </a:extLst>
          </p:cNvPr>
          <p:cNvSpPr/>
          <p:nvPr userDrawn="1"/>
        </p:nvSpPr>
        <p:spPr>
          <a:xfrm>
            <a:off x="2599747" y="3886786"/>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
        <p:nvSpPr>
          <p:cNvPr id="10" name="Oval 9">
            <a:extLst>
              <a:ext uri="{FF2B5EF4-FFF2-40B4-BE49-F238E27FC236}">
                <a16:creationId xmlns:a16="http://schemas.microsoft.com/office/drawing/2014/main" id="{2D4E4C05-105C-6338-8182-0FA7A6B3483D}"/>
              </a:ext>
            </a:extLst>
          </p:cNvPr>
          <p:cNvSpPr/>
          <p:nvPr userDrawn="1"/>
        </p:nvSpPr>
        <p:spPr>
          <a:xfrm>
            <a:off x="5752386" y="3870071"/>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
        <p:nvSpPr>
          <p:cNvPr id="14" name="Picture Placeholder 2">
            <a:extLst>
              <a:ext uri="{FF2B5EF4-FFF2-40B4-BE49-F238E27FC236}">
                <a16:creationId xmlns:a16="http://schemas.microsoft.com/office/drawing/2014/main" id="{CAF5D6CC-74C8-1DE1-6DFA-0B6A44217049}"/>
              </a:ext>
            </a:extLst>
          </p:cNvPr>
          <p:cNvSpPr>
            <a:spLocks noGrp="1"/>
          </p:cNvSpPr>
          <p:nvPr>
            <p:ph type="pic" idx="13"/>
          </p:nvPr>
        </p:nvSpPr>
        <p:spPr>
          <a:xfrm>
            <a:off x="7875792" y="1736971"/>
            <a:ext cx="2642075" cy="248905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Oval 10">
            <a:extLst>
              <a:ext uri="{FF2B5EF4-FFF2-40B4-BE49-F238E27FC236}">
                <a16:creationId xmlns:a16="http://schemas.microsoft.com/office/drawing/2014/main" id="{B47B0D4F-D498-7BC8-658F-EF3BCD33F206}"/>
              </a:ext>
            </a:extLst>
          </p:cNvPr>
          <p:cNvSpPr/>
          <p:nvPr userDrawn="1"/>
        </p:nvSpPr>
        <p:spPr>
          <a:xfrm>
            <a:off x="8853218" y="3882419"/>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
        <p:nvSpPr>
          <p:cNvPr id="5" name="Title 2">
            <a:extLst>
              <a:ext uri="{FF2B5EF4-FFF2-40B4-BE49-F238E27FC236}">
                <a16:creationId xmlns:a16="http://schemas.microsoft.com/office/drawing/2014/main" id="{799FF7D5-464E-CFB3-2460-CD6B90B9E6CD}"/>
              </a:ext>
            </a:extLst>
          </p:cNvPr>
          <p:cNvSpPr>
            <a:spLocks noGrp="1"/>
          </p:cNvSpPr>
          <p:nvPr>
            <p:ph type="title" hasCustomPrompt="1"/>
          </p:nvPr>
        </p:nvSpPr>
        <p:spPr>
          <a:xfrm>
            <a:off x="0" y="641096"/>
            <a:ext cx="12192000" cy="689993"/>
          </a:xfrm>
          <a:prstGeom prst="rect">
            <a:avLst/>
          </a:prstGeom>
        </p:spPr>
        <p:txBody>
          <a:bodyPr>
            <a:normAutofit/>
          </a:bodyPr>
          <a:lstStyle>
            <a:lvl1pPr algn="ctr">
              <a:defRPr lang="en-US" sz="3600" b="1" i="0" kern="1200" smtClean="0">
                <a:solidFill>
                  <a:schemeClr val="tx1"/>
                </a:solidFill>
                <a:latin typeface="Rajdhani Semibold" panose="02000000000000000000" pitchFamily="2" charset="77"/>
                <a:ea typeface="+mj-ea"/>
                <a:cs typeface="Rajdhani Semibold" panose="02000000000000000000" pitchFamily="2" charset="77"/>
              </a:defRPr>
            </a:lvl1pPr>
          </a:lstStyle>
          <a:p>
            <a:r>
              <a:rPr lang="en-US" dirty="0"/>
              <a:t>SPEAKERS</a:t>
            </a:r>
          </a:p>
        </p:txBody>
      </p:sp>
      <p:sp>
        <p:nvSpPr>
          <p:cNvPr id="8" name="Text Placeholder 12">
            <a:extLst>
              <a:ext uri="{FF2B5EF4-FFF2-40B4-BE49-F238E27FC236}">
                <a16:creationId xmlns:a16="http://schemas.microsoft.com/office/drawing/2014/main" id="{66B31CA0-651D-E2BF-4EBA-E5691BD49971}"/>
              </a:ext>
            </a:extLst>
          </p:cNvPr>
          <p:cNvSpPr>
            <a:spLocks noGrp="1"/>
          </p:cNvSpPr>
          <p:nvPr>
            <p:ph type="body" sz="quarter" idx="23" hasCustomPrompt="1"/>
          </p:nvPr>
        </p:nvSpPr>
        <p:spPr>
          <a:xfrm>
            <a:off x="1674127" y="4766617"/>
            <a:ext cx="2585706" cy="275554"/>
          </a:xfrm>
          <a:prstGeom prst="rect">
            <a:avLst/>
          </a:prstGeom>
        </p:spPr>
        <p:txBody>
          <a:bodyPr/>
          <a:lstStyle>
            <a:lvl1pPr marL="0" indent="0" algn="ctr">
              <a:lnSpc>
                <a:spcPct val="90000"/>
              </a:lnSpc>
              <a:buNone/>
              <a:defRPr lang="en-US" sz="14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12" name="Text Placeholder 12">
            <a:extLst>
              <a:ext uri="{FF2B5EF4-FFF2-40B4-BE49-F238E27FC236}">
                <a16:creationId xmlns:a16="http://schemas.microsoft.com/office/drawing/2014/main" id="{58B9D85E-AB19-F339-DD2C-DF7F093814A0}"/>
              </a:ext>
            </a:extLst>
          </p:cNvPr>
          <p:cNvSpPr>
            <a:spLocks noGrp="1"/>
          </p:cNvSpPr>
          <p:nvPr>
            <p:ph type="body" sz="quarter" idx="16"/>
          </p:nvPr>
        </p:nvSpPr>
        <p:spPr>
          <a:xfrm>
            <a:off x="1674125" y="5112624"/>
            <a:ext cx="2585706" cy="952510"/>
          </a:xfrm>
          <a:prstGeom prst="rect">
            <a:avLst/>
          </a:prstGeom>
        </p:spPr>
        <p:txBody>
          <a:bodyPr/>
          <a:lstStyle>
            <a:lvl1pPr marL="0" indent="0" algn="ctr">
              <a:lnSpc>
                <a:spcPct val="120000"/>
              </a:lnSpc>
              <a:buNone/>
              <a:defRPr lang="en-US" sz="11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13" name="Text Placeholder 12">
            <a:extLst>
              <a:ext uri="{FF2B5EF4-FFF2-40B4-BE49-F238E27FC236}">
                <a16:creationId xmlns:a16="http://schemas.microsoft.com/office/drawing/2014/main" id="{69C0CBBC-0F08-E3FF-CFFA-CA2915AFA30B}"/>
              </a:ext>
            </a:extLst>
          </p:cNvPr>
          <p:cNvSpPr>
            <a:spLocks noGrp="1"/>
          </p:cNvSpPr>
          <p:nvPr>
            <p:ph type="body" sz="quarter" idx="24" hasCustomPrompt="1"/>
          </p:nvPr>
        </p:nvSpPr>
        <p:spPr>
          <a:xfrm>
            <a:off x="4803146" y="4766617"/>
            <a:ext cx="2585706" cy="275554"/>
          </a:xfrm>
          <a:prstGeom prst="rect">
            <a:avLst/>
          </a:prstGeom>
        </p:spPr>
        <p:txBody>
          <a:bodyPr/>
          <a:lstStyle>
            <a:lvl1pPr marL="0" indent="0" algn="ctr">
              <a:lnSpc>
                <a:spcPct val="90000"/>
              </a:lnSpc>
              <a:buNone/>
              <a:defRPr lang="en-US" sz="14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15" name="Text Placeholder 12">
            <a:extLst>
              <a:ext uri="{FF2B5EF4-FFF2-40B4-BE49-F238E27FC236}">
                <a16:creationId xmlns:a16="http://schemas.microsoft.com/office/drawing/2014/main" id="{934E05DD-D03A-BF36-BA3C-378716C3CA05}"/>
              </a:ext>
            </a:extLst>
          </p:cNvPr>
          <p:cNvSpPr>
            <a:spLocks noGrp="1"/>
          </p:cNvSpPr>
          <p:nvPr>
            <p:ph type="body" sz="quarter" idx="25"/>
          </p:nvPr>
        </p:nvSpPr>
        <p:spPr>
          <a:xfrm>
            <a:off x="4803144" y="5112624"/>
            <a:ext cx="2585706" cy="952510"/>
          </a:xfrm>
          <a:prstGeom prst="rect">
            <a:avLst/>
          </a:prstGeom>
        </p:spPr>
        <p:txBody>
          <a:bodyPr/>
          <a:lstStyle>
            <a:lvl1pPr marL="0" indent="0" algn="ctr">
              <a:lnSpc>
                <a:spcPct val="120000"/>
              </a:lnSpc>
              <a:buNone/>
              <a:defRPr lang="en-US" sz="11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16" name="Text Placeholder 12">
            <a:extLst>
              <a:ext uri="{FF2B5EF4-FFF2-40B4-BE49-F238E27FC236}">
                <a16:creationId xmlns:a16="http://schemas.microsoft.com/office/drawing/2014/main" id="{F63FC638-940E-B78B-DE34-46C18F5639FB}"/>
              </a:ext>
            </a:extLst>
          </p:cNvPr>
          <p:cNvSpPr>
            <a:spLocks noGrp="1"/>
          </p:cNvSpPr>
          <p:nvPr>
            <p:ph type="body" sz="quarter" idx="26" hasCustomPrompt="1"/>
          </p:nvPr>
        </p:nvSpPr>
        <p:spPr>
          <a:xfrm>
            <a:off x="7932163" y="4766617"/>
            <a:ext cx="2585706" cy="275554"/>
          </a:xfrm>
          <a:prstGeom prst="rect">
            <a:avLst/>
          </a:prstGeom>
        </p:spPr>
        <p:txBody>
          <a:bodyPr/>
          <a:lstStyle>
            <a:lvl1pPr marL="0" indent="0" algn="ctr">
              <a:lnSpc>
                <a:spcPct val="90000"/>
              </a:lnSpc>
              <a:buNone/>
              <a:defRPr lang="en-US" sz="14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17" name="Text Placeholder 12">
            <a:extLst>
              <a:ext uri="{FF2B5EF4-FFF2-40B4-BE49-F238E27FC236}">
                <a16:creationId xmlns:a16="http://schemas.microsoft.com/office/drawing/2014/main" id="{4F16A6D6-E474-50A9-5DB6-A9C027D94C69}"/>
              </a:ext>
            </a:extLst>
          </p:cNvPr>
          <p:cNvSpPr>
            <a:spLocks noGrp="1"/>
          </p:cNvSpPr>
          <p:nvPr>
            <p:ph type="body" sz="quarter" idx="27"/>
          </p:nvPr>
        </p:nvSpPr>
        <p:spPr>
          <a:xfrm>
            <a:off x="7932161" y="5112624"/>
            <a:ext cx="2585706" cy="952510"/>
          </a:xfrm>
          <a:prstGeom prst="rect">
            <a:avLst/>
          </a:prstGeom>
        </p:spPr>
        <p:txBody>
          <a:bodyPr/>
          <a:lstStyle>
            <a:lvl1pPr marL="0" indent="0" algn="ctr">
              <a:lnSpc>
                <a:spcPct val="120000"/>
              </a:lnSpc>
              <a:buNone/>
              <a:defRPr lang="en-US" sz="11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Tree>
    <p:extLst>
      <p:ext uri="{BB962C8B-B14F-4D97-AF65-F5344CB8AC3E}">
        <p14:creationId xmlns:p14="http://schemas.microsoft.com/office/powerpoint/2010/main" val="19608522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 speaker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B0B1342-8A50-B106-DC9B-5CC8D03DFB98}"/>
              </a:ext>
            </a:extLst>
          </p:cNvPr>
          <p:cNvSpPr/>
          <p:nvPr userDrawn="1"/>
        </p:nvSpPr>
        <p:spPr>
          <a:xfrm>
            <a:off x="0" y="6702037"/>
            <a:ext cx="12191999" cy="168779"/>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F889F58-CF28-18EE-6B9A-85C1B6635926}"/>
              </a:ext>
            </a:extLst>
          </p:cNvPr>
          <p:cNvSpPr/>
          <p:nvPr userDrawn="1"/>
        </p:nvSpPr>
        <p:spPr>
          <a:xfrm>
            <a:off x="1140780" y="2167434"/>
            <a:ext cx="2181268" cy="2077307"/>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1140780" y="2175458"/>
            <a:ext cx="2181267" cy="205493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9" name="Oval 8">
            <a:extLst>
              <a:ext uri="{FF2B5EF4-FFF2-40B4-BE49-F238E27FC236}">
                <a16:creationId xmlns:a16="http://schemas.microsoft.com/office/drawing/2014/main" id="{8540BE69-117A-69AA-EBC4-D953DCE9FB68}"/>
              </a:ext>
            </a:extLst>
          </p:cNvPr>
          <p:cNvSpPr/>
          <p:nvPr userDrawn="1"/>
        </p:nvSpPr>
        <p:spPr>
          <a:xfrm>
            <a:off x="1921864" y="4020161"/>
            <a:ext cx="484829" cy="48482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
        <p:nvSpPr>
          <p:cNvPr id="5" name="Title 2">
            <a:extLst>
              <a:ext uri="{FF2B5EF4-FFF2-40B4-BE49-F238E27FC236}">
                <a16:creationId xmlns:a16="http://schemas.microsoft.com/office/drawing/2014/main" id="{799FF7D5-464E-CFB3-2460-CD6B90B9E6CD}"/>
              </a:ext>
            </a:extLst>
          </p:cNvPr>
          <p:cNvSpPr>
            <a:spLocks noGrp="1"/>
          </p:cNvSpPr>
          <p:nvPr>
            <p:ph type="title" hasCustomPrompt="1"/>
          </p:nvPr>
        </p:nvSpPr>
        <p:spPr>
          <a:xfrm>
            <a:off x="0" y="641096"/>
            <a:ext cx="12192000" cy="689993"/>
          </a:xfrm>
          <a:prstGeom prst="rect">
            <a:avLst/>
          </a:prstGeom>
        </p:spPr>
        <p:txBody>
          <a:bodyPr>
            <a:normAutofit/>
          </a:bodyPr>
          <a:lstStyle>
            <a:lvl1pPr algn="ctr">
              <a:defRPr lang="en-US" sz="3600" b="1" i="0" kern="1200" smtClean="0">
                <a:solidFill>
                  <a:schemeClr val="tx1"/>
                </a:solidFill>
                <a:latin typeface="Rajdhani Semibold" panose="02000000000000000000" pitchFamily="2" charset="77"/>
                <a:ea typeface="+mj-ea"/>
                <a:cs typeface="Rajdhani Semibold" panose="02000000000000000000" pitchFamily="2" charset="77"/>
              </a:defRPr>
            </a:lvl1pPr>
          </a:lstStyle>
          <a:p>
            <a:r>
              <a:rPr lang="en-US" dirty="0"/>
              <a:t>SPEAKERS</a:t>
            </a:r>
          </a:p>
        </p:txBody>
      </p:sp>
      <p:sp>
        <p:nvSpPr>
          <p:cNvPr id="8" name="Text Placeholder 12">
            <a:extLst>
              <a:ext uri="{FF2B5EF4-FFF2-40B4-BE49-F238E27FC236}">
                <a16:creationId xmlns:a16="http://schemas.microsoft.com/office/drawing/2014/main" id="{66B31CA0-651D-E2BF-4EBA-E5691BD49971}"/>
              </a:ext>
            </a:extLst>
          </p:cNvPr>
          <p:cNvSpPr>
            <a:spLocks noGrp="1"/>
          </p:cNvSpPr>
          <p:nvPr>
            <p:ph type="body" sz="quarter" idx="23" hasCustomPrompt="1"/>
          </p:nvPr>
        </p:nvSpPr>
        <p:spPr>
          <a:xfrm>
            <a:off x="1140780" y="4766617"/>
            <a:ext cx="2181267" cy="275554"/>
          </a:xfrm>
          <a:prstGeom prst="rect">
            <a:avLst/>
          </a:prstGeom>
        </p:spPr>
        <p:txBody>
          <a:bodyPr/>
          <a:lstStyle>
            <a:lvl1pPr marL="0" indent="0" algn="ctr">
              <a:lnSpc>
                <a:spcPct val="90000"/>
              </a:lnSpc>
              <a:buNone/>
              <a:defRPr lang="en-US" sz="14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12" name="Text Placeholder 12">
            <a:extLst>
              <a:ext uri="{FF2B5EF4-FFF2-40B4-BE49-F238E27FC236}">
                <a16:creationId xmlns:a16="http://schemas.microsoft.com/office/drawing/2014/main" id="{58B9D85E-AB19-F339-DD2C-DF7F093814A0}"/>
              </a:ext>
            </a:extLst>
          </p:cNvPr>
          <p:cNvSpPr>
            <a:spLocks noGrp="1"/>
          </p:cNvSpPr>
          <p:nvPr>
            <p:ph type="body" sz="quarter" idx="16"/>
          </p:nvPr>
        </p:nvSpPr>
        <p:spPr>
          <a:xfrm>
            <a:off x="1140778" y="5112624"/>
            <a:ext cx="2181267" cy="952510"/>
          </a:xfrm>
          <a:prstGeom prst="rect">
            <a:avLst/>
          </a:prstGeom>
        </p:spPr>
        <p:txBody>
          <a:bodyPr/>
          <a:lstStyle>
            <a:lvl1pPr marL="0" indent="0" algn="ctr">
              <a:lnSpc>
                <a:spcPct val="120000"/>
              </a:lnSpc>
              <a:buNone/>
              <a:defRPr lang="en-US" sz="11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26" name="Rectangle 25">
            <a:extLst>
              <a:ext uri="{FF2B5EF4-FFF2-40B4-BE49-F238E27FC236}">
                <a16:creationId xmlns:a16="http://schemas.microsoft.com/office/drawing/2014/main" id="{ADE20ED0-4A31-12EC-F794-51AFC9D0D39C}"/>
              </a:ext>
            </a:extLst>
          </p:cNvPr>
          <p:cNvSpPr/>
          <p:nvPr userDrawn="1"/>
        </p:nvSpPr>
        <p:spPr>
          <a:xfrm>
            <a:off x="3695277" y="2181778"/>
            <a:ext cx="2181268" cy="2077307"/>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icture Placeholder 2">
            <a:extLst>
              <a:ext uri="{FF2B5EF4-FFF2-40B4-BE49-F238E27FC236}">
                <a16:creationId xmlns:a16="http://schemas.microsoft.com/office/drawing/2014/main" id="{F18724FF-8450-19CD-1AC7-563BE8FA13F0}"/>
              </a:ext>
            </a:extLst>
          </p:cNvPr>
          <p:cNvSpPr>
            <a:spLocks noGrp="1"/>
          </p:cNvSpPr>
          <p:nvPr>
            <p:ph type="pic" idx="24"/>
          </p:nvPr>
        </p:nvSpPr>
        <p:spPr>
          <a:xfrm>
            <a:off x="3695277" y="2189802"/>
            <a:ext cx="2181267" cy="205493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8" name="Oval 27">
            <a:extLst>
              <a:ext uri="{FF2B5EF4-FFF2-40B4-BE49-F238E27FC236}">
                <a16:creationId xmlns:a16="http://schemas.microsoft.com/office/drawing/2014/main" id="{25E30047-C461-59C3-663C-D0AA5FC7BBD4}"/>
              </a:ext>
            </a:extLst>
          </p:cNvPr>
          <p:cNvSpPr/>
          <p:nvPr userDrawn="1"/>
        </p:nvSpPr>
        <p:spPr>
          <a:xfrm>
            <a:off x="4476361" y="4034505"/>
            <a:ext cx="484829" cy="48482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
        <p:nvSpPr>
          <p:cNvPr id="29" name="Text Placeholder 12">
            <a:extLst>
              <a:ext uri="{FF2B5EF4-FFF2-40B4-BE49-F238E27FC236}">
                <a16:creationId xmlns:a16="http://schemas.microsoft.com/office/drawing/2014/main" id="{4F9E9DAC-8B99-C025-B898-5340E13CA1B9}"/>
              </a:ext>
            </a:extLst>
          </p:cNvPr>
          <p:cNvSpPr>
            <a:spLocks noGrp="1"/>
          </p:cNvSpPr>
          <p:nvPr>
            <p:ph type="body" sz="quarter" idx="25" hasCustomPrompt="1"/>
          </p:nvPr>
        </p:nvSpPr>
        <p:spPr>
          <a:xfrm>
            <a:off x="3695277" y="4780961"/>
            <a:ext cx="2181267" cy="275554"/>
          </a:xfrm>
          <a:prstGeom prst="rect">
            <a:avLst/>
          </a:prstGeom>
        </p:spPr>
        <p:txBody>
          <a:bodyPr/>
          <a:lstStyle>
            <a:lvl1pPr marL="0" indent="0" algn="ctr">
              <a:lnSpc>
                <a:spcPct val="90000"/>
              </a:lnSpc>
              <a:buNone/>
              <a:defRPr lang="en-US" sz="14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30" name="Text Placeholder 12">
            <a:extLst>
              <a:ext uri="{FF2B5EF4-FFF2-40B4-BE49-F238E27FC236}">
                <a16:creationId xmlns:a16="http://schemas.microsoft.com/office/drawing/2014/main" id="{4DFACC6C-7982-81BE-34E9-65AD89FC8F9C}"/>
              </a:ext>
            </a:extLst>
          </p:cNvPr>
          <p:cNvSpPr>
            <a:spLocks noGrp="1"/>
          </p:cNvSpPr>
          <p:nvPr>
            <p:ph type="body" sz="quarter" idx="26"/>
          </p:nvPr>
        </p:nvSpPr>
        <p:spPr>
          <a:xfrm>
            <a:off x="3695275" y="5126968"/>
            <a:ext cx="2181267" cy="952510"/>
          </a:xfrm>
          <a:prstGeom prst="rect">
            <a:avLst/>
          </a:prstGeom>
        </p:spPr>
        <p:txBody>
          <a:bodyPr/>
          <a:lstStyle>
            <a:lvl1pPr marL="0" indent="0" algn="ctr">
              <a:lnSpc>
                <a:spcPct val="120000"/>
              </a:lnSpc>
              <a:buNone/>
              <a:defRPr lang="en-US" sz="11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31" name="Rectangle 30">
            <a:extLst>
              <a:ext uri="{FF2B5EF4-FFF2-40B4-BE49-F238E27FC236}">
                <a16:creationId xmlns:a16="http://schemas.microsoft.com/office/drawing/2014/main" id="{C67FF1DD-CD60-4476-04EE-1A599164723D}"/>
              </a:ext>
            </a:extLst>
          </p:cNvPr>
          <p:cNvSpPr/>
          <p:nvPr userDrawn="1"/>
        </p:nvSpPr>
        <p:spPr>
          <a:xfrm>
            <a:off x="6249776" y="2181778"/>
            <a:ext cx="2181268" cy="2077307"/>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icture Placeholder 2">
            <a:extLst>
              <a:ext uri="{FF2B5EF4-FFF2-40B4-BE49-F238E27FC236}">
                <a16:creationId xmlns:a16="http://schemas.microsoft.com/office/drawing/2014/main" id="{F0D5668E-FDAB-4CF4-0DE8-36BCA07E72A2}"/>
              </a:ext>
            </a:extLst>
          </p:cNvPr>
          <p:cNvSpPr>
            <a:spLocks noGrp="1"/>
          </p:cNvSpPr>
          <p:nvPr>
            <p:ph type="pic" idx="27"/>
          </p:nvPr>
        </p:nvSpPr>
        <p:spPr>
          <a:xfrm>
            <a:off x="6249776" y="2189802"/>
            <a:ext cx="2181267" cy="205493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33" name="Oval 32">
            <a:extLst>
              <a:ext uri="{FF2B5EF4-FFF2-40B4-BE49-F238E27FC236}">
                <a16:creationId xmlns:a16="http://schemas.microsoft.com/office/drawing/2014/main" id="{F77257BE-4824-BEC3-C245-2BD0A5989BCF}"/>
              </a:ext>
            </a:extLst>
          </p:cNvPr>
          <p:cNvSpPr/>
          <p:nvPr userDrawn="1"/>
        </p:nvSpPr>
        <p:spPr>
          <a:xfrm>
            <a:off x="7030860" y="4034505"/>
            <a:ext cx="484829" cy="48482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
        <p:nvSpPr>
          <p:cNvPr id="34" name="Text Placeholder 12">
            <a:extLst>
              <a:ext uri="{FF2B5EF4-FFF2-40B4-BE49-F238E27FC236}">
                <a16:creationId xmlns:a16="http://schemas.microsoft.com/office/drawing/2014/main" id="{BAEDB051-A4BE-9604-D4C9-760C5DF03B07}"/>
              </a:ext>
            </a:extLst>
          </p:cNvPr>
          <p:cNvSpPr>
            <a:spLocks noGrp="1"/>
          </p:cNvSpPr>
          <p:nvPr>
            <p:ph type="body" sz="quarter" idx="28" hasCustomPrompt="1"/>
          </p:nvPr>
        </p:nvSpPr>
        <p:spPr>
          <a:xfrm>
            <a:off x="6249776" y="4780961"/>
            <a:ext cx="2181267" cy="275554"/>
          </a:xfrm>
          <a:prstGeom prst="rect">
            <a:avLst/>
          </a:prstGeom>
        </p:spPr>
        <p:txBody>
          <a:bodyPr/>
          <a:lstStyle>
            <a:lvl1pPr marL="0" indent="0" algn="ctr">
              <a:lnSpc>
                <a:spcPct val="90000"/>
              </a:lnSpc>
              <a:buNone/>
              <a:defRPr lang="en-US" sz="14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35" name="Text Placeholder 12">
            <a:extLst>
              <a:ext uri="{FF2B5EF4-FFF2-40B4-BE49-F238E27FC236}">
                <a16:creationId xmlns:a16="http://schemas.microsoft.com/office/drawing/2014/main" id="{CC963A03-58FE-BF09-4D19-6F61DE13D767}"/>
              </a:ext>
            </a:extLst>
          </p:cNvPr>
          <p:cNvSpPr>
            <a:spLocks noGrp="1"/>
          </p:cNvSpPr>
          <p:nvPr>
            <p:ph type="body" sz="quarter" idx="29"/>
          </p:nvPr>
        </p:nvSpPr>
        <p:spPr>
          <a:xfrm>
            <a:off x="6249774" y="5126968"/>
            <a:ext cx="2181267" cy="952510"/>
          </a:xfrm>
          <a:prstGeom prst="rect">
            <a:avLst/>
          </a:prstGeom>
        </p:spPr>
        <p:txBody>
          <a:bodyPr/>
          <a:lstStyle>
            <a:lvl1pPr marL="0" indent="0" algn="ctr">
              <a:lnSpc>
                <a:spcPct val="120000"/>
              </a:lnSpc>
              <a:buNone/>
              <a:defRPr lang="en-US" sz="11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36" name="Rectangle 35">
            <a:extLst>
              <a:ext uri="{FF2B5EF4-FFF2-40B4-BE49-F238E27FC236}">
                <a16:creationId xmlns:a16="http://schemas.microsoft.com/office/drawing/2014/main" id="{BAFA33B0-5333-5103-B25E-5A794918E58F}"/>
              </a:ext>
            </a:extLst>
          </p:cNvPr>
          <p:cNvSpPr/>
          <p:nvPr userDrawn="1"/>
        </p:nvSpPr>
        <p:spPr>
          <a:xfrm>
            <a:off x="8804272" y="2181778"/>
            <a:ext cx="2181268" cy="2077307"/>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Picture Placeholder 2">
            <a:extLst>
              <a:ext uri="{FF2B5EF4-FFF2-40B4-BE49-F238E27FC236}">
                <a16:creationId xmlns:a16="http://schemas.microsoft.com/office/drawing/2014/main" id="{246A3B90-092D-3F29-DA4B-A5522A46FA4C}"/>
              </a:ext>
            </a:extLst>
          </p:cNvPr>
          <p:cNvSpPr>
            <a:spLocks noGrp="1"/>
          </p:cNvSpPr>
          <p:nvPr>
            <p:ph type="pic" idx="30"/>
          </p:nvPr>
        </p:nvSpPr>
        <p:spPr>
          <a:xfrm>
            <a:off x="8804272" y="2189802"/>
            <a:ext cx="2181267" cy="205493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38" name="Oval 37">
            <a:extLst>
              <a:ext uri="{FF2B5EF4-FFF2-40B4-BE49-F238E27FC236}">
                <a16:creationId xmlns:a16="http://schemas.microsoft.com/office/drawing/2014/main" id="{B09595FF-06BA-4243-CD9B-25D46AD3B594}"/>
              </a:ext>
            </a:extLst>
          </p:cNvPr>
          <p:cNvSpPr/>
          <p:nvPr userDrawn="1"/>
        </p:nvSpPr>
        <p:spPr>
          <a:xfrm>
            <a:off x="9585356" y="4034505"/>
            <a:ext cx="484829" cy="48482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
        <p:nvSpPr>
          <p:cNvPr id="39" name="Text Placeholder 12">
            <a:extLst>
              <a:ext uri="{FF2B5EF4-FFF2-40B4-BE49-F238E27FC236}">
                <a16:creationId xmlns:a16="http://schemas.microsoft.com/office/drawing/2014/main" id="{620BDE35-2A95-C8AE-AE78-5C3FCC3F076C}"/>
              </a:ext>
            </a:extLst>
          </p:cNvPr>
          <p:cNvSpPr>
            <a:spLocks noGrp="1"/>
          </p:cNvSpPr>
          <p:nvPr>
            <p:ph type="body" sz="quarter" idx="31" hasCustomPrompt="1"/>
          </p:nvPr>
        </p:nvSpPr>
        <p:spPr>
          <a:xfrm>
            <a:off x="8804272" y="4780961"/>
            <a:ext cx="2181267" cy="275554"/>
          </a:xfrm>
          <a:prstGeom prst="rect">
            <a:avLst/>
          </a:prstGeom>
        </p:spPr>
        <p:txBody>
          <a:bodyPr/>
          <a:lstStyle>
            <a:lvl1pPr marL="0" indent="0" algn="ctr">
              <a:lnSpc>
                <a:spcPct val="90000"/>
              </a:lnSpc>
              <a:buNone/>
              <a:defRPr lang="en-US" sz="14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40" name="Text Placeholder 12">
            <a:extLst>
              <a:ext uri="{FF2B5EF4-FFF2-40B4-BE49-F238E27FC236}">
                <a16:creationId xmlns:a16="http://schemas.microsoft.com/office/drawing/2014/main" id="{E0579043-51C6-7B5C-4EB9-725B94C5C39D}"/>
              </a:ext>
            </a:extLst>
          </p:cNvPr>
          <p:cNvSpPr>
            <a:spLocks noGrp="1"/>
          </p:cNvSpPr>
          <p:nvPr>
            <p:ph type="body" sz="quarter" idx="32"/>
          </p:nvPr>
        </p:nvSpPr>
        <p:spPr>
          <a:xfrm>
            <a:off x="8804270" y="5126968"/>
            <a:ext cx="2181267" cy="952510"/>
          </a:xfrm>
          <a:prstGeom prst="rect">
            <a:avLst/>
          </a:prstGeom>
        </p:spPr>
        <p:txBody>
          <a:bodyPr/>
          <a:lstStyle>
            <a:lvl1pPr marL="0" indent="0" algn="ctr">
              <a:lnSpc>
                <a:spcPct val="120000"/>
              </a:lnSpc>
              <a:buNone/>
              <a:defRPr lang="en-US" sz="11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Tree>
    <p:extLst>
      <p:ext uri="{BB962C8B-B14F-4D97-AF65-F5344CB8AC3E}">
        <p14:creationId xmlns:p14="http://schemas.microsoft.com/office/powerpoint/2010/main" val="18612169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 speaker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B0B1342-8A50-B106-DC9B-5CC8D03DFB98}"/>
              </a:ext>
            </a:extLst>
          </p:cNvPr>
          <p:cNvSpPr/>
          <p:nvPr userDrawn="1"/>
        </p:nvSpPr>
        <p:spPr>
          <a:xfrm>
            <a:off x="0" y="6702037"/>
            <a:ext cx="12191999" cy="168779"/>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5" name="Title 2">
            <a:extLst>
              <a:ext uri="{FF2B5EF4-FFF2-40B4-BE49-F238E27FC236}">
                <a16:creationId xmlns:a16="http://schemas.microsoft.com/office/drawing/2014/main" id="{799FF7D5-464E-CFB3-2460-CD6B90B9E6CD}"/>
              </a:ext>
            </a:extLst>
          </p:cNvPr>
          <p:cNvSpPr>
            <a:spLocks noGrp="1"/>
          </p:cNvSpPr>
          <p:nvPr>
            <p:ph type="title" hasCustomPrompt="1"/>
          </p:nvPr>
        </p:nvSpPr>
        <p:spPr>
          <a:xfrm>
            <a:off x="776981" y="3123043"/>
            <a:ext cx="3319531" cy="689993"/>
          </a:xfrm>
          <a:prstGeom prst="rect">
            <a:avLst/>
          </a:prstGeom>
        </p:spPr>
        <p:txBody>
          <a:bodyPr>
            <a:noAutofit/>
          </a:bodyPr>
          <a:lstStyle>
            <a:lvl1pPr algn="l">
              <a:defRPr lang="en-US" sz="4400" b="1" i="0" kern="1200" smtClean="0">
                <a:solidFill>
                  <a:schemeClr val="tx1"/>
                </a:solidFill>
                <a:latin typeface="Rajdhani Semibold" panose="02000000000000000000" pitchFamily="2" charset="77"/>
                <a:ea typeface="+mj-ea"/>
                <a:cs typeface="Rajdhani Semibold" panose="02000000000000000000" pitchFamily="2" charset="77"/>
              </a:defRPr>
            </a:lvl1pPr>
          </a:lstStyle>
          <a:p>
            <a:r>
              <a:rPr lang="en-US" dirty="0"/>
              <a:t>SPEAKERS</a:t>
            </a:r>
          </a:p>
        </p:txBody>
      </p:sp>
      <p:sp>
        <p:nvSpPr>
          <p:cNvPr id="26" name="Rectangle 25">
            <a:extLst>
              <a:ext uri="{FF2B5EF4-FFF2-40B4-BE49-F238E27FC236}">
                <a16:creationId xmlns:a16="http://schemas.microsoft.com/office/drawing/2014/main" id="{ADE20ED0-4A31-12EC-F794-51AFC9D0D39C}"/>
              </a:ext>
            </a:extLst>
          </p:cNvPr>
          <p:cNvSpPr/>
          <p:nvPr userDrawn="1"/>
        </p:nvSpPr>
        <p:spPr>
          <a:xfrm>
            <a:off x="4871840" y="819822"/>
            <a:ext cx="1706018" cy="1621236"/>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icture Placeholder 2">
            <a:extLst>
              <a:ext uri="{FF2B5EF4-FFF2-40B4-BE49-F238E27FC236}">
                <a16:creationId xmlns:a16="http://schemas.microsoft.com/office/drawing/2014/main" id="{F18724FF-8450-19CD-1AC7-563BE8FA13F0}"/>
              </a:ext>
            </a:extLst>
          </p:cNvPr>
          <p:cNvSpPr>
            <a:spLocks noGrp="1"/>
          </p:cNvSpPr>
          <p:nvPr>
            <p:ph type="pic" idx="24"/>
          </p:nvPr>
        </p:nvSpPr>
        <p:spPr>
          <a:xfrm>
            <a:off x="4871839" y="819822"/>
            <a:ext cx="1706018" cy="1606891"/>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9" name="Text Placeholder 12">
            <a:extLst>
              <a:ext uri="{FF2B5EF4-FFF2-40B4-BE49-F238E27FC236}">
                <a16:creationId xmlns:a16="http://schemas.microsoft.com/office/drawing/2014/main" id="{4F9E9DAC-8B99-C025-B898-5340E13CA1B9}"/>
              </a:ext>
            </a:extLst>
          </p:cNvPr>
          <p:cNvSpPr>
            <a:spLocks noGrp="1"/>
          </p:cNvSpPr>
          <p:nvPr>
            <p:ph type="body" sz="quarter" idx="25" hasCustomPrompt="1"/>
          </p:nvPr>
        </p:nvSpPr>
        <p:spPr>
          <a:xfrm>
            <a:off x="4871840" y="2584982"/>
            <a:ext cx="1706018" cy="275554"/>
          </a:xfrm>
          <a:prstGeom prst="rect">
            <a:avLst/>
          </a:prstGeom>
        </p:spPr>
        <p:txBody>
          <a:bodyPr>
            <a:normAutofit/>
          </a:bodyPr>
          <a:lstStyle>
            <a:lvl1pPr marL="0" indent="0" algn="ctr">
              <a:lnSpc>
                <a:spcPct val="90000"/>
              </a:lnSpc>
              <a:buNone/>
              <a:defRPr lang="en-US" sz="12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30" name="Text Placeholder 12">
            <a:extLst>
              <a:ext uri="{FF2B5EF4-FFF2-40B4-BE49-F238E27FC236}">
                <a16:creationId xmlns:a16="http://schemas.microsoft.com/office/drawing/2014/main" id="{4DFACC6C-7982-81BE-34E9-65AD89FC8F9C}"/>
              </a:ext>
            </a:extLst>
          </p:cNvPr>
          <p:cNvSpPr>
            <a:spLocks noGrp="1"/>
          </p:cNvSpPr>
          <p:nvPr>
            <p:ph type="body" sz="quarter" idx="26"/>
          </p:nvPr>
        </p:nvSpPr>
        <p:spPr>
          <a:xfrm>
            <a:off x="4871838" y="2845646"/>
            <a:ext cx="1706018" cy="692006"/>
          </a:xfrm>
          <a:prstGeom prst="rect">
            <a:avLst/>
          </a:prstGeom>
        </p:spPr>
        <p:txBody>
          <a:bodyPr>
            <a:normAutofit/>
          </a:bodyPr>
          <a:lstStyle>
            <a:lvl1pPr marL="0" indent="0" algn="ctr">
              <a:lnSpc>
                <a:spcPct val="120000"/>
              </a:lnSpc>
              <a:buNone/>
              <a:defRPr lang="en-US" sz="9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31" name="Rectangle 30">
            <a:extLst>
              <a:ext uri="{FF2B5EF4-FFF2-40B4-BE49-F238E27FC236}">
                <a16:creationId xmlns:a16="http://schemas.microsoft.com/office/drawing/2014/main" id="{C67FF1DD-CD60-4476-04EE-1A599164723D}"/>
              </a:ext>
            </a:extLst>
          </p:cNvPr>
          <p:cNvSpPr/>
          <p:nvPr userDrawn="1"/>
        </p:nvSpPr>
        <p:spPr>
          <a:xfrm>
            <a:off x="7163389" y="819820"/>
            <a:ext cx="1706019" cy="1621237"/>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icture Placeholder 2">
            <a:extLst>
              <a:ext uri="{FF2B5EF4-FFF2-40B4-BE49-F238E27FC236}">
                <a16:creationId xmlns:a16="http://schemas.microsoft.com/office/drawing/2014/main" id="{F0D5668E-FDAB-4CF4-0DE8-36BCA07E72A2}"/>
              </a:ext>
            </a:extLst>
          </p:cNvPr>
          <p:cNvSpPr>
            <a:spLocks noGrp="1"/>
          </p:cNvSpPr>
          <p:nvPr>
            <p:ph type="pic" idx="27"/>
          </p:nvPr>
        </p:nvSpPr>
        <p:spPr>
          <a:xfrm>
            <a:off x="7163390" y="819822"/>
            <a:ext cx="1706564" cy="1606892"/>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34" name="Text Placeholder 12">
            <a:extLst>
              <a:ext uri="{FF2B5EF4-FFF2-40B4-BE49-F238E27FC236}">
                <a16:creationId xmlns:a16="http://schemas.microsoft.com/office/drawing/2014/main" id="{BAEDB051-A4BE-9604-D4C9-760C5DF03B07}"/>
              </a:ext>
            </a:extLst>
          </p:cNvPr>
          <p:cNvSpPr>
            <a:spLocks noGrp="1"/>
          </p:cNvSpPr>
          <p:nvPr>
            <p:ph type="body" sz="quarter" idx="28" hasCustomPrompt="1"/>
          </p:nvPr>
        </p:nvSpPr>
        <p:spPr>
          <a:xfrm>
            <a:off x="7163390" y="2584982"/>
            <a:ext cx="1706018" cy="275554"/>
          </a:xfrm>
          <a:prstGeom prst="rect">
            <a:avLst/>
          </a:prstGeom>
        </p:spPr>
        <p:txBody>
          <a:bodyPr>
            <a:normAutofit/>
          </a:bodyPr>
          <a:lstStyle>
            <a:lvl1pPr marL="0" indent="0" algn="ctr">
              <a:lnSpc>
                <a:spcPct val="90000"/>
              </a:lnSpc>
              <a:buNone/>
              <a:defRPr lang="en-US" sz="12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35" name="Text Placeholder 12">
            <a:extLst>
              <a:ext uri="{FF2B5EF4-FFF2-40B4-BE49-F238E27FC236}">
                <a16:creationId xmlns:a16="http://schemas.microsoft.com/office/drawing/2014/main" id="{CC963A03-58FE-BF09-4D19-6F61DE13D767}"/>
              </a:ext>
            </a:extLst>
          </p:cNvPr>
          <p:cNvSpPr>
            <a:spLocks noGrp="1"/>
          </p:cNvSpPr>
          <p:nvPr>
            <p:ph type="body" sz="quarter" idx="29"/>
          </p:nvPr>
        </p:nvSpPr>
        <p:spPr>
          <a:xfrm>
            <a:off x="7163388" y="2845646"/>
            <a:ext cx="1706018" cy="692006"/>
          </a:xfrm>
          <a:prstGeom prst="rect">
            <a:avLst/>
          </a:prstGeom>
        </p:spPr>
        <p:txBody>
          <a:bodyPr>
            <a:normAutofit/>
          </a:bodyPr>
          <a:lstStyle>
            <a:lvl1pPr marL="0" indent="0" algn="ctr">
              <a:lnSpc>
                <a:spcPct val="120000"/>
              </a:lnSpc>
              <a:buNone/>
              <a:defRPr lang="en-US" sz="9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36" name="Rectangle 35">
            <a:extLst>
              <a:ext uri="{FF2B5EF4-FFF2-40B4-BE49-F238E27FC236}">
                <a16:creationId xmlns:a16="http://schemas.microsoft.com/office/drawing/2014/main" id="{BAFA33B0-5333-5103-B25E-5A794918E58F}"/>
              </a:ext>
            </a:extLst>
          </p:cNvPr>
          <p:cNvSpPr/>
          <p:nvPr userDrawn="1"/>
        </p:nvSpPr>
        <p:spPr>
          <a:xfrm>
            <a:off x="9449661" y="805478"/>
            <a:ext cx="1706019" cy="1635579"/>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Picture Placeholder 2">
            <a:extLst>
              <a:ext uri="{FF2B5EF4-FFF2-40B4-BE49-F238E27FC236}">
                <a16:creationId xmlns:a16="http://schemas.microsoft.com/office/drawing/2014/main" id="{246A3B90-092D-3F29-DA4B-A5522A46FA4C}"/>
              </a:ext>
            </a:extLst>
          </p:cNvPr>
          <p:cNvSpPr>
            <a:spLocks noGrp="1"/>
          </p:cNvSpPr>
          <p:nvPr>
            <p:ph type="pic" idx="30"/>
          </p:nvPr>
        </p:nvSpPr>
        <p:spPr>
          <a:xfrm>
            <a:off x="9449662" y="819820"/>
            <a:ext cx="1688003" cy="1606894"/>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39" name="Text Placeholder 12">
            <a:extLst>
              <a:ext uri="{FF2B5EF4-FFF2-40B4-BE49-F238E27FC236}">
                <a16:creationId xmlns:a16="http://schemas.microsoft.com/office/drawing/2014/main" id="{620BDE35-2A95-C8AE-AE78-5C3FCC3F076C}"/>
              </a:ext>
            </a:extLst>
          </p:cNvPr>
          <p:cNvSpPr>
            <a:spLocks noGrp="1"/>
          </p:cNvSpPr>
          <p:nvPr>
            <p:ph type="body" sz="quarter" idx="31" hasCustomPrompt="1"/>
          </p:nvPr>
        </p:nvSpPr>
        <p:spPr>
          <a:xfrm>
            <a:off x="9449662" y="2584982"/>
            <a:ext cx="1706018" cy="275554"/>
          </a:xfrm>
          <a:prstGeom prst="rect">
            <a:avLst/>
          </a:prstGeom>
        </p:spPr>
        <p:txBody>
          <a:bodyPr>
            <a:normAutofit/>
          </a:bodyPr>
          <a:lstStyle>
            <a:lvl1pPr marL="0" indent="0" algn="ctr">
              <a:lnSpc>
                <a:spcPct val="90000"/>
              </a:lnSpc>
              <a:buNone/>
              <a:defRPr lang="en-US" sz="12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40" name="Text Placeholder 12">
            <a:extLst>
              <a:ext uri="{FF2B5EF4-FFF2-40B4-BE49-F238E27FC236}">
                <a16:creationId xmlns:a16="http://schemas.microsoft.com/office/drawing/2014/main" id="{E0579043-51C6-7B5C-4EB9-725B94C5C39D}"/>
              </a:ext>
            </a:extLst>
          </p:cNvPr>
          <p:cNvSpPr>
            <a:spLocks noGrp="1"/>
          </p:cNvSpPr>
          <p:nvPr>
            <p:ph type="body" sz="quarter" idx="32"/>
          </p:nvPr>
        </p:nvSpPr>
        <p:spPr>
          <a:xfrm>
            <a:off x="9449660" y="2845646"/>
            <a:ext cx="1706018" cy="692006"/>
          </a:xfrm>
          <a:prstGeom prst="rect">
            <a:avLst/>
          </a:prstGeom>
        </p:spPr>
        <p:txBody>
          <a:bodyPr>
            <a:normAutofit/>
          </a:bodyPr>
          <a:lstStyle>
            <a:lvl1pPr marL="0" indent="0" algn="ctr">
              <a:lnSpc>
                <a:spcPct val="120000"/>
              </a:lnSpc>
              <a:buNone/>
              <a:defRPr lang="en-US" sz="9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23" name="Rectangle 22">
            <a:extLst>
              <a:ext uri="{FF2B5EF4-FFF2-40B4-BE49-F238E27FC236}">
                <a16:creationId xmlns:a16="http://schemas.microsoft.com/office/drawing/2014/main" id="{654DEFB0-331F-7934-7408-4AAA800B355D}"/>
              </a:ext>
            </a:extLst>
          </p:cNvPr>
          <p:cNvSpPr/>
          <p:nvPr userDrawn="1"/>
        </p:nvSpPr>
        <p:spPr>
          <a:xfrm>
            <a:off x="4871840" y="3759801"/>
            <a:ext cx="1706018" cy="1621236"/>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icture Placeholder 2">
            <a:extLst>
              <a:ext uri="{FF2B5EF4-FFF2-40B4-BE49-F238E27FC236}">
                <a16:creationId xmlns:a16="http://schemas.microsoft.com/office/drawing/2014/main" id="{E1E5879B-83D6-03DD-D46A-6FCA4A7F6753}"/>
              </a:ext>
            </a:extLst>
          </p:cNvPr>
          <p:cNvSpPr>
            <a:spLocks noGrp="1"/>
          </p:cNvSpPr>
          <p:nvPr>
            <p:ph type="pic" idx="33"/>
          </p:nvPr>
        </p:nvSpPr>
        <p:spPr>
          <a:xfrm>
            <a:off x="4871839" y="3759801"/>
            <a:ext cx="1706018" cy="1606891"/>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5" name="Text Placeholder 12">
            <a:extLst>
              <a:ext uri="{FF2B5EF4-FFF2-40B4-BE49-F238E27FC236}">
                <a16:creationId xmlns:a16="http://schemas.microsoft.com/office/drawing/2014/main" id="{BC9460B2-4489-BD1E-E17B-B18002FE6AD7}"/>
              </a:ext>
            </a:extLst>
          </p:cNvPr>
          <p:cNvSpPr>
            <a:spLocks noGrp="1"/>
          </p:cNvSpPr>
          <p:nvPr>
            <p:ph type="body" sz="quarter" idx="34" hasCustomPrompt="1"/>
          </p:nvPr>
        </p:nvSpPr>
        <p:spPr>
          <a:xfrm>
            <a:off x="4871840" y="5524961"/>
            <a:ext cx="1706018" cy="275554"/>
          </a:xfrm>
          <a:prstGeom prst="rect">
            <a:avLst/>
          </a:prstGeom>
        </p:spPr>
        <p:txBody>
          <a:bodyPr>
            <a:normAutofit/>
          </a:bodyPr>
          <a:lstStyle>
            <a:lvl1pPr marL="0" indent="0" algn="ctr">
              <a:lnSpc>
                <a:spcPct val="90000"/>
              </a:lnSpc>
              <a:buNone/>
              <a:defRPr lang="en-US" sz="12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41" name="Text Placeholder 12">
            <a:extLst>
              <a:ext uri="{FF2B5EF4-FFF2-40B4-BE49-F238E27FC236}">
                <a16:creationId xmlns:a16="http://schemas.microsoft.com/office/drawing/2014/main" id="{CFC9083C-8F78-2A60-4EE9-B386ED64C0C9}"/>
              </a:ext>
            </a:extLst>
          </p:cNvPr>
          <p:cNvSpPr>
            <a:spLocks noGrp="1"/>
          </p:cNvSpPr>
          <p:nvPr>
            <p:ph type="body" sz="quarter" idx="35"/>
          </p:nvPr>
        </p:nvSpPr>
        <p:spPr>
          <a:xfrm>
            <a:off x="4871838" y="5785625"/>
            <a:ext cx="1706018" cy="692006"/>
          </a:xfrm>
          <a:prstGeom prst="rect">
            <a:avLst/>
          </a:prstGeom>
        </p:spPr>
        <p:txBody>
          <a:bodyPr>
            <a:normAutofit/>
          </a:bodyPr>
          <a:lstStyle>
            <a:lvl1pPr marL="0" indent="0" algn="ctr">
              <a:lnSpc>
                <a:spcPct val="120000"/>
              </a:lnSpc>
              <a:buNone/>
              <a:defRPr lang="en-US" sz="9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42" name="Rectangle 41">
            <a:extLst>
              <a:ext uri="{FF2B5EF4-FFF2-40B4-BE49-F238E27FC236}">
                <a16:creationId xmlns:a16="http://schemas.microsoft.com/office/drawing/2014/main" id="{AFD89868-FD98-F0D5-EA39-3BF79DBD5082}"/>
              </a:ext>
            </a:extLst>
          </p:cNvPr>
          <p:cNvSpPr/>
          <p:nvPr userDrawn="1"/>
        </p:nvSpPr>
        <p:spPr>
          <a:xfrm>
            <a:off x="7163389" y="3759799"/>
            <a:ext cx="1706019" cy="1621237"/>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Picture Placeholder 2">
            <a:extLst>
              <a:ext uri="{FF2B5EF4-FFF2-40B4-BE49-F238E27FC236}">
                <a16:creationId xmlns:a16="http://schemas.microsoft.com/office/drawing/2014/main" id="{10259BC4-4659-6BEB-F37E-C82D4DC26DE8}"/>
              </a:ext>
            </a:extLst>
          </p:cNvPr>
          <p:cNvSpPr>
            <a:spLocks noGrp="1"/>
          </p:cNvSpPr>
          <p:nvPr>
            <p:ph type="pic" idx="36"/>
          </p:nvPr>
        </p:nvSpPr>
        <p:spPr>
          <a:xfrm>
            <a:off x="7163390" y="3759801"/>
            <a:ext cx="1706564" cy="1606892"/>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4" name="Text Placeholder 12">
            <a:extLst>
              <a:ext uri="{FF2B5EF4-FFF2-40B4-BE49-F238E27FC236}">
                <a16:creationId xmlns:a16="http://schemas.microsoft.com/office/drawing/2014/main" id="{A52C527B-5535-35BD-0840-B7E0D097F81C}"/>
              </a:ext>
            </a:extLst>
          </p:cNvPr>
          <p:cNvSpPr>
            <a:spLocks noGrp="1"/>
          </p:cNvSpPr>
          <p:nvPr>
            <p:ph type="body" sz="quarter" idx="37" hasCustomPrompt="1"/>
          </p:nvPr>
        </p:nvSpPr>
        <p:spPr>
          <a:xfrm>
            <a:off x="7163390" y="5524961"/>
            <a:ext cx="1706018" cy="275554"/>
          </a:xfrm>
          <a:prstGeom prst="rect">
            <a:avLst/>
          </a:prstGeom>
        </p:spPr>
        <p:txBody>
          <a:bodyPr>
            <a:normAutofit/>
          </a:bodyPr>
          <a:lstStyle>
            <a:lvl1pPr marL="0" indent="0" algn="ctr">
              <a:lnSpc>
                <a:spcPct val="90000"/>
              </a:lnSpc>
              <a:buNone/>
              <a:defRPr lang="en-US" sz="12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45" name="Text Placeholder 12">
            <a:extLst>
              <a:ext uri="{FF2B5EF4-FFF2-40B4-BE49-F238E27FC236}">
                <a16:creationId xmlns:a16="http://schemas.microsoft.com/office/drawing/2014/main" id="{27A56115-94E5-F420-D38B-17F1E81846D3}"/>
              </a:ext>
            </a:extLst>
          </p:cNvPr>
          <p:cNvSpPr>
            <a:spLocks noGrp="1"/>
          </p:cNvSpPr>
          <p:nvPr>
            <p:ph type="body" sz="quarter" idx="38"/>
          </p:nvPr>
        </p:nvSpPr>
        <p:spPr>
          <a:xfrm>
            <a:off x="7163388" y="5785625"/>
            <a:ext cx="1706018" cy="692006"/>
          </a:xfrm>
          <a:prstGeom prst="rect">
            <a:avLst/>
          </a:prstGeom>
        </p:spPr>
        <p:txBody>
          <a:bodyPr>
            <a:normAutofit/>
          </a:bodyPr>
          <a:lstStyle>
            <a:lvl1pPr marL="0" indent="0" algn="ctr">
              <a:lnSpc>
                <a:spcPct val="120000"/>
              </a:lnSpc>
              <a:buNone/>
              <a:defRPr lang="en-US" sz="9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46" name="Rectangle 45">
            <a:extLst>
              <a:ext uri="{FF2B5EF4-FFF2-40B4-BE49-F238E27FC236}">
                <a16:creationId xmlns:a16="http://schemas.microsoft.com/office/drawing/2014/main" id="{F2A57DB2-E1C7-3D55-2B35-A57A7138540C}"/>
              </a:ext>
            </a:extLst>
          </p:cNvPr>
          <p:cNvSpPr/>
          <p:nvPr userDrawn="1"/>
        </p:nvSpPr>
        <p:spPr>
          <a:xfrm>
            <a:off x="9449661" y="3745457"/>
            <a:ext cx="1706019" cy="1635579"/>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Picture Placeholder 2">
            <a:extLst>
              <a:ext uri="{FF2B5EF4-FFF2-40B4-BE49-F238E27FC236}">
                <a16:creationId xmlns:a16="http://schemas.microsoft.com/office/drawing/2014/main" id="{3FE22750-EFD5-AA81-2B1E-5D11B1857E52}"/>
              </a:ext>
            </a:extLst>
          </p:cNvPr>
          <p:cNvSpPr>
            <a:spLocks noGrp="1"/>
          </p:cNvSpPr>
          <p:nvPr>
            <p:ph type="pic" idx="39"/>
          </p:nvPr>
        </p:nvSpPr>
        <p:spPr>
          <a:xfrm>
            <a:off x="9449662" y="3759799"/>
            <a:ext cx="1688003" cy="1606894"/>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8" name="Text Placeholder 12">
            <a:extLst>
              <a:ext uri="{FF2B5EF4-FFF2-40B4-BE49-F238E27FC236}">
                <a16:creationId xmlns:a16="http://schemas.microsoft.com/office/drawing/2014/main" id="{AE37F22D-480E-CE08-A290-B8DEB3EF90A5}"/>
              </a:ext>
            </a:extLst>
          </p:cNvPr>
          <p:cNvSpPr>
            <a:spLocks noGrp="1"/>
          </p:cNvSpPr>
          <p:nvPr>
            <p:ph type="body" sz="quarter" idx="40" hasCustomPrompt="1"/>
          </p:nvPr>
        </p:nvSpPr>
        <p:spPr>
          <a:xfrm>
            <a:off x="9449662" y="5524961"/>
            <a:ext cx="1706018" cy="275554"/>
          </a:xfrm>
          <a:prstGeom prst="rect">
            <a:avLst/>
          </a:prstGeom>
        </p:spPr>
        <p:txBody>
          <a:bodyPr>
            <a:normAutofit/>
          </a:bodyPr>
          <a:lstStyle>
            <a:lvl1pPr marL="0" indent="0" algn="ctr">
              <a:lnSpc>
                <a:spcPct val="90000"/>
              </a:lnSpc>
              <a:buNone/>
              <a:defRPr lang="en-US" sz="12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49" name="Text Placeholder 12">
            <a:extLst>
              <a:ext uri="{FF2B5EF4-FFF2-40B4-BE49-F238E27FC236}">
                <a16:creationId xmlns:a16="http://schemas.microsoft.com/office/drawing/2014/main" id="{96033B51-A0D5-D263-C3C2-89DB0CF59982}"/>
              </a:ext>
            </a:extLst>
          </p:cNvPr>
          <p:cNvSpPr>
            <a:spLocks noGrp="1"/>
          </p:cNvSpPr>
          <p:nvPr>
            <p:ph type="body" sz="quarter" idx="41"/>
          </p:nvPr>
        </p:nvSpPr>
        <p:spPr>
          <a:xfrm>
            <a:off x="9449660" y="5785625"/>
            <a:ext cx="1706018" cy="692006"/>
          </a:xfrm>
          <a:prstGeom prst="rect">
            <a:avLst/>
          </a:prstGeom>
        </p:spPr>
        <p:txBody>
          <a:bodyPr>
            <a:normAutofit/>
          </a:bodyPr>
          <a:lstStyle>
            <a:lvl1pPr marL="0" indent="0" algn="ctr">
              <a:lnSpc>
                <a:spcPct val="120000"/>
              </a:lnSpc>
              <a:buNone/>
              <a:defRPr lang="en-US" sz="9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Tree>
    <p:extLst>
      <p:ext uri="{BB962C8B-B14F-4D97-AF65-F5344CB8AC3E}">
        <p14:creationId xmlns:p14="http://schemas.microsoft.com/office/powerpoint/2010/main" val="9504486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42BE99D-9988-E77E-91BF-F5BD3143A6DF}"/>
              </a:ext>
            </a:extLst>
          </p:cNvPr>
          <p:cNvPicPr>
            <a:picLocks noChangeAspect="1"/>
          </p:cNvPicPr>
          <p:nvPr userDrawn="1"/>
        </p:nvPicPr>
        <p:blipFill>
          <a:blip r:embed="rId2"/>
          <a:srcRect l="3333" r="3333"/>
          <a:stretch/>
        </p:blipFill>
        <p:spPr>
          <a:xfrm>
            <a:off x="0" y="0"/>
            <a:ext cx="12192000" cy="6858000"/>
          </a:xfrm>
          <a:prstGeom prst="rect">
            <a:avLst/>
          </a:prstGeom>
        </p:spPr>
      </p:pic>
      <p:sp>
        <p:nvSpPr>
          <p:cNvPr id="8" name="Subtitle 2">
            <a:extLst>
              <a:ext uri="{FF2B5EF4-FFF2-40B4-BE49-F238E27FC236}">
                <a16:creationId xmlns:a16="http://schemas.microsoft.com/office/drawing/2014/main" id="{C2D836DE-639C-820E-4496-C84AE859A82C}"/>
              </a:ext>
            </a:extLst>
          </p:cNvPr>
          <p:cNvSpPr>
            <a:spLocks noGrp="1"/>
          </p:cNvSpPr>
          <p:nvPr>
            <p:ph type="subTitle" idx="1" hasCustomPrompt="1"/>
          </p:nvPr>
        </p:nvSpPr>
        <p:spPr>
          <a:xfrm>
            <a:off x="1878293" y="4412981"/>
            <a:ext cx="8435411" cy="400110"/>
          </a:xfrm>
        </p:spPr>
        <p:txBody>
          <a:bodyPr>
            <a:normAutofit/>
          </a:bodyPr>
          <a:lstStyle>
            <a:lvl1pPr marL="0" indent="0" algn="ctr">
              <a:lnSpc>
                <a:spcPct val="100000"/>
              </a:lnSpc>
              <a:buNone/>
              <a:defRPr sz="2000" b="1" i="0" spc="300">
                <a:solidFill>
                  <a:srgbClr val="A30134"/>
                </a:solidFill>
                <a:latin typeface="Poppins SemiBold" pitchFamily="2" charset="77"/>
                <a:cs typeface="Poppins SemiBold"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03D1B7B1-8B7F-F28C-34F1-222BD3A58E3E}"/>
              </a:ext>
            </a:extLst>
          </p:cNvPr>
          <p:cNvSpPr>
            <a:spLocks noGrp="1"/>
          </p:cNvSpPr>
          <p:nvPr>
            <p:ph type="title" hasCustomPrompt="1"/>
          </p:nvPr>
        </p:nvSpPr>
        <p:spPr>
          <a:xfrm>
            <a:off x="838198" y="2783205"/>
            <a:ext cx="10515600" cy="1325563"/>
          </a:xfrm>
        </p:spPr>
        <p:txBody>
          <a:bodyPr>
            <a:noAutofit/>
          </a:bodyPr>
          <a:lstStyle>
            <a:lvl1pPr algn="ctr">
              <a:defRPr sz="10000">
                <a:solidFill>
                  <a:schemeClr val="bg1"/>
                </a:solidFill>
              </a:defRPr>
            </a:lvl1pPr>
          </a:lstStyle>
          <a:p>
            <a:r>
              <a:rPr lang="en-US" dirty="0"/>
              <a:t>Thank You!</a:t>
            </a:r>
          </a:p>
        </p:txBody>
      </p:sp>
      <p:pic>
        <p:nvPicPr>
          <p:cNvPr id="5" name="Picture 4">
            <a:extLst>
              <a:ext uri="{FF2B5EF4-FFF2-40B4-BE49-F238E27FC236}">
                <a16:creationId xmlns:a16="http://schemas.microsoft.com/office/drawing/2014/main" id="{7461CF65-2970-4D3A-0645-F7ECB2486554}"/>
              </a:ext>
            </a:extLst>
          </p:cNvPr>
          <p:cNvPicPr>
            <a:picLocks noChangeAspect="1"/>
          </p:cNvPicPr>
          <p:nvPr userDrawn="1"/>
        </p:nvPicPr>
        <p:blipFill>
          <a:blip r:embed="rId3"/>
          <a:srcRect t="691" b="691"/>
          <a:stretch/>
        </p:blipFill>
        <p:spPr>
          <a:xfrm>
            <a:off x="5292057" y="592627"/>
            <a:ext cx="1393223" cy="1373962"/>
          </a:xfrm>
          <a:prstGeom prst="rect">
            <a:avLst/>
          </a:prstGeom>
        </p:spPr>
      </p:pic>
    </p:spTree>
    <p:extLst>
      <p:ext uri="{BB962C8B-B14F-4D97-AF65-F5344CB8AC3E}">
        <p14:creationId xmlns:p14="http://schemas.microsoft.com/office/powerpoint/2010/main" val="18520372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A32FF1A-58CC-022E-D454-D6A4381D3AE9}"/>
              </a:ext>
            </a:extLst>
          </p:cNvPr>
          <p:cNvSpPr/>
          <p:nvPr userDrawn="1"/>
        </p:nvSpPr>
        <p:spPr>
          <a:xfrm>
            <a:off x="1878294" y="1382812"/>
            <a:ext cx="8435411" cy="5475188"/>
          </a:xfrm>
          <a:prstGeom prst="rect">
            <a:avLst/>
          </a:prstGeom>
          <a:solidFill>
            <a:srgbClr val="B1C6D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40175CCE-7D98-9A47-EB0A-E41BDF4A6E8E}"/>
              </a:ext>
            </a:extLst>
          </p:cNvPr>
          <p:cNvPicPr>
            <a:picLocks noChangeAspect="1"/>
          </p:cNvPicPr>
          <p:nvPr userDrawn="1"/>
        </p:nvPicPr>
        <p:blipFill>
          <a:blip r:embed="rId2">
            <a:alphaModFix amt="50000"/>
          </a:blip>
          <a:srcRect l="6669" r="6669"/>
          <a:stretch>
            <a:fillRect/>
          </a:stretch>
        </p:blipFill>
        <p:spPr>
          <a:xfrm>
            <a:off x="1878290" y="1382812"/>
            <a:ext cx="8435411" cy="5475188"/>
          </a:xfrm>
          <a:prstGeom prst="rect">
            <a:avLst/>
          </a:prstGeom>
        </p:spPr>
      </p:pic>
      <p:sp>
        <p:nvSpPr>
          <p:cNvPr id="2" name="Title 1">
            <a:extLst>
              <a:ext uri="{FF2B5EF4-FFF2-40B4-BE49-F238E27FC236}">
                <a16:creationId xmlns:a16="http://schemas.microsoft.com/office/drawing/2014/main" id="{1110A38B-7721-703C-5A27-5D6803F59DAA}"/>
              </a:ext>
            </a:extLst>
          </p:cNvPr>
          <p:cNvSpPr>
            <a:spLocks noGrp="1"/>
          </p:cNvSpPr>
          <p:nvPr>
            <p:ph type="ctrTitle"/>
          </p:nvPr>
        </p:nvSpPr>
        <p:spPr>
          <a:xfrm>
            <a:off x="2815392" y="2335300"/>
            <a:ext cx="6561214" cy="1785105"/>
          </a:xfrm>
          <a:prstGeom prst="rect">
            <a:avLst/>
          </a:prstGeom>
        </p:spPr>
        <p:txBody>
          <a:bodyPr anchor="b">
            <a:normAutofit/>
          </a:bodyPr>
          <a:lstStyle>
            <a:lvl1pPr algn="ctr">
              <a:lnSpc>
                <a:spcPct val="100000"/>
              </a:lnSpc>
              <a:defRPr sz="5500"/>
            </a:lvl1pPr>
          </a:lstStyle>
          <a:p>
            <a:r>
              <a:rPr lang="en-US"/>
              <a:t>Click to edit Master title style</a:t>
            </a:r>
          </a:p>
        </p:txBody>
      </p:sp>
      <p:sp>
        <p:nvSpPr>
          <p:cNvPr id="3" name="Subtitle 2">
            <a:extLst>
              <a:ext uri="{FF2B5EF4-FFF2-40B4-BE49-F238E27FC236}">
                <a16:creationId xmlns:a16="http://schemas.microsoft.com/office/drawing/2014/main" id="{D66861AE-EEE5-A4C4-90EE-943F3AA4F8E3}"/>
              </a:ext>
            </a:extLst>
          </p:cNvPr>
          <p:cNvSpPr>
            <a:spLocks noGrp="1"/>
          </p:cNvSpPr>
          <p:nvPr>
            <p:ph type="subTitle" idx="1" hasCustomPrompt="1"/>
          </p:nvPr>
        </p:nvSpPr>
        <p:spPr>
          <a:xfrm>
            <a:off x="1878292" y="5620599"/>
            <a:ext cx="8435411" cy="714644"/>
          </a:xfrm>
        </p:spPr>
        <p:txBody>
          <a:bodyPr>
            <a:normAutofit/>
          </a:bodyPr>
          <a:lstStyle>
            <a:lvl1pPr marL="0" indent="0" algn="ctr">
              <a:buNone/>
              <a:defRPr sz="2000" spc="300">
                <a:solidFill>
                  <a:srgbClr val="202A3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3">
            <a:extLst>
              <a:ext uri="{FF2B5EF4-FFF2-40B4-BE49-F238E27FC236}">
                <a16:creationId xmlns:a16="http://schemas.microsoft.com/office/drawing/2014/main" id="{F716149F-A17D-A5FE-F42D-6E7F1BE7F149}"/>
              </a:ext>
            </a:extLst>
          </p:cNvPr>
          <p:cNvSpPr/>
          <p:nvPr userDrawn="1"/>
        </p:nvSpPr>
        <p:spPr>
          <a:xfrm>
            <a:off x="11355184" y="-8626"/>
            <a:ext cx="836815" cy="83958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7A49E5FB-F92E-8212-4318-0DB102280EF5}"/>
              </a:ext>
            </a:extLst>
          </p:cNvPr>
          <p:cNvPicPr>
            <a:picLocks noChangeAspect="1"/>
          </p:cNvPicPr>
          <p:nvPr userDrawn="1"/>
        </p:nvPicPr>
        <p:blipFill>
          <a:blip r:embed="rId3"/>
          <a:stretch>
            <a:fillRect/>
          </a:stretch>
        </p:blipFill>
        <p:spPr>
          <a:xfrm>
            <a:off x="5007632" y="216283"/>
            <a:ext cx="2176735" cy="819549"/>
          </a:xfrm>
          <a:prstGeom prst="rect">
            <a:avLst/>
          </a:prstGeom>
        </p:spPr>
      </p:pic>
    </p:spTree>
    <p:extLst>
      <p:ext uri="{BB962C8B-B14F-4D97-AF65-F5344CB8AC3E}">
        <p14:creationId xmlns:p14="http://schemas.microsoft.com/office/powerpoint/2010/main" val="1721080297"/>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3" name="Text Placeholder 62">
            <a:extLst>
              <a:ext uri="{FF2B5EF4-FFF2-40B4-BE49-F238E27FC236}">
                <a16:creationId xmlns:a16="http://schemas.microsoft.com/office/drawing/2014/main" id="{69C64994-CA81-7515-5CCF-F3F8BCB78783}"/>
              </a:ext>
            </a:extLst>
          </p:cNvPr>
          <p:cNvSpPr>
            <a:spLocks noGrp="1"/>
          </p:cNvSpPr>
          <p:nvPr>
            <p:ph type="body" sz="quarter" idx="10" hasCustomPrompt="1"/>
          </p:nvPr>
        </p:nvSpPr>
        <p:spPr>
          <a:xfrm>
            <a:off x="1094796" y="687221"/>
            <a:ext cx="3810489" cy="246222"/>
          </a:xfrm>
        </p:spPr>
        <p:txBody>
          <a:bodyPr>
            <a:noAutofit/>
          </a:bodyPr>
          <a:lstStyle>
            <a:lvl1pPr marL="0" indent="0">
              <a:lnSpc>
                <a:spcPct val="100000"/>
              </a:lnSpc>
              <a:buNone/>
              <a:defRPr sz="1000" spc="300">
                <a:solidFill>
                  <a:srgbClr val="A30134"/>
                </a:solidFill>
              </a:defRPr>
            </a:lvl1pPr>
          </a:lstStyle>
          <a:p>
            <a:pPr lvl="0"/>
            <a:r>
              <a:rPr lang="en-US"/>
              <a:t>LOREM IPSUM DOLOR</a:t>
            </a:r>
          </a:p>
        </p:txBody>
      </p:sp>
      <p:sp>
        <p:nvSpPr>
          <p:cNvPr id="64" name="Text Placeholder 62">
            <a:extLst>
              <a:ext uri="{FF2B5EF4-FFF2-40B4-BE49-F238E27FC236}">
                <a16:creationId xmlns:a16="http://schemas.microsoft.com/office/drawing/2014/main" id="{080E5E76-8ACC-4197-30DD-EB0FDCA9B17F}"/>
              </a:ext>
            </a:extLst>
          </p:cNvPr>
          <p:cNvSpPr>
            <a:spLocks noGrp="1"/>
          </p:cNvSpPr>
          <p:nvPr>
            <p:ph type="body" sz="quarter" idx="11" hasCustomPrompt="1"/>
          </p:nvPr>
        </p:nvSpPr>
        <p:spPr>
          <a:xfrm>
            <a:off x="1094796" y="945199"/>
            <a:ext cx="8811693" cy="519373"/>
          </a:xfrm>
        </p:spPr>
        <p:txBody>
          <a:bodyPr>
            <a:noAutofit/>
          </a:bodyPr>
          <a:lstStyle>
            <a:lvl1pPr marL="0" indent="0">
              <a:lnSpc>
                <a:spcPct val="100000"/>
              </a:lnSpc>
              <a:buNone/>
              <a:defRPr sz="3200" b="1" i="0" spc="0">
                <a:solidFill>
                  <a:srgbClr val="202A32"/>
                </a:solidFill>
                <a:latin typeface="Rajdhani Semibold" panose="02000000000000000000" pitchFamily="2" charset="77"/>
                <a:cs typeface="Rajdhani Semibold" panose="02000000000000000000" pitchFamily="2" charset="77"/>
              </a:defRPr>
            </a:lvl1pPr>
          </a:lstStyle>
          <a:p>
            <a:pPr lvl="0"/>
            <a:r>
              <a:rPr lang="en-US"/>
              <a:t>Lorem Ipsum Dolor</a:t>
            </a:r>
          </a:p>
        </p:txBody>
      </p:sp>
      <p:sp>
        <p:nvSpPr>
          <p:cNvPr id="101" name="Text Placeholder 100">
            <a:extLst>
              <a:ext uri="{FF2B5EF4-FFF2-40B4-BE49-F238E27FC236}">
                <a16:creationId xmlns:a16="http://schemas.microsoft.com/office/drawing/2014/main" id="{229E309C-C510-D0DC-3675-509756D71542}"/>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a:t>00</a:t>
            </a:r>
          </a:p>
        </p:txBody>
      </p:sp>
    </p:spTree>
    <p:extLst>
      <p:ext uri="{BB962C8B-B14F-4D97-AF65-F5344CB8AC3E}">
        <p14:creationId xmlns:p14="http://schemas.microsoft.com/office/powerpoint/2010/main" val="174119539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Left/2 Pics">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32A49CE-657B-4F61-C066-4193FB347A06}"/>
              </a:ext>
            </a:extLst>
          </p:cNvPr>
          <p:cNvSpPr/>
          <p:nvPr userDrawn="1"/>
        </p:nvSpPr>
        <p:spPr>
          <a:xfrm>
            <a:off x="7520298" y="3912549"/>
            <a:ext cx="4671701" cy="2945451"/>
          </a:xfrm>
          <a:prstGeom prst="rect">
            <a:avLst/>
          </a:prstGeom>
          <a:solidFill>
            <a:srgbClr val="B1C6D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7520297" y="3912549"/>
            <a:ext cx="4671703" cy="2956535"/>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9" name="Rectangle 8">
            <a:extLst>
              <a:ext uri="{FF2B5EF4-FFF2-40B4-BE49-F238E27FC236}">
                <a16:creationId xmlns:a16="http://schemas.microsoft.com/office/drawing/2014/main" id="{846CABBC-AA27-B546-F0F3-87CAEC64CFA8}"/>
              </a:ext>
            </a:extLst>
          </p:cNvPr>
          <p:cNvSpPr/>
          <p:nvPr userDrawn="1"/>
        </p:nvSpPr>
        <p:spPr>
          <a:xfrm>
            <a:off x="7520299" y="0"/>
            <a:ext cx="4671701" cy="3837063"/>
          </a:xfrm>
          <a:prstGeom prst="rect">
            <a:avLst/>
          </a:prstGeom>
          <a:solidFill>
            <a:srgbClr val="B1C6D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7520298" y="0"/>
            <a:ext cx="4671702" cy="3837063"/>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202A32"/>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a:t>00</a:t>
            </a:r>
          </a:p>
        </p:txBody>
      </p:sp>
      <p:sp>
        <p:nvSpPr>
          <p:cNvPr id="24" name="Text Placeholder 23">
            <a:extLst>
              <a:ext uri="{FF2B5EF4-FFF2-40B4-BE49-F238E27FC236}">
                <a16:creationId xmlns:a16="http://schemas.microsoft.com/office/drawing/2014/main" id="{77BC10DC-BF58-F9A6-62EC-F0ACEC8156AC}"/>
              </a:ext>
            </a:extLst>
          </p:cNvPr>
          <p:cNvSpPr>
            <a:spLocks noGrp="1"/>
          </p:cNvSpPr>
          <p:nvPr>
            <p:ph type="body" sz="quarter" idx="13" hasCustomPrompt="1"/>
          </p:nvPr>
        </p:nvSpPr>
        <p:spPr>
          <a:xfrm>
            <a:off x="815673" y="2927350"/>
            <a:ext cx="6199187" cy="374650"/>
          </a:xfrm>
        </p:spPr>
        <p:txBody>
          <a:bodyPr>
            <a:noAutofit/>
          </a:bodyPr>
          <a:lstStyle>
            <a:lvl1pPr marL="0" indent="0">
              <a:lnSpc>
                <a:spcPct val="100000"/>
              </a:lnSpc>
              <a:buNone/>
              <a:defRPr sz="1600" b="1" i="0">
                <a:solidFill>
                  <a:srgbClr val="A30134"/>
                </a:solidFill>
                <a:latin typeface="Poppins" pitchFamily="2" charset="77"/>
                <a:cs typeface="Poppins" pitchFamily="2" charset="77"/>
              </a:defRPr>
            </a:lvl1pPr>
            <a:lvl2pPr marL="457200" indent="0">
              <a:buNone/>
              <a:defRPr sz="1600">
                <a:solidFill>
                  <a:srgbClr val="A30134"/>
                </a:solidFill>
              </a:defRPr>
            </a:lvl2pPr>
            <a:lvl3pPr marL="914400" indent="0">
              <a:buNone/>
              <a:defRPr sz="1600">
                <a:solidFill>
                  <a:srgbClr val="A30134"/>
                </a:solidFill>
              </a:defRPr>
            </a:lvl3pPr>
            <a:lvl4pPr marL="1371600" indent="0">
              <a:buNone/>
              <a:defRPr sz="1600">
                <a:solidFill>
                  <a:srgbClr val="A30134"/>
                </a:solidFill>
              </a:defRPr>
            </a:lvl4pPr>
            <a:lvl5pPr marL="1828800" indent="0">
              <a:buNone/>
              <a:defRPr sz="1600">
                <a:solidFill>
                  <a:srgbClr val="A30134"/>
                </a:solidFill>
              </a:defRPr>
            </a:lvl5pPr>
          </a:lstStyle>
          <a:p>
            <a:pPr lvl="0"/>
            <a:r>
              <a:rPr lang="en-US"/>
              <a:t>Lorem Ipsum</a:t>
            </a:r>
          </a:p>
        </p:txBody>
      </p:sp>
      <p:sp>
        <p:nvSpPr>
          <p:cNvPr id="28" name="Text Placeholder 27">
            <a:extLst>
              <a:ext uri="{FF2B5EF4-FFF2-40B4-BE49-F238E27FC236}">
                <a16:creationId xmlns:a16="http://schemas.microsoft.com/office/drawing/2014/main" id="{C70561ED-191C-8490-695C-069E1FC44132}"/>
              </a:ext>
            </a:extLst>
          </p:cNvPr>
          <p:cNvSpPr>
            <a:spLocks noGrp="1"/>
          </p:cNvSpPr>
          <p:nvPr>
            <p:ph type="body" sz="quarter" idx="14" hasCustomPrompt="1"/>
          </p:nvPr>
        </p:nvSpPr>
        <p:spPr>
          <a:xfrm>
            <a:off x="815674" y="3401568"/>
            <a:ext cx="6199188" cy="2877270"/>
          </a:xfrm>
        </p:spPr>
        <p:txBody>
          <a:bodyPr/>
          <a:lstStyle/>
          <a:p>
            <a:pPr>
              <a:lnSpc>
                <a:spcPct val="175000"/>
              </a:lnSpc>
            </a:pPr>
            <a:r>
              <a:rPr lang="en-US" sz="1200">
                <a:solidFill>
                  <a:schemeClr val="tx1">
                    <a:lumMod val="50000"/>
                    <a:lumOff val="50000"/>
                  </a:schemeClr>
                </a:solidFill>
                <a:latin typeface="Poppins" pitchFamily="2" charset="77"/>
                <a:cs typeface="Poppins" pitchFamily="2" charset="77"/>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p>
        </p:txBody>
      </p:sp>
      <p:sp>
        <p:nvSpPr>
          <p:cNvPr id="2" name="Title 1">
            <a:extLst>
              <a:ext uri="{FF2B5EF4-FFF2-40B4-BE49-F238E27FC236}">
                <a16:creationId xmlns:a16="http://schemas.microsoft.com/office/drawing/2014/main" id="{5F8B09BB-EE99-4E77-A4D4-0D29CA6A620A}"/>
              </a:ext>
            </a:extLst>
          </p:cNvPr>
          <p:cNvSpPr>
            <a:spLocks noGrp="1"/>
          </p:cNvSpPr>
          <p:nvPr>
            <p:ph type="title" hasCustomPrompt="1"/>
          </p:nvPr>
        </p:nvSpPr>
        <p:spPr>
          <a:xfrm>
            <a:off x="815673" y="988858"/>
            <a:ext cx="6199187" cy="1325563"/>
          </a:xfrm>
        </p:spPr>
        <p:txBody>
          <a:bodyPr>
            <a:normAutofit/>
          </a:bodyPr>
          <a:lstStyle>
            <a:lvl1pPr>
              <a:defRPr sz="4300"/>
            </a:lvl1pPr>
          </a:lstStyle>
          <a:p>
            <a:r>
              <a:rPr lang="en-US"/>
              <a:t>Lorem ipsum dolor sit amet consectetur.</a:t>
            </a:r>
          </a:p>
        </p:txBody>
      </p:sp>
    </p:spTree>
    <p:extLst>
      <p:ext uri="{BB962C8B-B14F-4D97-AF65-F5344CB8AC3E}">
        <p14:creationId xmlns:p14="http://schemas.microsoft.com/office/powerpoint/2010/main" val="42642146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3" name="Text Placeholder 62">
            <a:extLst>
              <a:ext uri="{FF2B5EF4-FFF2-40B4-BE49-F238E27FC236}">
                <a16:creationId xmlns:a16="http://schemas.microsoft.com/office/drawing/2014/main" id="{69C64994-CA81-7515-5CCF-F3F8BCB78783}"/>
              </a:ext>
            </a:extLst>
          </p:cNvPr>
          <p:cNvSpPr>
            <a:spLocks noGrp="1"/>
          </p:cNvSpPr>
          <p:nvPr>
            <p:ph type="body" sz="quarter" idx="10" hasCustomPrompt="1"/>
          </p:nvPr>
        </p:nvSpPr>
        <p:spPr>
          <a:xfrm>
            <a:off x="1094796" y="687221"/>
            <a:ext cx="3810489" cy="246222"/>
          </a:xfrm>
        </p:spPr>
        <p:txBody>
          <a:bodyPr>
            <a:noAutofit/>
          </a:bodyPr>
          <a:lstStyle>
            <a:lvl1pPr marL="0" indent="0">
              <a:lnSpc>
                <a:spcPct val="100000"/>
              </a:lnSpc>
              <a:buNone/>
              <a:defRPr sz="1000" b="1" spc="300">
                <a:solidFill>
                  <a:srgbClr val="A30134"/>
                </a:solidFill>
                <a:latin typeface="Poppins" pitchFamily="2" charset="77"/>
                <a:cs typeface="Poppins" pitchFamily="2" charset="77"/>
              </a:defRPr>
            </a:lvl1pPr>
          </a:lstStyle>
          <a:p>
            <a:pPr lvl="0"/>
            <a:r>
              <a:rPr lang="en-US" dirty="0"/>
              <a:t>LOREM IPSUM DOLOR</a:t>
            </a:r>
          </a:p>
        </p:txBody>
      </p:sp>
      <p:sp>
        <p:nvSpPr>
          <p:cNvPr id="64" name="Text Placeholder 62">
            <a:extLst>
              <a:ext uri="{FF2B5EF4-FFF2-40B4-BE49-F238E27FC236}">
                <a16:creationId xmlns:a16="http://schemas.microsoft.com/office/drawing/2014/main" id="{080E5E76-8ACC-4197-30DD-EB0FDCA9B17F}"/>
              </a:ext>
            </a:extLst>
          </p:cNvPr>
          <p:cNvSpPr>
            <a:spLocks noGrp="1"/>
          </p:cNvSpPr>
          <p:nvPr>
            <p:ph type="body" sz="quarter" idx="11" hasCustomPrompt="1"/>
          </p:nvPr>
        </p:nvSpPr>
        <p:spPr>
          <a:xfrm>
            <a:off x="1094796" y="945199"/>
            <a:ext cx="8811693" cy="519373"/>
          </a:xfrm>
        </p:spPr>
        <p:txBody>
          <a:bodyPr>
            <a:noAutofit/>
          </a:bodyPr>
          <a:lstStyle>
            <a:lvl1pPr marL="0" indent="0">
              <a:lnSpc>
                <a:spcPct val="100000"/>
              </a:lnSpc>
              <a:buNone/>
              <a:defRPr sz="3000" b="1" i="0" spc="0">
                <a:solidFill>
                  <a:schemeClr val="tx1"/>
                </a:solidFill>
                <a:latin typeface="Rajdhani Semibold" panose="02000000000000000000" pitchFamily="2" charset="77"/>
                <a:cs typeface="Rajdhani Semibold" panose="02000000000000000000" pitchFamily="2" charset="77"/>
              </a:defRPr>
            </a:lvl1pPr>
          </a:lstStyle>
          <a:p>
            <a:pPr lvl="0"/>
            <a:r>
              <a:rPr lang="en-US" dirty="0"/>
              <a:t>Lorem Ipsum Dolor</a:t>
            </a:r>
          </a:p>
        </p:txBody>
      </p:sp>
      <p:sp>
        <p:nvSpPr>
          <p:cNvPr id="101" name="Text Placeholder 100">
            <a:extLst>
              <a:ext uri="{FF2B5EF4-FFF2-40B4-BE49-F238E27FC236}">
                <a16:creationId xmlns:a16="http://schemas.microsoft.com/office/drawing/2014/main" id="{229E309C-C510-D0DC-3675-509756D71542}"/>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Tree>
    <p:extLst>
      <p:ext uri="{BB962C8B-B14F-4D97-AF65-F5344CB8AC3E}">
        <p14:creationId xmlns:p14="http://schemas.microsoft.com/office/powerpoint/2010/main" val="17081969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ntent Left/2 PicsV">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5A6AE1F-E644-1915-5CC7-32ED3F08BC10}"/>
              </a:ext>
            </a:extLst>
          </p:cNvPr>
          <p:cNvSpPr/>
          <p:nvPr userDrawn="1"/>
        </p:nvSpPr>
        <p:spPr>
          <a:xfrm>
            <a:off x="9131180" y="0"/>
            <a:ext cx="3060819" cy="6858000"/>
          </a:xfrm>
          <a:prstGeom prst="rect">
            <a:avLst/>
          </a:prstGeom>
          <a:solidFill>
            <a:srgbClr val="B1C6D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9131180" y="0"/>
            <a:ext cx="3060819" cy="685799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Rectangle 5">
            <a:extLst>
              <a:ext uri="{FF2B5EF4-FFF2-40B4-BE49-F238E27FC236}">
                <a16:creationId xmlns:a16="http://schemas.microsoft.com/office/drawing/2014/main" id="{32EDC358-311B-388D-14C2-7F5D29701FFF}"/>
              </a:ext>
            </a:extLst>
          </p:cNvPr>
          <p:cNvSpPr/>
          <p:nvPr userDrawn="1"/>
        </p:nvSpPr>
        <p:spPr>
          <a:xfrm>
            <a:off x="5978229" y="0"/>
            <a:ext cx="3060819" cy="6858000"/>
          </a:xfrm>
          <a:prstGeom prst="rect">
            <a:avLst/>
          </a:prstGeom>
          <a:solidFill>
            <a:srgbClr val="B1C6D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5978229" y="-1"/>
            <a:ext cx="3060819" cy="685799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202A32"/>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a:t>00</a:t>
            </a:r>
          </a:p>
        </p:txBody>
      </p:sp>
      <p:sp>
        <p:nvSpPr>
          <p:cNvPr id="24" name="Text Placeholder 23">
            <a:extLst>
              <a:ext uri="{FF2B5EF4-FFF2-40B4-BE49-F238E27FC236}">
                <a16:creationId xmlns:a16="http://schemas.microsoft.com/office/drawing/2014/main" id="{77BC10DC-BF58-F9A6-62EC-F0ACEC8156AC}"/>
              </a:ext>
            </a:extLst>
          </p:cNvPr>
          <p:cNvSpPr>
            <a:spLocks noGrp="1"/>
          </p:cNvSpPr>
          <p:nvPr>
            <p:ph type="body" sz="quarter" idx="13" hasCustomPrompt="1"/>
          </p:nvPr>
        </p:nvSpPr>
        <p:spPr>
          <a:xfrm>
            <a:off x="815673" y="2560320"/>
            <a:ext cx="4157977" cy="374650"/>
          </a:xfrm>
        </p:spPr>
        <p:txBody>
          <a:bodyPr>
            <a:noAutofit/>
          </a:bodyPr>
          <a:lstStyle>
            <a:lvl1pPr marL="0" indent="0">
              <a:lnSpc>
                <a:spcPct val="100000"/>
              </a:lnSpc>
              <a:buNone/>
              <a:defRPr sz="1600" b="1" i="0">
                <a:solidFill>
                  <a:srgbClr val="A30134"/>
                </a:solidFill>
                <a:latin typeface="Poppins" pitchFamily="2" charset="77"/>
                <a:cs typeface="Poppins" pitchFamily="2" charset="77"/>
              </a:defRPr>
            </a:lvl1pPr>
            <a:lvl2pPr marL="457200" indent="0">
              <a:buNone/>
              <a:defRPr sz="1600">
                <a:solidFill>
                  <a:srgbClr val="A30134"/>
                </a:solidFill>
              </a:defRPr>
            </a:lvl2pPr>
            <a:lvl3pPr marL="914400" indent="0">
              <a:buNone/>
              <a:defRPr sz="1600">
                <a:solidFill>
                  <a:srgbClr val="A30134"/>
                </a:solidFill>
              </a:defRPr>
            </a:lvl3pPr>
            <a:lvl4pPr marL="1371600" indent="0">
              <a:buNone/>
              <a:defRPr sz="1600">
                <a:solidFill>
                  <a:srgbClr val="A30134"/>
                </a:solidFill>
              </a:defRPr>
            </a:lvl4pPr>
            <a:lvl5pPr marL="1828800" indent="0">
              <a:buNone/>
              <a:defRPr sz="1600">
                <a:solidFill>
                  <a:srgbClr val="A30134"/>
                </a:solidFill>
              </a:defRPr>
            </a:lvl5pPr>
          </a:lstStyle>
          <a:p>
            <a:pPr lvl="0"/>
            <a:r>
              <a:rPr lang="en-US"/>
              <a:t>Lorem Ipsum</a:t>
            </a:r>
          </a:p>
        </p:txBody>
      </p:sp>
      <p:sp>
        <p:nvSpPr>
          <p:cNvPr id="28" name="Text Placeholder 27">
            <a:extLst>
              <a:ext uri="{FF2B5EF4-FFF2-40B4-BE49-F238E27FC236}">
                <a16:creationId xmlns:a16="http://schemas.microsoft.com/office/drawing/2014/main" id="{C70561ED-191C-8490-695C-069E1FC44132}"/>
              </a:ext>
            </a:extLst>
          </p:cNvPr>
          <p:cNvSpPr>
            <a:spLocks noGrp="1"/>
          </p:cNvSpPr>
          <p:nvPr>
            <p:ph type="body" sz="quarter" idx="14" hasCustomPrompt="1"/>
          </p:nvPr>
        </p:nvSpPr>
        <p:spPr>
          <a:xfrm>
            <a:off x="815672" y="3035808"/>
            <a:ext cx="4157976" cy="2877270"/>
          </a:xfrm>
        </p:spPr>
        <p:txBody>
          <a:bodyPr/>
          <a:lstStyle/>
          <a:p>
            <a:pPr>
              <a:lnSpc>
                <a:spcPct val="175000"/>
              </a:lnSpc>
            </a:pPr>
            <a:r>
              <a:rPr lang="en-US" sz="1200">
                <a:solidFill>
                  <a:schemeClr val="tx1">
                    <a:lumMod val="50000"/>
                    <a:lumOff val="50000"/>
                  </a:schemeClr>
                </a:solidFill>
                <a:latin typeface="Poppins" pitchFamily="2" charset="77"/>
                <a:cs typeface="Poppins" pitchFamily="2" charset="77"/>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p>
        </p:txBody>
      </p:sp>
      <p:sp>
        <p:nvSpPr>
          <p:cNvPr id="2" name="Title 1">
            <a:extLst>
              <a:ext uri="{FF2B5EF4-FFF2-40B4-BE49-F238E27FC236}">
                <a16:creationId xmlns:a16="http://schemas.microsoft.com/office/drawing/2014/main" id="{19756DD2-AF87-9A4A-F7A7-4E500021779C}"/>
              </a:ext>
            </a:extLst>
          </p:cNvPr>
          <p:cNvSpPr>
            <a:spLocks noGrp="1"/>
          </p:cNvSpPr>
          <p:nvPr>
            <p:ph type="title" hasCustomPrompt="1"/>
          </p:nvPr>
        </p:nvSpPr>
        <p:spPr>
          <a:xfrm>
            <a:off x="815673" y="988858"/>
            <a:ext cx="4157975" cy="1305455"/>
          </a:xfrm>
        </p:spPr>
        <p:txBody>
          <a:bodyPr>
            <a:normAutofit/>
          </a:bodyPr>
          <a:lstStyle>
            <a:lvl1pPr>
              <a:defRPr sz="4300"/>
            </a:lvl1pPr>
          </a:lstStyle>
          <a:p>
            <a:r>
              <a:rPr lang="en-US"/>
              <a:t>Lorem ipsum dolor sit amet.</a:t>
            </a:r>
          </a:p>
        </p:txBody>
      </p:sp>
    </p:spTree>
    <p:extLst>
      <p:ext uri="{BB962C8B-B14F-4D97-AF65-F5344CB8AC3E}">
        <p14:creationId xmlns:p14="http://schemas.microsoft.com/office/powerpoint/2010/main" val="392921336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2 Pics">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01A9FCF-AAB5-2D17-A1F7-15077B2D4C32}"/>
              </a:ext>
            </a:extLst>
          </p:cNvPr>
          <p:cNvSpPr/>
          <p:nvPr userDrawn="1"/>
        </p:nvSpPr>
        <p:spPr>
          <a:xfrm>
            <a:off x="0" y="0"/>
            <a:ext cx="3466742" cy="3947116"/>
          </a:xfrm>
          <a:prstGeom prst="rect">
            <a:avLst/>
          </a:prstGeom>
          <a:solidFill>
            <a:srgbClr val="B1C6D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D5A6AE1F-E644-1915-5CC7-32ED3F08BC10}"/>
              </a:ext>
            </a:extLst>
          </p:cNvPr>
          <p:cNvSpPr/>
          <p:nvPr userDrawn="1"/>
        </p:nvSpPr>
        <p:spPr>
          <a:xfrm>
            <a:off x="9131180" y="0"/>
            <a:ext cx="3060819" cy="6858000"/>
          </a:xfrm>
          <a:prstGeom prst="rect">
            <a:avLst/>
          </a:prstGeom>
          <a:solidFill>
            <a:srgbClr val="B1C6D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9131180" y="0"/>
            <a:ext cx="3060819" cy="6858000"/>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0" y="1"/>
            <a:ext cx="3466742" cy="3947116"/>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202A32"/>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a:t>00</a:t>
            </a:r>
          </a:p>
        </p:txBody>
      </p:sp>
      <p:sp>
        <p:nvSpPr>
          <p:cNvPr id="2" name="Title 1">
            <a:extLst>
              <a:ext uri="{FF2B5EF4-FFF2-40B4-BE49-F238E27FC236}">
                <a16:creationId xmlns:a16="http://schemas.microsoft.com/office/drawing/2014/main" id="{FB869315-CDA0-B59E-4962-4BC57806008D}"/>
              </a:ext>
            </a:extLst>
          </p:cNvPr>
          <p:cNvSpPr>
            <a:spLocks noGrp="1"/>
          </p:cNvSpPr>
          <p:nvPr>
            <p:ph type="title" hasCustomPrompt="1"/>
          </p:nvPr>
        </p:nvSpPr>
        <p:spPr>
          <a:xfrm>
            <a:off x="987552" y="4768345"/>
            <a:ext cx="6713728" cy="1325563"/>
          </a:xfrm>
        </p:spPr>
        <p:txBody>
          <a:bodyPr>
            <a:normAutofit/>
          </a:bodyPr>
          <a:lstStyle>
            <a:lvl1pPr>
              <a:defRPr sz="4300"/>
            </a:lvl1pPr>
          </a:lstStyle>
          <a:p>
            <a:r>
              <a:rPr lang="en-US"/>
              <a:t>Lorem ipsum dolor sit amet consectetur.</a:t>
            </a:r>
          </a:p>
        </p:txBody>
      </p:sp>
    </p:spTree>
    <p:extLst>
      <p:ext uri="{BB962C8B-B14F-4D97-AF65-F5344CB8AC3E}">
        <p14:creationId xmlns:p14="http://schemas.microsoft.com/office/powerpoint/2010/main" val="3503208054"/>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 Pics Lef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202A32"/>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a:t>00</a:t>
            </a:r>
          </a:p>
        </p:txBody>
      </p:sp>
      <p:sp>
        <p:nvSpPr>
          <p:cNvPr id="2" name="Rectangle 1">
            <a:extLst>
              <a:ext uri="{FF2B5EF4-FFF2-40B4-BE49-F238E27FC236}">
                <a16:creationId xmlns:a16="http://schemas.microsoft.com/office/drawing/2014/main" id="{7F2E082F-D741-AB61-E924-7101FED52DCA}"/>
              </a:ext>
            </a:extLst>
          </p:cNvPr>
          <p:cNvSpPr/>
          <p:nvPr userDrawn="1"/>
        </p:nvSpPr>
        <p:spPr>
          <a:xfrm>
            <a:off x="363196" y="345970"/>
            <a:ext cx="3099273" cy="2926080"/>
          </a:xfrm>
          <a:prstGeom prst="rect">
            <a:avLst/>
          </a:prstGeom>
          <a:solidFill>
            <a:srgbClr val="B1C6D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6194CA7E-A9F3-F7B0-2ACE-026EC8DC548E}"/>
              </a:ext>
            </a:extLst>
          </p:cNvPr>
          <p:cNvSpPr/>
          <p:nvPr userDrawn="1"/>
        </p:nvSpPr>
        <p:spPr>
          <a:xfrm>
            <a:off x="363195" y="3276136"/>
            <a:ext cx="3099273" cy="96140"/>
          </a:xfrm>
          <a:prstGeom prst="rect">
            <a:avLst/>
          </a:prstGeom>
          <a:solidFill>
            <a:srgbClr val="202A32"/>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B011ECED-4F57-A5E0-0474-5681B96EAA12}"/>
              </a:ext>
            </a:extLst>
          </p:cNvPr>
          <p:cNvSpPr/>
          <p:nvPr userDrawn="1"/>
        </p:nvSpPr>
        <p:spPr>
          <a:xfrm>
            <a:off x="363196" y="3485727"/>
            <a:ext cx="3099273" cy="2926080"/>
          </a:xfrm>
          <a:prstGeom prst="rect">
            <a:avLst/>
          </a:prstGeom>
          <a:solidFill>
            <a:srgbClr val="B1C6D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0E8B8A0-6B3D-412D-A3EB-907F2FC91DC3}"/>
              </a:ext>
            </a:extLst>
          </p:cNvPr>
          <p:cNvSpPr/>
          <p:nvPr userDrawn="1"/>
        </p:nvSpPr>
        <p:spPr>
          <a:xfrm>
            <a:off x="363195" y="6415890"/>
            <a:ext cx="3099273" cy="96140"/>
          </a:xfrm>
          <a:prstGeom prst="rect">
            <a:avLst/>
          </a:prstGeom>
          <a:solidFill>
            <a:srgbClr val="202A32"/>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363195" y="341884"/>
            <a:ext cx="3099272" cy="2926080"/>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349294" y="3485725"/>
            <a:ext cx="3113174" cy="2926081"/>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27249149"/>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 Pics Left - Full">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940C23-34B3-05D1-441D-6FE28EA8F15D}"/>
              </a:ext>
            </a:extLst>
          </p:cNvPr>
          <p:cNvSpPr/>
          <p:nvPr userDrawn="1"/>
        </p:nvSpPr>
        <p:spPr>
          <a:xfrm>
            <a:off x="1" y="3474720"/>
            <a:ext cx="4671701" cy="3383280"/>
          </a:xfrm>
          <a:prstGeom prst="rect">
            <a:avLst/>
          </a:prstGeom>
          <a:solidFill>
            <a:srgbClr val="B1C6D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4717B09-DFA2-B777-A971-7D9A7C235218}"/>
              </a:ext>
            </a:extLst>
          </p:cNvPr>
          <p:cNvSpPr/>
          <p:nvPr userDrawn="1"/>
        </p:nvSpPr>
        <p:spPr>
          <a:xfrm>
            <a:off x="0" y="0"/>
            <a:ext cx="4671701" cy="3383280"/>
          </a:xfrm>
          <a:prstGeom prst="rect">
            <a:avLst/>
          </a:prstGeom>
          <a:solidFill>
            <a:srgbClr val="B1C6D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202A32"/>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a:t>00</a:t>
            </a:r>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0" y="-5148"/>
            <a:ext cx="4671701" cy="3388428"/>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0" y="3485726"/>
            <a:ext cx="4671701" cy="3367126"/>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077618909"/>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 Pic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24D716-556D-FC9B-93DD-5EB65E413BF6}"/>
              </a:ext>
            </a:extLst>
          </p:cNvPr>
          <p:cNvSpPr/>
          <p:nvPr userDrawn="1"/>
        </p:nvSpPr>
        <p:spPr>
          <a:xfrm>
            <a:off x="8340693" y="948013"/>
            <a:ext cx="2642075" cy="2725059"/>
          </a:xfrm>
          <a:prstGeom prst="rect">
            <a:avLst/>
          </a:prstGeom>
          <a:solidFill>
            <a:srgbClr val="B1C6D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B0B1342-8A50-B106-DC9B-5CC8D03DFB98}"/>
              </a:ext>
            </a:extLst>
          </p:cNvPr>
          <p:cNvSpPr/>
          <p:nvPr userDrawn="1"/>
        </p:nvSpPr>
        <p:spPr>
          <a:xfrm>
            <a:off x="0" y="6702037"/>
            <a:ext cx="12191999" cy="168779"/>
          </a:xfrm>
          <a:prstGeom prst="rect">
            <a:avLst/>
          </a:prstGeom>
          <a:solidFill>
            <a:srgbClr val="202A32"/>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0F356B64-0479-7EE9-924D-531CC85574CD}"/>
              </a:ext>
            </a:extLst>
          </p:cNvPr>
          <p:cNvSpPr/>
          <p:nvPr userDrawn="1"/>
        </p:nvSpPr>
        <p:spPr>
          <a:xfrm>
            <a:off x="4774961" y="966724"/>
            <a:ext cx="2642075" cy="2725059"/>
          </a:xfrm>
          <a:prstGeom prst="rect">
            <a:avLst/>
          </a:prstGeom>
          <a:solidFill>
            <a:srgbClr val="B1C6D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F889F58-CF28-18EE-6B9A-85C1B6635926}"/>
              </a:ext>
            </a:extLst>
          </p:cNvPr>
          <p:cNvSpPr/>
          <p:nvPr userDrawn="1"/>
        </p:nvSpPr>
        <p:spPr>
          <a:xfrm>
            <a:off x="1226322" y="966724"/>
            <a:ext cx="2642075" cy="2725059"/>
          </a:xfrm>
          <a:prstGeom prst="rect">
            <a:avLst/>
          </a:prstGeom>
          <a:solidFill>
            <a:srgbClr val="B1C6D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202A32"/>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a:t>00</a:t>
            </a:r>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1226321" y="966724"/>
            <a:ext cx="2642075" cy="2706348"/>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4774961" y="966724"/>
            <a:ext cx="2642075" cy="2706348"/>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9" name="Oval 8">
            <a:extLst>
              <a:ext uri="{FF2B5EF4-FFF2-40B4-BE49-F238E27FC236}">
                <a16:creationId xmlns:a16="http://schemas.microsoft.com/office/drawing/2014/main" id="{8540BE69-117A-69AA-EBC4-D953DCE9FB68}"/>
              </a:ext>
            </a:extLst>
          </p:cNvPr>
          <p:cNvSpPr/>
          <p:nvPr userDrawn="1"/>
        </p:nvSpPr>
        <p:spPr>
          <a:xfrm>
            <a:off x="2209800" y="3329460"/>
            <a:ext cx="687224" cy="687224"/>
          </a:xfrm>
          <a:prstGeom prst="ellipse">
            <a:avLst/>
          </a:prstGeom>
          <a:solidFill>
            <a:srgbClr val="202A3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Poppins" pitchFamily="2" charset="77"/>
              <a:cs typeface="Poppins" pitchFamily="2" charset="77"/>
            </a:endParaRPr>
          </a:p>
        </p:txBody>
      </p:sp>
      <p:sp>
        <p:nvSpPr>
          <p:cNvPr id="10" name="Oval 9">
            <a:extLst>
              <a:ext uri="{FF2B5EF4-FFF2-40B4-BE49-F238E27FC236}">
                <a16:creationId xmlns:a16="http://schemas.microsoft.com/office/drawing/2014/main" id="{2D4E4C05-105C-6338-8182-0FA7A6B3483D}"/>
              </a:ext>
            </a:extLst>
          </p:cNvPr>
          <p:cNvSpPr/>
          <p:nvPr userDrawn="1"/>
        </p:nvSpPr>
        <p:spPr>
          <a:xfrm>
            <a:off x="5752386" y="3317112"/>
            <a:ext cx="687224" cy="687224"/>
          </a:xfrm>
          <a:prstGeom prst="ellipse">
            <a:avLst/>
          </a:prstGeom>
          <a:solidFill>
            <a:srgbClr val="202A3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Poppins" pitchFamily="2" charset="77"/>
              <a:cs typeface="Poppins" pitchFamily="2" charset="77"/>
            </a:endParaRPr>
          </a:p>
        </p:txBody>
      </p:sp>
      <p:sp>
        <p:nvSpPr>
          <p:cNvPr id="14" name="Picture Placeholder 2">
            <a:extLst>
              <a:ext uri="{FF2B5EF4-FFF2-40B4-BE49-F238E27FC236}">
                <a16:creationId xmlns:a16="http://schemas.microsoft.com/office/drawing/2014/main" id="{CAF5D6CC-74C8-1DE1-6DFA-0B6A44217049}"/>
              </a:ext>
            </a:extLst>
          </p:cNvPr>
          <p:cNvSpPr>
            <a:spLocks noGrp="1"/>
          </p:cNvSpPr>
          <p:nvPr>
            <p:ph type="pic" idx="13"/>
          </p:nvPr>
        </p:nvSpPr>
        <p:spPr>
          <a:xfrm>
            <a:off x="8340692" y="961181"/>
            <a:ext cx="2642075" cy="2706348"/>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Oval 10">
            <a:extLst>
              <a:ext uri="{FF2B5EF4-FFF2-40B4-BE49-F238E27FC236}">
                <a16:creationId xmlns:a16="http://schemas.microsoft.com/office/drawing/2014/main" id="{B47B0D4F-D498-7BC8-658F-EF3BCD33F206}"/>
              </a:ext>
            </a:extLst>
          </p:cNvPr>
          <p:cNvSpPr/>
          <p:nvPr userDrawn="1"/>
        </p:nvSpPr>
        <p:spPr>
          <a:xfrm>
            <a:off x="9318118" y="3323917"/>
            <a:ext cx="687224" cy="687224"/>
          </a:xfrm>
          <a:prstGeom prst="ellipse">
            <a:avLst/>
          </a:prstGeom>
          <a:solidFill>
            <a:srgbClr val="202A3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Poppins" pitchFamily="2" charset="77"/>
              <a:cs typeface="Poppins" pitchFamily="2" charset="77"/>
            </a:endParaRPr>
          </a:p>
        </p:txBody>
      </p:sp>
    </p:spTree>
    <p:extLst>
      <p:ext uri="{BB962C8B-B14F-4D97-AF65-F5344CB8AC3E}">
        <p14:creationId xmlns:p14="http://schemas.microsoft.com/office/powerpoint/2010/main" val="4183056324"/>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 Pics Lef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C54C80-0347-40EF-9879-0DD6EF23178B}"/>
              </a:ext>
            </a:extLst>
          </p:cNvPr>
          <p:cNvSpPr/>
          <p:nvPr userDrawn="1"/>
        </p:nvSpPr>
        <p:spPr>
          <a:xfrm>
            <a:off x="0" y="3474720"/>
            <a:ext cx="2315909" cy="3383280"/>
          </a:xfrm>
          <a:prstGeom prst="rect">
            <a:avLst/>
          </a:prstGeom>
          <a:solidFill>
            <a:srgbClr val="B1C6D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54C0A32C-D181-3FA5-4A99-4D016580C000}"/>
              </a:ext>
            </a:extLst>
          </p:cNvPr>
          <p:cNvSpPr/>
          <p:nvPr userDrawn="1"/>
        </p:nvSpPr>
        <p:spPr>
          <a:xfrm>
            <a:off x="-1" y="0"/>
            <a:ext cx="2315909" cy="3383280"/>
          </a:xfrm>
          <a:prstGeom prst="rect">
            <a:avLst/>
          </a:prstGeom>
          <a:solidFill>
            <a:srgbClr val="B1C6D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E099FA79-00EB-125D-13BF-557BFC458FD2}"/>
              </a:ext>
            </a:extLst>
          </p:cNvPr>
          <p:cNvSpPr/>
          <p:nvPr userDrawn="1"/>
        </p:nvSpPr>
        <p:spPr>
          <a:xfrm>
            <a:off x="2399944" y="3474720"/>
            <a:ext cx="2315909" cy="3383280"/>
          </a:xfrm>
          <a:prstGeom prst="rect">
            <a:avLst/>
          </a:prstGeom>
          <a:solidFill>
            <a:srgbClr val="B1C6D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6628C66-DBD3-9DF6-69B4-EC5C7341A18C}"/>
              </a:ext>
            </a:extLst>
          </p:cNvPr>
          <p:cNvSpPr/>
          <p:nvPr userDrawn="1"/>
        </p:nvSpPr>
        <p:spPr>
          <a:xfrm>
            <a:off x="2399943" y="0"/>
            <a:ext cx="2315909" cy="3383280"/>
          </a:xfrm>
          <a:prstGeom prst="rect">
            <a:avLst/>
          </a:prstGeom>
          <a:solidFill>
            <a:srgbClr val="B1C6D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202A32"/>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a:t>00</a:t>
            </a:r>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0" y="-5148"/>
            <a:ext cx="2315908" cy="3372274"/>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0" y="3485726"/>
            <a:ext cx="2315908" cy="3356173"/>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9" name="Picture Placeholder 2">
            <a:extLst>
              <a:ext uri="{FF2B5EF4-FFF2-40B4-BE49-F238E27FC236}">
                <a16:creationId xmlns:a16="http://schemas.microsoft.com/office/drawing/2014/main" id="{53FD87B1-22BC-E03B-802A-4D02A2CBF5E2}"/>
              </a:ext>
            </a:extLst>
          </p:cNvPr>
          <p:cNvSpPr>
            <a:spLocks noGrp="1"/>
          </p:cNvSpPr>
          <p:nvPr>
            <p:ph type="pic" idx="13"/>
          </p:nvPr>
        </p:nvSpPr>
        <p:spPr>
          <a:xfrm>
            <a:off x="2399943" y="0"/>
            <a:ext cx="2315908" cy="3372274"/>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15748AE2-4C1D-8FF3-398B-0BE9108EBFFE}"/>
              </a:ext>
            </a:extLst>
          </p:cNvPr>
          <p:cNvSpPr>
            <a:spLocks noGrp="1"/>
          </p:cNvSpPr>
          <p:nvPr>
            <p:ph type="pic" idx="14"/>
          </p:nvPr>
        </p:nvSpPr>
        <p:spPr>
          <a:xfrm>
            <a:off x="2399943" y="3485726"/>
            <a:ext cx="2315908" cy="3372274"/>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881191145"/>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ig Pic Top">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A5BBAEB-5D3B-78C5-1F05-21EC9CB5A29F}"/>
              </a:ext>
            </a:extLst>
          </p:cNvPr>
          <p:cNvSpPr/>
          <p:nvPr userDrawn="1"/>
        </p:nvSpPr>
        <p:spPr>
          <a:xfrm>
            <a:off x="0" y="0"/>
            <a:ext cx="12192000" cy="4657458"/>
          </a:xfrm>
          <a:prstGeom prst="rect">
            <a:avLst/>
          </a:prstGeom>
          <a:solidFill>
            <a:srgbClr val="B1C6D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0" y="-1"/>
            <a:ext cx="12192000" cy="4657458"/>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202A32"/>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a:t>00</a:t>
            </a:r>
          </a:p>
        </p:txBody>
      </p:sp>
      <p:sp>
        <p:nvSpPr>
          <p:cNvPr id="3" name="Title 1">
            <a:extLst>
              <a:ext uri="{FF2B5EF4-FFF2-40B4-BE49-F238E27FC236}">
                <a16:creationId xmlns:a16="http://schemas.microsoft.com/office/drawing/2014/main" id="{1C07CE8E-F0EE-2688-EE99-894F27D5E426}"/>
              </a:ext>
            </a:extLst>
          </p:cNvPr>
          <p:cNvSpPr>
            <a:spLocks noGrp="1"/>
          </p:cNvSpPr>
          <p:nvPr>
            <p:ph type="title" hasCustomPrompt="1"/>
          </p:nvPr>
        </p:nvSpPr>
        <p:spPr>
          <a:xfrm>
            <a:off x="687487" y="513225"/>
            <a:ext cx="6199187" cy="1325563"/>
          </a:xfrm>
        </p:spPr>
        <p:txBody>
          <a:bodyPr>
            <a:normAutofit/>
          </a:bodyPr>
          <a:lstStyle>
            <a:lvl1pPr>
              <a:defRPr sz="4300"/>
            </a:lvl1pPr>
          </a:lstStyle>
          <a:p>
            <a:r>
              <a:rPr lang="en-US"/>
              <a:t>Lorem ipsum dolor sit amet consectetur.</a:t>
            </a:r>
          </a:p>
        </p:txBody>
      </p:sp>
    </p:spTree>
    <p:extLst>
      <p:ext uri="{BB962C8B-B14F-4D97-AF65-F5344CB8AC3E}">
        <p14:creationId xmlns:p14="http://schemas.microsoft.com/office/powerpoint/2010/main" val="2342733225"/>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ig Pic Righ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FD13047-176A-4CCE-AFDD-FA96040257A2}"/>
              </a:ext>
            </a:extLst>
          </p:cNvPr>
          <p:cNvSpPr/>
          <p:nvPr userDrawn="1"/>
        </p:nvSpPr>
        <p:spPr>
          <a:xfrm>
            <a:off x="5136023" y="871405"/>
            <a:ext cx="7056466" cy="5221746"/>
          </a:xfrm>
          <a:prstGeom prst="rect">
            <a:avLst/>
          </a:prstGeom>
          <a:solidFill>
            <a:srgbClr val="B1C6D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202A32"/>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a:t>00</a:t>
            </a:r>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5135534" y="871404"/>
            <a:ext cx="7056465" cy="5221747"/>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122116618"/>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ext Placeholder 100">
            <a:extLst>
              <a:ext uri="{FF2B5EF4-FFF2-40B4-BE49-F238E27FC236}">
                <a16:creationId xmlns:a16="http://schemas.microsoft.com/office/drawing/2014/main" id="{3395CB18-F4F6-2DB6-2C43-C92CD39ACA37}"/>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a:t>00</a:t>
            </a:r>
          </a:p>
        </p:txBody>
      </p:sp>
    </p:spTree>
    <p:extLst>
      <p:ext uri="{BB962C8B-B14F-4D97-AF65-F5344CB8AC3E}">
        <p14:creationId xmlns:p14="http://schemas.microsoft.com/office/powerpoint/2010/main" val="882208736"/>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F7F32ED-E20D-71D5-8D39-F52C44A9B220}"/>
              </a:ext>
            </a:extLst>
          </p:cNvPr>
          <p:cNvSpPr/>
          <p:nvPr userDrawn="1"/>
        </p:nvSpPr>
        <p:spPr>
          <a:xfrm>
            <a:off x="0" y="-1"/>
            <a:ext cx="12192000" cy="6857999"/>
          </a:xfrm>
          <a:prstGeom prst="rect">
            <a:avLst/>
          </a:prstGeom>
          <a:solidFill>
            <a:srgbClr val="B1C6D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B42BE99D-9988-E77E-91BF-F5BD3143A6DF}"/>
              </a:ext>
            </a:extLst>
          </p:cNvPr>
          <p:cNvPicPr>
            <a:picLocks noChangeAspect="1"/>
          </p:cNvPicPr>
          <p:nvPr userDrawn="1"/>
        </p:nvPicPr>
        <p:blipFill>
          <a:blip r:embed="rId2">
            <a:alphaModFix amt="50000"/>
          </a:blip>
          <a:stretch>
            <a:fillRect/>
          </a:stretch>
        </p:blipFill>
        <p:spPr>
          <a:xfrm>
            <a:off x="0" y="0"/>
            <a:ext cx="12192000" cy="6858000"/>
          </a:xfrm>
          <a:prstGeom prst="rect">
            <a:avLst/>
          </a:prstGeom>
        </p:spPr>
      </p:pic>
      <p:sp>
        <p:nvSpPr>
          <p:cNvPr id="8" name="Subtitle 2">
            <a:extLst>
              <a:ext uri="{FF2B5EF4-FFF2-40B4-BE49-F238E27FC236}">
                <a16:creationId xmlns:a16="http://schemas.microsoft.com/office/drawing/2014/main" id="{C2D836DE-639C-820E-4496-C84AE859A82C}"/>
              </a:ext>
            </a:extLst>
          </p:cNvPr>
          <p:cNvSpPr>
            <a:spLocks noGrp="1"/>
          </p:cNvSpPr>
          <p:nvPr>
            <p:ph type="subTitle" idx="1" hasCustomPrompt="1"/>
          </p:nvPr>
        </p:nvSpPr>
        <p:spPr>
          <a:xfrm>
            <a:off x="1878293" y="4047221"/>
            <a:ext cx="8435411" cy="400110"/>
          </a:xfrm>
        </p:spPr>
        <p:txBody>
          <a:bodyPr>
            <a:normAutofit/>
          </a:bodyPr>
          <a:lstStyle>
            <a:lvl1pPr marL="0" indent="0" algn="ctr">
              <a:lnSpc>
                <a:spcPct val="100000"/>
              </a:lnSpc>
              <a:buNone/>
              <a:defRPr sz="2000" spc="300">
                <a:solidFill>
                  <a:srgbClr val="202A3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2" name="Picture 1">
            <a:extLst>
              <a:ext uri="{FF2B5EF4-FFF2-40B4-BE49-F238E27FC236}">
                <a16:creationId xmlns:a16="http://schemas.microsoft.com/office/drawing/2014/main" id="{3EFFB858-8681-5425-0451-6ACCDA84D4D1}"/>
              </a:ext>
            </a:extLst>
          </p:cNvPr>
          <p:cNvPicPr>
            <a:picLocks noChangeAspect="1"/>
          </p:cNvPicPr>
          <p:nvPr userDrawn="1"/>
        </p:nvPicPr>
        <p:blipFill>
          <a:blip r:embed="rId3"/>
          <a:stretch>
            <a:fillRect/>
          </a:stretch>
        </p:blipFill>
        <p:spPr>
          <a:xfrm>
            <a:off x="4429532" y="964061"/>
            <a:ext cx="3332931" cy="1254861"/>
          </a:xfrm>
          <a:prstGeom prst="rect">
            <a:avLst/>
          </a:prstGeom>
        </p:spPr>
      </p:pic>
      <p:sp>
        <p:nvSpPr>
          <p:cNvPr id="5" name="Title 1">
            <a:extLst>
              <a:ext uri="{FF2B5EF4-FFF2-40B4-BE49-F238E27FC236}">
                <a16:creationId xmlns:a16="http://schemas.microsoft.com/office/drawing/2014/main" id="{B59C857C-8028-3E25-2C06-BA45C7CBAFFC}"/>
              </a:ext>
            </a:extLst>
          </p:cNvPr>
          <p:cNvSpPr>
            <a:spLocks noGrp="1"/>
          </p:cNvSpPr>
          <p:nvPr>
            <p:ph type="title" hasCustomPrompt="1"/>
          </p:nvPr>
        </p:nvSpPr>
        <p:spPr>
          <a:xfrm>
            <a:off x="1878293" y="2604298"/>
            <a:ext cx="8435411" cy="1325563"/>
          </a:xfrm>
        </p:spPr>
        <p:txBody>
          <a:bodyPr>
            <a:noAutofit/>
          </a:bodyPr>
          <a:lstStyle>
            <a:lvl1pPr algn="ctr">
              <a:defRPr sz="12000"/>
            </a:lvl1pPr>
          </a:lstStyle>
          <a:p>
            <a:r>
              <a:rPr lang="en-US"/>
              <a:t>THANK YOU!</a:t>
            </a:r>
          </a:p>
        </p:txBody>
      </p:sp>
    </p:spTree>
    <p:extLst>
      <p:ext uri="{BB962C8B-B14F-4D97-AF65-F5344CB8AC3E}">
        <p14:creationId xmlns:p14="http://schemas.microsoft.com/office/powerpoint/2010/main" val="187237719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Left/2 Pic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4214EA-B17B-93C1-2A64-8334B6661673}"/>
              </a:ext>
            </a:extLst>
          </p:cNvPr>
          <p:cNvSpPr>
            <a:spLocks noGrp="1"/>
          </p:cNvSpPr>
          <p:nvPr>
            <p:ph type="title" hasCustomPrompt="1"/>
          </p:nvPr>
        </p:nvSpPr>
        <p:spPr>
          <a:xfrm>
            <a:off x="815673" y="968750"/>
            <a:ext cx="6199187" cy="1325563"/>
          </a:xfrm>
        </p:spPr>
        <p:txBody>
          <a:bodyPr>
            <a:noAutofit/>
          </a:bodyPr>
          <a:lstStyle>
            <a:lvl1pPr>
              <a:defRPr sz="4500"/>
            </a:lvl1pPr>
          </a:lstStyle>
          <a:p>
            <a:r>
              <a:rPr lang="en-US" dirty="0"/>
              <a:t>Lorem ipsum dolor sit </a:t>
            </a:r>
            <a:r>
              <a:rPr lang="en-US" dirty="0" err="1"/>
              <a:t>amet</a:t>
            </a:r>
            <a:r>
              <a:rPr lang="en-US" dirty="0"/>
              <a:t> </a:t>
            </a:r>
            <a:r>
              <a:rPr lang="en-US" dirty="0" err="1"/>
              <a:t>consectetur</a:t>
            </a:r>
            <a:r>
              <a:rPr lang="en-US" dirty="0"/>
              <a:t>.</a:t>
            </a:r>
          </a:p>
        </p:txBody>
      </p:sp>
      <p:sp>
        <p:nvSpPr>
          <p:cNvPr id="10" name="Rectangle 9">
            <a:extLst>
              <a:ext uri="{FF2B5EF4-FFF2-40B4-BE49-F238E27FC236}">
                <a16:creationId xmlns:a16="http://schemas.microsoft.com/office/drawing/2014/main" id="{332A49CE-657B-4F61-C066-4193FB347A06}"/>
              </a:ext>
            </a:extLst>
          </p:cNvPr>
          <p:cNvSpPr/>
          <p:nvPr userDrawn="1"/>
        </p:nvSpPr>
        <p:spPr>
          <a:xfrm>
            <a:off x="7520298" y="3912549"/>
            <a:ext cx="4671701" cy="2945451"/>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7520297" y="3912549"/>
            <a:ext cx="4671703" cy="2956535"/>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9" name="Rectangle 8">
            <a:extLst>
              <a:ext uri="{FF2B5EF4-FFF2-40B4-BE49-F238E27FC236}">
                <a16:creationId xmlns:a16="http://schemas.microsoft.com/office/drawing/2014/main" id="{846CABBC-AA27-B546-F0F3-87CAEC64CFA8}"/>
              </a:ext>
            </a:extLst>
          </p:cNvPr>
          <p:cNvSpPr/>
          <p:nvPr userDrawn="1"/>
        </p:nvSpPr>
        <p:spPr>
          <a:xfrm>
            <a:off x="7520299" y="0"/>
            <a:ext cx="4671701" cy="3837063"/>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7520297" y="0"/>
            <a:ext cx="4671703" cy="3837063"/>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24" name="Text Placeholder 23">
            <a:extLst>
              <a:ext uri="{FF2B5EF4-FFF2-40B4-BE49-F238E27FC236}">
                <a16:creationId xmlns:a16="http://schemas.microsoft.com/office/drawing/2014/main" id="{77BC10DC-BF58-F9A6-62EC-F0ACEC8156AC}"/>
              </a:ext>
            </a:extLst>
          </p:cNvPr>
          <p:cNvSpPr>
            <a:spLocks noGrp="1"/>
          </p:cNvSpPr>
          <p:nvPr>
            <p:ph type="body" sz="quarter" idx="13" hasCustomPrompt="1"/>
          </p:nvPr>
        </p:nvSpPr>
        <p:spPr>
          <a:xfrm>
            <a:off x="815673" y="2927350"/>
            <a:ext cx="6199187" cy="374650"/>
          </a:xfrm>
        </p:spPr>
        <p:txBody>
          <a:bodyPr>
            <a:noAutofit/>
          </a:bodyPr>
          <a:lstStyle>
            <a:lvl1pPr marL="0" indent="0">
              <a:lnSpc>
                <a:spcPct val="100000"/>
              </a:lnSpc>
              <a:buNone/>
              <a:defRPr sz="1600" b="1" i="0">
                <a:solidFill>
                  <a:srgbClr val="A30134"/>
                </a:solidFill>
                <a:latin typeface="Rajdhani Semibold" panose="02000000000000000000" pitchFamily="2" charset="77"/>
                <a:cs typeface="Rajdhani Semibold" panose="02000000000000000000" pitchFamily="2" charset="77"/>
              </a:defRPr>
            </a:lvl1pPr>
            <a:lvl2pPr marL="457200" indent="0">
              <a:buNone/>
              <a:defRPr sz="1600">
                <a:solidFill>
                  <a:srgbClr val="A30134"/>
                </a:solidFill>
              </a:defRPr>
            </a:lvl2pPr>
            <a:lvl3pPr marL="914400" indent="0">
              <a:buNone/>
              <a:defRPr sz="1600">
                <a:solidFill>
                  <a:srgbClr val="A30134"/>
                </a:solidFill>
              </a:defRPr>
            </a:lvl3pPr>
            <a:lvl4pPr marL="1371600" indent="0">
              <a:buNone/>
              <a:defRPr sz="1600">
                <a:solidFill>
                  <a:srgbClr val="A30134"/>
                </a:solidFill>
              </a:defRPr>
            </a:lvl4pPr>
            <a:lvl5pPr marL="1828800" indent="0">
              <a:buNone/>
              <a:defRPr sz="1600">
                <a:solidFill>
                  <a:srgbClr val="A30134"/>
                </a:solidFill>
              </a:defRPr>
            </a:lvl5pPr>
          </a:lstStyle>
          <a:p>
            <a:pPr lvl="0"/>
            <a:r>
              <a:rPr lang="en-US" dirty="0"/>
              <a:t>LOREM IPSUM</a:t>
            </a:r>
          </a:p>
        </p:txBody>
      </p:sp>
      <p:sp>
        <p:nvSpPr>
          <p:cNvPr id="28" name="Text Placeholder 27">
            <a:extLst>
              <a:ext uri="{FF2B5EF4-FFF2-40B4-BE49-F238E27FC236}">
                <a16:creationId xmlns:a16="http://schemas.microsoft.com/office/drawing/2014/main" id="{C70561ED-191C-8490-695C-069E1FC44132}"/>
              </a:ext>
            </a:extLst>
          </p:cNvPr>
          <p:cNvSpPr>
            <a:spLocks noGrp="1"/>
          </p:cNvSpPr>
          <p:nvPr>
            <p:ph type="body" sz="quarter" idx="14" hasCustomPrompt="1"/>
          </p:nvPr>
        </p:nvSpPr>
        <p:spPr>
          <a:xfrm>
            <a:off x="815674" y="3401568"/>
            <a:ext cx="6199188" cy="2877270"/>
          </a:xfrm>
        </p:spPr>
        <p:txBody>
          <a:bodyPr/>
          <a:lstStyle>
            <a:lvl1pPr>
              <a:defRPr baseline="0">
                <a:latin typeface="Roboto Slab" pitchFamily="2" charset="0"/>
                <a:ea typeface="Roboto Slab" pitchFamily="2" charset="0"/>
              </a:defRPr>
            </a:lvl1pPr>
          </a:lstStyle>
          <a:p>
            <a:pPr>
              <a:lnSpc>
                <a:spcPct val="175000"/>
              </a:lnSpc>
            </a:pPr>
            <a:r>
              <a:rPr lang="en-US" sz="1200" dirty="0">
                <a:solidFill>
                  <a:schemeClr val="tx1">
                    <a:lumMod val="50000"/>
                    <a:lumOff val="50000"/>
                  </a:schemeClr>
                </a:solidFill>
                <a:latin typeface="Poppins" pitchFamily="2" charset="77"/>
                <a:cs typeface="Poppins" pitchFamily="2" charset="77"/>
              </a:rPr>
              <a:t>Lorem ipsum dolor sit </a:t>
            </a:r>
            <a:r>
              <a:rPr lang="en-US" sz="1200" dirty="0" err="1">
                <a:solidFill>
                  <a:schemeClr val="tx1">
                    <a:lumMod val="50000"/>
                    <a:lumOff val="50000"/>
                  </a:schemeClr>
                </a:solidFill>
                <a:latin typeface="Poppins" pitchFamily="2" charset="77"/>
                <a:cs typeface="Poppins" pitchFamily="2" charset="77"/>
              </a:rPr>
              <a:t>amet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consectetur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adipiscing</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elit</a:t>
            </a:r>
            <a:r>
              <a:rPr lang="en-US" sz="1200" dirty="0">
                <a:solidFill>
                  <a:schemeClr val="tx1">
                    <a:lumMod val="50000"/>
                    <a:lumOff val="50000"/>
                  </a:schemeClr>
                </a:solidFill>
                <a:latin typeface="Poppins" pitchFamily="2" charset="77"/>
                <a:cs typeface="Poppins" pitchFamily="2" charset="77"/>
              </a:rPr>
              <a:t>, sed do </a:t>
            </a:r>
            <a:r>
              <a:rPr lang="en-US" sz="1200" dirty="0" err="1">
                <a:solidFill>
                  <a:schemeClr val="tx1">
                    <a:lumMod val="50000"/>
                    <a:lumOff val="50000"/>
                  </a:schemeClr>
                </a:solidFill>
                <a:latin typeface="Poppins" pitchFamily="2" charset="77"/>
                <a:cs typeface="Poppins" pitchFamily="2" charset="77"/>
              </a:rPr>
              <a:t>eiusmod</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tempor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incididunt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ut</a:t>
            </a:r>
            <a:r>
              <a:rPr lang="en-US" sz="1200" dirty="0">
                <a:solidFill>
                  <a:schemeClr val="tx1">
                    <a:lumMod val="50000"/>
                    <a:lumOff val="50000"/>
                  </a:schemeClr>
                </a:solidFill>
                <a:latin typeface="Poppins" pitchFamily="2" charset="77"/>
                <a:cs typeface="Poppins" pitchFamily="2" charset="77"/>
              </a:rPr>
              <a:t> labore et dolore magna </a:t>
            </a:r>
            <a:r>
              <a:rPr lang="en-US" sz="1200" dirty="0" err="1">
                <a:solidFill>
                  <a:schemeClr val="tx1">
                    <a:lumMod val="50000"/>
                    <a:lumOff val="50000"/>
                  </a:schemeClr>
                </a:solidFill>
                <a:latin typeface="Poppins" pitchFamily="2" charset="77"/>
                <a:cs typeface="Poppins" pitchFamily="2" charset="77"/>
              </a:rPr>
              <a:t>aliqua</a:t>
            </a:r>
            <a:r>
              <a:rPr lang="en-US" sz="1200" dirty="0">
                <a:solidFill>
                  <a:schemeClr val="tx1">
                    <a:lumMod val="50000"/>
                    <a:lumOff val="50000"/>
                  </a:schemeClr>
                </a:solidFill>
                <a:latin typeface="Poppins" pitchFamily="2" charset="77"/>
                <a:cs typeface="Poppins" pitchFamily="2" charset="77"/>
              </a:rPr>
              <a:t>. Ut </a:t>
            </a:r>
            <a:r>
              <a:rPr lang="en-US" sz="1200" dirty="0" err="1">
                <a:solidFill>
                  <a:schemeClr val="tx1">
                    <a:lumMod val="50000"/>
                    <a:lumOff val="50000"/>
                  </a:schemeClr>
                </a:solidFill>
                <a:latin typeface="Poppins" pitchFamily="2" charset="77"/>
                <a:cs typeface="Poppins" pitchFamily="2" charset="77"/>
              </a:rPr>
              <a:t>enim</a:t>
            </a:r>
            <a:r>
              <a:rPr lang="en-US" sz="1200" dirty="0">
                <a:solidFill>
                  <a:schemeClr val="tx1">
                    <a:lumMod val="50000"/>
                    <a:lumOff val="50000"/>
                  </a:schemeClr>
                </a:solidFill>
                <a:latin typeface="Poppins" pitchFamily="2" charset="77"/>
                <a:cs typeface="Poppins" pitchFamily="2" charset="77"/>
              </a:rPr>
              <a:t> ad minim </a:t>
            </a:r>
            <a:r>
              <a:rPr lang="en-US" sz="1200" dirty="0" err="1">
                <a:solidFill>
                  <a:schemeClr val="tx1">
                    <a:lumMod val="50000"/>
                    <a:lumOff val="50000"/>
                  </a:schemeClr>
                </a:solidFill>
                <a:latin typeface="Poppins" pitchFamily="2" charset="77"/>
                <a:cs typeface="Poppins" pitchFamily="2" charset="77"/>
              </a:rPr>
              <a:t>veniam</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quis</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nostrud</a:t>
            </a:r>
            <a:r>
              <a:rPr lang="en-US" sz="1200" dirty="0">
                <a:solidFill>
                  <a:schemeClr val="tx1">
                    <a:lumMod val="50000"/>
                    <a:lumOff val="50000"/>
                  </a:schemeClr>
                </a:solidFill>
                <a:latin typeface="Poppins" pitchFamily="2" charset="77"/>
                <a:cs typeface="Poppins" pitchFamily="2" charset="77"/>
              </a:rPr>
              <a:t> exercitation </a:t>
            </a:r>
            <a:r>
              <a:rPr lang="en-US" sz="1200" dirty="0" err="1">
                <a:solidFill>
                  <a:schemeClr val="tx1">
                    <a:lumMod val="50000"/>
                    <a:lumOff val="50000"/>
                  </a:schemeClr>
                </a:solidFill>
                <a:latin typeface="Poppins" pitchFamily="2" charset="77"/>
                <a:cs typeface="Poppins" pitchFamily="2" charset="77"/>
              </a:rPr>
              <a:t>ullamco</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laboris</a:t>
            </a:r>
            <a:r>
              <a:rPr lang="en-US" sz="1200" dirty="0">
                <a:solidFill>
                  <a:schemeClr val="tx1">
                    <a:lumMod val="50000"/>
                    <a:lumOff val="50000"/>
                  </a:schemeClr>
                </a:solidFill>
                <a:latin typeface="Poppins" pitchFamily="2" charset="77"/>
                <a:cs typeface="Poppins" pitchFamily="2" charset="77"/>
              </a:rPr>
              <a:t> nisi </a:t>
            </a:r>
            <a:r>
              <a:rPr lang="en-US" sz="1200" dirty="0" err="1">
                <a:solidFill>
                  <a:schemeClr val="tx1">
                    <a:lumMod val="50000"/>
                    <a:lumOff val="50000"/>
                  </a:schemeClr>
                </a:solidFill>
                <a:latin typeface="Poppins" pitchFamily="2" charset="77"/>
                <a:cs typeface="Poppins" pitchFamily="2" charset="77"/>
              </a:rPr>
              <a:t>ut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aliquip</a:t>
            </a:r>
            <a:r>
              <a:rPr lang="en-US" sz="1200" dirty="0">
                <a:solidFill>
                  <a:schemeClr val="tx1">
                    <a:lumMod val="50000"/>
                    <a:lumOff val="50000"/>
                  </a:schemeClr>
                </a:solidFill>
                <a:latin typeface="Poppins" pitchFamily="2" charset="77"/>
                <a:cs typeface="Poppins" pitchFamily="2" charset="77"/>
              </a:rPr>
              <a:t> ex </a:t>
            </a:r>
            <a:r>
              <a:rPr lang="en-US" sz="1200" dirty="0" err="1">
                <a:solidFill>
                  <a:schemeClr val="tx1">
                    <a:lumMod val="50000"/>
                    <a:lumOff val="50000"/>
                  </a:schemeClr>
                </a:solidFill>
                <a:latin typeface="Poppins" pitchFamily="2" charset="77"/>
                <a:cs typeface="Poppins" pitchFamily="2" charset="77"/>
              </a:rPr>
              <a:t>ea</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commodo</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consequat</a:t>
            </a:r>
            <a:r>
              <a:rPr lang="en-US" sz="1200" dirty="0">
                <a:solidFill>
                  <a:schemeClr val="tx1">
                    <a:lumMod val="50000"/>
                    <a:lumOff val="50000"/>
                  </a:schemeClr>
                </a:solidFill>
                <a:latin typeface="Poppins" pitchFamily="2" charset="77"/>
                <a:cs typeface="Poppins" pitchFamily="2" charset="77"/>
              </a:rPr>
              <a:t>. Duis </a:t>
            </a:r>
            <a:r>
              <a:rPr lang="en-US" sz="1200" dirty="0" err="1">
                <a:solidFill>
                  <a:schemeClr val="tx1">
                    <a:lumMod val="50000"/>
                    <a:lumOff val="50000"/>
                  </a:schemeClr>
                </a:solidFill>
                <a:latin typeface="Poppins" pitchFamily="2" charset="77"/>
                <a:cs typeface="Poppins" pitchFamily="2" charset="77"/>
              </a:rPr>
              <a:t>aute</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irure</a:t>
            </a:r>
            <a:r>
              <a:rPr lang="en-US" sz="1200" dirty="0">
                <a:solidFill>
                  <a:schemeClr val="tx1">
                    <a:lumMod val="50000"/>
                    <a:lumOff val="50000"/>
                  </a:schemeClr>
                </a:solidFill>
                <a:latin typeface="Poppins" pitchFamily="2" charset="77"/>
                <a:cs typeface="Poppins" pitchFamily="2" charset="77"/>
              </a:rPr>
              <a:t> dolor in </a:t>
            </a:r>
            <a:r>
              <a:rPr lang="en-US" sz="1200" dirty="0" err="1">
                <a:solidFill>
                  <a:schemeClr val="tx1">
                    <a:lumMod val="50000"/>
                    <a:lumOff val="50000"/>
                  </a:schemeClr>
                </a:solidFill>
                <a:latin typeface="Poppins" pitchFamily="2" charset="77"/>
                <a:cs typeface="Poppins" pitchFamily="2" charset="77"/>
              </a:rPr>
              <a:t>reprehenderit</a:t>
            </a:r>
            <a:r>
              <a:rPr lang="en-US" sz="1200" dirty="0">
                <a:solidFill>
                  <a:schemeClr val="tx1">
                    <a:lumMod val="50000"/>
                    <a:lumOff val="50000"/>
                  </a:schemeClr>
                </a:solidFill>
                <a:latin typeface="Poppins" pitchFamily="2" charset="77"/>
                <a:cs typeface="Poppins" pitchFamily="2" charset="77"/>
              </a:rPr>
              <a:t> in </a:t>
            </a:r>
            <a:r>
              <a:rPr lang="en-US" sz="1200" dirty="0" err="1">
                <a:solidFill>
                  <a:schemeClr val="tx1">
                    <a:lumMod val="50000"/>
                    <a:lumOff val="50000"/>
                  </a:schemeClr>
                </a:solidFill>
                <a:latin typeface="Poppins" pitchFamily="2" charset="77"/>
                <a:cs typeface="Poppins" pitchFamily="2" charset="77"/>
              </a:rPr>
              <a:t>voluptate</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velit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esse</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cillum</a:t>
            </a:r>
            <a:r>
              <a:rPr lang="en-US" sz="1200" dirty="0">
                <a:solidFill>
                  <a:schemeClr val="tx1">
                    <a:lumMod val="50000"/>
                    <a:lumOff val="50000"/>
                  </a:schemeClr>
                </a:solidFill>
                <a:latin typeface="Poppins" pitchFamily="2" charset="77"/>
                <a:cs typeface="Poppins" pitchFamily="2" charset="77"/>
              </a:rPr>
              <a:t> dolore </a:t>
            </a:r>
            <a:r>
              <a:rPr lang="en-US" sz="1200" dirty="0" err="1">
                <a:solidFill>
                  <a:schemeClr val="tx1">
                    <a:lumMod val="50000"/>
                    <a:lumOff val="50000"/>
                  </a:schemeClr>
                </a:solidFill>
                <a:latin typeface="Poppins" pitchFamily="2" charset="77"/>
                <a:cs typeface="Poppins" pitchFamily="2" charset="77"/>
              </a:rPr>
              <a:t>eu</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fugiat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nulla</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pariatur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Excepteur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sint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occaecat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cupidatat</a:t>
            </a:r>
            <a:r>
              <a:rPr lang="en-US" sz="1200" dirty="0">
                <a:solidFill>
                  <a:schemeClr val="tx1">
                    <a:lumMod val="50000"/>
                    <a:lumOff val="50000"/>
                  </a:schemeClr>
                </a:solidFill>
                <a:latin typeface="Poppins" pitchFamily="2" charset="77"/>
                <a:cs typeface="Poppins" pitchFamily="2" charset="77"/>
              </a:rPr>
              <a:t> non </a:t>
            </a:r>
            <a:r>
              <a:rPr lang="en-US" sz="1200" dirty="0" err="1">
                <a:solidFill>
                  <a:schemeClr val="tx1">
                    <a:lumMod val="50000"/>
                    <a:lumOff val="50000"/>
                  </a:schemeClr>
                </a:solidFill>
                <a:latin typeface="Poppins" pitchFamily="2" charset="77"/>
                <a:cs typeface="Poppins" pitchFamily="2" charset="77"/>
              </a:rPr>
              <a:t>proident</a:t>
            </a:r>
            <a:r>
              <a:rPr lang="en-US" sz="1200" dirty="0">
                <a:solidFill>
                  <a:schemeClr val="tx1">
                    <a:lumMod val="50000"/>
                    <a:lumOff val="50000"/>
                  </a:schemeClr>
                </a:solidFill>
                <a:latin typeface="Poppins" pitchFamily="2" charset="77"/>
                <a:cs typeface="Poppins" pitchFamily="2" charset="77"/>
              </a:rPr>
              <a:t>, sunt in culpa qui </a:t>
            </a:r>
            <a:r>
              <a:rPr lang="en-US" sz="1200" dirty="0" err="1">
                <a:solidFill>
                  <a:schemeClr val="tx1">
                    <a:lumMod val="50000"/>
                    <a:lumOff val="50000"/>
                  </a:schemeClr>
                </a:solidFill>
                <a:latin typeface="Poppins" pitchFamily="2" charset="77"/>
                <a:cs typeface="Poppins" pitchFamily="2" charset="77"/>
              </a:rPr>
              <a:t>officia</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deserunt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mollit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anim</a:t>
            </a:r>
            <a:r>
              <a:rPr lang="en-US" sz="1200" dirty="0">
                <a:solidFill>
                  <a:schemeClr val="tx1">
                    <a:lumMod val="50000"/>
                    <a:lumOff val="50000"/>
                  </a:schemeClr>
                </a:solidFill>
                <a:latin typeface="Poppins" pitchFamily="2" charset="77"/>
                <a:cs typeface="Poppins" pitchFamily="2" charset="77"/>
              </a:rPr>
              <a:t> id </a:t>
            </a:r>
            <a:r>
              <a:rPr lang="en-US" sz="1200" dirty="0" err="1">
                <a:solidFill>
                  <a:schemeClr val="tx1">
                    <a:lumMod val="50000"/>
                    <a:lumOff val="50000"/>
                  </a:schemeClr>
                </a:solidFill>
                <a:latin typeface="Poppins" pitchFamily="2" charset="77"/>
                <a:cs typeface="Poppins" pitchFamily="2" charset="77"/>
              </a:rPr>
              <a:t>est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laborum</a:t>
            </a:r>
            <a:r>
              <a:rPr lang="en-US" sz="1200" dirty="0">
                <a:solidFill>
                  <a:schemeClr val="tx1">
                    <a:lumMod val="50000"/>
                    <a:lumOff val="50000"/>
                  </a:schemeClr>
                </a:solidFill>
                <a:latin typeface="Poppins" pitchFamily="2" charset="77"/>
                <a:cs typeface="Poppins" pitchFamily="2" charset="77"/>
              </a:rPr>
              <a:t>.</a:t>
            </a:r>
          </a:p>
        </p:txBody>
      </p:sp>
    </p:spTree>
    <p:extLst>
      <p:ext uri="{BB962C8B-B14F-4D97-AF65-F5344CB8AC3E}">
        <p14:creationId xmlns:p14="http://schemas.microsoft.com/office/powerpoint/2010/main" val="4131087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 Left/2 PicsV">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B6CC3-0B08-CFCD-3CB3-FAC1896632FE}"/>
              </a:ext>
            </a:extLst>
          </p:cNvPr>
          <p:cNvSpPr>
            <a:spLocks noGrp="1"/>
          </p:cNvSpPr>
          <p:nvPr>
            <p:ph type="title" hasCustomPrompt="1"/>
          </p:nvPr>
        </p:nvSpPr>
        <p:spPr>
          <a:xfrm>
            <a:off x="815672" y="997045"/>
            <a:ext cx="4157976" cy="1325563"/>
          </a:xfrm>
        </p:spPr>
        <p:txBody>
          <a:bodyPr>
            <a:normAutofit/>
          </a:bodyPr>
          <a:lstStyle>
            <a:lvl1pPr>
              <a:defRPr sz="4000"/>
            </a:lvl1pPr>
          </a:lstStyle>
          <a:p>
            <a:r>
              <a:rPr lang="en-US" dirty="0"/>
              <a:t>LOREM IPSUM DOLOR SIT AMET.</a:t>
            </a:r>
          </a:p>
        </p:txBody>
      </p:sp>
      <p:sp>
        <p:nvSpPr>
          <p:cNvPr id="5" name="Rectangle 4">
            <a:extLst>
              <a:ext uri="{FF2B5EF4-FFF2-40B4-BE49-F238E27FC236}">
                <a16:creationId xmlns:a16="http://schemas.microsoft.com/office/drawing/2014/main" id="{D5A6AE1F-E644-1915-5CC7-32ED3F08BC10}"/>
              </a:ext>
            </a:extLst>
          </p:cNvPr>
          <p:cNvSpPr/>
          <p:nvPr userDrawn="1"/>
        </p:nvSpPr>
        <p:spPr>
          <a:xfrm>
            <a:off x="9131180" y="0"/>
            <a:ext cx="3060819" cy="685800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9131180" y="0"/>
            <a:ext cx="3060819" cy="6858000"/>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6" name="Rectangle 5">
            <a:extLst>
              <a:ext uri="{FF2B5EF4-FFF2-40B4-BE49-F238E27FC236}">
                <a16:creationId xmlns:a16="http://schemas.microsoft.com/office/drawing/2014/main" id="{32EDC358-311B-388D-14C2-7F5D29701FFF}"/>
              </a:ext>
            </a:extLst>
          </p:cNvPr>
          <p:cNvSpPr/>
          <p:nvPr userDrawn="1"/>
        </p:nvSpPr>
        <p:spPr>
          <a:xfrm>
            <a:off x="5978229" y="0"/>
            <a:ext cx="3060819" cy="685800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5978229" y="-1"/>
            <a:ext cx="3060819" cy="6858000"/>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24" name="Text Placeholder 23">
            <a:extLst>
              <a:ext uri="{FF2B5EF4-FFF2-40B4-BE49-F238E27FC236}">
                <a16:creationId xmlns:a16="http://schemas.microsoft.com/office/drawing/2014/main" id="{77BC10DC-BF58-F9A6-62EC-F0ACEC8156AC}"/>
              </a:ext>
            </a:extLst>
          </p:cNvPr>
          <p:cNvSpPr>
            <a:spLocks noGrp="1"/>
          </p:cNvSpPr>
          <p:nvPr>
            <p:ph type="body" sz="quarter" idx="13" hasCustomPrompt="1"/>
          </p:nvPr>
        </p:nvSpPr>
        <p:spPr>
          <a:xfrm>
            <a:off x="815673" y="2560320"/>
            <a:ext cx="4157977" cy="374650"/>
          </a:xfrm>
        </p:spPr>
        <p:txBody>
          <a:bodyPr>
            <a:noAutofit/>
          </a:bodyPr>
          <a:lstStyle>
            <a:lvl1pPr marL="0" indent="0">
              <a:lnSpc>
                <a:spcPct val="100000"/>
              </a:lnSpc>
              <a:buNone/>
              <a:defRPr sz="1600" b="1" i="0">
                <a:solidFill>
                  <a:srgbClr val="A30134"/>
                </a:solidFill>
                <a:latin typeface="Rajdhani Semibold" panose="02000000000000000000" pitchFamily="2" charset="77"/>
                <a:cs typeface="Rajdhani Semibold" panose="02000000000000000000" pitchFamily="2" charset="77"/>
              </a:defRPr>
            </a:lvl1pPr>
            <a:lvl2pPr marL="457200" indent="0">
              <a:buNone/>
              <a:defRPr sz="1600">
                <a:solidFill>
                  <a:srgbClr val="A30134"/>
                </a:solidFill>
              </a:defRPr>
            </a:lvl2pPr>
            <a:lvl3pPr marL="914400" indent="0">
              <a:buNone/>
              <a:defRPr sz="1600">
                <a:solidFill>
                  <a:srgbClr val="A30134"/>
                </a:solidFill>
              </a:defRPr>
            </a:lvl3pPr>
            <a:lvl4pPr marL="1371600" indent="0">
              <a:buNone/>
              <a:defRPr sz="1600">
                <a:solidFill>
                  <a:srgbClr val="A30134"/>
                </a:solidFill>
              </a:defRPr>
            </a:lvl4pPr>
            <a:lvl5pPr marL="1828800" indent="0">
              <a:buNone/>
              <a:defRPr sz="1600">
                <a:solidFill>
                  <a:srgbClr val="A30134"/>
                </a:solidFill>
              </a:defRPr>
            </a:lvl5pPr>
          </a:lstStyle>
          <a:p>
            <a:pPr lvl="0"/>
            <a:r>
              <a:rPr lang="en-US" dirty="0"/>
              <a:t>Lorem Ipsum</a:t>
            </a:r>
          </a:p>
        </p:txBody>
      </p:sp>
      <p:sp>
        <p:nvSpPr>
          <p:cNvPr id="28" name="Text Placeholder 27">
            <a:extLst>
              <a:ext uri="{FF2B5EF4-FFF2-40B4-BE49-F238E27FC236}">
                <a16:creationId xmlns:a16="http://schemas.microsoft.com/office/drawing/2014/main" id="{C70561ED-191C-8490-695C-069E1FC44132}"/>
              </a:ext>
            </a:extLst>
          </p:cNvPr>
          <p:cNvSpPr>
            <a:spLocks noGrp="1"/>
          </p:cNvSpPr>
          <p:nvPr>
            <p:ph type="body" sz="quarter" idx="14" hasCustomPrompt="1"/>
          </p:nvPr>
        </p:nvSpPr>
        <p:spPr>
          <a:xfrm>
            <a:off x="815672" y="3035808"/>
            <a:ext cx="4157976" cy="2877270"/>
          </a:xfrm>
        </p:spPr>
        <p:txBody>
          <a:bodyPr/>
          <a:lstStyle/>
          <a:p>
            <a:pPr>
              <a:lnSpc>
                <a:spcPct val="175000"/>
              </a:lnSpc>
            </a:pPr>
            <a:r>
              <a:rPr lang="en-US" sz="1200" dirty="0">
                <a:solidFill>
                  <a:schemeClr val="tx1">
                    <a:lumMod val="50000"/>
                    <a:lumOff val="50000"/>
                  </a:schemeClr>
                </a:solidFill>
                <a:latin typeface="Poppins" pitchFamily="2" charset="77"/>
                <a:cs typeface="Poppins" pitchFamily="2" charset="77"/>
              </a:rPr>
              <a:t>Lorem ipsum dolor sit </a:t>
            </a:r>
            <a:r>
              <a:rPr lang="en-US" sz="1200" dirty="0" err="1">
                <a:solidFill>
                  <a:schemeClr val="tx1">
                    <a:lumMod val="50000"/>
                    <a:lumOff val="50000"/>
                  </a:schemeClr>
                </a:solidFill>
                <a:latin typeface="Poppins" pitchFamily="2" charset="77"/>
                <a:cs typeface="Poppins" pitchFamily="2" charset="77"/>
              </a:rPr>
              <a:t>amet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consectetur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adipiscing</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elit</a:t>
            </a:r>
            <a:r>
              <a:rPr lang="en-US" sz="1200" dirty="0">
                <a:solidFill>
                  <a:schemeClr val="tx1">
                    <a:lumMod val="50000"/>
                    <a:lumOff val="50000"/>
                  </a:schemeClr>
                </a:solidFill>
                <a:latin typeface="Poppins" pitchFamily="2" charset="77"/>
                <a:cs typeface="Poppins" pitchFamily="2" charset="77"/>
              </a:rPr>
              <a:t>, sed do </a:t>
            </a:r>
            <a:r>
              <a:rPr lang="en-US" sz="1200" dirty="0" err="1">
                <a:solidFill>
                  <a:schemeClr val="tx1">
                    <a:lumMod val="50000"/>
                    <a:lumOff val="50000"/>
                  </a:schemeClr>
                </a:solidFill>
                <a:latin typeface="Poppins" pitchFamily="2" charset="77"/>
                <a:cs typeface="Poppins" pitchFamily="2" charset="77"/>
              </a:rPr>
              <a:t>eiusmod</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tempor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incididunt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ut</a:t>
            </a:r>
            <a:r>
              <a:rPr lang="en-US" sz="1200" dirty="0">
                <a:solidFill>
                  <a:schemeClr val="tx1">
                    <a:lumMod val="50000"/>
                    <a:lumOff val="50000"/>
                  </a:schemeClr>
                </a:solidFill>
                <a:latin typeface="Poppins" pitchFamily="2" charset="77"/>
                <a:cs typeface="Poppins" pitchFamily="2" charset="77"/>
              </a:rPr>
              <a:t> labore et dolore magna </a:t>
            </a:r>
            <a:r>
              <a:rPr lang="en-US" sz="1200" dirty="0" err="1">
                <a:solidFill>
                  <a:schemeClr val="tx1">
                    <a:lumMod val="50000"/>
                    <a:lumOff val="50000"/>
                  </a:schemeClr>
                </a:solidFill>
                <a:latin typeface="Poppins" pitchFamily="2" charset="77"/>
                <a:cs typeface="Poppins" pitchFamily="2" charset="77"/>
              </a:rPr>
              <a:t>aliqua</a:t>
            </a:r>
            <a:r>
              <a:rPr lang="en-US" sz="1200" dirty="0">
                <a:solidFill>
                  <a:schemeClr val="tx1">
                    <a:lumMod val="50000"/>
                    <a:lumOff val="50000"/>
                  </a:schemeClr>
                </a:solidFill>
                <a:latin typeface="Poppins" pitchFamily="2" charset="77"/>
                <a:cs typeface="Poppins" pitchFamily="2" charset="77"/>
              </a:rPr>
              <a:t>. Ut </a:t>
            </a:r>
            <a:r>
              <a:rPr lang="en-US" sz="1200" dirty="0" err="1">
                <a:solidFill>
                  <a:schemeClr val="tx1">
                    <a:lumMod val="50000"/>
                    <a:lumOff val="50000"/>
                  </a:schemeClr>
                </a:solidFill>
                <a:latin typeface="Poppins" pitchFamily="2" charset="77"/>
                <a:cs typeface="Poppins" pitchFamily="2" charset="77"/>
              </a:rPr>
              <a:t>enim</a:t>
            </a:r>
            <a:r>
              <a:rPr lang="en-US" sz="1200" dirty="0">
                <a:solidFill>
                  <a:schemeClr val="tx1">
                    <a:lumMod val="50000"/>
                    <a:lumOff val="50000"/>
                  </a:schemeClr>
                </a:solidFill>
                <a:latin typeface="Poppins" pitchFamily="2" charset="77"/>
                <a:cs typeface="Poppins" pitchFamily="2" charset="77"/>
              </a:rPr>
              <a:t> ad minim </a:t>
            </a:r>
            <a:r>
              <a:rPr lang="en-US" sz="1200" dirty="0" err="1">
                <a:solidFill>
                  <a:schemeClr val="tx1">
                    <a:lumMod val="50000"/>
                    <a:lumOff val="50000"/>
                  </a:schemeClr>
                </a:solidFill>
                <a:latin typeface="Poppins" pitchFamily="2" charset="77"/>
                <a:cs typeface="Poppins" pitchFamily="2" charset="77"/>
              </a:rPr>
              <a:t>veniam</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quis</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nostrud</a:t>
            </a:r>
            <a:r>
              <a:rPr lang="en-US" sz="1200" dirty="0">
                <a:solidFill>
                  <a:schemeClr val="tx1">
                    <a:lumMod val="50000"/>
                    <a:lumOff val="50000"/>
                  </a:schemeClr>
                </a:solidFill>
                <a:latin typeface="Poppins" pitchFamily="2" charset="77"/>
                <a:cs typeface="Poppins" pitchFamily="2" charset="77"/>
              </a:rPr>
              <a:t> exercitation </a:t>
            </a:r>
            <a:r>
              <a:rPr lang="en-US" sz="1200" dirty="0" err="1">
                <a:solidFill>
                  <a:schemeClr val="tx1">
                    <a:lumMod val="50000"/>
                    <a:lumOff val="50000"/>
                  </a:schemeClr>
                </a:solidFill>
                <a:latin typeface="Poppins" pitchFamily="2" charset="77"/>
                <a:cs typeface="Poppins" pitchFamily="2" charset="77"/>
              </a:rPr>
              <a:t>ullamco</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laboris</a:t>
            </a:r>
            <a:r>
              <a:rPr lang="en-US" sz="1200" dirty="0">
                <a:solidFill>
                  <a:schemeClr val="tx1">
                    <a:lumMod val="50000"/>
                    <a:lumOff val="50000"/>
                  </a:schemeClr>
                </a:solidFill>
                <a:latin typeface="Poppins" pitchFamily="2" charset="77"/>
                <a:cs typeface="Poppins" pitchFamily="2" charset="77"/>
              </a:rPr>
              <a:t> nisi </a:t>
            </a:r>
            <a:r>
              <a:rPr lang="en-US" sz="1200" dirty="0" err="1">
                <a:solidFill>
                  <a:schemeClr val="tx1">
                    <a:lumMod val="50000"/>
                    <a:lumOff val="50000"/>
                  </a:schemeClr>
                </a:solidFill>
                <a:latin typeface="Poppins" pitchFamily="2" charset="77"/>
                <a:cs typeface="Poppins" pitchFamily="2" charset="77"/>
              </a:rPr>
              <a:t>ut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aliquip</a:t>
            </a:r>
            <a:r>
              <a:rPr lang="en-US" sz="1200" dirty="0">
                <a:solidFill>
                  <a:schemeClr val="tx1">
                    <a:lumMod val="50000"/>
                    <a:lumOff val="50000"/>
                  </a:schemeClr>
                </a:solidFill>
                <a:latin typeface="Poppins" pitchFamily="2" charset="77"/>
                <a:cs typeface="Poppins" pitchFamily="2" charset="77"/>
              </a:rPr>
              <a:t> ex </a:t>
            </a:r>
            <a:r>
              <a:rPr lang="en-US" sz="1200" dirty="0" err="1">
                <a:solidFill>
                  <a:schemeClr val="tx1">
                    <a:lumMod val="50000"/>
                    <a:lumOff val="50000"/>
                  </a:schemeClr>
                </a:solidFill>
                <a:latin typeface="Poppins" pitchFamily="2" charset="77"/>
                <a:cs typeface="Poppins" pitchFamily="2" charset="77"/>
              </a:rPr>
              <a:t>ea</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commodo</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consequat</a:t>
            </a:r>
            <a:r>
              <a:rPr lang="en-US" sz="1200" dirty="0">
                <a:solidFill>
                  <a:schemeClr val="tx1">
                    <a:lumMod val="50000"/>
                    <a:lumOff val="50000"/>
                  </a:schemeClr>
                </a:solidFill>
                <a:latin typeface="Poppins" pitchFamily="2" charset="77"/>
                <a:cs typeface="Poppins" pitchFamily="2" charset="77"/>
              </a:rPr>
              <a:t>. Duis </a:t>
            </a:r>
            <a:r>
              <a:rPr lang="en-US" sz="1200" dirty="0" err="1">
                <a:solidFill>
                  <a:schemeClr val="tx1">
                    <a:lumMod val="50000"/>
                    <a:lumOff val="50000"/>
                  </a:schemeClr>
                </a:solidFill>
                <a:latin typeface="Poppins" pitchFamily="2" charset="77"/>
                <a:cs typeface="Poppins" pitchFamily="2" charset="77"/>
              </a:rPr>
              <a:t>aute</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irure</a:t>
            </a:r>
            <a:r>
              <a:rPr lang="en-US" sz="1200" dirty="0">
                <a:solidFill>
                  <a:schemeClr val="tx1">
                    <a:lumMod val="50000"/>
                    <a:lumOff val="50000"/>
                  </a:schemeClr>
                </a:solidFill>
                <a:latin typeface="Poppins" pitchFamily="2" charset="77"/>
                <a:cs typeface="Poppins" pitchFamily="2" charset="77"/>
              </a:rPr>
              <a:t> dolor in </a:t>
            </a:r>
            <a:r>
              <a:rPr lang="en-US" sz="1200" dirty="0" err="1">
                <a:solidFill>
                  <a:schemeClr val="tx1">
                    <a:lumMod val="50000"/>
                    <a:lumOff val="50000"/>
                  </a:schemeClr>
                </a:solidFill>
                <a:latin typeface="Poppins" pitchFamily="2" charset="77"/>
                <a:cs typeface="Poppins" pitchFamily="2" charset="77"/>
              </a:rPr>
              <a:t>reprehenderit</a:t>
            </a:r>
            <a:r>
              <a:rPr lang="en-US" sz="1200" dirty="0">
                <a:solidFill>
                  <a:schemeClr val="tx1">
                    <a:lumMod val="50000"/>
                    <a:lumOff val="50000"/>
                  </a:schemeClr>
                </a:solidFill>
                <a:latin typeface="Poppins" pitchFamily="2" charset="77"/>
                <a:cs typeface="Poppins" pitchFamily="2" charset="77"/>
              </a:rPr>
              <a:t> in </a:t>
            </a:r>
            <a:r>
              <a:rPr lang="en-US" sz="1200" dirty="0" err="1">
                <a:solidFill>
                  <a:schemeClr val="tx1">
                    <a:lumMod val="50000"/>
                    <a:lumOff val="50000"/>
                  </a:schemeClr>
                </a:solidFill>
                <a:latin typeface="Poppins" pitchFamily="2" charset="77"/>
                <a:cs typeface="Poppins" pitchFamily="2" charset="77"/>
              </a:rPr>
              <a:t>voluptate</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velit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esse</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cillum</a:t>
            </a:r>
            <a:r>
              <a:rPr lang="en-US" sz="1200" dirty="0">
                <a:solidFill>
                  <a:schemeClr val="tx1">
                    <a:lumMod val="50000"/>
                    <a:lumOff val="50000"/>
                  </a:schemeClr>
                </a:solidFill>
                <a:latin typeface="Poppins" pitchFamily="2" charset="77"/>
                <a:cs typeface="Poppins" pitchFamily="2" charset="77"/>
              </a:rPr>
              <a:t> dolore </a:t>
            </a:r>
            <a:r>
              <a:rPr lang="en-US" sz="1200" dirty="0" err="1">
                <a:solidFill>
                  <a:schemeClr val="tx1">
                    <a:lumMod val="50000"/>
                    <a:lumOff val="50000"/>
                  </a:schemeClr>
                </a:solidFill>
                <a:latin typeface="Poppins" pitchFamily="2" charset="77"/>
                <a:cs typeface="Poppins" pitchFamily="2" charset="77"/>
              </a:rPr>
              <a:t>eu</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fugiat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nulla</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pariatur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Excepteur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sint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occaecat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cupidatat</a:t>
            </a:r>
            <a:r>
              <a:rPr lang="en-US" sz="1200" dirty="0">
                <a:solidFill>
                  <a:schemeClr val="tx1">
                    <a:lumMod val="50000"/>
                    <a:lumOff val="50000"/>
                  </a:schemeClr>
                </a:solidFill>
                <a:latin typeface="Poppins" pitchFamily="2" charset="77"/>
                <a:cs typeface="Poppins" pitchFamily="2" charset="77"/>
              </a:rPr>
              <a:t> non </a:t>
            </a:r>
            <a:r>
              <a:rPr lang="en-US" sz="1200" dirty="0" err="1">
                <a:solidFill>
                  <a:schemeClr val="tx1">
                    <a:lumMod val="50000"/>
                    <a:lumOff val="50000"/>
                  </a:schemeClr>
                </a:solidFill>
                <a:latin typeface="Poppins" pitchFamily="2" charset="77"/>
                <a:cs typeface="Poppins" pitchFamily="2" charset="77"/>
              </a:rPr>
              <a:t>proident</a:t>
            </a:r>
            <a:r>
              <a:rPr lang="en-US" sz="1200" dirty="0">
                <a:solidFill>
                  <a:schemeClr val="tx1">
                    <a:lumMod val="50000"/>
                    <a:lumOff val="50000"/>
                  </a:schemeClr>
                </a:solidFill>
                <a:latin typeface="Poppins" pitchFamily="2" charset="77"/>
                <a:cs typeface="Poppins" pitchFamily="2" charset="77"/>
              </a:rPr>
              <a:t>, sunt in culpa qui </a:t>
            </a:r>
            <a:r>
              <a:rPr lang="en-US" sz="1200" dirty="0" err="1">
                <a:solidFill>
                  <a:schemeClr val="tx1">
                    <a:lumMod val="50000"/>
                    <a:lumOff val="50000"/>
                  </a:schemeClr>
                </a:solidFill>
                <a:latin typeface="Poppins" pitchFamily="2" charset="77"/>
                <a:cs typeface="Poppins" pitchFamily="2" charset="77"/>
              </a:rPr>
              <a:t>officia</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deserunt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mollit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anim</a:t>
            </a:r>
            <a:r>
              <a:rPr lang="en-US" sz="1200" dirty="0">
                <a:solidFill>
                  <a:schemeClr val="tx1">
                    <a:lumMod val="50000"/>
                    <a:lumOff val="50000"/>
                  </a:schemeClr>
                </a:solidFill>
                <a:latin typeface="Poppins" pitchFamily="2" charset="77"/>
                <a:cs typeface="Poppins" pitchFamily="2" charset="77"/>
              </a:rPr>
              <a:t> id </a:t>
            </a:r>
            <a:r>
              <a:rPr lang="en-US" sz="1200" dirty="0" err="1">
                <a:solidFill>
                  <a:schemeClr val="tx1">
                    <a:lumMod val="50000"/>
                    <a:lumOff val="50000"/>
                  </a:schemeClr>
                </a:solidFill>
                <a:latin typeface="Poppins" pitchFamily="2" charset="77"/>
                <a:cs typeface="Poppins" pitchFamily="2" charset="77"/>
              </a:rPr>
              <a:t>est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laborum</a:t>
            </a:r>
            <a:r>
              <a:rPr lang="en-US" sz="1200" dirty="0">
                <a:solidFill>
                  <a:schemeClr val="tx1">
                    <a:lumMod val="50000"/>
                    <a:lumOff val="50000"/>
                  </a:schemeClr>
                </a:solidFill>
                <a:latin typeface="Poppins" pitchFamily="2" charset="77"/>
                <a:cs typeface="Poppins" pitchFamily="2" charset="77"/>
              </a:rPr>
              <a:t>.</a:t>
            </a:r>
          </a:p>
        </p:txBody>
      </p:sp>
    </p:spTree>
    <p:extLst>
      <p:ext uri="{BB962C8B-B14F-4D97-AF65-F5344CB8AC3E}">
        <p14:creationId xmlns:p14="http://schemas.microsoft.com/office/powerpoint/2010/main" val="689466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2 P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DEAA3F-C8AC-CBCA-4A60-CE800F594694}"/>
              </a:ext>
            </a:extLst>
          </p:cNvPr>
          <p:cNvSpPr>
            <a:spLocks noGrp="1"/>
          </p:cNvSpPr>
          <p:nvPr>
            <p:ph type="title" hasCustomPrompt="1"/>
          </p:nvPr>
        </p:nvSpPr>
        <p:spPr>
          <a:xfrm>
            <a:off x="987552" y="4788453"/>
            <a:ext cx="6940296" cy="1325563"/>
          </a:xfrm>
        </p:spPr>
        <p:txBody>
          <a:bodyPr>
            <a:normAutofit/>
          </a:bodyPr>
          <a:lstStyle>
            <a:lvl1pPr>
              <a:defRPr sz="4000"/>
            </a:lvl1pPr>
          </a:lstStyle>
          <a:p>
            <a:r>
              <a:rPr lang="en-US" dirty="0"/>
              <a:t>Lorem ipsum dolor sit </a:t>
            </a:r>
            <a:r>
              <a:rPr lang="en-US" dirty="0" err="1"/>
              <a:t>amet</a:t>
            </a:r>
            <a:r>
              <a:rPr lang="en-US" dirty="0"/>
              <a:t> </a:t>
            </a:r>
            <a:r>
              <a:rPr lang="en-US" dirty="0" err="1"/>
              <a:t>consectetur</a:t>
            </a:r>
            <a:r>
              <a:rPr lang="en-US" dirty="0"/>
              <a:t>.</a:t>
            </a:r>
          </a:p>
        </p:txBody>
      </p:sp>
      <p:sp>
        <p:nvSpPr>
          <p:cNvPr id="8" name="Rectangle 7">
            <a:extLst>
              <a:ext uri="{FF2B5EF4-FFF2-40B4-BE49-F238E27FC236}">
                <a16:creationId xmlns:a16="http://schemas.microsoft.com/office/drawing/2014/main" id="{001A9FCF-AAB5-2D17-A1F7-15077B2D4C32}"/>
              </a:ext>
            </a:extLst>
          </p:cNvPr>
          <p:cNvSpPr/>
          <p:nvPr userDrawn="1"/>
        </p:nvSpPr>
        <p:spPr>
          <a:xfrm>
            <a:off x="0" y="0"/>
            <a:ext cx="3466742" cy="3947116"/>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D5A6AE1F-E644-1915-5CC7-32ED3F08BC10}"/>
              </a:ext>
            </a:extLst>
          </p:cNvPr>
          <p:cNvSpPr/>
          <p:nvPr userDrawn="1"/>
        </p:nvSpPr>
        <p:spPr>
          <a:xfrm>
            <a:off x="9131180" y="0"/>
            <a:ext cx="3060819" cy="685800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9131180" y="0"/>
            <a:ext cx="3060819" cy="685799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0" y="1"/>
            <a:ext cx="3466742" cy="3947115"/>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Tree>
    <p:extLst>
      <p:ext uri="{BB962C8B-B14F-4D97-AF65-F5344CB8AC3E}">
        <p14:creationId xmlns:p14="http://schemas.microsoft.com/office/powerpoint/2010/main" val="1890088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Pics Lef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2" name="Rectangle 1">
            <a:extLst>
              <a:ext uri="{FF2B5EF4-FFF2-40B4-BE49-F238E27FC236}">
                <a16:creationId xmlns:a16="http://schemas.microsoft.com/office/drawing/2014/main" id="{7F2E082F-D741-AB61-E924-7101FED52DCA}"/>
              </a:ext>
            </a:extLst>
          </p:cNvPr>
          <p:cNvSpPr/>
          <p:nvPr userDrawn="1"/>
        </p:nvSpPr>
        <p:spPr>
          <a:xfrm>
            <a:off x="363196" y="345970"/>
            <a:ext cx="3099273" cy="292608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6194CA7E-A9F3-F7B0-2ACE-026EC8DC548E}"/>
              </a:ext>
            </a:extLst>
          </p:cNvPr>
          <p:cNvSpPr/>
          <p:nvPr userDrawn="1"/>
        </p:nvSpPr>
        <p:spPr>
          <a:xfrm>
            <a:off x="363195" y="3276136"/>
            <a:ext cx="3099273" cy="96140"/>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B011ECED-4F57-A5E0-0474-5681B96EAA12}"/>
              </a:ext>
            </a:extLst>
          </p:cNvPr>
          <p:cNvSpPr/>
          <p:nvPr userDrawn="1"/>
        </p:nvSpPr>
        <p:spPr>
          <a:xfrm>
            <a:off x="363196" y="3485727"/>
            <a:ext cx="3099273" cy="292608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0E8B8A0-6B3D-412D-A3EB-907F2FC91DC3}"/>
              </a:ext>
            </a:extLst>
          </p:cNvPr>
          <p:cNvSpPr/>
          <p:nvPr userDrawn="1"/>
        </p:nvSpPr>
        <p:spPr>
          <a:xfrm>
            <a:off x="363195" y="6415890"/>
            <a:ext cx="3099273" cy="96140"/>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363195" y="341884"/>
            <a:ext cx="3085433" cy="2926080"/>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349293" y="3485725"/>
            <a:ext cx="3099273" cy="2926081"/>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28722713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Pics Left - Full">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940C23-34B3-05D1-441D-6FE28EA8F15D}"/>
              </a:ext>
            </a:extLst>
          </p:cNvPr>
          <p:cNvSpPr/>
          <p:nvPr userDrawn="1"/>
        </p:nvSpPr>
        <p:spPr>
          <a:xfrm>
            <a:off x="1" y="3474720"/>
            <a:ext cx="4671701" cy="338328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4717B09-DFA2-B777-A971-7D9A7C235218}"/>
              </a:ext>
            </a:extLst>
          </p:cNvPr>
          <p:cNvSpPr/>
          <p:nvPr userDrawn="1"/>
        </p:nvSpPr>
        <p:spPr>
          <a:xfrm>
            <a:off x="0" y="0"/>
            <a:ext cx="4671701" cy="338328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1" y="-5148"/>
            <a:ext cx="4671700" cy="3388428"/>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1" y="3485726"/>
            <a:ext cx="4671700" cy="3367126"/>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1012457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 Pic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B0B1342-8A50-B106-DC9B-5CC8D03DFB98}"/>
              </a:ext>
            </a:extLst>
          </p:cNvPr>
          <p:cNvSpPr/>
          <p:nvPr userDrawn="1"/>
        </p:nvSpPr>
        <p:spPr>
          <a:xfrm>
            <a:off x="0" y="6702037"/>
            <a:ext cx="12191999" cy="168779"/>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Tree>
    <p:extLst>
      <p:ext uri="{BB962C8B-B14F-4D97-AF65-F5344CB8AC3E}">
        <p14:creationId xmlns:p14="http://schemas.microsoft.com/office/powerpoint/2010/main" val="1431865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 Pics Lef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C54C80-0347-40EF-9879-0DD6EF23178B}"/>
              </a:ext>
            </a:extLst>
          </p:cNvPr>
          <p:cNvSpPr/>
          <p:nvPr userDrawn="1"/>
        </p:nvSpPr>
        <p:spPr>
          <a:xfrm>
            <a:off x="0" y="3474720"/>
            <a:ext cx="2315909" cy="338328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54C0A32C-D181-3FA5-4A99-4D016580C000}"/>
              </a:ext>
            </a:extLst>
          </p:cNvPr>
          <p:cNvSpPr/>
          <p:nvPr userDrawn="1"/>
        </p:nvSpPr>
        <p:spPr>
          <a:xfrm>
            <a:off x="-1" y="0"/>
            <a:ext cx="2315909" cy="338328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E099FA79-00EB-125D-13BF-557BFC458FD2}"/>
              </a:ext>
            </a:extLst>
          </p:cNvPr>
          <p:cNvSpPr/>
          <p:nvPr userDrawn="1"/>
        </p:nvSpPr>
        <p:spPr>
          <a:xfrm>
            <a:off x="2399944" y="3474720"/>
            <a:ext cx="2315909" cy="338328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6628C66-DBD3-9DF6-69B4-EC5C7341A18C}"/>
              </a:ext>
            </a:extLst>
          </p:cNvPr>
          <p:cNvSpPr/>
          <p:nvPr userDrawn="1"/>
        </p:nvSpPr>
        <p:spPr>
          <a:xfrm>
            <a:off x="2399943" y="0"/>
            <a:ext cx="2315909" cy="338328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1" y="5148"/>
            <a:ext cx="2315909" cy="3372984"/>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1" y="3479868"/>
            <a:ext cx="2315909" cy="3372984"/>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9" name="Picture Placeholder 2">
            <a:extLst>
              <a:ext uri="{FF2B5EF4-FFF2-40B4-BE49-F238E27FC236}">
                <a16:creationId xmlns:a16="http://schemas.microsoft.com/office/drawing/2014/main" id="{53FD87B1-22BC-E03B-802A-4D02A2CBF5E2}"/>
              </a:ext>
            </a:extLst>
          </p:cNvPr>
          <p:cNvSpPr>
            <a:spLocks noGrp="1"/>
          </p:cNvSpPr>
          <p:nvPr>
            <p:ph type="pic" idx="13"/>
          </p:nvPr>
        </p:nvSpPr>
        <p:spPr>
          <a:xfrm>
            <a:off x="2399942" y="0"/>
            <a:ext cx="2329811" cy="3383280"/>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Picture Placeholder 2">
            <a:extLst>
              <a:ext uri="{FF2B5EF4-FFF2-40B4-BE49-F238E27FC236}">
                <a16:creationId xmlns:a16="http://schemas.microsoft.com/office/drawing/2014/main" id="{15748AE2-4C1D-8FF3-398B-0BE9108EBFFE}"/>
              </a:ext>
            </a:extLst>
          </p:cNvPr>
          <p:cNvSpPr>
            <a:spLocks noGrp="1"/>
          </p:cNvSpPr>
          <p:nvPr>
            <p:ph type="pic" idx="14"/>
          </p:nvPr>
        </p:nvSpPr>
        <p:spPr>
          <a:xfrm>
            <a:off x="2399942" y="3485726"/>
            <a:ext cx="2315909" cy="3383280"/>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2334490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2F0CA4A-C77E-4D1F-FB40-7AE40679E4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A0235AC6-9C4E-C4FA-67E9-62FC56ABFAC5}"/>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Placeholder 5">
            <a:extLst>
              <a:ext uri="{FF2B5EF4-FFF2-40B4-BE49-F238E27FC236}">
                <a16:creationId xmlns:a16="http://schemas.microsoft.com/office/drawing/2014/main" id="{8E8879E1-CAF8-A5CC-270F-CBFE3BD8A4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33035870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 id="2147483655" r:id="rId12"/>
    <p:sldLayoutId id="2147483670" r:id="rId13"/>
    <p:sldLayoutId id="2147483671" r:id="rId14"/>
    <p:sldLayoutId id="2147483672" r:id="rId15"/>
    <p:sldLayoutId id="2147483666" r:id="rId16"/>
  </p:sldLayoutIdLst>
  <p:txStyles>
    <p:titleStyle>
      <a:lvl1pPr algn="l" defTabSz="914400" rtl="0" eaLnBrk="1" latinLnBrk="0" hangingPunct="1">
        <a:lnSpc>
          <a:spcPct val="90000"/>
        </a:lnSpc>
        <a:spcBef>
          <a:spcPct val="0"/>
        </a:spcBef>
        <a:buNone/>
        <a:defRPr sz="2800" b="1" i="0" kern="1200">
          <a:solidFill>
            <a:schemeClr val="tx1"/>
          </a:solidFill>
          <a:latin typeface="Rajdhani Semibold" panose="02000000000000000000" pitchFamily="2" charset="77"/>
          <a:ea typeface="+mj-ea"/>
          <a:cs typeface="Rajdhani Semibold" panose="02000000000000000000" pitchFamily="2" charset="77"/>
        </a:defRPr>
      </a:lvl1pPr>
    </p:titleStyle>
    <p:bodyStyle>
      <a:lvl1pPr marL="0" indent="0" algn="l" defTabSz="914400" rtl="0" eaLnBrk="1" latinLnBrk="0" hangingPunct="1">
        <a:lnSpc>
          <a:spcPct val="175000"/>
        </a:lnSpc>
        <a:spcBef>
          <a:spcPts val="1000"/>
        </a:spcBef>
        <a:buFont typeface="Arial" panose="020B0604020202020204" pitchFamily="34" charset="0"/>
        <a:buNone/>
        <a:defRPr sz="1200" kern="1200">
          <a:solidFill>
            <a:schemeClr val="tx1">
              <a:lumMod val="50000"/>
              <a:lumOff val="50000"/>
            </a:schemeClr>
          </a:solidFill>
          <a:latin typeface="Poppins" pitchFamily="2" charset="77"/>
          <a:ea typeface="Roboto Slab" pitchFamily="2" charset="0"/>
          <a:cs typeface="Poppins" pitchFamily="2" charset="77"/>
        </a:defRPr>
      </a:lvl1pPr>
      <a:lvl2pPr marL="4572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Roboto Slab" pitchFamily="2" charset="0"/>
          <a:cs typeface="Poppins" pitchFamily="2" charset="77"/>
        </a:defRPr>
      </a:lvl2pPr>
      <a:lvl3pPr marL="9144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Roboto Slab" pitchFamily="2" charset="0"/>
          <a:cs typeface="Poppins" pitchFamily="2" charset="77"/>
        </a:defRPr>
      </a:lvl3pPr>
      <a:lvl4pPr marL="13716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Roboto Slab" pitchFamily="2" charset="0"/>
          <a:cs typeface="Poppins" pitchFamily="2" charset="77"/>
        </a:defRPr>
      </a:lvl4pPr>
      <a:lvl5pPr marL="18288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Roboto Slab" pitchFamily="2" charset="0"/>
          <a:cs typeface="Poppi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2F0CA4A-C77E-4D1F-FB40-7AE40679E4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A0235AC6-9C4E-C4FA-67E9-62FC56ABFAC5}"/>
              </a:ext>
            </a:extLst>
          </p:cNvPr>
          <p:cNvSpPr/>
          <p:nvPr userDrawn="1"/>
        </p:nvSpPr>
        <p:spPr>
          <a:xfrm>
            <a:off x="11502640" y="-8626"/>
            <a:ext cx="689360" cy="687222"/>
          </a:xfrm>
          <a:prstGeom prst="rect">
            <a:avLst/>
          </a:prstGeom>
          <a:solidFill>
            <a:srgbClr val="202A32"/>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Placeholder 5">
            <a:extLst>
              <a:ext uri="{FF2B5EF4-FFF2-40B4-BE49-F238E27FC236}">
                <a16:creationId xmlns:a16="http://schemas.microsoft.com/office/drawing/2014/main" id="{8E8879E1-CAF8-A5CC-270F-CBFE3BD8A4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180667467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ransition/>
  <p:txStyles>
    <p:titleStyle>
      <a:lvl1pPr algn="l" defTabSz="914400" rtl="0" eaLnBrk="1" latinLnBrk="0" hangingPunct="1">
        <a:lnSpc>
          <a:spcPct val="90000"/>
        </a:lnSpc>
        <a:spcBef>
          <a:spcPct val="0"/>
        </a:spcBef>
        <a:buNone/>
        <a:defRPr sz="3200" b="1" i="0" kern="1200">
          <a:solidFill>
            <a:srgbClr val="202A32"/>
          </a:solidFill>
          <a:latin typeface="Rajdhani Semibold" panose="02000000000000000000" pitchFamily="2" charset="77"/>
          <a:ea typeface="+mj-ea"/>
          <a:cs typeface="Rajdhani Semibold" panose="02000000000000000000" pitchFamily="2" charset="77"/>
        </a:defRPr>
      </a:lvl1pPr>
    </p:titleStyle>
    <p:bodyStyle>
      <a:lvl1pPr marL="0" indent="0" algn="l" defTabSz="914400" rtl="0" eaLnBrk="1" latinLnBrk="0" hangingPunct="1">
        <a:lnSpc>
          <a:spcPct val="175000"/>
        </a:lnSpc>
        <a:spcBef>
          <a:spcPts val="1000"/>
        </a:spcBef>
        <a:buFont typeface="Arial" panose="020B0604020202020204" pitchFamily="34" charset="0"/>
        <a:buNone/>
        <a:defRPr sz="1200" kern="1200">
          <a:solidFill>
            <a:schemeClr val="tx1">
              <a:lumMod val="50000"/>
              <a:lumOff val="50000"/>
            </a:schemeClr>
          </a:solidFill>
          <a:latin typeface="Poppins" pitchFamily="2" charset="77"/>
          <a:ea typeface="+mn-ea"/>
          <a:cs typeface="Poppins" pitchFamily="2" charset="77"/>
        </a:defRPr>
      </a:lvl1pPr>
      <a:lvl2pPr marL="4572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mn-ea"/>
          <a:cs typeface="Poppins" pitchFamily="2" charset="77"/>
        </a:defRPr>
      </a:lvl2pPr>
      <a:lvl3pPr marL="9144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mn-ea"/>
          <a:cs typeface="Poppins" pitchFamily="2" charset="77"/>
        </a:defRPr>
      </a:lvl3pPr>
      <a:lvl4pPr marL="13716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mn-ea"/>
          <a:cs typeface="Poppins" pitchFamily="2" charset="77"/>
        </a:defRPr>
      </a:lvl4pPr>
      <a:lvl5pPr marL="18288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mn-ea"/>
          <a:cs typeface="Poppi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www.iltanet.org/blogs/darren-alleyne/2024/12/12/the-impossible-relationship-the-ciso-cio-dynamic-a" TargetMode="External"/><Relationship Id="rId13" Type="http://schemas.openxmlformats.org/officeDocument/2006/relationships/hyperlink" Target="https://iltanet.org/blogs/eli-nussbaum/2025/01/24/recruiting-for-the-future-the-changing-landscape-o" TargetMode="External"/><Relationship Id="rId18" Type="http://schemas.openxmlformats.org/officeDocument/2006/relationships/hyperlink" Target="https://iltanet.org/blogs/raenesia-jones/2025/05/08/threat-hunting-as-a-form-of-client-care" TargetMode="External"/><Relationship Id="rId3" Type="http://schemas.openxmlformats.org/officeDocument/2006/relationships/hyperlink" Target="https://iltanet.org/blogs/debora-king/2024/07/11/the-race-to-managing-a-third-party-risk-management" TargetMode="External"/><Relationship Id="rId21" Type="http://schemas.openxmlformats.org/officeDocument/2006/relationships/hyperlink" Target="https://iltanet.org/viewdocument/dont-put-all-your-eggs-in-mfa-10" TargetMode="External"/><Relationship Id="rId7" Type="http://schemas.openxmlformats.org/officeDocument/2006/relationships/hyperlink" Target="https://iltanet.org/viewdocument/a-comparison-of-security-monitoring-1" TargetMode="External"/><Relationship Id="rId12" Type="http://schemas.openxmlformats.org/officeDocument/2006/relationships/hyperlink" Target="https://iltanet.org/viewdocument/cyber-threats-latest-trends-and-av-2" TargetMode="External"/><Relationship Id="rId17" Type="http://schemas.openxmlformats.org/officeDocument/2006/relationships/hyperlink" Target="https://iltanet.org/viewdocument/safeguarding-ai-in-law-firms-balan" TargetMode="External"/><Relationship Id="rId2" Type="http://schemas.openxmlformats.org/officeDocument/2006/relationships/hyperlink" Target="https://iltanet.org/blogs/corey-reitz1/2024/07/11/effectively-navigate-a-cyber-audit" TargetMode="External"/><Relationship Id="rId16" Type="http://schemas.openxmlformats.org/officeDocument/2006/relationships/hyperlink" Target="https://iltanet.org/viewdocument/data-privacy-how-to-determine-what" TargetMode="External"/><Relationship Id="rId20" Type="http://schemas.openxmlformats.org/officeDocument/2006/relationships/hyperlink" Target="https://iltanet.org/blogs/scott-christensen/2025/05/30/creating-a-mini-pmo-within-smaller-firms" TargetMode="External"/><Relationship Id="rId1" Type="http://schemas.openxmlformats.org/officeDocument/2006/relationships/slideLayout" Target="../slideLayouts/slideLayout2.xml"/><Relationship Id="rId6" Type="http://schemas.openxmlformats.org/officeDocument/2006/relationships/hyperlink" Target="https://iltanet.org/viewdocument/exploring-dora-what-the-new-eu-reg" TargetMode="External"/><Relationship Id="rId11" Type="http://schemas.openxmlformats.org/officeDocument/2006/relationships/hyperlink" Target="https://iltanet.org/viewdocument/cyber-threats-latest-trends-and-av-1" TargetMode="External"/><Relationship Id="rId24" Type="http://schemas.openxmlformats.org/officeDocument/2006/relationships/hyperlink" Target="https://iltanet.org/viewdocument/the-art-of-doing-retention-where" TargetMode="External"/><Relationship Id="rId5" Type="http://schemas.openxmlformats.org/officeDocument/2006/relationships/hyperlink" Target="https://iltanet.org/viewdocument/understaffed-overworked-and-under" TargetMode="External"/><Relationship Id="rId15" Type="http://schemas.openxmlformats.org/officeDocument/2006/relationships/hyperlink" Target="https://iltanet.org/viewdocument/microsoft-365-governance-taking-s" TargetMode="External"/><Relationship Id="rId23" Type="http://schemas.openxmlformats.org/officeDocument/2006/relationships/hyperlink" Target="https://iltanet.org/viewdocument/cloud-security-challenges-what-ar" TargetMode="External"/><Relationship Id="rId10" Type="http://schemas.openxmlformats.org/officeDocument/2006/relationships/hyperlink" Target="https://iltanet.org/viewdocument/ai-risk-governance-navigating-a" TargetMode="External"/><Relationship Id="rId19" Type="http://schemas.openxmlformats.org/officeDocument/2006/relationships/hyperlink" Target="https://www.iltanet.org/viewdocument/law-firms-and-ai-a-practical-guid" TargetMode="External"/><Relationship Id="rId4" Type="http://schemas.openxmlformats.org/officeDocument/2006/relationships/hyperlink" Target="https://iltanet.org/viewdocument/data-dilemmas-from-hygiene-to-owne" TargetMode="External"/><Relationship Id="rId9" Type="http://schemas.openxmlformats.org/officeDocument/2006/relationships/hyperlink" Target="https://iltanet.org/viewdocument/essentials-of-security-metrics-ins" TargetMode="External"/><Relationship Id="rId14" Type="http://schemas.openxmlformats.org/officeDocument/2006/relationships/hyperlink" Target="https://iltanet.org/blogs/andrew-corridore/2025/02/21/the-hard-sell-in-ensuring-legal-compliance-actiona" TargetMode="External"/><Relationship Id="rId22" Type="http://schemas.openxmlformats.org/officeDocument/2006/relationships/hyperlink" Target="https://iltanet.org/viewdocument/law-firms-and-ai-locking-down-sec"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hyperlink" Target="https://courses.lumenlearning.com/wm-businesscommunicationmgrs/chapter/video-meetings/" TargetMode="External"/><Relationship Id="rId2" Type="http://schemas.openxmlformats.org/officeDocument/2006/relationships/image" Target="../media/image24.jpeg"/><Relationship Id="rId1" Type="http://schemas.openxmlformats.org/officeDocument/2006/relationships/slideLayout" Target="../slideLayouts/slideLayout19.xml"/><Relationship Id="rId6" Type="http://schemas.openxmlformats.org/officeDocument/2006/relationships/hyperlink" Target="https://creativecommons.org/licenses/by-sa/3.0/" TargetMode="External"/><Relationship Id="rId5" Type="http://schemas.openxmlformats.org/officeDocument/2006/relationships/hyperlink" Target="https://en.wikipedia.org/wiki/Payson_Airport" TargetMode="Externa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hyperlink" Target="https://www.publicdomainpictures.net/view-image.php?image=370244&amp;picture=paii-urmtori" TargetMode="External"/><Relationship Id="rId2" Type="http://schemas.openxmlformats.org/officeDocument/2006/relationships/image" Target="../media/image26.jpeg"/><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8.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image" Target="../media/image37.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chart" Target="../charts/chart1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image" Target="../media/image42.pn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chart" Target="../charts/chart1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deloitte.wsj.com/cio/generative-ai-risks-and-how-to-manage-them-75580c9a" TargetMode="External"/><Relationship Id="rId2" Type="http://schemas.openxmlformats.org/officeDocument/2006/relationships/hyperlink" Target="https://www.heygen.com/tool/deepfake-maker" TargetMode="External"/><Relationship Id="rId1" Type="http://schemas.openxmlformats.org/officeDocument/2006/relationships/slideLayout" Target="../slideLayouts/slideLayout2.xml"/><Relationship Id="rId5" Type="http://schemas.openxmlformats.org/officeDocument/2006/relationships/hyperlink" Target="https://eur-lex.europa.eu/legal-content/EN/TXT/PDF/?uri=OJ:L_202401689" TargetMode="External"/><Relationship Id="rId4" Type="http://schemas.openxmlformats.org/officeDocument/2006/relationships/hyperlink" Target="https://doi.org/10.6028/NIST.AI.600-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9B1C9C-4597-2338-580C-BD8AA7931E39}"/>
              </a:ext>
            </a:extLst>
          </p:cNvPr>
          <p:cNvSpPr>
            <a:spLocks noGrp="1"/>
          </p:cNvSpPr>
          <p:nvPr>
            <p:ph type="ctrTitle"/>
          </p:nvPr>
        </p:nvSpPr>
        <p:spPr>
          <a:xfrm>
            <a:off x="2815391" y="2357313"/>
            <a:ext cx="6561214" cy="1785105"/>
          </a:xfrm>
        </p:spPr>
        <p:txBody>
          <a:bodyPr>
            <a:normAutofit/>
          </a:bodyPr>
          <a:lstStyle/>
          <a:p>
            <a:r>
              <a:rPr lang="en-US" sz="5400" dirty="0"/>
              <a:t>Welcome</a:t>
            </a:r>
          </a:p>
        </p:txBody>
      </p:sp>
      <p:sp>
        <p:nvSpPr>
          <p:cNvPr id="3" name="Subtitle 2">
            <a:extLst>
              <a:ext uri="{FF2B5EF4-FFF2-40B4-BE49-F238E27FC236}">
                <a16:creationId xmlns:a16="http://schemas.microsoft.com/office/drawing/2014/main" id="{E91D39D5-62F3-49AE-97D3-A698E19AB883}"/>
              </a:ext>
            </a:extLst>
          </p:cNvPr>
          <p:cNvSpPr>
            <a:spLocks noGrp="1"/>
          </p:cNvSpPr>
          <p:nvPr>
            <p:ph type="subTitle" idx="1"/>
          </p:nvPr>
        </p:nvSpPr>
        <p:spPr>
          <a:xfrm>
            <a:off x="1878292" y="4552105"/>
            <a:ext cx="8435411" cy="714644"/>
          </a:xfrm>
        </p:spPr>
        <p:txBody>
          <a:bodyPr>
            <a:noAutofit/>
          </a:bodyPr>
          <a:lstStyle/>
          <a:p>
            <a:r>
              <a:rPr lang="en-US" sz="3600" dirty="0"/>
              <a:t>G100 Session 5: Plenary</a:t>
            </a:r>
          </a:p>
        </p:txBody>
      </p:sp>
    </p:spTree>
    <p:extLst>
      <p:ext uri="{BB962C8B-B14F-4D97-AF65-F5344CB8AC3E}">
        <p14:creationId xmlns:p14="http://schemas.microsoft.com/office/powerpoint/2010/main" val="38697119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41DEC7A-5B90-B714-175C-0F5503023872}"/>
              </a:ext>
            </a:extLst>
          </p:cNvPr>
          <p:cNvSpPr>
            <a:spLocks noGrp="1"/>
          </p:cNvSpPr>
          <p:nvPr>
            <p:ph type="body" sz="quarter" idx="10"/>
          </p:nvPr>
        </p:nvSpPr>
        <p:spPr>
          <a:xfrm>
            <a:off x="8198339" y="2426777"/>
            <a:ext cx="3810489" cy="1818180"/>
          </a:xfrm>
        </p:spPr>
        <p:txBody>
          <a:bodyPr/>
          <a:lstStyle/>
          <a:p>
            <a:pPr algn="ctr"/>
            <a:r>
              <a:rPr lang="en-US" sz="3200" dirty="0"/>
              <a:t>ILTA </a:t>
            </a:r>
            <a:br>
              <a:rPr lang="en-US" sz="3200" dirty="0"/>
            </a:br>
            <a:r>
              <a:rPr lang="en-US" sz="3200" dirty="0"/>
              <a:t>Security &amp; Compliance Sessions Q3 2024 to Now</a:t>
            </a:r>
          </a:p>
        </p:txBody>
      </p:sp>
      <p:sp>
        <p:nvSpPr>
          <p:cNvPr id="4" name="Text Placeholder 3">
            <a:extLst>
              <a:ext uri="{FF2B5EF4-FFF2-40B4-BE49-F238E27FC236}">
                <a16:creationId xmlns:a16="http://schemas.microsoft.com/office/drawing/2014/main" id="{D6A1A9C9-9C94-8B40-A1A8-1E67258A2191}"/>
              </a:ext>
            </a:extLst>
          </p:cNvPr>
          <p:cNvSpPr>
            <a:spLocks noGrp="1"/>
          </p:cNvSpPr>
          <p:nvPr>
            <p:ph type="body" sz="quarter" idx="12"/>
          </p:nvPr>
        </p:nvSpPr>
        <p:spPr/>
        <p:txBody>
          <a:bodyPr/>
          <a:lstStyle/>
          <a:p>
            <a:r>
              <a:rPr lang="en-US" dirty="0"/>
              <a:t>10</a:t>
            </a:r>
          </a:p>
        </p:txBody>
      </p:sp>
      <p:graphicFrame>
        <p:nvGraphicFramePr>
          <p:cNvPr id="5" name="Table 4">
            <a:extLst>
              <a:ext uri="{FF2B5EF4-FFF2-40B4-BE49-F238E27FC236}">
                <a16:creationId xmlns:a16="http://schemas.microsoft.com/office/drawing/2014/main" id="{CB76FA59-C7A4-A3E3-454D-4C73509FC7DD}"/>
              </a:ext>
            </a:extLst>
          </p:cNvPr>
          <p:cNvGraphicFramePr>
            <a:graphicFrameLocks noGrp="1"/>
          </p:cNvGraphicFramePr>
          <p:nvPr>
            <p:extLst>
              <p:ext uri="{D42A27DB-BD31-4B8C-83A1-F6EECF244321}">
                <p14:modId xmlns:p14="http://schemas.microsoft.com/office/powerpoint/2010/main" val="3137772704"/>
              </p:ext>
            </p:extLst>
          </p:nvPr>
        </p:nvGraphicFramePr>
        <p:xfrm>
          <a:off x="278290" y="476287"/>
          <a:ext cx="7920049" cy="6017736"/>
        </p:xfrm>
        <a:graphic>
          <a:graphicData uri="http://schemas.openxmlformats.org/drawingml/2006/table">
            <a:tbl>
              <a:tblPr/>
              <a:tblGrid>
                <a:gridCol w="6692032">
                  <a:extLst>
                    <a:ext uri="{9D8B030D-6E8A-4147-A177-3AD203B41FA5}">
                      <a16:colId xmlns:a16="http://schemas.microsoft.com/office/drawing/2014/main" val="3847659345"/>
                    </a:ext>
                  </a:extLst>
                </a:gridCol>
                <a:gridCol w="1228017">
                  <a:extLst>
                    <a:ext uri="{9D8B030D-6E8A-4147-A177-3AD203B41FA5}">
                      <a16:colId xmlns:a16="http://schemas.microsoft.com/office/drawing/2014/main" val="2447382911"/>
                    </a:ext>
                  </a:extLst>
                </a:gridCol>
              </a:tblGrid>
              <a:tr h="227115">
                <a:tc>
                  <a:txBody>
                    <a:bodyPr/>
                    <a:lstStyle/>
                    <a:p>
                      <a:pPr algn="l" fontAlgn="t"/>
                      <a:r>
                        <a:rPr lang="en-US" sz="1400" b="0" i="0" u="sng" strike="noStrike">
                          <a:solidFill>
                            <a:srgbClr val="467886"/>
                          </a:solidFill>
                          <a:effectLst/>
                          <a:latin typeface="Aptos Display" panose="020B0004020202020204" pitchFamily="34" charset="0"/>
                          <a:hlinkClick r:id="rId2"/>
                        </a:rPr>
                        <a:t>How to Effectively Navigate a  Cyber Audit</a:t>
                      </a:r>
                      <a:endParaRPr lang="en-US" sz="1400" b="0" i="0" u="sng" strike="noStrike">
                        <a:solidFill>
                          <a:srgbClr val="467886"/>
                        </a:solidFill>
                        <a:effectLst/>
                        <a:latin typeface="Aptos Display" panose="020B0004020202020204" pitchFamily="34" charset="0"/>
                      </a:endParaRP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ptos Display" panose="020B0004020202020204" pitchFamily="34" charset="0"/>
                        </a:rPr>
                        <a:t>Q3 2024</a:t>
                      </a: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39008729"/>
                  </a:ext>
                </a:extLst>
              </a:tr>
              <a:tr h="227115">
                <a:tc>
                  <a:txBody>
                    <a:bodyPr/>
                    <a:lstStyle/>
                    <a:p>
                      <a:pPr algn="l" fontAlgn="t"/>
                      <a:r>
                        <a:rPr lang="en-US" sz="1400" b="0" i="0" u="sng" strike="noStrike">
                          <a:solidFill>
                            <a:srgbClr val="467886"/>
                          </a:solidFill>
                          <a:effectLst/>
                          <a:latin typeface="Aptos Display" panose="020B0004020202020204" pitchFamily="34" charset="0"/>
                          <a:hlinkClick r:id="rId3"/>
                        </a:rPr>
                        <a:t>The Race to Managing a Third-Party Risk Management Program </a:t>
                      </a:r>
                      <a:endParaRPr lang="en-US" sz="1400" b="0" i="0" u="sng" strike="noStrike">
                        <a:solidFill>
                          <a:srgbClr val="467886"/>
                        </a:solidFill>
                        <a:effectLst/>
                        <a:latin typeface="Aptos Display" panose="020B0004020202020204" pitchFamily="34" charset="0"/>
                      </a:endParaRP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ptos Display" panose="020B0004020202020204" pitchFamily="34" charset="0"/>
                        </a:rPr>
                        <a:t>Q3 2024</a:t>
                      </a: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05072725"/>
                  </a:ext>
                </a:extLst>
              </a:tr>
              <a:tr h="227115">
                <a:tc>
                  <a:txBody>
                    <a:bodyPr/>
                    <a:lstStyle/>
                    <a:p>
                      <a:pPr algn="l" fontAlgn="t"/>
                      <a:r>
                        <a:rPr lang="en-US" sz="1400" b="0" i="0" u="sng" strike="noStrike">
                          <a:solidFill>
                            <a:srgbClr val="467886"/>
                          </a:solidFill>
                          <a:effectLst/>
                          <a:latin typeface="Aptos Display" panose="020B0004020202020204" pitchFamily="34" charset="0"/>
                          <a:hlinkClick r:id="rId4"/>
                        </a:rPr>
                        <a:t>Data Dilemmas: From Hygiene to Ownership to the Rise of AI</a:t>
                      </a:r>
                      <a:endParaRPr lang="en-US" sz="1400" b="0" i="0" u="sng" strike="noStrike">
                        <a:solidFill>
                          <a:srgbClr val="467886"/>
                        </a:solidFill>
                        <a:effectLst/>
                        <a:latin typeface="Aptos Display" panose="020B0004020202020204" pitchFamily="34" charset="0"/>
                      </a:endParaRP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ptos Display" panose="020B0004020202020204" pitchFamily="34" charset="0"/>
                        </a:rPr>
                        <a:t>Q3 2024</a:t>
                      </a: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72029119"/>
                  </a:ext>
                </a:extLst>
              </a:tr>
              <a:tr h="227115">
                <a:tc>
                  <a:txBody>
                    <a:bodyPr/>
                    <a:lstStyle/>
                    <a:p>
                      <a:pPr algn="l" fontAlgn="t"/>
                      <a:r>
                        <a:rPr lang="en-US" sz="1400" b="0" i="0" u="sng" strike="noStrike">
                          <a:solidFill>
                            <a:srgbClr val="467886"/>
                          </a:solidFill>
                          <a:effectLst/>
                          <a:latin typeface="Aptos Display" panose="020B0004020202020204" pitchFamily="34" charset="0"/>
                          <a:hlinkClick r:id="rId5"/>
                        </a:rPr>
                        <a:t>Understaffed, Overworked and Under Attack</a:t>
                      </a:r>
                      <a:endParaRPr lang="en-US" sz="1400" b="0" i="0" u="sng" strike="noStrike">
                        <a:solidFill>
                          <a:srgbClr val="467886"/>
                        </a:solidFill>
                        <a:effectLst/>
                        <a:latin typeface="Aptos Display" panose="020B0004020202020204" pitchFamily="34" charset="0"/>
                      </a:endParaRP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ptos Display" panose="020B0004020202020204" pitchFamily="34" charset="0"/>
                        </a:rPr>
                        <a:t>Q3 2024</a:t>
                      </a: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26812266"/>
                  </a:ext>
                </a:extLst>
              </a:tr>
              <a:tr h="227115">
                <a:tc>
                  <a:txBody>
                    <a:bodyPr/>
                    <a:lstStyle/>
                    <a:p>
                      <a:pPr algn="l" fontAlgn="t"/>
                      <a:r>
                        <a:rPr lang="en-US" sz="1400" b="0" i="0" u="sng" strike="noStrike">
                          <a:solidFill>
                            <a:srgbClr val="467886"/>
                          </a:solidFill>
                          <a:effectLst/>
                          <a:latin typeface="Aptos Display" panose="020B0004020202020204" pitchFamily="34" charset="0"/>
                          <a:hlinkClick r:id="rId6"/>
                        </a:rPr>
                        <a:t>Exploring DORA: What the New EU Regulation Means for Legal</a:t>
                      </a:r>
                      <a:endParaRPr lang="en-US" sz="1400" b="0" i="0" u="sng" strike="noStrike">
                        <a:solidFill>
                          <a:srgbClr val="467886"/>
                        </a:solidFill>
                        <a:effectLst/>
                        <a:latin typeface="Aptos Display" panose="020B0004020202020204" pitchFamily="34" charset="0"/>
                      </a:endParaRP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ptos Display" panose="020B0004020202020204" pitchFamily="34" charset="0"/>
                        </a:rPr>
                        <a:t>Q4 2024</a:t>
                      </a: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9684908"/>
                  </a:ext>
                </a:extLst>
              </a:tr>
              <a:tr h="227115">
                <a:tc>
                  <a:txBody>
                    <a:bodyPr/>
                    <a:lstStyle/>
                    <a:p>
                      <a:pPr algn="l" fontAlgn="t"/>
                      <a:r>
                        <a:rPr lang="en-US" sz="1400" b="0" i="0" u="sng" strike="noStrike">
                          <a:solidFill>
                            <a:srgbClr val="467886"/>
                          </a:solidFill>
                          <a:effectLst/>
                          <a:latin typeface="Aptos Display" panose="020B0004020202020204" pitchFamily="34" charset="0"/>
                          <a:hlinkClick r:id="rId7"/>
                        </a:rPr>
                        <a:t>A Comparison of Security Monitoring  Approaches by  MDR Providers</a:t>
                      </a:r>
                      <a:endParaRPr lang="en-US" sz="1400" b="0" i="0" u="sng" strike="noStrike">
                        <a:solidFill>
                          <a:srgbClr val="467886"/>
                        </a:solidFill>
                        <a:effectLst/>
                        <a:latin typeface="Aptos Display" panose="020B0004020202020204" pitchFamily="34" charset="0"/>
                      </a:endParaRP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ptos Display" panose="020B0004020202020204" pitchFamily="34" charset="0"/>
                        </a:rPr>
                        <a:t>Q4 2024</a:t>
                      </a: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77382687"/>
                  </a:ext>
                </a:extLst>
              </a:tr>
              <a:tr h="227115">
                <a:tc>
                  <a:txBody>
                    <a:bodyPr/>
                    <a:lstStyle/>
                    <a:p>
                      <a:pPr algn="l" fontAlgn="t"/>
                      <a:r>
                        <a:rPr lang="en-US" sz="1400" b="0" i="0" u="sng" strike="noStrike">
                          <a:solidFill>
                            <a:srgbClr val="467886"/>
                          </a:solidFill>
                          <a:effectLst/>
                          <a:latin typeface="Aptos Display" panose="020B0004020202020204" pitchFamily="34" charset="0"/>
                          <a:hlinkClick r:id="rId8"/>
                        </a:rPr>
                        <a:t>ImPOSSIBLE Relationship  The CISO - CIO Dynamic, and How to Leverage for Success</a:t>
                      </a:r>
                      <a:endParaRPr lang="en-US" sz="1400" b="0" i="0" u="sng" strike="noStrike">
                        <a:solidFill>
                          <a:srgbClr val="467886"/>
                        </a:solidFill>
                        <a:effectLst/>
                        <a:latin typeface="Aptos Display" panose="020B0004020202020204" pitchFamily="34" charset="0"/>
                      </a:endParaRP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ptos Display" panose="020B0004020202020204" pitchFamily="34" charset="0"/>
                        </a:rPr>
                        <a:t>Q4 2024</a:t>
                      </a: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30324504"/>
                  </a:ext>
                </a:extLst>
              </a:tr>
              <a:tr h="375978">
                <a:tc>
                  <a:txBody>
                    <a:bodyPr/>
                    <a:lstStyle/>
                    <a:p>
                      <a:pPr algn="l" fontAlgn="t"/>
                      <a:r>
                        <a:rPr lang="en-US" sz="1400" b="0" i="0" u="sng" strike="noStrike">
                          <a:solidFill>
                            <a:srgbClr val="467886"/>
                          </a:solidFill>
                          <a:effectLst/>
                          <a:latin typeface="Aptos Display" panose="020B0004020202020204" pitchFamily="34" charset="0"/>
                          <a:hlinkClick r:id="rId9"/>
                        </a:rPr>
                        <a:t>Essentials of Security Metrics: Insights from Monitoring Professionals and ILTA Survey Analysis </a:t>
                      </a:r>
                      <a:endParaRPr lang="en-US" sz="1400" b="0" i="0" u="sng" strike="noStrike">
                        <a:solidFill>
                          <a:srgbClr val="467886"/>
                        </a:solidFill>
                        <a:effectLst/>
                        <a:latin typeface="Aptos Display" panose="020B0004020202020204" pitchFamily="34" charset="0"/>
                      </a:endParaRP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ptos Display" panose="020B0004020202020204" pitchFamily="34" charset="0"/>
                        </a:rPr>
                        <a:t>Q4 2024</a:t>
                      </a: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60090114"/>
                  </a:ext>
                </a:extLst>
              </a:tr>
              <a:tr h="227115">
                <a:tc>
                  <a:txBody>
                    <a:bodyPr/>
                    <a:lstStyle/>
                    <a:p>
                      <a:pPr algn="l" fontAlgn="t"/>
                      <a:r>
                        <a:rPr lang="en-US" sz="1400" b="0" i="0" u="sng" strike="noStrike">
                          <a:solidFill>
                            <a:srgbClr val="467886"/>
                          </a:solidFill>
                          <a:effectLst/>
                          <a:latin typeface="Aptos Display" panose="020B0004020202020204" pitchFamily="34" charset="0"/>
                          <a:hlinkClick r:id="rId10"/>
                        </a:rPr>
                        <a:t>ILTA Just-In-Time: AI Risk &amp; Governance: Navigating AI, RAG Security, and Industry Standards</a:t>
                      </a:r>
                      <a:endParaRPr lang="en-US" sz="1400" b="0" i="0" u="sng" strike="noStrike">
                        <a:solidFill>
                          <a:srgbClr val="467886"/>
                        </a:solidFill>
                        <a:effectLst/>
                        <a:latin typeface="Aptos Display" panose="020B0004020202020204" pitchFamily="34" charset="0"/>
                      </a:endParaRP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ptos Display" panose="020B0004020202020204" pitchFamily="34" charset="0"/>
                        </a:rPr>
                        <a:t>Q4 2024</a:t>
                      </a: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27401479"/>
                  </a:ext>
                </a:extLst>
              </a:tr>
              <a:tr h="227115">
                <a:tc>
                  <a:txBody>
                    <a:bodyPr/>
                    <a:lstStyle/>
                    <a:p>
                      <a:pPr algn="l" fontAlgn="t"/>
                      <a:r>
                        <a:rPr lang="en-US" sz="1400" b="0" i="0" u="sng" strike="noStrike" dirty="0">
                          <a:solidFill>
                            <a:srgbClr val="467886"/>
                          </a:solidFill>
                          <a:effectLst/>
                          <a:latin typeface="Aptos Display" panose="020B0004020202020204" pitchFamily="34" charset="0"/>
                          <a:hlinkClick r:id="rId11"/>
                        </a:rPr>
                        <a:t>Cyber Threats: Latest Trends and Avoiding Attacks Part 1</a:t>
                      </a:r>
                      <a:endParaRPr lang="en-US" sz="1400" b="0" i="0" u="sng" strike="noStrike" dirty="0">
                        <a:solidFill>
                          <a:srgbClr val="467886"/>
                        </a:solidFill>
                        <a:effectLst/>
                        <a:latin typeface="Aptos Display" panose="020B0004020202020204" pitchFamily="34" charset="0"/>
                      </a:endParaRP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ptos Display" panose="020B0004020202020204" pitchFamily="34" charset="0"/>
                        </a:rPr>
                        <a:t>Q1 2025</a:t>
                      </a: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48701465"/>
                  </a:ext>
                </a:extLst>
              </a:tr>
              <a:tr h="404430">
                <a:tc>
                  <a:txBody>
                    <a:bodyPr/>
                    <a:lstStyle/>
                    <a:p>
                      <a:pPr algn="l" fontAlgn="t"/>
                      <a:r>
                        <a:rPr lang="en-US" sz="1400" b="0" i="0" u="sng" strike="noStrike" dirty="0">
                          <a:solidFill>
                            <a:srgbClr val="467886"/>
                          </a:solidFill>
                          <a:effectLst/>
                          <a:latin typeface="Aptos Display" panose="020B0004020202020204" pitchFamily="34" charset="0"/>
                          <a:hlinkClick r:id="rId12"/>
                        </a:rPr>
                        <a:t>Cyber Threats: Latest Trends and Avoiding Attacks Part 2</a:t>
                      </a:r>
                      <a:endParaRPr lang="en-US" sz="1400" b="0" i="0" u="sng" strike="noStrike" dirty="0">
                        <a:solidFill>
                          <a:srgbClr val="467886"/>
                        </a:solidFill>
                        <a:effectLst/>
                        <a:latin typeface="Aptos Display" panose="020B0004020202020204" pitchFamily="34" charset="0"/>
                      </a:endParaRP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ptos Display" panose="020B0004020202020204" pitchFamily="34" charset="0"/>
                        </a:rPr>
                        <a:t>Q1 2025</a:t>
                      </a: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67840978"/>
                  </a:ext>
                </a:extLst>
              </a:tr>
              <a:tr h="227115">
                <a:tc>
                  <a:txBody>
                    <a:bodyPr/>
                    <a:lstStyle/>
                    <a:p>
                      <a:pPr algn="l" fontAlgn="t"/>
                      <a:r>
                        <a:rPr lang="en-US" sz="1400" b="0" i="0" u="sng" strike="noStrike">
                          <a:solidFill>
                            <a:srgbClr val="467886"/>
                          </a:solidFill>
                          <a:effectLst/>
                          <a:latin typeface="Aptos Display" panose="020B0004020202020204" pitchFamily="34" charset="0"/>
                          <a:hlinkClick r:id="rId13"/>
                        </a:rPr>
                        <a:t>Recruiting for the Future - The Changing Landscape of Hiring in Legal</a:t>
                      </a:r>
                      <a:endParaRPr lang="en-US" sz="1400" b="0" i="0" u="sng" strike="noStrike">
                        <a:solidFill>
                          <a:srgbClr val="467886"/>
                        </a:solidFill>
                        <a:effectLst/>
                        <a:latin typeface="Aptos Display" panose="020B0004020202020204" pitchFamily="34" charset="0"/>
                      </a:endParaRP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ptos Display" panose="020B0004020202020204" pitchFamily="34" charset="0"/>
                        </a:rPr>
                        <a:t>Q1 2025</a:t>
                      </a: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96508225"/>
                  </a:ext>
                </a:extLst>
              </a:tr>
              <a:tr h="404430">
                <a:tc>
                  <a:txBody>
                    <a:bodyPr/>
                    <a:lstStyle/>
                    <a:p>
                      <a:pPr algn="l" fontAlgn="t"/>
                      <a:r>
                        <a:rPr lang="en-US" sz="1400" b="0" i="0" u="sng" strike="noStrike">
                          <a:solidFill>
                            <a:srgbClr val="467886"/>
                          </a:solidFill>
                          <a:effectLst/>
                          <a:latin typeface="Aptos Display" panose="020B0004020202020204" pitchFamily="34" charset="0"/>
                          <a:hlinkClick r:id="rId14"/>
                        </a:rPr>
                        <a:t>The Hard Sell in Ensuring Legal Compliance: Actionable Strategies for Selling Attorneys on the Importance of Document Retention</a:t>
                      </a:r>
                      <a:endParaRPr lang="en-US" sz="1400" b="0" i="0" u="sng" strike="noStrike">
                        <a:solidFill>
                          <a:srgbClr val="467886"/>
                        </a:solidFill>
                        <a:effectLst/>
                        <a:latin typeface="Aptos Display" panose="020B0004020202020204" pitchFamily="34" charset="0"/>
                      </a:endParaRP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ptos Display" panose="020B0004020202020204" pitchFamily="34" charset="0"/>
                        </a:rPr>
                        <a:t>Q1 2025</a:t>
                      </a: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56699630"/>
                  </a:ext>
                </a:extLst>
              </a:tr>
              <a:tr h="227115">
                <a:tc>
                  <a:txBody>
                    <a:bodyPr/>
                    <a:lstStyle/>
                    <a:p>
                      <a:pPr algn="l" fontAlgn="t"/>
                      <a:r>
                        <a:rPr lang="en-US" sz="1400" b="0" i="0" u="sng" strike="noStrike">
                          <a:solidFill>
                            <a:srgbClr val="467886"/>
                          </a:solidFill>
                          <a:effectLst/>
                          <a:latin typeface="Aptos Display" panose="020B0004020202020204" pitchFamily="34" charset="0"/>
                          <a:hlinkClick r:id="rId15"/>
                        </a:rPr>
                        <a:t>Microsoft 365 Governance - Taking Steps to Managing the Data</a:t>
                      </a:r>
                      <a:endParaRPr lang="en-US" sz="1400" b="0" i="0" u="sng" strike="noStrike">
                        <a:solidFill>
                          <a:srgbClr val="467886"/>
                        </a:solidFill>
                        <a:effectLst/>
                        <a:latin typeface="Aptos Display" panose="020B0004020202020204" pitchFamily="34" charset="0"/>
                      </a:endParaRP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ptos Display" panose="020B0004020202020204" pitchFamily="34" charset="0"/>
                        </a:rPr>
                        <a:t>Q1 2025</a:t>
                      </a: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33526647"/>
                  </a:ext>
                </a:extLst>
              </a:tr>
              <a:tr h="227115">
                <a:tc>
                  <a:txBody>
                    <a:bodyPr/>
                    <a:lstStyle/>
                    <a:p>
                      <a:pPr algn="l" fontAlgn="t"/>
                      <a:r>
                        <a:rPr lang="en-US" sz="1400" b="0" i="0" u="sng" strike="noStrike">
                          <a:solidFill>
                            <a:srgbClr val="467886"/>
                          </a:solidFill>
                          <a:effectLst/>
                          <a:latin typeface="Aptos Display" panose="020B0004020202020204" pitchFamily="34" charset="0"/>
                          <a:hlinkClick r:id="rId16"/>
                        </a:rPr>
                        <a:t>Data Privacy: How to Determine What You Have in Your Network</a:t>
                      </a:r>
                      <a:endParaRPr lang="en-US" sz="1400" b="0" i="0" u="sng" strike="noStrike">
                        <a:solidFill>
                          <a:srgbClr val="467886"/>
                        </a:solidFill>
                        <a:effectLst/>
                        <a:latin typeface="Aptos Display" panose="020B0004020202020204" pitchFamily="34" charset="0"/>
                      </a:endParaRP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ptos Display" panose="020B0004020202020204" pitchFamily="34" charset="0"/>
                        </a:rPr>
                        <a:t>Q1 2025</a:t>
                      </a: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30413502"/>
                  </a:ext>
                </a:extLst>
              </a:tr>
              <a:tr h="227115">
                <a:tc>
                  <a:txBody>
                    <a:bodyPr/>
                    <a:lstStyle/>
                    <a:p>
                      <a:pPr algn="l" fontAlgn="t"/>
                      <a:r>
                        <a:rPr lang="en-US" sz="1400" b="0" i="0" u="sng" strike="noStrike">
                          <a:solidFill>
                            <a:srgbClr val="467886"/>
                          </a:solidFill>
                          <a:effectLst/>
                          <a:latin typeface="Aptos Display" panose="020B0004020202020204" pitchFamily="34" charset="0"/>
                          <a:hlinkClick r:id="rId17"/>
                        </a:rPr>
                        <a:t>Safeguarding AI in Law Firms: Balancing Innovation and Ethical Boundaries</a:t>
                      </a:r>
                      <a:endParaRPr lang="en-US" sz="1400" b="0" i="0" u="sng" strike="noStrike">
                        <a:solidFill>
                          <a:srgbClr val="467886"/>
                        </a:solidFill>
                        <a:effectLst/>
                        <a:latin typeface="Aptos Display" panose="020B0004020202020204" pitchFamily="34" charset="0"/>
                      </a:endParaRP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ptos Display" panose="020B0004020202020204" pitchFamily="34" charset="0"/>
                        </a:rPr>
                        <a:t>Q2 2025</a:t>
                      </a: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30982396"/>
                  </a:ext>
                </a:extLst>
              </a:tr>
              <a:tr h="227115">
                <a:tc>
                  <a:txBody>
                    <a:bodyPr/>
                    <a:lstStyle/>
                    <a:p>
                      <a:pPr algn="l" fontAlgn="t"/>
                      <a:r>
                        <a:rPr lang="en-US" sz="1400" b="0" i="0" u="sng" strike="noStrike">
                          <a:solidFill>
                            <a:srgbClr val="467886"/>
                          </a:solidFill>
                          <a:effectLst/>
                          <a:latin typeface="Aptos Display" panose="020B0004020202020204" pitchFamily="34" charset="0"/>
                          <a:hlinkClick r:id="rId18"/>
                        </a:rPr>
                        <a:t>Threat Hunting as a Form of Client Care </a:t>
                      </a:r>
                      <a:endParaRPr lang="en-US" sz="1400" b="0" i="0" u="sng" strike="noStrike">
                        <a:solidFill>
                          <a:srgbClr val="467886"/>
                        </a:solidFill>
                        <a:effectLst/>
                        <a:latin typeface="Aptos Display" panose="020B0004020202020204" pitchFamily="34" charset="0"/>
                      </a:endParaRP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ptos Display" panose="020B0004020202020204" pitchFamily="34" charset="0"/>
                        </a:rPr>
                        <a:t>Q2 2025</a:t>
                      </a: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21218624"/>
                  </a:ext>
                </a:extLst>
              </a:tr>
              <a:tr h="227115">
                <a:tc>
                  <a:txBody>
                    <a:bodyPr/>
                    <a:lstStyle/>
                    <a:p>
                      <a:pPr algn="l" fontAlgn="t"/>
                      <a:r>
                        <a:rPr lang="en-US" sz="1400" b="0" i="0" u="sng" strike="noStrike">
                          <a:solidFill>
                            <a:srgbClr val="467886"/>
                          </a:solidFill>
                          <a:effectLst/>
                          <a:latin typeface="Aptos Display" panose="020B0004020202020204" pitchFamily="34" charset="0"/>
                          <a:hlinkClick r:id="rId19"/>
                        </a:rPr>
                        <a:t>Law Firms and AI – A Practical Guide</a:t>
                      </a:r>
                      <a:endParaRPr lang="en-US" sz="1400" b="0" i="0" u="sng" strike="noStrike">
                        <a:solidFill>
                          <a:srgbClr val="467886"/>
                        </a:solidFill>
                        <a:effectLst/>
                        <a:latin typeface="Aptos Display" panose="020B0004020202020204" pitchFamily="34" charset="0"/>
                      </a:endParaRP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ptos Display" panose="020B0004020202020204" pitchFamily="34" charset="0"/>
                        </a:rPr>
                        <a:t>Q2 2025</a:t>
                      </a: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42918573"/>
                  </a:ext>
                </a:extLst>
              </a:tr>
              <a:tr h="227115">
                <a:tc>
                  <a:txBody>
                    <a:bodyPr/>
                    <a:lstStyle/>
                    <a:p>
                      <a:pPr algn="l" fontAlgn="t"/>
                      <a:r>
                        <a:rPr lang="en-US" sz="1400" b="0" i="0" u="sng" strike="noStrike">
                          <a:solidFill>
                            <a:srgbClr val="467886"/>
                          </a:solidFill>
                          <a:effectLst/>
                          <a:latin typeface="Aptos Display" panose="020B0004020202020204" pitchFamily="34" charset="0"/>
                          <a:hlinkClick r:id="rId20"/>
                        </a:rPr>
                        <a:t>Creating a Mini PMO within Smaller Firms</a:t>
                      </a:r>
                      <a:endParaRPr lang="en-US" sz="1400" b="0" i="0" u="sng" strike="noStrike">
                        <a:solidFill>
                          <a:srgbClr val="467886"/>
                        </a:solidFill>
                        <a:effectLst/>
                        <a:latin typeface="Aptos Display" panose="020B0004020202020204" pitchFamily="34" charset="0"/>
                      </a:endParaRP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ptos Display" panose="020B0004020202020204" pitchFamily="34" charset="0"/>
                        </a:rPr>
                        <a:t>Q2 2025</a:t>
                      </a: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55072384"/>
                  </a:ext>
                </a:extLst>
              </a:tr>
              <a:tr h="227115">
                <a:tc>
                  <a:txBody>
                    <a:bodyPr/>
                    <a:lstStyle/>
                    <a:p>
                      <a:pPr algn="l" fontAlgn="t"/>
                      <a:r>
                        <a:rPr lang="en-US" sz="1400" b="0" i="0" u="sng" strike="noStrike">
                          <a:solidFill>
                            <a:srgbClr val="467886"/>
                          </a:solidFill>
                          <a:effectLst/>
                          <a:latin typeface="Aptos Display" panose="020B0004020202020204" pitchFamily="34" charset="0"/>
                          <a:hlinkClick r:id="rId21"/>
                        </a:rPr>
                        <a:t>Don't Put All Your Eggs in MFA - 10 Ways to Defeat Multifactor Authentication </a:t>
                      </a:r>
                      <a:endParaRPr lang="en-US" sz="1400" b="0" i="0" u="sng" strike="noStrike">
                        <a:solidFill>
                          <a:srgbClr val="467886"/>
                        </a:solidFill>
                        <a:effectLst/>
                        <a:latin typeface="Aptos Display" panose="020B0004020202020204" pitchFamily="34" charset="0"/>
                      </a:endParaRP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ptos Display" panose="020B0004020202020204" pitchFamily="34" charset="0"/>
                        </a:rPr>
                        <a:t>Q3 2025</a:t>
                      </a: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11744039"/>
                  </a:ext>
                </a:extLst>
              </a:tr>
              <a:tr h="227115">
                <a:tc>
                  <a:txBody>
                    <a:bodyPr/>
                    <a:lstStyle/>
                    <a:p>
                      <a:pPr algn="l" fontAlgn="t"/>
                      <a:r>
                        <a:rPr lang="en-US" sz="1400" b="0" i="0" u="sng" strike="noStrike">
                          <a:solidFill>
                            <a:srgbClr val="467886"/>
                          </a:solidFill>
                          <a:effectLst/>
                          <a:latin typeface="Aptos Display" panose="020B0004020202020204" pitchFamily="34" charset="0"/>
                          <a:hlinkClick r:id="rId22"/>
                        </a:rPr>
                        <a:t>Law Firms and AI – Locking Down Security &amp; Data Controls</a:t>
                      </a:r>
                      <a:endParaRPr lang="en-US" sz="1400" b="0" i="0" u="sng" strike="noStrike">
                        <a:solidFill>
                          <a:srgbClr val="467886"/>
                        </a:solidFill>
                        <a:effectLst/>
                        <a:latin typeface="Aptos Display" panose="020B0004020202020204" pitchFamily="34" charset="0"/>
                      </a:endParaRP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ptos Display" panose="020B0004020202020204" pitchFamily="34" charset="0"/>
                        </a:rPr>
                        <a:t>Q3 2025</a:t>
                      </a: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66042282"/>
                  </a:ext>
                </a:extLst>
              </a:tr>
              <a:tr h="0">
                <a:tc>
                  <a:txBody>
                    <a:bodyPr/>
                    <a:lstStyle/>
                    <a:p>
                      <a:pPr algn="l" fontAlgn="t"/>
                      <a:r>
                        <a:rPr lang="en-US" sz="1400" b="0" i="0" u="sng" strike="noStrike">
                          <a:solidFill>
                            <a:srgbClr val="467886"/>
                          </a:solidFill>
                          <a:effectLst/>
                          <a:latin typeface="Aptos Narrow" panose="020B0004020202020204" pitchFamily="34" charset="0"/>
                          <a:hlinkClick r:id="rId23"/>
                        </a:rPr>
                        <a:t>Cloud Security Challenges - What are the Challenges Presented by Utilizing a Cloud-First Strategy</a:t>
                      </a:r>
                      <a:endParaRPr lang="en-US" sz="1400" b="0" i="0" u="sng" strike="noStrike">
                        <a:solidFill>
                          <a:srgbClr val="467886"/>
                        </a:solidFill>
                        <a:effectLst/>
                        <a:latin typeface="Aptos Narrow" panose="020B0004020202020204" pitchFamily="34" charset="0"/>
                      </a:endParaRP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ptos Display" panose="020B0004020202020204" pitchFamily="34" charset="0"/>
                        </a:rPr>
                        <a:t>Q3 2025</a:t>
                      </a: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8478344"/>
                  </a:ext>
                </a:extLst>
              </a:tr>
              <a:tr h="227115">
                <a:tc>
                  <a:txBody>
                    <a:bodyPr/>
                    <a:lstStyle/>
                    <a:p>
                      <a:pPr algn="l" fontAlgn="t"/>
                      <a:r>
                        <a:rPr lang="en-US" sz="1400" b="0" i="0" u="sng" strike="noStrike" dirty="0">
                          <a:solidFill>
                            <a:srgbClr val="467886"/>
                          </a:solidFill>
                          <a:effectLst/>
                          <a:latin typeface="Aptos Narrow" panose="020B0004020202020204" pitchFamily="34" charset="0"/>
                          <a:hlinkClick r:id="rId24"/>
                        </a:rPr>
                        <a:t>The Art of Doing Retention – Where Do I Start?</a:t>
                      </a:r>
                      <a:endParaRPr lang="en-US" sz="1400" b="0" i="0" u="sng" strike="noStrike" dirty="0">
                        <a:solidFill>
                          <a:srgbClr val="467886"/>
                        </a:solidFill>
                        <a:effectLst/>
                        <a:latin typeface="Aptos Narrow" panose="020B0004020202020204" pitchFamily="34" charset="0"/>
                      </a:endParaRP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400" b="1" i="0" u="none" strike="noStrike" dirty="0">
                          <a:solidFill>
                            <a:srgbClr val="000000"/>
                          </a:solidFill>
                          <a:effectLst/>
                          <a:latin typeface="Aptos Display" panose="020B0004020202020204" pitchFamily="34" charset="0"/>
                        </a:rPr>
                        <a:t>Q3 2025</a:t>
                      </a:r>
                    </a:p>
                  </a:txBody>
                  <a:tcPr marL="5987" marR="5987" marT="598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21091045"/>
                  </a:ext>
                </a:extLst>
              </a:tr>
            </a:tbl>
          </a:graphicData>
        </a:graphic>
      </p:graphicFrame>
    </p:spTree>
    <p:extLst>
      <p:ext uri="{BB962C8B-B14F-4D97-AF65-F5344CB8AC3E}">
        <p14:creationId xmlns:p14="http://schemas.microsoft.com/office/powerpoint/2010/main" val="30437019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0148B7-5D76-DCD0-2AC6-92DB951F8DD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3D960F-2167-1422-2C70-AC3C37BCA2F8}"/>
              </a:ext>
            </a:extLst>
          </p:cNvPr>
          <p:cNvSpPr>
            <a:spLocks noGrp="1"/>
          </p:cNvSpPr>
          <p:nvPr>
            <p:ph type="ctrTitle"/>
          </p:nvPr>
        </p:nvSpPr>
        <p:spPr>
          <a:xfrm>
            <a:off x="2815391" y="2120247"/>
            <a:ext cx="6561214" cy="1785105"/>
          </a:xfrm>
        </p:spPr>
        <p:txBody>
          <a:bodyPr>
            <a:normAutofit/>
          </a:bodyPr>
          <a:lstStyle/>
          <a:p>
            <a:r>
              <a:rPr lang="en-US" sz="5400" dirty="0"/>
              <a:t>Women in Security and IG/CIO Collaboration </a:t>
            </a:r>
          </a:p>
        </p:txBody>
      </p:sp>
      <p:sp>
        <p:nvSpPr>
          <p:cNvPr id="3" name="Subtitle 2">
            <a:extLst>
              <a:ext uri="{FF2B5EF4-FFF2-40B4-BE49-F238E27FC236}">
                <a16:creationId xmlns:a16="http://schemas.microsoft.com/office/drawing/2014/main" id="{A7CC604E-2A1F-24CC-9C69-4814B4733E3F}"/>
              </a:ext>
            </a:extLst>
          </p:cNvPr>
          <p:cNvSpPr>
            <a:spLocks noGrp="1"/>
          </p:cNvSpPr>
          <p:nvPr>
            <p:ph type="subTitle" idx="1"/>
          </p:nvPr>
        </p:nvSpPr>
        <p:spPr>
          <a:xfrm>
            <a:off x="1878292" y="4298106"/>
            <a:ext cx="8435411" cy="714644"/>
          </a:xfrm>
        </p:spPr>
        <p:txBody>
          <a:bodyPr>
            <a:noAutofit/>
          </a:bodyPr>
          <a:lstStyle/>
          <a:p>
            <a:r>
              <a:rPr lang="en-US" sz="3800" dirty="0"/>
              <a:t>ILTA Women In Security</a:t>
            </a:r>
          </a:p>
        </p:txBody>
      </p:sp>
    </p:spTree>
    <p:extLst>
      <p:ext uri="{BB962C8B-B14F-4D97-AF65-F5344CB8AC3E}">
        <p14:creationId xmlns:p14="http://schemas.microsoft.com/office/powerpoint/2010/main" val="39677973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217A0-29B1-7F07-3F0F-6DB94CDF38B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B328045-FDAC-EB2B-E5AB-278958A88F59}"/>
              </a:ext>
            </a:extLst>
          </p:cNvPr>
          <p:cNvSpPr>
            <a:spLocks noGrp="1"/>
          </p:cNvSpPr>
          <p:nvPr>
            <p:ph type="body" sz="quarter" idx="10"/>
          </p:nvPr>
        </p:nvSpPr>
        <p:spPr>
          <a:xfrm>
            <a:off x="909019" y="577561"/>
            <a:ext cx="8904337" cy="519373"/>
          </a:xfrm>
        </p:spPr>
        <p:txBody>
          <a:bodyPr/>
          <a:lstStyle/>
          <a:p>
            <a:r>
              <a:rPr lang="en-US" sz="3600" dirty="0"/>
              <a:t>AGENDA</a:t>
            </a:r>
          </a:p>
          <a:p>
            <a:endParaRPr lang="en-US" sz="3800" dirty="0"/>
          </a:p>
        </p:txBody>
      </p:sp>
      <p:sp>
        <p:nvSpPr>
          <p:cNvPr id="3" name="Text Placeholder 2">
            <a:extLst>
              <a:ext uri="{FF2B5EF4-FFF2-40B4-BE49-F238E27FC236}">
                <a16:creationId xmlns:a16="http://schemas.microsoft.com/office/drawing/2014/main" id="{59F899C4-EAB7-BB75-90F7-6BBC97AA8489}"/>
              </a:ext>
            </a:extLst>
          </p:cNvPr>
          <p:cNvSpPr>
            <a:spLocks noGrp="1"/>
          </p:cNvSpPr>
          <p:nvPr>
            <p:ph type="body" sz="quarter" idx="11"/>
          </p:nvPr>
        </p:nvSpPr>
        <p:spPr>
          <a:xfrm>
            <a:off x="909019" y="1407959"/>
            <a:ext cx="10005004" cy="5136774"/>
          </a:xfrm>
        </p:spPr>
        <p:txBody>
          <a:bodyPr/>
          <a:lstStyle/>
          <a:p>
            <a:pPr marL="457200" indent="-457200">
              <a:buFont typeface="Arial" panose="020B0604020202020204" pitchFamily="34" charset="0"/>
              <a:buChar char="•"/>
            </a:pPr>
            <a:endParaRPr lang="en-US" dirty="0"/>
          </a:p>
          <a:p>
            <a:endParaRPr lang="en-US" dirty="0"/>
          </a:p>
        </p:txBody>
      </p:sp>
      <p:sp>
        <p:nvSpPr>
          <p:cNvPr id="4" name="Text Placeholder 3">
            <a:extLst>
              <a:ext uri="{FF2B5EF4-FFF2-40B4-BE49-F238E27FC236}">
                <a16:creationId xmlns:a16="http://schemas.microsoft.com/office/drawing/2014/main" id="{ABA56EB1-4515-9F0D-9F50-D6503B824436}"/>
              </a:ext>
            </a:extLst>
          </p:cNvPr>
          <p:cNvSpPr>
            <a:spLocks noGrp="1"/>
          </p:cNvSpPr>
          <p:nvPr>
            <p:ph type="body" sz="quarter" idx="12"/>
          </p:nvPr>
        </p:nvSpPr>
        <p:spPr/>
        <p:txBody>
          <a:bodyPr/>
          <a:lstStyle/>
          <a:p>
            <a:r>
              <a:rPr lang="en-US" dirty="0"/>
              <a:t>02</a:t>
            </a:r>
          </a:p>
        </p:txBody>
      </p:sp>
      <p:grpSp>
        <p:nvGrpSpPr>
          <p:cNvPr id="5" name="Group 4">
            <a:extLst>
              <a:ext uri="{FF2B5EF4-FFF2-40B4-BE49-F238E27FC236}">
                <a16:creationId xmlns:a16="http://schemas.microsoft.com/office/drawing/2014/main" id="{C2771D0A-3502-AF8D-7184-FB377BC2ECD8}"/>
              </a:ext>
            </a:extLst>
          </p:cNvPr>
          <p:cNvGrpSpPr/>
          <p:nvPr/>
        </p:nvGrpSpPr>
        <p:grpSpPr>
          <a:xfrm>
            <a:off x="909019" y="1511156"/>
            <a:ext cx="3810489" cy="707887"/>
            <a:chOff x="5461698" y="2485482"/>
            <a:chExt cx="3810489" cy="707887"/>
          </a:xfrm>
        </p:grpSpPr>
        <p:grpSp>
          <p:nvGrpSpPr>
            <p:cNvPr id="6" name="Group 5">
              <a:extLst>
                <a:ext uri="{FF2B5EF4-FFF2-40B4-BE49-F238E27FC236}">
                  <a16:creationId xmlns:a16="http://schemas.microsoft.com/office/drawing/2014/main" id="{F0222EA5-B56B-0818-05C8-1FA6E94612ED}"/>
                </a:ext>
              </a:extLst>
            </p:cNvPr>
            <p:cNvGrpSpPr/>
            <p:nvPr/>
          </p:nvGrpSpPr>
          <p:grpSpPr>
            <a:xfrm>
              <a:off x="5814945" y="2485482"/>
              <a:ext cx="3457242" cy="707887"/>
              <a:chOff x="3852730" y="1377724"/>
              <a:chExt cx="3457242" cy="707887"/>
            </a:xfrm>
          </p:grpSpPr>
          <p:sp>
            <p:nvSpPr>
              <p:cNvPr id="8" name="TextBox 7">
                <a:extLst>
                  <a:ext uri="{FF2B5EF4-FFF2-40B4-BE49-F238E27FC236}">
                    <a16:creationId xmlns:a16="http://schemas.microsoft.com/office/drawing/2014/main" id="{E5714350-A3B5-9710-7E12-B4E534D189D2}"/>
                  </a:ext>
                </a:extLst>
              </p:cNvPr>
              <p:cNvSpPr txBox="1"/>
              <p:nvPr/>
            </p:nvSpPr>
            <p:spPr>
              <a:xfrm>
                <a:off x="3852730" y="1685501"/>
                <a:ext cx="3457242" cy="400110"/>
              </a:xfrm>
              <a:prstGeom prst="rect">
                <a:avLst/>
              </a:prstGeom>
              <a:noFill/>
            </p:spPr>
            <p:txBody>
              <a:bodyPr wrap="square" rtlCol="0">
                <a:spAutoFit/>
              </a:bodyPr>
              <a:lstStyle/>
              <a:p>
                <a:r>
                  <a:rPr lang="en-US" sz="1000" dirty="0">
                    <a:solidFill>
                      <a:schemeClr val="tx1">
                        <a:lumMod val="50000"/>
                        <a:lumOff val="50000"/>
                      </a:schemeClr>
                    </a:solidFill>
                    <a:latin typeface="Poppins" pitchFamily="2" charset="77"/>
                    <a:cs typeface="Poppins" pitchFamily="2" charset="77"/>
                  </a:rPr>
                  <a:t>Inception and History of the Women in Security Working Group</a:t>
                </a:r>
              </a:p>
            </p:txBody>
          </p:sp>
          <p:sp>
            <p:nvSpPr>
              <p:cNvPr id="9" name="TextBox 8">
                <a:extLst>
                  <a:ext uri="{FF2B5EF4-FFF2-40B4-BE49-F238E27FC236}">
                    <a16:creationId xmlns:a16="http://schemas.microsoft.com/office/drawing/2014/main" id="{B4084CA0-A077-2941-48A5-6B025600A687}"/>
                  </a:ext>
                </a:extLst>
              </p:cNvPr>
              <p:cNvSpPr txBox="1"/>
              <p:nvPr/>
            </p:nvSpPr>
            <p:spPr>
              <a:xfrm>
                <a:off x="3852730" y="1377724"/>
                <a:ext cx="3457242" cy="338554"/>
              </a:xfrm>
              <a:prstGeom prst="rect">
                <a:avLst/>
              </a:prstGeom>
              <a:noFill/>
            </p:spPr>
            <p:txBody>
              <a:bodyPr wrap="square" rtlCol="0">
                <a:spAutoFit/>
              </a:bodyPr>
              <a:lstStyle/>
              <a:p>
                <a:r>
                  <a:rPr lang="en-US" sz="1600" b="1">
                    <a:solidFill>
                      <a:srgbClr val="202A32"/>
                    </a:solidFill>
                    <a:latin typeface="Rajdhani Semibold" panose="02000000000000000000" pitchFamily="2" charset="77"/>
                    <a:cs typeface="Rajdhani Semibold" panose="02000000000000000000" pitchFamily="2" charset="77"/>
                  </a:rPr>
                  <a:t>Program Overview</a:t>
                </a:r>
              </a:p>
            </p:txBody>
          </p:sp>
        </p:grpSp>
        <p:sp>
          <p:nvSpPr>
            <p:cNvPr id="7" name="Oval 6">
              <a:extLst>
                <a:ext uri="{FF2B5EF4-FFF2-40B4-BE49-F238E27FC236}">
                  <a16:creationId xmlns:a16="http://schemas.microsoft.com/office/drawing/2014/main" id="{86275FDA-A345-27D3-ABB2-DD662B9B9FBA}"/>
                </a:ext>
              </a:extLst>
            </p:cNvPr>
            <p:cNvSpPr/>
            <p:nvPr/>
          </p:nvSpPr>
          <p:spPr>
            <a:xfrm>
              <a:off x="5461698" y="2491511"/>
              <a:ext cx="315259" cy="315259"/>
            </a:xfrm>
            <a:prstGeom prst="ellipse">
              <a:avLst/>
            </a:prstGeom>
            <a:solidFill>
              <a:srgbClr val="202A3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sz="1000">
                  <a:latin typeface="Poppins" pitchFamily="2" charset="77"/>
                  <a:cs typeface="Poppins" pitchFamily="2" charset="77"/>
                </a:rPr>
                <a:t>1</a:t>
              </a:r>
            </a:p>
          </p:txBody>
        </p:sp>
      </p:grpSp>
      <p:grpSp>
        <p:nvGrpSpPr>
          <p:cNvPr id="10" name="Group 9">
            <a:extLst>
              <a:ext uri="{FF2B5EF4-FFF2-40B4-BE49-F238E27FC236}">
                <a16:creationId xmlns:a16="http://schemas.microsoft.com/office/drawing/2014/main" id="{6F8F6C0E-0E47-F5C3-D93E-E7287637A848}"/>
              </a:ext>
            </a:extLst>
          </p:cNvPr>
          <p:cNvGrpSpPr/>
          <p:nvPr/>
        </p:nvGrpSpPr>
        <p:grpSpPr>
          <a:xfrm>
            <a:off x="911917" y="2559198"/>
            <a:ext cx="3810489" cy="861775"/>
            <a:chOff x="5461698" y="2485482"/>
            <a:chExt cx="3810489" cy="861775"/>
          </a:xfrm>
        </p:grpSpPr>
        <p:grpSp>
          <p:nvGrpSpPr>
            <p:cNvPr id="11" name="Group 10">
              <a:extLst>
                <a:ext uri="{FF2B5EF4-FFF2-40B4-BE49-F238E27FC236}">
                  <a16:creationId xmlns:a16="http://schemas.microsoft.com/office/drawing/2014/main" id="{43CF4DD7-513A-2952-FDCF-DEFEC72B0024}"/>
                </a:ext>
              </a:extLst>
            </p:cNvPr>
            <p:cNvGrpSpPr/>
            <p:nvPr/>
          </p:nvGrpSpPr>
          <p:grpSpPr>
            <a:xfrm>
              <a:off x="5814945" y="2485482"/>
              <a:ext cx="3457242" cy="861775"/>
              <a:chOff x="3852730" y="1377724"/>
              <a:chExt cx="3457242" cy="861775"/>
            </a:xfrm>
          </p:grpSpPr>
          <p:sp>
            <p:nvSpPr>
              <p:cNvPr id="13" name="TextBox 12">
                <a:extLst>
                  <a:ext uri="{FF2B5EF4-FFF2-40B4-BE49-F238E27FC236}">
                    <a16:creationId xmlns:a16="http://schemas.microsoft.com/office/drawing/2014/main" id="{85E67F4C-C6DE-A0D0-0526-24B2F057C50B}"/>
                  </a:ext>
                </a:extLst>
              </p:cNvPr>
              <p:cNvSpPr txBox="1"/>
              <p:nvPr/>
            </p:nvSpPr>
            <p:spPr>
              <a:xfrm>
                <a:off x="3852730" y="1685501"/>
                <a:ext cx="3457242" cy="553998"/>
              </a:xfrm>
              <a:prstGeom prst="rect">
                <a:avLst/>
              </a:prstGeom>
              <a:noFill/>
            </p:spPr>
            <p:txBody>
              <a:bodyPr wrap="square" rtlCol="0">
                <a:spAutoFit/>
              </a:bodyPr>
              <a:lstStyle/>
              <a:p>
                <a:r>
                  <a:rPr lang="en-US" sz="1000" dirty="0">
                    <a:solidFill>
                      <a:schemeClr val="tx1">
                        <a:lumMod val="50000"/>
                        <a:lumOff val="50000"/>
                      </a:schemeClr>
                    </a:solidFill>
                    <a:latin typeface="Poppins" pitchFamily="2" charset="77"/>
                    <a:cs typeface="Poppins" pitchFamily="2" charset="77"/>
                  </a:rPr>
                  <a:t>Grid - Qualifications Grid of Cybersecurity Positions</a:t>
                </a:r>
              </a:p>
              <a:p>
                <a:r>
                  <a:rPr lang="en-US" sz="1000" dirty="0">
                    <a:solidFill>
                      <a:schemeClr val="tx1">
                        <a:lumMod val="50000"/>
                        <a:lumOff val="50000"/>
                      </a:schemeClr>
                    </a:solidFill>
                    <a:latin typeface="Poppins" pitchFamily="2" charset="77"/>
                    <a:cs typeface="Poppins" pitchFamily="2" charset="77"/>
                  </a:rPr>
                  <a:t>Podcasts – Career paths &amp; recommendations</a:t>
                </a:r>
              </a:p>
              <a:p>
                <a:r>
                  <a:rPr lang="en-US" sz="1000" dirty="0">
                    <a:solidFill>
                      <a:schemeClr val="tx1">
                        <a:lumMod val="50000"/>
                        <a:lumOff val="50000"/>
                      </a:schemeClr>
                    </a:solidFill>
                    <a:latin typeface="Poppins" pitchFamily="2" charset="77"/>
                    <a:cs typeface="Poppins" pitchFamily="2" charset="77"/>
                  </a:rPr>
                  <a:t>Educational Connections – Industry &amp; Schools</a:t>
                </a:r>
              </a:p>
            </p:txBody>
          </p:sp>
          <p:sp>
            <p:nvSpPr>
              <p:cNvPr id="14" name="TextBox 13">
                <a:extLst>
                  <a:ext uri="{FF2B5EF4-FFF2-40B4-BE49-F238E27FC236}">
                    <a16:creationId xmlns:a16="http://schemas.microsoft.com/office/drawing/2014/main" id="{3A0A8908-D249-121A-5252-FE1CEBB32466}"/>
                  </a:ext>
                </a:extLst>
              </p:cNvPr>
              <p:cNvSpPr txBox="1"/>
              <p:nvPr/>
            </p:nvSpPr>
            <p:spPr>
              <a:xfrm>
                <a:off x="3852730" y="1377724"/>
                <a:ext cx="3457242" cy="338554"/>
              </a:xfrm>
              <a:prstGeom prst="rect">
                <a:avLst/>
              </a:prstGeom>
              <a:noFill/>
            </p:spPr>
            <p:txBody>
              <a:bodyPr wrap="square" rtlCol="0">
                <a:spAutoFit/>
              </a:bodyPr>
              <a:lstStyle/>
              <a:p>
                <a:r>
                  <a:rPr lang="en-US" sz="1600" b="1">
                    <a:solidFill>
                      <a:srgbClr val="202A32"/>
                    </a:solidFill>
                    <a:latin typeface="Rajdhani Semibold" panose="02000000000000000000" pitchFamily="2" charset="77"/>
                    <a:cs typeface="Rajdhani Semibold" panose="02000000000000000000" pitchFamily="2" charset="77"/>
                  </a:rPr>
                  <a:t>Active Efforts Overview</a:t>
                </a:r>
              </a:p>
            </p:txBody>
          </p:sp>
        </p:grpSp>
        <p:sp>
          <p:nvSpPr>
            <p:cNvPr id="12" name="Oval 11">
              <a:extLst>
                <a:ext uri="{FF2B5EF4-FFF2-40B4-BE49-F238E27FC236}">
                  <a16:creationId xmlns:a16="http://schemas.microsoft.com/office/drawing/2014/main" id="{0A894C6F-9F01-472E-2928-71403DF6ED2D}"/>
                </a:ext>
              </a:extLst>
            </p:cNvPr>
            <p:cNvSpPr/>
            <p:nvPr/>
          </p:nvSpPr>
          <p:spPr>
            <a:xfrm>
              <a:off x="5461698" y="2491511"/>
              <a:ext cx="315259" cy="315259"/>
            </a:xfrm>
            <a:prstGeom prst="ellipse">
              <a:avLst/>
            </a:prstGeom>
            <a:solidFill>
              <a:srgbClr val="202A3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sz="1000">
                  <a:latin typeface="Poppins" pitchFamily="2" charset="77"/>
                  <a:cs typeface="Poppins" pitchFamily="2" charset="77"/>
                </a:rPr>
                <a:t>2</a:t>
              </a:r>
            </a:p>
          </p:txBody>
        </p:sp>
      </p:grpSp>
      <p:grpSp>
        <p:nvGrpSpPr>
          <p:cNvPr id="15" name="Group 14">
            <a:extLst>
              <a:ext uri="{FF2B5EF4-FFF2-40B4-BE49-F238E27FC236}">
                <a16:creationId xmlns:a16="http://schemas.microsoft.com/office/drawing/2014/main" id="{58AC14BE-6526-4091-F2D8-00639A1FE9E7}"/>
              </a:ext>
            </a:extLst>
          </p:cNvPr>
          <p:cNvGrpSpPr/>
          <p:nvPr/>
        </p:nvGrpSpPr>
        <p:grpSpPr>
          <a:xfrm>
            <a:off x="911917" y="3427002"/>
            <a:ext cx="3810489" cy="553998"/>
            <a:chOff x="5461698" y="2485482"/>
            <a:chExt cx="3810489" cy="553998"/>
          </a:xfrm>
        </p:grpSpPr>
        <p:grpSp>
          <p:nvGrpSpPr>
            <p:cNvPr id="16" name="Group 15">
              <a:extLst>
                <a:ext uri="{FF2B5EF4-FFF2-40B4-BE49-F238E27FC236}">
                  <a16:creationId xmlns:a16="http://schemas.microsoft.com/office/drawing/2014/main" id="{A150804D-7A48-FDFD-0740-68BCE056D4BD}"/>
                </a:ext>
              </a:extLst>
            </p:cNvPr>
            <p:cNvGrpSpPr/>
            <p:nvPr/>
          </p:nvGrpSpPr>
          <p:grpSpPr>
            <a:xfrm>
              <a:off x="5814945" y="2485482"/>
              <a:ext cx="3457242" cy="553998"/>
              <a:chOff x="3852730" y="1377724"/>
              <a:chExt cx="3457242" cy="553998"/>
            </a:xfrm>
          </p:grpSpPr>
          <p:sp>
            <p:nvSpPr>
              <p:cNvPr id="18" name="TextBox 17">
                <a:extLst>
                  <a:ext uri="{FF2B5EF4-FFF2-40B4-BE49-F238E27FC236}">
                    <a16:creationId xmlns:a16="http://schemas.microsoft.com/office/drawing/2014/main" id="{C07511B3-422D-45C7-41C7-5100DAA75DF2}"/>
                  </a:ext>
                </a:extLst>
              </p:cNvPr>
              <p:cNvSpPr txBox="1"/>
              <p:nvPr/>
            </p:nvSpPr>
            <p:spPr>
              <a:xfrm>
                <a:off x="3852730" y="1685501"/>
                <a:ext cx="3457242" cy="246221"/>
              </a:xfrm>
              <a:prstGeom prst="rect">
                <a:avLst/>
              </a:prstGeom>
              <a:noFill/>
            </p:spPr>
            <p:txBody>
              <a:bodyPr wrap="square" rtlCol="0">
                <a:spAutoFit/>
              </a:bodyPr>
              <a:lstStyle/>
              <a:p>
                <a:r>
                  <a:rPr lang="en-US" sz="1000">
                    <a:solidFill>
                      <a:schemeClr val="tx1">
                        <a:lumMod val="50000"/>
                        <a:lumOff val="50000"/>
                      </a:schemeClr>
                    </a:solidFill>
                    <a:latin typeface="Poppins" pitchFamily="2" charset="77"/>
                    <a:cs typeface="Poppins" pitchFamily="2" charset="77"/>
                  </a:rPr>
                  <a:t>Grid in action &amp; next steps</a:t>
                </a:r>
              </a:p>
            </p:txBody>
          </p:sp>
          <p:sp>
            <p:nvSpPr>
              <p:cNvPr id="19" name="TextBox 18">
                <a:extLst>
                  <a:ext uri="{FF2B5EF4-FFF2-40B4-BE49-F238E27FC236}">
                    <a16:creationId xmlns:a16="http://schemas.microsoft.com/office/drawing/2014/main" id="{41036FFB-0CE6-7665-B5A3-E02049D849A2}"/>
                  </a:ext>
                </a:extLst>
              </p:cNvPr>
              <p:cNvSpPr txBox="1"/>
              <p:nvPr/>
            </p:nvSpPr>
            <p:spPr>
              <a:xfrm>
                <a:off x="3852730" y="1377724"/>
                <a:ext cx="3457242" cy="338554"/>
              </a:xfrm>
              <a:prstGeom prst="rect">
                <a:avLst/>
              </a:prstGeom>
              <a:noFill/>
            </p:spPr>
            <p:txBody>
              <a:bodyPr wrap="square" rtlCol="0">
                <a:spAutoFit/>
              </a:bodyPr>
              <a:lstStyle/>
              <a:p>
                <a:r>
                  <a:rPr lang="en-US" sz="1600" b="1">
                    <a:solidFill>
                      <a:srgbClr val="202A32"/>
                    </a:solidFill>
                    <a:latin typeface="Rajdhani Semibold" panose="02000000000000000000" pitchFamily="2" charset="77"/>
                    <a:cs typeface="Rajdhani Semibold" panose="02000000000000000000" pitchFamily="2" charset="77"/>
                  </a:rPr>
                  <a:t>Grid Demo</a:t>
                </a:r>
              </a:p>
            </p:txBody>
          </p:sp>
        </p:grpSp>
        <p:sp>
          <p:nvSpPr>
            <p:cNvPr id="17" name="Oval 16">
              <a:extLst>
                <a:ext uri="{FF2B5EF4-FFF2-40B4-BE49-F238E27FC236}">
                  <a16:creationId xmlns:a16="http://schemas.microsoft.com/office/drawing/2014/main" id="{9C85A4F2-336F-74BF-448A-BEDED0287143}"/>
                </a:ext>
              </a:extLst>
            </p:cNvPr>
            <p:cNvSpPr/>
            <p:nvPr/>
          </p:nvSpPr>
          <p:spPr>
            <a:xfrm>
              <a:off x="5461698" y="2491511"/>
              <a:ext cx="315259" cy="315259"/>
            </a:xfrm>
            <a:prstGeom prst="ellipse">
              <a:avLst/>
            </a:prstGeom>
            <a:solidFill>
              <a:srgbClr val="202A3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sz="1000">
                  <a:latin typeface="Poppins" pitchFamily="2" charset="77"/>
                  <a:cs typeface="Poppins" pitchFamily="2" charset="77"/>
                </a:rPr>
                <a:t>3</a:t>
              </a:r>
            </a:p>
          </p:txBody>
        </p:sp>
      </p:grpSp>
      <p:grpSp>
        <p:nvGrpSpPr>
          <p:cNvPr id="20" name="Group 19">
            <a:extLst>
              <a:ext uri="{FF2B5EF4-FFF2-40B4-BE49-F238E27FC236}">
                <a16:creationId xmlns:a16="http://schemas.microsoft.com/office/drawing/2014/main" id="{EFC87C30-A44F-FEB1-3F13-15C85122E512}"/>
              </a:ext>
            </a:extLst>
          </p:cNvPr>
          <p:cNvGrpSpPr/>
          <p:nvPr/>
        </p:nvGrpSpPr>
        <p:grpSpPr>
          <a:xfrm>
            <a:off x="911917" y="4236303"/>
            <a:ext cx="3810489" cy="553998"/>
            <a:chOff x="5461698" y="2485482"/>
            <a:chExt cx="3810489" cy="553998"/>
          </a:xfrm>
        </p:grpSpPr>
        <p:grpSp>
          <p:nvGrpSpPr>
            <p:cNvPr id="21" name="Group 20">
              <a:extLst>
                <a:ext uri="{FF2B5EF4-FFF2-40B4-BE49-F238E27FC236}">
                  <a16:creationId xmlns:a16="http://schemas.microsoft.com/office/drawing/2014/main" id="{B1FD3F13-63AF-FE63-9CD5-675664A1BF5A}"/>
                </a:ext>
              </a:extLst>
            </p:cNvPr>
            <p:cNvGrpSpPr/>
            <p:nvPr/>
          </p:nvGrpSpPr>
          <p:grpSpPr>
            <a:xfrm>
              <a:off x="5814945" y="2485482"/>
              <a:ext cx="3457242" cy="553998"/>
              <a:chOff x="3852730" y="1377724"/>
              <a:chExt cx="3457242" cy="553998"/>
            </a:xfrm>
          </p:grpSpPr>
          <p:sp>
            <p:nvSpPr>
              <p:cNvPr id="23" name="TextBox 22">
                <a:extLst>
                  <a:ext uri="{FF2B5EF4-FFF2-40B4-BE49-F238E27FC236}">
                    <a16:creationId xmlns:a16="http://schemas.microsoft.com/office/drawing/2014/main" id="{16CE6708-45BF-3AD8-289C-8271EB4384E9}"/>
                  </a:ext>
                </a:extLst>
              </p:cNvPr>
              <p:cNvSpPr txBox="1"/>
              <p:nvPr/>
            </p:nvSpPr>
            <p:spPr>
              <a:xfrm>
                <a:off x="3852730" y="1685501"/>
                <a:ext cx="3457242" cy="246221"/>
              </a:xfrm>
              <a:prstGeom prst="rect">
                <a:avLst/>
              </a:prstGeom>
              <a:noFill/>
            </p:spPr>
            <p:txBody>
              <a:bodyPr wrap="square" rtlCol="0">
                <a:spAutoFit/>
              </a:bodyPr>
              <a:lstStyle/>
              <a:p>
                <a:r>
                  <a:rPr lang="en-US" sz="1000">
                    <a:solidFill>
                      <a:schemeClr val="tx1">
                        <a:lumMod val="50000"/>
                        <a:lumOff val="50000"/>
                      </a:schemeClr>
                    </a:solidFill>
                    <a:latin typeface="Poppins" pitchFamily="2" charset="77"/>
                    <a:cs typeface="Poppins" pitchFamily="2" charset="77"/>
                  </a:rPr>
                  <a:t>How to get engaged</a:t>
                </a:r>
              </a:p>
            </p:txBody>
          </p:sp>
          <p:sp>
            <p:nvSpPr>
              <p:cNvPr id="24" name="TextBox 23">
                <a:extLst>
                  <a:ext uri="{FF2B5EF4-FFF2-40B4-BE49-F238E27FC236}">
                    <a16:creationId xmlns:a16="http://schemas.microsoft.com/office/drawing/2014/main" id="{F9521C3A-D7D9-2F9C-9F4F-0CA011613E0E}"/>
                  </a:ext>
                </a:extLst>
              </p:cNvPr>
              <p:cNvSpPr txBox="1"/>
              <p:nvPr/>
            </p:nvSpPr>
            <p:spPr>
              <a:xfrm>
                <a:off x="3852730" y="1377724"/>
                <a:ext cx="3457242" cy="338554"/>
              </a:xfrm>
              <a:prstGeom prst="rect">
                <a:avLst/>
              </a:prstGeom>
              <a:noFill/>
            </p:spPr>
            <p:txBody>
              <a:bodyPr wrap="square" rtlCol="0">
                <a:spAutoFit/>
              </a:bodyPr>
              <a:lstStyle/>
              <a:p>
                <a:r>
                  <a:rPr lang="en-US" sz="1600" b="1">
                    <a:solidFill>
                      <a:srgbClr val="202A32"/>
                    </a:solidFill>
                    <a:latin typeface="Rajdhani Semibold" panose="02000000000000000000" pitchFamily="2" charset="77"/>
                    <a:cs typeface="Rajdhani Semibold" panose="02000000000000000000" pitchFamily="2" charset="77"/>
                  </a:rPr>
                  <a:t>Learning More</a:t>
                </a:r>
              </a:p>
            </p:txBody>
          </p:sp>
        </p:grpSp>
        <p:sp>
          <p:nvSpPr>
            <p:cNvPr id="22" name="Oval 21">
              <a:extLst>
                <a:ext uri="{FF2B5EF4-FFF2-40B4-BE49-F238E27FC236}">
                  <a16:creationId xmlns:a16="http://schemas.microsoft.com/office/drawing/2014/main" id="{10F298D5-7368-681A-7FB6-26DFE4F62048}"/>
                </a:ext>
              </a:extLst>
            </p:cNvPr>
            <p:cNvSpPr/>
            <p:nvPr/>
          </p:nvSpPr>
          <p:spPr>
            <a:xfrm>
              <a:off x="5461698" y="2491511"/>
              <a:ext cx="315259" cy="315259"/>
            </a:xfrm>
            <a:prstGeom prst="ellipse">
              <a:avLst/>
            </a:prstGeom>
            <a:solidFill>
              <a:srgbClr val="202A3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sz="1000">
                  <a:latin typeface="Poppins" pitchFamily="2" charset="77"/>
                  <a:cs typeface="Poppins" pitchFamily="2" charset="77"/>
                </a:rPr>
                <a:t>4</a:t>
              </a:r>
            </a:p>
          </p:txBody>
        </p:sp>
      </p:grpSp>
      <p:pic>
        <p:nvPicPr>
          <p:cNvPr id="25" name="Picture Placeholder 5">
            <a:extLst>
              <a:ext uri="{FF2B5EF4-FFF2-40B4-BE49-F238E27FC236}">
                <a16:creationId xmlns:a16="http://schemas.microsoft.com/office/drawing/2014/main" id="{74E743EE-4D33-FE2C-5971-7D85319DBFE7}"/>
              </a:ext>
            </a:extLst>
          </p:cNvPr>
          <p:cNvPicPr>
            <a:picLocks noChangeAspect="1"/>
          </p:cNvPicPr>
          <p:nvPr/>
        </p:nvPicPr>
        <p:blipFill>
          <a:blip r:embed="rId2"/>
          <a:srcRect t="9513" b="9513"/>
          <a:stretch>
            <a:fillRect/>
          </a:stretch>
        </p:blipFill>
        <p:spPr>
          <a:xfrm>
            <a:off x="5530502" y="3143974"/>
            <a:ext cx="2287712" cy="1692752"/>
          </a:xfrm>
          <a:prstGeom prst="rect">
            <a:avLst/>
          </a:prstGeom>
        </p:spPr>
      </p:pic>
      <p:grpSp>
        <p:nvGrpSpPr>
          <p:cNvPr id="26" name="Group 25">
            <a:extLst>
              <a:ext uri="{FF2B5EF4-FFF2-40B4-BE49-F238E27FC236}">
                <a16:creationId xmlns:a16="http://schemas.microsoft.com/office/drawing/2014/main" id="{5864BAE4-10C6-F463-D870-0B7B41D8EE0D}"/>
              </a:ext>
            </a:extLst>
          </p:cNvPr>
          <p:cNvGrpSpPr/>
          <p:nvPr/>
        </p:nvGrpSpPr>
        <p:grpSpPr>
          <a:xfrm>
            <a:off x="5286977" y="2105548"/>
            <a:ext cx="2642075" cy="907300"/>
            <a:chOff x="3852729" y="1377724"/>
            <a:chExt cx="2642075" cy="907300"/>
          </a:xfrm>
        </p:grpSpPr>
        <p:sp>
          <p:nvSpPr>
            <p:cNvPr id="27" name="TextBox 26">
              <a:extLst>
                <a:ext uri="{FF2B5EF4-FFF2-40B4-BE49-F238E27FC236}">
                  <a16:creationId xmlns:a16="http://schemas.microsoft.com/office/drawing/2014/main" id="{3BA4689F-1481-D2A5-697E-8F82E98F7E47}"/>
                </a:ext>
              </a:extLst>
            </p:cNvPr>
            <p:cNvSpPr txBox="1"/>
            <p:nvPr/>
          </p:nvSpPr>
          <p:spPr>
            <a:xfrm>
              <a:off x="3852729" y="1685501"/>
              <a:ext cx="2642075" cy="599523"/>
            </a:xfrm>
            <a:prstGeom prst="rect">
              <a:avLst/>
            </a:prstGeom>
            <a:noFill/>
          </p:spPr>
          <p:txBody>
            <a:bodyPr wrap="square" rtlCol="0">
              <a:spAutoFit/>
            </a:bodyPr>
            <a:lstStyle/>
            <a:p>
              <a:pPr algn="ctr">
                <a:lnSpc>
                  <a:spcPct val="175000"/>
                </a:lnSpc>
              </a:pPr>
              <a:r>
                <a:rPr lang="en-US" sz="1000" dirty="0">
                  <a:solidFill>
                    <a:schemeClr val="tx1">
                      <a:lumMod val="50000"/>
                      <a:lumOff val="50000"/>
                    </a:schemeClr>
                  </a:solidFill>
                  <a:latin typeface="Poppins" pitchFamily="2" charset="77"/>
                  <a:cs typeface="Poppins" pitchFamily="2" charset="77"/>
                </a:rPr>
                <a:t>Director of Information Governance</a:t>
              </a:r>
            </a:p>
            <a:p>
              <a:pPr algn="ctr">
                <a:lnSpc>
                  <a:spcPct val="175000"/>
                </a:lnSpc>
              </a:pPr>
              <a:r>
                <a:rPr lang="en-US" sz="1000" dirty="0">
                  <a:solidFill>
                    <a:schemeClr val="tx1">
                      <a:lumMod val="50000"/>
                      <a:lumOff val="50000"/>
                    </a:schemeClr>
                  </a:solidFill>
                  <a:latin typeface="Poppins" pitchFamily="2" charset="77"/>
                  <a:cs typeface="Poppins" pitchFamily="2" charset="77"/>
                </a:rPr>
                <a:t>Holland &amp; Knight LLP</a:t>
              </a:r>
            </a:p>
          </p:txBody>
        </p:sp>
        <p:sp>
          <p:nvSpPr>
            <p:cNvPr id="28" name="TextBox 27">
              <a:extLst>
                <a:ext uri="{FF2B5EF4-FFF2-40B4-BE49-F238E27FC236}">
                  <a16:creationId xmlns:a16="http://schemas.microsoft.com/office/drawing/2014/main" id="{6F26AB17-0901-0A13-090D-8EACA598D16D}"/>
                </a:ext>
              </a:extLst>
            </p:cNvPr>
            <p:cNvSpPr txBox="1"/>
            <p:nvPr/>
          </p:nvSpPr>
          <p:spPr>
            <a:xfrm>
              <a:off x="3852729" y="1377724"/>
              <a:ext cx="2642075" cy="323165"/>
            </a:xfrm>
            <a:prstGeom prst="rect">
              <a:avLst/>
            </a:prstGeom>
            <a:noFill/>
          </p:spPr>
          <p:txBody>
            <a:bodyPr wrap="square" rtlCol="0">
              <a:spAutoFit/>
            </a:bodyPr>
            <a:lstStyle/>
            <a:p>
              <a:pPr algn="ctr"/>
              <a:r>
                <a:rPr lang="en-US" sz="1500" b="1">
                  <a:solidFill>
                    <a:srgbClr val="202A32"/>
                  </a:solidFill>
                  <a:latin typeface="Rajdhani Semibold" panose="02000000000000000000" pitchFamily="2" charset="77"/>
                  <a:cs typeface="Rajdhani Semibold" panose="02000000000000000000" pitchFamily="2" charset="77"/>
                </a:rPr>
                <a:t>Michele Gossmeyer</a:t>
              </a:r>
            </a:p>
          </p:txBody>
        </p:sp>
      </p:grpSp>
      <p:pic>
        <p:nvPicPr>
          <p:cNvPr id="29" name="Picture 28">
            <a:extLst>
              <a:ext uri="{FF2B5EF4-FFF2-40B4-BE49-F238E27FC236}">
                <a16:creationId xmlns:a16="http://schemas.microsoft.com/office/drawing/2014/main" id="{6C28DF7C-B810-021B-1E2D-E7A9C35DF7FC}"/>
              </a:ext>
            </a:extLst>
          </p:cNvPr>
          <p:cNvPicPr>
            <a:picLocks noChangeAspect="1"/>
          </p:cNvPicPr>
          <p:nvPr/>
        </p:nvPicPr>
        <p:blipFill>
          <a:blip r:embed="rId3"/>
          <a:stretch>
            <a:fillRect/>
          </a:stretch>
        </p:blipFill>
        <p:spPr>
          <a:xfrm>
            <a:off x="8922392" y="1674814"/>
            <a:ext cx="1991631" cy="3435178"/>
          </a:xfrm>
          <a:prstGeom prst="rect">
            <a:avLst/>
          </a:prstGeom>
        </p:spPr>
      </p:pic>
      <p:sp>
        <p:nvSpPr>
          <p:cNvPr id="31" name="TextBox 30">
            <a:extLst>
              <a:ext uri="{FF2B5EF4-FFF2-40B4-BE49-F238E27FC236}">
                <a16:creationId xmlns:a16="http://schemas.microsoft.com/office/drawing/2014/main" id="{1123EDEE-4520-7074-8759-3171136FBACD}"/>
              </a:ext>
            </a:extLst>
          </p:cNvPr>
          <p:cNvSpPr txBox="1"/>
          <p:nvPr/>
        </p:nvSpPr>
        <p:spPr>
          <a:xfrm>
            <a:off x="8619067" y="1141823"/>
            <a:ext cx="2980750" cy="369332"/>
          </a:xfrm>
          <a:prstGeom prst="rect">
            <a:avLst/>
          </a:prstGeom>
          <a:noFill/>
        </p:spPr>
        <p:txBody>
          <a:bodyPr wrap="square">
            <a:spAutoFit/>
          </a:bodyPr>
          <a:lstStyle/>
          <a:p>
            <a:r>
              <a:rPr lang="en-US" dirty="0"/>
              <a:t>Co-chair &amp; Demo Video</a:t>
            </a:r>
          </a:p>
        </p:txBody>
      </p:sp>
    </p:spTree>
    <p:extLst>
      <p:ext uri="{BB962C8B-B14F-4D97-AF65-F5344CB8AC3E}">
        <p14:creationId xmlns:p14="http://schemas.microsoft.com/office/powerpoint/2010/main" val="34552941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2ED0B94D-2802-B266-0CD5-38BDE21AC361}"/>
              </a:ext>
            </a:extLst>
          </p:cNvPr>
          <p:cNvSpPr>
            <a:spLocks noGrp="1"/>
          </p:cNvSpPr>
          <p:nvPr>
            <p:ph type="pic" idx="10"/>
          </p:nvPr>
        </p:nvSpPr>
        <p:spPr/>
        <p:txBody>
          <a:bodyPr/>
          <a:lstStyle/>
          <a:p>
            <a:endParaRPr lang="en-US"/>
          </a:p>
        </p:txBody>
      </p:sp>
      <p:pic>
        <p:nvPicPr>
          <p:cNvPr id="15" name="Picture Placeholder 14">
            <a:extLst>
              <a:ext uri="{FF2B5EF4-FFF2-40B4-BE49-F238E27FC236}">
                <a16:creationId xmlns:a16="http://schemas.microsoft.com/office/drawing/2014/main" id="{0296FA45-E275-F7CD-AEBC-C4065432E93D}"/>
              </a:ext>
            </a:extLst>
          </p:cNvPr>
          <p:cNvPicPr>
            <a:picLocks noGrp="1" noChangeAspect="1"/>
          </p:cNvPicPr>
          <p:nvPr>
            <p:ph type="pic" idx="1"/>
          </p:nvPr>
        </p:nvPicPr>
        <p:blipFill>
          <a:blip r:embed="rId2"/>
          <a:srcRect l="9865" r="9865"/>
          <a:stretch>
            <a:fillRect/>
          </a:stretch>
        </p:blipFill>
        <p:spPr/>
      </p:pic>
      <p:sp>
        <p:nvSpPr>
          <p:cNvPr id="4" name="Text Placeholder 3">
            <a:extLst>
              <a:ext uri="{FF2B5EF4-FFF2-40B4-BE49-F238E27FC236}">
                <a16:creationId xmlns:a16="http://schemas.microsoft.com/office/drawing/2014/main" id="{CC009B68-1D44-0164-746A-0B8BB26ED19C}"/>
              </a:ext>
            </a:extLst>
          </p:cNvPr>
          <p:cNvSpPr>
            <a:spLocks noGrp="1"/>
          </p:cNvSpPr>
          <p:nvPr>
            <p:ph type="body" sz="quarter" idx="4294967295"/>
          </p:nvPr>
        </p:nvSpPr>
        <p:spPr>
          <a:xfrm>
            <a:off x="815672" y="548688"/>
            <a:ext cx="6199187" cy="1305455"/>
          </a:xfrm>
        </p:spPr>
        <p:txBody>
          <a:bodyPr>
            <a:noAutofit/>
          </a:bodyPr>
          <a:lstStyle/>
          <a:p>
            <a:pPr>
              <a:lnSpc>
                <a:spcPct val="90000"/>
              </a:lnSpc>
            </a:pPr>
            <a:r>
              <a:rPr lang="en-US" sz="4200">
                <a:solidFill>
                  <a:srgbClr val="202A32"/>
                </a:solidFill>
                <a:latin typeface="Rajdhani Semibold" panose="02000000000000000000" pitchFamily="2" charset="77"/>
                <a:cs typeface="Rajdhani Semibold" panose="02000000000000000000" pitchFamily="2" charset="77"/>
              </a:rPr>
              <a:t>How the project began</a:t>
            </a:r>
          </a:p>
        </p:txBody>
      </p:sp>
      <p:sp>
        <p:nvSpPr>
          <p:cNvPr id="5" name="Text Placeholder 4">
            <a:extLst>
              <a:ext uri="{FF2B5EF4-FFF2-40B4-BE49-F238E27FC236}">
                <a16:creationId xmlns:a16="http://schemas.microsoft.com/office/drawing/2014/main" id="{13CB581B-41EE-681A-97D9-FA6EAB1D8438}"/>
              </a:ext>
            </a:extLst>
          </p:cNvPr>
          <p:cNvSpPr>
            <a:spLocks noGrp="1"/>
          </p:cNvSpPr>
          <p:nvPr>
            <p:ph type="body" sz="quarter" idx="12"/>
          </p:nvPr>
        </p:nvSpPr>
        <p:spPr/>
        <p:txBody>
          <a:bodyPr/>
          <a:lstStyle/>
          <a:p>
            <a:r>
              <a:rPr lang="en-US" dirty="0"/>
              <a:t>03</a:t>
            </a:r>
          </a:p>
        </p:txBody>
      </p:sp>
      <p:sp>
        <p:nvSpPr>
          <p:cNvPr id="6" name="Text Placeholder 5">
            <a:extLst>
              <a:ext uri="{FF2B5EF4-FFF2-40B4-BE49-F238E27FC236}">
                <a16:creationId xmlns:a16="http://schemas.microsoft.com/office/drawing/2014/main" id="{87294ADF-B706-A07C-A0D6-EFC62C928026}"/>
              </a:ext>
            </a:extLst>
          </p:cNvPr>
          <p:cNvSpPr>
            <a:spLocks noGrp="1"/>
          </p:cNvSpPr>
          <p:nvPr>
            <p:ph type="body" sz="quarter" idx="13"/>
          </p:nvPr>
        </p:nvSpPr>
        <p:spPr>
          <a:xfrm>
            <a:off x="815671" y="1666818"/>
            <a:ext cx="6199187" cy="374650"/>
          </a:xfrm>
        </p:spPr>
        <p:txBody>
          <a:bodyPr/>
          <a:lstStyle/>
          <a:p>
            <a:r>
              <a:rPr lang="en-US" sz="1600" b="1">
                <a:solidFill>
                  <a:srgbClr val="A30134"/>
                </a:solidFill>
                <a:latin typeface="Poppins" pitchFamily="2" charset="77"/>
                <a:cs typeface="Poppins" pitchFamily="2" charset="77"/>
              </a:rPr>
              <a:t>Women Who Lead Breakfast @ LegalSEC Conference</a:t>
            </a:r>
          </a:p>
        </p:txBody>
      </p:sp>
      <p:sp>
        <p:nvSpPr>
          <p:cNvPr id="7" name="Text Placeholder 6">
            <a:extLst>
              <a:ext uri="{FF2B5EF4-FFF2-40B4-BE49-F238E27FC236}">
                <a16:creationId xmlns:a16="http://schemas.microsoft.com/office/drawing/2014/main" id="{B03890E7-610D-68E6-7F59-14695039B4E0}"/>
              </a:ext>
            </a:extLst>
          </p:cNvPr>
          <p:cNvSpPr>
            <a:spLocks noGrp="1"/>
          </p:cNvSpPr>
          <p:nvPr>
            <p:ph type="body" sz="quarter" idx="14"/>
          </p:nvPr>
        </p:nvSpPr>
        <p:spPr>
          <a:xfrm>
            <a:off x="815670" y="2285256"/>
            <a:ext cx="6199188" cy="4378094"/>
          </a:xfrm>
        </p:spPr>
        <p:txBody>
          <a:bodyPr>
            <a:noAutofit/>
          </a:bodyPr>
          <a:lstStyle/>
          <a:p>
            <a:pPr marL="171450" indent="-171450">
              <a:lnSpc>
                <a:spcPct val="175000"/>
              </a:lnSpc>
              <a:buFont typeface="Arial" panose="020B0604020202020204" pitchFamily="34" charset="0"/>
              <a:buChar char="•"/>
            </a:pPr>
            <a:r>
              <a:rPr lang="en-US" sz="1800">
                <a:solidFill>
                  <a:schemeClr val="tx1">
                    <a:lumMod val="50000"/>
                    <a:lumOff val="50000"/>
                  </a:schemeClr>
                </a:solidFill>
                <a:latin typeface="Poppins" pitchFamily="2" charset="77"/>
                <a:cs typeface="Poppins" pitchFamily="2" charset="77"/>
              </a:rPr>
              <a:t>Women struggling to get access / consideration for security roles</a:t>
            </a:r>
          </a:p>
          <a:p>
            <a:pPr marL="171450" indent="-171450">
              <a:lnSpc>
                <a:spcPct val="175000"/>
              </a:lnSpc>
              <a:buFont typeface="Arial" panose="020B0604020202020204" pitchFamily="34" charset="0"/>
              <a:buChar char="•"/>
            </a:pPr>
            <a:r>
              <a:rPr lang="en-US" sz="1800">
                <a:solidFill>
                  <a:schemeClr val="tx1">
                    <a:lumMod val="50000"/>
                    <a:lumOff val="50000"/>
                  </a:schemeClr>
                </a:solidFill>
                <a:latin typeface="Poppins" pitchFamily="2" charset="77"/>
                <a:cs typeface="Poppins" pitchFamily="2" charset="77"/>
              </a:rPr>
              <a:t>Hiring Managers noted shortage of qualified candidates for security openings</a:t>
            </a:r>
          </a:p>
          <a:p>
            <a:pPr marL="171450" indent="-171450">
              <a:lnSpc>
                <a:spcPct val="175000"/>
              </a:lnSpc>
              <a:buFont typeface="Arial" panose="020B0604020202020204" pitchFamily="34" charset="0"/>
              <a:buChar char="•"/>
            </a:pPr>
            <a:r>
              <a:rPr lang="en-US" sz="1800"/>
              <a:t>Decided ILTA could help</a:t>
            </a:r>
          </a:p>
          <a:p>
            <a:pPr marL="171450" indent="-171450">
              <a:lnSpc>
                <a:spcPct val="175000"/>
              </a:lnSpc>
              <a:buFont typeface="Arial" panose="020B0604020202020204" pitchFamily="34" charset="0"/>
              <a:buChar char="•"/>
            </a:pPr>
            <a:r>
              <a:rPr lang="en-US" sz="1800">
                <a:solidFill>
                  <a:schemeClr val="tx1">
                    <a:lumMod val="50000"/>
                    <a:lumOff val="50000"/>
                  </a:schemeClr>
                </a:solidFill>
                <a:latin typeface="Poppins" pitchFamily="2" charset="77"/>
                <a:cs typeface="Poppins" pitchFamily="2" charset="77"/>
              </a:rPr>
              <a:t>Formed a working group &gt; ILTA Women In Security</a:t>
            </a:r>
          </a:p>
          <a:p>
            <a:pPr marL="628650" lvl="1" indent="-171450">
              <a:buFont typeface="Arial" panose="020B0604020202020204" pitchFamily="34" charset="0"/>
              <a:buChar char="•"/>
            </a:pPr>
            <a:r>
              <a:rPr lang="en-US" sz="1800"/>
              <a:t>Over the past few years, developed multi-faceted program</a:t>
            </a:r>
            <a:endParaRPr lang="en-US" sz="1800">
              <a:solidFill>
                <a:schemeClr val="tx1">
                  <a:lumMod val="50000"/>
                  <a:lumOff val="50000"/>
                </a:schemeClr>
              </a:solidFill>
              <a:latin typeface="Poppins" pitchFamily="2" charset="77"/>
              <a:cs typeface="Poppins" pitchFamily="2" charset="77"/>
            </a:endParaRPr>
          </a:p>
        </p:txBody>
      </p:sp>
      <p:sp>
        <p:nvSpPr>
          <p:cNvPr id="11" name="TextBox 10">
            <a:extLst>
              <a:ext uri="{FF2B5EF4-FFF2-40B4-BE49-F238E27FC236}">
                <a16:creationId xmlns:a16="http://schemas.microsoft.com/office/drawing/2014/main" id="{C4BF39FF-FBD1-26F2-BA10-D061A5F33B89}"/>
              </a:ext>
            </a:extLst>
          </p:cNvPr>
          <p:cNvSpPr txBox="1"/>
          <p:nvPr/>
        </p:nvSpPr>
        <p:spPr>
          <a:xfrm>
            <a:off x="10617212" y="6219213"/>
            <a:ext cx="1468899" cy="253916"/>
          </a:xfrm>
          <a:prstGeom prst="rect">
            <a:avLst/>
          </a:prstGeom>
          <a:noFill/>
        </p:spPr>
        <p:txBody>
          <a:bodyPr wrap="square" rtlCol="0">
            <a:spAutoFit/>
          </a:bodyPr>
          <a:lstStyle/>
          <a:p>
            <a:pPr algn="r"/>
            <a:r>
              <a:rPr lang="en-US" sz="1050">
                <a:solidFill>
                  <a:schemeClr val="bg1"/>
                </a:solidFill>
                <a:latin typeface="Poppins" pitchFamily="2" charset="77"/>
                <a:cs typeface="Poppins" pitchFamily="2" charset="77"/>
              </a:rPr>
              <a:t>Women in Security</a:t>
            </a:r>
          </a:p>
        </p:txBody>
      </p:sp>
      <p:pic>
        <p:nvPicPr>
          <p:cNvPr id="17" name="Picture 16">
            <a:extLst>
              <a:ext uri="{FF2B5EF4-FFF2-40B4-BE49-F238E27FC236}">
                <a16:creationId xmlns:a16="http://schemas.microsoft.com/office/drawing/2014/main" id="{ACE99798-BA11-62F8-2397-56C2E7A65784}"/>
              </a:ext>
            </a:extLst>
          </p:cNvPr>
          <p:cNvPicPr>
            <a:picLocks noChangeAspect="1"/>
          </p:cNvPicPr>
          <p:nvPr/>
        </p:nvPicPr>
        <p:blipFill>
          <a:blip r:embed="rId3"/>
          <a:stretch>
            <a:fillRect/>
          </a:stretch>
        </p:blipFill>
        <p:spPr>
          <a:xfrm>
            <a:off x="7615473" y="3988968"/>
            <a:ext cx="4484229" cy="2674382"/>
          </a:xfrm>
          <a:prstGeom prst="rect">
            <a:avLst/>
          </a:prstGeom>
        </p:spPr>
      </p:pic>
    </p:spTree>
    <p:extLst>
      <p:ext uri="{BB962C8B-B14F-4D97-AF65-F5344CB8AC3E}">
        <p14:creationId xmlns:p14="http://schemas.microsoft.com/office/powerpoint/2010/main" val="18308363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9C6A122-7848-0C15-517A-7E47859B1E80}"/>
              </a:ext>
            </a:extLst>
          </p:cNvPr>
          <p:cNvSpPr>
            <a:spLocks noGrp="1"/>
          </p:cNvSpPr>
          <p:nvPr>
            <p:ph type="body" sz="quarter" idx="12"/>
          </p:nvPr>
        </p:nvSpPr>
        <p:spPr/>
        <p:txBody>
          <a:bodyPr/>
          <a:lstStyle/>
          <a:p>
            <a:r>
              <a:rPr lang="en-US" dirty="0"/>
              <a:t>04</a:t>
            </a:r>
          </a:p>
        </p:txBody>
      </p:sp>
      <p:pic>
        <p:nvPicPr>
          <p:cNvPr id="14" name="Picture Placeholder 13">
            <a:extLst>
              <a:ext uri="{FF2B5EF4-FFF2-40B4-BE49-F238E27FC236}">
                <a16:creationId xmlns:a16="http://schemas.microsoft.com/office/drawing/2014/main" id="{EE800EDC-AE2F-CF8B-9D03-53C4DE8A9A5B}"/>
              </a:ext>
            </a:extLst>
          </p:cNvPr>
          <p:cNvPicPr>
            <a:picLocks noGrp="1" noChangeAspect="1"/>
          </p:cNvPicPr>
          <p:nvPr>
            <p:ph type="pic" idx="1"/>
          </p:nvPr>
        </p:nvPicPr>
        <p:blipFill>
          <a:blip r:embed="rId2"/>
          <a:srcRect t="8957" b="8957"/>
          <a:stretch>
            <a:fillRect/>
          </a:stretch>
        </p:blipFill>
        <p:spPr>
          <a:xfrm>
            <a:off x="797270" y="758006"/>
            <a:ext cx="2351661" cy="2220247"/>
          </a:xfrm>
        </p:spPr>
      </p:pic>
      <p:pic>
        <p:nvPicPr>
          <p:cNvPr id="12" name="Picture 11">
            <a:extLst>
              <a:ext uri="{FF2B5EF4-FFF2-40B4-BE49-F238E27FC236}">
                <a16:creationId xmlns:a16="http://schemas.microsoft.com/office/drawing/2014/main" id="{22A490C1-8826-7D44-0221-731EE4F3A81A}"/>
              </a:ext>
            </a:extLst>
          </p:cNvPr>
          <p:cNvPicPr>
            <a:picLocks noChangeAspect="1"/>
          </p:cNvPicPr>
          <p:nvPr/>
        </p:nvPicPr>
        <p:blipFill>
          <a:blip r:embed="rId3"/>
          <a:stretch>
            <a:fillRect/>
          </a:stretch>
        </p:blipFill>
        <p:spPr>
          <a:xfrm>
            <a:off x="3548025" y="1261862"/>
            <a:ext cx="8330476" cy="4334275"/>
          </a:xfrm>
          <a:prstGeom prst="rect">
            <a:avLst/>
          </a:prstGeom>
        </p:spPr>
      </p:pic>
      <p:pic>
        <p:nvPicPr>
          <p:cNvPr id="16" name="Picture 15">
            <a:extLst>
              <a:ext uri="{FF2B5EF4-FFF2-40B4-BE49-F238E27FC236}">
                <a16:creationId xmlns:a16="http://schemas.microsoft.com/office/drawing/2014/main" id="{0EE76E63-F30F-9B0F-9EC4-53E80A99A64D}"/>
              </a:ext>
            </a:extLst>
          </p:cNvPr>
          <p:cNvPicPr>
            <a:picLocks noChangeAspect="1"/>
          </p:cNvPicPr>
          <p:nvPr/>
        </p:nvPicPr>
        <p:blipFill>
          <a:blip r:embed="rId4"/>
          <a:stretch>
            <a:fillRect/>
          </a:stretch>
        </p:blipFill>
        <p:spPr>
          <a:xfrm>
            <a:off x="797270" y="3879747"/>
            <a:ext cx="2045518" cy="2070463"/>
          </a:xfrm>
          <a:prstGeom prst="rect">
            <a:avLst/>
          </a:prstGeom>
        </p:spPr>
      </p:pic>
    </p:spTree>
    <p:extLst>
      <p:ext uri="{BB962C8B-B14F-4D97-AF65-F5344CB8AC3E}">
        <p14:creationId xmlns:p14="http://schemas.microsoft.com/office/powerpoint/2010/main" val="18404739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96581AE-06C9-6CAF-FBF2-374D79461D1E}"/>
              </a:ext>
            </a:extLst>
          </p:cNvPr>
          <p:cNvSpPr>
            <a:spLocks noGrp="1"/>
          </p:cNvSpPr>
          <p:nvPr>
            <p:ph type="body" sz="quarter" idx="11"/>
          </p:nvPr>
        </p:nvSpPr>
        <p:spPr>
          <a:xfrm>
            <a:off x="1094796" y="427534"/>
            <a:ext cx="8811693" cy="519373"/>
          </a:xfrm>
        </p:spPr>
        <p:txBody>
          <a:bodyPr/>
          <a:lstStyle/>
          <a:p>
            <a:r>
              <a:rPr lang="en-US"/>
              <a:t>Goals &amp; Objectives</a:t>
            </a:r>
          </a:p>
        </p:txBody>
      </p:sp>
      <p:sp>
        <p:nvSpPr>
          <p:cNvPr id="7" name="Text Placeholder 6">
            <a:extLst>
              <a:ext uri="{FF2B5EF4-FFF2-40B4-BE49-F238E27FC236}">
                <a16:creationId xmlns:a16="http://schemas.microsoft.com/office/drawing/2014/main" id="{D5BAF720-D12D-A15B-68F8-46A1B84479E8}"/>
              </a:ext>
            </a:extLst>
          </p:cNvPr>
          <p:cNvSpPr>
            <a:spLocks noGrp="1"/>
          </p:cNvSpPr>
          <p:nvPr>
            <p:ph type="body" sz="quarter" idx="12"/>
          </p:nvPr>
        </p:nvSpPr>
        <p:spPr/>
        <p:txBody>
          <a:bodyPr/>
          <a:lstStyle/>
          <a:p>
            <a:r>
              <a:rPr lang="en-US" dirty="0"/>
              <a:t>05</a:t>
            </a:r>
          </a:p>
        </p:txBody>
      </p:sp>
      <p:pic>
        <p:nvPicPr>
          <p:cNvPr id="9" name="Picture 8">
            <a:extLst>
              <a:ext uri="{FF2B5EF4-FFF2-40B4-BE49-F238E27FC236}">
                <a16:creationId xmlns:a16="http://schemas.microsoft.com/office/drawing/2014/main" id="{FA5E7B58-3E14-0C3B-AB70-46DC18082532}"/>
              </a:ext>
            </a:extLst>
          </p:cNvPr>
          <p:cNvPicPr>
            <a:picLocks noChangeAspect="1"/>
          </p:cNvPicPr>
          <p:nvPr/>
        </p:nvPicPr>
        <p:blipFill>
          <a:blip r:embed="rId2"/>
          <a:stretch>
            <a:fillRect/>
          </a:stretch>
        </p:blipFill>
        <p:spPr>
          <a:xfrm>
            <a:off x="1094796" y="1115489"/>
            <a:ext cx="9458253" cy="5742511"/>
          </a:xfrm>
          <a:prstGeom prst="rect">
            <a:avLst/>
          </a:prstGeom>
        </p:spPr>
      </p:pic>
    </p:spTree>
    <p:extLst>
      <p:ext uri="{BB962C8B-B14F-4D97-AF65-F5344CB8AC3E}">
        <p14:creationId xmlns:p14="http://schemas.microsoft.com/office/powerpoint/2010/main" val="12063585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C35DDFA-AA22-4A98-7F04-22E062FB9758}"/>
              </a:ext>
            </a:extLst>
          </p:cNvPr>
          <p:cNvSpPr>
            <a:spLocks noGrp="1"/>
          </p:cNvSpPr>
          <p:nvPr>
            <p:ph type="body" sz="quarter" idx="12"/>
          </p:nvPr>
        </p:nvSpPr>
        <p:spPr/>
        <p:txBody>
          <a:bodyPr/>
          <a:lstStyle/>
          <a:p>
            <a:r>
              <a:rPr lang="en-US" dirty="0"/>
              <a:t>06</a:t>
            </a:r>
          </a:p>
        </p:txBody>
      </p:sp>
      <p:pic>
        <p:nvPicPr>
          <p:cNvPr id="6" name="Picture 5">
            <a:extLst>
              <a:ext uri="{FF2B5EF4-FFF2-40B4-BE49-F238E27FC236}">
                <a16:creationId xmlns:a16="http://schemas.microsoft.com/office/drawing/2014/main" id="{6A8DBB4E-F551-25D7-8980-16A54766F277}"/>
              </a:ext>
            </a:extLst>
          </p:cNvPr>
          <p:cNvPicPr>
            <a:picLocks noChangeAspect="1"/>
          </p:cNvPicPr>
          <p:nvPr/>
        </p:nvPicPr>
        <p:blipFill>
          <a:blip r:embed="rId2"/>
          <a:stretch>
            <a:fillRect/>
          </a:stretch>
        </p:blipFill>
        <p:spPr>
          <a:xfrm>
            <a:off x="675397" y="812548"/>
            <a:ext cx="10442342" cy="5232904"/>
          </a:xfrm>
          <a:prstGeom prst="rect">
            <a:avLst/>
          </a:prstGeom>
        </p:spPr>
      </p:pic>
    </p:spTree>
    <p:extLst>
      <p:ext uri="{BB962C8B-B14F-4D97-AF65-F5344CB8AC3E}">
        <p14:creationId xmlns:p14="http://schemas.microsoft.com/office/powerpoint/2010/main" val="16868837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5B510ED-7B90-709F-7F3F-4A7165DA0E3A}"/>
              </a:ext>
            </a:extLst>
          </p:cNvPr>
          <p:cNvSpPr>
            <a:spLocks noGrp="1"/>
          </p:cNvSpPr>
          <p:nvPr>
            <p:ph type="body" sz="quarter" idx="12"/>
          </p:nvPr>
        </p:nvSpPr>
        <p:spPr/>
        <p:txBody>
          <a:bodyPr/>
          <a:lstStyle/>
          <a:p>
            <a:r>
              <a:rPr lang="en-US" dirty="0"/>
              <a:t>07</a:t>
            </a:r>
          </a:p>
        </p:txBody>
      </p:sp>
      <p:sp>
        <p:nvSpPr>
          <p:cNvPr id="4" name="Text Placeholder 3">
            <a:extLst>
              <a:ext uri="{FF2B5EF4-FFF2-40B4-BE49-F238E27FC236}">
                <a16:creationId xmlns:a16="http://schemas.microsoft.com/office/drawing/2014/main" id="{B5CB09E3-269E-321A-842A-504C61463B21}"/>
              </a:ext>
            </a:extLst>
          </p:cNvPr>
          <p:cNvSpPr>
            <a:spLocks noGrp="1"/>
          </p:cNvSpPr>
          <p:nvPr>
            <p:ph type="body" sz="quarter" idx="4294967295"/>
          </p:nvPr>
        </p:nvSpPr>
        <p:spPr>
          <a:xfrm>
            <a:off x="88967" y="253980"/>
            <a:ext cx="11399771" cy="1305455"/>
          </a:xfrm>
        </p:spPr>
        <p:txBody>
          <a:bodyPr>
            <a:noAutofit/>
          </a:bodyPr>
          <a:lstStyle/>
          <a:p>
            <a:pPr>
              <a:lnSpc>
                <a:spcPct val="90000"/>
              </a:lnSpc>
            </a:pPr>
            <a:r>
              <a:rPr lang="en-US" sz="4400">
                <a:solidFill>
                  <a:srgbClr val="202A32"/>
                </a:solidFill>
                <a:latin typeface="Rajdhani Semibold" panose="02000000000000000000" pitchFamily="2" charset="77"/>
                <a:cs typeface="Rajdhani Semibold" panose="02000000000000000000" pitchFamily="2" charset="77"/>
              </a:rPr>
              <a:t>Questionnaire Results &gt; Matrix &gt; Interactive Tool </a:t>
            </a:r>
          </a:p>
        </p:txBody>
      </p:sp>
      <p:sp>
        <p:nvSpPr>
          <p:cNvPr id="13" name="TextBox 12">
            <a:extLst>
              <a:ext uri="{FF2B5EF4-FFF2-40B4-BE49-F238E27FC236}">
                <a16:creationId xmlns:a16="http://schemas.microsoft.com/office/drawing/2014/main" id="{9F45A15E-C32E-EA9F-B4DC-606E6DF23639}"/>
              </a:ext>
            </a:extLst>
          </p:cNvPr>
          <p:cNvSpPr txBox="1"/>
          <p:nvPr/>
        </p:nvSpPr>
        <p:spPr>
          <a:xfrm>
            <a:off x="2337331" y="1324834"/>
            <a:ext cx="2593143" cy="5296835"/>
          </a:xfrm>
          <a:prstGeom prst="rect">
            <a:avLst/>
          </a:prstGeom>
          <a:noFill/>
        </p:spPr>
        <p:txBody>
          <a:bodyPr wrap="square" lIns="0" rIns="0" rtlCol="0">
            <a:spAutoFit/>
          </a:bodyPr>
          <a:lstStyle/>
          <a:p>
            <a:pPr marL="0" marR="0" lvl="0" indent="0" algn="l" defTabSz="914400" rtl="0" eaLnBrk="1" fontAlgn="auto" latinLnBrk="0" hangingPunct="1">
              <a:lnSpc>
                <a:spcPct val="130000"/>
              </a:lnSpc>
              <a:spcBef>
                <a:spcPts val="1000"/>
              </a:spcBef>
              <a:spcAft>
                <a:spcPts val="0"/>
              </a:spcAft>
              <a:buClrTx/>
              <a:buSzTx/>
              <a:buFontTx/>
              <a:buNone/>
              <a:tabLst/>
              <a:defRPr/>
            </a:pPr>
            <a:r>
              <a:rPr kumimoji="0" lang="en-US" sz="1800" b="1" i="0" u="none" strike="noStrike" kern="1200" cap="none" spc="0" normalizeH="0" baseline="0" noProof="0">
                <a:ln>
                  <a:noFill/>
                </a:ln>
                <a:solidFill>
                  <a:srgbClr val="C00000"/>
                </a:solidFill>
                <a:effectLst/>
                <a:uLnTx/>
                <a:uFillTx/>
                <a:latin typeface="Poppins" pitchFamily="2" charset="77"/>
                <a:cs typeface="Poppins" pitchFamily="2" charset="77"/>
              </a:rPr>
              <a:t>Skills &amp; Advice</a:t>
            </a:r>
          </a:p>
          <a:p>
            <a:pPr marL="0" marR="0" lvl="0" indent="0" algn="l" defTabSz="914400" rtl="0" eaLnBrk="1" fontAlgn="auto" latinLnBrk="0" hangingPunct="1">
              <a:lnSpc>
                <a:spcPct val="130000"/>
              </a:lnSpc>
              <a:spcBef>
                <a:spcPts val="1000"/>
              </a:spcBef>
              <a:spcAft>
                <a:spcPts val="0"/>
              </a:spcAft>
              <a:buClrTx/>
              <a:buSzTx/>
              <a:buFontTx/>
              <a:buNone/>
              <a:tabLst/>
              <a:defRPr/>
            </a:pPr>
            <a:r>
              <a:rPr kumimoji="0" lang="en-US" sz="1600" b="0" i="0" u="none" strike="noStrike" kern="1200" cap="none" spc="0" normalizeH="0" baseline="0" noProof="0">
                <a:ln>
                  <a:noFill/>
                </a:ln>
                <a:solidFill>
                  <a:srgbClr val="C00000"/>
                </a:solidFill>
                <a:effectLst/>
                <a:uLnTx/>
                <a:uFillTx/>
                <a:latin typeface="Poppins" pitchFamily="2" charset="77"/>
                <a:cs typeface="Poppins" pitchFamily="2" charset="77"/>
              </a:rPr>
              <a:t>Technical requirements</a:t>
            </a:r>
          </a:p>
          <a:p>
            <a:pPr marL="0" marR="0" lvl="0" indent="0" algn="l" defTabSz="914400" rtl="0" eaLnBrk="1" fontAlgn="auto" latinLnBrk="0" hangingPunct="1">
              <a:lnSpc>
                <a:spcPct val="130000"/>
              </a:lnSpc>
              <a:spcBef>
                <a:spcPts val="1000"/>
              </a:spcBef>
              <a:spcAft>
                <a:spcPts val="0"/>
              </a:spcAft>
              <a:buClrTx/>
              <a:buSzTx/>
              <a:buFontTx/>
              <a:buNone/>
              <a:tabLst/>
              <a:defRPr/>
            </a:pPr>
            <a:r>
              <a:rPr kumimoji="0" lang="en-US" sz="1600" b="0" i="0" u="none" strike="noStrike" kern="1200" cap="none" spc="0" normalizeH="0" baseline="0" noProof="0">
                <a:ln>
                  <a:noFill/>
                </a:ln>
                <a:solidFill>
                  <a:srgbClr val="C00000"/>
                </a:solidFill>
                <a:effectLst/>
                <a:uLnTx/>
                <a:uFillTx/>
                <a:latin typeface="Poppins" pitchFamily="2" charset="77"/>
                <a:cs typeface="Poppins" pitchFamily="2" charset="77"/>
              </a:rPr>
              <a:t>Build diverse set of skills</a:t>
            </a:r>
          </a:p>
          <a:p>
            <a:pPr marL="0" marR="0" lvl="0" indent="0" algn="l" defTabSz="914400" rtl="0" eaLnBrk="1" fontAlgn="auto" latinLnBrk="0" hangingPunct="1">
              <a:lnSpc>
                <a:spcPct val="130000"/>
              </a:lnSpc>
              <a:spcBef>
                <a:spcPts val="1000"/>
              </a:spcBef>
              <a:spcAft>
                <a:spcPts val="0"/>
              </a:spcAft>
              <a:buClrTx/>
              <a:buSzTx/>
              <a:buFontTx/>
              <a:buNone/>
              <a:tabLst/>
              <a:defRPr/>
            </a:pPr>
            <a:r>
              <a:rPr kumimoji="0" lang="en-US" sz="1600" b="0" i="0" u="none" strike="noStrike" kern="1200" cap="none" spc="0" normalizeH="0" baseline="0" noProof="0">
                <a:ln>
                  <a:noFill/>
                </a:ln>
                <a:solidFill>
                  <a:srgbClr val="C00000"/>
                </a:solidFill>
                <a:effectLst/>
                <a:uLnTx/>
                <a:uFillTx/>
                <a:latin typeface="Poppins" pitchFamily="2" charset="77"/>
                <a:cs typeface="Poppins" pitchFamily="2" charset="77"/>
              </a:rPr>
              <a:t>Volunteer</a:t>
            </a:r>
          </a:p>
          <a:p>
            <a:pPr marL="0" marR="0" lvl="0" indent="0" algn="l" defTabSz="914400" rtl="0" eaLnBrk="1" fontAlgn="auto" latinLnBrk="0" hangingPunct="1">
              <a:lnSpc>
                <a:spcPct val="130000"/>
              </a:lnSpc>
              <a:spcBef>
                <a:spcPts val="1000"/>
              </a:spcBef>
              <a:spcAft>
                <a:spcPts val="0"/>
              </a:spcAft>
              <a:buClrTx/>
              <a:buSzTx/>
              <a:buFontTx/>
              <a:buNone/>
              <a:tabLst/>
              <a:defRPr/>
            </a:pPr>
            <a:r>
              <a:rPr kumimoji="0" lang="en-US" sz="1600" b="0" i="0" u="none" strike="noStrike" kern="1200" cap="none" spc="0" normalizeH="0" baseline="0" noProof="0">
                <a:ln>
                  <a:noFill/>
                </a:ln>
                <a:solidFill>
                  <a:srgbClr val="C00000"/>
                </a:solidFill>
                <a:effectLst/>
                <a:uLnTx/>
                <a:uFillTx/>
                <a:latin typeface="Poppins" pitchFamily="2" charset="77"/>
                <a:cs typeface="Poppins" pitchFamily="2" charset="77"/>
              </a:rPr>
              <a:t>Look at insurance coverage to help with buy-in</a:t>
            </a:r>
          </a:p>
          <a:p>
            <a:pPr marL="0" marR="0" lvl="0" indent="0" algn="l" defTabSz="914400" rtl="0" eaLnBrk="1" fontAlgn="auto" latinLnBrk="0" hangingPunct="1">
              <a:lnSpc>
                <a:spcPct val="130000"/>
              </a:lnSpc>
              <a:spcBef>
                <a:spcPts val="1000"/>
              </a:spcBef>
              <a:spcAft>
                <a:spcPts val="0"/>
              </a:spcAft>
              <a:buClrTx/>
              <a:buSzTx/>
              <a:buFontTx/>
              <a:buNone/>
              <a:tabLst/>
              <a:defRPr/>
            </a:pPr>
            <a:r>
              <a:rPr kumimoji="0" lang="en-US" sz="1600" b="0" i="0" u="none" strike="noStrike" kern="1200" cap="none" spc="0" normalizeH="0" baseline="0" noProof="0">
                <a:ln>
                  <a:noFill/>
                </a:ln>
                <a:solidFill>
                  <a:srgbClr val="C00000"/>
                </a:solidFill>
                <a:effectLst/>
                <a:uLnTx/>
                <a:uFillTx/>
                <a:latin typeface="Poppins" pitchFamily="2" charset="77"/>
                <a:cs typeface="Poppins" pitchFamily="2" charset="77"/>
              </a:rPr>
              <a:t>Be curious</a:t>
            </a:r>
          </a:p>
          <a:p>
            <a:pPr marL="0" marR="0" lvl="0" indent="0" algn="l" defTabSz="914400" rtl="0" eaLnBrk="1" fontAlgn="auto" latinLnBrk="0" hangingPunct="1">
              <a:lnSpc>
                <a:spcPct val="130000"/>
              </a:lnSpc>
              <a:spcBef>
                <a:spcPts val="1000"/>
              </a:spcBef>
              <a:spcAft>
                <a:spcPts val="0"/>
              </a:spcAft>
              <a:buClrTx/>
              <a:buSzTx/>
              <a:buFontTx/>
              <a:buNone/>
              <a:tabLst/>
              <a:defRPr/>
            </a:pPr>
            <a:r>
              <a:rPr kumimoji="0" lang="en-US" sz="1600" b="0" i="0" u="none" strike="noStrike" kern="1200" cap="none" spc="0" normalizeH="0" baseline="0" noProof="0">
                <a:ln>
                  <a:noFill/>
                </a:ln>
                <a:solidFill>
                  <a:srgbClr val="C00000"/>
                </a:solidFill>
                <a:effectLst/>
                <a:uLnTx/>
                <a:uFillTx/>
                <a:latin typeface="Poppins" pitchFamily="2" charset="77"/>
                <a:cs typeface="Poppins" pitchFamily="2" charset="77"/>
              </a:rPr>
              <a:t>Use your network</a:t>
            </a:r>
          </a:p>
          <a:p>
            <a:pPr marL="0" marR="0" lvl="0" indent="0" algn="l" defTabSz="914400" rtl="0" eaLnBrk="1" fontAlgn="auto" latinLnBrk="0" hangingPunct="1">
              <a:lnSpc>
                <a:spcPct val="130000"/>
              </a:lnSpc>
              <a:spcBef>
                <a:spcPts val="1000"/>
              </a:spcBef>
              <a:spcAft>
                <a:spcPts val="0"/>
              </a:spcAft>
              <a:buClrTx/>
              <a:buSzTx/>
              <a:buFontTx/>
              <a:buNone/>
              <a:tabLst/>
              <a:defRPr/>
            </a:pPr>
            <a:r>
              <a:rPr kumimoji="0" lang="en-US" sz="1600" b="0" i="0" u="none" strike="noStrike" kern="1200" cap="none" spc="0" normalizeH="0" baseline="0" noProof="0">
                <a:ln>
                  <a:noFill/>
                </a:ln>
                <a:solidFill>
                  <a:srgbClr val="C00000"/>
                </a:solidFill>
                <a:effectLst/>
                <a:uLnTx/>
                <a:uFillTx/>
                <a:latin typeface="Poppins" pitchFamily="2" charset="77"/>
                <a:cs typeface="Poppins" pitchFamily="2" charset="77"/>
              </a:rPr>
              <a:t>Talk to your legal department about best practices</a:t>
            </a:r>
          </a:p>
          <a:p>
            <a:pPr marL="0" marR="0" lvl="0" indent="0" algn="l" defTabSz="914400" rtl="0" eaLnBrk="1" fontAlgn="auto" latinLnBrk="0" hangingPunct="1">
              <a:lnSpc>
                <a:spcPct val="130000"/>
              </a:lnSpc>
              <a:spcBef>
                <a:spcPts val="1000"/>
              </a:spcBef>
              <a:spcAft>
                <a:spcPts val="0"/>
              </a:spcAft>
              <a:buClrTx/>
              <a:buSzTx/>
              <a:buFontTx/>
              <a:buNone/>
              <a:tabLst/>
              <a:defRPr/>
            </a:pPr>
            <a:r>
              <a:rPr kumimoji="0" lang="en-US" sz="1600" b="0" i="0" u="none" strike="noStrike" kern="1200" cap="none" spc="0" normalizeH="0" baseline="0" noProof="0">
                <a:ln>
                  <a:noFill/>
                </a:ln>
                <a:solidFill>
                  <a:srgbClr val="C00000"/>
                </a:solidFill>
                <a:effectLst/>
                <a:uLnTx/>
                <a:uFillTx/>
                <a:latin typeface="Poppins" pitchFamily="2" charset="77"/>
                <a:cs typeface="Poppins" pitchFamily="2" charset="77"/>
              </a:rPr>
              <a:t>Never Stop Learning</a:t>
            </a:r>
          </a:p>
        </p:txBody>
      </p:sp>
      <p:sp>
        <p:nvSpPr>
          <p:cNvPr id="14" name="TextBox 13">
            <a:extLst>
              <a:ext uri="{FF2B5EF4-FFF2-40B4-BE49-F238E27FC236}">
                <a16:creationId xmlns:a16="http://schemas.microsoft.com/office/drawing/2014/main" id="{F5EF76BD-7E1D-752E-0528-99588D83822B}"/>
              </a:ext>
            </a:extLst>
          </p:cNvPr>
          <p:cNvSpPr txBox="1"/>
          <p:nvPr/>
        </p:nvSpPr>
        <p:spPr>
          <a:xfrm>
            <a:off x="346978" y="960166"/>
            <a:ext cx="2593142" cy="4296561"/>
          </a:xfrm>
          <a:prstGeom prst="rect">
            <a:avLst/>
          </a:prstGeom>
          <a:noFill/>
        </p:spPr>
        <p:txBody>
          <a:bodyPr wrap="square" lIns="0" rIns="0" rtlCol="0">
            <a:spAutoFit/>
          </a:bodyPr>
          <a:lstStyle/>
          <a:p>
            <a:pPr marL="0" marR="0" lvl="0" indent="0" algn="l" defTabSz="914400" rtl="0" eaLnBrk="1" fontAlgn="auto" latinLnBrk="0" hangingPunct="1">
              <a:lnSpc>
                <a:spcPct val="130000"/>
              </a:lnSpc>
              <a:spcBef>
                <a:spcPts val="100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Poppins" pitchFamily="2" charset="77"/>
                <a:cs typeface="Poppins" pitchFamily="2" charset="77"/>
              </a:rPr>
              <a:t>Previous Roles</a:t>
            </a:r>
          </a:p>
          <a:p>
            <a:pPr marL="0" marR="0" lvl="0" indent="0" algn="l" defTabSz="914400" rtl="0" eaLnBrk="1" fontAlgn="auto" latinLnBrk="0" hangingPunct="1">
              <a:lnSpc>
                <a:spcPct val="130000"/>
              </a:lnSpc>
              <a:spcBef>
                <a:spcPts val="100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Poppins" pitchFamily="2" charset="77"/>
                <a:cs typeface="Poppins" pitchFamily="2" charset="77"/>
              </a:rPr>
              <a:t>System Admin</a:t>
            </a:r>
          </a:p>
          <a:p>
            <a:pPr marL="0" marR="0" lvl="0" indent="0" algn="l" defTabSz="914400" rtl="0" eaLnBrk="1" fontAlgn="auto" latinLnBrk="0" hangingPunct="1">
              <a:lnSpc>
                <a:spcPct val="130000"/>
              </a:lnSpc>
              <a:spcBef>
                <a:spcPts val="100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Poppins" pitchFamily="2" charset="77"/>
                <a:cs typeface="Poppins" pitchFamily="2" charset="77"/>
              </a:rPr>
              <a:t>Network Manager</a:t>
            </a:r>
          </a:p>
          <a:p>
            <a:pPr marL="0" marR="0" lvl="0" indent="0" algn="l" defTabSz="914400" rtl="0" eaLnBrk="1" fontAlgn="auto" latinLnBrk="0" hangingPunct="1">
              <a:lnSpc>
                <a:spcPct val="130000"/>
              </a:lnSpc>
              <a:spcBef>
                <a:spcPts val="100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Poppins" pitchFamily="2" charset="77"/>
                <a:cs typeface="Poppins" pitchFamily="2" charset="77"/>
              </a:rPr>
              <a:t>eDiscovery Project Manager</a:t>
            </a:r>
          </a:p>
          <a:p>
            <a:pPr marL="0" marR="0" lvl="0" indent="0" algn="l" defTabSz="914400" rtl="0" eaLnBrk="1" fontAlgn="auto" latinLnBrk="0" hangingPunct="1">
              <a:lnSpc>
                <a:spcPct val="130000"/>
              </a:lnSpc>
              <a:spcBef>
                <a:spcPts val="100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Poppins" pitchFamily="2" charset="77"/>
                <a:cs typeface="Poppins" pitchFamily="2" charset="77"/>
              </a:rPr>
              <a:t>Trainer</a:t>
            </a:r>
          </a:p>
          <a:p>
            <a:pPr marL="0" marR="0" lvl="0" indent="0" algn="l" defTabSz="914400" rtl="0" eaLnBrk="1" fontAlgn="auto" latinLnBrk="0" hangingPunct="1">
              <a:lnSpc>
                <a:spcPct val="130000"/>
              </a:lnSpc>
              <a:spcBef>
                <a:spcPts val="100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Poppins" pitchFamily="2" charset="77"/>
                <a:cs typeface="Poppins" pitchFamily="2" charset="77"/>
              </a:rPr>
              <a:t>Help Desk</a:t>
            </a:r>
          </a:p>
          <a:p>
            <a:pPr marL="0" marR="0" lvl="0" indent="0" algn="l" defTabSz="914400" rtl="0" eaLnBrk="1" fontAlgn="auto" latinLnBrk="0" hangingPunct="1">
              <a:lnSpc>
                <a:spcPct val="130000"/>
              </a:lnSpc>
              <a:spcBef>
                <a:spcPts val="100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Poppins" pitchFamily="2" charset="77"/>
                <a:cs typeface="Poppins" pitchFamily="2" charset="77"/>
              </a:rPr>
              <a:t>Litigation Support</a:t>
            </a:r>
          </a:p>
          <a:p>
            <a:pPr marL="0" marR="0" lvl="0" indent="0" algn="l" defTabSz="914400" rtl="0" eaLnBrk="1" fontAlgn="auto" latinLnBrk="0" hangingPunct="1">
              <a:lnSpc>
                <a:spcPct val="130000"/>
              </a:lnSpc>
              <a:spcBef>
                <a:spcPts val="100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Poppins" pitchFamily="2" charset="77"/>
                <a:cs typeface="Poppins" pitchFamily="2" charset="77"/>
              </a:rPr>
              <a:t>Security Manager</a:t>
            </a:r>
          </a:p>
          <a:p>
            <a:pPr marL="0" marR="0" lvl="0" indent="0" algn="l" defTabSz="914400" rtl="0" eaLnBrk="1" fontAlgn="auto" latinLnBrk="0" hangingPunct="1">
              <a:lnSpc>
                <a:spcPct val="130000"/>
              </a:lnSpc>
              <a:spcBef>
                <a:spcPts val="100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Poppins" pitchFamily="2" charset="77"/>
                <a:cs typeface="Poppins" pitchFamily="2" charset="77"/>
              </a:rPr>
              <a:t>Legal Sales</a:t>
            </a:r>
          </a:p>
        </p:txBody>
      </p:sp>
      <p:pic>
        <p:nvPicPr>
          <p:cNvPr id="5" name="Picture 4">
            <a:extLst>
              <a:ext uri="{FF2B5EF4-FFF2-40B4-BE49-F238E27FC236}">
                <a16:creationId xmlns:a16="http://schemas.microsoft.com/office/drawing/2014/main" id="{E73F4359-BA0D-1EF2-048D-3193B205B3C9}"/>
              </a:ext>
            </a:extLst>
          </p:cNvPr>
          <p:cNvPicPr>
            <a:picLocks noChangeAspect="1"/>
          </p:cNvPicPr>
          <p:nvPr/>
        </p:nvPicPr>
        <p:blipFill>
          <a:blip r:embed="rId2"/>
          <a:stretch>
            <a:fillRect/>
          </a:stretch>
        </p:blipFill>
        <p:spPr>
          <a:xfrm>
            <a:off x="5567067" y="960166"/>
            <a:ext cx="6428198" cy="2789850"/>
          </a:xfrm>
          <a:prstGeom prst="rect">
            <a:avLst/>
          </a:prstGeom>
          <a:ln>
            <a:noFill/>
          </a:ln>
          <a:effectLst>
            <a:outerShdw blurRad="292100" dist="139700" dir="2700000" algn="tl" rotWithShape="0">
              <a:srgbClr val="333333">
                <a:alpha val="65000"/>
              </a:srgbClr>
            </a:outerShdw>
          </a:effectLst>
        </p:spPr>
      </p:pic>
      <p:sp>
        <p:nvSpPr>
          <p:cNvPr id="6" name="Arrow: Right 5">
            <a:extLst>
              <a:ext uri="{FF2B5EF4-FFF2-40B4-BE49-F238E27FC236}">
                <a16:creationId xmlns:a16="http://schemas.microsoft.com/office/drawing/2014/main" id="{926DCB92-D0CF-56D6-3C61-10B87DAB1AF1}"/>
              </a:ext>
            </a:extLst>
          </p:cNvPr>
          <p:cNvSpPr/>
          <p:nvPr/>
        </p:nvSpPr>
        <p:spPr>
          <a:xfrm>
            <a:off x="4828853" y="2112775"/>
            <a:ext cx="738213" cy="48463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cs typeface="Arial"/>
            </a:endParaRPr>
          </a:p>
        </p:txBody>
      </p:sp>
      <p:pic>
        <p:nvPicPr>
          <p:cNvPr id="29" name="Picture 28">
            <a:extLst>
              <a:ext uri="{FF2B5EF4-FFF2-40B4-BE49-F238E27FC236}">
                <a16:creationId xmlns:a16="http://schemas.microsoft.com/office/drawing/2014/main" id="{56CCCE71-7F13-90F2-16CA-4E1AB5EABC66}"/>
              </a:ext>
            </a:extLst>
          </p:cNvPr>
          <p:cNvPicPr>
            <a:picLocks noChangeAspect="1"/>
          </p:cNvPicPr>
          <p:nvPr/>
        </p:nvPicPr>
        <p:blipFill>
          <a:blip r:embed="rId3"/>
          <a:stretch>
            <a:fillRect/>
          </a:stretch>
        </p:blipFill>
        <p:spPr>
          <a:xfrm>
            <a:off x="6457229" y="4113193"/>
            <a:ext cx="4647874" cy="2646116"/>
          </a:xfrm>
          <a:prstGeom prst="rect">
            <a:avLst/>
          </a:prstGeom>
        </p:spPr>
      </p:pic>
      <p:sp>
        <p:nvSpPr>
          <p:cNvPr id="9" name="Arrow: Down 8">
            <a:extLst>
              <a:ext uri="{FF2B5EF4-FFF2-40B4-BE49-F238E27FC236}">
                <a16:creationId xmlns:a16="http://schemas.microsoft.com/office/drawing/2014/main" id="{73C8A314-9325-2FC8-8C97-F344C5A2B7CC}"/>
              </a:ext>
            </a:extLst>
          </p:cNvPr>
          <p:cNvSpPr/>
          <p:nvPr/>
        </p:nvSpPr>
        <p:spPr>
          <a:xfrm>
            <a:off x="8538850" y="3429000"/>
            <a:ext cx="484632" cy="97840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cs typeface="Arial"/>
            </a:endParaRPr>
          </a:p>
        </p:txBody>
      </p:sp>
    </p:spTree>
    <p:extLst>
      <p:ext uri="{BB962C8B-B14F-4D97-AF65-F5344CB8AC3E}">
        <p14:creationId xmlns:p14="http://schemas.microsoft.com/office/powerpoint/2010/main" val="2359352757"/>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8A7244-10DC-F278-D234-9677CBD1A0D3}"/>
              </a:ext>
            </a:extLst>
          </p:cNvPr>
          <p:cNvSpPr>
            <a:spLocks noGrp="1"/>
          </p:cNvSpPr>
          <p:nvPr>
            <p:ph type="body" sz="quarter" idx="10"/>
          </p:nvPr>
        </p:nvSpPr>
        <p:spPr>
          <a:xfrm>
            <a:off x="2667000" y="0"/>
            <a:ext cx="7769804" cy="362646"/>
          </a:xfrm>
        </p:spPr>
        <p:txBody>
          <a:bodyPr/>
          <a:lstStyle/>
          <a:p>
            <a:r>
              <a:rPr lang="en-US" sz="4000" dirty="0"/>
              <a:t>Career Tool Demo</a:t>
            </a:r>
          </a:p>
        </p:txBody>
      </p:sp>
      <p:sp>
        <p:nvSpPr>
          <p:cNvPr id="4" name="Text Placeholder 3">
            <a:extLst>
              <a:ext uri="{FF2B5EF4-FFF2-40B4-BE49-F238E27FC236}">
                <a16:creationId xmlns:a16="http://schemas.microsoft.com/office/drawing/2014/main" id="{ECBF30C8-8ADA-6A59-41A9-226349F0DBB8}"/>
              </a:ext>
            </a:extLst>
          </p:cNvPr>
          <p:cNvSpPr>
            <a:spLocks noGrp="1"/>
          </p:cNvSpPr>
          <p:nvPr>
            <p:ph type="body" sz="quarter" idx="12"/>
          </p:nvPr>
        </p:nvSpPr>
        <p:spPr/>
        <p:txBody>
          <a:bodyPr/>
          <a:lstStyle/>
          <a:p>
            <a:r>
              <a:rPr lang="en-US" dirty="0"/>
              <a:t>08</a:t>
            </a:r>
          </a:p>
        </p:txBody>
      </p:sp>
      <p:pic>
        <p:nvPicPr>
          <p:cNvPr id="7" name="Rebecca Sattin Video_Final">
            <a:hlinkClick r:id="" action="ppaction://media"/>
            <a:extLst>
              <a:ext uri="{FF2B5EF4-FFF2-40B4-BE49-F238E27FC236}">
                <a16:creationId xmlns:a16="http://schemas.microsoft.com/office/drawing/2014/main" id="{028E43D8-EF03-34B8-0C91-32C5E41D356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79400" y="637248"/>
            <a:ext cx="11031537" cy="6205240"/>
          </a:xfrm>
          <a:prstGeom prst="rect">
            <a:avLst/>
          </a:prstGeom>
        </p:spPr>
      </p:pic>
    </p:spTree>
    <p:extLst>
      <p:ext uri="{BB962C8B-B14F-4D97-AF65-F5344CB8AC3E}">
        <p14:creationId xmlns:p14="http://schemas.microsoft.com/office/powerpoint/2010/main" val="3350868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826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14BFF44-743A-CFBA-BD7B-6A9A5FDAA7B7}"/>
              </a:ext>
            </a:extLst>
          </p:cNvPr>
          <p:cNvSpPr>
            <a:spLocks noGrp="1"/>
          </p:cNvSpPr>
          <p:nvPr>
            <p:ph type="body" sz="quarter" idx="10"/>
          </p:nvPr>
        </p:nvSpPr>
        <p:spPr>
          <a:xfrm>
            <a:off x="1988648" y="521378"/>
            <a:ext cx="9841790" cy="246222"/>
          </a:xfrm>
        </p:spPr>
        <p:txBody>
          <a:bodyPr/>
          <a:lstStyle/>
          <a:p>
            <a:r>
              <a:rPr lang="en-US" sz="2000"/>
              <a:t>Interested In Learning More or Getting Involved?</a:t>
            </a:r>
          </a:p>
        </p:txBody>
      </p:sp>
      <p:sp>
        <p:nvSpPr>
          <p:cNvPr id="4" name="Text Placeholder 3">
            <a:extLst>
              <a:ext uri="{FF2B5EF4-FFF2-40B4-BE49-F238E27FC236}">
                <a16:creationId xmlns:a16="http://schemas.microsoft.com/office/drawing/2014/main" id="{1EFE1FD6-4C90-B24A-E429-BCCF122731B5}"/>
              </a:ext>
            </a:extLst>
          </p:cNvPr>
          <p:cNvSpPr>
            <a:spLocks noGrp="1"/>
          </p:cNvSpPr>
          <p:nvPr>
            <p:ph type="body" sz="quarter" idx="12"/>
          </p:nvPr>
        </p:nvSpPr>
        <p:spPr/>
        <p:txBody>
          <a:bodyPr/>
          <a:lstStyle/>
          <a:p>
            <a:r>
              <a:rPr lang="en-US" dirty="0"/>
              <a:t>09</a:t>
            </a:r>
          </a:p>
        </p:txBody>
      </p:sp>
      <p:pic>
        <p:nvPicPr>
          <p:cNvPr id="8" name="Picture 7">
            <a:extLst>
              <a:ext uri="{FF2B5EF4-FFF2-40B4-BE49-F238E27FC236}">
                <a16:creationId xmlns:a16="http://schemas.microsoft.com/office/drawing/2014/main" id="{DCA96FDB-DDE6-0185-9085-8941CC1E98FB}"/>
              </a:ext>
            </a:extLst>
          </p:cNvPr>
          <p:cNvPicPr>
            <a:picLocks noChangeAspect="1"/>
          </p:cNvPicPr>
          <p:nvPr/>
        </p:nvPicPr>
        <p:blipFill>
          <a:blip r:embed="rId2"/>
          <a:stretch>
            <a:fillRect/>
          </a:stretch>
        </p:blipFill>
        <p:spPr>
          <a:xfrm>
            <a:off x="108477" y="1123139"/>
            <a:ext cx="5791359" cy="5193494"/>
          </a:xfrm>
          <a:prstGeom prst="rect">
            <a:avLst/>
          </a:prstGeom>
        </p:spPr>
      </p:pic>
      <p:pic>
        <p:nvPicPr>
          <p:cNvPr id="6" name="Picture 5">
            <a:extLst>
              <a:ext uri="{FF2B5EF4-FFF2-40B4-BE49-F238E27FC236}">
                <a16:creationId xmlns:a16="http://schemas.microsoft.com/office/drawing/2014/main" id="{3CA2EC76-3408-588B-C511-E90DCAB25D83}"/>
              </a:ext>
            </a:extLst>
          </p:cNvPr>
          <p:cNvPicPr>
            <a:picLocks noChangeAspect="1"/>
          </p:cNvPicPr>
          <p:nvPr/>
        </p:nvPicPr>
        <p:blipFill>
          <a:blip r:embed="rId3"/>
          <a:stretch>
            <a:fillRect/>
          </a:stretch>
        </p:blipFill>
        <p:spPr>
          <a:xfrm>
            <a:off x="7607914" y="2927814"/>
            <a:ext cx="3481579" cy="3481579"/>
          </a:xfrm>
          <a:prstGeom prst="rect">
            <a:avLst/>
          </a:prstGeom>
        </p:spPr>
      </p:pic>
      <p:sp>
        <p:nvSpPr>
          <p:cNvPr id="3" name="Subtitle 2">
            <a:extLst>
              <a:ext uri="{FF2B5EF4-FFF2-40B4-BE49-F238E27FC236}">
                <a16:creationId xmlns:a16="http://schemas.microsoft.com/office/drawing/2014/main" id="{F8F8F7BD-EB95-114A-5D16-A826BB841B94}"/>
              </a:ext>
            </a:extLst>
          </p:cNvPr>
          <p:cNvSpPr txBox="1"/>
          <p:nvPr/>
        </p:nvSpPr>
        <p:spPr>
          <a:xfrm>
            <a:off x="7205201" y="1894125"/>
            <a:ext cx="4878322" cy="1033689"/>
          </a:xfrm>
          <a:prstGeom prst="rect">
            <a:avLst/>
          </a:prstGeom>
        </p:spPr>
        <p:txBody>
          <a:bodyPr>
            <a:normAutofit/>
          </a:bodyPr>
          <a:lstStyle>
            <a:lvl1pPr marL="0" indent="0" algn="l" defTabSz="914400" rtl="0" eaLnBrk="1" latinLnBrk="0" hangingPunct="1">
              <a:lnSpc>
                <a:spcPct val="175000"/>
              </a:lnSpc>
              <a:spcBef>
                <a:spcPts val="1000"/>
              </a:spcBef>
              <a:buFont typeface="Arial" panose="020B0604020202020204" pitchFamily="34" charset="0"/>
              <a:buNone/>
              <a:defRPr sz="1200" kern="1200">
                <a:solidFill>
                  <a:schemeClr val="tx1">
                    <a:lumMod val="50000"/>
                    <a:lumOff val="50000"/>
                  </a:schemeClr>
                </a:solidFill>
                <a:latin typeface="Poppins" pitchFamily="2" charset="77"/>
                <a:ea typeface="+mn-ea"/>
                <a:cs typeface="Poppins" pitchFamily="2" charset="77"/>
              </a:defRPr>
            </a:lvl1pPr>
            <a:lvl2pPr marL="4572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mn-ea"/>
                <a:cs typeface="Poppins" pitchFamily="2" charset="77"/>
              </a:defRPr>
            </a:lvl2pPr>
            <a:lvl3pPr marL="9144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mn-ea"/>
                <a:cs typeface="Poppins" pitchFamily="2" charset="77"/>
              </a:defRPr>
            </a:lvl3pPr>
            <a:lvl4pPr marL="13716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mn-ea"/>
                <a:cs typeface="Poppins" pitchFamily="2" charset="77"/>
              </a:defRPr>
            </a:lvl4pPr>
            <a:lvl5pPr marL="18288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mn-ea"/>
                <a:cs typeface="Poppi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75000"/>
              </a:lnSpc>
              <a:spcBef>
                <a:spcPts val="1000"/>
              </a:spcBef>
              <a:spcAft>
                <a:spcPts val="0"/>
              </a:spcAft>
              <a:buClrTx/>
              <a:buSzTx/>
              <a:buFont typeface="Arial" panose="020B0604020202020204" pitchFamily="34" charset="0"/>
              <a:buNone/>
              <a:tabLst/>
              <a:defRPr/>
            </a:pPr>
            <a:r>
              <a:rPr kumimoji="0" lang="en-US" sz="2000" b="0" i="0" u="none" strike="noStrike" kern="1200" cap="none" spc="300" normalizeH="0" baseline="0" noProof="0">
                <a:ln>
                  <a:noFill/>
                </a:ln>
                <a:solidFill>
                  <a:prstClr val="black">
                    <a:lumMod val="50000"/>
                    <a:lumOff val="50000"/>
                  </a:prstClr>
                </a:solidFill>
                <a:effectLst/>
                <a:uLnTx/>
                <a:uFillTx/>
                <a:latin typeface="Poppins" pitchFamily="2" charset="77"/>
                <a:cs typeface="Poppins" pitchFamily="2" charset="77"/>
              </a:rPr>
              <a:t>Visit our website for more</a:t>
            </a:r>
          </a:p>
        </p:txBody>
      </p:sp>
      <p:pic>
        <p:nvPicPr>
          <p:cNvPr id="5" name="Picture 4">
            <a:extLst>
              <a:ext uri="{FF2B5EF4-FFF2-40B4-BE49-F238E27FC236}">
                <a16:creationId xmlns:a16="http://schemas.microsoft.com/office/drawing/2014/main" id="{05426CAD-C70C-A8DC-724E-CF1139E44C54}"/>
              </a:ext>
            </a:extLst>
          </p:cNvPr>
          <p:cNvPicPr>
            <a:picLocks noChangeAspect="1"/>
          </p:cNvPicPr>
          <p:nvPr/>
        </p:nvPicPr>
        <p:blipFill>
          <a:blip r:embed="rId4"/>
          <a:stretch>
            <a:fillRect/>
          </a:stretch>
        </p:blipFill>
        <p:spPr>
          <a:xfrm>
            <a:off x="3680922" y="2633306"/>
            <a:ext cx="2723767" cy="2736494"/>
          </a:xfrm>
          <a:prstGeom prst="rect">
            <a:avLst/>
          </a:prstGeom>
        </p:spPr>
      </p:pic>
    </p:spTree>
    <p:extLst>
      <p:ext uri="{BB962C8B-B14F-4D97-AF65-F5344CB8AC3E}">
        <p14:creationId xmlns:p14="http://schemas.microsoft.com/office/powerpoint/2010/main" val="522214106"/>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85DFC-76ED-1B36-C5C3-5A59CC2697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0DFD43-2882-DF4C-16A4-DAD1A5E4E503}"/>
              </a:ext>
            </a:extLst>
          </p:cNvPr>
          <p:cNvSpPr>
            <a:spLocks noGrp="1"/>
          </p:cNvSpPr>
          <p:nvPr>
            <p:ph type="ctrTitle"/>
          </p:nvPr>
        </p:nvSpPr>
        <p:spPr>
          <a:xfrm>
            <a:off x="2815391" y="1468314"/>
            <a:ext cx="6561214" cy="1785105"/>
          </a:xfrm>
        </p:spPr>
        <p:txBody>
          <a:bodyPr>
            <a:normAutofit/>
          </a:bodyPr>
          <a:lstStyle/>
          <a:p>
            <a:r>
              <a:rPr lang="en-US" sz="5400" dirty="0"/>
              <a:t>LegalSEC Update</a:t>
            </a:r>
          </a:p>
        </p:txBody>
      </p:sp>
      <p:sp>
        <p:nvSpPr>
          <p:cNvPr id="3" name="Subtitle 2">
            <a:extLst>
              <a:ext uri="{FF2B5EF4-FFF2-40B4-BE49-F238E27FC236}">
                <a16:creationId xmlns:a16="http://schemas.microsoft.com/office/drawing/2014/main" id="{DF9EF9C0-EA3E-74FC-F30C-7A031E4948F0}"/>
              </a:ext>
            </a:extLst>
          </p:cNvPr>
          <p:cNvSpPr>
            <a:spLocks noGrp="1"/>
          </p:cNvSpPr>
          <p:nvPr>
            <p:ph type="subTitle" idx="1"/>
          </p:nvPr>
        </p:nvSpPr>
        <p:spPr>
          <a:xfrm>
            <a:off x="1878293" y="5026239"/>
            <a:ext cx="8435411" cy="714644"/>
          </a:xfrm>
        </p:spPr>
        <p:txBody>
          <a:bodyPr>
            <a:noAutofit/>
          </a:bodyPr>
          <a:lstStyle/>
          <a:p>
            <a:r>
              <a:rPr lang="en-US" sz="1800" dirty="0"/>
              <a:t>Peter Kaomea, Chief Information Officer, Morrison &amp; Foerster </a:t>
            </a:r>
          </a:p>
        </p:txBody>
      </p:sp>
      <p:pic>
        <p:nvPicPr>
          <p:cNvPr id="5" name="Picture 4" descr="A person in a suit and tie&#10;&#10;AI-generated content may be incorrect.">
            <a:extLst>
              <a:ext uri="{FF2B5EF4-FFF2-40B4-BE49-F238E27FC236}">
                <a16:creationId xmlns:a16="http://schemas.microsoft.com/office/drawing/2014/main" id="{53E0ECE5-B749-8A18-D5CB-BB8A6F5B452B}"/>
              </a:ext>
            </a:extLst>
          </p:cNvPr>
          <p:cNvPicPr>
            <a:picLocks noChangeAspect="1"/>
          </p:cNvPicPr>
          <p:nvPr/>
        </p:nvPicPr>
        <p:blipFill>
          <a:blip r:embed="rId3"/>
          <a:stretch>
            <a:fillRect/>
          </a:stretch>
        </p:blipFill>
        <p:spPr>
          <a:xfrm>
            <a:off x="5148788" y="3192620"/>
            <a:ext cx="1894419" cy="1894419"/>
          </a:xfrm>
          <a:prstGeom prst="ellipse">
            <a:avLst/>
          </a:prstGeom>
          <a:ln>
            <a:noFill/>
          </a:ln>
          <a:effectLst>
            <a:softEdge rad="112500"/>
          </a:effectLst>
        </p:spPr>
      </p:pic>
    </p:spTree>
    <p:extLst>
      <p:ext uri="{BB962C8B-B14F-4D97-AF65-F5344CB8AC3E}">
        <p14:creationId xmlns:p14="http://schemas.microsoft.com/office/powerpoint/2010/main" val="34276579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863E43-160A-4BD4-2A15-4219B792054F}"/>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8F1C5F3E-1224-9489-1F1F-1C525C35E36E}"/>
              </a:ext>
            </a:extLst>
          </p:cNvPr>
          <p:cNvSpPr>
            <a:spLocks noGrp="1"/>
          </p:cNvSpPr>
          <p:nvPr>
            <p:ph type="body" sz="quarter" idx="12"/>
          </p:nvPr>
        </p:nvSpPr>
        <p:spPr>
          <a:xfrm>
            <a:off x="3071973" y="2305108"/>
            <a:ext cx="4489807" cy="629032"/>
          </a:xfrm>
        </p:spPr>
        <p:txBody>
          <a:bodyPr/>
          <a:lstStyle/>
          <a:p>
            <a:r>
              <a:rPr lang="en-US" sz="2800"/>
              <a:t>December 4, 2025</a:t>
            </a:r>
          </a:p>
        </p:txBody>
      </p:sp>
      <p:sp>
        <p:nvSpPr>
          <p:cNvPr id="2" name="Title 1">
            <a:extLst>
              <a:ext uri="{FF2B5EF4-FFF2-40B4-BE49-F238E27FC236}">
                <a16:creationId xmlns:a16="http://schemas.microsoft.com/office/drawing/2014/main" id="{24DC36FC-7FAA-A362-C319-B2C3F2F350E7}"/>
              </a:ext>
            </a:extLst>
          </p:cNvPr>
          <p:cNvSpPr>
            <a:spLocks noGrp="1"/>
          </p:cNvSpPr>
          <p:nvPr>
            <p:ph type="title"/>
          </p:nvPr>
        </p:nvSpPr>
        <p:spPr>
          <a:xfrm>
            <a:off x="4417005" y="1294061"/>
            <a:ext cx="3062581" cy="1325563"/>
          </a:xfrm>
        </p:spPr>
        <p:txBody>
          <a:bodyPr/>
          <a:lstStyle/>
          <a:p>
            <a:r>
              <a:rPr lang="en-US"/>
              <a:t>IG Day – 2.0</a:t>
            </a:r>
            <a:endParaRPr lang="en-US">
              <a:latin typeface="Rajdhani Semibold" panose="02000000000000000000" pitchFamily="2" charset="77"/>
              <a:cs typeface="Rajdhani Semibold" panose="02000000000000000000" pitchFamily="2" charset="77"/>
            </a:endParaRPr>
          </a:p>
        </p:txBody>
      </p:sp>
      <p:sp>
        <p:nvSpPr>
          <p:cNvPr id="4" name="Text Placeholder 3">
            <a:extLst>
              <a:ext uri="{FF2B5EF4-FFF2-40B4-BE49-F238E27FC236}">
                <a16:creationId xmlns:a16="http://schemas.microsoft.com/office/drawing/2014/main" id="{3F000CF0-95BF-D94A-2964-AC08F1853D31}"/>
              </a:ext>
            </a:extLst>
          </p:cNvPr>
          <p:cNvSpPr txBox="1">
            <a:spLocks/>
          </p:cNvSpPr>
          <p:nvPr/>
        </p:nvSpPr>
        <p:spPr>
          <a:xfrm>
            <a:off x="11488738" y="58189"/>
            <a:ext cx="506527" cy="629032"/>
          </a:xfrm>
          <a:prstGeom prst="rect">
            <a:avLst/>
          </a:prstGeom>
        </p:spPr>
        <p:txBody>
          <a:bodyPr vert="horz" lIns="0" tIns="0" rIns="0" bIns="0" rtlCol="0" anchor="ctr">
            <a:noAutofit/>
          </a:bodyPr>
          <a:lstStyle>
            <a:lvl1pPr marL="0" indent="0" algn="r" defTabSz="914400" rtl="0" eaLnBrk="1" latinLnBrk="0" hangingPunct="1">
              <a:lnSpc>
                <a:spcPct val="100000"/>
              </a:lnSpc>
              <a:spcBef>
                <a:spcPts val="1000"/>
              </a:spcBef>
              <a:buFont typeface="Arial" panose="020B0604020202020204" pitchFamily="34" charset="0"/>
              <a:buNone/>
              <a:defRPr sz="2000" kern="1200">
                <a:solidFill>
                  <a:schemeClr val="bg1"/>
                </a:solidFill>
                <a:latin typeface="Poppins" pitchFamily="2" charset="77"/>
                <a:ea typeface="+mn-ea"/>
                <a:cs typeface="Poppins" pitchFamily="2" charset="77"/>
              </a:defRPr>
            </a:lvl1pPr>
            <a:lvl2pPr marL="457200" indent="0" algn="r" defTabSz="914400" rtl="0" eaLnBrk="1" latinLnBrk="0" hangingPunct="1">
              <a:lnSpc>
                <a:spcPct val="175000"/>
              </a:lnSpc>
              <a:spcBef>
                <a:spcPts val="500"/>
              </a:spcBef>
              <a:buFont typeface="Arial" panose="020B0604020202020204" pitchFamily="34" charset="0"/>
              <a:buNone/>
              <a:defRPr sz="2000" kern="1200">
                <a:solidFill>
                  <a:schemeClr val="bg1"/>
                </a:solidFill>
                <a:latin typeface="Poppins" pitchFamily="2" charset="77"/>
                <a:ea typeface="+mn-ea"/>
                <a:cs typeface="Poppins" pitchFamily="2" charset="77"/>
              </a:defRPr>
            </a:lvl2pPr>
            <a:lvl3pPr marL="914400" indent="0" algn="r" defTabSz="914400" rtl="0" eaLnBrk="1" latinLnBrk="0" hangingPunct="1">
              <a:lnSpc>
                <a:spcPct val="175000"/>
              </a:lnSpc>
              <a:spcBef>
                <a:spcPts val="500"/>
              </a:spcBef>
              <a:buFont typeface="Arial" panose="020B0604020202020204" pitchFamily="34" charset="0"/>
              <a:buNone/>
              <a:defRPr sz="2000" kern="1200">
                <a:solidFill>
                  <a:schemeClr val="bg1"/>
                </a:solidFill>
                <a:latin typeface="Poppins" pitchFamily="2" charset="77"/>
                <a:ea typeface="+mn-ea"/>
                <a:cs typeface="Poppins" pitchFamily="2" charset="77"/>
              </a:defRPr>
            </a:lvl3pPr>
            <a:lvl4pPr marL="1371600" indent="0" algn="r" defTabSz="914400" rtl="0" eaLnBrk="1" latinLnBrk="0" hangingPunct="1">
              <a:lnSpc>
                <a:spcPct val="175000"/>
              </a:lnSpc>
              <a:spcBef>
                <a:spcPts val="500"/>
              </a:spcBef>
              <a:buFont typeface="Arial" panose="020B0604020202020204" pitchFamily="34" charset="0"/>
              <a:buNone/>
              <a:defRPr sz="2000" kern="1200">
                <a:solidFill>
                  <a:schemeClr val="bg1"/>
                </a:solidFill>
                <a:latin typeface="Poppins" pitchFamily="2" charset="77"/>
                <a:ea typeface="+mn-ea"/>
                <a:cs typeface="Poppins" pitchFamily="2" charset="77"/>
              </a:defRPr>
            </a:lvl4pPr>
            <a:lvl5pPr marL="1828800" indent="0" algn="r" defTabSz="914400" rtl="0" eaLnBrk="1" latinLnBrk="0" hangingPunct="1">
              <a:lnSpc>
                <a:spcPct val="175000"/>
              </a:lnSpc>
              <a:spcBef>
                <a:spcPts val="500"/>
              </a:spcBef>
              <a:buFont typeface="Arial" panose="020B0604020202020204" pitchFamily="34" charset="0"/>
              <a:buNone/>
              <a:defRPr sz="2000" kern="1200">
                <a:solidFill>
                  <a:schemeClr val="bg1"/>
                </a:solidFill>
                <a:latin typeface="Poppins" pitchFamily="2" charset="77"/>
                <a:ea typeface="+mn-ea"/>
                <a:cs typeface="Poppi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10</a:t>
            </a:r>
          </a:p>
        </p:txBody>
      </p:sp>
    </p:spTree>
    <p:extLst>
      <p:ext uri="{BB962C8B-B14F-4D97-AF65-F5344CB8AC3E}">
        <p14:creationId xmlns:p14="http://schemas.microsoft.com/office/powerpoint/2010/main" val="330125743"/>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D8ABC4F5-4C1E-3FF4-D49F-9DBD0B5496FF}"/>
              </a:ext>
            </a:extLst>
          </p:cNvPr>
          <p:cNvPicPr>
            <a:picLocks noGrp="1" noChangeAspect="1"/>
          </p:cNvPicPr>
          <p:nvPr>
            <p:ph type="pic" idx="1"/>
          </p:nvPr>
        </p:nvPicPr>
        <p:blipFill>
          <a:blip r:embed="rId2"/>
          <a:srcRect l="16075" r="16075"/>
          <a:stretch>
            <a:fillRect/>
          </a:stretch>
        </p:blipFill>
        <p:spPr/>
      </p:pic>
      <p:sp>
        <p:nvSpPr>
          <p:cNvPr id="4" name="Text Placeholder 3">
            <a:extLst>
              <a:ext uri="{FF2B5EF4-FFF2-40B4-BE49-F238E27FC236}">
                <a16:creationId xmlns:a16="http://schemas.microsoft.com/office/drawing/2014/main" id="{22F8204C-347D-E24F-E041-286EEC7973AC}"/>
              </a:ext>
            </a:extLst>
          </p:cNvPr>
          <p:cNvSpPr>
            <a:spLocks noGrp="1"/>
          </p:cNvSpPr>
          <p:nvPr>
            <p:ph type="body" sz="quarter" idx="12"/>
          </p:nvPr>
        </p:nvSpPr>
        <p:spPr/>
        <p:txBody>
          <a:bodyPr/>
          <a:lstStyle/>
          <a:p>
            <a:r>
              <a:rPr lang="en-US" dirty="0"/>
              <a:t>11</a:t>
            </a:r>
          </a:p>
        </p:txBody>
      </p:sp>
      <p:sp>
        <p:nvSpPr>
          <p:cNvPr id="6" name="Text Placeholder 5">
            <a:extLst>
              <a:ext uri="{FF2B5EF4-FFF2-40B4-BE49-F238E27FC236}">
                <a16:creationId xmlns:a16="http://schemas.microsoft.com/office/drawing/2014/main" id="{F6344472-BF51-58CF-3E6B-15D4E6FD13EB}"/>
              </a:ext>
            </a:extLst>
          </p:cNvPr>
          <p:cNvSpPr>
            <a:spLocks noGrp="1"/>
          </p:cNvSpPr>
          <p:nvPr>
            <p:ph type="body" sz="quarter" idx="14"/>
          </p:nvPr>
        </p:nvSpPr>
        <p:spPr>
          <a:xfrm>
            <a:off x="815672" y="2314421"/>
            <a:ext cx="6622818" cy="2877270"/>
          </a:xfrm>
        </p:spPr>
        <p:txBody>
          <a:bodyPr>
            <a:noAutofit/>
          </a:bodyPr>
          <a:lstStyle/>
          <a:p>
            <a:pPr marL="285750" indent="-285750">
              <a:buFont typeface="Arial" panose="020B0604020202020204" pitchFamily="34" charset="0"/>
              <a:buChar char="•"/>
            </a:pPr>
            <a:r>
              <a:rPr lang="en-US" sz="1800"/>
              <a:t>IG Day 1.0 earlier this year &gt; Build upon momentum </a:t>
            </a:r>
          </a:p>
          <a:p>
            <a:pPr marL="285750" indent="-285750">
              <a:buFont typeface="Arial" panose="020B0604020202020204" pitchFamily="34" charset="0"/>
              <a:buChar char="•"/>
            </a:pPr>
            <a:r>
              <a:rPr lang="en-US" sz="1800"/>
              <a:t>Increase depth of content to address requests from G100 &amp; G200</a:t>
            </a:r>
          </a:p>
          <a:p>
            <a:pPr marL="285750" indent="-285750">
              <a:buFont typeface="Arial" panose="020B0604020202020204" pitchFamily="34" charset="0"/>
              <a:buChar char="•"/>
            </a:pPr>
            <a:r>
              <a:rPr lang="en-US" sz="1800"/>
              <a:t>Address topics to help build and/or mature program</a:t>
            </a:r>
          </a:p>
        </p:txBody>
      </p:sp>
      <p:sp>
        <p:nvSpPr>
          <p:cNvPr id="7" name="Title 6">
            <a:extLst>
              <a:ext uri="{FF2B5EF4-FFF2-40B4-BE49-F238E27FC236}">
                <a16:creationId xmlns:a16="http://schemas.microsoft.com/office/drawing/2014/main" id="{1E6AE637-71A3-90C6-AD2F-C85E59563038}"/>
              </a:ext>
            </a:extLst>
          </p:cNvPr>
          <p:cNvSpPr>
            <a:spLocks noGrp="1"/>
          </p:cNvSpPr>
          <p:nvPr>
            <p:ph type="title"/>
          </p:nvPr>
        </p:nvSpPr>
        <p:spPr/>
        <p:txBody>
          <a:bodyPr/>
          <a:lstStyle/>
          <a:p>
            <a:r>
              <a:rPr lang="en-US"/>
              <a:t>Follow Up From…</a:t>
            </a:r>
          </a:p>
        </p:txBody>
      </p:sp>
      <p:sp>
        <p:nvSpPr>
          <p:cNvPr id="13" name="Picture Placeholder 12">
            <a:extLst>
              <a:ext uri="{FF2B5EF4-FFF2-40B4-BE49-F238E27FC236}">
                <a16:creationId xmlns:a16="http://schemas.microsoft.com/office/drawing/2014/main" id="{54418E8C-9E50-B24B-655F-B234193E6D49}"/>
              </a:ext>
            </a:extLst>
          </p:cNvPr>
          <p:cNvSpPr>
            <a:spLocks noGrp="1"/>
          </p:cNvSpPr>
          <p:nvPr>
            <p:ph type="pic" idx="10"/>
          </p:nvPr>
        </p:nvSpPr>
        <p:spPr/>
        <p:txBody>
          <a:bodyPr/>
          <a:lstStyle/>
          <a:p>
            <a:endParaRPr lang="en-US"/>
          </a:p>
        </p:txBody>
      </p:sp>
      <p:pic>
        <p:nvPicPr>
          <p:cNvPr id="15" name="Picture 14">
            <a:extLst>
              <a:ext uri="{FF2B5EF4-FFF2-40B4-BE49-F238E27FC236}">
                <a16:creationId xmlns:a16="http://schemas.microsoft.com/office/drawing/2014/main" id="{BC7F67C2-F148-61D8-BD26-CDC6F7AB3905}"/>
              </a:ext>
            </a:extLst>
          </p:cNvPr>
          <p:cNvPicPr>
            <a:picLocks noChangeAspect="1"/>
          </p:cNvPicPr>
          <p:nvPr/>
        </p:nvPicPr>
        <p:blipFill>
          <a:blip r:embed="rId3"/>
          <a:stretch>
            <a:fillRect/>
          </a:stretch>
        </p:blipFill>
        <p:spPr>
          <a:xfrm>
            <a:off x="8343146" y="4419574"/>
            <a:ext cx="3033182" cy="1919581"/>
          </a:xfrm>
          <a:prstGeom prst="rect">
            <a:avLst/>
          </a:prstGeom>
        </p:spPr>
      </p:pic>
    </p:spTree>
    <p:extLst>
      <p:ext uri="{BB962C8B-B14F-4D97-AF65-F5344CB8AC3E}">
        <p14:creationId xmlns:p14="http://schemas.microsoft.com/office/powerpoint/2010/main" val="1202605764"/>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E83B0180-B761-8659-D62A-8B08BC004814}"/>
              </a:ext>
            </a:extLst>
          </p:cNvPr>
          <p:cNvPicPr>
            <a:picLocks noGrp="1" noChangeAspect="1"/>
          </p:cNvPicPr>
          <p:nvPr>
            <p:ph type="pic" idx="1"/>
          </p:nvPr>
        </p:nvPicPr>
        <p:blipFill>
          <a:blip r:embed="rId2">
            <a:extLst>
              <a:ext uri="{837473B0-CC2E-450A-ABE3-18F120FF3D39}">
                <a1611:picAttrSrcUrl xmlns:a1611="http://schemas.microsoft.com/office/drawing/2016/11/main" r:id="rId3"/>
              </a:ext>
            </a:extLst>
          </a:blip>
          <a:srcRect l="10839" r="10839"/>
          <a:stretch>
            <a:fillRect/>
          </a:stretch>
        </p:blipFill>
        <p:spPr/>
      </p:pic>
      <p:sp>
        <p:nvSpPr>
          <p:cNvPr id="4" name="Text Placeholder 3">
            <a:extLst>
              <a:ext uri="{FF2B5EF4-FFF2-40B4-BE49-F238E27FC236}">
                <a16:creationId xmlns:a16="http://schemas.microsoft.com/office/drawing/2014/main" id="{9029B4D6-3EFE-3FE6-4ABF-DD98F526E79D}"/>
              </a:ext>
            </a:extLst>
          </p:cNvPr>
          <p:cNvSpPr>
            <a:spLocks noGrp="1"/>
          </p:cNvSpPr>
          <p:nvPr>
            <p:ph type="body" sz="quarter" idx="12"/>
          </p:nvPr>
        </p:nvSpPr>
        <p:spPr/>
        <p:txBody>
          <a:bodyPr/>
          <a:lstStyle/>
          <a:p>
            <a:r>
              <a:rPr lang="en-US" dirty="0"/>
              <a:t>12</a:t>
            </a:r>
          </a:p>
        </p:txBody>
      </p:sp>
      <p:sp>
        <p:nvSpPr>
          <p:cNvPr id="6" name="Text Placeholder 5">
            <a:extLst>
              <a:ext uri="{FF2B5EF4-FFF2-40B4-BE49-F238E27FC236}">
                <a16:creationId xmlns:a16="http://schemas.microsoft.com/office/drawing/2014/main" id="{1A53E681-CB7A-649F-4F7B-211B2256D4A3}"/>
              </a:ext>
            </a:extLst>
          </p:cNvPr>
          <p:cNvSpPr>
            <a:spLocks noGrp="1"/>
          </p:cNvSpPr>
          <p:nvPr>
            <p:ph type="body" sz="quarter" idx="14"/>
          </p:nvPr>
        </p:nvSpPr>
        <p:spPr>
          <a:xfrm>
            <a:off x="349327" y="1503489"/>
            <a:ext cx="7018405" cy="2877270"/>
          </a:xfrm>
        </p:spPr>
        <p:txBody>
          <a:bodyPr>
            <a:noAutofit/>
          </a:bodyPr>
          <a:lstStyle/>
          <a:p>
            <a:pPr marL="171450" indent="-171450">
              <a:buFont typeface="Arial" panose="020B0604020202020204" pitchFamily="34" charset="0"/>
              <a:buChar char="•"/>
            </a:pPr>
            <a:r>
              <a:rPr lang="en-US" sz="1800"/>
              <a:t>Between three and six in-person locations</a:t>
            </a:r>
          </a:p>
          <a:p>
            <a:pPr marL="628650" lvl="1" indent="-171450">
              <a:buFont typeface="Arial" panose="020B0604020202020204" pitchFamily="34" charset="0"/>
              <a:buChar char="•"/>
            </a:pPr>
            <a:r>
              <a:rPr lang="en-US" sz="1800"/>
              <a:t>East, central &amp; west coast</a:t>
            </a:r>
          </a:p>
          <a:p>
            <a:pPr marL="171450" indent="-171450">
              <a:buFont typeface="Arial" panose="020B0604020202020204" pitchFamily="34" charset="0"/>
              <a:buChar char="•"/>
            </a:pPr>
            <a:r>
              <a:rPr lang="en-US" sz="1800"/>
              <a:t>Hybrid option for those who cannot attend in person</a:t>
            </a:r>
          </a:p>
          <a:p>
            <a:pPr marL="628650" lvl="1" indent="-171450">
              <a:buFont typeface="Arial" panose="020B0604020202020204" pitchFamily="34" charset="0"/>
              <a:buChar char="•"/>
            </a:pPr>
            <a:r>
              <a:rPr lang="en-US" sz="1800"/>
              <a:t>Hybrid ‘room’ will have a moderator to help facilitate </a:t>
            </a:r>
          </a:p>
        </p:txBody>
      </p:sp>
      <p:sp>
        <p:nvSpPr>
          <p:cNvPr id="7" name="Title 6">
            <a:extLst>
              <a:ext uri="{FF2B5EF4-FFF2-40B4-BE49-F238E27FC236}">
                <a16:creationId xmlns:a16="http://schemas.microsoft.com/office/drawing/2014/main" id="{E4A159C0-BDDC-2716-F82A-035B9EEC1597}"/>
              </a:ext>
            </a:extLst>
          </p:cNvPr>
          <p:cNvSpPr>
            <a:spLocks noGrp="1"/>
          </p:cNvSpPr>
          <p:nvPr>
            <p:ph type="title"/>
          </p:nvPr>
        </p:nvSpPr>
        <p:spPr>
          <a:xfrm>
            <a:off x="349329" y="285840"/>
            <a:ext cx="6199187" cy="1325563"/>
          </a:xfrm>
        </p:spPr>
        <p:txBody>
          <a:bodyPr/>
          <a:lstStyle/>
          <a:p>
            <a:r>
              <a:rPr lang="en-US"/>
              <a:t>Hybrid Format</a:t>
            </a:r>
          </a:p>
        </p:txBody>
      </p:sp>
      <p:pic>
        <p:nvPicPr>
          <p:cNvPr id="15" name="Picture 14">
            <a:extLst>
              <a:ext uri="{FF2B5EF4-FFF2-40B4-BE49-F238E27FC236}">
                <a16:creationId xmlns:a16="http://schemas.microsoft.com/office/drawing/2014/main" id="{794D00C9-5E0C-1139-B9C4-EB48E78333B2}"/>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7444015" y="3837063"/>
            <a:ext cx="4824267" cy="3195630"/>
          </a:xfrm>
          <a:prstGeom prst="rect">
            <a:avLst/>
          </a:prstGeom>
        </p:spPr>
      </p:pic>
      <p:sp>
        <p:nvSpPr>
          <p:cNvPr id="16" name="TextBox 15">
            <a:extLst>
              <a:ext uri="{FF2B5EF4-FFF2-40B4-BE49-F238E27FC236}">
                <a16:creationId xmlns:a16="http://schemas.microsoft.com/office/drawing/2014/main" id="{4D0B7B15-A7BD-B51F-9417-12E79EC308C1}"/>
              </a:ext>
            </a:extLst>
          </p:cNvPr>
          <p:cNvSpPr txBox="1"/>
          <p:nvPr/>
        </p:nvSpPr>
        <p:spPr>
          <a:xfrm>
            <a:off x="919427" y="6793598"/>
            <a:ext cx="10272829"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Aptos" panose="02110004020202020204"/>
                <a:cs typeface="Arial"/>
                <a:hlinkClick r:id="rId5" tooltip="https://en.wikipedia.org/wiki/Payson_Airport"/>
              </a:rPr>
              <a:t>This Photo</a:t>
            </a:r>
            <a:r>
              <a:rPr kumimoji="0" lang="en-US" sz="900" b="0" i="0" u="none" strike="noStrike" kern="1200" cap="none" spc="0" normalizeH="0" baseline="0" noProof="0">
                <a:ln>
                  <a:noFill/>
                </a:ln>
                <a:solidFill>
                  <a:prstClr val="black"/>
                </a:solidFill>
                <a:effectLst/>
                <a:uLnTx/>
                <a:uFillTx/>
                <a:latin typeface="Aptos" panose="02110004020202020204"/>
                <a:cs typeface="Arial"/>
              </a:rPr>
              <a:t> by Unknown Author is licensed under </a:t>
            </a:r>
            <a:r>
              <a:rPr kumimoji="0" lang="en-US" sz="900" b="0" i="0" u="none" strike="noStrike" kern="1200" cap="none" spc="0" normalizeH="0" baseline="0" noProof="0">
                <a:ln>
                  <a:noFill/>
                </a:ln>
                <a:solidFill>
                  <a:prstClr val="black"/>
                </a:solidFill>
                <a:effectLst/>
                <a:uLnTx/>
                <a:uFillTx/>
                <a:latin typeface="Aptos" panose="02110004020202020204"/>
                <a:cs typeface="Arial"/>
                <a:hlinkClick r:id="rId6" tooltip="https://creativecommons.org/licenses/by-sa/3.0/"/>
              </a:rPr>
              <a:t>CC BY-SA</a:t>
            </a:r>
            <a:endParaRPr kumimoji="0" lang="en-US" sz="900" b="0" i="0" u="none" strike="noStrike" kern="1200" cap="none" spc="0" normalizeH="0" baseline="0" noProof="0">
              <a:ln>
                <a:noFill/>
              </a:ln>
              <a:solidFill>
                <a:prstClr val="black"/>
              </a:solidFill>
              <a:effectLst/>
              <a:uLnTx/>
              <a:uFillTx/>
              <a:latin typeface="Aptos" panose="02110004020202020204"/>
              <a:cs typeface="Arial"/>
            </a:endParaRPr>
          </a:p>
        </p:txBody>
      </p:sp>
    </p:spTree>
    <p:extLst>
      <p:ext uri="{BB962C8B-B14F-4D97-AF65-F5344CB8AC3E}">
        <p14:creationId xmlns:p14="http://schemas.microsoft.com/office/powerpoint/2010/main" val="168238100"/>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01F1462-A307-5401-3854-955DD7B9240C}"/>
              </a:ext>
            </a:extLst>
          </p:cNvPr>
          <p:cNvSpPr>
            <a:spLocks noGrp="1"/>
          </p:cNvSpPr>
          <p:nvPr>
            <p:ph type="body" sz="quarter" idx="12"/>
          </p:nvPr>
        </p:nvSpPr>
        <p:spPr/>
        <p:txBody>
          <a:bodyPr/>
          <a:lstStyle/>
          <a:p>
            <a:r>
              <a:rPr lang="en-US" dirty="0"/>
              <a:t>13</a:t>
            </a:r>
          </a:p>
        </p:txBody>
      </p:sp>
      <p:sp>
        <p:nvSpPr>
          <p:cNvPr id="4" name="Picture Placeholder 3">
            <a:extLst>
              <a:ext uri="{FF2B5EF4-FFF2-40B4-BE49-F238E27FC236}">
                <a16:creationId xmlns:a16="http://schemas.microsoft.com/office/drawing/2014/main" id="{F81C2AAF-34A2-AF17-B0F7-FB0B091E2095}"/>
              </a:ext>
            </a:extLst>
          </p:cNvPr>
          <p:cNvSpPr>
            <a:spLocks noGrp="1"/>
          </p:cNvSpPr>
          <p:nvPr>
            <p:ph type="pic" idx="10"/>
          </p:nvPr>
        </p:nvSpPr>
        <p:spPr/>
        <p:txBody>
          <a:bodyPr>
            <a:normAutofit/>
          </a:bodyPr>
          <a:lstStyle/>
          <a:p>
            <a:r>
              <a:rPr lang="en-US" sz="2800"/>
              <a:t>DMS</a:t>
            </a:r>
          </a:p>
        </p:txBody>
      </p:sp>
      <p:sp>
        <p:nvSpPr>
          <p:cNvPr id="5" name="Picture Placeholder 4">
            <a:extLst>
              <a:ext uri="{FF2B5EF4-FFF2-40B4-BE49-F238E27FC236}">
                <a16:creationId xmlns:a16="http://schemas.microsoft.com/office/drawing/2014/main" id="{397EC5EE-08C4-C704-A9C0-977C8EB1A17A}"/>
              </a:ext>
            </a:extLst>
          </p:cNvPr>
          <p:cNvSpPr>
            <a:spLocks noGrp="1"/>
          </p:cNvSpPr>
          <p:nvPr>
            <p:ph type="pic" idx="13"/>
          </p:nvPr>
        </p:nvSpPr>
        <p:spPr/>
        <p:txBody>
          <a:bodyPr>
            <a:normAutofit/>
          </a:bodyPr>
          <a:lstStyle/>
          <a:p>
            <a:r>
              <a:rPr lang="en-US" sz="2800"/>
              <a:t>Data Management</a:t>
            </a:r>
          </a:p>
        </p:txBody>
      </p:sp>
      <p:sp>
        <p:nvSpPr>
          <p:cNvPr id="10" name="Picture Placeholder 9">
            <a:extLst>
              <a:ext uri="{FF2B5EF4-FFF2-40B4-BE49-F238E27FC236}">
                <a16:creationId xmlns:a16="http://schemas.microsoft.com/office/drawing/2014/main" id="{5204228E-FFCA-97CF-D2F9-219C5FA6032F}"/>
              </a:ext>
            </a:extLst>
          </p:cNvPr>
          <p:cNvSpPr>
            <a:spLocks noGrp="1"/>
          </p:cNvSpPr>
          <p:nvPr>
            <p:ph type="pic" idx="1"/>
          </p:nvPr>
        </p:nvSpPr>
        <p:spPr>
          <a:xfrm>
            <a:off x="1209233" y="961181"/>
            <a:ext cx="2642075" cy="2706348"/>
          </a:xfrm>
        </p:spPr>
        <p:txBody>
          <a:bodyPr>
            <a:normAutofit/>
          </a:bodyPr>
          <a:lstStyle/>
          <a:p>
            <a:r>
              <a:rPr lang="en-US" sz="2800"/>
              <a:t>IG Program</a:t>
            </a:r>
          </a:p>
        </p:txBody>
      </p:sp>
      <p:sp>
        <p:nvSpPr>
          <p:cNvPr id="11" name="TextBox 10">
            <a:extLst>
              <a:ext uri="{FF2B5EF4-FFF2-40B4-BE49-F238E27FC236}">
                <a16:creationId xmlns:a16="http://schemas.microsoft.com/office/drawing/2014/main" id="{0FCFC65D-0F9C-683B-8216-355B3FDA0902}"/>
              </a:ext>
            </a:extLst>
          </p:cNvPr>
          <p:cNvSpPr txBox="1"/>
          <p:nvPr/>
        </p:nvSpPr>
        <p:spPr>
          <a:xfrm>
            <a:off x="4354320" y="225556"/>
            <a:ext cx="382198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Aptos" panose="02110004020202020204"/>
                <a:cs typeface="Arial"/>
              </a:rPr>
              <a:t>Three Sessions + Workshop  </a:t>
            </a:r>
          </a:p>
        </p:txBody>
      </p:sp>
      <p:sp>
        <p:nvSpPr>
          <p:cNvPr id="12" name="Rectangle 11">
            <a:extLst>
              <a:ext uri="{FF2B5EF4-FFF2-40B4-BE49-F238E27FC236}">
                <a16:creationId xmlns:a16="http://schemas.microsoft.com/office/drawing/2014/main" id="{33E31BB7-93DC-129B-EA8D-A5B4875ACB20}"/>
              </a:ext>
            </a:extLst>
          </p:cNvPr>
          <p:cNvSpPr/>
          <p:nvPr/>
        </p:nvSpPr>
        <p:spPr>
          <a:xfrm>
            <a:off x="10938552" y="2009555"/>
            <a:ext cx="1253448" cy="9144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ptos" panose="02110004020202020204"/>
                <a:cs typeface="Arial"/>
              </a:rPr>
              <a:t>Workshop (West Coast)</a:t>
            </a:r>
          </a:p>
        </p:txBody>
      </p:sp>
      <p:sp>
        <p:nvSpPr>
          <p:cNvPr id="13" name="Rectangle 12">
            <a:extLst>
              <a:ext uri="{FF2B5EF4-FFF2-40B4-BE49-F238E27FC236}">
                <a16:creationId xmlns:a16="http://schemas.microsoft.com/office/drawing/2014/main" id="{D8E3C27C-9139-1F65-F9D6-7F1F185CF626}"/>
              </a:ext>
            </a:extLst>
          </p:cNvPr>
          <p:cNvSpPr/>
          <p:nvPr/>
        </p:nvSpPr>
        <p:spPr>
          <a:xfrm>
            <a:off x="51370" y="2009555"/>
            <a:ext cx="1253448" cy="9144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ptos" panose="02110004020202020204"/>
                <a:cs typeface="Arial"/>
              </a:rPr>
              <a:t>Workshop (East Coast)</a:t>
            </a:r>
          </a:p>
        </p:txBody>
      </p:sp>
    </p:spTree>
    <p:extLst>
      <p:ext uri="{BB962C8B-B14F-4D97-AF65-F5344CB8AC3E}">
        <p14:creationId xmlns:p14="http://schemas.microsoft.com/office/powerpoint/2010/main" val="410851716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87703B-60D8-D16F-E84F-8AD97B47E4AD}"/>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E25384C9-5BAB-1421-CE88-E55926CD1A41}"/>
              </a:ext>
            </a:extLst>
          </p:cNvPr>
          <p:cNvSpPr>
            <a:spLocks noGrp="1"/>
          </p:cNvSpPr>
          <p:nvPr>
            <p:ph type="body" sz="quarter" idx="11"/>
          </p:nvPr>
        </p:nvSpPr>
        <p:spPr>
          <a:xfrm>
            <a:off x="932970" y="249903"/>
            <a:ext cx="10326060" cy="519373"/>
          </a:xfrm>
        </p:spPr>
        <p:txBody>
          <a:bodyPr/>
          <a:lstStyle/>
          <a:p>
            <a:r>
              <a:rPr lang="en-US" u="sng">
                <a:latin typeface="Aptos" panose="020B0004020202020204" pitchFamily="34" charset="0"/>
                <a:ea typeface="Times New Roman" panose="02020603050405020304" pitchFamily="18" charset="0"/>
                <a:cs typeface="Aptos" panose="020B0004020202020204" pitchFamily="34" charset="0"/>
              </a:rPr>
              <a:t>IG Program:</a:t>
            </a:r>
            <a:r>
              <a:rPr lang="en-US">
                <a:latin typeface="Aptos" panose="020B0004020202020204" pitchFamily="34" charset="0"/>
                <a:ea typeface="Times New Roman" panose="02020603050405020304" pitchFamily="18" charset="0"/>
                <a:cs typeface="Aptos" panose="020B0004020202020204" pitchFamily="34" charset="0"/>
              </a:rPr>
              <a:t> </a:t>
            </a:r>
            <a:r>
              <a:rPr lang="en-US" sz="2800">
                <a:latin typeface="Aptos" panose="020B0004020202020204" pitchFamily="34" charset="0"/>
                <a:ea typeface="Times New Roman" panose="02020603050405020304" pitchFamily="18" charset="0"/>
                <a:cs typeface="Aptos" panose="020B0004020202020204" pitchFamily="34" charset="0"/>
              </a:rPr>
              <a:t>Building, Maintaining &amp; Evolving Your IG Program</a:t>
            </a:r>
            <a:endParaRPr lang="en-US" sz="2800">
              <a:latin typeface="Aptos" panose="020B0004020202020204" pitchFamily="34" charset="0"/>
              <a:ea typeface="Aptos" panose="020B0004020202020204" pitchFamily="34" charset="0"/>
              <a:cs typeface="Aptos" panose="020B0004020202020204" pitchFamily="34" charset="0"/>
            </a:endParaRPr>
          </a:p>
          <a:p>
            <a:endParaRPr lang="en-US"/>
          </a:p>
        </p:txBody>
      </p:sp>
      <p:sp>
        <p:nvSpPr>
          <p:cNvPr id="4" name="Text Placeholder 3">
            <a:extLst>
              <a:ext uri="{FF2B5EF4-FFF2-40B4-BE49-F238E27FC236}">
                <a16:creationId xmlns:a16="http://schemas.microsoft.com/office/drawing/2014/main" id="{A2494D63-57AD-3C9D-49EB-BBD7C57D2ABA}"/>
              </a:ext>
            </a:extLst>
          </p:cNvPr>
          <p:cNvSpPr>
            <a:spLocks noGrp="1"/>
          </p:cNvSpPr>
          <p:nvPr>
            <p:ph type="body" sz="quarter" idx="12"/>
          </p:nvPr>
        </p:nvSpPr>
        <p:spPr/>
        <p:txBody>
          <a:bodyPr/>
          <a:lstStyle/>
          <a:p>
            <a:r>
              <a:rPr lang="en-US" dirty="0"/>
              <a:t>14</a:t>
            </a:r>
          </a:p>
        </p:txBody>
      </p:sp>
      <p:sp>
        <p:nvSpPr>
          <p:cNvPr id="6" name="TextBox 5">
            <a:extLst>
              <a:ext uri="{FF2B5EF4-FFF2-40B4-BE49-F238E27FC236}">
                <a16:creationId xmlns:a16="http://schemas.microsoft.com/office/drawing/2014/main" id="{50E685F1-B068-8052-8A1B-6BF43FEB3D88}"/>
              </a:ext>
            </a:extLst>
          </p:cNvPr>
          <p:cNvSpPr txBox="1"/>
          <p:nvPr/>
        </p:nvSpPr>
        <p:spPr>
          <a:xfrm>
            <a:off x="3023254" y="769276"/>
            <a:ext cx="9316253" cy="6124754"/>
          </a:xfrm>
          <a:prstGeom prst="rect">
            <a:avLst/>
          </a:prstGeom>
          <a:noFill/>
        </p:spPr>
        <p:txBody>
          <a:bodyPr wrap="square">
            <a:spAutoFit/>
          </a:bodyPr>
          <a:lstStyle/>
          <a:p>
            <a:pPr marL="22860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 </a:t>
            </a:r>
          </a:p>
          <a:p>
            <a:pPr marL="22860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a:ln>
                  <a:noFill/>
                </a:ln>
                <a:solidFill>
                  <a:srgbClr val="C00000"/>
                </a:solidFill>
                <a:effectLst/>
                <a:uLnTx/>
                <a:uFillTx/>
                <a:latin typeface="Aptos" panose="020B0004020202020204" pitchFamily="34" charset="0"/>
                <a:ea typeface="Aptos" panose="020B0004020202020204" pitchFamily="34" charset="0"/>
                <a:cs typeface="Aptos" panose="020B0004020202020204" pitchFamily="34" charset="0"/>
              </a:rPr>
              <a:t>Session outline</a:t>
            </a:r>
          </a:p>
          <a:p>
            <a:pPr marL="685800" marR="0" lvl="1" indent="0" algn="l" defTabSz="914400" rtl="0" eaLnBrk="1" fontAlgn="auto" latinLnBrk="0" hangingPunct="1">
              <a:lnSpc>
                <a:spcPct val="100000"/>
              </a:lnSpc>
              <a:spcBef>
                <a:spcPts val="0"/>
              </a:spcBef>
              <a:spcAft>
                <a:spcPts val="0"/>
              </a:spcAft>
              <a:buClrTx/>
              <a:buSzTx/>
              <a:buFontTx/>
              <a:buNone/>
              <a:tabLst/>
              <a:defRPr/>
            </a:pPr>
            <a:r>
              <a:rPr kumimoji="0" lang="en-US" sz="1400" b="0" i="0" u="sng"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Program</a:t>
            </a:r>
            <a:endParaRPr kumimoji="0" lang="en-US" sz="14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1143000" marR="0" lvl="1" indent="-22860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Trying to build &gt; key components, considerations</a:t>
            </a:r>
          </a:p>
          <a:p>
            <a:pPr marL="1143000" marR="0" lvl="1" indent="-22860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Continuum of IG program &gt; maintaining and evolving your program</a:t>
            </a:r>
          </a:p>
          <a:p>
            <a:pPr marL="1143000" marR="0" lvl="1" indent="-22860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How people actually do their program &gt; practical implementation examples</a:t>
            </a:r>
          </a:p>
          <a:p>
            <a:pPr marL="685800" marR="0" lvl="1" indent="0" algn="l" defTabSz="914400" rtl="0" eaLnBrk="1" fontAlgn="auto" latinLnBrk="0" hangingPunct="1">
              <a:lnSpc>
                <a:spcPct val="100000"/>
              </a:lnSpc>
              <a:spcBef>
                <a:spcPts val="0"/>
              </a:spcBef>
              <a:spcAft>
                <a:spcPts val="0"/>
              </a:spcAft>
              <a:buClrTx/>
              <a:buSzTx/>
              <a:buFontTx/>
              <a:buNone/>
              <a:tabLst/>
              <a:defRPr/>
            </a:pPr>
            <a:endParaRPr kumimoji="0" lang="en-US" sz="1400" b="0" i="0" u="sng"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685800" marR="0" lvl="1" indent="0" algn="l" defTabSz="914400" rtl="0" eaLnBrk="1" fontAlgn="auto" latinLnBrk="0" hangingPunct="1">
              <a:lnSpc>
                <a:spcPct val="100000"/>
              </a:lnSpc>
              <a:spcBef>
                <a:spcPts val="0"/>
              </a:spcBef>
              <a:spcAft>
                <a:spcPts val="0"/>
              </a:spcAft>
              <a:buClrTx/>
              <a:buSzTx/>
              <a:buFontTx/>
              <a:buNone/>
              <a:tabLst/>
              <a:defRPr/>
            </a:pPr>
            <a:r>
              <a:rPr kumimoji="0" lang="en-US" sz="1400" b="0" i="0" u="sng"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Staffing</a:t>
            </a:r>
            <a:endParaRPr kumimoji="0" lang="en-US" sz="14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1143000" marR="0" lvl="1" indent="-22860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Hiring &amp; building a team</a:t>
            </a:r>
          </a:p>
          <a:p>
            <a:pPr marL="1143000" marR="0" lvl="1" indent="-22860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Skillsets / requirements for staffing your team &gt; example of strong one, skills needed to build one / upskilling teams &amp; how to effectively maintain one</a:t>
            </a:r>
          </a:p>
          <a:p>
            <a:pPr marL="1143000" marR="0" lvl="1" indent="-22860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How best to sus out those skills &amp; identify needed resources</a:t>
            </a:r>
          </a:p>
          <a:p>
            <a:pPr marL="1600200" marR="0" lvl="1" indent="-22860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Curiosity</a:t>
            </a:r>
          </a:p>
          <a:p>
            <a:pPr marL="1600200" marR="0" lvl="1" indent="-22860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Dot-connecting</a:t>
            </a:r>
          </a:p>
          <a:p>
            <a:pPr marL="1143000" marR="0" lvl="1" indent="-22860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Recap of deep dive, mature session for other group</a:t>
            </a:r>
          </a:p>
          <a:p>
            <a:pPr marL="1600200" marR="0" lvl="1" indent="-22860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Top tier law firm and/or outside</a:t>
            </a:r>
          </a:p>
          <a:p>
            <a:pPr marL="1600200" marR="0" lvl="1" indent="-22860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Law depts from some companies and/or govt (Premera / BCBS)</a:t>
            </a:r>
          </a:p>
          <a:p>
            <a:pPr marL="1143000" marR="0" lvl="1" indent="-22860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Value-add of groups that know business to understand data mgmt &amp; what firm does</a:t>
            </a:r>
          </a:p>
          <a:p>
            <a:pPr marL="685800" marR="0" lvl="1" indent="0" algn="l" defTabSz="914400" rtl="0" eaLnBrk="1" fontAlgn="auto" latinLnBrk="0" hangingPunct="1">
              <a:lnSpc>
                <a:spcPct val="100000"/>
              </a:lnSpc>
              <a:spcBef>
                <a:spcPts val="0"/>
              </a:spcBef>
              <a:spcAft>
                <a:spcPts val="0"/>
              </a:spcAft>
              <a:buClrTx/>
              <a:buSzTx/>
              <a:buFontTx/>
              <a:buNone/>
              <a:tabLst/>
              <a:defRPr/>
            </a:pPr>
            <a:endParaRPr kumimoji="0" lang="en-US" sz="1400" b="0" i="0" u="sng"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685800" marR="0" lvl="1" indent="0" algn="l" defTabSz="914400" rtl="0" eaLnBrk="1" fontAlgn="auto" latinLnBrk="0" hangingPunct="1">
              <a:lnSpc>
                <a:spcPct val="100000"/>
              </a:lnSpc>
              <a:spcBef>
                <a:spcPts val="0"/>
              </a:spcBef>
              <a:spcAft>
                <a:spcPts val="0"/>
              </a:spcAft>
              <a:buClrTx/>
              <a:buSzTx/>
              <a:buFontTx/>
              <a:buNone/>
              <a:tabLst/>
              <a:defRPr/>
            </a:pPr>
            <a:r>
              <a:rPr kumimoji="0" lang="en-US" sz="1400" b="0" i="0" u="sng"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Enforcement</a:t>
            </a:r>
            <a:endParaRPr kumimoji="0" lang="en-US" sz="14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1143000" marR="0" lvl="1" indent="-22860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IG requirements once program is rolled out? Who / how is lack of compliance handled? (e.g., all data in the DMS - not followed)</a:t>
            </a:r>
          </a:p>
          <a:p>
            <a:pPr marL="1143000" marR="0" lvl="1" indent="-22860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IG / IT as police</a:t>
            </a:r>
          </a:p>
          <a:p>
            <a:pPr marL="1143000" marR="0" lvl="1" indent="-22860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Low hanging fruit to help move traction forward - tech controls vs finding work arounds to evade</a:t>
            </a:r>
          </a:p>
          <a:p>
            <a:pPr marL="685800" marR="0" lvl="1" indent="0" algn="l" defTabSz="914400" rtl="0" eaLnBrk="1" fontAlgn="auto" latinLnBrk="0" hangingPunct="1">
              <a:lnSpc>
                <a:spcPct val="100000"/>
              </a:lnSpc>
              <a:spcBef>
                <a:spcPts val="0"/>
              </a:spcBef>
              <a:spcAft>
                <a:spcPts val="0"/>
              </a:spcAft>
              <a:buClrTx/>
              <a:buSzTx/>
              <a:buFontTx/>
              <a:buNone/>
              <a:tabLst/>
              <a:defRPr/>
            </a:pPr>
            <a:endParaRPr kumimoji="0" lang="en-US" sz="1400" b="0" i="0" u="sng"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685800" marR="0" lvl="1" indent="0" algn="l" defTabSz="914400" rtl="0" eaLnBrk="1" fontAlgn="auto" latinLnBrk="0" hangingPunct="1">
              <a:lnSpc>
                <a:spcPct val="100000"/>
              </a:lnSpc>
              <a:spcBef>
                <a:spcPts val="0"/>
              </a:spcBef>
              <a:spcAft>
                <a:spcPts val="0"/>
              </a:spcAft>
              <a:buClrTx/>
              <a:buSzTx/>
              <a:buFontTx/>
              <a:buNone/>
              <a:tabLst/>
              <a:defRPr/>
            </a:pPr>
            <a:r>
              <a:rPr kumimoji="0" lang="en-US" sz="1400" b="0" i="0" u="sng" strike="noStrike" kern="1200" cap="none" spc="0" normalizeH="0" baseline="0" noProof="0" err="1">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OCGs</a:t>
            </a:r>
            <a:r>
              <a:rPr kumimoji="0" lang="en-US" sz="14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 - success in working with vendors, competitor products &amp; how to deal with them</a:t>
            </a:r>
          </a:p>
          <a:p>
            <a:pPr marL="685800" marR="0" lvl="1" indent="0" algn="l" defTabSz="914400" rtl="0" eaLnBrk="1" fontAlgn="auto" latinLnBrk="0" hangingPunct="1">
              <a:lnSpc>
                <a:spcPct val="100000"/>
              </a:lnSpc>
              <a:spcBef>
                <a:spcPts val="0"/>
              </a:spcBef>
              <a:spcAft>
                <a:spcPts val="0"/>
              </a:spcAft>
              <a:buClrTx/>
              <a:buSzTx/>
              <a:buFontTx/>
              <a:buNone/>
              <a:tabLst/>
              <a:defRPr/>
            </a:pPr>
            <a:endParaRPr kumimoji="0" lang="en-US" sz="1400" b="0" i="0" u="sng"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685800" marR="0" lvl="1" indent="0" algn="l" defTabSz="914400" rtl="0" eaLnBrk="1" fontAlgn="auto" latinLnBrk="0" hangingPunct="1">
              <a:lnSpc>
                <a:spcPct val="100000"/>
              </a:lnSpc>
              <a:spcBef>
                <a:spcPts val="0"/>
              </a:spcBef>
              <a:spcAft>
                <a:spcPts val="0"/>
              </a:spcAft>
              <a:buClrTx/>
              <a:buSzTx/>
              <a:buFontTx/>
              <a:buNone/>
              <a:tabLst/>
              <a:defRPr/>
            </a:pPr>
            <a:r>
              <a:rPr kumimoji="0" lang="en-US" sz="1400" b="0" i="0" u="sng"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3rd party assessment</a:t>
            </a:r>
            <a:r>
              <a:rPr kumimoji="0" lang="en-US" sz="14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 discussions</a:t>
            </a:r>
          </a:p>
        </p:txBody>
      </p:sp>
      <p:sp>
        <p:nvSpPr>
          <p:cNvPr id="5" name="TextBox 4">
            <a:extLst>
              <a:ext uri="{FF2B5EF4-FFF2-40B4-BE49-F238E27FC236}">
                <a16:creationId xmlns:a16="http://schemas.microsoft.com/office/drawing/2014/main" id="{9C6E205F-1F6F-6988-8E0A-7670973A5594}"/>
              </a:ext>
            </a:extLst>
          </p:cNvPr>
          <p:cNvSpPr txBox="1"/>
          <p:nvPr/>
        </p:nvSpPr>
        <p:spPr>
          <a:xfrm>
            <a:off x="0" y="1037516"/>
            <a:ext cx="3177283" cy="5355312"/>
          </a:xfrm>
          <a:prstGeom prst="rect">
            <a:avLst/>
          </a:prstGeom>
          <a:solidFill>
            <a:schemeClr val="accent1">
              <a:lumMod val="20000"/>
              <a:lumOff val="80000"/>
            </a:schemeClr>
          </a:solidFill>
        </p:spPr>
        <p:txBody>
          <a:bodyPr wrap="square">
            <a:spAutoFit/>
          </a:bodyPr>
          <a:lstStyle/>
          <a:p>
            <a:pPr marL="22860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a:ln>
                  <a:noFill/>
                </a:ln>
                <a:solidFill>
                  <a:srgbClr val="C00000"/>
                </a:solidFill>
                <a:effectLst/>
                <a:uLnTx/>
                <a:uFillTx/>
                <a:latin typeface="Aptos" panose="020B0004020202020204" pitchFamily="34" charset="0"/>
                <a:ea typeface="Aptos" panose="020B0004020202020204" pitchFamily="34" charset="0"/>
                <a:cs typeface="Aptos" panose="020B0004020202020204" pitchFamily="34" charset="0"/>
              </a:rPr>
              <a:t>Description:</a:t>
            </a:r>
            <a:r>
              <a:rPr kumimoji="0" lang="en-US" sz="1800" b="1" i="0" u="none" strike="noStrike" kern="1200" cap="none" spc="0" normalizeH="0" baseline="0" noProof="0">
                <a:ln>
                  <a:noFill/>
                </a:ln>
                <a:solidFill>
                  <a:srgbClr val="C00000"/>
                </a:solidFill>
                <a:effectLst/>
                <a:uLnTx/>
                <a:uFillTx/>
                <a:latin typeface="Aptos" panose="020B0004020202020204" pitchFamily="34" charset="0"/>
                <a:ea typeface="Aptos" panose="020B0004020202020204" pitchFamily="34" charset="0"/>
                <a:cs typeface="Aptos" panose="020B0004020202020204" pitchFamily="34" charset="0"/>
              </a:rPr>
              <a:t> </a:t>
            </a: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We’ll explore </a:t>
            </a:r>
            <a:r>
              <a:rPr kumimoji="0" lang="en-US" sz="1800" b="1"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key components </a:t>
            </a: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&amp; considerations for building, maintaining and evolving an IG program.  We’ll touch on </a:t>
            </a:r>
            <a:r>
              <a:rPr kumimoji="0" lang="en-US" sz="1800" b="1"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staffing</a:t>
            </a: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 and key </a:t>
            </a:r>
            <a:r>
              <a:rPr kumimoji="0" lang="en-US" sz="1800" b="1"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skillsets</a:t>
            </a: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 explore mature IG teams, how they got there and what they’re focusing on next.  We’ll also discuss IG </a:t>
            </a:r>
            <a:r>
              <a:rPr kumimoji="0" lang="en-US" sz="1800" b="1"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requirements</a:t>
            </a: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 and how to reduce compliance ‘work arounds’, the value and impact of outside counsel guidelines and 3</a:t>
            </a:r>
            <a:r>
              <a:rPr kumimoji="0" lang="en-US" sz="1800" b="0" i="0" u="none" strike="noStrike" kern="1200" cap="none" spc="0" normalizeH="0" baseline="3000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rd</a:t>
            </a: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 party vendor assessments and how those can be a value, rather than a burden to your program.   </a:t>
            </a:r>
          </a:p>
        </p:txBody>
      </p:sp>
    </p:spTree>
    <p:extLst>
      <p:ext uri="{BB962C8B-B14F-4D97-AF65-F5344CB8AC3E}">
        <p14:creationId xmlns:p14="http://schemas.microsoft.com/office/powerpoint/2010/main" val="1275300854"/>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439323-D74B-14FD-FD66-36DF57567F47}"/>
              </a:ext>
            </a:extLst>
          </p:cNvPr>
          <p:cNvSpPr>
            <a:spLocks noGrp="1"/>
          </p:cNvSpPr>
          <p:nvPr>
            <p:ph type="body" sz="quarter" idx="11"/>
          </p:nvPr>
        </p:nvSpPr>
        <p:spPr>
          <a:xfrm>
            <a:off x="932970" y="270528"/>
            <a:ext cx="10326060" cy="519373"/>
          </a:xfrm>
        </p:spPr>
        <p:txBody>
          <a:bodyPr/>
          <a:lstStyle/>
          <a:p>
            <a:r>
              <a:rPr lang="en-US" u="sng">
                <a:latin typeface="Aptos" panose="020B0004020202020204" pitchFamily="34" charset="0"/>
                <a:ea typeface="Times New Roman" panose="02020603050405020304" pitchFamily="18" charset="0"/>
                <a:cs typeface="Aptos" panose="020B0004020202020204" pitchFamily="34" charset="0"/>
              </a:rPr>
              <a:t>DMS: </a:t>
            </a:r>
            <a:r>
              <a:rPr lang="en-US">
                <a:latin typeface="Aptos" panose="020B0004020202020204" pitchFamily="34" charset="0"/>
                <a:ea typeface="Aptos" panose="020B0004020202020204" pitchFamily="34" charset="0"/>
                <a:cs typeface="Aptos" panose="020B0004020202020204" pitchFamily="34" charset="0"/>
              </a:rPr>
              <a:t>Competing Views: DMS is Dead vs Long Live DMS</a:t>
            </a:r>
          </a:p>
          <a:p>
            <a:endParaRPr lang="en-US">
              <a:latin typeface="Aptos" panose="020B0004020202020204" pitchFamily="34" charset="0"/>
              <a:ea typeface="Aptos" panose="020B0004020202020204" pitchFamily="34" charset="0"/>
              <a:cs typeface="Aptos" panose="020B0004020202020204" pitchFamily="34" charset="0"/>
            </a:endParaRPr>
          </a:p>
          <a:p>
            <a:endParaRPr lang="en-US"/>
          </a:p>
        </p:txBody>
      </p:sp>
      <p:sp>
        <p:nvSpPr>
          <p:cNvPr id="4" name="Text Placeholder 3">
            <a:extLst>
              <a:ext uri="{FF2B5EF4-FFF2-40B4-BE49-F238E27FC236}">
                <a16:creationId xmlns:a16="http://schemas.microsoft.com/office/drawing/2014/main" id="{8A6E3963-9471-39E1-3107-1035DAB90E63}"/>
              </a:ext>
            </a:extLst>
          </p:cNvPr>
          <p:cNvSpPr>
            <a:spLocks noGrp="1"/>
          </p:cNvSpPr>
          <p:nvPr>
            <p:ph type="body" sz="quarter" idx="12"/>
          </p:nvPr>
        </p:nvSpPr>
        <p:spPr/>
        <p:txBody>
          <a:bodyPr/>
          <a:lstStyle/>
          <a:p>
            <a:r>
              <a:rPr lang="en-US" dirty="0"/>
              <a:t>15</a:t>
            </a:r>
          </a:p>
        </p:txBody>
      </p:sp>
      <p:sp>
        <p:nvSpPr>
          <p:cNvPr id="6" name="TextBox 5">
            <a:extLst>
              <a:ext uri="{FF2B5EF4-FFF2-40B4-BE49-F238E27FC236}">
                <a16:creationId xmlns:a16="http://schemas.microsoft.com/office/drawing/2014/main" id="{6B77D5E6-1778-2A1F-C408-7372833D2AE8}"/>
              </a:ext>
            </a:extLst>
          </p:cNvPr>
          <p:cNvSpPr txBox="1"/>
          <p:nvPr/>
        </p:nvSpPr>
        <p:spPr>
          <a:xfrm>
            <a:off x="3777001" y="789901"/>
            <a:ext cx="8317027" cy="5893921"/>
          </a:xfrm>
          <a:prstGeom prst="rect">
            <a:avLst/>
          </a:prstGeom>
          <a:noFill/>
        </p:spPr>
        <p:txBody>
          <a:bodyPr wrap="square">
            <a:spAutoFit/>
          </a:bodyPr>
          <a:lstStyle/>
          <a:p>
            <a:pPr marL="22860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    </a:t>
            </a:r>
          </a:p>
          <a:p>
            <a:pPr marL="22860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 </a:t>
            </a:r>
            <a:endParaRPr kumimoji="0" lang="en-US" sz="10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22860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sng" strike="noStrike" kern="1200" cap="none" spc="0" normalizeH="0" baseline="0" noProof="0">
                <a:ln>
                  <a:noFill/>
                </a:ln>
                <a:solidFill>
                  <a:srgbClr val="C00000"/>
                </a:solidFill>
                <a:effectLst/>
                <a:uLnTx/>
                <a:uFillTx/>
                <a:latin typeface="Aptos" panose="020B0004020202020204" pitchFamily="34" charset="0"/>
                <a:ea typeface="Aptos" panose="020B0004020202020204" pitchFamily="34" charset="0"/>
                <a:cs typeface="Aptos" panose="020B0004020202020204" pitchFamily="34" charset="0"/>
              </a:rPr>
              <a:t>Session outline</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Aptos" panose="020B0004020202020204" pitchFamily="34" charset="0"/>
                <a:ea typeface="Times New Roman" panose="02020603050405020304" pitchFamily="18" charset="0"/>
                <a:cs typeface="Aptos" panose="020B0004020202020204" pitchFamily="34" charset="0"/>
              </a:rPr>
              <a:t>DMS role &amp; evolution</a:t>
            </a:r>
            <a:endParaRPr kumimoji="0" lang="en-US" sz="16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914400" marR="0" lvl="2"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Aptos" panose="020B0004020202020204" pitchFamily="34" charset="0"/>
                <a:ea typeface="Times New Roman" panose="02020603050405020304" pitchFamily="18" charset="0"/>
                <a:cs typeface="Aptos" panose="020B0004020202020204" pitchFamily="34" charset="0"/>
              </a:rPr>
              <a:t>Are we still using it as intended and does it still serve its purpose?</a:t>
            </a:r>
            <a:endParaRPr kumimoji="0" lang="en-US" sz="16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914400" marR="0" lvl="2"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Aptos" panose="020B0004020202020204" pitchFamily="34" charset="0"/>
                <a:ea typeface="Times New Roman" panose="02020603050405020304" pitchFamily="18" charset="0"/>
                <a:cs typeface="Aptos" panose="020B0004020202020204" pitchFamily="34" charset="0"/>
              </a:rPr>
              <a:t>Where does DMS sit in organization &amp; how do you ensure right teams are involved</a:t>
            </a:r>
            <a:endParaRPr kumimoji="0" lang="en-US" sz="16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Aptos" panose="020B0004020202020204" pitchFamily="34" charset="0"/>
              <a:ea typeface="Times New Roman" panose="02020603050405020304" pitchFamily="18" charset="0"/>
              <a:cs typeface="Aptos" panose="020B0004020202020204" pitchFamily="34"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Aptos" panose="020B0004020202020204" pitchFamily="34" charset="0"/>
                <a:ea typeface="Times New Roman" panose="02020603050405020304" pitchFamily="18" charset="0"/>
                <a:cs typeface="Aptos" panose="020B0004020202020204" pitchFamily="34" charset="0"/>
              </a:rPr>
              <a:t>DMS value</a:t>
            </a:r>
            <a:endParaRPr kumimoji="0" lang="en-US" sz="16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914400" marR="0" lvl="2"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Aptos" panose="020B0004020202020204" pitchFamily="34" charset="0"/>
                <a:ea typeface="Times New Roman" panose="02020603050405020304" pitchFamily="18" charset="0"/>
                <a:cs typeface="Aptos" panose="020B0004020202020204" pitchFamily="34" charset="0"/>
              </a:rPr>
              <a:t>What are your user-adoption rates?</a:t>
            </a:r>
            <a:endParaRPr kumimoji="0" lang="en-US" sz="16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914400" marR="0" lvl="2"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Aptos" panose="020B0004020202020204" pitchFamily="34" charset="0"/>
                <a:ea typeface="Times New Roman" panose="02020603050405020304" pitchFamily="18" charset="0"/>
                <a:cs typeface="Aptos" panose="020B0004020202020204" pitchFamily="34" charset="0"/>
              </a:rPr>
              <a:t>How much effort is spent on increasing adoption rates?</a:t>
            </a:r>
            <a:endParaRPr kumimoji="0" lang="en-US" sz="16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914400" marR="0" lvl="2"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Aptos" panose="020B0004020202020204" pitchFamily="34" charset="0"/>
                <a:ea typeface="Times New Roman" panose="02020603050405020304" pitchFamily="18" charset="0"/>
                <a:cs typeface="Aptos" panose="020B0004020202020204" pitchFamily="34" charset="0"/>
              </a:rPr>
              <a:t>What is the ROI on adoption vs effort?</a:t>
            </a:r>
            <a:endParaRPr kumimoji="0" lang="en-US" sz="16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Aptos" panose="020B0004020202020204" pitchFamily="34" charset="0"/>
              <a:ea typeface="Times New Roman" panose="02020603050405020304" pitchFamily="18" charset="0"/>
              <a:cs typeface="Aptos" panose="020B0004020202020204" pitchFamily="34"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Aptos" panose="020B0004020202020204" pitchFamily="34" charset="0"/>
                <a:ea typeface="Times New Roman" panose="02020603050405020304" pitchFamily="18" charset="0"/>
                <a:cs typeface="Aptos" panose="020B0004020202020204" pitchFamily="34" charset="0"/>
              </a:rPr>
              <a:t>Future of the DMS</a:t>
            </a:r>
            <a:endParaRPr kumimoji="0" lang="en-US" sz="16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914400" marR="0" lvl="2"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Aptos" panose="020B0004020202020204" pitchFamily="34" charset="0"/>
                <a:ea typeface="Times New Roman" panose="02020603050405020304" pitchFamily="18" charset="0"/>
                <a:cs typeface="Aptos" panose="020B0004020202020204" pitchFamily="34" charset="0"/>
              </a:rPr>
              <a:t>What should DMS providers consider </a:t>
            </a:r>
            <a:r>
              <a:rPr kumimoji="0" lang="en-US" sz="1600" b="0" i="0" u="none" strike="sngStrike" kern="1200" cap="none" spc="0" normalizeH="0" baseline="0" noProof="0">
                <a:ln>
                  <a:noFill/>
                </a:ln>
                <a:solidFill>
                  <a:prstClr val="black"/>
                </a:solidFill>
                <a:effectLst/>
                <a:uLnTx/>
                <a:uFillTx/>
                <a:latin typeface="Aptos" panose="020B0004020202020204" pitchFamily="34" charset="0"/>
                <a:ea typeface="Times New Roman" panose="02020603050405020304" pitchFamily="18" charset="0"/>
                <a:cs typeface="Aptos" panose="020B0004020202020204" pitchFamily="34" charset="0"/>
              </a:rPr>
              <a:t>when looking </a:t>
            </a:r>
            <a:r>
              <a:rPr kumimoji="0" lang="en-US" sz="1600" b="0" i="0" u="none" strike="noStrike" kern="1200" cap="none" spc="0" normalizeH="0" baseline="0" noProof="0">
                <a:ln>
                  <a:noFill/>
                </a:ln>
                <a:solidFill>
                  <a:prstClr val="black"/>
                </a:solidFill>
                <a:effectLst/>
                <a:uLnTx/>
                <a:uFillTx/>
                <a:latin typeface="Aptos" panose="020B0004020202020204" pitchFamily="34" charset="0"/>
                <a:ea typeface="Times New Roman" panose="02020603050405020304" pitchFamily="18" charset="0"/>
                <a:cs typeface="Aptos" panose="020B0004020202020204" pitchFamily="34" charset="0"/>
              </a:rPr>
              <a:t>to enhance their product offerings? </a:t>
            </a:r>
            <a:endParaRPr kumimoji="0" lang="en-US" sz="16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914400" marR="0" lvl="2"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Aptos" panose="020B0004020202020204" pitchFamily="34" charset="0"/>
                <a:ea typeface="Times New Roman" panose="02020603050405020304" pitchFamily="18" charset="0"/>
                <a:cs typeface="Aptos" panose="020B0004020202020204" pitchFamily="34" charset="0"/>
              </a:rPr>
              <a:t>Why would a firm consider switching DMS providers at this stage?</a:t>
            </a:r>
            <a:endParaRPr kumimoji="0" lang="en-US" sz="16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Aptos" panose="020B0004020202020204" pitchFamily="34" charset="0"/>
              <a:ea typeface="Times New Roman" panose="02020603050405020304" pitchFamily="18" charset="0"/>
              <a:cs typeface="Aptos" panose="020B0004020202020204" pitchFamily="34"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Aptos" panose="020B0004020202020204" pitchFamily="34" charset="0"/>
                <a:ea typeface="Times New Roman" panose="02020603050405020304" pitchFamily="18" charset="0"/>
                <a:cs typeface="Aptos" panose="020B0004020202020204" pitchFamily="34" charset="0"/>
              </a:rPr>
              <a:t>Cloud-first strategies</a:t>
            </a:r>
            <a:endParaRPr kumimoji="0" lang="en-US" sz="16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Aptos" panose="020B0004020202020204" pitchFamily="34" charset="0"/>
                <a:ea typeface="Times New Roman" panose="02020603050405020304" pitchFamily="18" charset="0"/>
                <a:cs typeface="Aptos" panose="020B0004020202020204" pitchFamily="34" charset="0"/>
              </a:rPr>
              <a:t>	What are IG implications?</a:t>
            </a:r>
            <a:endParaRPr kumimoji="0" lang="en-US" sz="16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Aptos" panose="020B0004020202020204" pitchFamily="34" charset="0"/>
              <a:ea typeface="Times New Roman" panose="02020603050405020304" pitchFamily="18" charset="0"/>
              <a:cs typeface="Aptos" panose="020B0004020202020204" pitchFamily="34"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Aptos" panose="020B0004020202020204" pitchFamily="34" charset="0"/>
                <a:ea typeface="Times New Roman" panose="02020603050405020304" pitchFamily="18" charset="0"/>
                <a:cs typeface="Aptos" panose="020B0004020202020204" pitchFamily="34" charset="0"/>
              </a:rPr>
              <a:t>AI tools</a:t>
            </a:r>
            <a:endParaRPr kumimoji="0" lang="en-US" sz="16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Aptos" panose="020B0004020202020204" pitchFamily="34" charset="0"/>
                <a:ea typeface="Times New Roman" panose="02020603050405020304" pitchFamily="18" charset="0"/>
                <a:cs typeface="Aptos" panose="020B0004020202020204" pitchFamily="34" charset="0"/>
              </a:rPr>
              <a:t>	What are IG implications?</a:t>
            </a:r>
            <a:endParaRPr kumimoji="0" lang="en-US" sz="16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914400" marR="0" lvl="2"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Aptos" panose="020B0004020202020204" pitchFamily="34" charset="0"/>
                <a:ea typeface="Times New Roman" panose="02020603050405020304" pitchFamily="18" charset="0"/>
                <a:cs typeface="Aptos" panose="020B0004020202020204" pitchFamily="34" charset="0"/>
              </a:rPr>
              <a:t>How newer tools access (or don’t) your DMS &amp; needed guardrails</a:t>
            </a:r>
            <a:endParaRPr kumimoji="0" lang="en-US" sz="16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914400" marR="0" lvl="2"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Aptos" panose="020B0004020202020204" pitchFamily="34" charset="0"/>
                <a:ea typeface="Times New Roman" panose="02020603050405020304" pitchFamily="18" charset="0"/>
                <a:cs typeface="Aptos" panose="020B0004020202020204" pitchFamily="34" charset="0"/>
              </a:rPr>
              <a:t>Understanding the impact of enhanced tools, data access and data sprawl</a:t>
            </a:r>
            <a:endParaRPr kumimoji="0" lang="en-US" sz="16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p:txBody>
      </p:sp>
      <p:sp>
        <p:nvSpPr>
          <p:cNvPr id="8" name="TextBox 7">
            <a:extLst>
              <a:ext uri="{FF2B5EF4-FFF2-40B4-BE49-F238E27FC236}">
                <a16:creationId xmlns:a16="http://schemas.microsoft.com/office/drawing/2014/main" id="{E71C53A1-9B4B-A93C-AF3A-9AD2374CCF36}"/>
              </a:ext>
            </a:extLst>
          </p:cNvPr>
          <p:cNvSpPr txBox="1"/>
          <p:nvPr/>
        </p:nvSpPr>
        <p:spPr>
          <a:xfrm>
            <a:off x="0" y="948690"/>
            <a:ext cx="3577975" cy="5909310"/>
          </a:xfrm>
          <a:prstGeom prst="rect">
            <a:avLst/>
          </a:prstGeom>
          <a:solidFill>
            <a:schemeClr val="accent1">
              <a:lumMod val="20000"/>
              <a:lumOff val="80000"/>
            </a:schemeClr>
          </a:solidFill>
        </p:spPr>
        <p:txBody>
          <a:bodyPr wrap="square">
            <a:spAutoFit/>
          </a:bodyPr>
          <a:lstStyle/>
          <a:p>
            <a:pPr marL="22860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a:ln>
                  <a:noFill/>
                </a:ln>
                <a:solidFill>
                  <a:srgbClr val="C00000"/>
                </a:solidFill>
                <a:effectLst/>
                <a:uLnTx/>
                <a:uFillTx/>
                <a:latin typeface="Aptos" panose="020B0004020202020204" pitchFamily="34" charset="0"/>
                <a:ea typeface="Aptos" panose="020B0004020202020204" pitchFamily="34" charset="0"/>
                <a:cs typeface="Aptos" panose="020B0004020202020204" pitchFamily="34" charset="0"/>
              </a:rPr>
              <a:t>Description:</a:t>
            </a:r>
            <a:r>
              <a:rPr kumimoji="0" lang="en-US" sz="1800" b="1" i="0" u="none" strike="noStrike" kern="1200" cap="none" spc="0" normalizeH="0" baseline="0" noProof="0">
                <a:ln>
                  <a:noFill/>
                </a:ln>
                <a:solidFill>
                  <a:srgbClr val="C00000"/>
                </a:solidFill>
                <a:effectLst/>
                <a:uLnTx/>
                <a:uFillTx/>
                <a:latin typeface="Aptos" panose="020B0004020202020204" pitchFamily="34" charset="0"/>
                <a:ea typeface="Aptos" panose="020B0004020202020204" pitchFamily="34" charset="0"/>
                <a:cs typeface="Aptos" panose="020B0004020202020204" pitchFamily="34" charset="0"/>
              </a:rPr>
              <a:t> </a:t>
            </a: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The viability and </a:t>
            </a:r>
            <a:r>
              <a:rPr kumimoji="0" lang="en-US" sz="1800" b="1"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life-span </a:t>
            </a: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of a law firm’s DMS has been a topic of discussion for quite some time.  While the DMS has been the backbone of data management for many years, newer technology capabilities and ability to </a:t>
            </a:r>
            <a:r>
              <a:rPr kumimoji="0" lang="en-US" sz="1800" b="1"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track data through its lifecycle </a:t>
            </a: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continue to challenge the long-term feasibility of the DMS model.  In this session we’ll do a deep dive into the role of the DMS, its evolution, and relevance in law firms.  We’ll cover </a:t>
            </a:r>
            <a:r>
              <a:rPr kumimoji="0" lang="en-US" sz="1800" b="1"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how AI tools are redefining the role of the DMS</a:t>
            </a: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 and how you can be prepared with the proper guardrails to protect your firm</a:t>
            </a:r>
            <a:r>
              <a:rPr kumimoji="0" lang="en-US" sz="1800" b="0" i="0" u="none" strike="sng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 and your  </a:t>
            </a: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client’s data.    </a:t>
            </a:r>
          </a:p>
        </p:txBody>
      </p:sp>
    </p:spTree>
    <p:extLst>
      <p:ext uri="{BB962C8B-B14F-4D97-AF65-F5344CB8AC3E}">
        <p14:creationId xmlns:p14="http://schemas.microsoft.com/office/powerpoint/2010/main" val="3294345911"/>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63DE30-8873-3EAC-5D6D-354A4E6AD43E}"/>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3789633B-B739-73BF-34E5-FA8CFF76D084}"/>
              </a:ext>
            </a:extLst>
          </p:cNvPr>
          <p:cNvSpPr>
            <a:spLocks noGrp="1"/>
          </p:cNvSpPr>
          <p:nvPr>
            <p:ph type="body" sz="quarter" idx="11"/>
          </p:nvPr>
        </p:nvSpPr>
        <p:spPr>
          <a:xfrm>
            <a:off x="196735" y="222054"/>
            <a:ext cx="11292003" cy="519373"/>
          </a:xfrm>
        </p:spPr>
        <p:txBody>
          <a:bodyPr/>
          <a:lstStyle/>
          <a:p>
            <a:r>
              <a:rPr lang="en-US" u="heavy">
                <a:latin typeface="Aptos" panose="020B0004020202020204" pitchFamily="34" charset="0"/>
                <a:ea typeface="Aptos" panose="020B0004020202020204" pitchFamily="34" charset="0"/>
                <a:cs typeface="Aptos" panose="020B0004020202020204" pitchFamily="34" charset="0"/>
              </a:rPr>
              <a:t>Data Management:</a:t>
            </a:r>
            <a:r>
              <a:rPr lang="en-US">
                <a:latin typeface="Aptos" panose="020B0004020202020204" pitchFamily="34" charset="0"/>
                <a:ea typeface="Aptos" panose="020B0004020202020204" pitchFamily="34" charset="0"/>
                <a:cs typeface="Aptos" panose="020B0004020202020204" pitchFamily="34" charset="0"/>
              </a:rPr>
              <a:t> </a:t>
            </a:r>
            <a:r>
              <a:rPr lang="en-US" sz="2400">
                <a:latin typeface="Aptos" panose="020B0004020202020204" pitchFamily="34" charset="0"/>
                <a:ea typeface="Aptos" panose="020B0004020202020204" pitchFamily="34" charset="0"/>
                <a:cs typeface="Aptos" panose="020B0004020202020204" pitchFamily="34" charset="0"/>
              </a:rPr>
              <a:t>Ever-Expanding Data Management In the IG Universe</a:t>
            </a:r>
          </a:p>
          <a:p>
            <a:endParaRPr lang="en-US">
              <a:latin typeface="Aptos" panose="020B0004020202020204" pitchFamily="34" charset="0"/>
              <a:ea typeface="Aptos" panose="020B0004020202020204" pitchFamily="34" charset="0"/>
              <a:cs typeface="Aptos" panose="020B0004020202020204" pitchFamily="34" charset="0"/>
            </a:endParaRPr>
          </a:p>
          <a:p>
            <a:endParaRPr lang="en-US"/>
          </a:p>
        </p:txBody>
      </p:sp>
      <p:sp>
        <p:nvSpPr>
          <p:cNvPr id="4" name="Text Placeholder 3">
            <a:extLst>
              <a:ext uri="{FF2B5EF4-FFF2-40B4-BE49-F238E27FC236}">
                <a16:creationId xmlns:a16="http://schemas.microsoft.com/office/drawing/2014/main" id="{539AB1C6-5E6D-B996-2780-26A1CA4A0327}"/>
              </a:ext>
            </a:extLst>
          </p:cNvPr>
          <p:cNvSpPr>
            <a:spLocks noGrp="1"/>
          </p:cNvSpPr>
          <p:nvPr>
            <p:ph type="body" sz="quarter" idx="12"/>
          </p:nvPr>
        </p:nvSpPr>
        <p:spPr/>
        <p:txBody>
          <a:bodyPr/>
          <a:lstStyle/>
          <a:p>
            <a:r>
              <a:rPr lang="en-US" dirty="0"/>
              <a:t>16</a:t>
            </a:r>
          </a:p>
        </p:txBody>
      </p:sp>
      <p:sp>
        <p:nvSpPr>
          <p:cNvPr id="6" name="TextBox 5">
            <a:extLst>
              <a:ext uri="{FF2B5EF4-FFF2-40B4-BE49-F238E27FC236}">
                <a16:creationId xmlns:a16="http://schemas.microsoft.com/office/drawing/2014/main" id="{1F6DF343-F6F1-A3C1-3B87-FB70CD3BDFA4}"/>
              </a:ext>
            </a:extLst>
          </p:cNvPr>
          <p:cNvSpPr txBox="1"/>
          <p:nvPr/>
        </p:nvSpPr>
        <p:spPr>
          <a:xfrm>
            <a:off x="3526605" y="770310"/>
            <a:ext cx="8123935" cy="6355586"/>
          </a:xfrm>
          <a:prstGeom prst="rect">
            <a:avLst/>
          </a:prstGeom>
          <a:noFill/>
        </p:spPr>
        <p:txBody>
          <a:bodyPr wrap="square">
            <a:spAutoFit/>
          </a:bodyPr>
          <a:lstStyle/>
          <a:p>
            <a:pPr marL="22860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 </a:t>
            </a:r>
            <a:endParaRPr kumimoji="0" lang="en-US" sz="10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22860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a:ln>
                  <a:noFill/>
                </a:ln>
                <a:solidFill>
                  <a:srgbClr val="C00000"/>
                </a:solidFill>
                <a:effectLst/>
                <a:uLnTx/>
                <a:uFillTx/>
                <a:latin typeface="Aptos" panose="020B0004020202020204" pitchFamily="34" charset="0"/>
                <a:ea typeface="Aptos" panose="020B0004020202020204" pitchFamily="34" charset="0"/>
                <a:cs typeface="Aptos" panose="020B0004020202020204" pitchFamily="34" charset="0"/>
              </a:rPr>
              <a:t>Session outline</a:t>
            </a:r>
            <a:endParaRPr kumimoji="0" lang="en-US" sz="1800" b="1" i="0" u="none" strike="noStrike" kern="1200" cap="none" spc="0" normalizeH="0" baseline="0" noProof="0">
              <a:ln>
                <a:noFill/>
              </a:ln>
              <a:solidFill>
                <a:srgbClr val="C00000"/>
              </a:solidFill>
              <a:effectLst/>
              <a:uLnTx/>
              <a:uFillTx/>
              <a:latin typeface="Aptos" panose="020B0004020202020204" pitchFamily="34" charset="0"/>
              <a:ea typeface="Aptos" panose="020B0004020202020204" pitchFamily="34" charset="0"/>
              <a:cs typeface="Aptos" panose="020B0004020202020204" pitchFamily="34" charset="0"/>
            </a:endParaRPr>
          </a:p>
          <a:p>
            <a:pPr marL="457200" marR="0" lvl="1" indent="0" algn="l" defTabSz="914400" rtl="0" eaLnBrk="1" fontAlgn="auto" latinLnBrk="0" hangingPunct="1">
              <a:lnSpc>
                <a:spcPct val="100000"/>
              </a:lnSpc>
              <a:spcBef>
                <a:spcPts val="0"/>
              </a:spcBef>
              <a:spcAft>
                <a:spcPts val="0"/>
              </a:spcAft>
              <a:buClrTx/>
              <a:buSzPts val="1000"/>
              <a:buFontTx/>
              <a:buNone/>
              <a:tabLst>
                <a:tab pos="457200" algn="l"/>
              </a:tabLst>
              <a:defRPr/>
            </a:pP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Unstructured data</a:t>
            </a:r>
          </a:p>
          <a:p>
            <a:pPr marL="457200" marR="0" lvl="1" indent="0" algn="l" defTabSz="914400" rtl="0" eaLnBrk="1" fontAlgn="auto" latinLnBrk="0" hangingPunct="1">
              <a:lnSpc>
                <a:spcPct val="100000"/>
              </a:lnSpc>
              <a:spcBef>
                <a:spcPts val="0"/>
              </a:spcBef>
              <a:spcAft>
                <a:spcPts val="0"/>
              </a:spcAft>
              <a:buClrTx/>
              <a:buSzPts val="1000"/>
              <a:buFontTx/>
              <a:buNone/>
              <a:tabLst>
                <a:tab pos="457200" algn="l"/>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457200" marR="0" lvl="1" indent="0" algn="l" defTabSz="914400" rtl="0" eaLnBrk="1" fontAlgn="auto" latinLnBrk="0" hangingPunct="1">
              <a:lnSpc>
                <a:spcPct val="100000"/>
              </a:lnSpc>
              <a:spcBef>
                <a:spcPts val="0"/>
              </a:spcBef>
              <a:spcAft>
                <a:spcPts val="0"/>
              </a:spcAft>
              <a:buClrTx/>
              <a:buSzPts val="1000"/>
              <a:buFontTx/>
              <a:buNone/>
              <a:tabLst>
                <a:tab pos="457200" algn="l"/>
              </a:tabLst>
              <a:defRPr/>
            </a:pP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Info lifecycle </a:t>
            </a:r>
          </a:p>
          <a:p>
            <a:pPr marL="457200" marR="0" lvl="1" indent="0" algn="l" defTabSz="914400" rtl="0" eaLnBrk="1" fontAlgn="auto" latinLnBrk="0" hangingPunct="1">
              <a:lnSpc>
                <a:spcPct val="100000"/>
              </a:lnSpc>
              <a:spcBef>
                <a:spcPts val="0"/>
              </a:spcBef>
              <a:spcAft>
                <a:spcPts val="0"/>
              </a:spcAft>
              <a:buClrTx/>
              <a:buSzPts val="1000"/>
              <a:buFontTx/>
              <a:buNone/>
              <a:tabLst>
                <a:tab pos="457200" algn="l"/>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457200" marR="0" lvl="1" indent="0" algn="l" defTabSz="914400" rtl="0" eaLnBrk="1" fontAlgn="auto" latinLnBrk="0" hangingPunct="1">
              <a:lnSpc>
                <a:spcPct val="100000"/>
              </a:lnSpc>
              <a:spcBef>
                <a:spcPts val="0"/>
              </a:spcBef>
              <a:spcAft>
                <a:spcPts val="0"/>
              </a:spcAft>
              <a:buClrTx/>
              <a:buSzPts val="1000"/>
              <a:buFontTx/>
              <a:buNone/>
              <a:tabLst>
                <a:tab pos="457200" algn="l"/>
              </a:tabLst>
              <a:defRPr/>
            </a:pP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Tools </a:t>
            </a:r>
          </a:p>
          <a:p>
            <a:pPr marL="457200" marR="0" lvl="1" indent="0" algn="l" defTabSz="914400" rtl="0" eaLnBrk="1" fontAlgn="auto" latinLnBrk="0" hangingPunct="1">
              <a:lnSpc>
                <a:spcPct val="100000"/>
              </a:lnSpc>
              <a:spcBef>
                <a:spcPts val="0"/>
              </a:spcBef>
              <a:spcAft>
                <a:spcPts val="0"/>
              </a:spcAft>
              <a:buClrTx/>
              <a:buSzPts val="1000"/>
              <a:buFontTx/>
              <a:buNone/>
              <a:tabLst>
                <a:tab pos="457200" algn="l"/>
              </a:tabLst>
              <a:defRPr/>
            </a:pP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Times New Roman" panose="02020603050405020304" pitchFamily="18" charset="0"/>
              </a:rPr>
              <a:t>	Congruity360, ActiveNav, ShinyDocs, etc.</a:t>
            </a:r>
          </a:p>
          <a:p>
            <a:pPr marL="457200" marR="0" lvl="1" indent="0" algn="l" defTabSz="914400" rtl="0" eaLnBrk="1" fontAlgn="auto" latinLnBrk="0" hangingPunct="1">
              <a:lnSpc>
                <a:spcPct val="100000"/>
              </a:lnSpc>
              <a:spcBef>
                <a:spcPts val="0"/>
              </a:spcBef>
              <a:spcAft>
                <a:spcPts val="0"/>
              </a:spcAft>
              <a:buClrTx/>
              <a:buSzPts val="1000"/>
              <a:buFontTx/>
              <a:buNone/>
              <a:tabLst>
                <a:tab pos="457200" algn="l"/>
              </a:tabLst>
              <a:defRPr/>
            </a:pP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Times New Roman" panose="02020603050405020304" pitchFamily="18" charset="0"/>
              </a:rPr>
              <a:t>	Purview</a:t>
            </a:r>
          </a:p>
          <a:p>
            <a:pPr marL="457200" marR="0" lvl="1" indent="0" algn="l" defTabSz="914400" rtl="0" eaLnBrk="1" fontAlgn="auto" latinLnBrk="0" hangingPunct="1">
              <a:lnSpc>
                <a:spcPct val="100000"/>
              </a:lnSpc>
              <a:spcBef>
                <a:spcPts val="0"/>
              </a:spcBef>
              <a:spcAft>
                <a:spcPts val="0"/>
              </a:spcAft>
              <a:buClrTx/>
              <a:buSzPts val="1000"/>
              <a:buFontTx/>
              <a:buNone/>
              <a:tabLst>
                <a:tab pos="457200" algn="l"/>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457200" marR="0" lvl="1" indent="0" algn="l" defTabSz="914400" rtl="0" eaLnBrk="1" fontAlgn="auto" latinLnBrk="0" hangingPunct="1">
              <a:lnSpc>
                <a:spcPct val="100000"/>
              </a:lnSpc>
              <a:spcBef>
                <a:spcPts val="0"/>
              </a:spcBef>
              <a:spcAft>
                <a:spcPts val="0"/>
              </a:spcAft>
              <a:buClrTx/>
              <a:buSzPts val="1000"/>
              <a:buFontTx/>
              <a:buNone/>
              <a:tabLst>
                <a:tab pos="457200" algn="l"/>
              </a:tabLst>
              <a:defRPr/>
            </a:pP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Standards</a:t>
            </a:r>
          </a:p>
          <a:p>
            <a:pPr marL="914400" marR="0" lvl="2" indent="0" algn="l" defTabSz="914400" rtl="0" eaLnBrk="1" fontAlgn="auto" latinLnBrk="0" hangingPunct="1">
              <a:lnSpc>
                <a:spcPct val="100000"/>
              </a:lnSpc>
              <a:spcBef>
                <a:spcPts val="0"/>
              </a:spcBef>
              <a:spcAft>
                <a:spcPts val="0"/>
              </a:spcAft>
              <a:buClrTx/>
              <a:buSzPts val="1000"/>
              <a:buFontTx/>
              <a:buNone/>
              <a:tabLst>
                <a:tab pos="914400" algn="l"/>
              </a:tabLst>
              <a:defRPr/>
            </a:pP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Times New Roman" panose="02020603050405020304" pitchFamily="18" charset="0"/>
              </a:rPr>
              <a:t>'Standardizing' matter mobility in the legal industry (opt-in approach)</a:t>
            </a:r>
          </a:p>
          <a:p>
            <a:pPr marL="914400" marR="0" lvl="2" indent="0" algn="l" defTabSz="914400" rtl="0" eaLnBrk="1" fontAlgn="auto" latinLnBrk="0" hangingPunct="1">
              <a:lnSpc>
                <a:spcPct val="100000"/>
              </a:lnSpc>
              <a:spcBef>
                <a:spcPts val="0"/>
              </a:spcBef>
              <a:spcAft>
                <a:spcPts val="0"/>
              </a:spcAft>
              <a:buClrTx/>
              <a:buSzPts val="1000"/>
              <a:buFontTx/>
              <a:buNone/>
              <a:tabLst>
                <a:tab pos="914400" algn="l"/>
              </a:tabLst>
              <a:defRPr/>
            </a:pP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Times New Roman" panose="02020603050405020304" pitchFamily="18" charset="0"/>
              </a:rPr>
              <a:t>SALI</a:t>
            </a:r>
          </a:p>
          <a:p>
            <a:pPr marL="457200" marR="0" lvl="1" indent="0" algn="l" defTabSz="914400" rtl="0" eaLnBrk="1" fontAlgn="auto" latinLnBrk="0" hangingPunct="1">
              <a:lnSpc>
                <a:spcPct val="100000"/>
              </a:lnSpc>
              <a:spcBef>
                <a:spcPts val="0"/>
              </a:spcBef>
              <a:spcAft>
                <a:spcPts val="0"/>
              </a:spcAft>
              <a:buClrTx/>
              <a:buSzPts val="1000"/>
              <a:buFontTx/>
              <a:buNone/>
              <a:tabLst>
                <a:tab pos="457200" algn="l"/>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457200" marR="0" lvl="1" indent="0" algn="l" defTabSz="914400" rtl="0" eaLnBrk="1" fontAlgn="auto" latinLnBrk="0" hangingPunct="1">
              <a:lnSpc>
                <a:spcPct val="100000"/>
              </a:lnSpc>
              <a:spcBef>
                <a:spcPts val="0"/>
              </a:spcBef>
              <a:spcAft>
                <a:spcPts val="0"/>
              </a:spcAft>
              <a:buClrTx/>
              <a:buSzPts val="1000"/>
              <a:buFontTx/>
              <a:buNone/>
              <a:tabLst>
                <a:tab pos="457200" algn="l"/>
              </a:tabLst>
              <a:defRPr/>
            </a:pP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Data classification against DMS</a:t>
            </a:r>
          </a:p>
          <a:p>
            <a:pPr marL="457200" marR="0" lvl="1" indent="0" algn="l" defTabSz="914400" rtl="0" eaLnBrk="1" fontAlgn="auto" latinLnBrk="0" hangingPunct="1">
              <a:lnSpc>
                <a:spcPct val="100000"/>
              </a:lnSpc>
              <a:spcBef>
                <a:spcPts val="0"/>
              </a:spcBef>
              <a:spcAft>
                <a:spcPts val="0"/>
              </a:spcAft>
              <a:buClrTx/>
              <a:buSzPts val="1000"/>
              <a:buFontTx/>
              <a:buNone/>
              <a:tabLst>
                <a:tab pos="457200" algn="l"/>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Times New Roman" panose="02020603050405020304" pitchFamily="18" charset="0"/>
            </a:endParaRPr>
          </a:p>
          <a:p>
            <a:pPr marL="457200" marR="0" lvl="1" indent="0" algn="l" defTabSz="914400" rtl="0" eaLnBrk="1" fontAlgn="auto" latinLnBrk="0" hangingPunct="1">
              <a:lnSpc>
                <a:spcPct val="100000"/>
              </a:lnSpc>
              <a:spcBef>
                <a:spcPts val="0"/>
              </a:spcBef>
              <a:spcAft>
                <a:spcPts val="0"/>
              </a:spcAft>
              <a:buClrTx/>
              <a:buSzPts val="1000"/>
              <a:buFontTx/>
              <a:buNone/>
              <a:tabLst>
                <a:tab pos="457200" algn="l"/>
              </a:tabLst>
              <a:defRPr/>
            </a:pP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Times New Roman" panose="02020603050405020304" pitchFamily="18" charset="0"/>
              </a:rPr>
              <a:t>AI-enabled options</a:t>
            </a:r>
          </a:p>
          <a:p>
            <a:pPr marL="457200" marR="0" lvl="1" indent="0" algn="l" defTabSz="914400" rtl="0" eaLnBrk="1" fontAlgn="auto" latinLnBrk="0" hangingPunct="1">
              <a:lnSpc>
                <a:spcPct val="100000"/>
              </a:lnSpc>
              <a:spcBef>
                <a:spcPts val="0"/>
              </a:spcBef>
              <a:spcAft>
                <a:spcPts val="0"/>
              </a:spcAft>
              <a:buClrTx/>
              <a:buSzPts val="1000"/>
              <a:buFontTx/>
              <a:buNone/>
              <a:tabLst>
                <a:tab pos="457200" algn="l"/>
              </a:tabLst>
              <a:defRPr/>
            </a:pP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Times New Roman" panose="02020603050405020304" pitchFamily="18" charset="0"/>
              </a:rPr>
              <a:t>	e.g., White &amp; Case (use for IG, finance &amp; marketing)</a:t>
            </a:r>
          </a:p>
          <a:p>
            <a:pPr marL="457200" marR="0" lvl="1" indent="0" algn="l" defTabSz="914400" rtl="0" eaLnBrk="1" fontAlgn="auto" latinLnBrk="0" hangingPunct="1">
              <a:lnSpc>
                <a:spcPct val="100000"/>
              </a:lnSpc>
              <a:spcBef>
                <a:spcPts val="0"/>
              </a:spcBef>
              <a:spcAft>
                <a:spcPts val="0"/>
              </a:spcAft>
              <a:buClrTx/>
              <a:buSzPts val="1000"/>
              <a:buFontTx/>
              <a:buNone/>
              <a:tabLst>
                <a:tab pos="457200" algn="l"/>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457200" marR="0" lvl="1" indent="0" algn="l" defTabSz="914400" rtl="0" eaLnBrk="1" fontAlgn="auto" latinLnBrk="0" hangingPunct="1">
              <a:lnSpc>
                <a:spcPct val="100000"/>
              </a:lnSpc>
              <a:spcBef>
                <a:spcPts val="0"/>
              </a:spcBef>
              <a:spcAft>
                <a:spcPts val="0"/>
              </a:spcAft>
              <a:buClrTx/>
              <a:buSzPts val="1000"/>
              <a:buFontTx/>
              <a:buNone/>
              <a:tabLst>
                <a:tab pos="457200" algn="l"/>
              </a:tabLst>
              <a:defRPr/>
            </a:pP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DLP ownership / overview</a:t>
            </a:r>
          </a:p>
          <a:p>
            <a:pPr marL="457200" marR="0" lvl="1" indent="0" algn="l" defTabSz="914400" rtl="0" eaLnBrk="1" fontAlgn="auto" latinLnBrk="0" hangingPunct="1">
              <a:lnSpc>
                <a:spcPct val="100000"/>
              </a:lnSpc>
              <a:spcBef>
                <a:spcPts val="0"/>
              </a:spcBef>
              <a:spcAft>
                <a:spcPts val="0"/>
              </a:spcAft>
              <a:buClrTx/>
              <a:buSzPts val="1000"/>
              <a:buFontTx/>
              <a:buNone/>
              <a:tabLst>
                <a:tab pos="457200" algn="l"/>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endParaRPr>
          </a:p>
          <a:p>
            <a:pPr marL="457200" marR="0" lvl="1" indent="0" algn="l" defTabSz="914400" rtl="0" eaLnBrk="1" fontAlgn="auto" latinLnBrk="0" hangingPunct="1">
              <a:lnSpc>
                <a:spcPct val="100000"/>
              </a:lnSpc>
              <a:spcBef>
                <a:spcPts val="0"/>
              </a:spcBef>
              <a:spcAft>
                <a:spcPts val="0"/>
              </a:spcAft>
              <a:buClrTx/>
              <a:buSzPts val="1000"/>
              <a:buFontTx/>
              <a:buNone/>
              <a:tabLst>
                <a:tab pos="457200" algn="l"/>
              </a:tabLst>
              <a:defRPr/>
            </a:pP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Actionable take aways for varied levels of program maturity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 </a:t>
            </a:r>
          </a:p>
        </p:txBody>
      </p:sp>
      <p:sp>
        <p:nvSpPr>
          <p:cNvPr id="5" name="TextBox 4">
            <a:extLst>
              <a:ext uri="{FF2B5EF4-FFF2-40B4-BE49-F238E27FC236}">
                <a16:creationId xmlns:a16="http://schemas.microsoft.com/office/drawing/2014/main" id="{9426E395-463B-8D4B-F2F2-C1FA9ACA0EAA}"/>
              </a:ext>
            </a:extLst>
          </p:cNvPr>
          <p:cNvSpPr txBox="1"/>
          <p:nvPr/>
        </p:nvSpPr>
        <p:spPr>
          <a:xfrm>
            <a:off x="0" y="1522862"/>
            <a:ext cx="3526605" cy="5078313"/>
          </a:xfrm>
          <a:prstGeom prst="rect">
            <a:avLst/>
          </a:prstGeom>
          <a:solidFill>
            <a:schemeClr val="accent1">
              <a:lumMod val="20000"/>
              <a:lumOff val="80000"/>
            </a:schemeClr>
          </a:solidFill>
        </p:spPr>
        <p:txBody>
          <a:bodyPr wrap="square">
            <a:spAutoFit/>
          </a:bodyPr>
          <a:lstStyle/>
          <a:p>
            <a:pPr marL="22860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a:ln>
                  <a:noFill/>
                </a:ln>
                <a:solidFill>
                  <a:srgbClr val="C00000"/>
                </a:solidFill>
                <a:effectLst/>
                <a:uLnTx/>
                <a:uFillTx/>
                <a:latin typeface="Aptos" panose="020B0004020202020204" pitchFamily="34" charset="0"/>
                <a:ea typeface="Aptos" panose="020B0004020202020204" pitchFamily="34" charset="0"/>
                <a:cs typeface="Aptos" panose="020B0004020202020204" pitchFamily="34" charset="0"/>
              </a:rPr>
              <a:t>Description:</a:t>
            </a:r>
            <a:r>
              <a:rPr kumimoji="0" lang="en-US" sz="1800" b="1" i="0" u="none" strike="noStrike" kern="1200" cap="none" spc="0" normalizeH="0" baseline="0" noProof="0">
                <a:ln>
                  <a:noFill/>
                </a:ln>
                <a:solidFill>
                  <a:srgbClr val="C00000"/>
                </a:solidFill>
                <a:effectLst/>
                <a:uLnTx/>
                <a:uFillTx/>
                <a:latin typeface="Aptos" panose="020B0004020202020204" pitchFamily="34" charset="0"/>
                <a:ea typeface="Aptos" panose="020B0004020202020204" pitchFamily="34" charset="0"/>
                <a:cs typeface="Aptos" panose="020B0004020202020204" pitchFamily="34" charset="0"/>
              </a:rPr>
              <a:t> </a:t>
            </a: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In this session, we’ll dive into various aspects of the </a:t>
            </a:r>
            <a:r>
              <a:rPr kumimoji="0" lang="en-US" sz="1800" b="1"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information lifecycle </a:t>
            </a: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and data management in the IG world.  We’ll cover effective (and less effective) ways to handle </a:t>
            </a:r>
            <a:r>
              <a:rPr kumimoji="0" lang="en-US" sz="1800" b="1"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unstructured data</a:t>
            </a: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 including tools to help, industry efforts around standardization, the value &amp; complexities of </a:t>
            </a:r>
            <a:r>
              <a:rPr kumimoji="0" lang="en-US" sz="1800" b="1"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data classification</a:t>
            </a: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 against various repositories, including AI options, IG’s role in data loss prevention and more.  We’ll provide </a:t>
            </a:r>
            <a:r>
              <a:rPr kumimoji="0" lang="en-US" sz="1800" b="1"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actionable take-aways</a:t>
            </a:r>
            <a:r>
              <a:rPr kumimoji="0" lang="en-US" sz="1800" b="0" i="0" u="none" strike="noStrike" kern="12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 for IG programs just starting out to mature organizations looking to their next level of evolution.</a:t>
            </a:r>
          </a:p>
        </p:txBody>
      </p:sp>
    </p:spTree>
    <p:extLst>
      <p:ext uri="{BB962C8B-B14F-4D97-AF65-F5344CB8AC3E}">
        <p14:creationId xmlns:p14="http://schemas.microsoft.com/office/powerpoint/2010/main" val="2711149159"/>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A251A4-6533-D8A1-8F99-357DC5D5FB62}"/>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5236787A-33A7-0D6B-9C71-24309069D877}"/>
              </a:ext>
            </a:extLst>
          </p:cNvPr>
          <p:cNvSpPr>
            <a:spLocks noGrp="1"/>
          </p:cNvSpPr>
          <p:nvPr>
            <p:ph type="body" sz="quarter" idx="11"/>
          </p:nvPr>
        </p:nvSpPr>
        <p:spPr>
          <a:xfrm>
            <a:off x="985068" y="372705"/>
            <a:ext cx="8811693" cy="519373"/>
          </a:xfrm>
        </p:spPr>
        <p:txBody>
          <a:bodyPr/>
          <a:lstStyle/>
          <a:p>
            <a:r>
              <a:rPr lang="en-US" u="sng">
                <a:latin typeface="Aptos" panose="020B0004020202020204" pitchFamily="34" charset="0"/>
                <a:ea typeface="Times New Roman" panose="02020603050405020304" pitchFamily="18" charset="0"/>
                <a:cs typeface="Aptos" panose="020B0004020202020204" pitchFamily="34" charset="0"/>
              </a:rPr>
              <a:t>Workshop</a:t>
            </a:r>
            <a:endParaRPr lang="en-US">
              <a:latin typeface="Aptos" panose="020B0004020202020204" pitchFamily="34" charset="0"/>
              <a:ea typeface="Aptos" panose="020B0004020202020204" pitchFamily="34" charset="0"/>
              <a:cs typeface="Aptos" panose="020B0004020202020204" pitchFamily="34" charset="0"/>
            </a:endParaRPr>
          </a:p>
          <a:p>
            <a:endParaRPr lang="en-US"/>
          </a:p>
        </p:txBody>
      </p:sp>
      <p:sp>
        <p:nvSpPr>
          <p:cNvPr id="4" name="Text Placeholder 3">
            <a:extLst>
              <a:ext uri="{FF2B5EF4-FFF2-40B4-BE49-F238E27FC236}">
                <a16:creationId xmlns:a16="http://schemas.microsoft.com/office/drawing/2014/main" id="{535F5385-515B-B68C-80F0-04639C44EAD9}"/>
              </a:ext>
            </a:extLst>
          </p:cNvPr>
          <p:cNvSpPr>
            <a:spLocks noGrp="1"/>
          </p:cNvSpPr>
          <p:nvPr>
            <p:ph type="body" sz="quarter" idx="12"/>
          </p:nvPr>
        </p:nvSpPr>
        <p:spPr/>
        <p:txBody>
          <a:bodyPr/>
          <a:lstStyle/>
          <a:p>
            <a:r>
              <a:rPr lang="en-US" dirty="0"/>
              <a:t>17</a:t>
            </a:r>
          </a:p>
        </p:txBody>
      </p:sp>
      <p:sp>
        <p:nvSpPr>
          <p:cNvPr id="6" name="TextBox 5">
            <a:extLst>
              <a:ext uri="{FF2B5EF4-FFF2-40B4-BE49-F238E27FC236}">
                <a16:creationId xmlns:a16="http://schemas.microsoft.com/office/drawing/2014/main" id="{E61CEEFB-A0AA-8FEB-7D87-7F006F3BFAEB}"/>
              </a:ext>
            </a:extLst>
          </p:cNvPr>
          <p:cNvSpPr txBox="1"/>
          <p:nvPr/>
        </p:nvSpPr>
        <p:spPr>
          <a:xfrm>
            <a:off x="985068" y="1246402"/>
            <a:ext cx="10891246" cy="424731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ptos" panose="02110004020202020204"/>
                <a:cs typeface="Arial"/>
              </a:rPr>
              <a:t>Bookend three sessions to start and end the day with workshop (East coast AM / West coast PM)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110004020202020204"/>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ptos" panose="02110004020202020204"/>
                <a:cs typeface="Arial"/>
              </a:rPr>
              <a:t>Topics&gt;  to be further shaped by session facilitators (to be selected)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110004020202020204"/>
              <a:cs typeface="Arial"/>
            </a:endParaRP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prstClr val="black"/>
                </a:solidFill>
                <a:effectLst/>
                <a:uLnTx/>
                <a:uFillTx/>
                <a:latin typeface="Aptos" panose="02110004020202020204"/>
                <a:cs typeface="Arial"/>
              </a:rPr>
              <a:t>Data mapping &gt; balance of getting house clean vs getting stuck in the quicksand</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prstClr val="black"/>
                </a:solidFill>
                <a:effectLst/>
                <a:uLnTx/>
                <a:uFillTx/>
                <a:latin typeface="Aptos" panose="02110004020202020204"/>
                <a:cs typeface="Arial"/>
              </a:rPr>
              <a:t>Risk of 'old data' w/AI (co-pilot results on old data)</a:t>
            </a:r>
          </a:p>
          <a:p>
            <a:pPr marL="1200150" marR="0" lvl="2"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prstClr val="black"/>
                </a:solidFill>
                <a:effectLst/>
                <a:uLnTx/>
                <a:uFillTx/>
                <a:latin typeface="Aptos" panose="02110004020202020204"/>
                <a:cs typeface="Arial"/>
              </a:rPr>
              <a:t>Realizing value of data we have (long-term value of holding vs getting rid of)</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prstClr val="black"/>
                </a:solidFill>
                <a:effectLst/>
                <a:uLnTx/>
                <a:uFillTx/>
                <a:latin typeface="Aptos" panose="02110004020202020204"/>
                <a:cs typeface="Arial"/>
              </a:rPr>
              <a:t>Data warehousing / data access (Foundation)</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prstClr val="black"/>
                </a:solidFill>
                <a:effectLst/>
                <a:uLnTx/>
                <a:uFillTx/>
                <a:latin typeface="Aptos" panose="02110004020202020204"/>
                <a:cs typeface="Arial"/>
              </a:rPr>
              <a:t>Data minimization</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prstClr val="black"/>
                </a:solidFill>
                <a:effectLst/>
                <a:uLnTx/>
                <a:uFillTx/>
                <a:latin typeface="Aptos" panose="02110004020202020204"/>
                <a:cs typeface="Arial"/>
              </a:rPr>
              <a:t>Intersection of destruction &amp; industry requirements (education &gt; students 45 days, healthcare, etc.)</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prstClr val="black"/>
                </a:solidFill>
                <a:effectLst/>
                <a:uLnTx/>
                <a:uFillTx/>
                <a:latin typeface="Aptos" panose="02110004020202020204"/>
                <a:cs typeface="Arial"/>
              </a:rPr>
              <a:t>Legal experts on rules &amp; regulations w/IG people on panel to execute &amp; raise challenges that need to 	be tackled (who should be involved?)</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prstClr val="black"/>
                </a:solidFill>
                <a:effectLst/>
                <a:uLnTx/>
                <a:uFillTx/>
                <a:latin typeface="Aptos" panose="02110004020202020204"/>
                <a:cs typeface="Arial"/>
              </a:rPr>
              <a:t>Matter mobility / laterals</a:t>
            </a:r>
          </a:p>
          <a:p>
            <a:pPr marL="1200150" marR="0" lvl="2"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prstClr val="black"/>
                </a:solidFill>
                <a:effectLst/>
                <a:uLnTx/>
                <a:uFillTx/>
                <a:latin typeface="Aptos" panose="02110004020202020204"/>
                <a:cs typeface="Arial"/>
              </a:rPr>
              <a:t>Destruction orders</a:t>
            </a:r>
          </a:p>
          <a:p>
            <a:pPr marL="1200150" marR="0" lvl="2"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prstClr val="black"/>
                </a:solidFill>
                <a:effectLst/>
                <a:uLnTx/>
                <a:uFillTx/>
                <a:latin typeface="Aptos" panose="02110004020202020204"/>
                <a:cs typeface="Arial"/>
              </a:rPr>
              <a:t>Retention-based disposition</a:t>
            </a:r>
          </a:p>
        </p:txBody>
      </p:sp>
    </p:spTree>
    <p:extLst>
      <p:ext uri="{BB962C8B-B14F-4D97-AF65-F5344CB8AC3E}">
        <p14:creationId xmlns:p14="http://schemas.microsoft.com/office/powerpoint/2010/main" val="762252103"/>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B06637EF-521A-23E2-95BE-B7B10EC33B32}"/>
              </a:ext>
            </a:extLst>
          </p:cNvPr>
          <p:cNvPicPr>
            <a:picLocks noGrp="1" noChangeAspect="1"/>
          </p:cNvPicPr>
          <p:nvPr>
            <p:ph type="pic" idx="10"/>
          </p:nvPr>
        </p:nvPicPr>
        <p:blipFill>
          <a:blip r:embed="rId2">
            <a:extLst>
              <a:ext uri="{837473B0-CC2E-450A-ABE3-18F120FF3D39}">
                <a1611:picAttrSrcUrl xmlns:a1611="http://schemas.microsoft.com/office/drawing/2016/11/main" r:id="rId3"/>
              </a:ext>
            </a:extLst>
          </a:blip>
          <a:srcRect l="34075" r="34075"/>
          <a:stretch>
            <a:fillRect/>
          </a:stretch>
        </p:blipFill>
        <p:spPr>
          <a:xfrm>
            <a:off x="9131180" y="-10633"/>
            <a:ext cx="3060819" cy="6858000"/>
          </a:xfrm>
        </p:spPr>
      </p:pic>
      <p:sp>
        <p:nvSpPr>
          <p:cNvPr id="3" name="Picture Placeholder 2">
            <a:extLst>
              <a:ext uri="{FF2B5EF4-FFF2-40B4-BE49-F238E27FC236}">
                <a16:creationId xmlns:a16="http://schemas.microsoft.com/office/drawing/2014/main" id="{3FC723CB-38DB-BA51-C75D-E3FABB6F10F7}"/>
              </a:ext>
            </a:extLst>
          </p:cNvPr>
          <p:cNvSpPr>
            <a:spLocks noGrp="1"/>
          </p:cNvSpPr>
          <p:nvPr>
            <p:ph type="pic" idx="1"/>
          </p:nvPr>
        </p:nvSpPr>
        <p:spPr/>
        <p:txBody>
          <a:bodyPr>
            <a:normAutofit/>
          </a:bodyPr>
          <a:lstStyle/>
          <a:p>
            <a:r>
              <a:rPr lang="en-US" sz="4400"/>
              <a:t>Next </a:t>
            </a:r>
          </a:p>
          <a:p>
            <a:r>
              <a:rPr lang="en-US" sz="4400"/>
              <a:t>Steps</a:t>
            </a:r>
          </a:p>
        </p:txBody>
      </p:sp>
      <p:sp>
        <p:nvSpPr>
          <p:cNvPr id="4" name="Text Placeholder 3">
            <a:extLst>
              <a:ext uri="{FF2B5EF4-FFF2-40B4-BE49-F238E27FC236}">
                <a16:creationId xmlns:a16="http://schemas.microsoft.com/office/drawing/2014/main" id="{0C6A558F-1246-5DEC-5354-16972AA099E1}"/>
              </a:ext>
            </a:extLst>
          </p:cNvPr>
          <p:cNvSpPr>
            <a:spLocks noGrp="1"/>
          </p:cNvSpPr>
          <p:nvPr>
            <p:ph type="body" sz="quarter" idx="12"/>
          </p:nvPr>
        </p:nvSpPr>
        <p:spPr/>
        <p:txBody>
          <a:bodyPr/>
          <a:lstStyle/>
          <a:p>
            <a:r>
              <a:rPr lang="en-US" dirty="0"/>
              <a:t>18</a:t>
            </a:r>
          </a:p>
        </p:txBody>
      </p:sp>
      <p:sp>
        <p:nvSpPr>
          <p:cNvPr id="5" name="Title 4">
            <a:extLst>
              <a:ext uri="{FF2B5EF4-FFF2-40B4-BE49-F238E27FC236}">
                <a16:creationId xmlns:a16="http://schemas.microsoft.com/office/drawing/2014/main" id="{906AE191-F18D-2568-EC53-1FADEB05722A}"/>
              </a:ext>
            </a:extLst>
          </p:cNvPr>
          <p:cNvSpPr>
            <a:spLocks noGrp="1"/>
          </p:cNvSpPr>
          <p:nvPr>
            <p:ph type="title"/>
          </p:nvPr>
        </p:nvSpPr>
        <p:spPr>
          <a:xfrm>
            <a:off x="1552631" y="4131348"/>
            <a:ext cx="7223760" cy="2474935"/>
          </a:xfrm>
        </p:spPr>
        <p:txBody>
          <a:bodyPr>
            <a:normAutofit fontScale="90000"/>
          </a:bodyPr>
          <a:lstStyle/>
          <a:p>
            <a:r>
              <a:rPr lang="en-US" sz="2000"/>
              <a:t>&gt; Incorporate feedback from ILTACon (including this session) (Aug)</a:t>
            </a:r>
            <a:br>
              <a:rPr lang="en-US" sz="2000"/>
            </a:br>
            <a:br>
              <a:rPr lang="en-US" sz="2000"/>
            </a:br>
            <a:r>
              <a:rPr lang="en-US" sz="2000"/>
              <a:t>&gt; Recruit speakers &amp; workshop facilitators (Aug / Sept)</a:t>
            </a:r>
            <a:br>
              <a:rPr lang="en-US" sz="2000"/>
            </a:br>
            <a:br>
              <a:rPr lang="en-US" sz="2000"/>
            </a:br>
            <a:r>
              <a:rPr lang="en-US" sz="2000"/>
              <a:t>&gt; Post event for registration (mid-September)</a:t>
            </a:r>
            <a:br>
              <a:rPr lang="en-US" sz="2000"/>
            </a:br>
            <a:br>
              <a:rPr lang="en-US" sz="2000"/>
            </a:br>
            <a:r>
              <a:rPr lang="en-US" sz="2000"/>
              <a:t>&gt; Finalize sessions (Oct / Nov)</a:t>
            </a:r>
            <a:br>
              <a:rPr lang="en-US" sz="2000"/>
            </a:br>
            <a:br>
              <a:rPr lang="en-US" sz="2000"/>
            </a:br>
            <a:r>
              <a:rPr lang="en-US" sz="2000"/>
              <a:t>&gt; IG Day 2.0 (Dec 4)</a:t>
            </a:r>
          </a:p>
        </p:txBody>
      </p:sp>
    </p:spTree>
    <p:extLst>
      <p:ext uri="{BB962C8B-B14F-4D97-AF65-F5344CB8AC3E}">
        <p14:creationId xmlns:p14="http://schemas.microsoft.com/office/powerpoint/2010/main" val="1769728096"/>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53C44-A126-0843-AB0A-1CE8480C78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7FDEF0D-8D13-4166-F948-64DAA4F656ED}"/>
              </a:ext>
            </a:extLst>
          </p:cNvPr>
          <p:cNvSpPr>
            <a:spLocks noGrp="1"/>
          </p:cNvSpPr>
          <p:nvPr>
            <p:ph type="ctrTitle"/>
          </p:nvPr>
        </p:nvSpPr>
        <p:spPr>
          <a:xfrm>
            <a:off x="2815393" y="2079469"/>
            <a:ext cx="6561214" cy="1027427"/>
          </a:xfrm>
        </p:spPr>
        <p:txBody>
          <a:bodyPr>
            <a:normAutofit/>
          </a:bodyPr>
          <a:lstStyle/>
          <a:p>
            <a:r>
              <a:rPr lang="en-US" sz="5400" dirty="0"/>
              <a:t>Cloud Adoption Survey</a:t>
            </a:r>
          </a:p>
        </p:txBody>
      </p:sp>
      <p:sp>
        <p:nvSpPr>
          <p:cNvPr id="3" name="Subtitle 2">
            <a:extLst>
              <a:ext uri="{FF2B5EF4-FFF2-40B4-BE49-F238E27FC236}">
                <a16:creationId xmlns:a16="http://schemas.microsoft.com/office/drawing/2014/main" id="{9682AF43-2182-DBA7-7BD8-EE3E4BC43AAD}"/>
              </a:ext>
            </a:extLst>
          </p:cNvPr>
          <p:cNvSpPr>
            <a:spLocks noGrp="1"/>
          </p:cNvSpPr>
          <p:nvPr>
            <p:ph type="subTitle" idx="1"/>
          </p:nvPr>
        </p:nvSpPr>
        <p:spPr>
          <a:xfrm>
            <a:off x="1852892" y="4933105"/>
            <a:ext cx="8620375" cy="1027427"/>
          </a:xfrm>
        </p:spPr>
        <p:txBody>
          <a:bodyPr>
            <a:noAutofit/>
          </a:bodyPr>
          <a:lstStyle/>
          <a:p>
            <a:r>
              <a:rPr lang="en-US" sz="1800" dirty="0"/>
              <a:t>Dan Surowiec, Global CIO,BCLP LLP </a:t>
            </a:r>
          </a:p>
          <a:p>
            <a:r>
              <a:rPr lang="en-US" sz="1800" dirty="0"/>
              <a:t>Andrew Powell, CIO, Macfarlanes </a:t>
            </a:r>
          </a:p>
        </p:txBody>
      </p:sp>
      <p:pic>
        <p:nvPicPr>
          <p:cNvPr id="5" name="Picture 4" descr="A person in a suit smiling&#10;&#10;AI-generated content may be incorrect.">
            <a:extLst>
              <a:ext uri="{FF2B5EF4-FFF2-40B4-BE49-F238E27FC236}">
                <a16:creationId xmlns:a16="http://schemas.microsoft.com/office/drawing/2014/main" id="{6AE6C53F-8161-2B0A-864D-D1E957DAAE66}"/>
              </a:ext>
            </a:extLst>
          </p:cNvPr>
          <p:cNvPicPr>
            <a:picLocks noChangeAspect="1"/>
          </p:cNvPicPr>
          <p:nvPr/>
        </p:nvPicPr>
        <p:blipFill>
          <a:blip r:embed="rId3"/>
          <a:stretch>
            <a:fillRect/>
          </a:stretch>
        </p:blipFill>
        <p:spPr>
          <a:xfrm>
            <a:off x="3390900" y="3106896"/>
            <a:ext cx="1905000" cy="1905000"/>
          </a:xfrm>
          <a:prstGeom prst="ellipse">
            <a:avLst/>
          </a:prstGeom>
          <a:ln>
            <a:noFill/>
          </a:ln>
          <a:effectLst>
            <a:softEdge rad="112500"/>
          </a:effectLst>
        </p:spPr>
      </p:pic>
      <p:pic>
        <p:nvPicPr>
          <p:cNvPr id="7" name="Picture 6" descr="A person in a suit and glasses&#10;&#10;AI-generated content may be incorrect.">
            <a:extLst>
              <a:ext uri="{FF2B5EF4-FFF2-40B4-BE49-F238E27FC236}">
                <a16:creationId xmlns:a16="http://schemas.microsoft.com/office/drawing/2014/main" id="{059FFC12-4AE4-9901-243F-57099A3F8BF7}"/>
              </a:ext>
            </a:extLst>
          </p:cNvPr>
          <p:cNvPicPr>
            <a:picLocks noChangeAspect="1"/>
          </p:cNvPicPr>
          <p:nvPr/>
        </p:nvPicPr>
        <p:blipFill>
          <a:blip r:embed="rId4"/>
          <a:stretch>
            <a:fillRect/>
          </a:stretch>
        </p:blipFill>
        <p:spPr>
          <a:xfrm>
            <a:off x="6548967" y="3028105"/>
            <a:ext cx="1905000" cy="1905000"/>
          </a:xfrm>
          <a:prstGeom prst="ellipse">
            <a:avLst/>
          </a:prstGeom>
          <a:ln>
            <a:noFill/>
          </a:ln>
          <a:effectLst>
            <a:softEdge rad="112500"/>
          </a:effectLst>
        </p:spPr>
      </p:pic>
    </p:spTree>
    <p:extLst>
      <p:ext uri="{BB962C8B-B14F-4D97-AF65-F5344CB8AC3E}">
        <p14:creationId xmlns:p14="http://schemas.microsoft.com/office/powerpoint/2010/main" val="2202792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9F07B20-0C0D-2190-500C-064D48D2CB87}"/>
              </a:ext>
            </a:extLst>
          </p:cNvPr>
          <p:cNvSpPr>
            <a:spLocks noGrp="1"/>
          </p:cNvSpPr>
          <p:nvPr>
            <p:ph type="body" sz="quarter" idx="10"/>
          </p:nvPr>
        </p:nvSpPr>
        <p:spPr>
          <a:xfrm>
            <a:off x="3990394" y="3089645"/>
            <a:ext cx="3810489" cy="246222"/>
          </a:xfrm>
        </p:spPr>
        <p:txBody>
          <a:bodyPr/>
          <a:lstStyle/>
          <a:p>
            <a:pPr algn="ctr"/>
            <a:r>
              <a:rPr lang="en-US" sz="2400" dirty="0"/>
              <a:t>LEGAL SEC</a:t>
            </a:r>
          </a:p>
        </p:txBody>
      </p:sp>
      <p:sp>
        <p:nvSpPr>
          <p:cNvPr id="3" name="Text Placeholder 2">
            <a:extLst>
              <a:ext uri="{FF2B5EF4-FFF2-40B4-BE49-F238E27FC236}">
                <a16:creationId xmlns:a16="http://schemas.microsoft.com/office/drawing/2014/main" id="{D6521A5B-FE4D-5F77-3094-A5C7FCDCD7CF}"/>
              </a:ext>
            </a:extLst>
          </p:cNvPr>
          <p:cNvSpPr>
            <a:spLocks noGrp="1"/>
          </p:cNvSpPr>
          <p:nvPr>
            <p:ph type="body" sz="quarter" idx="11"/>
          </p:nvPr>
        </p:nvSpPr>
        <p:spPr>
          <a:xfrm>
            <a:off x="1582927" y="1647932"/>
            <a:ext cx="8811693" cy="519373"/>
          </a:xfrm>
        </p:spPr>
        <p:txBody>
          <a:bodyPr/>
          <a:lstStyle/>
          <a:p>
            <a:pPr algn="ctr"/>
            <a:r>
              <a:rPr lang="en-US" sz="6000" dirty="0"/>
              <a:t>Legal Gen AI Coordination</a:t>
            </a:r>
          </a:p>
        </p:txBody>
      </p:sp>
      <p:sp>
        <p:nvSpPr>
          <p:cNvPr id="4" name="Text Placeholder 3">
            <a:extLst>
              <a:ext uri="{FF2B5EF4-FFF2-40B4-BE49-F238E27FC236}">
                <a16:creationId xmlns:a16="http://schemas.microsoft.com/office/drawing/2014/main" id="{B88C1E62-529F-CAA4-AC29-2DDA31ED0E49}"/>
              </a:ext>
            </a:extLst>
          </p:cNvPr>
          <p:cNvSpPr>
            <a:spLocks noGrp="1"/>
          </p:cNvSpPr>
          <p:nvPr>
            <p:ph type="body" sz="quarter" idx="12"/>
          </p:nvPr>
        </p:nvSpPr>
        <p:spPr/>
        <p:txBody>
          <a:bodyPr/>
          <a:lstStyle/>
          <a:p>
            <a:r>
              <a:rPr lang="en-US" dirty="0"/>
              <a:t>03</a:t>
            </a:r>
          </a:p>
        </p:txBody>
      </p:sp>
    </p:spTree>
    <p:extLst>
      <p:ext uri="{BB962C8B-B14F-4D97-AF65-F5344CB8AC3E}">
        <p14:creationId xmlns:p14="http://schemas.microsoft.com/office/powerpoint/2010/main" val="42075821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71D8A203-563F-A384-FD56-E5D5F8A5E834}"/>
              </a:ext>
            </a:extLst>
          </p:cNvPr>
          <p:cNvPicPr>
            <a:picLocks noChangeAspect="1"/>
          </p:cNvPicPr>
          <p:nvPr/>
        </p:nvPicPr>
        <p:blipFill>
          <a:blip r:embed="rId2"/>
          <a:srcRect l="6443" r="7138"/>
          <a:stretch/>
        </p:blipFill>
        <p:spPr>
          <a:xfrm>
            <a:off x="0" y="0"/>
            <a:ext cx="4733028" cy="3383280"/>
          </a:xfrm>
          <a:prstGeom prst="rect">
            <a:avLst/>
          </a:prstGeom>
        </p:spPr>
      </p:pic>
      <p:sp>
        <p:nvSpPr>
          <p:cNvPr id="2" name="Text Placeholder 1">
            <a:extLst>
              <a:ext uri="{FF2B5EF4-FFF2-40B4-BE49-F238E27FC236}">
                <a16:creationId xmlns:a16="http://schemas.microsoft.com/office/drawing/2014/main" id="{A25DDC67-4F93-56E9-AA36-213D9F979219}"/>
              </a:ext>
            </a:extLst>
          </p:cNvPr>
          <p:cNvSpPr>
            <a:spLocks noGrp="1"/>
          </p:cNvSpPr>
          <p:nvPr>
            <p:ph type="body" sz="quarter" idx="12"/>
          </p:nvPr>
        </p:nvSpPr>
        <p:spPr/>
        <p:txBody>
          <a:bodyPr/>
          <a:lstStyle/>
          <a:p>
            <a:r>
              <a:rPr lang="en-US" dirty="0"/>
              <a:t>02</a:t>
            </a:r>
          </a:p>
        </p:txBody>
      </p:sp>
      <p:pic>
        <p:nvPicPr>
          <p:cNvPr id="27" name="Picture Placeholder 26">
            <a:extLst>
              <a:ext uri="{FF2B5EF4-FFF2-40B4-BE49-F238E27FC236}">
                <a16:creationId xmlns:a16="http://schemas.microsoft.com/office/drawing/2014/main" id="{26B86481-6DD2-2150-1069-D21787D8598F}"/>
              </a:ext>
            </a:extLst>
          </p:cNvPr>
          <p:cNvPicPr>
            <a:picLocks noGrp="1" noChangeAspect="1"/>
          </p:cNvPicPr>
          <p:nvPr>
            <p:ph type="pic" idx="10"/>
          </p:nvPr>
        </p:nvPicPr>
        <p:blipFill>
          <a:blip r:embed="rId3"/>
          <a:srcRect l="7802" r="7802"/>
          <a:stretch>
            <a:fillRect/>
          </a:stretch>
        </p:blipFill>
        <p:spPr/>
      </p:pic>
      <p:sp>
        <p:nvSpPr>
          <p:cNvPr id="5" name="TextBox 4">
            <a:extLst>
              <a:ext uri="{FF2B5EF4-FFF2-40B4-BE49-F238E27FC236}">
                <a16:creationId xmlns:a16="http://schemas.microsoft.com/office/drawing/2014/main" id="{974A58EC-9797-2675-E526-6EEB460F92FD}"/>
              </a:ext>
            </a:extLst>
          </p:cNvPr>
          <p:cNvSpPr txBox="1"/>
          <p:nvPr/>
        </p:nvSpPr>
        <p:spPr>
          <a:xfrm>
            <a:off x="5450794" y="843397"/>
            <a:ext cx="5686288" cy="547842"/>
          </a:xfrm>
          <a:prstGeom prst="rect">
            <a:avLst/>
          </a:prstGeom>
          <a:noFill/>
        </p:spPr>
        <p:txBody>
          <a:bodyPr wrap="square" rtlCol="0">
            <a:spAutoFit/>
          </a:bodyPr>
          <a:lstStyle/>
          <a:p>
            <a:pPr>
              <a:lnSpc>
                <a:spcPct val="90000"/>
              </a:lnSpc>
            </a:pPr>
            <a:r>
              <a:rPr lang="en-US" sz="3200" b="1" dirty="0">
                <a:latin typeface="Rajdhani Semibold" panose="02000000000000000000" pitchFamily="2" charset="77"/>
                <a:cs typeface="Rajdhani Semibold" panose="02000000000000000000" pitchFamily="2" charset="77"/>
              </a:rPr>
              <a:t>Cloud Adoption Survey 2025</a:t>
            </a:r>
          </a:p>
        </p:txBody>
      </p:sp>
      <p:grpSp>
        <p:nvGrpSpPr>
          <p:cNvPr id="6" name="Group 5">
            <a:extLst>
              <a:ext uri="{FF2B5EF4-FFF2-40B4-BE49-F238E27FC236}">
                <a16:creationId xmlns:a16="http://schemas.microsoft.com/office/drawing/2014/main" id="{E014D2B4-5209-2D39-AEB3-48F5111EE8B6}"/>
              </a:ext>
            </a:extLst>
          </p:cNvPr>
          <p:cNvGrpSpPr/>
          <p:nvPr/>
        </p:nvGrpSpPr>
        <p:grpSpPr>
          <a:xfrm>
            <a:off x="5461699" y="2482484"/>
            <a:ext cx="2642075" cy="1179169"/>
            <a:chOff x="3852729" y="1377724"/>
            <a:chExt cx="2642075" cy="1179169"/>
          </a:xfrm>
        </p:grpSpPr>
        <p:sp>
          <p:nvSpPr>
            <p:cNvPr id="7" name="TextBox 6">
              <a:extLst>
                <a:ext uri="{FF2B5EF4-FFF2-40B4-BE49-F238E27FC236}">
                  <a16:creationId xmlns:a16="http://schemas.microsoft.com/office/drawing/2014/main" id="{67F818FE-BD5C-4C93-1756-A5B9DF8A840C}"/>
                </a:ext>
              </a:extLst>
            </p:cNvPr>
            <p:cNvSpPr txBox="1"/>
            <p:nvPr/>
          </p:nvSpPr>
          <p:spPr>
            <a:xfrm>
              <a:off x="3852729" y="1685501"/>
              <a:ext cx="2642075" cy="871392"/>
            </a:xfrm>
            <a:prstGeom prst="rect">
              <a:avLst/>
            </a:prstGeom>
            <a:noFill/>
          </p:spPr>
          <p:txBody>
            <a:bodyPr wrap="square" rtlCol="0">
              <a:spAutoFit/>
            </a:bodyPr>
            <a:lstStyle/>
            <a:p>
              <a:pPr>
                <a:lnSpc>
                  <a:spcPct val="175000"/>
                </a:lnSpc>
              </a:pPr>
              <a:r>
                <a:rPr lang="en-US" sz="1000" dirty="0">
                  <a:solidFill>
                    <a:schemeClr val="tx1">
                      <a:lumMod val="50000"/>
                      <a:lumOff val="50000"/>
                    </a:schemeClr>
                  </a:solidFill>
                  <a:latin typeface="Poppins" pitchFamily="2" charset="77"/>
                  <a:cs typeface="Poppins" pitchFamily="2" charset="77"/>
                </a:rPr>
                <a:t>Survey has run each year since 2020, asking the same questions, allowing for year on year comparison.</a:t>
              </a:r>
            </a:p>
          </p:txBody>
        </p:sp>
        <p:sp>
          <p:nvSpPr>
            <p:cNvPr id="8" name="TextBox 7">
              <a:extLst>
                <a:ext uri="{FF2B5EF4-FFF2-40B4-BE49-F238E27FC236}">
                  <a16:creationId xmlns:a16="http://schemas.microsoft.com/office/drawing/2014/main" id="{69B52144-8D7B-CF46-44AD-75B2B5D40BFD}"/>
                </a:ext>
              </a:extLst>
            </p:cNvPr>
            <p:cNvSpPr txBox="1"/>
            <p:nvPr/>
          </p:nvSpPr>
          <p:spPr>
            <a:xfrm>
              <a:off x="3852729" y="1377724"/>
              <a:ext cx="2642075" cy="338554"/>
            </a:xfrm>
            <a:prstGeom prst="rect">
              <a:avLst/>
            </a:prstGeom>
            <a:noFill/>
          </p:spPr>
          <p:txBody>
            <a:bodyPr wrap="square" rtlCol="0">
              <a:spAutoFit/>
            </a:bodyPr>
            <a:lstStyle/>
            <a:p>
              <a:r>
                <a:rPr lang="en-US" sz="1600" b="1" dirty="0">
                  <a:latin typeface="Rajdhani Semibold" panose="02000000000000000000" pitchFamily="2" charset="77"/>
                  <a:cs typeface="Rajdhani Semibold" panose="02000000000000000000" pitchFamily="2" charset="77"/>
                </a:rPr>
                <a:t>Six Years of data</a:t>
              </a:r>
            </a:p>
          </p:txBody>
        </p:sp>
      </p:grpSp>
      <p:grpSp>
        <p:nvGrpSpPr>
          <p:cNvPr id="9" name="Group 8">
            <a:extLst>
              <a:ext uri="{FF2B5EF4-FFF2-40B4-BE49-F238E27FC236}">
                <a16:creationId xmlns:a16="http://schemas.microsoft.com/office/drawing/2014/main" id="{6113EAC0-3EF1-F943-E8E7-C2846A67A1F8}"/>
              </a:ext>
            </a:extLst>
          </p:cNvPr>
          <p:cNvGrpSpPr/>
          <p:nvPr/>
        </p:nvGrpSpPr>
        <p:grpSpPr>
          <a:xfrm>
            <a:off x="5450794" y="4637187"/>
            <a:ext cx="2642075" cy="1179169"/>
            <a:chOff x="3852729" y="1377724"/>
            <a:chExt cx="2642075" cy="1179169"/>
          </a:xfrm>
        </p:grpSpPr>
        <p:sp>
          <p:nvSpPr>
            <p:cNvPr id="10" name="TextBox 9">
              <a:extLst>
                <a:ext uri="{FF2B5EF4-FFF2-40B4-BE49-F238E27FC236}">
                  <a16:creationId xmlns:a16="http://schemas.microsoft.com/office/drawing/2014/main" id="{C52CD971-F02B-61C4-EDA5-4F12FAF36EDD}"/>
                </a:ext>
              </a:extLst>
            </p:cNvPr>
            <p:cNvSpPr txBox="1"/>
            <p:nvPr/>
          </p:nvSpPr>
          <p:spPr>
            <a:xfrm>
              <a:off x="3852729" y="1685501"/>
              <a:ext cx="2642075" cy="871392"/>
            </a:xfrm>
            <a:prstGeom prst="rect">
              <a:avLst/>
            </a:prstGeom>
            <a:noFill/>
          </p:spPr>
          <p:txBody>
            <a:bodyPr wrap="square" rtlCol="0">
              <a:spAutoFit/>
            </a:bodyPr>
            <a:lstStyle/>
            <a:p>
              <a:pPr>
                <a:lnSpc>
                  <a:spcPct val="175000"/>
                </a:lnSpc>
              </a:pPr>
              <a:r>
                <a:rPr lang="en-US" sz="1000" dirty="0">
                  <a:solidFill>
                    <a:schemeClr val="tx1">
                      <a:lumMod val="50000"/>
                      <a:lumOff val="50000"/>
                    </a:schemeClr>
                  </a:solidFill>
                  <a:latin typeface="Poppins" pitchFamily="2" charset="77"/>
                  <a:cs typeface="Poppins" pitchFamily="2" charset="77"/>
                </a:rPr>
                <a:t>Lots of different definitions of cloud. This survey uses NIST definitions of IaaS, PaaS and SaaS.</a:t>
              </a:r>
            </a:p>
          </p:txBody>
        </p:sp>
        <p:sp>
          <p:nvSpPr>
            <p:cNvPr id="11" name="TextBox 10">
              <a:extLst>
                <a:ext uri="{FF2B5EF4-FFF2-40B4-BE49-F238E27FC236}">
                  <a16:creationId xmlns:a16="http://schemas.microsoft.com/office/drawing/2014/main" id="{4176DC73-D794-B065-4ABA-54C061EFED11}"/>
                </a:ext>
              </a:extLst>
            </p:cNvPr>
            <p:cNvSpPr txBox="1"/>
            <p:nvPr/>
          </p:nvSpPr>
          <p:spPr>
            <a:xfrm>
              <a:off x="3852729" y="1377724"/>
              <a:ext cx="2642075" cy="338554"/>
            </a:xfrm>
            <a:prstGeom prst="rect">
              <a:avLst/>
            </a:prstGeom>
            <a:noFill/>
          </p:spPr>
          <p:txBody>
            <a:bodyPr wrap="square" rtlCol="0">
              <a:spAutoFit/>
            </a:bodyPr>
            <a:lstStyle/>
            <a:p>
              <a:r>
                <a:rPr lang="en-US" sz="1600" b="1" dirty="0">
                  <a:latin typeface="Rajdhani Semibold" panose="02000000000000000000" pitchFamily="2" charset="77"/>
                  <a:cs typeface="Rajdhani Semibold" panose="02000000000000000000" pitchFamily="2" charset="77"/>
                </a:rPr>
                <a:t>Uses NIST definitions</a:t>
              </a:r>
            </a:p>
          </p:txBody>
        </p:sp>
      </p:grpSp>
      <p:grpSp>
        <p:nvGrpSpPr>
          <p:cNvPr id="14" name="Group 13">
            <a:extLst>
              <a:ext uri="{FF2B5EF4-FFF2-40B4-BE49-F238E27FC236}">
                <a16:creationId xmlns:a16="http://schemas.microsoft.com/office/drawing/2014/main" id="{57571BB8-DA0D-8806-4228-4CC8CB550645}"/>
              </a:ext>
            </a:extLst>
          </p:cNvPr>
          <p:cNvGrpSpPr/>
          <p:nvPr/>
        </p:nvGrpSpPr>
        <p:grpSpPr>
          <a:xfrm>
            <a:off x="8495007" y="2485482"/>
            <a:ext cx="2642075" cy="1179169"/>
            <a:chOff x="3852729" y="1377724"/>
            <a:chExt cx="2642075" cy="1179169"/>
          </a:xfrm>
        </p:grpSpPr>
        <p:sp>
          <p:nvSpPr>
            <p:cNvPr id="15" name="TextBox 14">
              <a:extLst>
                <a:ext uri="{FF2B5EF4-FFF2-40B4-BE49-F238E27FC236}">
                  <a16:creationId xmlns:a16="http://schemas.microsoft.com/office/drawing/2014/main" id="{3C6069D0-F18A-1969-EB71-6072AEF004A9}"/>
                </a:ext>
              </a:extLst>
            </p:cNvPr>
            <p:cNvSpPr txBox="1"/>
            <p:nvPr/>
          </p:nvSpPr>
          <p:spPr>
            <a:xfrm>
              <a:off x="3852729" y="1685501"/>
              <a:ext cx="2642075" cy="871392"/>
            </a:xfrm>
            <a:prstGeom prst="rect">
              <a:avLst/>
            </a:prstGeom>
            <a:noFill/>
          </p:spPr>
          <p:txBody>
            <a:bodyPr wrap="square" rtlCol="0">
              <a:spAutoFit/>
            </a:bodyPr>
            <a:lstStyle/>
            <a:p>
              <a:pPr>
                <a:lnSpc>
                  <a:spcPct val="175000"/>
                </a:lnSpc>
              </a:pPr>
              <a:r>
                <a:rPr lang="en-US" sz="1000" dirty="0">
                  <a:solidFill>
                    <a:schemeClr val="tx1">
                      <a:lumMod val="50000"/>
                      <a:lumOff val="50000"/>
                    </a:schemeClr>
                  </a:solidFill>
                  <a:latin typeface="Poppins" pitchFamily="2" charset="77"/>
                  <a:cs typeface="Poppins" pitchFamily="2" charset="77"/>
                </a:rPr>
                <a:t>120 firms participate on average each year, 40% G100, 40% G200, 20% smaller, and 50% US and Ca, 40% UK, 5% Europe</a:t>
              </a:r>
            </a:p>
          </p:txBody>
        </p:sp>
        <p:sp>
          <p:nvSpPr>
            <p:cNvPr id="16" name="TextBox 15">
              <a:extLst>
                <a:ext uri="{FF2B5EF4-FFF2-40B4-BE49-F238E27FC236}">
                  <a16:creationId xmlns:a16="http://schemas.microsoft.com/office/drawing/2014/main" id="{A115267A-441E-9DB8-4838-9A663958A2A6}"/>
                </a:ext>
              </a:extLst>
            </p:cNvPr>
            <p:cNvSpPr txBox="1"/>
            <p:nvPr/>
          </p:nvSpPr>
          <p:spPr>
            <a:xfrm>
              <a:off x="3852729" y="1377724"/>
              <a:ext cx="2642075" cy="338554"/>
            </a:xfrm>
            <a:prstGeom prst="rect">
              <a:avLst/>
            </a:prstGeom>
            <a:noFill/>
          </p:spPr>
          <p:txBody>
            <a:bodyPr wrap="square" rtlCol="0">
              <a:spAutoFit/>
            </a:bodyPr>
            <a:lstStyle/>
            <a:p>
              <a:r>
                <a:rPr lang="en-US" sz="1600" b="1" dirty="0">
                  <a:latin typeface="Rajdhani Semibold" panose="02000000000000000000" pitchFamily="2" charset="77"/>
                  <a:cs typeface="Rajdhani Semibold" panose="02000000000000000000" pitchFamily="2" charset="77"/>
                </a:rPr>
                <a:t>Survey Group of 100-150</a:t>
              </a:r>
            </a:p>
          </p:txBody>
        </p:sp>
      </p:grpSp>
      <p:grpSp>
        <p:nvGrpSpPr>
          <p:cNvPr id="17" name="Group 16">
            <a:extLst>
              <a:ext uri="{FF2B5EF4-FFF2-40B4-BE49-F238E27FC236}">
                <a16:creationId xmlns:a16="http://schemas.microsoft.com/office/drawing/2014/main" id="{BBE01160-3DF2-9F07-EDBB-884E444DC893}"/>
              </a:ext>
            </a:extLst>
          </p:cNvPr>
          <p:cNvGrpSpPr/>
          <p:nvPr/>
        </p:nvGrpSpPr>
        <p:grpSpPr>
          <a:xfrm>
            <a:off x="8495007" y="4637187"/>
            <a:ext cx="2642075" cy="1179169"/>
            <a:chOff x="3852729" y="1377724"/>
            <a:chExt cx="2642075" cy="1179169"/>
          </a:xfrm>
        </p:grpSpPr>
        <p:sp>
          <p:nvSpPr>
            <p:cNvPr id="18" name="TextBox 17">
              <a:extLst>
                <a:ext uri="{FF2B5EF4-FFF2-40B4-BE49-F238E27FC236}">
                  <a16:creationId xmlns:a16="http://schemas.microsoft.com/office/drawing/2014/main" id="{1ECC4D8A-78E9-0F72-7E5C-3A897D7B78C9}"/>
                </a:ext>
              </a:extLst>
            </p:cNvPr>
            <p:cNvSpPr txBox="1"/>
            <p:nvPr/>
          </p:nvSpPr>
          <p:spPr>
            <a:xfrm>
              <a:off x="3852729" y="1685501"/>
              <a:ext cx="2642075" cy="871392"/>
            </a:xfrm>
            <a:prstGeom prst="rect">
              <a:avLst/>
            </a:prstGeom>
            <a:noFill/>
          </p:spPr>
          <p:txBody>
            <a:bodyPr wrap="square" rtlCol="0">
              <a:spAutoFit/>
            </a:bodyPr>
            <a:lstStyle/>
            <a:p>
              <a:pPr>
                <a:lnSpc>
                  <a:spcPct val="175000"/>
                </a:lnSpc>
              </a:pPr>
              <a:r>
                <a:rPr lang="en-US" sz="1000" dirty="0">
                  <a:solidFill>
                    <a:schemeClr val="tx1">
                      <a:lumMod val="50000"/>
                      <a:lumOff val="50000"/>
                    </a:schemeClr>
                  </a:solidFill>
                  <a:latin typeface="Poppins" pitchFamily="2" charset="77"/>
                  <a:cs typeface="Poppins" pitchFamily="2" charset="77"/>
                </a:rPr>
                <a:t>Looks at different services (PMS, DMS, CMI </a:t>
              </a:r>
              <a:r>
                <a:rPr lang="en-US" sz="1000" dirty="0" err="1">
                  <a:solidFill>
                    <a:schemeClr val="tx1">
                      <a:lumMod val="50000"/>
                      <a:lumOff val="50000"/>
                    </a:schemeClr>
                  </a:solidFill>
                  <a:latin typeface="Poppins" pitchFamily="2" charset="77"/>
                  <a:cs typeface="Poppins" pitchFamily="2" charset="77"/>
                </a:rPr>
                <a:t>etc</a:t>
              </a:r>
              <a:r>
                <a:rPr lang="en-US" sz="1000" dirty="0">
                  <a:solidFill>
                    <a:schemeClr val="tx1">
                      <a:lumMod val="50000"/>
                      <a:lumOff val="50000"/>
                    </a:schemeClr>
                  </a:solidFill>
                  <a:latin typeface="Poppins" pitchFamily="2" charset="77"/>
                  <a:cs typeface="Poppins" pitchFamily="2" charset="77"/>
                </a:rPr>
                <a:t>) separately, since they are moving at different rates.</a:t>
              </a:r>
            </a:p>
          </p:txBody>
        </p:sp>
        <p:sp>
          <p:nvSpPr>
            <p:cNvPr id="19" name="TextBox 18">
              <a:extLst>
                <a:ext uri="{FF2B5EF4-FFF2-40B4-BE49-F238E27FC236}">
                  <a16:creationId xmlns:a16="http://schemas.microsoft.com/office/drawing/2014/main" id="{6EECACF8-EDA9-8CC0-F1D9-BBB901C744CD}"/>
                </a:ext>
              </a:extLst>
            </p:cNvPr>
            <p:cNvSpPr txBox="1"/>
            <p:nvPr/>
          </p:nvSpPr>
          <p:spPr>
            <a:xfrm>
              <a:off x="3852729" y="1377724"/>
              <a:ext cx="2642075" cy="338554"/>
            </a:xfrm>
            <a:prstGeom prst="rect">
              <a:avLst/>
            </a:prstGeom>
            <a:noFill/>
          </p:spPr>
          <p:txBody>
            <a:bodyPr wrap="square" rtlCol="0">
              <a:spAutoFit/>
            </a:bodyPr>
            <a:lstStyle/>
            <a:p>
              <a:r>
                <a:rPr lang="en-US" sz="1600" b="1" dirty="0">
                  <a:latin typeface="Rajdhani Semibold" panose="02000000000000000000" pitchFamily="2" charset="77"/>
                  <a:cs typeface="Rajdhani Semibold" panose="02000000000000000000" pitchFamily="2" charset="77"/>
                </a:rPr>
                <a:t>Service by Service</a:t>
              </a:r>
            </a:p>
          </p:txBody>
        </p:sp>
      </p:grpSp>
    </p:spTree>
    <p:extLst>
      <p:ext uri="{BB962C8B-B14F-4D97-AF65-F5344CB8AC3E}">
        <p14:creationId xmlns:p14="http://schemas.microsoft.com/office/powerpoint/2010/main" val="26959918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DAB1C97-E5A4-4DCA-C316-CE17123209B5}"/>
              </a:ext>
            </a:extLst>
          </p:cNvPr>
          <p:cNvSpPr/>
          <p:nvPr/>
        </p:nvSpPr>
        <p:spPr>
          <a:xfrm>
            <a:off x="5029200" y="871405"/>
            <a:ext cx="7162800" cy="53203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1">
            <a:extLst>
              <a:ext uri="{FF2B5EF4-FFF2-40B4-BE49-F238E27FC236}">
                <a16:creationId xmlns:a16="http://schemas.microsoft.com/office/drawing/2014/main" id="{92E2E417-0981-7638-8B6B-777230670936}"/>
              </a:ext>
            </a:extLst>
          </p:cNvPr>
          <p:cNvSpPr>
            <a:spLocks noGrp="1"/>
          </p:cNvSpPr>
          <p:nvPr>
            <p:ph type="body" sz="quarter" idx="12"/>
          </p:nvPr>
        </p:nvSpPr>
        <p:spPr/>
        <p:txBody>
          <a:bodyPr/>
          <a:lstStyle/>
          <a:p>
            <a:r>
              <a:rPr lang="en-US" dirty="0"/>
              <a:t>03</a:t>
            </a:r>
          </a:p>
        </p:txBody>
      </p:sp>
      <p:sp>
        <p:nvSpPr>
          <p:cNvPr id="4" name="TextBox 3">
            <a:extLst>
              <a:ext uri="{FF2B5EF4-FFF2-40B4-BE49-F238E27FC236}">
                <a16:creationId xmlns:a16="http://schemas.microsoft.com/office/drawing/2014/main" id="{3D79E261-0E4E-C2B3-1A7E-211294EA24D5}"/>
              </a:ext>
            </a:extLst>
          </p:cNvPr>
          <p:cNvSpPr txBox="1"/>
          <p:nvPr/>
        </p:nvSpPr>
        <p:spPr>
          <a:xfrm>
            <a:off x="811849" y="1396812"/>
            <a:ext cx="3713617" cy="547842"/>
          </a:xfrm>
          <a:prstGeom prst="rect">
            <a:avLst/>
          </a:prstGeom>
          <a:noFill/>
        </p:spPr>
        <p:txBody>
          <a:bodyPr wrap="square" rtlCol="0">
            <a:spAutoFit/>
          </a:bodyPr>
          <a:lstStyle/>
          <a:p>
            <a:pPr>
              <a:lnSpc>
                <a:spcPct val="90000"/>
              </a:lnSpc>
            </a:pPr>
            <a:r>
              <a:rPr lang="en-US" sz="3200" b="1" dirty="0">
                <a:latin typeface="Rajdhani Semibold" panose="02000000000000000000" pitchFamily="2" charset="77"/>
                <a:cs typeface="Rajdhani Semibold" panose="02000000000000000000" pitchFamily="2" charset="77"/>
              </a:rPr>
              <a:t>Summary</a:t>
            </a:r>
          </a:p>
        </p:txBody>
      </p:sp>
      <p:sp>
        <p:nvSpPr>
          <p:cNvPr id="5" name="TextBox 4">
            <a:extLst>
              <a:ext uri="{FF2B5EF4-FFF2-40B4-BE49-F238E27FC236}">
                <a16:creationId xmlns:a16="http://schemas.microsoft.com/office/drawing/2014/main" id="{B9192757-2720-E167-EC9D-9E088BB08457}"/>
              </a:ext>
            </a:extLst>
          </p:cNvPr>
          <p:cNvSpPr txBox="1"/>
          <p:nvPr/>
        </p:nvSpPr>
        <p:spPr>
          <a:xfrm>
            <a:off x="828154" y="871405"/>
            <a:ext cx="3697312" cy="307777"/>
          </a:xfrm>
          <a:prstGeom prst="rect">
            <a:avLst/>
          </a:prstGeom>
          <a:noFill/>
        </p:spPr>
        <p:txBody>
          <a:bodyPr wrap="square" rtlCol="0">
            <a:spAutoFit/>
          </a:bodyPr>
          <a:lstStyle/>
          <a:p>
            <a:r>
              <a:rPr lang="en-US" sz="1400" b="1" dirty="0">
                <a:solidFill>
                  <a:srgbClr val="A30134"/>
                </a:solidFill>
                <a:latin typeface="Rajdhani Semibold" panose="02000000000000000000" pitchFamily="2" charset="77"/>
                <a:cs typeface="Rajdhani Semibold" panose="02000000000000000000" pitchFamily="2" charset="77"/>
              </a:rPr>
              <a:t>CLOUD SURVEY 2025</a:t>
            </a:r>
          </a:p>
        </p:txBody>
      </p:sp>
      <p:grpSp>
        <p:nvGrpSpPr>
          <p:cNvPr id="6" name="Group 5">
            <a:extLst>
              <a:ext uri="{FF2B5EF4-FFF2-40B4-BE49-F238E27FC236}">
                <a16:creationId xmlns:a16="http://schemas.microsoft.com/office/drawing/2014/main" id="{843C5FC1-2C55-F076-EAF9-98FCC68DDE62}"/>
              </a:ext>
            </a:extLst>
          </p:cNvPr>
          <p:cNvGrpSpPr/>
          <p:nvPr/>
        </p:nvGrpSpPr>
        <p:grpSpPr>
          <a:xfrm>
            <a:off x="940972" y="2657229"/>
            <a:ext cx="3584494" cy="1183016"/>
            <a:chOff x="5461698" y="2299931"/>
            <a:chExt cx="3584494" cy="1183016"/>
          </a:xfrm>
        </p:grpSpPr>
        <p:sp>
          <p:nvSpPr>
            <p:cNvPr id="7" name="TextBox 6">
              <a:extLst>
                <a:ext uri="{FF2B5EF4-FFF2-40B4-BE49-F238E27FC236}">
                  <a16:creationId xmlns:a16="http://schemas.microsoft.com/office/drawing/2014/main" id="{226EBCA0-A813-A66D-D769-DDE73AD80F54}"/>
                </a:ext>
              </a:extLst>
            </p:cNvPr>
            <p:cNvSpPr txBox="1"/>
            <p:nvPr/>
          </p:nvSpPr>
          <p:spPr>
            <a:xfrm>
              <a:off x="6289705" y="2299931"/>
              <a:ext cx="2756487" cy="1183016"/>
            </a:xfrm>
            <a:prstGeom prst="rect">
              <a:avLst/>
            </a:prstGeom>
            <a:noFill/>
          </p:spPr>
          <p:txBody>
            <a:bodyPr wrap="square" rtlCol="0">
              <a:spAutoFit/>
            </a:bodyPr>
            <a:lstStyle/>
            <a:p>
              <a:pPr>
                <a:lnSpc>
                  <a:spcPct val="175000"/>
                </a:lnSpc>
              </a:pPr>
              <a:r>
                <a:rPr lang="en-US" sz="1400" dirty="0">
                  <a:solidFill>
                    <a:schemeClr val="tx1">
                      <a:lumMod val="50000"/>
                      <a:lumOff val="50000"/>
                    </a:schemeClr>
                  </a:solidFill>
                  <a:latin typeface="Poppins" pitchFamily="2" charset="77"/>
                  <a:cs typeface="Poppins" pitchFamily="2" charset="77"/>
                </a:rPr>
                <a:t>We are not ‘all in the cloud’ already. Close lines = slow progress</a:t>
              </a:r>
            </a:p>
          </p:txBody>
        </p:sp>
        <p:sp>
          <p:nvSpPr>
            <p:cNvPr id="8" name="Oval 7">
              <a:extLst>
                <a:ext uri="{FF2B5EF4-FFF2-40B4-BE49-F238E27FC236}">
                  <a16:creationId xmlns:a16="http://schemas.microsoft.com/office/drawing/2014/main" id="{DC7A424B-66BE-EF78-22A0-57248A9AB049}"/>
                </a:ext>
              </a:extLst>
            </p:cNvPr>
            <p:cNvSpPr/>
            <p:nvPr/>
          </p:nvSpPr>
          <p:spPr>
            <a:xfrm>
              <a:off x="5461698" y="2491511"/>
              <a:ext cx="634302" cy="634302"/>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latin typeface="Poppins" pitchFamily="2" charset="77"/>
                  <a:cs typeface="Poppins" pitchFamily="2" charset="77"/>
                </a:rPr>
                <a:t>1</a:t>
              </a:r>
            </a:p>
          </p:txBody>
        </p:sp>
      </p:grpSp>
      <p:grpSp>
        <p:nvGrpSpPr>
          <p:cNvPr id="9" name="Group 8">
            <a:extLst>
              <a:ext uri="{FF2B5EF4-FFF2-40B4-BE49-F238E27FC236}">
                <a16:creationId xmlns:a16="http://schemas.microsoft.com/office/drawing/2014/main" id="{A5FA96B5-EBC2-FC5C-A852-A5E790226E59}"/>
              </a:ext>
            </a:extLst>
          </p:cNvPr>
          <p:cNvGrpSpPr/>
          <p:nvPr/>
        </p:nvGrpSpPr>
        <p:grpSpPr>
          <a:xfrm>
            <a:off x="940972" y="3912036"/>
            <a:ext cx="3584494" cy="825882"/>
            <a:chOff x="5461698" y="2299931"/>
            <a:chExt cx="3584494" cy="825882"/>
          </a:xfrm>
        </p:grpSpPr>
        <p:sp>
          <p:nvSpPr>
            <p:cNvPr id="10" name="TextBox 9">
              <a:extLst>
                <a:ext uri="{FF2B5EF4-FFF2-40B4-BE49-F238E27FC236}">
                  <a16:creationId xmlns:a16="http://schemas.microsoft.com/office/drawing/2014/main" id="{6B5F7398-C372-2AA8-175A-73512BA79A50}"/>
                </a:ext>
              </a:extLst>
            </p:cNvPr>
            <p:cNvSpPr txBox="1"/>
            <p:nvPr/>
          </p:nvSpPr>
          <p:spPr>
            <a:xfrm>
              <a:off x="6289705" y="2299931"/>
              <a:ext cx="2756487" cy="805990"/>
            </a:xfrm>
            <a:prstGeom prst="rect">
              <a:avLst/>
            </a:prstGeom>
            <a:noFill/>
          </p:spPr>
          <p:txBody>
            <a:bodyPr wrap="square" rtlCol="0">
              <a:spAutoFit/>
            </a:bodyPr>
            <a:lstStyle/>
            <a:p>
              <a:pPr>
                <a:lnSpc>
                  <a:spcPct val="175000"/>
                </a:lnSpc>
              </a:pPr>
              <a:r>
                <a:rPr lang="en-US" sz="1400" dirty="0">
                  <a:solidFill>
                    <a:schemeClr val="tx1">
                      <a:lumMod val="50000"/>
                      <a:lumOff val="50000"/>
                    </a:schemeClr>
                  </a:solidFill>
                  <a:latin typeface="Poppins" pitchFamily="2" charset="77"/>
                  <a:cs typeface="Poppins" pitchFamily="2" charset="77"/>
                </a:rPr>
                <a:t>Firms typically move to SaaS for functionality reasons</a:t>
              </a:r>
            </a:p>
          </p:txBody>
        </p:sp>
        <p:sp>
          <p:nvSpPr>
            <p:cNvPr id="11" name="Oval 10">
              <a:extLst>
                <a:ext uri="{FF2B5EF4-FFF2-40B4-BE49-F238E27FC236}">
                  <a16:creationId xmlns:a16="http://schemas.microsoft.com/office/drawing/2014/main" id="{CCE62B3A-3B00-3692-F6F1-257EF088A9F7}"/>
                </a:ext>
              </a:extLst>
            </p:cNvPr>
            <p:cNvSpPr/>
            <p:nvPr/>
          </p:nvSpPr>
          <p:spPr>
            <a:xfrm>
              <a:off x="5461698" y="2491511"/>
              <a:ext cx="634302" cy="634302"/>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latin typeface="Poppins" pitchFamily="2" charset="77"/>
                  <a:cs typeface="Poppins" pitchFamily="2" charset="77"/>
                </a:rPr>
                <a:t>2</a:t>
              </a:r>
            </a:p>
          </p:txBody>
        </p:sp>
      </p:grpSp>
      <p:grpSp>
        <p:nvGrpSpPr>
          <p:cNvPr id="12" name="Group 11">
            <a:extLst>
              <a:ext uri="{FF2B5EF4-FFF2-40B4-BE49-F238E27FC236}">
                <a16:creationId xmlns:a16="http://schemas.microsoft.com/office/drawing/2014/main" id="{4F8C6BBF-C03E-E5A2-6847-16B8EAAF1E24}"/>
              </a:ext>
            </a:extLst>
          </p:cNvPr>
          <p:cNvGrpSpPr/>
          <p:nvPr/>
        </p:nvGrpSpPr>
        <p:grpSpPr>
          <a:xfrm>
            <a:off x="940972" y="5166843"/>
            <a:ext cx="3584494" cy="1183016"/>
            <a:chOff x="5461698" y="2299931"/>
            <a:chExt cx="3584494" cy="1183016"/>
          </a:xfrm>
        </p:grpSpPr>
        <p:sp>
          <p:nvSpPr>
            <p:cNvPr id="13" name="TextBox 12">
              <a:extLst>
                <a:ext uri="{FF2B5EF4-FFF2-40B4-BE49-F238E27FC236}">
                  <a16:creationId xmlns:a16="http://schemas.microsoft.com/office/drawing/2014/main" id="{044ADCC9-EB09-5A51-0F98-1B10DFFED46F}"/>
                </a:ext>
              </a:extLst>
            </p:cNvPr>
            <p:cNvSpPr txBox="1"/>
            <p:nvPr/>
          </p:nvSpPr>
          <p:spPr>
            <a:xfrm>
              <a:off x="6289705" y="2299931"/>
              <a:ext cx="2756487" cy="1183016"/>
            </a:xfrm>
            <a:prstGeom prst="rect">
              <a:avLst/>
            </a:prstGeom>
            <a:noFill/>
          </p:spPr>
          <p:txBody>
            <a:bodyPr wrap="square" rtlCol="0">
              <a:spAutoFit/>
            </a:bodyPr>
            <a:lstStyle/>
            <a:p>
              <a:pPr>
                <a:lnSpc>
                  <a:spcPct val="175000"/>
                </a:lnSpc>
              </a:pPr>
              <a:r>
                <a:rPr lang="en-US" sz="1400" dirty="0">
                  <a:solidFill>
                    <a:schemeClr val="tx1">
                      <a:lumMod val="50000"/>
                      <a:lumOff val="50000"/>
                    </a:schemeClr>
                  </a:solidFill>
                  <a:latin typeface="Poppins" pitchFamily="2" charset="77"/>
                  <a:cs typeface="Poppins" pitchFamily="2" charset="77"/>
                </a:rPr>
                <a:t>2026 prediction is mainly SaaS but is also wildly optimistic in some areas</a:t>
              </a:r>
            </a:p>
          </p:txBody>
        </p:sp>
        <p:sp>
          <p:nvSpPr>
            <p:cNvPr id="14" name="Oval 13">
              <a:extLst>
                <a:ext uri="{FF2B5EF4-FFF2-40B4-BE49-F238E27FC236}">
                  <a16:creationId xmlns:a16="http://schemas.microsoft.com/office/drawing/2014/main" id="{73990A1B-4477-6180-C570-D3D595C2B4ED}"/>
                </a:ext>
              </a:extLst>
            </p:cNvPr>
            <p:cNvSpPr/>
            <p:nvPr/>
          </p:nvSpPr>
          <p:spPr>
            <a:xfrm>
              <a:off x="5461698" y="2491511"/>
              <a:ext cx="634302" cy="634302"/>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latin typeface="Poppins" pitchFamily="2" charset="77"/>
                  <a:cs typeface="Poppins" pitchFamily="2" charset="77"/>
                </a:rPr>
                <a:t>3</a:t>
              </a:r>
            </a:p>
          </p:txBody>
        </p:sp>
      </p:grpSp>
      <p:graphicFrame>
        <p:nvGraphicFramePr>
          <p:cNvPr id="18" name="Chart 17">
            <a:extLst>
              <a:ext uri="{FF2B5EF4-FFF2-40B4-BE49-F238E27FC236}">
                <a16:creationId xmlns:a16="http://schemas.microsoft.com/office/drawing/2014/main" id="{95187083-BCBE-2DA9-7785-6C2EEB160FE8}"/>
              </a:ext>
            </a:extLst>
          </p:cNvPr>
          <p:cNvGraphicFramePr>
            <a:graphicFrameLocks/>
          </p:cNvGraphicFramePr>
          <p:nvPr>
            <p:extLst>
              <p:ext uri="{D42A27DB-BD31-4B8C-83A1-F6EECF244321}">
                <p14:modId xmlns:p14="http://schemas.microsoft.com/office/powerpoint/2010/main" val="1024239058"/>
              </p:ext>
            </p:extLst>
          </p:nvPr>
        </p:nvGraphicFramePr>
        <p:xfrm>
          <a:off x="4603966" y="1554480"/>
          <a:ext cx="7162800" cy="490411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411942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EF77325-A407-30D9-E591-CB6809638D0D}"/>
              </a:ext>
            </a:extLst>
          </p:cNvPr>
          <p:cNvSpPr/>
          <p:nvPr/>
        </p:nvSpPr>
        <p:spPr>
          <a:xfrm>
            <a:off x="0" y="10886"/>
            <a:ext cx="4713514" cy="683622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1">
            <a:extLst>
              <a:ext uri="{FF2B5EF4-FFF2-40B4-BE49-F238E27FC236}">
                <a16:creationId xmlns:a16="http://schemas.microsoft.com/office/drawing/2014/main" id="{A25DDC67-4F93-56E9-AA36-213D9F979219}"/>
              </a:ext>
            </a:extLst>
          </p:cNvPr>
          <p:cNvSpPr>
            <a:spLocks noGrp="1"/>
          </p:cNvSpPr>
          <p:nvPr>
            <p:ph type="body" sz="quarter" idx="12"/>
          </p:nvPr>
        </p:nvSpPr>
        <p:spPr/>
        <p:txBody>
          <a:bodyPr/>
          <a:lstStyle/>
          <a:p>
            <a:r>
              <a:rPr lang="en-US" dirty="0"/>
              <a:t>04</a:t>
            </a:r>
          </a:p>
        </p:txBody>
      </p:sp>
      <p:sp>
        <p:nvSpPr>
          <p:cNvPr id="5" name="TextBox 4">
            <a:extLst>
              <a:ext uri="{FF2B5EF4-FFF2-40B4-BE49-F238E27FC236}">
                <a16:creationId xmlns:a16="http://schemas.microsoft.com/office/drawing/2014/main" id="{974A58EC-9797-2675-E526-6EEB460F92FD}"/>
              </a:ext>
            </a:extLst>
          </p:cNvPr>
          <p:cNvSpPr txBox="1"/>
          <p:nvPr/>
        </p:nvSpPr>
        <p:spPr>
          <a:xfrm>
            <a:off x="5450794" y="843397"/>
            <a:ext cx="5686288" cy="547842"/>
          </a:xfrm>
          <a:prstGeom prst="rect">
            <a:avLst/>
          </a:prstGeom>
          <a:noFill/>
        </p:spPr>
        <p:txBody>
          <a:bodyPr wrap="square" rtlCol="0">
            <a:spAutoFit/>
          </a:bodyPr>
          <a:lstStyle/>
          <a:p>
            <a:pPr>
              <a:lnSpc>
                <a:spcPct val="90000"/>
              </a:lnSpc>
            </a:pPr>
            <a:r>
              <a:rPr lang="en-US" sz="3200" b="1" dirty="0">
                <a:latin typeface="Rajdhani Semibold" panose="02000000000000000000" pitchFamily="2" charset="77"/>
                <a:cs typeface="Rajdhani Semibold" panose="02000000000000000000" pitchFamily="2" charset="77"/>
              </a:rPr>
              <a:t>How it works</a:t>
            </a:r>
          </a:p>
        </p:txBody>
      </p:sp>
      <p:grpSp>
        <p:nvGrpSpPr>
          <p:cNvPr id="6" name="Group 5">
            <a:extLst>
              <a:ext uri="{FF2B5EF4-FFF2-40B4-BE49-F238E27FC236}">
                <a16:creationId xmlns:a16="http://schemas.microsoft.com/office/drawing/2014/main" id="{E014D2B4-5209-2D39-AEB3-48F5111EE8B6}"/>
              </a:ext>
            </a:extLst>
          </p:cNvPr>
          <p:cNvGrpSpPr/>
          <p:nvPr/>
        </p:nvGrpSpPr>
        <p:grpSpPr>
          <a:xfrm>
            <a:off x="5461699" y="2482484"/>
            <a:ext cx="2642075" cy="1179169"/>
            <a:chOff x="3852729" y="1377724"/>
            <a:chExt cx="2642075" cy="1179169"/>
          </a:xfrm>
        </p:grpSpPr>
        <p:sp>
          <p:nvSpPr>
            <p:cNvPr id="7" name="TextBox 6">
              <a:extLst>
                <a:ext uri="{FF2B5EF4-FFF2-40B4-BE49-F238E27FC236}">
                  <a16:creationId xmlns:a16="http://schemas.microsoft.com/office/drawing/2014/main" id="{67F818FE-BD5C-4C93-1756-A5B9DF8A840C}"/>
                </a:ext>
              </a:extLst>
            </p:cNvPr>
            <p:cNvSpPr txBox="1"/>
            <p:nvPr/>
          </p:nvSpPr>
          <p:spPr>
            <a:xfrm>
              <a:off x="3852729" y="1685501"/>
              <a:ext cx="2642075" cy="871392"/>
            </a:xfrm>
            <a:prstGeom prst="rect">
              <a:avLst/>
            </a:prstGeom>
            <a:noFill/>
          </p:spPr>
          <p:txBody>
            <a:bodyPr wrap="square" rtlCol="0">
              <a:spAutoFit/>
            </a:bodyPr>
            <a:lstStyle/>
            <a:p>
              <a:pPr>
                <a:lnSpc>
                  <a:spcPct val="175000"/>
                </a:lnSpc>
              </a:pPr>
              <a:r>
                <a:rPr lang="en-US" sz="1000" dirty="0">
                  <a:solidFill>
                    <a:schemeClr val="tx1">
                      <a:lumMod val="50000"/>
                      <a:lumOff val="50000"/>
                    </a:schemeClr>
                  </a:solidFill>
                  <a:latin typeface="Poppins" pitchFamily="2" charset="77"/>
                  <a:cs typeface="Poppins" pitchFamily="2" charset="77"/>
                </a:rPr>
                <a:t>Each chart looks at one service at a time, </a:t>
              </a:r>
              <a:r>
                <a:rPr lang="en-US" sz="1000" dirty="0" err="1">
                  <a:solidFill>
                    <a:schemeClr val="tx1">
                      <a:lumMod val="50000"/>
                      <a:lumOff val="50000"/>
                    </a:schemeClr>
                  </a:solidFill>
                  <a:latin typeface="Poppins" pitchFamily="2" charset="77"/>
                  <a:cs typeface="Poppins" pitchFamily="2" charset="77"/>
                </a:rPr>
                <a:t>eg</a:t>
              </a:r>
              <a:r>
                <a:rPr lang="en-US" sz="1000" dirty="0">
                  <a:solidFill>
                    <a:schemeClr val="tx1">
                      <a:lumMod val="50000"/>
                      <a:lumOff val="50000"/>
                    </a:schemeClr>
                  </a:solidFill>
                  <a:latin typeface="Poppins" pitchFamily="2" charset="77"/>
                  <a:cs typeface="Poppins" pitchFamily="2" charset="77"/>
                </a:rPr>
                <a:t> PMS, Time Recording, Email etc.</a:t>
              </a:r>
            </a:p>
          </p:txBody>
        </p:sp>
        <p:sp>
          <p:nvSpPr>
            <p:cNvPr id="8" name="TextBox 7">
              <a:extLst>
                <a:ext uri="{FF2B5EF4-FFF2-40B4-BE49-F238E27FC236}">
                  <a16:creationId xmlns:a16="http://schemas.microsoft.com/office/drawing/2014/main" id="{69B52144-8D7B-CF46-44AD-75B2B5D40BFD}"/>
                </a:ext>
              </a:extLst>
            </p:cNvPr>
            <p:cNvSpPr txBox="1"/>
            <p:nvPr/>
          </p:nvSpPr>
          <p:spPr>
            <a:xfrm>
              <a:off x="3852729" y="1377724"/>
              <a:ext cx="2642075" cy="338554"/>
            </a:xfrm>
            <a:prstGeom prst="rect">
              <a:avLst/>
            </a:prstGeom>
            <a:noFill/>
          </p:spPr>
          <p:txBody>
            <a:bodyPr wrap="square" rtlCol="0">
              <a:spAutoFit/>
            </a:bodyPr>
            <a:lstStyle/>
            <a:p>
              <a:r>
                <a:rPr lang="en-US" sz="1600" b="1" dirty="0">
                  <a:latin typeface="Rajdhani Semibold" panose="02000000000000000000" pitchFamily="2" charset="77"/>
                  <a:cs typeface="Rajdhani Semibold" panose="02000000000000000000" pitchFamily="2" charset="77"/>
                </a:rPr>
                <a:t>Service Name</a:t>
              </a:r>
            </a:p>
          </p:txBody>
        </p:sp>
      </p:grpSp>
      <p:grpSp>
        <p:nvGrpSpPr>
          <p:cNvPr id="9" name="Group 8">
            <a:extLst>
              <a:ext uri="{FF2B5EF4-FFF2-40B4-BE49-F238E27FC236}">
                <a16:creationId xmlns:a16="http://schemas.microsoft.com/office/drawing/2014/main" id="{6113EAC0-3EF1-F943-E8E7-C2846A67A1F8}"/>
              </a:ext>
            </a:extLst>
          </p:cNvPr>
          <p:cNvGrpSpPr/>
          <p:nvPr/>
        </p:nvGrpSpPr>
        <p:grpSpPr>
          <a:xfrm>
            <a:off x="5450794" y="4637187"/>
            <a:ext cx="2642075" cy="1179169"/>
            <a:chOff x="3852729" y="1377724"/>
            <a:chExt cx="2642075" cy="1179169"/>
          </a:xfrm>
        </p:grpSpPr>
        <p:sp>
          <p:nvSpPr>
            <p:cNvPr id="10" name="TextBox 9">
              <a:extLst>
                <a:ext uri="{FF2B5EF4-FFF2-40B4-BE49-F238E27FC236}">
                  <a16:creationId xmlns:a16="http://schemas.microsoft.com/office/drawing/2014/main" id="{C52CD971-F02B-61C4-EDA5-4F12FAF36EDD}"/>
                </a:ext>
              </a:extLst>
            </p:cNvPr>
            <p:cNvSpPr txBox="1"/>
            <p:nvPr/>
          </p:nvSpPr>
          <p:spPr>
            <a:xfrm>
              <a:off x="3852729" y="1685501"/>
              <a:ext cx="2642075" cy="871392"/>
            </a:xfrm>
            <a:prstGeom prst="rect">
              <a:avLst/>
            </a:prstGeom>
            <a:noFill/>
          </p:spPr>
          <p:txBody>
            <a:bodyPr wrap="square" rtlCol="0">
              <a:spAutoFit/>
            </a:bodyPr>
            <a:lstStyle/>
            <a:p>
              <a:pPr>
                <a:lnSpc>
                  <a:spcPct val="175000"/>
                </a:lnSpc>
              </a:pPr>
              <a:r>
                <a:rPr lang="en-US" sz="1000" dirty="0">
                  <a:solidFill>
                    <a:schemeClr val="tx1">
                      <a:lumMod val="50000"/>
                      <a:lumOff val="50000"/>
                    </a:schemeClr>
                  </a:solidFill>
                  <a:latin typeface="Poppins" pitchFamily="2" charset="77"/>
                  <a:cs typeface="Poppins" pitchFamily="2" charset="77"/>
                </a:rPr>
                <a:t>On premise is shown on the left, and the bars then move through IaaS, PaaS and SaaS.</a:t>
              </a:r>
            </a:p>
          </p:txBody>
        </p:sp>
        <p:sp>
          <p:nvSpPr>
            <p:cNvPr id="11" name="TextBox 10">
              <a:extLst>
                <a:ext uri="{FF2B5EF4-FFF2-40B4-BE49-F238E27FC236}">
                  <a16:creationId xmlns:a16="http://schemas.microsoft.com/office/drawing/2014/main" id="{4176DC73-D794-B065-4ABA-54C061EFED11}"/>
                </a:ext>
              </a:extLst>
            </p:cNvPr>
            <p:cNvSpPr txBox="1"/>
            <p:nvPr/>
          </p:nvSpPr>
          <p:spPr>
            <a:xfrm>
              <a:off x="3852729" y="1377724"/>
              <a:ext cx="2642075" cy="338554"/>
            </a:xfrm>
            <a:prstGeom prst="rect">
              <a:avLst/>
            </a:prstGeom>
            <a:noFill/>
          </p:spPr>
          <p:txBody>
            <a:bodyPr wrap="square" rtlCol="0">
              <a:spAutoFit/>
            </a:bodyPr>
            <a:lstStyle/>
            <a:p>
              <a:r>
                <a:rPr lang="en-US" sz="1600" b="1" dirty="0">
                  <a:latin typeface="Rajdhani Semibold" panose="02000000000000000000" pitchFamily="2" charset="77"/>
                  <a:cs typeface="Rajdhani Semibold" panose="02000000000000000000" pitchFamily="2" charset="77"/>
                </a:rPr>
                <a:t>Types of Hosting</a:t>
              </a:r>
            </a:p>
          </p:txBody>
        </p:sp>
      </p:grpSp>
      <p:grpSp>
        <p:nvGrpSpPr>
          <p:cNvPr id="14" name="Group 13">
            <a:extLst>
              <a:ext uri="{FF2B5EF4-FFF2-40B4-BE49-F238E27FC236}">
                <a16:creationId xmlns:a16="http://schemas.microsoft.com/office/drawing/2014/main" id="{57571BB8-DA0D-8806-4228-4CC8CB550645}"/>
              </a:ext>
            </a:extLst>
          </p:cNvPr>
          <p:cNvGrpSpPr/>
          <p:nvPr/>
        </p:nvGrpSpPr>
        <p:grpSpPr>
          <a:xfrm>
            <a:off x="8495007" y="2485482"/>
            <a:ext cx="2642075" cy="1179169"/>
            <a:chOff x="3852729" y="1377724"/>
            <a:chExt cx="2642075" cy="1179169"/>
          </a:xfrm>
        </p:grpSpPr>
        <p:sp>
          <p:nvSpPr>
            <p:cNvPr id="15" name="TextBox 14">
              <a:extLst>
                <a:ext uri="{FF2B5EF4-FFF2-40B4-BE49-F238E27FC236}">
                  <a16:creationId xmlns:a16="http://schemas.microsoft.com/office/drawing/2014/main" id="{3C6069D0-F18A-1969-EB71-6072AEF004A9}"/>
                </a:ext>
              </a:extLst>
            </p:cNvPr>
            <p:cNvSpPr txBox="1"/>
            <p:nvPr/>
          </p:nvSpPr>
          <p:spPr>
            <a:xfrm>
              <a:off x="3852729" y="1685501"/>
              <a:ext cx="2642075" cy="871392"/>
            </a:xfrm>
            <a:prstGeom prst="rect">
              <a:avLst/>
            </a:prstGeom>
            <a:noFill/>
          </p:spPr>
          <p:txBody>
            <a:bodyPr wrap="square" rtlCol="0">
              <a:spAutoFit/>
            </a:bodyPr>
            <a:lstStyle/>
            <a:p>
              <a:pPr>
                <a:lnSpc>
                  <a:spcPct val="175000"/>
                </a:lnSpc>
              </a:pPr>
              <a:r>
                <a:rPr lang="en-US" sz="1000" dirty="0">
                  <a:solidFill>
                    <a:schemeClr val="tx1">
                      <a:lumMod val="50000"/>
                      <a:lumOff val="50000"/>
                    </a:schemeClr>
                  </a:solidFill>
                  <a:latin typeface="Poppins" pitchFamily="2" charset="77"/>
                  <a:cs typeface="Poppins" pitchFamily="2" charset="77"/>
                </a:rPr>
                <a:t>Top row details last year; middle row is this year; bottom row is prediction for next year.</a:t>
              </a:r>
            </a:p>
          </p:txBody>
        </p:sp>
        <p:sp>
          <p:nvSpPr>
            <p:cNvPr id="16" name="TextBox 15">
              <a:extLst>
                <a:ext uri="{FF2B5EF4-FFF2-40B4-BE49-F238E27FC236}">
                  <a16:creationId xmlns:a16="http://schemas.microsoft.com/office/drawing/2014/main" id="{A115267A-441E-9DB8-4838-9A663958A2A6}"/>
                </a:ext>
              </a:extLst>
            </p:cNvPr>
            <p:cNvSpPr txBox="1"/>
            <p:nvPr/>
          </p:nvSpPr>
          <p:spPr>
            <a:xfrm>
              <a:off x="3852729" y="1377724"/>
              <a:ext cx="2642075" cy="338554"/>
            </a:xfrm>
            <a:prstGeom prst="rect">
              <a:avLst/>
            </a:prstGeom>
            <a:noFill/>
          </p:spPr>
          <p:txBody>
            <a:bodyPr wrap="square" rtlCol="0">
              <a:spAutoFit/>
            </a:bodyPr>
            <a:lstStyle/>
            <a:p>
              <a:r>
                <a:rPr lang="en-US" sz="1600" b="1" dirty="0">
                  <a:latin typeface="Rajdhani Semibold" panose="02000000000000000000" pitchFamily="2" charset="77"/>
                  <a:cs typeface="Rajdhani Semibold" panose="02000000000000000000" pitchFamily="2" charset="77"/>
                </a:rPr>
                <a:t>Past / Current / Future</a:t>
              </a:r>
            </a:p>
          </p:txBody>
        </p:sp>
      </p:grpSp>
      <p:grpSp>
        <p:nvGrpSpPr>
          <p:cNvPr id="17" name="Group 16">
            <a:extLst>
              <a:ext uri="{FF2B5EF4-FFF2-40B4-BE49-F238E27FC236}">
                <a16:creationId xmlns:a16="http://schemas.microsoft.com/office/drawing/2014/main" id="{BBE01160-3DF2-9F07-EDBB-884E444DC893}"/>
              </a:ext>
            </a:extLst>
          </p:cNvPr>
          <p:cNvGrpSpPr/>
          <p:nvPr/>
        </p:nvGrpSpPr>
        <p:grpSpPr>
          <a:xfrm>
            <a:off x="8495007" y="4637187"/>
            <a:ext cx="2642075" cy="909865"/>
            <a:chOff x="3852729" y="1377724"/>
            <a:chExt cx="2642075" cy="909865"/>
          </a:xfrm>
        </p:grpSpPr>
        <p:sp>
          <p:nvSpPr>
            <p:cNvPr id="18" name="TextBox 17">
              <a:extLst>
                <a:ext uri="{FF2B5EF4-FFF2-40B4-BE49-F238E27FC236}">
                  <a16:creationId xmlns:a16="http://schemas.microsoft.com/office/drawing/2014/main" id="{1ECC4D8A-78E9-0F72-7E5C-3A897D7B78C9}"/>
                </a:ext>
              </a:extLst>
            </p:cNvPr>
            <p:cNvSpPr txBox="1"/>
            <p:nvPr/>
          </p:nvSpPr>
          <p:spPr>
            <a:xfrm>
              <a:off x="3852729" y="1685501"/>
              <a:ext cx="2642075" cy="602088"/>
            </a:xfrm>
            <a:prstGeom prst="rect">
              <a:avLst/>
            </a:prstGeom>
            <a:noFill/>
          </p:spPr>
          <p:txBody>
            <a:bodyPr wrap="square" rtlCol="0">
              <a:spAutoFit/>
            </a:bodyPr>
            <a:lstStyle/>
            <a:p>
              <a:pPr>
                <a:lnSpc>
                  <a:spcPct val="175000"/>
                </a:lnSpc>
              </a:pPr>
              <a:r>
                <a:rPr lang="en-US" sz="1000" dirty="0">
                  <a:solidFill>
                    <a:schemeClr val="tx1">
                      <a:lumMod val="50000"/>
                      <a:lumOff val="50000"/>
                    </a:schemeClr>
                  </a:solidFill>
                  <a:latin typeface="Poppins" pitchFamily="2" charset="77"/>
                  <a:cs typeface="Poppins" pitchFamily="2" charset="77"/>
                </a:rPr>
                <a:t>Bar </a:t>
              </a:r>
              <a:r>
                <a:rPr lang="en-US" sz="1000" dirty="0" err="1">
                  <a:solidFill>
                    <a:schemeClr val="tx1">
                      <a:lumMod val="50000"/>
                      <a:lumOff val="50000"/>
                    </a:schemeClr>
                  </a:solidFill>
                  <a:latin typeface="Poppins" pitchFamily="2" charset="77"/>
                  <a:cs typeface="Poppins" pitchFamily="2" charset="77"/>
                </a:rPr>
                <a:t>colour</a:t>
              </a:r>
              <a:r>
                <a:rPr lang="en-US" sz="1000" dirty="0">
                  <a:solidFill>
                    <a:schemeClr val="tx1">
                      <a:lumMod val="50000"/>
                      <a:lumOff val="50000"/>
                    </a:schemeClr>
                  </a:solidFill>
                  <a:latin typeface="Poppins" pitchFamily="2" charset="77"/>
                  <a:cs typeface="Poppins" pitchFamily="2" charset="77"/>
                </a:rPr>
                <a:t> indicates each type of hosting.</a:t>
              </a:r>
            </a:p>
          </p:txBody>
        </p:sp>
        <p:sp>
          <p:nvSpPr>
            <p:cNvPr id="19" name="TextBox 18">
              <a:extLst>
                <a:ext uri="{FF2B5EF4-FFF2-40B4-BE49-F238E27FC236}">
                  <a16:creationId xmlns:a16="http://schemas.microsoft.com/office/drawing/2014/main" id="{6EECACF8-EDA9-8CC0-F1D9-BBB901C744CD}"/>
                </a:ext>
              </a:extLst>
            </p:cNvPr>
            <p:cNvSpPr txBox="1"/>
            <p:nvPr/>
          </p:nvSpPr>
          <p:spPr>
            <a:xfrm>
              <a:off x="3852729" y="1377724"/>
              <a:ext cx="2642075" cy="338554"/>
            </a:xfrm>
            <a:prstGeom prst="rect">
              <a:avLst/>
            </a:prstGeom>
            <a:noFill/>
          </p:spPr>
          <p:txBody>
            <a:bodyPr wrap="square" rtlCol="0">
              <a:spAutoFit/>
            </a:bodyPr>
            <a:lstStyle/>
            <a:p>
              <a:r>
                <a:rPr lang="en-US" sz="1600" b="1" dirty="0">
                  <a:latin typeface="Rajdhani Semibold" panose="02000000000000000000" pitchFamily="2" charset="77"/>
                  <a:cs typeface="Rajdhani Semibold" panose="02000000000000000000" pitchFamily="2" charset="77"/>
                </a:rPr>
                <a:t>Results</a:t>
              </a:r>
            </a:p>
          </p:txBody>
        </p:sp>
      </p:grpSp>
      <p:grpSp>
        <p:nvGrpSpPr>
          <p:cNvPr id="21" name="Group 20">
            <a:extLst>
              <a:ext uri="{FF2B5EF4-FFF2-40B4-BE49-F238E27FC236}">
                <a16:creationId xmlns:a16="http://schemas.microsoft.com/office/drawing/2014/main" id="{FFABF3F1-6717-28A5-42C8-4A68E6F3DB09}"/>
              </a:ext>
            </a:extLst>
          </p:cNvPr>
          <p:cNvGrpSpPr/>
          <p:nvPr/>
        </p:nvGrpSpPr>
        <p:grpSpPr>
          <a:xfrm>
            <a:off x="0" y="148539"/>
            <a:ext cx="5287462" cy="6356092"/>
            <a:chOff x="0" y="148539"/>
            <a:chExt cx="5287462" cy="6356092"/>
          </a:xfrm>
        </p:grpSpPr>
        <p:graphicFrame>
          <p:nvGraphicFramePr>
            <p:cNvPr id="4" name="Chart 3">
              <a:extLst>
                <a:ext uri="{FF2B5EF4-FFF2-40B4-BE49-F238E27FC236}">
                  <a16:creationId xmlns:a16="http://schemas.microsoft.com/office/drawing/2014/main" id="{0BB0B708-07DD-122B-DE23-A6CD114C0A81}"/>
                </a:ext>
              </a:extLst>
            </p:cNvPr>
            <p:cNvGraphicFramePr>
              <a:graphicFrameLocks/>
            </p:cNvGraphicFramePr>
            <p:nvPr>
              <p:extLst>
                <p:ext uri="{D42A27DB-BD31-4B8C-83A1-F6EECF244321}">
                  <p14:modId xmlns:p14="http://schemas.microsoft.com/office/powerpoint/2010/main" val="3085244198"/>
                </p:ext>
              </p:extLst>
            </p:nvPr>
          </p:nvGraphicFramePr>
          <p:xfrm>
            <a:off x="522518" y="3761431"/>
            <a:ext cx="4572000" cy="2743200"/>
          </p:xfrm>
          <a:graphic>
            <a:graphicData uri="http://schemas.openxmlformats.org/drawingml/2006/chart">
              <c:chart xmlns:c="http://schemas.openxmlformats.org/drawingml/2006/chart" xmlns:r="http://schemas.openxmlformats.org/officeDocument/2006/relationships" r:id="rId3"/>
            </a:graphicData>
          </a:graphic>
        </p:graphicFrame>
        <p:grpSp>
          <p:nvGrpSpPr>
            <p:cNvPr id="20" name="Group 19">
              <a:extLst>
                <a:ext uri="{FF2B5EF4-FFF2-40B4-BE49-F238E27FC236}">
                  <a16:creationId xmlns:a16="http://schemas.microsoft.com/office/drawing/2014/main" id="{4EA5343F-2D28-860D-B92F-A218F13BAFD2}"/>
                </a:ext>
              </a:extLst>
            </p:cNvPr>
            <p:cNvGrpSpPr/>
            <p:nvPr/>
          </p:nvGrpSpPr>
          <p:grpSpPr>
            <a:xfrm>
              <a:off x="0" y="148539"/>
              <a:ext cx="5287462" cy="3498181"/>
              <a:chOff x="0" y="148539"/>
              <a:chExt cx="5287462" cy="3498181"/>
            </a:xfrm>
          </p:grpSpPr>
          <p:pic>
            <p:nvPicPr>
              <p:cNvPr id="3" name="Picture 2">
                <a:extLst>
                  <a:ext uri="{FF2B5EF4-FFF2-40B4-BE49-F238E27FC236}">
                    <a16:creationId xmlns:a16="http://schemas.microsoft.com/office/drawing/2014/main" id="{3F0CF618-8127-85C8-CCC7-602B41475ACE}"/>
                  </a:ext>
                </a:extLst>
              </p:cNvPr>
              <p:cNvPicPr>
                <a:picLocks noChangeAspect="1"/>
              </p:cNvPicPr>
              <p:nvPr/>
            </p:nvPicPr>
            <p:blipFill>
              <a:blip r:embed="rId4"/>
              <a:srcRect l="7433"/>
              <a:stretch/>
            </p:blipFill>
            <p:spPr>
              <a:xfrm>
                <a:off x="0" y="185970"/>
                <a:ext cx="5287462" cy="3460750"/>
              </a:xfrm>
              <a:prstGeom prst="rect">
                <a:avLst/>
              </a:prstGeom>
            </p:spPr>
          </p:pic>
          <p:sp>
            <p:nvSpPr>
              <p:cNvPr id="13" name="Title 3">
                <a:extLst>
                  <a:ext uri="{FF2B5EF4-FFF2-40B4-BE49-F238E27FC236}">
                    <a16:creationId xmlns:a16="http://schemas.microsoft.com/office/drawing/2014/main" id="{C21FE2D7-EC56-A05D-04C4-08C5E3460545}"/>
                  </a:ext>
                </a:extLst>
              </p:cNvPr>
              <p:cNvSpPr txBox="1">
                <a:spLocks/>
              </p:cNvSpPr>
              <p:nvPr/>
            </p:nvSpPr>
            <p:spPr>
              <a:xfrm>
                <a:off x="653142" y="148539"/>
                <a:ext cx="4441375" cy="338554"/>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Rajdhani Semibold" panose="02000000000000000000" pitchFamily="2" charset="77"/>
                    <a:ea typeface="+mj-ea"/>
                    <a:cs typeface="Rajdhani Semibold" panose="02000000000000000000" pitchFamily="2" charset="77"/>
                  </a:defRPr>
                </a:lvl1pPr>
              </a:lstStyle>
              <a:p>
                <a:pPr algn="ctr"/>
                <a:r>
                  <a:rPr lang="en-US" sz="1400" dirty="0"/>
                  <a:t>PMS</a:t>
                </a:r>
              </a:p>
            </p:txBody>
          </p:sp>
        </p:grpSp>
      </p:grpSp>
      <p:grpSp>
        <p:nvGrpSpPr>
          <p:cNvPr id="26" name="Group 25">
            <a:extLst>
              <a:ext uri="{FF2B5EF4-FFF2-40B4-BE49-F238E27FC236}">
                <a16:creationId xmlns:a16="http://schemas.microsoft.com/office/drawing/2014/main" id="{E401ED62-AB94-56B2-60CD-BFA401178303}"/>
              </a:ext>
            </a:extLst>
          </p:cNvPr>
          <p:cNvGrpSpPr/>
          <p:nvPr/>
        </p:nvGrpSpPr>
        <p:grpSpPr>
          <a:xfrm>
            <a:off x="2065290" y="23575"/>
            <a:ext cx="6027579" cy="3887378"/>
            <a:chOff x="2065290" y="23575"/>
            <a:chExt cx="6027579" cy="3887378"/>
          </a:xfrm>
        </p:grpSpPr>
        <p:sp>
          <p:nvSpPr>
            <p:cNvPr id="22" name="Oval 21">
              <a:extLst>
                <a:ext uri="{FF2B5EF4-FFF2-40B4-BE49-F238E27FC236}">
                  <a16:creationId xmlns:a16="http://schemas.microsoft.com/office/drawing/2014/main" id="{5CB8D3F2-E5B6-2CBE-C9AD-F7495CFDB1F8}"/>
                </a:ext>
              </a:extLst>
            </p:cNvPr>
            <p:cNvSpPr/>
            <p:nvPr/>
          </p:nvSpPr>
          <p:spPr>
            <a:xfrm>
              <a:off x="2065290" y="23575"/>
              <a:ext cx="1617078" cy="496176"/>
            </a:xfrm>
            <a:prstGeom prst="ellipse">
              <a:avLst/>
            </a:prstGeom>
            <a:noFill/>
            <a:ln>
              <a:solidFill>
                <a:srgbClr val="FF0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C141E347-4DB1-8F8B-7B0D-E68E90307716}"/>
                </a:ext>
              </a:extLst>
            </p:cNvPr>
            <p:cNvSpPr/>
            <p:nvPr/>
          </p:nvSpPr>
          <p:spPr>
            <a:xfrm>
              <a:off x="5287462" y="2362199"/>
              <a:ext cx="2805407" cy="1548754"/>
            </a:xfrm>
            <a:prstGeom prst="rect">
              <a:avLst/>
            </a:prstGeom>
            <a:noFill/>
            <a:ln>
              <a:solidFill>
                <a:srgbClr val="FF0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5" name="Straight Arrow Connector 24">
              <a:extLst>
                <a:ext uri="{FF2B5EF4-FFF2-40B4-BE49-F238E27FC236}">
                  <a16:creationId xmlns:a16="http://schemas.microsoft.com/office/drawing/2014/main" id="{906FA84B-F6A3-F2DE-98E9-AFDDB2A5A819}"/>
                </a:ext>
              </a:extLst>
            </p:cNvPr>
            <p:cNvCxnSpPr>
              <a:endCxn id="22" idx="5"/>
            </p:cNvCxnSpPr>
            <p:nvPr/>
          </p:nvCxnSpPr>
          <p:spPr>
            <a:xfrm flipH="1" flipV="1">
              <a:off x="3445552" y="447088"/>
              <a:ext cx="1841910" cy="1915111"/>
            </a:xfrm>
            <a:prstGeom prst="straightConnector1">
              <a:avLst/>
            </a:prstGeom>
            <a:ln>
              <a:solidFill>
                <a:srgbClr val="FF0000"/>
              </a:solidFill>
              <a:prstDash val="sysDot"/>
              <a:tailEnd type="triangle"/>
            </a:ln>
          </p:spPr>
          <p:style>
            <a:lnRef idx="2">
              <a:schemeClr val="accent1"/>
            </a:lnRef>
            <a:fillRef idx="0">
              <a:schemeClr val="accent1"/>
            </a:fillRef>
            <a:effectRef idx="1">
              <a:schemeClr val="accent1"/>
            </a:effectRef>
            <a:fontRef idx="minor">
              <a:schemeClr val="tx1"/>
            </a:fontRef>
          </p:style>
        </p:cxnSp>
      </p:grpSp>
      <p:grpSp>
        <p:nvGrpSpPr>
          <p:cNvPr id="27" name="Group 26">
            <a:extLst>
              <a:ext uri="{FF2B5EF4-FFF2-40B4-BE49-F238E27FC236}">
                <a16:creationId xmlns:a16="http://schemas.microsoft.com/office/drawing/2014/main" id="{D0865D6D-2DE7-5411-FA50-560DFEE69F96}"/>
              </a:ext>
            </a:extLst>
          </p:cNvPr>
          <p:cNvGrpSpPr/>
          <p:nvPr/>
        </p:nvGrpSpPr>
        <p:grpSpPr>
          <a:xfrm>
            <a:off x="-13835" y="520524"/>
            <a:ext cx="11220017" cy="3390431"/>
            <a:chOff x="-3127148" y="520522"/>
            <a:chExt cx="11220017" cy="3390431"/>
          </a:xfrm>
        </p:grpSpPr>
        <p:sp>
          <p:nvSpPr>
            <p:cNvPr id="28" name="Oval 27">
              <a:extLst>
                <a:ext uri="{FF2B5EF4-FFF2-40B4-BE49-F238E27FC236}">
                  <a16:creationId xmlns:a16="http://schemas.microsoft.com/office/drawing/2014/main" id="{DDFCFA5E-2631-EE32-2A41-E684F3332457}"/>
                </a:ext>
              </a:extLst>
            </p:cNvPr>
            <p:cNvSpPr/>
            <p:nvPr/>
          </p:nvSpPr>
          <p:spPr>
            <a:xfrm>
              <a:off x="-3127148" y="520522"/>
              <a:ext cx="895578" cy="1961960"/>
            </a:xfrm>
            <a:prstGeom prst="ellipse">
              <a:avLst/>
            </a:prstGeom>
            <a:noFill/>
            <a:ln>
              <a:solidFill>
                <a:srgbClr val="FF0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FDA8630F-EB45-3632-9FBF-4BE9350DA611}"/>
                </a:ext>
              </a:extLst>
            </p:cNvPr>
            <p:cNvSpPr/>
            <p:nvPr/>
          </p:nvSpPr>
          <p:spPr>
            <a:xfrm>
              <a:off x="5287462" y="2362199"/>
              <a:ext cx="2805407" cy="1548754"/>
            </a:xfrm>
            <a:prstGeom prst="rect">
              <a:avLst/>
            </a:prstGeom>
            <a:noFill/>
            <a:ln>
              <a:solidFill>
                <a:srgbClr val="FF0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0" name="Straight Arrow Connector 29">
              <a:extLst>
                <a:ext uri="{FF2B5EF4-FFF2-40B4-BE49-F238E27FC236}">
                  <a16:creationId xmlns:a16="http://schemas.microsoft.com/office/drawing/2014/main" id="{9CA30656-8132-8ECD-7469-8E4BF118B298}"/>
                </a:ext>
              </a:extLst>
            </p:cNvPr>
            <p:cNvCxnSpPr>
              <a:cxnSpLocks/>
            </p:cNvCxnSpPr>
            <p:nvPr/>
          </p:nvCxnSpPr>
          <p:spPr>
            <a:xfrm flipH="1" flipV="1">
              <a:off x="-2217735" y="1490805"/>
              <a:ext cx="7516102" cy="871392"/>
            </a:xfrm>
            <a:prstGeom prst="straightConnector1">
              <a:avLst/>
            </a:prstGeom>
            <a:ln>
              <a:solidFill>
                <a:srgbClr val="FF0000"/>
              </a:solidFill>
              <a:prstDash val="sysDot"/>
              <a:tailEnd type="triangle"/>
            </a:ln>
          </p:spPr>
          <p:style>
            <a:lnRef idx="2">
              <a:schemeClr val="accent1"/>
            </a:lnRef>
            <a:fillRef idx="0">
              <a:schemeClr val="accent1"/>
            </a:fillRef>
            <a:effectRef idx="1">
              <a:schemeClr val="accent1"/>
            </a:effectRef>
            <a:fontRef idx="minor">
              <a:schemeClr val="tx1"/>
            </a:fontRef>
          </p:style>
        </p:cxnSp>
      </p:grpSp>
      <p:grpSp>
        <p:nvGrpSpPr>
          <p:cNvPr id="35" name="Group 34">
            <a:extLst>
              <a:ext uri="{FF2B5EF4-FFF2-40B4-BE49-F238E27FC236}">
                <a16:creationId xmlns:a16="http://schemas.microsoft.com/office/drawing/2014/main" id="{F397BF3A-5C7D-9432-7FDF-B9CF5B3DE414}"/>
              </a:ext>
            </a:extLst>
          </p:cNvPr>
          <p:cNvGrpSpPr/>
          <p:nvPr/>
        </p:nvGrpSpPr>
        <p:grpSpPr>
          <a:xfrm>
            <a:off x="305702" y="2990022"/>
            <a:ext cx="7787165" cy="3076303"/>
            <a:chOff x="305704" y="834650"/>
            <a:chExt cx="7787165" cy="3076303"/>
          </a:xfrm>
        </p:grpSpPr>
        <p:sp>
          <p:nvSpPr>
            <p:cNvPr id="36" name="Oval 35">
              <a:extLst>
                <a:ext uri="{FF2B5EF4-FFF2-40B4-BE49-F238E27FC236}">
                  <a16:creationId xmlns:a16="http://schemas.microsoft.com/office/drawing/2014/main" id="{D057446B-ED94-BBDD-98E1-62D9CDD17A06}"/>
                </a:ext>
              </a:extLst>
            </p:cNvPr>
            <p:cNvSpPr/>
            <p:nvPr/>
          </p:nvSpPr>
          <p:spPr>
            <a:xfrm>
              <a:off x="305704" y="834650"/>
              <a:ext cx="4502044" cy="496176"/>
            </a:xfrm>
            <a:prstGeom prst="ellipse">
              <a:avLst/>
            </a:prstGeom>
            <a:noFill/>
            <a:ln>
              <a:solidFill>
                <a:srgbClr val="FF0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05D01E35-7EEA-D984-4180-737E03260EBC}"/>
                </a:ext>
              </a:extLst>
            </p:cNvPr>
            <p:cNvSpPr/>
            <p:nvPr/>
          </p:nvSpPr>
          <p:spPr>
            <a:xfrm>
              <a:off x="5287462" y="2362199"/>
              <a:ext cx="2805407" cy="1548754"/>
            </a:xfrm>
            <a:prstGeom prst="rect">
              <a:avLst/>
            </a:prstGeom>
            <a:noFill/>
            <a:ln>
              <a:solidFill>
                <a:srgbClr val="FF0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8" name="Straight Arrow Connector 37">
              <a:extLst>
                <a:ext uri="{FF2B5EF4-FFF2-40B4-BE49-F238E27FC236}">
                  <a16:creationId xmlns:a16="http://schemas.microsoft.com/office/drawing/2014/main" id="{B92E7B5B-89FD-01B8-93E8-C33FF169DFBE}"/>
                </a:ext>
              </a:extLst>
            </p:cNvPr>
            <p:cNvCxnSpPr>
              <a:cxnSpLocks/>
              <a:endCxn id="36" idx="5"/>
            </p:cNvCxnSpPr>
            <p:nvPr/>
          </p:nvCxnSpPr>
          <p:spPr>
            <a:xfrm flipH="1" flipV="1">
              <a:off x="4148439" y="1258163"/>
              <a:ext cx="1181827" cy="1104036"/>
            </a:xfrm>
            <a:prstGeom prst="straightConnector1">
              <a:avLst/>
            </a:prstGeom>
            <a:ln>
              <a:solidFill>
                <a:srgbClr val="FF0000"/>
              </a:solidFill>
              <a:prstDash val="sysDot"/>
              <a:tailEnd type="triangle"/>
            </a:ln>
          </p:spPr>
          <p:style>
            <a:lnRef idx="2">
              <a:schemeClr val="accent1"/>
            </a:lnRef>
            <a:fillRef idx="0">
              <a:schemeClr val="accent1"/>
            </a:fillRef>
            <a:effectRef idx="1">
              <a:schemeClr val="accent1"/>
            </a:effectRef>
            <a:fontRef idx="minor">
              <a:schemeClr val="tx1"/>
            </a:fontRef>
          </p:style>
        </p:cxnSp>
      </p:grpSp>
      <p:grpSp>
        <p:nvGrpSpPr>
          <p:cNvPr id="41" name="Group 40">
            <a:extLst>
              <a:ext uri="{FF2B5EF4-FFF2-40B4-BE49-F238E27FC236}">
                <a16:creationId xmlns:a16="http://schemas.microsoft.com/office/drawing/2014/main" id="{E58CF6B9-6212-7A95-69D1-A90DA062F569}"/>
              </a:ext>
            </a:extLst>
          </p:cNvPr>
          <p:cNvGrpSpPr/>
          <p:nvPr/>
        </p:nvGrpSpPr>
        <p:grpSpPr>
          <a:xfrm>
            <a:off x="653142" y="542296"/>
            <a:ext cx="10563928" cy="5524029"/>
            <a:chOff x="-2471059" y="-1613076"/>
            <a:chExt cx="10563928" cy="5524029"/>
          </a:xfrm>
        </p:grpSpPr>
        <p:sp>
          <p:nvSpPr>
            <p:cNvPr id="42" name="Oval 41">
              <a:extLst>
                <a:ext uri="{FF2B5EF4-FFF2-40B4-BE49-F238E27FC236}">
                  <a16:creationId xmlns:a16="http://schemas.microsoft.com/office/drawing/2014/main" id="{94026C0F-2D3A-0460-9DB2-E92461A8B807}"/>
                </a:ext>
              </a:extLst>
            </p:cNvPr>
            <p:cNvSpPr/>
            <p:nvPr/>
          </p:nvSpPr>
          <p:spPr>
            <a:xfrm>
              <a:off x="-2471059" y="-1613076"/>
              <a:ext cx="4441375" cy="1853334"/>
            </a:xfrm>
            <a:prstGeom prst="ellipse">
              <a:avLst/>
            </a:prstGeom>
            <a:noFill/>
            <a:ln>
              <a:solidFill>
                <a:srgbClr val="FF0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a:extLst>
                <a:ext uri="{FF2B5EF4-FFF2-40B4-BE49-F238E27FC236}">
                  <a16:creationId xmlns:a16="http://schemas.microsoft.com/office/drawing/2014/main" id="{25FCAEFB-293A-187D-A185-9FDF5F11E3A4}"/>
                </a:ext>
              </a:extLst>
            </p:cNvPr>
            <p:cNvSpPr/>
            <p:nvPr/>
          </p:nvSpPr>
          <p:spPr>
            <a:xfrm>
              <a:off x="5287462" y="2362199"/>
              <a:ext cx="2805407" cy="1548754"/>
            </a:xfrm>
            <a:prstGeom prst="rect">
              <a:avLst/>
            </a:prstGeom>
            <a:noFill/>
            <a:ln>
              <a:solidFill>
                <a:srgbClr val="FF0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4" name="Straight Arrow Connector 43">
              <a:extLst>
                <a:ext uri="{FF2B5EF4-FFF2-40B4-BE49-F238E27FC236}">
                  <a16:creationId xmlns:a16="http://schemas.microsoft.com/office/drawing/2014/main" id="{6508B34A-3B7B-1598-5EA8-55D0A3CFCA6F}"/>
                </a:ext>
              </a:extLst>
            </p:cNvPr>
            <p:cNvCxnSpPr>
              <a:cxnSpLocks/>
              <a:endCxn id="42" idx="5"/>
            </p:cNvCxnSpPr>
            <p:nvPr/>
          </p:nvCxnSpPr>
          <p:spPr>
            <a:xfrm flipH="1" flipV="1">
              <a:off x="1319892" y="-31156"/>
              <a:ext cx="3956682" cy="2379887"/>
            </a:xfrm>
            <a:prstGeom prst="straightConnector1">
              <a:avLst/>
            </a:prstGeom>
            <a:ln>
              <a:solidFill>
                <a:srgbClr val="FF0000"/>
              </a:solidFill>
              <a:prstDash val="sysDot"/>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941411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2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3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95548F-01CF-8AB2-923B-2FC16F1880FE}"/>
              </a:ext>
            </a:extLst>
          </p:cNvPr>
          <p:cNvSpPr>
            <a:spLocks noGrp="1"/>
          </p:cNvSpPr>
          <p:nvPr>
            <p:ph type="body" sz="quarter" idx="12"/>
          </p:nvPr>
        </p:nvSpPr>
        <p:spPr/>
        <p:txBody>
          <a:bodyPr/>
          <a:lstStyle/>
          <a:p>
            <a:r>
              <a:rPr lang="en-US" dirty="0"/>
              <a:t>05</a:t>
            </a:r>
          </a:p>
        </p:txBody>
      </p:sp>
      <p:sp>
        <p:nvSpPr>
          <p:cNvPr id="10" name="TextBox 9">
            <a:extLst>
              <a:ext uri="{FF2B5EF4-FFF2-40B4-BE49-F238E27FC236}">
                <a16:creationId xmlns:a16="http://schemas.microsoft.com/office/drawing/2014/main" id="{2B2392E7-1554-866C-43D9-D1343CE3556C}"/>
              </a:ext>
            </a:extLst>
          </p:cNvPr>
          <p:cNvSpPr txBox="1"/>
          <p:nvPr/>
        </p:nvSpPr>
        <p:spPr>
          <a:xfrm>
            <a:off x="1226322" y="5727058"/>
            <a:ext cx="9543278" cy="428964"/>
          </a:xfrm>
          <a:prstGeom prst="rect">
            <a:avLst/>
          </a:prstGeom>
          <a:noFill/>
        </p:spPr>
        <p:txBody>
          <a:bodyPr wrap="square" rtlCol="0">
            <a:spAutoFit/>
          </a:bodyPr>
          <a:lstStyle/>
          <a:p>
            <a:pPr>
              <a:lnSpc>
                <a:spcPct val="175000"/>
              </a:lnSpc>
            </a:pPr>
            <a:r>
              <a:rPr lang="en-US" sz="1400" dirty="0">
                <a:latin typeface="Poppins" pitchFamily="2" charset="77"/>
                <a:cs typeface="Poppins" pitchFamily="2" charset="77"/>
              </a:rPr>
              <a:t>lowest SaaS adoption of all the categories, but starting to gain traction – no longer the slowest moving</a:t>
            </a:r>
          </a:p>
        </p:txBody>
      </p:sp>
      <p:sp>
        <p:nvSpPr>
          <p:cNvPr id="18" name="Title 3">
            <a:extLst>
              <a:ext uri="{FF2B5EF4-FFF2-40B4-BE49-F238E27FC236}">
                <a16:creationId xmlns:a16="http://schemas.microsoft.com/office/drawing/2014/main" id="{80B446C9-1F4A-88ED-0CAD-3FF2800783F7}"/>
              </a:ext>
            </a:extLst>
          </p:cNvPr>
          <p:cNvSpPr txBox="1">
            <a:spLocks/>
          </p:cNvSpPr>
          <p:nvPr/>
        </p:nvSpPr>
        <p:spPr>
          <a:xfrm>
            <a:off x="0" y="389848"/>
            <a:ext cx="12192000" cy="689993"/>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Rajdhani Semibold" panose="02000000000000000000" pitchFamily="2" charset="77"/>
                <a:ea typeface="+mj-ea"/>
                <a:cs typeface="Rajdhani Semibold" panose="02000000000000000000" pitchFamily="2" charset="77"/>
              </a:defRPr>
            </a:lvl1pPr>
          </a:lstStyle>
          <a:p>
            <a:pPr algn="ctr"/>
            <a:r>
              <a:rPr lang="en-US" dirty="0"/>
              <a:t>RESULTS: PRACTICE MANAGEMENT SYSTEM (PMS)</a:t>
            </a:r>
          </a:p>
        </p:txBody>
      </p:sp>
      <p:pic>
        <p:nvPicPr>
          <p:cNvPr id="20" name="Picture 19">
            <a:extLst>
              <a:ext uri="{FF2B5EF4-FFF2-40B4-BE49-F238E27FC236}">
                <a16:creationId xmlns:a16="http://schemas.microsoft.com/office/drawing/2014/main" id="{FB6E4546-FABB-5B5F-17D5-9C1EBB01BFD7}"/>
              </a:ext>
            </a:extLst>
          </p:cNvPr>
          <p:cNvPicPr>
            <a:picLocks noChangeAspect="1"/>
          </p:cNvPicPr>
          <p:nvPr/>
        </p:nvPicPr>
        <p:blipFill>
          <a:blip r:embed="rId2"/>
          <a:stretch>
            <a:fillRect/>
          </a:stretch>
        </p:blipFill>
        <p:spPr>
          <a:xfrm>
            <a:off x="1" y="1279250"/>
            <a:ext cx="6096000" cy="3693403"/>
          </a:xfrm>
          <a:prstGeom prst="rect">
            <a:avLst/>
          </a:prstGeom>
        </p:spPr>
      </p:pic>
      <p:graphicFrame>
        <p:nvGraphicFramePr>
          <p:cNvPr id="22" name="Chart 21">
            <a:extLst>
              <a:ext uri="{FF2B5EF4-FFF2-40B4-BE49-F238E27FC236}">
                <a16:creationId xmlns:a16="http://schemas.microsoft.com/office/drawing/2014/main" id="{8031D973-023F-C5DC-9EEF-1BB96673FBB5}"/>
              </a:ext>
            </a:extLst>
          </p:cNvPr>
          <p:cNvGraphicFramePr>
            <a:graphicFrameLocks/>
          </p:cNvGraphicFramePr>
          <p:nvPr>
            <p:extLst>
              <p:ext uri="{D42A27DB-BD31-4B8C-83A1-F6EECF244321}">
                <p14:modId xmlns:p14="http://schemas.microsoft.com/office/powerpoint/2010/main" val="2589170372"/>
              </p:ext>
            </p:extLst>
          </p:nvPr>
        </p:nvGraphicFramePr>
        <p:xfrm>
          <a:off x="6096000" y="1540744"/>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114746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436E0AC-E2AD-6FBD-2E10-9593E6998878}"/>
              </a:ext>
            </a:extLst>
          </p:cNvPr>
          <p:cNvPicPr>
            <a:picLocks noChangeAspect="1"/>
          </p:cNvPicPr>
          <p:nvPr/>
        </p:nvPicPr>
        <p:blipFill>
          <a:blip r:embed="rId2"/>
          <a:stretch>
            <a:fillRect/>
          </a:stretch>
        </p:blipFill>
        <p:spPr>
          <a:xfrm>
            <a:off x="303991" y="1411500"/>
            <a:ext cx="5792008" cy="3639058"/>
          </a:xfrm>
          <a:prstGeom prst="rect">
            <a:avLst/>
          </a:prstGeom>
        </p:spPr>
      </p:pic>
      <p:graphicFrame>
        <p:nvGraphicFramePr>
          <p:cNvPr id="3" name="Chart 2">
            <a:extLst>
              <a:ext uri="{FF2B5EF4-FFF2-40B4-BE49-F238E27FC236}">
                <a16:creationId xmlns:a16="http://schemas.microsoft.com/office/drawing/2014/main" id="{BE951E17-0394-B54A-631A-87371A282020}"/>
              </a:ext>
            </a:extLst>
          </p:cNvPr>
          <p:cNvGraphicFramePr>
            <a:graphicFrameLocks/>
          </p:cNvGraphicFramePr>
          <p:nvPr>
            <p:extLst>
              <p:ext uri="{D42A27DB-BD31-4B8C-83A1-F6EECF244321}">
                <p14:modId xmlns:p14="http://schemas.microsoft.com/office/powerpoint/2010/main" val="1390301032"/>
              </p:ext>
            </p:extLst>
          </p:nvPr>
        </p:nvGraphicFramePr>
        <p:xfrm>
          <a:off x="6096000" y="1540744"/>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 Placeholder 1">
            <a:extLst>
              <a:ext uri="{FF2B5EF4-FFF2-40B4-BE49-F238E27FC236}">
                <a16:creationId xmlns:a16="http://schemas.microsoft.com/office/drawing/2014/main" id="{0D95548F-01CF-8AB2-923B-2FC16F1880FE}"/>
              </a:ext>
            </a:extLst>
          </p:cNvPr>
          <p:cNvSpPr>
            <a:spLocks noGrp="1"/>
          </p:cNvSpPr>
          <p:nvPr>
            <p:ph type="body" sz="quarter" idx="12"/>
          </p:nvPr>
        </p:nvSpPr>
        <p:spPr/>
        <p:txBody>
          <a:bodyPr/>
          <a:lstStyle/>
          <a:p>
            <a:r>
              <a:rPr lang="en-US" dirty="0"/>
              <a:t>06</a:t>
            </a:r>
          </a:p>
        </p:txBody>
      </p:sp>
      <p:sp>
        <p:nvSpPr>
          <p:cNvPr id="10" name="TextBox 9">
            <a:extLst>
              <a:ext uri="{FF2B5EF4-FFF2-40B4-BE49-F238E27FC236}">
                <a16:creationId xmlns:a16="http://schemas.microsoft.com/office/drawing/2014/main" id="{2B2392E7-1554-866C-43D9-D1343CE3556C}"/>
              </a:ext>
            </a:extLst>
          </p:cNvPr>
          <p:cNvSpPr txBox="1"/>
          <p:nvPr/>
        </p:nvSpPr>
        <p:spPr>
          <a:xfrm>
            <a:off x="1226321" y="5727058"/>
            <a:ext cx="9506333" cy="805990"/>
          </a:xfrm>
          <a:prstGeom prst="rect">
            <a:avLst/>
          </a:prstGeom>
          <a:noFill/>
        </p:spPr>
        <p:txBody>
          <a:bodyPr wrap="square" rtlCol="0">
            <a:spAutoFit/>
          </a:bodyPr>
          <a:lstStyle/>
          <a:p>
            <a:pPr>
              <a:lnSpc>
                <a:spcPct val="175000"/>
              </a:lnSpc>
            </a:pPr>
            <a:r>
              <a:rPr lang="en-US" sz="1400" dirty="0">
                <a:latin typeface="Poppins" pitchFamily="2" charset="77"/>
                <a:cs typeface="Poppins" pitchFamily="2" charset="77"/>
              </a:rPr>
              <a:t>Large increase expected next year – do 30% of firms have a CMI project going live in 2026? Although according to last year’s results, they’re all delayed from 2025</a:t>
            </a:r>
          </a:p>
        </p:txBody>
      </p:sp>
      <p:sp>
        <p:nvSpPr>
          <p:cNvPr id="18" name="Title 3">
            <a:extLst>
              <a:ext uri="{FF2B5EF4-FFF2-40B4-BE49-F238E27FC236}">
                <a16:creationId xmlns:a16="http://schemas.microsoft.com/office/drawing/2014/main" id="{80B446C9-1F4A-88ED-0CAD-3FF2800783F7}"/>
              </a:ext>
            </a:extLst>
          </p:cNvPr>
          <p:cNvSpPr txBox="1">
            <a:spLocks/>
          </p:cNvSpPr>
          <p:nvPr/>
        </p:nvSpPr>
        <p:spPr>
          <a:xfrm>
            <a:off x="0" y="389848"/>
            <a:ext cx="12192000" cy="689993"/>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Rajdhani Semibold" panose="02000000000000000000" pitchFamily="2" charset="77"/>
                <a:ea typeface="+mj-ea"/>
                <a:cs typeface="Rajdhani Semibold" panose="02000000000000000000" pitchFamily="2" charset="77"/>
              </a:defRPr>
            </a:lvl1pPr>
          </a:lstStyle>
          <a:p>
            <a:pPr algn="ctr"/>
            <a:r>
              <a:rPr lang="en-US" dirty="0"/>
              <a:t>RESULTS: CLIENT MATTER INCEPTION (CMI)</a:t>
            </a:r>
          </a:p>
        </p:txBody>
      </p:sp>
    </p:spTree>
    <p:extLst>
      <p:ext uri="{BB962C8B-B14F-4D97-AF65-F5344CB8AC3E}">
        <p14:creationId xmlns:p14="http://schemas.microsoft.com/office/powerpoint/2010/main" val="26243437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95548F-01CF-8AB2-923B-2FC16F1880FE}"/>
              </a:ext>
            </a:extLst>
          </p:cNvPr>
          <p:cNvSpPr>
            <a:spLocks noGrp="1"/>
          </p:cNvSpPr>
          <p:nvPr>
            <p:ph type="body" sz="quarter" idx="12"/>
          </p:nvPr>
        </p:nvSpPr>
        <p:spPr/>
        <p:txBody>
          <a:bodyPr/>
          <a:lstStyle/>
          <a:p>
            <a:r>
              <a:rPr lang="en-US" dirty="0"/>
              <a:t>07</a:t>
            </a:r>
          </a:p>
        </p:txBody>
      </p:sp>
      <p:sp>
        <p:nvSpPr>
          <p:cNvPr id="10" name="TextBox 9">
            <a:extLst>
              <a:ext uri="{FF2B5EF4-FFF2-40B4-BE49-F238E27FC236}">
                <a16:creationId xmlns:a16="http://schemas.microsoft.com/office/drawing/2014/main" id="{2B2392E7-1554-866C-43D9-D1343CE3556C}"/>
              </a:ext>
            </a:extLst>
          </p:cNvPr>
          <p:cNvSpPr txBox="1"/>
          <p:nvPr/>
        </p:nvSpPr>
        <p:spPr>
          <a:xfrm>
            <a:off x="1226322" y="5727058"/>
            <a:ext cx="8213242" cy="428964"/>
          </a:xfrm>
          <a:prstGeom prst="rect">
            <a:avLst/>
          </a:prstGeom>
          <a:noFill/>
        </p:spPr>
        <p:txBody>
          <a:bodyPr wrap="square" rtlCol="0">
            <a:spAutoFit/>
          </a:bodyPr>
          <a:lstStyle/>
          <a:p>
            <a:pPr>
              <a:lnSpc>
                <a:spcPct val="175000"/>
              </a:lnSpc>
            </a:pPr>
            <a:r>
              <a:rPr lang="en-US" sz="1400" dirty="0">
                <a:latin typeface="Poppins" pitchFamily="2" charset="77"/>
                <a:cs typeface="Poppins" pitchFamily="2" charset="77"/>
              </a:rPr>
              <a:t>steady progress towards SaaS over the last few years, still behind expectations though</a:t>
            </a:r>
          </a:p>
        </p:txBody>
      </p:sp>
      <p:sp>
        <p:nvSpPr>
          <p:cNvPr id="18" name="Title 3">
            <a:extLst>
              <a:ext uri="{FF2B5EF4-FFF2-40B4-BE49-F238E27FC236}">
                <a16:creationId xmlns:a16="http://schemas.microsoft.com/office/drawing/2014/main" id="{80B446C9-1F4A-88ED-0CAD-3FF2800783F7}"/>
              </a:ext>
            </a:extLst>
          </p:cNvPr>
          <p:cNvSpPr txBox="1">
            <a:spLocks/>
          </p:cNvSpPr>
          <p:nvPr/>
        </p:nvSpPr>
        <p:spPr>
          <a:xfrm>
            <a:off x="0" y="389848"/>
            <a:ext cx="12192000" cy="689993"/>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Rajdhani Semibold" panose="02000000000000000000" pitchFamily="2" charset="77"/>
                <a:ea typeface="+mj-ea"/>
                <a:cs typeface="Rajdhani Semibold" panose="02000000000000000000" pitchFamily="2" charset="77"/>
              </a:defRPr>
            </a:lvl1pPr>
          </a:lstStyle>
          <a:p>
            <a:pPr algn="ctr"/>
            <a:r>
              <a:rPr lang="en-US" dirty="0"/>
              <a:t>RESULTS: TIME RECORDING</a:t>
            </a:r>
          </a:p>
        </p:txBody>
      </p:sp>
      <p:pic>
        <p:nvPicPr>
          <p:cNvPr id="5" name="Picture 4">
            <a:extLst>
              <a:ext uri="{FF2B5EF4-FFF2-40B4-BE49-F238E27FC236}">
                <a16:creationId xmlns:a16="http://schemas.microsoft.com/office/drawing/2014/main" id="{B34F1E39-FE82-0B6A-06D7-51B1C5B3EE34}"/>
              </a:ext>
            </a:extLst>
          </p:cNvPr>
          <p:cNvPicPr>
            <a:picLocks noChangeAspect="1"/>
          </p:cNvPicPr>
          <p:nvPr/>
        </p:nvPicPr>
        <p:blipFill>
          <a:blip r:embed="rId2"/>
          <a:stretch>
            <a:fillRect/>
          </a:stretch>
        </p:blipFill>
        <p:spPr>
          <a:xfrm>
            <a:off x="342097" y="1540744"/>
            <a:ext cx="5753903" cy="3705742"/>
          </a:xfrm>
          <a:prstGeom prst="rect">
            <a:avLst/>
          </a:prstGeom>
        </p:spPr>
      </p:pic>
      <p:graphicFrame>
        <p:nvGraphicFramePr>
          <p:cNvPr id="7" name="Chart 6">
            <a:extLst>
              <a:ext uri="{FF2B5EF4-FFF2-40B4-BE49-F238E27FC236}">
                <a16:creationId xmlns:a16="http://schemas.microsoft.com/office/drawing/2014/main" id="{5BA0ADC7-DBD6-0474-60BB-4EC8CFAFDBB1}"/>
              </a:ext>
            </a:extLst>
          </p:cNvPr>
          <p:cNvGraphicFramePr>
            <a:graphicFrameLocks/>
          </p:cNvGraphicFramePr>
          <p:nvPr>
            <p:extLst>
              <p:ext uri="{D42A27DB-BD31-4B8C-83A1-F6EECF244321}">
                <p14:modId xmlns:p14="http://schemas.microsoft.com/office/powerpoint/2010/main" val="3956492923"/>
              </p:ext>
            </p:extLst>
          </p:nvPr>
        </p:nvGraphicFramePr>
        <p:xfrm>
          <a:off x="6096000" y="1917513"/>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41072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95548F-01CF-8AB2-923B-2FC16F1880FE}"/>
              </a:ext>
            </a:extLst>
          </p:cNvPr>
          <p:cNvSpPr>
            <a:spLocks noGrp="1"/>
          </p:cNvSpPr>
          <p:nvPr>
            <p:ph type="body" sz="quarter" idx="12"/>
          </p:nvPr>
        </p:nvSpPr>
        <p:spPr/>
        <p:txBody>
          <a:bodyPr/>
          <a:lstStyle/>
          <a:p>
            <a:r>
              <a:rPr lang="en-US" dirty="0"/>
              <a:t>08</a:t>
            </a:r>
          </a:p>
        </p:txBody>
      </p:sp>
      <p:sp>
        <p:nvSpPr>
          <p:cNvPr id="18" name="Title 3">
            <a:extLst>
              <a:ext uri="{FF2B5EF4-FFF2-40B4-BE49-F238E27FC236}">
                <a16:creationId xmlns:a16="http://schemas.microsoft.com/office/drawing/2014/main" id="{80B446C9-1F4A-88ED-0CAD-3FF2800783F7}"/>
              </a:ext>
            </a:extLst>
          </p:cNvPr>
          <p:cNvSpPr txBox="1">
            <a:spLocks/>
          </p:cNvSpPr>
          <p:nvPr/>
        </p:nvSpPr>
        <p:spPr>
          <a:xfrm>
            <a:off x="0" y="389848"/>
            <a:ext cx="12192000" cy="689993"/>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Rajdhani Semibold" panose="02000000000000000000" pitchFamily="2" charset="77"/>
                <a:ea typeface="+mj-ea"/>
                <a:cs typeface="Rajdhani Semibold" panose="02000000000000000000" pitchFamily="2" charset="77"/>
              </a:defRPr>
            </a:lvl1pPr>
          </a:lstStyle>
          <a:p>
            <a:pPr algn="ctr"/>
            <a:r>
              <a:rPr lang="en-US" dirty="0"/>
              <a:t>RESULTS: CRM</a:t>
            </a:r>
          </a:p>
        </p:txBody>
      </p:sp>
      <p:pic>
        <p:nvPicPr>
          <p:cNvPr id="5" name="Picture 4">
            <a:extLst>
              <a:ext uri="{FF2B5EF4-FFF2-40B4-BE49-F238E27FC236}">
                <a16:creationId xmlns:a16="http://schemas.microsoft.com/office/drawing/2014/main" id="{5D75F274-2C03-34B8-52B5-249648821CB2}"/>
              </a:ext>
            </a:extLst>
          </p:cNvPr>
          <p:cNvPicPr>
            <a:picLocks noChangeAspect="1"/>
          </p:cNvPicPr>
          <p:nvPr/>
        </p:nvPicPr>
        <p:blipFill>
          <a:blip r:embed="rId2"/>
          <a:stretch>
            <a:fillRect/>
          </a:stretch>
        </p:blipFill>
        <p:spPr>
          <a:xfrm>
            <a:off x="351623" y="1599944"/>
            <a:ext cx="5744377" cy="3658111"/>
          </a:xfrm>
          <a:prstGeom prst="rect">
            <a:avLst/>
          </a:prstGeom>
        </p:spPr>
      </p:pic>
      <p:graphicFrame>
        <p:nvGraphicFramePr>
          <p:cNvPr id="7" name="Chart 6">
            <a:extLst>
              <a:ext uri="{FF2B5EF4-FFF2-40B4-BE49-F238E27FC236}">
                <a16:creationId xmlns:a16="http://schemas.microsoft.com/office/drawing/2014/main" id="{AA57D8B1-788E-CCEC-BAB0-4D2F693BCFE4}"/>
              </a:ext>
            </a:extLst>
          </p:cNvPr>
          <p:cNvGraphicFramePr>
            <a:graphicFrameLocks/>
          </p:cNvGraphicFramePr>
          <p:nvPr>
            <p:extLst>
              <p:ext uri="{D42A27DB-BD31-4B8C-83A1-F6EECF244321}">
                <p14:modId xmlns:p14="http://schemas.microsoft.com/office/powerpoint/2010/main" val="1208524210"/>
              </p:ext>
            </p:extLst>
          </p:nvPr>
        </p:nvGraphicFramePr>
        <p:xfrm>
          <a:off x="6096000" y="1895263"/>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105280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95548F-01CF-8AB2-923B-2FC16F1880FE}"/>
              </a:ext>
            </a:extLst>
          </p:cNvPr>
          <p:cNvSpPr>
            <a:spLocks noGrp="1"/>
          </p:cNvSpPr>
          <p:nvPr>
            <p:ph type="body" sz="quarter" idx="12"/>
          </p:nvPr>
        </p:nvSpPr>
        <p:spPr/>
        <p:txBody>
          <a:bodyPr/>
          <a:lstStyle/>
          <a:p>
            <a:r>
              <a:rPr lang="en-US" dirty="0"/>
              <a:t>09</a:t>
            </a:r>
          </a:p>
        </p:txBody>
      </p:sp>
      <p:sp>
        <p:nvSpPr>
          <p:cNvPr id="10" name="TextBox 9">
            <a:extLst>
              <a:ext uri="{FF2B5EF4-FFF2-40B4-BE49-F238E27FC236}">
                <a16:creationId xmlns:a16="http://schemas.microsoft.com/office/drawing/2014/main" id="{2B2392E7-1554-866C-43D9-D1343CE3556C}"/>
              </a:ext>
            </a:extLst>
          </p:cNvPr>
          <p:cNvSpPr txBox="1"/>
          <p:nvPr/>
        </p:nvSpPr>
        <p:spPr>
          <a:xfrm>
            <a:off x="1226322" y="5727058"/>
            <a:ext cx="7251472" cy="428964"/>
          </a:xfrm>
          <a:prstGeom prst="rect">
            <a:avLst/>
          </a:prstGeom>
          <a:noFill/>
        </p:spPr>
        <p:txBody>
          <a:bodyPr wrap="square" rtlCol="0">
            <a:spAutoFit/>
          </a:bodyPr>
          <a:lstStyle/>
          <a:p>
            <a:pPr>
              <a:lnSpc>
                <a:spcPct val="175000"/>
              </a:lnSpc>
            </a:pPr>
            <a:r>
              <a:rPr lang="en-US" sz="1400" dirty="0">
                <a:latin typeface="Poppins" pitchFamily="2" charset="77"/>
                <a:cs typeface="Poppins" pitchFamily="2" charset="77"/>
              </a:rPr>
              <a:t>now in the &gt;50% SaaS group – and a large increase planned for 2026 </a:t>
            </a:r>
          </a:p>
        </p:txBody>
      </p:sp>
      <p:sp>
        <p:nvSpPr>
          <p:cNvPr id="18" name="Title 3">
            <a:extLst>
              <a:ext uri="{FF2B5EF4-FFF2-40B4-BE49-F238E27FC236}">
                <a16:creationId xmlns:a16="http://schemas.microsoft.com/office/drawing/2014/main" id="{80B446C9-1F4A-88ED-0CAD-3FF2800783F7}"/>
              </a:ext>
            </a:extLst>
          </p:cNvPr>
          <p:cNvSpPr txBox="1">
            <a:spLocks/>
          </p:cNvSpPr>
          <p:nvPr/>
        </p:nvSpPr>
        <p:spPr>
          <a:xfrm>
            <a:off x="0" y="389848"/>
            <a:ext cx="12192000" cy="689993"/>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Rajdhani Semibold" panose="02000000000000000000" pitchFamily="2" charset="77"/>
                <a:ea typeface="+mj-ea"/>
                <a:cs typeface="Rajdhani Semibold" panose="02000000000000000000" pitchFamily="2" charset="77"/>
              </a:defRPr>
            </a:lvl1pPr>
          </a:lstStyle>
          <a:p>
            <a:pPr algn="ctr"/>
            <a:r>
              <a:rPr lang="en-US" dirty="0"/>
              <a:t>RESULTS: INTRANET</a:t>
            </a:r>
          </a:p>
        </p:txBody>
      </p:sp>
      <p:pic>
        <p:nvPicPr>
          <p:cNvPr id="5" name="Picture 4">
            <a:extLst>
              <a:ext uri="{FF2B5EF4-FFF2-40B4-BE49-F238E27FC236}">
                <a16:creationId xmlns:a16="http://schemas.microsoft.com/office/drawing/2014/main" id="{BF3F763A-D34F-0382-E364-01EA5E98793C}"/>
              </a:ext>
            </a:extLst>
          </p:cNvPr>
          <p:cNvPicPr>
            <a:picLocks noChangeAspect="1"/>
          </p:cNvPicPr>
          <p:nvPr/>
        </p:nvPicPr>
        <p:blipFill>
          <a:blip r:embed="rId2"/>
          <a:stretch>
            <a:fillRect/>
          </a:stretch>
        </p:blipFill>
        <p:spPr>
          <a:xfrm>
            <a:off x="399255" y="1602973"/>
            <a:ext cx="5696745" cy="3600953"/>
          </a:xfrm>
          <a:prstGeom prst="rect">
            <a:avLst/>
          </a:prstGeom>
        </p:spPr>
      </p:pic>
      <p:graphicFrame>
        <p:nvGraphicFramePr>
          <p:cNvPr id="7" name="Chart 6">
            <a:extLst>
              <a:ext uri="{FF2B5EF4-FFF2-40B4-BE49-F238E27FC236}">
                <a16:creationId xmlns:a16="http://schemas.microsoft.com/office/drawing/2014/main" id="{9B8AF979-A3F7-490C-7F56-056C8A2825CD}"/>
              </a:ext>
            </a:extLst>
          </p:cNvPr>
          <p:cNvGraphicFramePr>
            <a:graphicFrameLocks/>
          </p:cNvGraphicFramePr>
          <p:nvPr>
            <p:extLst>
              <p:ext uri="{D42A27DB-BD31-4B8C-83A1-F6EECF244321}">
                <p14:modId xmlns:p14="http://schemas.microsoft.com/office/powerpoint/2010/main" val="451823909"/>
              </p:ext>
            </p:extLst>
          </p:nvPr>
        </p:nvGraphicFramePr>
        <p:xfrm>
          <a:off x="6096000" y="1874520"/>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089623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95548F-01CF-8AB2-923B-2FC16F1880FE}"/>
              </a:ext>
            </a:extLst>
          </p:cNvPr>
          <p:cNvSpPr>
            <a:spLocks noGrp="1"/>
          </p:cNvSpPr>
          <p:nvPr>
            <p:ph type="body" sz="quarter" idx="12"/>
          </p:nvPr>
        </p:nvSpPr>
        <p:spPr/>
        <p:txBody>
          <a:bodyPr/>
          <a:lstStyle/>
          <a:p>
            <a:r>
              <a:rPr lang="en-US" dirty="0"/>
              <a:t>10</a:t>
            </a:r>
          </a:p>
        </p:txBody>
      </p:sp>
      <p:sp>
        <p:nvSpPr>
          <p:cNvPr id="10" name="TextBox 9">
            <a:extLst>
              <a:ext uri="{FF2B5EF4-FFF2-40B4-BE49-F238E27FC236}">
                <a16:creationId xmlns:a16="http://schemas.microsoft.com/office/drawing/2014/main" id="{2B2392E7-1554-866C-43D9-D1343CE3556C}"/>
              </a:ext>
            </a:extLst>
          </p:cNvPr>
          <p:cNvSpPr txBox="1"/>
          <p:nvPr/>
        </p:nvSpPr>
        <p:spPr>
          <a:xfrm>
            <a:off x="1226322" y="5727058"/>
            <a:ext cx="10365314" cy="428964"/>
          </a:xfrm>
          <a:prstGeom prst="rect">
            <a:avLst/>
          </a:prstGeom>
          <a:noFill/>
        </p:spPr>
        <p:txBody>
          <a:bodyPr wrap="square" rtlCol="0">
            <a:spAutoFit/>
          </a:bodyPr>
          <a:lstStyle/>
          <a:p>
            <a:pPr>
              <a:lnSpc>
                <a:spcPct val="175000"/>
              </a:lnSpc>
            </a:pPr>
            <a:r>
              <a:rPr lang="en-US" sz="1400" dirty="0">
                <a:latin typeface="Poppins" pitchFamily="2" charset="77"/>
                <a:cs typeface="Poppins" pitchFamily="2" charset="77"/>
              </a:rPr>
              <a:t>steady progress since 2020 and now &gt;60% SaaS. 2026 predictions perhaps more realistic than last year’s optimism</a:t>
            </a:r>
          </a:p>
        </p:txBody>
      </p:sp>
      <p:sp>
        <p:nvSpPr>
          <p:cNvPr id="18" name="Title 3">
            <a:extLst>
              <a:ext uri="{FF2B5EF4-FFF2-40B4-BE49-F238E27FC236}">
                <a16:creationId xmlns:a16="http://schemas.microsoft.com/office/drawing/2014/main" id="{80B446C9-1F4A-88ED-0CAD-3FF2800783F7}"/>
              </a:ext>
            </a:extLst>
          </p:cNvPr>
          <p:cNvSpPr txBox="1">
            <a:spLocks/>
          </p:cNvSpPr>
          <p:nvPr/>
        </p:nvSpPr>
        <p:spPr>
          <a:xfrm>
            <a:off x="0" y="389848"/>
            <a:ext cx="12192000" cy="689993"/>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Rajdhani Semibold" panose="02000000000000000000" pitchFamily="2" charset="77"/>
                <a:ea typeface="+mj-ea"/>
                <a:cs typeface="Rajdhani Semibold" panose="02000000000000000000" pitchFamily="2" charset="77"/>
              </a:defRPr>
            </a:lvl1pPr>
          </a:lstStyle>
          <a:p>
            <a:pPr algn="ctr"/>
            <a:r>
              <a:rPr lang="en-US" dirty="0"/>
              <a:t>RESULTS: DOCUMENT MANAGEMENT SYSTEM (DMS)</a:t>
            </a:r>
          </a:p>
        </p:txBody>
      </p:sp>
      <p:pic>
        <p:nvPicPr>
          <p:cNvPr id="6" name="Picture 5">
            <a:extLst>
              <a:ext uri="{FF2B5EF4-FFF2-40B4-BE49-F238E27FC236}">
                <a16:creationId xmlns:a16="http://schemas.microsoft.com/office/drawing/2014/main" id="{37D67B28-5111-AF7F-3A7B-F333C97147E8}"/>
              </a:ext>
            </a:extLst>
          </p:cNvPr>
          <p:cNvPicPr>
            <a:picLocks noChangeAspect="1"/>
          </p:cNvPicPr>
          <p:nvPr/>
        </p:nvPicPr>
        <p:blipFill>
          <a:blip r:embed="rId2"/>
          <a:stretch>
            <a:fillRect/>
          </a:stretch>
        </p:blipFill>
        <p:spPr>
          <a:xfrm>
            <a:off x="313518" y="1540744"/>
            <a:ext cx="5782482" cy="3629532"/>
          </a:xfrm>
          <a:prstGeom prst="rect">
            <a:avLst/>
          </a:prstGeom>
        </p:spPr>
      </p:pic>
      <p:graphicFrame>
        <p:nvGraphicFramePr>
          <p:cNvPr id="7" name="Chart 6">
            <a:extLst>
              <a:ext uri="{FF2B5EF4-FFF2-40B4-BE49-F238E27FC236}">
                <a16:creationId xmlns:a16="http://schemas.microsoft.com/office/drawing/2014/main" id="{A0D1A6CC-DE4B-52CF-296B-F923B54B0F83}"/>
              </a:ext>
            </a:extLst>
          </p:cNvPr>
          <p:cNvGraphicFramePr>
            <a:graphicFrameLocks/>
          </p:cNvGraphicFramePr>
          <p:nvPr>
            <p:extLst>
              <p:ext uri="{D42A27DB-BD31-4B8C-83A1-F6EECF244321}">
                <p14:modId xmlns:p14="http://schemas.microsoft.com/office/powerpoint/2010/main" val="2309638631"/>
              </p:ext>
            </p:extLst>
          </p:nvPr>
        </p:nvGraphicFramePr>
        <p:xfrm>
          <a:off x="6096000" y="1687724"/>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75264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95548F-01CF-8AB2-923B-2FC16F1880FE}"/>
              </a:ext>
            </a:extLst>
          </p:cNvPr>
          <p:cNvSpPr>
            <a:spLocks noGrp="1"/>
          </p:cNvSpPr>
          <p:nvPr>
            <p:ph type="body" sz="quarter" idx="12"/>
          </p:nvPr>
        </p:nvSpPr>
        <p:spPr/>
        <p:txBody>
          <a:bodyPr/>
          <a:lstStyle/>
          <a:p>
            <a:r>
              <a:rPr lang="en-US" dirty="0"/>
              <a:t>11</a:t>
            </a:r>
          </a:p>
        </p:txBody>
      </p:sp>
      <p:sp>
        <p:nvSpPr>
          <p:cNvPr id="18" name="Title 3">
            <a:extLst>
              <a:ext uri="{FF2B5EF4-FFF2-40B4-BE49-F238E27FC236}">
                <a16:creationId xmlns:a16="http://schemas.microsoft.com/office/drawing/2014/main" id="{80B446C9-1F4A-88ED-0CAD-3FF2800783F7}"/>
              </a:ext>
            </a:extLst>
          </p:cNvPr>
          <p:cNvSpPr txBox="1">
            <a:spLocks/>
          </p:cNvSpPr>
          <p:nvPr/>
        </p:nvSpPr>
        <p:spPr>
          <a:xfrm>
            <a:off x="0" y="389848"/>
            <a:ext cx="12192000" cy="689993"/>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Rajdhani Semibold" panose="02000000000000000000" pitchFamily="2" charset="77"/>
                <a:ea typeface="+mj-ea"/>
                <a:cs typeface="Rajdhani Semibold" panose="02000000000000000000" pitchFamily="2" charset="77"/>
              </a:defRPr>
            </a:lvl1pPr>
          </a:lstStyle>
          <a:p>
            <a:pPr algn="ctr"/>
            <a:r>
              <a:rPr lang="en-US" dirty="0"/>
              <a:t>RESULTS: TELEPHONY</a:t>
            </a:r>
          </a:p>
        </p:txBody>
      </p:sp>
      <p:pic>
        <p:nvPicPr>
          <p:cNvPr id="4" name="Picture 3">
            <a:extLst>
              <a:ext uri="{FF2B5EF4-FFF2-40B4-BE49-F238E27FC236}">
                <a16:creationId xmlns:a16="http://schemas.microsoft.com/office/drawing/2014/main" id="{589D8E5E-6D64-2158-28A9-F5CDF6190F01}"/>
              </a:ext>
            </a:extLst>
          </p:cNvPr>
          <p:cNvPicPr>
            <a:picLocks noChangeAspect="1"/>
          </p:cNvPicPr>
          <p:nvPr/>
        </p:nvPicPr>
        <p:blipFill>
          <a:blip r:embed="rId2"/>
          <a:stretch>
            <a:fillRect/>
          </a:stretch>
        </p:blipFill>
        <p:spPr>
          <a:xfrm>
            <a:off x="284939" y="1609471"/>
            <a:ext cx="5811061" cy="3639058"/>
          </a:xfrm>
          <a:prstGeom prst="rect">
            <a:avLst/>
          </a:prstGeom>
        </p:spPr>
      </p:pic>
      <p:graphicFrame>
        <p:nvGraphicFramePr>
          <p:cNvPr id="6" name="Chart 5">
            <a:extLst>
              <a:ext uri="{FF2B5EF4-FFF2-40B4-BE49-F238E27FC236}">
                <a16:creationId xmlns:a16="http://schemas.microsoft.com/office/drawing/2014/main" id="{1AE5F11B-0DB1-E003-0D45-DE0986771780}"/>
              </a:ext>
            </a:extLst>
          </p:cNvPr>
          <p:cNvGraphicFramePr>
            <a:graphicFrameLocks/>
          </p:cNvGraphicFramePr>
          <p:nvPr>
            <p:extLst>
              <p:ext uri="{D42A27DB-BD31-4B8C-83A1-F6EECF244321}">
                <p14:modId xmlns:p14="http://schemas.microsoft.com/office/powerpoint/2010/main" val="3855889669"/>
              </p:ext>
            </p:extLst>
          </p:nvPr>
        </p:nvGraphicFramePr>
        <p:xfrm>
          <a:off x="6096000" y="1835332"/>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583695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1AAE89-EBDA-45B3-7D55-617FB20AFF9A}"/>
              </a:ext>
            </a:extLst>
          </p:cNvPr>
          <p:cNvSpPr>
            <a:spLocks noGrp="1"/>
          </p:cNvSpPr>
          <p:nvPr>
            <p:ph type="body" sz="quarter" idx="10"/>
          </p:nvPr>
        </p:nvSpPr>
        <p:spPr>
          <a:xfrm>
            <a:off x="1162530" y="687221"/>
            <a:ext cx="3810489" cy="246222"/>
          </a:xfrm>
        </p:spPr>
        <p:txBody>
          <a:bodyPr/>
          <a:lstStyle/>
          <a:p>
            <a:r>
              <a:rPr lang="en-US" sz="4400" dirty="0"/>
              <a:t>AGENDA</a:t>
            </a:r>
          </a:p>
        </p:txBody>
      </p:sp>
      <p:sp>
        <p:nvSpPr>
          <p:cNvPr id="3" name="Text Placeholder 2">
            <a:extLst>
              <a:ext uri="{FF2B5EF4-FFF2-40B4-BE49-F238E27FC236}">
                <a16:creationId xmlns:a16="http://schemas.microsoft.com/office/drawing/2014/main" id="{A4A3B07E-E45D-ACF1-E4DF-B2906245B646}"/>
              </a:ext>
            </a:extLst>
          </p:cNvPr>
          <p:cNvSpPr>
            <a:spLocks noGrp="1"/>
          </p:cNvSpPr>
          <p:nvPr>
            <p:ph type="body" sz="quarter" idx="11"/>
          </p:nvPr>
        </p:nvSpPr>
        <p:spPr>
          <a:xfrm>
            <a:off x="1094796" y="2054332"/>
            <a:ext cx="8811693" cy="3398201"/>
          </a:xfrm>
        </p:spPr>
        <p:txBody>
          <a:bodyPr/>
          <a:lstStyle/>
          <a:p>
            <a:pPr marL="457200" indent="-457200">
              <a:buFont typeface="Arial" panose="020B0604020202020204" pitchFamily="34" charset="0"/>
              <a:buChar char="•"/>
            </a:pPr>
            <a:r>
              <a:rPr lang="en-US" dirty="0"/>
              <a:t>Deep Fake Demo</a:t>
            </a:r>
          </a:p>
          <a:p>
            <a:pPr marL="457200" indent="-457200">
              <a:buFont typeface="Arial" panose="020B0604020202020204" pitchFamily="34" charset="0"/>
              <a:buChar char="•"/>
            </a:pPr>
            <a:r>
              <a:rPr lang="en-US" dirty="0"/>
              <a:t>Examples of Risks &amp; Challenges uniquely related to Generative AI</a:t>
            </a:r>
          </a:p>
          <a:p>
            <a:pPr marL="457200" indent="-457200">
              <a:buFont typeface="Arial" panose="020B0604020202020204" pitchFamily="34" charset="0"/>
              <a:buChar char="•"/>
            </a:pPr>
            <a:r>
              <a:rPr lang="en-US" dirty="0"/>
              <a:t>The need for ILTA gen AI coordination</a:t>
            </a:r>
          </a:p>
          <a:p>
            <a:pPr marL="457200" indent="-457200">
              <a:buFont typeface="Arial" panose="020B0604020202020204" pitchFamily="34" charset="0"/>
              <a:buChar char="•"/>
            </a:pPr>
            <a:r>
              <a:rPr lang="en-US" dirty="0"/>
              <a:t>How do we mobilize together?</a:t>
            </a:r>
          </a:p>
          <a:p>
            <a:pPr marL="457200" indent="-457200">
              <a:buFont typeface="Arial" panose="020B0604020202020204" pitchFamily="34" charset="0"/>
              <a:buChar char="•"/>
            </a:pPr>
            <a:r>
              <a:rPr lang="en-US" dirty="0"/>
              <a:t>Resources to share</a:t>
            </a:r>
          </a:p>
          <a:p>
            <a:endParaRPr lang="en-US" dirty="0"/>
          </a:p>
        </p:txBody>
      </p:sp>
      <p:sp>
        <p:nvSpPr>
          <p:cNvPr id="4" name="Text Placeholder 3">
            <a:extLst>
              <a:ext uri="{FF2B5EF4-FFF2-40B4-BE49-F238E27FC236}">
                <a16:creationId xmlns:a16="http://schemas.microsoft.com/office/drawing/2014/main" id="{D8B0A464-A358-F8F5-4C23-91E28013A200}"/>
              </a:ext>
            </a:extLst>
          </p:cNvPr>
          <p:cNvSpPr>
            <a:spLocks noGrp="1"/>
          </p:cNvSpPr>
          <p:nvPr>
            <p:ph type="body" sz="quarter" idx="12"/>
          </p:nvPr>
        </p:nvSpPr>
        <p:spPr/>
        <p:txBody>
          <a:bodyPr/>
          <a:lstStyle/>
          <a:p>
            <a:r>
              <a:rPr lang="en-US" dirty="0"/>
              <a:t>04</a:t>
            </a:r>
          </a:p>
        </p:txBody>
      </p:sp>
    </p:spTree>
    <p:extLst>
      <p:ext uri="{BB962C8B-B14F-4D97-AF65-F5344CB8AC3E}">
        <p14:creationId xmlns:p14="http://schemas.microsoft.com/office/powerpoint/2010/main" val="27605938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95548F-01CF-8AB2-923B-2FC16F1880FE}"/>
              </a:ext>
            </a:extLst>
          </p:cNvPr>
          <p:cNvSpPr>
            <a:spLocks noGrp="1"/>
          </p:cNvSpPr>
          <p:nvPr>
            <p:ph type="body" sz="quarter" idx="12"/>
          </p:nvPr>
        </p:nvSpPr>
        <p:spPr/>
        <p:txBody>
          <a:bodyPr/>
          <a:lstStyle/>
          <a:p>
            <a:r>
              <a:rPr lang="en-US" dirty="0"/>
              <a:t>12</a:t>
            </a:r>
          </a:p>
        </p:txBody>
      </p:sp>
      <p:sp>
        <p:nvSpPr>
          <p:cNvPr id="10" name="TextBox 9">
            <a:extLst>
              <a:ext uri="{FF2B5EF4-FFF2-40B4-BE49-F238E27FC236}">
                <a16:creationId xmlns:a16="http://schemas.microsoft.com/office/drawing/2014/main" id="{2B2392E7-1554-866C-43D9-D1343CE3556C}"/>
              </a:ext>
            </a:extLst>
          </p:cNvPr>
          <p:cNvSpPr txBox="1"/>
          <p:nvPr/>
        </p:nvSpPr>
        <p:spPr>
          <a:xfrm>
            <a:off x="1226322" y="5727058"/>
            <a:ext cx="7251472" cy="428964"/>
          </a:xfrm>
          <a:prstGeom prst="rect">
            <a:avLst/>
          </a:prstGeom>
          <a:noFill/>
        </p:spPr>
        <p:txBody>
          <a:bodyPr wrap="square" rtlCol="0">
            <a:spAutoFit/>
          </a:bodyPr>
          <a:lstStyle/>
          <a:p>
            <a:pPr>
              <a:lnSpc>
                <a:spcPct val="175000"/>
              </a:lnSpc>
            </a:pPr>
            <a:r>
              <a:rPr lang="en-US" sz="1400" dirty="0">
                <a:latin typeface="Poppins" pitchFamily="2" charset="77"/>
                <a:cs typeface="Poppins" pitchFamily="2" charset="77"/>
              </a:rPr>
              <a:t>More detail in ILTA’s tech survey, but widespread move towards </a:t>
            </a:r>
            <a:r>
              <a:rPr lang="en-US" sz="1400" dirty="0" err="1">
                <a:latin typeface="Poppins" pitchFamily="2" charset="77"/>
                <a:cs typeface="Poppins" pitchFamily="2" charset="77"/>
              </a:rPr>
              <a:t>InTune</a:t>
            </a:r>
            <a:endParaRPr lang="en-US" sz="1400" dirty="0">
              <a:latin typeface="Poppins" pitchFamily="2" charset="77"/>
              <a:cs typeface="Poppins" pitchFamily="2" charset="77"/>
            </a:endParaRPr>
          </a:p>
        </p:txBody>
      </p:sp>
      <p:sp>
        <p:nvSpPr>
          <p:cNvPr id="18" name="Title 3">
            <a:extLst>
              <a:ext uri="{FF2B5EF4-FFF2-40B4-BE49-F238E27FC236}">
                <a16:creationId xmlns:a16="http://schemas.microsoft.com/office/drawing/2014/main" id="{80B446C9-1F4A-88ED-0CAD-3FF2800783F7}"/>
              </a:ext>
            </a:extLst>
          </p:cNvPr>
          <p:cNvSpPr txBox="1">
            <a:spLocks/>
          </p:cNvSpPr>
          <p:nvPr/>
        </p:nvSpPr>
        <p:spPr>
          <a:xfrm>
            <a:off x="0" y="389848"/>
            <a:ext cx="12192000" cy="689993"/>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Rajdhani Semibold" panose="02000000000000000000" pitchFamily="2" charset="77"/>
                <a:ea typeface="+mj-ea"/>
                <a:cs typeface="Rajdhani Semibold" panose="02000000000000000000" pitchFamily="2" charset="77"/>
              </a:defRPr>
            </a:lvl1pPr>
          </a:lstStyle>
          <a:p>
            <a:pPr algn="ctr"/>
            <a:r>
              <a:rPr lang="en-US" dirty="0"/>
              <a:t>RESULTS: MOBILE DEVICE MANAGEMENT</a:t>
            </a:r>
          </a:p>
        </p:txBody>
      </p:sp>
      <p:pic>
        <p:nvPicPr>
          <p:cNvPr id="5" name="Picture 4">
            <a:extLst>
              <a:ext uri="{FF2B5EF4-FFF2-40B4-BE49-F238E27FC236}">
                <a16:creationId xmlns:a16="http://schemas.microsoft.com/office/drawing/2014/main" id="{697325C9-AC76-4F97-B07A-E3B4894F55E2}"/>
              </a:ext>
            </a:extLst>
          </p:cNvPr>
          <p:cNvPicPr>
            <a:picLocks noChangeAspect="1"/>
          </p:cNvPicPr>
          <p:nvPr/>
        </p:nvPicPr>
        <p:blipFill>
          <a:blip r:embed="rId2"/>
          <a:stretch>
            <a:fillRect/>
          </a:stretch>
        </p:blipFill>
        <p:spPr>
          <a:xfrm>
            <a:off x="265886" y="1690158"/>
            <a:ext cx="5830114" cy="3686689"/>
          </a:xfrm>
          <a:prstGeom prst="rect">
            <a:avLst/>
          </a:prstGeom>
        </p:spPr>
      </p:pic>
      <p:graphicFrame>
        <p:nvGraphicFramePr>
          <p:cNvPr id="7" name="Chart 6">
            <a:extLst>
              <a:ext uri="{FF2B5EF4-FFF2-40B4-BE49-F238E27FC236}">
                <a16:creationId xmlns:a16="http://schemas.microsoft.com/office/drawing/2014/main" id="{5411C697-59A3-ABBB-C150-3748E6B567A6}"/>
              </a:ext>
            </a:extLst>
          </p:cNvPr>
          <p:cNvGraphicFramePr>
            <a:graphicFrameLocks/>
          </p:cNvGraphicFramePr>
          <p:nvPr>
            <p:extLst>
              <p:ext uri="{D42A27DB-BD31-4B8C-83A1-F6EECF244321}">
                <p14:modId xmlns:p14="http://schemas.microsoft.com/office/powerpoint/2010/main" val="4045285708"/>
              </p:ext>
            </p:extLst>
          </p:nvPr>
        </p:nvGraphicFramePr>
        <p:xfrm>
          <a:off x="6096000" y="1861457"/>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378800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95548F-01CF-8AB2-923B-2FC16F1880FE}"/>
              </a:ext>
            </a:extLst>
          </p:cNvPr>
          <p:cNvSpPr>
            <a:spLocks noGrp="1"/>
          </p:cNvSpPr>
          <p:nvPr>
            <p:ph type="body" sz="quarter" idx="12"/>
          </p:nvPr>
        </p:nvSpPr>
        <p:spPr/>
        <p:txBody>
          <a:bodyPr/>
          <a:lstStyle/>
          <a:p>
            <a:r>
              <a:rPr lang="en-US" dirty="0"/>
              <a:t>13</a:t>
            </a:r>
          </a:p>
        </p:txBody>
      </p:sp>
      <p:sp>
        <p:nvSpPr>
          <p:cNvPr id="10" name="TextBox 9">
            <a:extLst>
              <a:ext uri="{FF2B5EF4-FFF2-40B4-BE49-F238E27FC236}">
                <a16:creationId xmlns:a16="http://schemas.microsoft.com/office/drawing/2014/main" id="{2B2392E7-1554-866C-43D9-D1343CE3556C}"/>
              </a:ext>
            </a:extLst>
          </p:cNvPr>
          <p:cNvSpPr txBox="1"/>
          <p:nvPr/>
        </p:nvSpPr>
        <p:spPr>
          <a:xfrm>
            <a:off x="1226322" y="5727058"/>
            <a:ext cx="9737242" cy="428964"/>
          </a:xfrm>
          <a:prstGeom prst="rect">
            <a:avLst/>
          </a:prstGeom>
          <a:noFill/>
        </p:spPr>
        <p:txBody>
          <a:bodyPr wrap="square" rtlCol="0">
            <a:spAutoFit/>
          </a:bodyPr>
          <a:lstStyle/>
          <a:p>
            <a:pPr>
              <a:lnSpc>
                <a:spcPct val="175000"/>
              </a:lnSpc>
            </a:pPr>
            <a:r>
              <a:rPr lang="en-US" sz="1400" dirty="0">
                <a:latin typeface="Poppins" pitchFamily="2" charset="77"/>
                <a:cs typeface="Poppins" pitchFamily="2" charset="77"/>
              </a:rPr>
              <a:t>often less integrated than other parts of the law firm tech stack, perhaps easier to move as a result</a:t>
            </a:r>
          </a:p>
        </p:txBody>
      </p:sp>
      <p:sp>
        <p:nvSpPr>
          <p:cNvPr id="18" name="Title 3">
            <a:extLst>
              <a:ext uri="{FF2B5EF4-FFF2-40B4-BE49-F238E27FC236}">
                <a16:creationId xmlns:a16="http://schemas.microsoft.com/office/drawing/2014/main" id="{80B446C9-1F4A-88ED-0CAD-3FF2800783F7}"/>
              </a:ext>
            </a:extLst>
          </p:cNvPr>
          <p:cNvSpPr txBox="1">
            <a:spLocks/>
          </p:cNvSpPr>
          <p:nvPr/>
        </p:nvSpPr>
        <p:spPr>
          <a:xfrm>
            <a:off x="0" y="389848"/>
            <a:ext cx="12192000" cy="689993"/>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Rajdhani Semibold" panose="02000000000000000000" pitchFamily="2" charset="77"/>
                <a:ea typeface="+mj-ea"/>
                <a:cs typeface="Rajdhani Semibold" panose="02000000000000000000" pitchFamily="2" charset="77"/>
              </a:defRPr>
            </a:lvl1pPr>
          </a:lstStyle>
          <a:p>
            <a:pPr algn="ctr"/>
            <a:r>
              <a:rPr lang="en-US" dirty="0"/>
              <a:t>RESULTS: HRIS</a:t>
            </a:r>
          </a:p>
        </p:txBody>
      </p:sp>
      <p:graphicFrame>
        <p:nvGraphicFramePr>
          <p:cNvPr id="3" name="Chart 2">
            <a:extLst>
              <a:ext uri="{FF2B5EF4-FFF2-40B4-BE49-F238E27FC236}">
                <a16:creationId xmlns:a16="http://schemas.microsoft.com/office/drawing/2014/main" id="{F8F29885-1F87-551E-1E3E-45E173F78045}"/>
              </a:ext>
            </a:extLst>
          </p:cNvPr>
          <p:cNvGraphicFramePr>
            <a:graphicFrameLocks/>
          </p:cNvGraphicFramePr>
          <p:nvPr>
            <p:extLst>
              <p:ext uri="{D42A27DB-BD31-4B8C-83A1-F6EECF244321}">
                <p14:modId xmlns:p14="http://schemas.microsoft.com/office/powerpoint/2010/main" val="2991210814"/>
              </p:ext>
            </p:extLst>
          </p:nvPr>
        </p:nvGraphicFramePr>
        <p:xfrm>
          <a:off x="6096000" y="1861457"/>
          <a:ext cx="4572000" cy="2743200"/>
        </p:xfrm>
        <a:graphic>
          <a:graphicData uri="http://schemas.openxmlformats.org/drawingml/2006/chart">
            <c:chart xmlns:c="http://schemas.openxmlformats.org/drawingml/2006/chart" xmlns:r="http://schemas.openxmlformats.org/officeDocument/2006/relationships" r:id="rId2"/>
          </a:graphicData>
        </a:graphic>
      </p:graphicFrame>
      <p:pic>
        <p:nvPicPr>
          <p:cNvPr id="6" name="Picture 5">
            <a:extLst>
              <a:ext uri="{FF2B5EF4-FFF2-40B4-BE49-F238E27FC236}">
                <a16:creationId xmlns:a16="http://schemas.microsoft.com/office/drawing/2014/main" id="{E6FA5A4E-2EF4-ABFD-2229-F6EA26897B4D}"/>
              </a:ext>
            </a:extLst>
          </p:cNvPr>
          <p:cNvPicPr>
            <a:picLocks noChangeAspect="1"/>
          </p:cNvPicPr>
          <p:nvPr/>
        </p:nvPicPr>
        <p:blipFill>
          <a:blip r:embed="rId3"/>
          <a:stretch>
            <a:fillRect/>
          </a:stretch>
        </p:blipFill>
        <p:spPr>
          <a:xfrm>
            <a:off x="332571" y="1705818"/>
            <a:ext cx="5763429" cy="3524742"/>
          </a:xfrm>
          <a:prstGeom prst="rect">
            <a:avLst/>
          </a:prstGeom>
        </p:spPr>
      </p:pic>
    </p:spTree>
    <p:extLst>
      <p:ext uri="{BB962C8B-B14F-4D97-AF65-F5344CB8AC3E}">
        <p14:creationId xmlns:p14="http://schemas.microsoft.com/office/powerpoint/2010/main" val="18355223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95548F-01CF-8AB2-923B-2FC16F1880FE}"/>
              </a:ext>
            </a:extLst>
          </p:cNvPr>
          <p:cNvSpPr>
            <a:spLocks noGrp="1"/>
          </p:cNvSpPr>
          <p:nvPr>
            <p:ph type="body" sz="quarter" idx="12"/>
          </p:nvPr>
        </p:nvSpPr>
        <p:spPr/>
        <p:txBody>
          <a:bodyPr/>
          <a:lstStyle/>
          <a:p>
            <a:r>
              <a:rPr lang="en-US" dirty="0"/>
              <a:t>14</a:t>
            </a:r>
          </a:p>
        </p:txBody>
      </p:sp>
      <p:sp>
        <p:nvSpPr>
          <p:cNvPr id="18" name="Title 3">
            <a:extLst>
              <a:ext uri="{FF2B5EF4-FFF2-40B4-BE49-F238E27FC236}">
                <a16:creationId xmlns:a16="http://schemas.microsoft.com/office/drawing/2014/main" id="{80B446C9-1F4A-88ED-0CAD-3FF2800783F7}"/>
              </a:ext>
            </a:extLst>
          </p:cNvPr>
          <p:cNvSpPr txBox="1">
            <a:spLocks/>
          </p:cNvSpPr>
          <p:nvPr/>
        </p:nvSpPr>
        <p:spPr>
          <a:xfrm>
            <a:off x="0" y="389848"/>
            <a:ext cx="12192000" cy="689993"/>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Rajdhani Semibold" panose="02000000000000000000" pitchFamily="2" charset="77"/>
                <a:ea typeface="+mj-ea"/>
                <a:cs typeface="Rajdhani Semibold" panose="02000000000000000000" pitchFamily="2" charset="77"/>
              </a:defRPr>
            </a:lvl1pPr>
          </a:lstStyle>
          <a:p>
            <a:pPr algn="ctr"/>
            <a:r>
              <a:rPr lang="en-US" dirty="0"/>
              <a:t>RESULTS: SERVICE DESK</a:t>
            </a:r>
          </a:p>
        </p:txBody>
      </p:sp>
      <p:pic>
        <p:nvPicPr>
          <p:cNvPr id="5" name="Picture 4">
            <a:extLst>
              <a:ext uri="{FF2B5EF4-FFF2-40B4-BE49-F238E27FC236}">
                <a16:creationId xmlns:a16="http://schemas.microsoft.com/office/drawing/2014/main" id="{77209B3F-CF48-ABDA-F86E-AAD31DDD8E00}"/>
              </a:ext>
            </a:extLst>
          </p:cNvPr>
          <p:cNvPicPr>
            <a:picLocks noChangeAspect="1"/>
          </p:cNvPicPr>
          <p:nvPr/>
        </p:nvPicPr>
        <p:blipFill>
          <a:blip r:embed="rId2"/>
          <a:stretch>
            <a:fillRect/>
          </a:stretch>
        </p:blipFill>
        <p:spPr>
          <a:xfrm>
            <a:off x="342097" y="1633287"/>
            <a:ext cx="5753903" cy="3591426"/>
          </a:xfrm>
          <a:prstGeom prst="rect">
            <a:avLst/>
          </a:prstGeom>
        </p:spPr>
      </p:pic>
      <p:graphicFrame>
        <p:nvGraphicFramePr>
          <p:cNvPr id="7" name="Chart 6">
            <a:extLst>
              <a:ext uri="{FF2B5EF4-FFF2-40B4-BE49-F238E27FC236}">
                <a16:creationId xmlns:a16="http://schemas.microsoft.com/office/drawing/2014/main" id="{4901FD61-C9C0-694F-7275-26B3F6EAF73E}"/>
              </a:ext>
            </a:extLst>
          </p:cNvPr>
          <p:cNvGraphicFramePr>
            <a:graphicFrameLocks/>
          </p:cNvGraphicFramePr>
          <p:nvPr>
            <p:extLst>
              <p:ext uri="{D42A27DB-BD31-4B8C-83A1-F6EECF244321}">
                <p14:modId xmlns:p14="http://schemas.microsoft.com/office/powerpoint/2010/main" val="327453294"/>
              </p:ext>
            </p:extLst>
          </p:nvPr>
        </p:nvGraphicFramePr>
        <p:xfrm>
          <a:off x="6096000" y="1848394"/>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554704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95548F-01CF-8AB2-923B-2FC16F1880FE}"/>
              </a:ext>
            </a:extLst>
          </p:cNvPr>
          <p:cNvSpPr>
            <a:spLocks noGrp="1"/>
          </p:cNvSpPr>
          <p:nvPr>
            <p:ph type="body" sz="quarter" idx="12"/>
          </p:nvPr>
        </p:nvSpPr>
        <p:spPr/>
        <p:txBody>
          <a:bodyPr/>
          <a:lstStyle/>
          <a:p>
            <a:r>
              <a:rPr lang="en-US" dirty="0"/>
              <a:t>15</a:t>
            </a:r>
          </a:p>
        </p:txBody>
      </p:sp>
      <p:sp>
        <p:nvSpPr>
          <p:cNvPr id="10" name="TextBox 9">
            <a:extLst>
              <a:ext uri="{FF2B5EF4-FFF2-40B4-BE49-F238E27FC236}">
                <a16:creationId xmlns:a16="http://schemas.microsoft.com/office/drawing/2014/main" id="{2B2392E7-1554-866C-43D9-D1343CE3556C}"/>
              </a:ext>
            </a:extLst>
          </p:cNvPr>
          <p:cNvSpPr txBox="1"/>
          <p:nvPr/>
        </p:nvSpPr>
        <p:spPr>
          <a:xfrm>
            <a:off x="1226322" y="5727058"/>
            <a:ext cx="7251472" cy="428964"/>
          </a:xfrm>
          <a:prstGeom prst="rect">
            <a:avLst/>
          </a:prstGeom>
          <a:noFill/>
        </p:spPr>
        <p:txBody>
          <a:bodyPr wrap="square" rtlCol="0">
            <a:spAutoFit/>
          </a:bodyPr>
          <a:lstStyle/>
          <a:p>
            <a:pPr>
              <a:lnSpc>
                <a:spcPct val="175000"/>
              </a:lnSpc>
            </a:pPr>
            <a:r>
              <a:rPr lang="en-US" sz="1400" dirty="0">
                <a:latin typeface="Poppins" pitchFamily="2" charset="77"/>
                <a:cs typeface="Poppins" pitchFamily="2" charset="77"/>
              </a:rPr>
              <a:t>biggest increases came in 2020 with lockdown, slower progress since then</a:t>
            </a:r>
          </a:p>
        </p:txBody>
      </p:sp>
      <p:sp>
        <p:nvSpPr>
          <p:cNvPr id="18" name="Title 3">
            <a:extLst>
              <a:ext uri="{FF2B5EF4-FFF2-40B4-BE49-F238E27FC236}">
                <a16:creationId xmlns:a16="http://schemas.microsoft.com/office/drawing/2014/main" id="{80B446C9-1F4A-88ED-0CAD-3FF2800783F7}"/>
              </a:ext>
            </a:extLst>
          </p:cNvPr>
          <p:cNvSpPr txBox="1">
            <a:spLocks/>
          </p:cNvSpPr>
          <p:nvPr/>
        </p:nvSpPr>
        <p:spPr>
          <a:xfrm>
            <a:off x="0" y="389848"/>
            <a:ext cx="12192000" cy="689993"/>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Rajdhani Semibold" panose="02000000000000000000" pitchFamily="2" charset="77"/>
                <a:ea typeface="+mj-ea"/>
                <a:cs typeface="Rajdhani Semibold" panose="02000000000000000000" pitchFamily="2" charset="77"/>
              </a:defRPr>
            </a:lvl1pPr>
          </a:lstStyle>
          <a:p>
            <a:pPr algn="ctr"/>
            <a:r>
              <a:rPr lang="en-US" dirty="0"/>
              <a:t>RESULTS: VIDEO CONFERENCING / COLLABORATION</a:t>
            </a:r>
          </a:p>
        </p:txBody>
      </p:sp>
      <p:pic>
        <p:nvPicPr>
          <p:cNvPr id="4" name="Picture 3">
            <a:extLst>
              <a:ext uri="{FF2B5EF4-FFF2-40B4-BE49-F238E27FC236}">
                <a16:creationId xmlns:a16="http://schemas.microsoft.com/office/drawing/2014/main" id="{F44DE38E-F03E-0C65-C27A-88C75CB2AECD}"/>
              </a:ext>
            </a:extLst>
          </p:cNvPr>
          <p:cNvPicPr>
            <a:picLocks noChangeAspect="1"/>
          </p:cNvPicPr>
          <p:nvPr/>
        </p:nvPicPr>
        <p:blipFill>
          <a:blip r:embed="rId2"/>
          <a:stretch>
            <a:fillRect/>
          </a:stretch>
        </p:blipFill>
        <p:spPr>
          <a:xfrm>
            <a:off x="361150" y="1653279"/>
            <a:ext cx="5734850" cy="3734321"/>
          </a:xfrm>
          <a:prstGeom prst="rect">
            <a:avLst/>
          </a:prstGeom>
        </p:spPr>
      </p:pic>
      <p:graphicFrame>
        <p:nvGraphicFramePr>
          <p:cNvPr id="6" name="Chart 5">
            <a:extLst>
              <a:ext uri="{FF2B5EF4-FFF2-40B4-BE49-F238E27FC236}">
                <a16:creationId xmlns:a16="http://schemas.microsoft.com/office/drawing/2014/main" id="{E1F5734A-8319-A729-3E0E-FCFF3E271A7D}"/>
              </a:ext>
            </a:extLst>
          </p:cNvPr>
          <p:cNvGraphicFramePr>
            <a:graphicFrameLocks/>
          </p:cNvGraphicFramePr>
          <p:nvPr>
            <p:extLst>
              <p:ext uri="{D42A27DB-BD31-4B8C-83A1-F6EECF244321}">
                <p14:modId xmlns:p14="http://schemas.microsoft.com/office/powerpoint/2010/main" val="529041479"/>
              </p:ext>
            </p:extLst>
          </p:nvPr>
        </p:nvGraphicFramePr>
        <p:xfrm>
          <a:off x="6096000" y="1874520"/>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453230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95548F-01CF-8AB2-923B-2FC16F1880FE}"/>
              </a:ext>
            </a:extLst>
          </p:cNvPr>
          <p:cNvSpPr>
            <a:spLocks noGrp="1"/>
          </p:cNvSpPr>
          <p:nvPr>
            <p:ph type="body" sz="quarter" idx="12"/>
          </p:nvPr>
        </p:nvSpPr>
        <p:spPr/>
        <p:txBody>
          <a:bodyPr/>
          <a:lstStyle/>
          <a:p>
            <a:r>
              <a:rPr lang="en-US" dirty="0"/>
              <a:t>16</a:t>
            </a:r>
          </a:p>
        </p:txBody>
      </p:sp>
      <p:sp>
        <p:nvSpPr>
          <p:cNvPr id="10" name="TextBox 9">
            <a:extLst>
              <a:ext uri="{FF2B5EF4-FFF2-40B4-BE49-F238E27FC236}">
                <a16:creationId xmlns:a16="http://schemas.microsoft.com/office/drawing/2014/main" id="{2B2392E7-1554-866C-43D9-D1343CE3556C}"/>
              </a:ext>
            </a:extLst>
          </p:cNvPr>
          <p:cNvSpPr txBox="1"/>
          <p:nvPr/>
        </p:nvSpPr>
        <p:spPr>
          <a:xfrm>
            <a:off x="1226321" y="5727058"/>
            <a:ext cx="10069751" cy="428964"/>
          </a:xfrm>
          <a:prstGeom prst="rect">
            <a:avLst/>
          </a:prstGeom>
          <a:noFill/>
        </p:spPr>
        <p:txBody>
          <a:bodyPr wrap="square" rtlCol="0">
            <a:spAutoFit/>
          </a:bodyPr>
          <a:lstStyle/>
          <a:p>
            <a:pPr>
              <a:lnSpc>
                <a:spcPct val="175000"/>
              </a:lnSpc>
            </a:pPr>
            <a:r>
              <a:rPr lang="en-US" sz="1400" dirty="0">
                <a:latin typeface="Poppins" pitchFamily="2" charset="77"/>
                <a:cs typeface="Poppins" pitchFamily="2" charset="77"/>
              </a:rPr>
              <a:t>move to Exchange Online was initially quite slow but is now dominant with relatively few firms still to move</a:t>
            </a:r>
          </a:p>
        </p:txBody>
      </p:sp>
      <p:sp>
        <p:nvSpPr>
          <p:cNvPr id="18" name="Title 3">
            <a:extLst>
              <a:ext uri="{FF2B5EF4-FFF2-40B4-BE49-F238E27FC236}">
                <a16:creationId xmlns:a16="http://schemas.microsoft.com/office/drawing/2014/main" id="{80B446C9-1F4A-88ED-0CAD-3FF2800783F7}"/>
              </a:ext>
            </a:extLst>
          </p:cNvPr>
          <p:cNvSpPr txBox="1">
            <a:spLocks/>
          </p:cNvSpPr>
          <p:nvPr/>
        </p:nvSpPr>
        <p:spPr>
          <a:xfrm>
            <a:off x="0" y="389848"/>
            <a:ext cx="12192000" cy="689993"/>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Rajdhani Semibold" panose="02000000000000000000" pitchFamily="2" charset="77"/>
                <a:ea typeface="+mj-ea"/>
                <a:cs typeface="Rajdhani Semibold" panose="02000000000000000000" pitchFamily="2" charset="77"/>
              </a:defRPr>
            </a:lvl1pPr>
          </a:lstStyle>
          <a:p>
            <a:pPr algn="ctr"/>
            <a:r>
              <a:rPr lang="en-US" dirty="0"/>
              <a:t>RESULTS: EMAIL</a:t>
            </a:r>
          </a:p>
        </p:txBody>
      </p:sp>
      <p:pic>
        <p:nvPicPr>
          <p:cNvPr id="4" name="Picture 3">
            <a:extLst>
              <a:ext uri="{FF2B5EF4-FFF2-40B4-BE49-F238E27FC236}">
                <a16:creationId xmlns:a16="http://schemas.microsoft.com/office/drawing/2014/main" id="{7EC17C3D-2B2F-F2BB-0671-513D7AD503A3}"/>
              </a:ext>
            </a:extLst>
          </p:cNvPr>
          <p:cNvPicPr>
            <a:picLocks noChangeAspect="1"/>
          </p:cNvPicPr>
          <p:nvPr/>
        </p:nvPicPr>
        <p:blipFill>
          <a:blip r:embed="rId2"/>
          <a:stretch>
            <a:fillRect/>
          </a:stretch>
        </p:blipFill>
        <p:spPr>
          <a:xfrm>
            <a:off x="389729" y="1599944"/>
            <a:ext cx="5706271" cy="3658111"/>
          </a:xfrm>
          <a:prstGeom prst="rect">
            <a:avLst/>
          </a:prstGeom>
        </p:spPr>
      </p:pic>
      <p:graphicFrame>
        <p:nvGraphicFramePr>
          <p:cNvPr id="6" name="Chart 5">
            <a:extLst>
              <a:ext uri="{FF2B5EF4-FFF2-40B4-BE49-F238E27FC236}">
                <a16:creationId xmlns:a16="http://schemas.microsoft.com/office/drawing/2014/main" id="{638580DF-9F80-B052-5303-B98BD5549642}"/>
              </a:ext>
            </a:extLst>
          </p:cNvPr>
          <p:cNvGraphicFramePr>
            <a:graphicFrameLocks/>
          </p:cNvGraphicFramePr>
          <p:nvPr>
            <p:extLst>
              <p:ext uri="{D42A27DB-BD31-4B8C-83A1-F6EECF244321}">
                <p14:modId xmlns:p14="http://schemas.microsoft.com/office/powerpoint/2010/main" val="478848712"/>
              </p:ext>
            </p:extLst>
          </p:nvPr>
        </p:nvGraphicFramePr>
        <p:xfrm>
          <a:off x="6096000" y="1874519"/>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706077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95548F-01CF-8AB2-923B-2FC16F1880FE}"/>
              </a:ext>
            </a:extLst>
          </p:cNvPr>
          <p:cNvSpPr>
            <a:spLocks noGrp="1"/>
          </p:cNvSpPr>
          <p:nvPr>
            <p:ph type="body" sz="quarter" idx="12"/>
          </p:nvPr>
        </p:nvSpPr>
        <p:spPr/>
        <p:txBody>
          <a:bodyPr/>
          <a:lstStyle/>
          <a:p>
            <a:r>
              <a:rPr lang="en-US" dirty="0"/>
              <a:t>17</a:t>
            </a:r>
          </a:p>
        </p:txBody>
      </p:sp>
      <p:sp>
        <p:nvSpPr>
          <p:cNvPr id="10" name="TextBox 9">
            <a:extLst>
              <a:ext uri="{FF2B5EF4-FFF2-40B4-BE49-F238E27FC236}">
                <a16:creationId xmlns:a16="http://schemas.microsoft.com/office/drawing/2014/main" id="{2B2392E7-1554-866C-43D9-D1343CE3556C}"/>
              </a:ext>
            </a:extLst>
          </p:cNvPr>
          <p:cNvSpPr txBox="1"/>
          <p:nvPr/>
        </p:nvSpPr>
        <p:spPr>
          <a:xfrm>
            <a:off x="1226322" y="5727058"/>
            <a:ext cx="9792660" cy="428964"/>
          </a:xfrm>
          <a:prstGeom prst="rect">
            <a:avLst/>
          </a:prstGeom>
          <a:noFill/>
        </p:spPr>
        <p:txBody>
          <a:bodyPr wrap="square" rtlCol="0">
            <a:spAutoFit/>
          </a:bodyPr>
          <a:lstStyle/>
          <a:p>
            <a:pPr>
              <a:lnSpc>
                <a:spcPct val="175000"/>
              </a:lnSpc>
            </a:pPr>
            <a:r>
              <a:rPr lang="en-US" sz="1400" dirty="0">
                <a:latin typeface="Poppins" pitchFamily="2" charset="77"/>
                <a:cs typeface="Poppins" pitchFamily="2" charset="77"/>
              </a:rPr>
              <a:t>has always been the leader in this survey, with &gt;85% SaaS since 2020 and limited movement since</a:t>
            </a:r>
          </a:p>
        </p:txBody>
      </p:sp>
      <p:sp>
        <p:nvSpPr>
          <p:cNvPr id="18" name="Title 3">
            <a:extLst>
              <a:ext uri="{FF2B5EF4-FFF2-40B4-BE49-F238E27FC236}">
                <a16:creationId xmlns:a16="http://schemas.microsoft.com/office/drawing/2014/main" id="{80B446C9-1F4A-88ED-0CAD-3FF2800783F7}"/>
              </a:ext>
            </a:extLst>
          </p:cNvPr>
          <p:cNvSpPr txBox="1">
            <a:spLocks/>
          </p:cNvSpPr>
          <p:nvPr/>
        </p:nvSpPr>
        <p:spPr>
          <a:xfrm>
            <a:off x="0" y="389848"/>
            <a:ext cx="12192000" cy="689993"/>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Rajdhani Semibold" panose="02000000000000000000" pitchFamily="2" charset="77"/>
                <a:ea typeface="+mj-ea"/>
                <a:cs typeface="Rajdhani Semibold" panose="02000000000000000000" pitchFamily="2" charset="77"/>
              </a:defRPr>
            </a:lvl1pPr>
          </a:lstStyle>
          <a:p>
            <a:pPr algn="ctr"/>
            <a:r>
              <a:rPr lang="en-US" dirty="0"/>
              <a:t>RESULTS: EMAIL SECURITY</a:t>
            </a:r>
          </a:p>
        </p:txBody>
      </p:sp>
      <p:graphicFrame>
        <p:nvGraphicFramePr>
          <p:cNvPr id="3" name="Chart 2">
            <a:extLst>
              <a:ext uri="{FF2B5EF4-FFF2-40B4-BE49-F238E27FC236}">
                <a16:creationId xmlns:a16="http://schemas.microsoft.com/office/drawing/2014/main" id="{8E259C5B-958C-F013-1193-3D7EB7FA5B25}"/>
              </a:ext>
            </a:extLst>
          </p:cNvPr>
          <p:cNvGraphicFramePr>
            <a:graphicFrameLocks/>
          </p:cNvGraphicFramePr>
          <p:nvPr>
            <p:extLst>
              <p:ext uri="{D42A27DB-BD31-4B8C-83A1-F6EECF244321}">
                <p14:modId xmlns:p14="http://schemas.microsoft.com/office/powerpoint/2010/main" val="4237621108"/>
              </p:ext>
            </p:extLst>
          </p:nvPr>
        </p:nvGraphicFramePr>
        <p:xfrm>
          <a:off x="6096000" y="1861457"/>
          <a:ext cx="4572000" cy="2743200"/>
        </p:xfrm>
        <a:graphic>
          <a:graphicData uri="http://schemas.openxmlformats.org/drawingml/2006/chart">
            <c:chart xmlns:c="http://schemas.openxmlformats.org/drawingml/2006/chart" xmlns:r="http://schemas.openxmlformats.org/officeDocument/2006/relationships" r:id="rId2"/>
          </a:graphicData>
        </a:graphic>
      </p:graphicFrame>
      <p:pic>
        <p:nvPicPr>
          <p:cNvPr id="6" name="Picture 5">
            <a:extLst>
              <a:ext uri="{FF2B5EF4-FFF2-40B4-BE49-F238E27FC236}">
                <a16:creationId xmlns:a16="http://schemas.microsoft.com/office/drawing/2014/main" id="{13E9759C-9540-F8E5-C7B0-FA27A781C28E}"/>
              </a:ext>
            </a:extLst>
          </p:cNvPr>
          <p:cNvPicPr>
            <a:picLocks noChangeAspect="1"/>
          </p:cNvPicPr>
          <p:nvPr/>
        </p:nvPicPr>
        <p:blipFill>
          <a:blip r:embed="rId3"/>
          <a:stretch>
            <a:fillRect/>
          </a:stretch>
        </p:blipFill>
        <p:spPr>
          <a:xfrm>
            <a:off x="294465" y="1629463"/>
            <a:ext cx="5801535" cy="3781953"/>
          </a:xfrm>
          <a:prstGeom prst="rect">
            <a:avLst/>
          </a:prstGeom>
        </p:spPr>
      </p:pic>
    </p:spTree>
    <p:extLst>
      <p:ext uri="{BB962C8B-B14F-4D97-AF65-F5344CB8AC3E}">
        <p14:creationId xmlns:p14="http://schemas.microsoft.com/office/powerpoint/2010/main" val="19342856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2A018E25-EE77-C547-E558-C0018CFCB91F}"/>
              </a:ext>
            </a:extLst>
          </p:cNvPr>
          <p:cNvSpPr>
            <a:spLocks noGrp="1"/>
          </p:cNvSpPr>
          <p:nvPr>
            <p:ph type="body" sz="quarter" idx="4294967295"/>
          </p:nvPr>
        </p:nvSpPr>
        <p:spPr>
          <a:xfrm>
            <a:off x="11488738" y="0"/>
            <a:ext cx="506527" cy="687221"/>
          </a:xfrm>
        </p:spPr>
        <p:txBody>
          <a:bodyPr>
            <a:normAutofit/>
          </a:bodyPr>
          <a:lstStyle/>
          <a:p>
            <a:pPr algn="r"/>
            <a:r>
              <a:rPr lang="en-US" sz="2000" dirty="0">
                <a:solidFill>
                  <a:schemeClr val="bg1"/>
                </a:solidFill>
              </a:rPr>
              <a:t>18</a:t>
            </a:r>
          </a:p>
        </p:txBody>
      </p:sp>
      <p:sp>
        <p:nvSpPr>
          <p:cNvPr id="20" name="TextBox 19">
            <a:extLst>
              <a:ext uri="{FF2B5EF4-FFF2-40B4-BE49-F238E27FC236}">
                <a16:creationId xmlns:a16="http://schemas.microsoft.com/office/drawing/2014/main" id="{C5CA29AD-9BF2-6BE1-3A80-F81A4C4E6E1D}"/>
              </a:ext>
            </a:extLst>
          </p:cNvPr>
          <p:cNvSpPr txBox="1"/>
          <p:nvPr/>
        </p:nvSpPr>
        <p:spPr>
          <a:xfrm>
            <a:off x="4774962" y="4324012"/>
            <a:ext cx="2642075" cy="461665"/>
          </a:xfrm>
          <a:prstGeom prst="rect">
            <a:avLst/>
          </a:prstGeom>
          <a:noFill/>
        </p:spPr>
        <p:txBody>
          <a:bodyPr wrap="square" rtlCol="0">
            <a:spAutoFit/>
          </a:bodyPr>
          <a:lstStyle/>
          <a:p>
            <a:pPr algn="ctr"/>
            <a:r>
              <a:rPr lang="en-US" sz="2400" b="1" dirty="0">
                <a:latin typeface="Rajdhani Semibold" panose="02000000000000000000" pitchFamily="2" charset="77"/>
                <a:cs typeface="Rajdhani Semibold" panose="02000000000000000000" pitchFamily="2" charset="77"/>
              </a:rPr>
              <a:t>CMI</a:t>
            </a:r>
          </a:p>
        </p:txBody>
      </p:sp>
      <p:sp>
        <p:nvSpPr>
          <p:cNvPr id="23" name="TextBox 22">
            <a:extLst>
              <a:ext uri="{FF2B5EF4-FFF2-40B4-BE49-F238E27FC236}">
                <a16:creationId xmlns:a16="http://schemas.microsoft.com/office/drawing/2014/main" id="{682F65B0-C929-1EF2-D541-D32B6B4024DE}"/>
              </a:ext>
            </a:extLst>
          </p:cNvPr>
          <p:cNvSpPr txBox="1"/>
          <p:nvPr/>
        </p:nvSpPr>
        <p:spPr>
          <a:xfrm>
            <a:off x="8508048" y="4324012"/>
            <a:ext cx="2642075" cy="461665"/>
          </a:xfrm>
          <a:prstGeom prst="rect">
            <a:avLst/>
          </a:prstGeom>
          <a:noFill/>
        </p:spPr>
        <p:txBody>
          <a:bodyPr wrap="square" rtlCol="0">
            <a:spAutoFit/>
          </a:bodyPr>
          <a:lstStyle/>
          <a:p>
            <a:pPr algn="ctr"/>
            <a:r>
              <a:rPr lang="en-US" sz="2400" b="1" dirty="0">
                <a:latin typeface="Rajdhani Semibold" panose="02000000000000000000" pitchFamily="2" charset="77"/>
                <a:cs typeface="Rajdhani Semibold" panose="02000000000000000000" pitchFamily="2" charset="77"/>
              </a:rPr>
              <a:t>TIME RECORDING</a:t>
            </a:r>
          </a:p>
        </p:txBody>
      </p:sp>
      <p:sp>
        <p:nvSpPr>
          <p:cNvPr id="24" name="Round Same Side Corner Rectangle 23">
            <a:extLst>
              <a:ext uri="{FF2B5EF4-FFF2-40B4-BE49-F238E27FC236}">
                <a16:creationId xmlns:a16="http://schemas.microsoft.com/office/drawing/2014/main" id="{DF8A42B7-725A-8EE1-DC30-D7B0706833FA}"/>
              </a:ext>
            </a:extLst>
          </p:cNvPr>
          <p:cNvSpPr/>
          <p:nvPr/>
        </p:nvSpPr>
        <p:spPr>
          <a:xfrm rot="10800000">
            <a:off x="1170777" y="0"/>
            <a:ext cx="2384276" cy="2299063"/>
          </a:xfrm>
          <a:prstGeom prst="round2SameRect">
            <a:avLst>
              <a:gd name="adj1" fmla="val 50000"/>
              <a:gd name="adj2" fmla="val 0"/>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72C37184-3079-C4F1-8F86-8ECC293B03BE}"/>
              </a:ext>
            </a:extLst>
          </p:cNvPr>
          <p:cNvSpPr/>
          <p:nvPr/>
        </p:nvSpPr>
        <p:spPr>
          <a:xfrm>
            <a:off x="1307511" y="38982"/>
            <a:ext cx="2119357" cy="21193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b="1" dirty="0">
                <a:latin typeface="Poppins ExtraLight" pitchFamily="2" charset="77"/>
                <a:cs typeface="Poppins ExtraLight" pitchFamily="2" charset="77"/>
              </a:rPr>
              <a:t>15%</a:t>
            </a:r>
          </a:p>
        </p:txBody>
      </p:sp>
      <p:sp>
        <p:nvSpPr>
          <p:cNvPr id="26" name="Round Same Side Corner Rectangle 25">
            <a:extLst>
              <a:ext uri="{FF2B5EF4-FFF2-40B4-BE49-F238E27FC236}">
                <a16:creationId xmlns:a16="http://schemas.microsoft.com/office/drawing/2014/main" id="{0F1B9105-A732-8C28-EB8A-35D4557C6559}"/>
              </a:ext>
            </a:extLst>
          </p:cNvPr>
          <p:cNvSpPr/>
          <p:nvPr/>
        </p:nvSpPr>
        <p:spPr>
          <a:xfrm rot="10800000">
            <a:off x="8636947" y="-1"/>
            <a:ext cx="2384277" cy="3971109"/>
          </a:xfrm>
          <a:prstGeom prst="round2SameRect">
            <a:avLst>
              <a:gd name="adj1" fmla="val 50000"/>
              <a:gd name="adj2" fmla="val 0"/>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3B9839FB-9FCD-8BD5-45D8-8F67BDD412B3}"/>
              </a:ext>
            </a:extLst>
          </p:cNvPr>
          <p:cNvSpPr/>
          <p:nvPr/>
        </p:nvSpPr>
        <p:spPr>
          <a:xfrm>
            <a:off x="8773681" y="1737157"/>
            <a:ext cx="2119357" cy="21193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b="1" dirty="0">
                <a:latin typeface="Poppins ExtraLight" pitchFamily="2" charset="77"/>
                <a:cs typeface="Poppins ExtraLight" pitchFamily="2" charset="77"/>
              </a:rPr>
              <a:t>42%</a:t>
            </a:r>
          </a:p>
        </p:txBody>
      </p:sp>
      <p:sp>
        <p:nvSpPr>
          <p:cNvPr id="30" name="TextBox 29">
            <a:extLst>
              <a:ext uri="{FF2B5EF4-FFF2-40B4-BE49-F238E27FC236}">
                <a16:creationId xmlns:a16="http://schemas.microsoft.com/office/drawing/2014/main" id="{119C59AB-68D0-AA00-C7E9-F2EECB617E1F}"/>
              </a:ext>
            </a:extLst>
          </p:cNvPr>
          <p:cNvSpPr txBox="1"/>
          <p:nvPr/>
        </p:nvSpPr>
        <p:spPr>
          <a:xfrm>
            <a:off x="1194273" y="4324012"/>
            <a:ext cx="2642075" cy="461665"/>
          </a:xfrm>
          <a:prstGeom prst="rect">
            <a:avLst/>
          </a:prstGeom>
          <a:noFill/>
        </p:spPr>
        <p:txBody>
          <a:bodyPr wrap="square" rtlCol="0">
            <a:spAutoFit/>
          </a:bodyPr>
          <a:lstStyle/>
          <a:p>
            <a:pPr algn="ctr"/>
            <a:r>
              <a:rPr lang="en-US" sz="2400" b="1" dirty="0">
                <a:latin typeface="Rajdhani Semibold" panose="02000000000000000000" pitchFamily="2" charset="77"/>
                <a:cs typeface="Rajdhani Semibold" panose="02000000000000000000" pitchFamily="2" charset="77"/>
              </a:rPr>
              <a:t>PMS</a:t>
            </a:r>
          </a:p>
        </p:txBody>
      </p:sp>
      <p:sp>
        <p:nvSpPr>
          <p:cNvPr id="4" name="TextBox 3">
            <a:extLst>
              <a:ext uri="{FF2B5EF4-FFF2-40B4-BE49-F238E27FC236}">
                <a16:creationId xmlns:a16="http://schemas.microsoft.com/office/drawing/2014/main" id="{163731EB-5B99-E806-3AA7-0B692B477FF8}"/>
              </a:ext>
            </a:extLst>
          </p:cNvPr>
          <p:cNvSpPr txBox="1"/>
          <p:nvPr/>
        </p:nvSpPr>
        <p:spPr>
          <a:xfrm>
            <a:off x="811849" y="5877382"/>
            <a:ext cx="5284151" cy="547842"/>
          </a:xfrm>
          <a:prstGeom prst="rect">
            <a:avLst/>
          </a:prstGeom>
          <a:noFill/>
        </p:spPr>
        <p:txBody>
          <a:bodyPr wrap="square" rtlCol="0">
            <a:spAutoFit/>
          </a:bodyPr>
          <a:lstStyle/>
          <a:p>
            <a:pPr>
              <a:lnSpc>
                <a:spcPct val="90000"/>
              </a:lnSpc>
            </a:pPr>
            <a:r>
              <a:rPr lang="en-US" sz="3200" b="1" dirty="0">
                <a:latin typeface="Rajdhani Semibold" panose="02000000000000000000" pitchFamily="2" charset="77"/>
                <a:cs typeface="Rajdhani Semibold" panose="02000000000000000000" pitchFamily="2" charset="77"/>
              </a:rPr>
              <a:t>Lowest % SaaS in 2025</a:t>
            </a:r>
          </a:p>
        </p:txBody>
      </p:sp>
      <p:sp>
        <p:nvSpPr>
          <p:cNvPr id="5" name="Round Same Side Corner Rectangle 23">
            <a:extLst>
              <a:ext uri="{FF2B5EF4-FFF2-40B4-BE49-F238E27FC236}">
                <a16:creationId xmlns:a16="http://schemas.microsoft.com/office/drawing/2014/main" id="{CCED5588-288E-E211-8DEE-403D44422B88}"/>
              </a:ext>
            </a:extLst>
          </p:cNvPr>
          <p:cNvSpPr/>
          <p:nvPr/>
        </p:nvSpPr>
        <p:spPr>
          <a:xfrm rot="10800000">
            <a:off x="4902405" y="-17419"/>
            <a:ext cx="2384276" cy="2299063"/>
          </a:xfrm>
          <a:prstGeom prst="round2SameRect">
            <a:avLst>
              <a:gd name="adj1" fmla="val 50000"/>
              <a:gd name="adj2" fmla="val 0"/>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E5F03031-99FA-1894-4358-305B1EAC97DC}"/>
              </a:ext>
            </a:extLst>
          </p:cNvPr>
          <p:cNvSpPr/>
          <p:nvPr/>
        </p:nvSpPr>
        <p:spPr>
          <a:xfrm>
            <a:off x="5039139" y="21563"/>
            <a:ext cx="2119357" cy="21193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b="1" dirty="0">
                <a:latin typeface="Poppins ExtraLight" pitchFamily="2" charset="77"/>
                <a:cs typeface="Poppins ExtraLight" pitchFamily="2" charset="77"/>
              </a:rPr>
              <a:t>16%</a:t>
            </a:r>
          </a:p>
        </p:txBody>
      </p:sp>
    </p:spTree>
    <p:extLst>
      <p:ext uri="{BB962C8B-B14F-4D97-AF65-F5344CB8AC3E}">
        <p14:creationId xmlns:p14="http://schemas.microsoft.com/office/powerpoint/2010/main" val="20797612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Same Side Corner Rectangle 23">
            <a:extLst>
              <a:ext uri="{FF2B5EF4-FFF2-40B4-BE49-F238E27FC236}">
                <a16:creationId xmlns:a16="http://schemas.microsoft.com/office/drawing/2014/main" id="{CE8EB888-7DA0-DCE9-2444-1515AF3E6BCE}"/>
              </a:ext>
            </a:extLst>
          </p:cNvPr>
          <p:cNvSpPr/>
          <p:nvPr/>
        </p:nvSpPr>
        <p:spPr>
          <a:xfrm rot="10800000">
            <a:off x="4903858" y="-1"/>
            <a:ext cx="2384279" cy="6372973"/>
          </a:xfrm>
          <a:prstGeom prst="round2SameRect">
            <a:avLst>
              <a:gd name="adj1" fmla="val 50000"/>
              <a:gd name="adj2" fmla="val 0"/>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 Same Side Corner Rectangle 25">
            <a:extLst>
              <a:ext uri="{FF2B5EF4-FFF2-40B4-BE49-F238E27FC236}">
                <a16:creationId xmlns:a16="http://schemas.microsoft.com/office/drawing/2014/main" id="{0F1B9105-A732-8C28-EB8A-35D4557C6559}"/>
              </a:ext>
            </a:extLst>
          </p:cNvPr>
          <p:cNvSpPr/>
          <p:nvPr/>
        </p:nvSpPr>
        <p:spPr>
          <a:xfrm rot="10800000">
            <a:off x="8636947" y="0"/>
            <a:ext cx="2360780" cy="6425224"/>
          </a:xfrm>
          <a:prstGeom prst="round2SameRect">
            <a:avLst>
              <a:gd name="adj1" fmla="val 50000"/>
              <a:gd name="adj2" fmla="val 0"/>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3B9839FB-9FCD-8BD5-45D8-8F67BDD412B3}"/>
              </a:ext>
            </a:extLst>
          </p:cNvPr>
          <p:cNvSpPr/>
          <p:nvPr/>
        </p:nvSpPr>
        <p:spPr>
          <a:xfrm>
            <a:off x="8773681" y="4140728"/>
            <a:ext cx="2119357" cy="21193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b="1" dirty="0">
                <a:latin typeface="Poppins ExtraLight" pitchFamily="2" charset="77"/>
                <a:cs typeface="Poppins ExtraLight" pitchFamily="2" charset="77"/>
              </a:rPr>
              <a:t>91%</a:t>
            </a:r>
          </a:p>
        </p:txBody>
      </p:sp>
      <p:sp>
        <p:nvSpPr>
          <p:cNvPr id="17" name="Text Placeholder 16">
            <a:extLst>
              <a:ext uri="{FF2B5EF4-FFF2-40B4-BE49-F238E27FC236}">
                <a16:creationId xmlns:a16="http://schemas.microsoft.com/office/drawing/2014/main" id="{2A018E25-EE77-C547-E558-C0018CFCB91F}"/>
              </a:ext>
            </a:extLst>
          </p:cNvPr>
          <p:cNvSpPr>
            <a:spLocks noGrp="1"/>
          </p:cNvSpPr>
          <p:nvPr>
            <p:ph type="body" sz="quarter" idx="4294967295"/>
          </p:nvPr>
        </p:nvSpPr>
        <p:spPr>
          <a:xfrm>
            <a:off x="11488738" y="0"/>
            <a:ext cx="506527" cy="687221"/>
          </a:xfrm>
        </p:spPr>
        <p:txBody>
          <a:bodyPr>
            <a:normAutofit/>
          </a:bodyPr>
          <a:lstStyle/>
          <a:p>
            <a:pPr algn="r"/>
            <a:r>
              <a:rPr lang="en-US" sz="2000" dirty="0">
                <a:solidFill>
                  <a:schemeClr val="bg1"/>
                </a:solidFill>
              </a:rPr>
              <a:t>19</a:t>
            </a:r>
          </a:p>
        </p:txBody>
      </p:sp>
      <p:sp>
        <p:nvSpPr>
          <p:cNvPr id="20" name="TextBox 19">
            <a:extLst>
              <a:ext uri="{FF2B5EF4-FFF2-40B4-BE49-F238E27FC236}">
                <a16:creationId xmlns:a16="http://schemas.microsoft.com/office/drawing/2014/main" id="{C5CA29AD-9BF2-6BE1-3A80-F81A4C4E6E1D}"/>
              </a:ext>
            </a:extLst>
          </p:cNvPr>
          <p:cNvSpPr txBox="1"/>
          <p:nvPr/>
        </p:nvSpPr>
        <p:spPr>
          <a:xfrm>
            <a:off x="4774962" y="117760"/>
            <a:ext cx="2642075" cy="461665"/>
          </a:xfrm>
          <a:prstGeom prst="rect">
            <a:avLst/>
          </a:prstGeom>
          <a:noFill/>
        </p:spPr>
        <p:txBody>
          <a:bodyPr wrap="square" rtlCol="0">
            <a:spAutoFit/>
          </a:bodyPr>
          <a:lstStyle/>
          <a:p>
            <a:pPr algn="ctr"/>
            <a:r>
              <a:rPr lang="en-US" sz="2400" b="1" dirty="0">
                <a:latin typeface="Rajdhani Semibold" panose="02000000000000000000" pitchFamily="2" charset="77"/>
                <a:cs typeface="Rajdhani Semibold" panose="02000000000000000000" pitchFamily="2" charset="77"/>
              </a:rPr>
              <a:t>EMAIL</a:t>
            </a:r>
          </a:p>
        </p:txBody>
      </p:sp>
      <p:sp>
        <p:nvSpPr>
          <p:cNvPr id="23" name="TextBox 22">
            <a:extLst>
              <a:ext uri="{FF2B5EF4-FFF2-40B4-BE49-F238E27FC236}">
                <a16:creationId xmlns:a16="http://schemas.microsoft.com/office/drawing/2014/main" id="{682F65B0-C929-1EF2-D541-D32B6B4024DE}"/>
              </a:ext>
            </a:extLst>
          </p:cNvPr>
          <p:cNvSpPr txBox="1"/>
          <p:nvPr/>
        </p:nvSpPr>
        <p:spPr>
          <a:xfrm>
            <a:off x="8508048" y="156954"/>
            <a:ext cx="2642075" cy="461665"/>
          </a:xfrm>
          <a:prstGeom prst="rect">
            <a:avLst/>
          </a:prstGeom>
          <a:noFill/>
        </p:spPr>
        <p:txBody>
          <a:bodyPr wrap="square" rtlCol="0">
            <a:spAutoFit/>
          </a:bodyPr>
          <a:lstStyle/>
          <a:p>
            <a:pPr algn="ctr"/>
            <a:r>
              <a:rPr lang="en-US" sz="2400" b="1" dirty="0">
                <a:latin typeface="Rajdhani Semibold" panose="02000000000000000000" pitchFamily="2" charset="77"/>
                <a:cs typeface="Rajdhani Semibold" panose="02000000000000000000" pitchFamily="2" charset="77"/>
              </a:rPr>
              <a:t>EMAIL SECURITY</a:t>
            </a:r>
          </a:p>
        </p:txBody>
      </p:sp>
      <p:sp>
        <p:nvSpPr>
          <p:cNvPr id="24" name="Round Same Side Corner Rectangle 23">
            <a:extLst>
              <a:ext uri="{FF2B5EF4-FFF2-40B4-BE49-F238E27FC236}">
                <a16:creationId xmlns:a16="http://schemas.microsoft.com/office/drawing/2014/main" id="{DF8A42B7-725A-8EE1-DC30-D7B0706833FA}"/>
              </a:ext>
            </a:extLst>
          </p:cNvPr>
          <p:cNvSpPr/>
          <p:nvPr/>
        </p:nvSpPr>
        <p:spPr>
          <a:xfrm rot="10800000">
            <a:off x="1170777" y="0"/>
            <a:ext cx="2384270" cy="5695612"/>
          </a:xfrm>
          <a:prstGeom prst="round2SameRect">
            <a:avLst>
              <a:gd name="adj1" fmla="val 50000"/>
              <a:gd name="adj2" fmla="val 0"/>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72C37184-3079-C4F1-8F86-8ECC293B03BE}"/>
              </a:ext>
            </a:extLst>
          </p:cNvPr>
          <p:cNvSpPr/>
          <p:nvPr/>
        </p:nvSpPr>
        <p:spPr>
          <a:xfrm>
            <a:off x="1307511" y="3448391"/>
            <a:ext cx="2119357" cy="21193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b="1" dirty="0">
                <a:latin typeface="Poppins ExtraLight" pitchFamily="2" charset="77"/>
                <a:cs typeface="Poppins ExtraLight" pitchFamily="2" charset="77"/>
              </a:rPr>
              <a:t>84%</a:t>
            </a:r>
          </a:p>
        </p:txBody>
      </p:sp>
      <p:sp>
        <p:nvSpPr>
          <p:cNvPr id="30" name="TextBox 29">
            <a:extLst>
              <a:ext uri="{FF2B5EF4-FFF2-40B4-BE49-F238E27FC236}">
                <a16:creationId xmlns:a16="http://schemas.microsoft.com/office/drawing/2014/main" id="{119C59AB-68D0-AA00-C7E9-F2EECB617E1F}"/>
              </a:ext>
            </a:extLst>
          </p:cNvPr>
          <p:cNvSpPr txBox="1"/>
          <p:nvPr/>
        </p:nvSpPr>
        <p:spPr>
          <a:xfrm>
            <a:off x="1050580" y="117763"/>
            <a:ext cx="2642075" cy="461665"/>
          </a:xfrm>
          <a:prstGeom prst="rect">
            <a:avLst/>
          </a:prstGeom>
          <a:noFill/>
        </p:spPr>
        <p:txBody>
          <a:bodyPr wrap="square" rtlCol="0">
            <a:spAutoFit/>
          </a:bodyPr>
          <a:lstStyle/>
          <a:p>
            <a:pPr algn="ctr"/>
            <a:r>
              <a:rPr lang="en-US" sz="2400" b="1" dirty="0">
                <a:latin typeface="Rajdhani Semibold" panose="02000000000000000000" pitchFamily="2" charset="77"/>
                <a:cs typeface="Rajdhani Semibold" panose="02000000000000000000" pitchFamily="2" charset="77"/>
              </a:rPr>
              <a:t>VID CONF</a:t>
            </a:r>
          </a:p>
        </p:txBody>
      </p:sp>
      <p:sp>
        <p:nvSpPr>
          <p:cNvPr id="3" name="Oval 2">
            <a:extLst>
              <a:ext uri="{FF2B5EF4-FFF2-40B4-BE49-F238E27FC236}">
                <a16:creationId xmlns:a16="http://schemas.microsoft.com/office/drawing/2014/main" id="{002002D2-B9FD-1AAA-7907-49E10D7FE90F}"/>
              </a:ext>
            </a:extLst>
          </p:cNvPr>
          <p:cNvSpPr/>
          <p:nvPr/>
        </p:nvSpPr>
        <p:spPr>
          <a:xfrm>
            <a:off x="5040595" y="4101535"/>
            <a:ext cx="2119357" cy="21193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b="1" dirty="0">
                <a:latin typeface="Poppins ExtraLight" pitchFamily="2" charset="77"/>
                <a:cs typeface="Poppins ExtraLight" pitchFamily="2" charset="77"/>
              </a:rPr>
              <a:t>90%</a:t>
            </a:r>
          </a:p>
        </p:txBody>
      </p:sp>
      <p:sp>
        <p:nvSpPr>
          <p:cNvPr id="4" name="TextBox 3">
            <a:extLst>
              <a:ext uri="{FF2B5EF4-FFF2-40B4-BE49-F238E27FC236}">
                <a16:creationId xmlns:a16="http://schemas.microsoft.com/office/drawing/2014/main" id="{163731EB-5B99-E806-3AA7-0B692B477FF8}"/>
              </a:ext>
            </a:extLst>
          </p:cNvPr>
          <p:cNvSpPr txBox="1"/>
          <p:nvPr/>
        </p:nvSpPr>
        <p:spPr>
          <a:xfrm>
            <a:off x="811849" y="5877382"/>
            <a:ext cx="5284151" cy="547842"/>
          </a:xfrm>
          <a:prstGeom prst="rect">
            <a:avLst/>
          </a:prstGeom>
          <a:noFill/>
        </p:spPr>
        <p:txBody>
          <a:bodyPr wrap="square" rtlCol="0">
            <a:spAutoFit/>
          </a:bodyPr>
          <a:lstStyle/>
          <a:p>
            <a:pPr>
              <a:lnSpc>
                <a:spcPct val="90000"/>
              </a:lnSpc>
            </a:pPr>
            <a:r>
              <a:rPr lang="en-US" sz="3200" b="1" dirty="0">
                <a:latin typeface="Rajdhani Semibold" panose="02000000000000000000" pitchFamily="2" charset="77"/>
                <a:cs typeface="Rajdhani Semibold" panose="02000000000000000000" pitchFamily="2" charset="77"/>
              </a:rPr>
              <a:t>Highest % SaaS in 2025</a:t>
            </a:r>
          </a:p>
        </p:txBody>
      </p:sp>
    </p:spTree>
    <p:extLst>
      <p:ext uri="{BB962C8B-B14F-4D97-AF65-F5344CB8AC3E}">
        <p14:creationId xmlns:p14="http://schemas.microsoft.com/office/powerpoint/2010/main" val="2911003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95548F-01CF-8AB2-923B-2FC16F1880FE}"/>
              </a:ext>
            </a:extLst>
          </p:cNvPr>
          <p:cNvSpPr>
            <a:spLocks noGrp="1"/>
          </p:cNvSpPr>
          <p:nvPr>
            <p:ph type="body" sz="quarter" idx="12"/>
          </p:nvPr>
        </p:nvSpPr>
        <p:spPr/>
        <p:txBody>
          <a:bodyPr/>
          <a:lstStyle/>
          <a:p>
            <a:r>
              <a:rPr lang="en-US" dirty="0"/>
              <a:t>20</a:t>
            </a:r>
          </a:p>
        </p:txBody>
      </p:sp>
      <p:sp>
        <p:nvSpPr>
          <p:cNvPr id="8" name="TextBox 7">
            <a:extLst>
              <a:ext uri="{FF2B5EF4-FFF2-40B4-BE49-F238E27FC236}">
                <a16:creationId xmlns:a16="http://schemas.microsoft.com/office/drawing/2014/main" id="{1DECC89F-3206-2294-FD92-4CABA96C439A}"/>
              </a:ext>
            </a:extLst>
          </p:cNvPr>
          <p:cNvSpPr txBox="1"/>
          <p:nvPr/>
        </p:nvSpPr>
        <p:spPr>
          <a:xfrm>
            <a:off x="4774962" y="4316889"/>
            <a:ext cx="2642075" cy="338554"/>
          </a:xfrm>
          <a:prstGeom prst="rect">
            <a:avLst/>
          </a:prstGeom>
          <a:noFill/>
        </p:spPr>
        <p:txBody>
          <a:bodyPr wrap="square" rtlCol="0">
            <a:spAutoFit/>
          </a:bodyPr>
          <a:lstStyle/>
          <a:p>
            <a:pPr algn="ctr"/>
            <a:r>
              <a:rPr lang="en-US" sz="1600" b="1" dirty="0">
                <a:latin typeface="Rajdhani Semibold" panose="02000000000000000000" pitchFamily="2" charset="77"/>
                <a:cs typeface="Rajdhani Semibold" panose="02000000000000000000" pitchFamily="2" charset="77"/>
              </a:rPr>
              <a:t>DOCUMENT MANAGEMENT</a:t>
            </a:r>
          </a:p>
        </p:txBody>
      </p:sp>
      <p:sp>
        <p:nvSpPr>
          <p:cNvPr id="11" name="TextBox 10">
            <a:extLst>
              <a:ext uri="{FF2B5EF4-FFF2-40B4-BE49-F238E27FC236}">
                <a16:creationId xmlns:a16="http://schemas.microsoft.com/office/drawing/2014/main" id="{A32B0A8B-6D81-2D7F-80AB-95BD8BAFEB3B}"/>
              </a:ext>
            </a:extLst>
          </p:cNvPr>
          <p:cNvSpPr txBox="1"/>
          <p:nvPr/>
        </p:nvSpPr>
        <p:spPr>
          <a:xfrm>
            <a:off x="1226322" y="4314465"/>
            <a:ext cx="2642075" cy="338554"/>
          </a:xfrm>
          <a:prstGeom prst="rect">
            <a:avLst/>
          </a:prstGeom>
          <a:noFill/>
        </p:spPr>
        <p:txBody>
          <a:bodyPr wrap="square" rtlCol="0">
            <a:spAutoFit/>
          </a:bodyPr>
          <a:lstStyle/>
          <a:p>
            <a:pPr algn="ctr"/>
            <a:r>
              <a:rPr lang="en-US" sz="1600" b="1" dirty="0">
                <a:latin typeface="Rajdhani Semibold" panose="02000000000000000000" pitchFamily="2" charset="77"/>
                <a:cs typeface="Rajdhani Semibold" panose="02000000000000000000" pitchFamily="2" charset="77"/>
              </a:rPr>
              <a:t>EMAIL</a:t>
            </a:r>
          </a:p>
        </p:txBody>
      </p:sp>
      <p:sp>
        <p:nvSpPr>
          <p:cNvPr id="14" name="TextBox 13">
            <a:extLst>
              <a:ext uri="{FF2B5EF4-FFF2-40B4-BE49-F238E27FC236}">
                <a16:creationId xmlns:a16="http://schemas.microsoft.com/office/drawing/2014/main" id="{744C5804-5B87-294B-EE55-F9B9DBAF840F}"/>
              </a:ext>
            </a:extLst>
          </p:cNvPr>
          <p:cNvSpPr txBox="1"/>
          <p:nvPr/>
        </p:nvSpPr>
        <p:spPr>
          <a:xfrm>
            <a:off x="8340693" y="4304758"/>
            <a:ext cx="2642075" cy="584775"/>
          </a:xfrm>
          <a:prstGeom prst="rect">
            <a:avLst/>
          </a:prstGeom>
          <a:noFill/>
        </p:spPr>
        <p:txBody>
          <a:bodyPr wrap="square" rtlCol="0">
            <a:spAutoFit/>
          </a:bodyPr>
          <a:lstStyle/>
          <a:p>
            <a:pPr algn="ctr"/>
            <a:r>
              <a:rPr lang="en-US" sz="1600" b="1" dirty="0">
                <a:latin typeface="Rajdhani Semibold" panose="02000000000000000000" pitchFamily="2" charset="77"/>
                <a:cs typeface="Rajdhani Semibold" panose="02000000000000000000" pitchFamily="2" charset="77"/>
              </a:rPr>
              <a:t>TELEPHONY &amp;</a:t>
            </a:r>
          </a:p>
          <a:p>
            <a:pPr algn="ctr"/>
            <a:r>
              <a:rPr lang="en-US" sz="1600" b="1" dirty="0">
                <a:latin typeface="Rajdhani Semibold" panose="02000000000000000000" pitchFamily="2" charset="77"/>
                <a:cs typeface="Rajdhani Semibold" panose="02000000000000000000" pitchFamily="2" charset="77"/>
              </a:rPr>
              <a:t>TIME RECORDING</a:t>
            </a:r>
          </a:p>
        </p:txBody>
      </p:sp>
      <p:sp>
        <p:nvSpPr>
          <p:cNvPr id="15" name="Oval 14">
            <a:extLst>
              <a:ext uri="{FF2B5EF4-FFF2-40B4-BE49-F238E27FC236}">
                <a16:creationId xmlns:a16="http://schemas.microsoft.com/office/drawing/2014/main" id="{0E86EB2F-DE33-4620-B8C6-691640DC2DA4}"/>
              </a:ext>
            </a:extLst>
          </p:cNvPr>
          <p:cNvSpPr/>
          <p:nvPr/>
        </p:nvSpPr>
        <p:spPr>
          <a:xfrm>
            <a:off x="2209800" y="3329460"/>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Poppins" pitchFamily="2" charset="77"/>
                <a:cs typeface="Poppins" pitchFamily="2" charset="77"/>
              </a:rPr>
              <a:t>1</a:t>
            </a:r>
          </a:p>
        </p:txBody>
      </p:sp>
      <p:sp>
        <p:nvSpPr>
          <p:cNvPr id="16" name="Oval 15">
            <a:extLst>
              <a:ext uri="{FF2B5EF4-FFF2-40B4-BE49-F238E27FC236}">
                <a16:creationId xmlns:a16="http://schemas.microsoft.com/office/drawing/2014/main" id="{3714B8D4-FDE0-FBB3-FC2A-EFA23A15C334}"/>
              </a:ext>
            </a:extLst>
          </p:cNvPr>
          <p:cNvSpPr/>
          <p:nvPr/>
        </p:nvSpPr>
        <p:spPr>
          <a:xfrm>
            <a:off x="5752386" y="3317112"/>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Poppins" pitchFamily="2" charset="77"/>
                <a:cs typeface="Poppins" pitchFamily="2" charset="77"/>
              </a:rPr>
              <a:t>2</a:t>
            </a:r>
          </a:p>
        </p:txBody>
      </p:sp>
      <p:sp>
        <p:nvSpPr>
          <p:cNvPr id="17" name="Oval 16">
            <a:extLst>
              <a:ext uri="{FF2B5EF4-FFF2-40B4-BE49-F238E27FC236}">
                <a16:creationId xmlns:a16="http://schemas.microsoft.com/office/drawing/2014/main" id="{0A519A92-028E-E1FE-F796-7B202060798C}"/>
              </a:ext>
            </a:extLst>
          </p:cNvPr>
          <p:cNvSpPr/>
          <p:nvPr/>
        </p:nvSpPr>
        <p:spPr>
          <a:xfrm>
            <a:off x="9318118" y="3323917"/>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Poppins" pitchFamily="2" charset="77"/>
                <a:cs typeface="Poppins" pitchFamily="2" charset="77"/>
              </a:rPr>
              <a:t>3=</a:t>
            </a:r>
          </a:p>
        </p:txBody>
      </p:sp>
      <p:sp>
        <p:nvSpPr>
          <p:cNvPr id="18" name="Title 3">
            <a:extLst>
              <a:ext uri="{FF2B5EF4-FFF2-40B4-BE49-F238E27FC236}">
                <a16:creationId xmlns:a16="http://schemas.microsoft.com/office/drawing/2014/main" id="{DDC1C310-B289-6D8F-5303-49AD8B4B8B8E}"/>
              </a:ext>
            </a:extLst>
          </p:cNvPr>
          <p:cNvSpPr txBox="1">
            <a:spLocks/>
          </p:cNvSpPr>
          <p:nvPr/>
        </p:nvSpPr>
        <p:spPr>
          <a:xfrm>
            <a:off x="0" y="389848"/>
            <a:ext cx="12192000" cy="689993"/>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Rajdhani Semibold" panose="02000000000000000000" pitchFamily="2" charset="77"/>
                <a:ea typeface="+mj-ea"/>
                <a:cs typeface="Rajdhani Semibold" panose="02000000000000000000" pitchFamily="2" charset="77"/>
              </a:defRPr>
            </a:lvl1pPr>
          </a:lstStyle>
          <a:p>
            <a:pPr algn="ctr"/>
            <a:r>
              <a:rPr lang="en-US" dirty="0"/>
              <a:t>BIGGEST MOVERS OVER TWO YEARS</a:t>
            </a:r>
          </a:p>
        </p:txBody>
      </p:sp>
      <p:sp>
        <p:nvSpPr>
          <p:cNvPr id="19" name="TextBox 18">
            <a:extLst>
              <a:ext uri="{FF2B5EF4-FFF2-40B4-BE49-F238E27FC236}">
                <a16:creationId xmlns:a16="http://schemas.microsoft.com/office/drawing/2014/main" id="{C5636DAD-CA23-D673-8513-75D9F6AD2918}"/>
              </a:ext>
            </a:extLst>
          </p:cNvPr>
          <p:cNvSpPr txBox="1"/>
          <p:nvPr/>
        </p:nvSpPr>
        <p:spPr>
          <a:xfrm>
            <a:off x="1417477" y="2230634"/>
            <a:ext cx="2259763" cy="923330"/>
          </a:xfrm>
          <a:prstGeom prst="rect">
            <a:avLst/>
          </a:prstGeom>
          <a:noFill/>
        </p:spPr>
        <p:txBody>
          <a:bodyPr wrap="square" rtlCol="0">
            <a:spAutoFit/>
          </a:bodyPr>
          <a:lstStyle/>
          <a:p>
            <a:pPr algn="ctr"/>
            <a:r>
              <a:rPr lang="en-GB" sz="5400" b="1" dirty="0">
                <a:latin typeface="Poppins ExtraLight" panose="020B0604020202020204" charset="0"/>
                <a:cs typeface="Poppins ExtraLight" panose="020B0604020202020204" charset="0"/>
              </a:rPr>
              <a:t>+28%</a:t>
            </a:r>
          </a:p>
        </p:txBody>
      </p:sp>
      <p:sp>
        <p:nvSpPr>
          <p:cNvPr id="20" name="TextBox 19">
            <a:extLst>
              <a:ext uri="{FF2B5EF4-FFF2-40B4-BE49-F238E27FC236}">
                <a16:creationId xmlns:a16="http://schemas.microsoft.com/office/drawing/2014/main" id="{44BD3419-23EE-4664-A333-E5467D2AE704}"/>
              </a:ext>
            </a:extLst>
          </p:cNvPr>
          <p:cNvSpPr txBox="1"/>
          <p:nvPr/>
        </p:nvSpPr>
        <p:spPr>
          <a:xfrm>
            <a:off x="4966116" y="2237506"/>
            <a:ext cx="2259763" cy="923330"/>
          </a:xfrm>
          <a:prstGeom prst="rect">
            <a:avLst/>
          </a:prstGeom>
          <a:noFill/>
        </p:spPr>
        <p:txBody>
          <a:bodyPr wrap="square" rtlCol="0">
            <a:spAutoFit/>
          </a:bodyPr>
          <a:lstStyle/>
          <a:p>
            <a:pPr algn="ctr"/>
            <a:r>
              <a:rPr lang="en-GB" sz="5400" b="1" dirty="0">
                <a:latin typeface="Poppins ExtraLight" panose="020B0604020202020204" charset="0"/>
                <a:cs typeface="Poppins ExtraLight" panose="020B0604020202020204" charset="0"/>
              </a:rPr>
              <a:t>+19%</a:t>
            </a:r>
          </a:p>
        </p:txBody>
      </p:sp>
      <p:sp>
        <p:nvSpPr>
          <p:cNvPr id="21" name="TextBox 20">
            <a:extLst>
              <a:ext uri="{FF2B5EF4-FFF2-40B4-BE49-F238E27FC236}">
                <a16:creationId xmlns:a16="http://schemas.microsoft.com/office/drawing/2014/main" id="{638E0BFE-AD27-40E7-6E1F-4C7C16D5F45B}"/>
              </a:ext>
            </a:extLst>
          </p:cNvPr>
          <p:cNvSpPr txBox="1"/>
          <p:nvPr/>
        </p:nvSpPr>
        <p:spPr>
          <a:xfrm>
            <a:off x="8514755" y="2230634"/>
            <a:ext cx="2259763" cy="923330"/>
          </a:xfrm>
          <a:prstGeom prst="rect">
            <a:avLst/>
          </a:prstGeom>
          <a:noFill/>
        </p:spPr>
        <p:txBody>
          <a:bodyPr wrap="square" rtlCol="0">
            <a:spAutoFit/>
          </a:bodyPr>
          <a:lstStyle/>
          <a:p>
            <a:pPr algn="ctr"/>
            <a:r>
              <a:rPr lang="en-GB" sz="5400" b="1" dirty="0">
                <a:latin typeface="Poppins ExtraLight" panose="020B0604020202020204" charset="0"/>
                <a:cs typeface="Poppins ExtraLight" panose="020B0604020202020204" charset="0"/>
              </a:rPr>
              <a:t>+13%</a:t>
            </a:r>
          </a:p>
        </p:txBody>
      </p:sp>
    </p:spTree>
    <p:extLst>
      <p:ext uri="{BB962C8B-B14F-4D97-AF65-F5344CB8AC3E}">
        <p14:creationId xmlns:p14="http://schemas.microsoft.com/office/powerpoint/2010/main" val="35359280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95548F-01CF-8AB2-923B-2FC16F1880FE}"/>
              </a:ext>
            </a:extLst>
          </p:cNvPr>
          <p:cNvSpPr>
            <a:spLocks noGrp="1"/>
          </p:cNvSpPr>
          <p:nvPr>
            <p:ph type="body" sz="quarter" idx="12"/>
          </p:nvPr>
        </p:nvSpPr>
        <p:spPr/>
        <p:txBody>
          <a:bodyPr/>
          <a:lstStyle/>
          <a:p>
            <a:r>
              <a:rPr lang="en-US" dirty="0"/>
              <a:t>21</a:t>
            </a:r>
          </a:p>
        </p:txBody>
      </p:sp>
      <p:sp>
        <p:nvSpPr>
          <p:cNvPr id="8" name="TextBox 7">
            <a:extLst>
              <a:ext uri="{FF2B5EF4-FFF2-40B4-BE49-F238E27FC236}">
                <a16:creationId xmlns:a16="http://schemas.microsoft.com/office/drawing/2014/main" id="{1DECC89F-3206-2294-FD92-4CABA96C439A}"/>
              </a:ext>
            </a:extLst>
          </p:cNvPr>
          <p:cNvSpPr txBox="1"/>
          <p:nvPr/>
        </p:nvSpPr>
        <p:spPr>
          <a:xfrm>
            <a:off x="4774962" y="4316889"/>
            <a:ext cx="2642075" cy="338554"/>
          </a:xfrm>
          <a:prstGeom prst="rect">
            <a:avLst/>
          </a:prstGeom>
          <a:noFill/>
        </p:spPr>
        <p:txBody>
          <a:bodyPr wrap="square" rtlCol="0">
            <a:spAutoFit/>
          </a:bodyPr>
          <a:lstStyle/>
          <a:p>
            <a:pPr algn="ctr"/>
            <a:r>
              <a:rPr lang="en-US" sz="1600" b="1" dirty="0">
                <a:latin typeface="Rajdhani Semibold" panose="02000000000000000000" pitchFamily="2" charset="77"/>
                <a:cs typeface="Rajdhani Semibold" panose="02000000000000000000" pitchFamily="2" charset="77"/>
              </a:rPr>
              <a:t>INTRANET</a:t>
            </a:r>
          </a:p>
        </p:txBody>
      </p:sp>
      <p:sp>
        <p:nvSpPr>
          <p:cNvPr id="11" name="TextBox 10">
            <a:extLst>
              <a:ext uri="{FF2B5EF4-FFF2-40B4-BE49-F238E27FC236}">
                <a16:creationId xmlns:a16="http://schemas.microsoft.com/office/drawing/2014/main" id="{A32B0A8B-6D81-2D7F-80AB-95BD8BAFEB3B}"/>
              </a:ext>
            </a:extLst>
          </p:cNvPr>
          <p:cNvSpPr txBox="1"/>
          <p:nvPr/>
        </p:nvSpPr>
        <p:spPr>
          <a:xfrm>
            <a:off x="1226322" y="4314465"/>
            <a:ext cx="2642075" cy="338554"/>
          </a:xfrm>
          <a:prstGeom prst="rect">
            <a:avLst/>
          </a:prstGeom>
          <a:noFill/>
        </p:spPr>
        <p:txBody>
          <a:bodyPr wrap="square" rtlCol="0">
            <a:spAutoFit/>
          </a:bodyPr>
          <a:lstStyle/>
          <a:p>
            <a:pPr algn="ctr"/>
            <a:r>
              <a:rPr lang="en-US" sz="1600" b="1" dirty="0">
                <a:latin typeface="Rajdhani Semibold" panose="02000000000000000000" pitchFamily="2" charset="77"/>
                <a:cs typeface="Rajdhani Semibold" panose="02000000000000000000" pitchFamily="2" charset="77"/>
              </a:rPr>
              <a:t>CMI</a:t>
            </a:r>
          </a:p>
        </p:txBody>
      </p:sp>
      <p:sp>
        <p:nvSpPr>
          <p:cNvPr id="14" name="TextBox 13">
            <a:extLst>
              <a:ext uri="{FF2B5EF4-FFF2-40B4-BE49-F238E27FC236}">
                <a16:creationId xmlns:a16="http://schemas.microsoft.com/office/drawing/2014/main" id="{744C5804-5B87-294B-EE55-F9B9DBAF840F}"/>
              </a:ext>
            </a:extLst>
          </p:cNvPr>
          <p:cNvSpPr txBox="1"/>
          <p:nvPr/>
        </p:nvSpPr>
        <p:spPr>
          <a:xfrm>
            <a:off x="8340693" y="4304758"/>
            <a:ext cx="2642075" cy="338554"/>
          </a:xfrm>
          <a:prstGeom prst="rect">
            <a:avLst/>
          </a:prstGeom>
          <a:noFill/>
        </p:spPr>
        <p:txBody>
          <a:bodyPr wrap="square" rtlCol="0">
            <a:spAutoFit/>
          </a:bodyPr>
          <a:lstStyle/>
          <a:p>
            <a:pPr algn="ctr"/>
            <a:r>
              <a:rPr lang="en-US" sz="1600" b="1" dirty="0">
                <a:latin typeface="Rajdhani Semibold" panose="02000000000000000000" pitchFamily="2" charset="77"/>
                <a:cs typeface="Rajdhani Semibold" panose="02000000000000000000" pitchFamily="2" charset="77"/>
              </a:rPr>
              <a:t>EMAIL SECURITY</a:t>
            </a:r>
          </a:p>
        </p:txBody>
      </p:sp>
      <p:sp>
        <p:nvSpPr>
          <p:cNvPr id="15" name="Oval 14">
            <a:extLst>
              <a:ext uri="{FF2B5EF4-FFF2-40B4-BE49-F238E27FC236}">
                <a16:creationId xmlns:a16="http://schemas.microsoft.com/office/drawing/2014/main" id="{0E86EB2F-DE33-4620-B8C6-691640DC2DA4}"/>
              </a:ext>
            </a:extLst>
          </p:cNvPr>
          <p:cNvSpPr/>
          <p:nvPr/>
        </p:nvSpPr>
        <p:spPr>
          <a:xfrm>
            <a:off x="2209800" y="3329460"/>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Poppins" pitchFamily="2" charset="77"/>
                <a:cs typeface="Poppins" pitchFamily="2" charset="77"/>
              </a:rPr>
              <a:t>1=</a:t>
            </a:r>
          </a:p>
        </p:txBody>
      </p:sp>
      <p:sp>
        <p:nvSpPr>
          <p:cNvPr id="16" name="Oval 15">
            <a:extLst>
              <a:ext uri="{FF2B5EF4-FFF2-40B4-BE49-F238E27FC236}">
                <a16:creationId xmlns:a16="http://schemas.microsoft.com/office/drawing/2014/main" id="{3714B8D4-FDE0-FBB3-FC2A-EFA23A15C334}"/>
              </a:ext>
            </a:extLst>
          </p:cNvPr>
          <p:cNvSpPr/>
          <p:nvPr/>
        </p:nvSpPr>
        <p:spPr>
          <a:xfrm>
            <a:off x="5752386" y="3317112"/>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Poppins" pitchFamily="2" charset="77"/>
                <a:cs typeface="Poppins" pitchFamily="2" charset="77"/>
              </a:rPr>
              <a:t>1=</a:t>
            </a:r>
          </a:p>
        </p:txBody>
      </p:sp>
      <p:sp>
        <p:nvSpPr>
          <p:cNvPr id="17" name="Oval 16">
            <a:extLst>
              <a:ext uri="{FF2B5EF4-FFF2-40B4-BE49-F238E27FC236}">
                <a16:creationId xmlns:a16="http://schemas.microsoft.com/office/drawing/2014/main" id="{0A519A92-028E-E1FE-F796-7B202060798C}"/>
              </a:ext>
            </a:extLst>
          </p:cNvPr>
          <p:cNvSpPr/>
          <p:nvPr/>
        </p:nvSpPr>
        <p:spPr>
          <a:xfrm>
            <a:off x="9318118" y="3323917"/>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Poppins" pitchFamily="2" charset="77"/>
                <a:cs typeface="Poppins" pitchFamily="2" charset="77"/>
              </a:rPr>
              <a:t>1=</a:t>
            </a:r>
          </a:p>
        </p:txBody>
      </p:sp>
      <p:sp>
        <p:nvSpPr>
          <p:cNvPr id="18" name="Title 3">
            <a:extLst>
              <a:ext uri="{FF2B5EF4-FFF2-40B4-BE49-F238E27FC236}">
                <a16:creationId xmlns:a16="http://schemas.microsoft.com/office/drawing/2014/main" id="{DDC1C310-B289-6D8F-5303-49AD8B4B8B8E}"/>
              </a:ext>
            </a:extLst>
          </p:cNvPr>
          <p:cNvSpPr txBox="1">
            <a:spLocks/>
          </p:cNvSpPr>
          <p:nvPr/>
        </p:nvSpPr>
        <p:spPr>
          <a:xfrm>
            <a:off x="0" y="389848"/>
            <a:ext cx="12192000" cy="689993"/>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Rajdhani Semibold" panose="02000000000000000000" pitchFamily="2" charset="77"/>
                <a:ea typeface="+mj-ea"/>
                <a:cs typeface="Rajdhani Semibold" panose="02000000000000000000" pitchFamily="2" charset="77"/>
              </a:defRPr>
            </a:lvl1pPr>
          </a:lstStyle>
          <a:p>
            <a:pPr algn="ctr"/>
            <a:r>
              <a:rPr lang="en-US" dirty="0"/>
              <a:t>SMALLEST MOVERS OVER TWO YEARS</a:t>
            </a:r>
          </a:p>
        </p:txBody>
      </p:sp>
      <p:sp>
        <p:nvSpPr>
          <p:cNvPr id="19" name="TextBox 18">
            <a:extLst>
              <a:ext uri="{FF2B5EF4-FFF2-40B4-BE49-F238E27FC236}">
                <a16:creationId xmlns:a16="http://schemas.microsoft.com/office/drawing/2014/main" id="{C5636DAD-CA23-D673-8513-75D9F6AD2918}"/>
              </a:ext>
            </a:extLst>
          </p:cNvPr>
          <p:cNvSpPr txBox="1"/>
          <p:nvPr/>
        </p:nvSpPr>
        <p:spPr>
          <a:xfrm>
            <a:off x="1417477" y="2230634"/>
            <a:ext cx="2259763" cy="923330"/>
          </a:xfrm>
          <a:prstGeom prst="rect">
            <a:avLst/>
          </a:prstGeom>
          <a:noFill/>
        </p:spPr>
        <p:txBody>
          <a:bodyPr wrap="square" rtlCol="0">
            <a:spAutoFit/>
          </a:bodyPr>
          <a:lstStyle/>
          <a:p>
            <a:pPr algn="ctr"/>
            <a:r>
              <a:rPr lang="en-GB" sz="5400" b="1" dirty="0">
                <a:latin typeface="Poppins ExtraLight" panose="020B0604020202020204" charset="0"/>
                <a:cs typeface="Poppins ExtraLight" panose="020B0604020202020204" charset="0"/>
              </a:rPr>
              <a:t>0%</a:t>
            </a:r>
          </a:p>
        </p:txBody>
      </p:sp>
      <p:sp>
        <p:nvSpPr>
          <p:cNvPr id="20" name="TextBox 19">
            <a:extLst>
              <a:ext uri="{FF2B5EF4-FFF2-40B4-BE49-F238E27FC236}">
                <a16:creationId xmlns:a16="http://schemas.microsoft.com/office/drawing/2014/main" id="{44BD3419-23EE-4664-A333-E5467D2AE704}"/>
              </a:ext>
            </a:extLst>
          </p:cNvPr>
          <p:cNvSpPr txBox="1"/>
          <p:nvPr/>
        </p:nvSpPr>
        <p:spPr>
          <a:xfrm>
            <a:off x="4966116" y="2237506"/>
            <a:ext cx="2259763" cy="923330"/>
          </a:xfrm>
          <a:prstGeom prst="rect">
            <a:avLst/>
          </a:prstGeom>
          <a:noFill/>
        </p:spPr>
        <p:txBody>
          <a:bodyPr wrap="square" rtlCol="0">
            <a:spAutoFit/>
          </a:bodyPr>
          <a:lstStyle/>
          <a:p>
            <a:pPr algn="ctr"/>
            <a:r>
              <a:rPr lang="en-GB" sz="5400" b="1" dirty="0">
                <a:latin typeface="Poppins ExtraLight" panose="020B0604020202020204" charset="0"/>
                <a:cs typeface="Poppins ExtraLight" panose="020B0604020202020204" charset="0"/>
              </a:rPr>
              <a:t>0%</a:t>
            </a:r>
          </a:p>
        </p:txBody>
      </p:sp>
      <p:sp>
        <p:nvSpPr>
          <p:cNvPr id="21" name="TextBox 20">
            <a:extLst>
              <a:ext uri="{FF2B5EF4-FFF2-40B4-BE49-F238E27FC236}">
                <a16:creationId xmlns:a16="http://schemas.microsoft.com/office/drawing/2014/main" id="{638E0BFE-AD27-40E7-6E1F-4C7C16D5F45B}"/>
              </a:ext>
            </a:extLst>
          </p:cNvPr>
          <p:cNvSpPr txBox="1"/>
          <p:nvPr/>
        </p:nvSpPr>
        <p:spPr>
          <a:xfrm>
            <a:off x="8514755" y="2230634"/>
            <a:ext cx="2259763" cy="923330"/>
          </a:xfrm>
          <a:prstGeom prst="rect">
            <a:avLst/>
          </a:prstGeom>
          <a:noFill/>
        </p:spPr>
        <p:txBody>
          <a:bodyPr wrap="square" rtlCol="0">
            <a:spAutoFit/>
          </a:bodyPr>
          <a:lstStyle/>
          <a:p>
            <a:pPr algn="ctr"/>
            <a:r>
              <a:rPr lang="en-GB" sz="5400" b="1" dirty="0">
                <a:latin typeface="Poppins ExtraLight" panose="020B0604020202020204" charset="0"/>
                <a:cs typeface="Poppins ExtraLight" panose="020B0604020202020204" charset="0"/>
              </a:rPr>
              <a:t>0%</a:t>
            </a:r>
          </a:p>
        </p:txBody>
      </p:sp>
    </p:spTree>
    <p:extLst>
      <p:ext uri="{BB962C8B-B14F-4D97-AF65-F5344CB8AC3E}">
        <p14:creationId xmlns:p14="http://schemas.microsoft.com/office/powerpoint/2010/main" val="27857154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BC1E4E9-22D0-CC62-A12D-236F74710AD6}"/>
              </a:ext>
            </a:extLst>
          </p:cNvPr>
          <p:cNvSpPr>
            <a:spLocks noGrp="1"/>
          </p:cNvSpPr>
          <p:nvPr>
            <p:ph type="body" sz="quarter" idx="10"/>
          </p:nvPr>
        </p:nvSpPr>
        <p:spPr>
          <a:xfrm>
            <a:off x="408996" y="272353"/>
            <a:ext cx="10132004" cy="629031"/>
          </a:xfrm>
        </p:spPr>
        <p:txBody>
          <a:bodyPr/>
          <a:lstStyle/>
          <a:p>
            <a:r>
              <a:rPr lang="en-US" sz="3800" dirty="0"/>
              <a:t>Examples of Risks &amp; Challenges uniquely related to Generative AI</a:t>
            </a:r>
          </a:p>
        </p:txBody>
      </p:sp>
      <p:sp>
        <p:nvSpPr>
          <p:cNvPr id="4" name="Text Placeholder 3">
            <a:extLst>
              <a:ext uri="{FF2B5EF4-FFF2-40B4-BE49-F238E27FC236}">
                <a16:creationId xmlns:a16="http://schemas.microsoft.com/office/drawing/2014/main" id="{D83B33DE-7830-41F2-B846-E73225A9F5F0}"/>
              </a:ext>
            </a:extLst>
          </p:cNvPr>
          <p:cNvSpPr>
            <a:spLocks noGrp="1"/>
          </p:cNvSpPr>
          <p:nvPr>
            <p:ph type="body" sz="quarter" idx="12"/>
          </p:nvPr>
        </p:nvSpPr>
        <p:spPr/>
        <p:txBody>
          <a:bodyPr/>
          <a:lstStyle/>
          <a:p>
            <a:r>
              <a:rPr lang="en-US" dirty="0"/>
              <a:t>05</a:t>
            </a:r>
          </a:p>
        </p:txBody>
      </p:sp>
      <p:pic>
        <p:nvPicPr>
          <p:cNvPr id="5" name="Picture 4">
            <a:extLst>
              <a:ext uri="{FF2B5EF4-FFF2-40B4-BE49-F238E27FC236}">
                <a16:creationId xmlns:a16="http://schemas.microsoft.com/office/drawing/2014/main" id="{4900C367-2AEC-5983-C46D-A3071C96039B}"/>
              </a:ext>
            </a:extLst>
          </p:cNvPr>
          <p:cNvPicPr>
            <a:picLocks noChangeAspect="1"/>
          </p:cNvPicPr>
          <p:nvPr/>
        </p:nvPicPr>
        <p:blipFill>
          <a:blip r:embed="rId2"/>
          <a:stretch>
            <a:fillRect/>
          </a:stretch>
        </p:blipFill>
        <p:spPr>
          <a:xfrm>
            <a:off x="5105768" y="1757773"/>
            <a:ext cx="6764499" cy="4680511"/>
          </a:xfrm>
          <a:prstGeom prst="rect">
            <a:avLst/>
          </a:prstGeom>
        </p:spPr>
      </p:pic>
      <p:sp>
        <p:nvSpPr>
          <p:cNvPr id="6" name="Content Placeholder 2">
            <a:extLst>
              <a:ext uri="{FF2B5EF4-FFF2-40B4-BE49-F238E27FC236}">
                <a16:creationId xmlns:a16="http://schemas.microsoft.com/office/drawing/2014/main" id="{1C5F30C1-F74D-8CD4-E1A4-8C8C9F816BDA}"/>
              </a:ext>
            </a:extLst>
          </p:cNvPr>
          <p:cNvSpPr>
            <a:spLocks noGrp="1"/>
          </p:cNvSpPr>
          <p:nvPr>
            <p:ph type="body" sz="quarter" idx="11"/>
          </p:nvPr>
        </p:nvSpPr>
        <p:spPr>
          <a:xfrm>
            <a:off x="408996" y="1884362"/>
            <a:ext cx="4314825" cy="4270375"/>
          </a:xfrm>
        </p:spPr>
        <p:txBody>
          <a:bodyPr>
            <a:normAutofit fontScale="85000" lnSpcReduction="20000"/>
          </a:bodyPr>
          <a:lstStyle/>
          <a:p>
            <a:pPr marL="457200" indent="-457200">
              <a:buFont typeface="Arial" panose="020B0604020202020204" pitchFamily="34" charset="0"/>
              <a:buChar char="•"/>
            </a:pPr>
            <a:r>
              <a:rPr lang="en-US" dirty="0"/>
              <a:t>Deepfakes mean we can no longer trust our eyes and ears in the news and in collaborative technologies… just at a time, after Covid when remote communications have become the norm.</a:t>
            </a:r>
          </a:p>
          <a:p>
            <a:pPr marL="457200" indent="-457200">
              <a:buFont typeface="Arial" panose="020B0604020202020204" pitchFamily="34" charset="0"/>
              <a:buChar char="•"/>
            </a:pPr>
            <a:r>
              <a:rPr lang="en-US" dirty="0"/>
              <a:t>Gen AI technology focuses first on “sounding” credible over actually being accurate</a:t>
            </a:r>
          </a:p>
          <a:p>
            <a:endParaRPr lang="en-US" dirty="0"/>
          </a:p>
          <a:p>
            <a:endParaRPr lang="en-US" dirty="0"/>
          </a:p>
          <a:p>
            <a:endParaRPr lang="en-US" dirty="0"/>
          </a:p>
        </p:txBody>
      </p:sp>
    </p:spTree>
    <p:extLst>
      <p:ext uri="{BB962C8B-B14F-4D97-AF65-F5344CB8AC3E}">
        <p14:creationId xmlns:p14="http://schemas.microsoft.com/office/powerpoint/2010/main" val="21560426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95548F-01CF-8AB2-923B-2FC16F1880FE}"/>
              </a:ext>
            </a:extLst>
          </p:cNvPr>
          <p:cNvSpPr>
            <a:spLocks noGrp="1"/>
          </p:cNvSpPr>
          <p:nvPr>
            <p:ph type="body" sz="quarter" idx="12"/>
          </p:nvPr>
        </p:nvSpPr>
        <p:spPr/>
        <p:txBody>
          <a:bodyPr/>
          <a:lstStyle/>
          <a:p>
            <a:r>
              <a:rPr lang="en-US" dirty="0"/>
              <a:t>22</a:t>
            </a:r>
          </a:p>
        </p:txBody>
      </p:sp>
      <p:sp>
        <p:nvSpPr>
          <p:cNvPr id="8" name="TextBox 7">
            <a:extLst>
              <a:ext uri="{FF2B5EF4-FFF2-40B4-BE49-F238E27FC236}">
                <a16:creationId xmlns:a16="http://schemas.microsoft.com/office/drawing/2014/main" id="{1DECC89F-3206-2294-FD92-4CABA96C439A}"/>
              </a:ext>
            </a:extLst>
          </p:cNvPr>
          <p:cNvSpPr txBox="1"/>
          <p:nvPr/>
        </p:nvSpPr>
        <p:spPr>
          <a:xfrm>
            <a:off x="4774962" y="4316889"/>
            <a:ext cx="2642075" cy="338554"/>
          </a:xfrm>
          <a:prstGeom prst="rect">
            <a:avLst/>
          </a:prstGeom>
          <a:noFill/>
        </p:spPr>
        <p:txBody>
          <a:bodyPr wrap="square" rtlCol="0">
            <a:spAutoFit/>
          </a:bodyPr>
          <a:lstStyle/>
          <a:p>
            <a:pPr algn="ctr"/>
            <a:r>
              <a:rPr lang="en-US" sz="1600" b="1" dirty="0">
                <a:latin typeface="Rajdhani Semibold" panose="02000000000000000000" pitchFamily="2" charset="77"/>
                <a:cs typeface="Rajdhani Semibold" panose="02000000000000000000" pitchFamily="2" charset="77"/>
              </a:rPr>
              <a:t>CMI</a:t>
            </a:r>
          </a:p>
        </p:txBody>
      </p:sp>
      <p:sp>
        <p:nvSpPr>
          <p:cNvPr id="11" name="TextBox 10">
            <a:extLst>
              <a:ext uri="{FF2B5EF4-FFF2-40B4-BE49-F238E27FC236}">
                <a16:creationId xmlns:a16="http://schemas.microsoft.com/office/drawing/2014/main" id="{A32B0A8B-6D81-2D7F-80AB-95BD8BAFEB3B}"/>
              </a:ext>
            </a:extLst>
          </p:cNvPr>
          <p:cNvSpPr txBox="1"/>
          <p:nvPr/>
        </p:nvSpPr>
        <p:spPr>
          <a:xfrm>
            <a:off x="1226322" y="4314465"/>
            <a:ext cx="2642075" cy="338554"/>
          </a:xfrm>
          <a:prstGeom prst="rect">
            <a:avLst/>
          </a:prstGeom>
          <a:noFill/>
        </p:spPr>
        <p:txBody>
          <a:bodyPr wrap="square" rtlCol="0">
            <a:spAutoFit/>
          </a:bodyPr>
          <a:lstStyle/>
          <a:p>
            <a:pPr algn="ctr"/>
            <a:r>
              <a:rPr lang="en-US" sz="1600" b="1" dirty="0">
                <a:latin typeface="Rajdhani Semibold" panose="02000000000000000000" pitchFamily="2" charset="77"/>
                <a:cs typeface="Rajdhani Semibold" panose="02000000000000000000" pitchFamily="2" charset="77"/>
              </a:rPr>
              <a:t>TIME RECORDING</a:t>
            </a:r>
          </a:p>
        </p:txBody>
      </p:sp>
      <p:sp>
        <p:nvSpPr>
          <p:cNvPr id="14" name="TextBox 13">
            <a:extLst>
              <a:ext uri="{FF2B5EF4-FFF2-40B4-BE49-F238E27FC236}">
                <a16:creationId xmlns:a16="http://schemas.microsoft.com/office/drawing/2014/main" id="{744C5804-5B87-294B-EE55-F9B9DBAF840F}"/>
              </a:ext>
            </a:extLst>
          </p:cNvPr>
          <p:cNvSpPr txBox="1"/>
          <p:nvPr/>
        </p:nvSpPr>
        <p:spPr>
          <a:xfrm>
            <a:off x="8340693" y="4304758"/>
            <a:ext cx="2642075" cy="584775"/>
          </a:xfrm>
          <a:prstGeom prst="rect">
            <a:avLst/>
          </a:prstGeom>
          <a:noFill/>
        </p:spPr>
        <p:txBody>
          <a:bodyPr wrap="square" rtlCol="0">
            <a:spAutoFit/>
          </a:bodyPr>
          <a:lstStyle/>
          <a:p>
            <a:pPr algn="ctr"/>
            <a:r>
              <a:rPr lang="en-US" sz="1600" b="1" dirty="0">
                <a:latin typeface="Rajdhani Semibold" panose="02000000000000000000" pitchFamily="2" charset="77"/>
                <a:cs typeface="Rajdhani Semibold" panose="02000000000000000000" pitchFamily="2" charset="77"/>
              </a:rPr>
              <a:t>INTRANET &amp;</a:t>
            </a:r>
          </a:p>
          <a:p>
            <a:pPr algn="ctr"/>
            <a:r>
              <a:rPr lang="en-US" sz="1600" b="1" dirty="0">
                <a:latin typeface="Rajdhani Semibold" panose="02000000000000000000" pitchFamily="2" charset="77"/>
                <a:cs typeface="Rajdhani Semibold" panose="02000000000000000000" pitchFamily="2" charset="77"/>
              </a:rPr>
              <a:t>CRM</a:t>
            </a:r>
          </a:p>
        </p:txBody>
      </p:sp>
      <p:sp>
        <p:nvSpPr>
          <p:cNvPr id="15" name="Oval 14">
            <a:extLst>
              <a:ext uri="{FF2B5EF4-FFF2-40B4-BE49-F238E27FC236}">
                <a16:creationId xmlns:a16="http://schemas.microsoft.com/office/drawing/2014/main" id="{0E86EB2F-DE33-4620-B8C6-691640DC2DA4}"/>
              </a:ext>
            </a:extLst>
          </p:cNvPr>
          <p:cNvSpPr/>
          <p:nvPr/>
        </p:nvSpPr>
        <p:spPr>
          <a:xfrm>
            <a:off x="2209800" y="3329460"/>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Poppins" pitchFamily="2" charset="77"/>
                <a:cs typeface="Poppins" pitchFamily="2" charset="77"/>
              </a:rPr>
              <a:t>1</a:t>
            </a:r>
          </a:p>
        </p:txBody>
      </p:sp>
      <p:sp>
        <p:nvSpPr>
          <p:cNvPr id="16" name="Oval 15">
            <a:extLst>
              <a:ext uri="{FF2B5EF4-FFF2-40B4-BE49-F238E27FC236}">
                <a16:creationId xmlns:a16="http://schemas.microsoft.com/office/drawing/2014/main" id="{3714B8D4-FDE0-FBB3-FC2A-EFA23A15C334}"/>
              </a:ext>
            </a:extLst>
          </p:cNvPr>
          <p:cNvSpPr/>
          <p:nvPr/>
        </p:nvSpPr>
        <p:spPr>
          <a:xfrm>
            <a:off x="5752386" y="3317112"/>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Poppins" pitchFamily="2" charset="77"/>
                <a:cs typeface="Poppins" pitchFamily="2" charset="77"/>
              </a:rPr>
              <a:t>2</a:t>
            </a:r>
          </a:p>
        </p:txBody>
      </p:sp>
      <p:sp>
        <p:nvSpPr>
          <p:cNvPr id="17" name="Oval 16">
            <a:extLst>
              <a:ext uri="{FF2B5EF4-FFF2-40B4-BE49-F238E27FC236}">
                <a16:creationId xmlns:a16="http://schemas.microsoft.com/office/drawing/2014/main" id="{0A519A92-028E-E1FE-F796-7B202060798C}"/>
              </a:ext>
            </a:extLst>
          </p:cNvPr>
          <p:cNvSpPr/>
          <p:nvPr/>
        </p:nvSpPr>
        <p:spPr>
          <a:xfrm>
            <a:off x="9318118" y="3323917"/>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Poppins" pitchFamily="2" charset="77"/>
                <a:cs typeface="Poppins" pitchFamily="2" charset="77"/>
              </a:rPr>
              <a:t>3=</a:t>
            </a:r>
          </a:p>
        </p:txBody>
      </p:sp>
      <p:sp>
        <p:nvSpPr>
          <p:cNvPr id="18" name="Title 3">
            <a:extLst>
              <a:ext uri="{FF2B5EF4-FFF2-40B4-BE49-F238E27FC236}">
                <a16:creationId xmlns:a16="http://schemas.microsoft.com/office/drawing/2014/main" id="{DDC1C310-B289-6D8F-5303-49AD8B4B8B8E}"/>
              </a:ext>
            </a:extLst>
          </p:cNvPr>
          <p:cNvSpPr txBox="1">
            <a:spLocks/>
          </p:cNvSpPr>
          <p:nvPr/>
        </p:nvSpPr>
        <p:spPr>
          <a:xfrm>
            <a:off x="0" y="389848"/>
            <a:ext cx="12192000" cy="689993"/>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Rajdhani Semibold" panose="02000000000000000000" pitchFamily="2" charset="77"/>
                <a:ea typeface="+mj-ea"/>
                <a:cs typeface="Rajdhani Semibold" panose="02000000000000000000" pitchFamily="2" charset="77"/>
              </a:defRPr>
            </a:lvl1pPr>
          </a:lstStyle>
          <a:p>
            <a:pPr algn="ctr"/>
            <a:r>
              <a:rPr lang="en-US" dirty="0"/>
              <a:t>MOST OPTIMISTIC FOR 2026</a:t>
            </a:r>
          </a:p>
        </p:txBody>
      </p:sp>
      <p:sp>
        <p:nvSpPr>
          <p:cNvPr id="19" name="TextBox 18">
            <a:extLst>
              <a:ext uri="{FF2B5EF4-FFF2-40B4-BE49-F238E27FC236}">
                <a16:creationId xmlns:a16="http://schemas.microsoft.com/office/drawing/2014/main" id="{C5636DAD-CA23-D673-8513-75D9F6AD2918}"/>
              </a:ext>
            </a:extLst>
          </p:cNvPr>
          <p:cNvSpPr txBox="1"/>
          <p:nvPr/>
        </p:nvSpPr>
        <p:spPr>
          <a:xfrm>
            <a:off x="1417477" y="2230634"/>
            <a:ext cx="2259763" cy="923330"/>
          </a:xfrm>
          <a:prstGeom prst="rect">
            <a:avLst/>
          </a:prstGeom>
          <a:noFill/>
        </p:spPr>
        <p:txBody>
          <a:bodyPr wrap="square" rtlCol="0">
            <a:spAutoFit/>
          </a:bodyPr>
          <a:lstStyle/>
          <a:p>
            <a:pPr algn="ctr"/>
            <a:r>
              <a:rPr lang="en-GB" sz="5400" b="1" dirty="0">
                <a:latin typeface="Poppins ExtraLight" panose="020B0604020202020204" charset="0"/>
                <a:cs typeface="Poppins ExtraLight" panose="020B0604020202020204" charset="0"/>
              </a:rPr>
              <a:t>31%</a:t>
            </a:r>
          </a:p>
        </p:txBody>
      </p:sp>
      <p:sp>
        <p:nvSpPr>
          <p:cNvPr id="20" name="TextBox 19">
            <a:extLst>
              <a:ext uri="{FF2B5EF4-FFF2-40B4-BE49-F238E27FC236}">
                <a16:creationId xmlns:a16="http://schemas.microsoft.com/office/drawing/2014/main" id="{44BD3419-23EE-4664-A333-E5467D2AE704}"/>
              </a:ext>
            </a:extLst>
          </p:cNvPr>
          <p:cNvSpPr txBox="1"/>
          <p:nvPr/>
        </p:nvSpPr>
        <p:spPr>
          <a:xfrm>
            <a:off x="4966116" y="2237506"/>
            <a:ext cx="2259763" cy="923330"/>
          </a:xfrm>
          <a:prstGeom prst="rect">
            <a:avLst/>
          </a:prstGeom>
          <a:noFill/>
        </p:spPr>
        <p:txBody>
          <a:bodyPr wrap="square" rtlCol="0">
            <a:spAutoFit/>
          </a:bodyPr>
          <a:lstStyle/>
          <a:p>
            <a:pPr algn="ctr"/>
            <a:r>
              <a:rPr lang="en-GB" sz="5400" b="1" dirty="0">
                <a:latin typeface="Poppins ExtraLight" panose="020B0604020202020204" charset="0"/>
                <a:cs typeface="Poppins ExtraLight" panose="020B0604020202020204" charset="0"/>
              </a:rPr>
              <a:t>30%</a:t>
            </a:r>
          </a:p>
        </p:txBody>
      </p:sp>
      <p:sp>
        <p:nvSpPr>
          <p:cNvPr id="21" name="TextBox 20">
            <a:extLst>
              <a:ext uri="{FF2B5EF4-FFF2-40B4-BE49-F238E27FC236}">
                <a16:creationId xmlns:a16="http://schemas.microsoft.com/office/drawing/2014/main" id="{638E0BFE-AD27-40E7-6E1F-4C7C16D5F45B}"/>
              </a:ext>
            </a:extLst>
          </p:cNvPr>
          <p:cNvSpPr txBox="1"/>
          <p:nvPr/>
        </p:nvSpPr>
        <p:spPr>
          <a:xfrm>
            <a:off x="8514755" y="2230634"/>
            <a:ext cx="2259763" cy="923330"/>
          </a:xfrm>
          <a:prstGeom prst="rect">
            <a:avLst/>
          </a:prstGeom>
          <a:noFill/>
        </p:spPr>
        <p:txBody>
          <a:bodyPr wrap="square" rtlCol="0">
            <a:spAutoFit/>
          </a:bodyPr>
          <a:lstStyle/>
          <a:p>
            <a:pPr algn="ctr"/>
            <a:r>
              <a:rPr lang="en-GB" sz="5400" b="1" dirty="0">
                <a:latin typeface="Poppins ExtraLight" panose="020B0604020202020204" charset="0"/>
                <a:cs typeface="Poppins ExtraLight" panose="020B0604020202020204" charset="0"/>
              </a:rPr>
              <a:t>25%</a:t>
            </a:r>
          </a:p>
        </p:txBody>
      </p:sp>
    </p:spTree>
    <p:extLst>
      <p:ext uri="{BB962C8B-B14F-4D97-AF65-F5344CB8AC3E}">
        <p14:creationId xmlns:p14="http://schemas.microsoft.com/office/powerpoint/2010/main" val="394751167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95548F-01CF-8AB2-923B-2FC16F1880FE}"/>
              </a:ext>
            </a:extLst>
          </p:cNvPr>
          <p:cNvSpPr>
            <a:spLocks noGrp="1"/>
          </p:cNvSpPr>
          <p:nvPr>
            <p:ph type="body" sz="quarter" idx="12"/>
          </p:nvPr>
        </p:nvSpPr>
        <p:spPr/>
        <p:txBody>
          <a:bodyPr/>
          <a:lstStyle/>
          <a:p>
            <a:r>
              <a:rPr lang="en-US" dirty="0"/>
              <a:t>23</a:t>
            </a:r>
          </a:p>
        </p:txBody>
      </p:sp>
      <p:sp>
        <p:nvSpPr>
          <p:cNvPr id="8" name="TextBox 7">
            <a:extLst>
              <a:ext uri="{FF2B5EF4-FFF2-40B4-BE49-F238E27FC236}">
                <a16:creationId xmlns:a16="http://schemas.microsoft.com/office/drawing/2014/main" id="{1DECC89F-3206-2294-FD92-4CABA96C439A}"/>
              </a:ext>
            </a:extLst>
          </p:cNvPr>
          <p:cNvSpPr txBox="1"/>
          <p:nvPr/>
        </p:nvSpPr>
        <p:spPr>
          <a:xfrm>
            <a:off x="4774962" y="4316889"/>
            <a:ext cx="2642075" cy="338554"/>
          </a:xfrm>
          <a:prstGeom prst="rect">
            <a:avLst/>
          </a:prstGeom>
          <a:noFill/>
        </p:spPr>
        <p:txBody>
          <a:bodyPr wrap="square" rtlCol="0">
            <a:spAutoFit/>
          </a:bodyPr>
          <a:lstStyle/>
          <a:p>
            <a:pPr algn="ctr"/>
            <a:r>
              <a:rPr lang="en-US" sz="1600" b="1" dirty="0">
                <a:latin typeface="Rajdhani Semibold" panose="02000000000000000000" pitchFamily="2" charset="77"/>
                <a:cs typeface="Rajdhani Semibold" panose="02000000000000000000" pitchFamily="2" charset="77"/>
              </a:rPr>
              <a:t>VID CONF</a:t>
            </a:r>
          </a:p>
        </p:txBody>
      </p:sp>
      <p:sp>
        <p:nvSpPr>
          <p:cNvPr id="11" name="TextBox 10">
            <a:extLst>
              <a:ext uri="{FF2B5EF4-FFF2-40B4-BE49-F238E27FC236}">
                <a16:creationId xmlns:a16="http://schemas.microsoft.com/office/drawing/2014/main" id="{A32B0A8B-6D81-2D7F-80AB-95BD8BAFEB3B}"/>
              </a:ext>
            </a:extLst>
          </p:cNvPr>
          <p:cNvSpPr txBox="1"/>
          <p:nvPr/>
        </p:nvSpPr>
        <p:spPr>
          <a:xfrm>
            <a:off x="1226322" y="4314465"/>
            <a:ext cx="2642075" cy="338554"/>
          </a:xfrm>
          <a:prstGeom prst="rect">
            <a:avLst/>
          </a:prstGeom>
          <a:noFill/>
        </p:spPr>
        <p:txBody>
          <a:bodyPr wrap="square" rtlCol="0">
            <a:spAutoFit/>
          </a:bodyPr>
          <a:lstStyle/>
          <a:p>
            <a:pPr algn="ctr"/>
            <a:r>
              <a:rPr lang="en-US" sz="1600" b="1" dirty="0">
                <a:latin typeface="Rajdhani Semibold" panose="02000000000000000000" pitchFamily="2" charset="77"/>
                <a:cs typeface="Rajdhani Semibold" panose="02000000000000000000" pitchFamily="2" charset="77"/>
              </a:rPr>
              <a:t>EMAIL SECURITY</a:t>
            </a:r>
          </a:p>
        </p:txBody>
      </p:sp>
      <p:sp>
        <p:nvSpPr>
          <p:cNvPr id="14" name="TextBox 13">
            <a:extLst>
              <a:ext uri="{FF2B5EF4-FFF2-40B4-BE49-F238E27FC236}">
                <a16:creationId xmlns:a16="http://schemas.microsoft.com/office/drawing/2014/main" id="{744C5804-5B87-294B-EE55-F9B9DBAF840F}"/>
              </a:ext>
            </a:extLst>
          </p:cNvPr>
          <p:cNvSpPr txBox="1"/>
          <p:nvPr/>
        </p:nvSpPr>
        <p:spPr>
          <a:xfrm>
            <a:off x="8340693" y="4304758"/>
            <a:ext cx="2642075" cy="338554"/>
          </a:xfrm>
          <a:prstGeom prst="rect">
            <a:avLst/>
          </a:prstGeom>
          <a:noFill/>
        </p:spPr>
        <p:txBody>
          <a:bodyPr wrap="square" rtlCol="0">
            <a:spAutoFit/>
          </a:bodyPr>
          <a:lstStyle/>
          <a:p>
            <a:pPr algn="ctr"/>
            <a:r>
              <a:rPr lang="en-US" sz="1600" b="1" dirty="0">
                <a:latin typeface="Rajdhani Semibold" panose="02000000000000000000" pitchFamily="2" charset="77"/>
                <a:cs typeface="Rajdhani Semibold" panose="02000000000000000000" pitchFamily="2" charset="77"/>
              </a:rPr>
              <a:t>MDM</a:t>
            </a:r>
          </a:p>
        </p:txBody>
      </p:sp>
      <p:sp>
        <p:nvSpPr>
          <p:cNvPr id="15" name="Oval 14">
            <a:extLst>
              <a:ext uri="{FF2B5EF4-FFF2-40B4-BE49-F238E27FC236}">
                <a16:creationId xmlns:a16="http://schemas.microsoft.com/office/drawing/2014/main" id="{0E86EB2F-DE33-4620-B8C6-691640DC2DA4}"/>
              </a:ext>
            </a:extLst>
          </p:cNvPr>
          <p:cNvSpPr/>
          <p:nvPr/>
        </p:nvSpPr>
        <p:spPr>
          <a:xfrm>
            <a:off x="2209800" y="3329460"/>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Poppins" pitchFamily="2" charset="77"/>
                <a:cs typeface="Poppins" pitchFamily="2" charset="77"/>
              </a:rPr>
              <a:t>1</a:t>
            </a:r>
          </a:p>
        </p:txBody>
      </p:sp>
      <p:sp>
        <p:nvSpPr>
          <p:cNvPr id="16" name="Oval 15">
            <a:extLst>
              <a:ext uri="{FF2B5EF4-FFF2-40B4-BE49-F238E27FC236}">
                <a16:creationId xmlns:a16="http://schemas.microsoft.com/office/drawing/2014/main" id="{3714B8D4-FDE0-FBB3-FC2A-EFA23A15C334}"/>
              </a:ext>
            </a:extLst>
          </p:cNvPr>
          <p:cNvSpPr/>
          <p:nvPr/>
        </p:nvSpPr>
        <p:spPr>
          <a:xfrm>
            <a:off x="5752386" y="3317112"/>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Poppins" pitchFamily="2" charset="77"/>
                <a:cs typeface="Poppins" pitchFamily="2" charset="77"/>
              </a:rPr>
              <a:t>2</a:t>
            </a:r>
          </a:p>
        </p:txBody>
      </p:sp>
      <p:sp>
        <p:nvSpPr>
          <p:cNvPr id="17" name="Oval 16">
            <a:extLst>
              <a:ext uri="{FF2B5EF4-FFF2-40B4-BE49-F238E27FC236}">
                <a16:creationId xmlns:a16="http://schemas.microsoft.com/office/drawing/2014/main" id="{0A519A92-028E-E1FE-F796-7B202060798C}"/>
              </a:ext>
            </a:extLst>
          </p:cNvPr>
          <p:cNvSpPr/>
          <p:nvPr/>
        </p:nvSpPr>
        <p:spPr>
          <a:xfrm>
            <a:off x="9318118" y="3323917"/>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Poppins" pitchFamily="2" charset="77"/>
                <a:cs typeface="Poppins" pitchFamily="2" charset="77"/>
              </a:rPr>
              <a:t>3</a:t>
            </a:r>
          </a:p>
        </p:txBody>
      </p:sp>
      <p:sp>
        <p:nvSpPr>
          <p:cNvPr id="18" name="Title 3">
            <a:extLst>
              <a:ext uri="{FF2B5EF4-FFF2-40B4-BE49-F238E27FC236}">
                <a16:creationId xmlns:a16="http://schemas.microsoft.com/office/drawing/2014/main" id="{DDC1C310-B289-6D8F-5303-49AD8B4B8B8E}"/>
              </a:ext>
            </a:extLst>
          </p:cNvPr>
          <p:cNvSpPr txBox="1">
            <a:spLocks/>
          </p:cNvSpPr>
          <p:nvPr/>
        </p:nvSpPr>
        <p:spPr>
          <a:xfrm>
            <a:off x="0" y="389848"/>
            <a:ext cx="12192000" cy="689993"/>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Rajdhani Semibold" panose="02000000000000000000" pitchFamily="2" charset="77"/>
                <a:ea typeface="+mj-ea"/>
                <a:cs typeface="Rajdhani Semibold" panose="02000000000000000000" pitchFamily="2" charset="77"/>
              </a:defRPr>
            </a:lvl1pPr>
          </a:lstStyle>
          <a:p>
            <a:pPr algn="ctr"/>
            <a:r>
              <a:rPr lang="en-US" dirty="0"/>
              <a:t>LEAST OPTIMISTIC FOR 2026</a:t>
            </a:r>
          </a:p>
        </p:txBody>
      </p:sp>
      <p:sp>
        <p:nvSpPr>
          <p:cNvPr id="19" name="TextBox 18">
            <a:extLst>
              <a:ext uri="{FF2B5EF4-FFF2-40B4-BE49-F238E27FC236}">
                <a16:creationId xmlns:a16="http://schemas.microsoft.com/office/drawing/2014/main" id="{C5636DAD-CA23-D673-8513-75D9F6AD2918}"/>
              </a:ext>
            </a:extLst>
          </p:cNvPr>
          <p:cNvSpPr txBox="1"/>
          <p:nvPr/>
        </p:nvSpPr>
        <p:spPr>
          <a:xfrm>
            <a:off x="1417477" y="2230634"/>
            <a:ext cx="2259763" cy="923330"/>
          </a:xfrm>
          <a:prstGeom prst="rect">
            <a:avLst/>
          </a:prstGeom>
          <a:noFill/>
        </p:spPr>
        <p:txBody>
          <a:bodyPr wrap="square" rtlCol="0">
            <a:spAutoFit/>
          </a:bodyPr>
          <a:lstStyle/>
          <a:p>
            <a:pPr algn="ctr"/>
            <a:r>
              <a:rPr lang="en-GB" sz="5400" b="1" dirty="0">
                <a:latin typeface="Poppins ExtraLight" panose="020B0604020202020204" charset="0"/>
                <a:cs typeface="Poppins ExtraLight" panose="020B0604020202020204" charset="0"/>
              </a:rPr>
              <a:t>0%</a:t>
            </a:r>
          </a:p>
        </p:txBody>
      </p:sp>
      <p:sp>
        <p:nvSpPr>
          <p:cNvPr id="20" name="TextBox 19">
            <a:extLst>
              <a:ext uri="{FF2B5EF4-FFF2-40B4-BE49-F238E27FC236}">
                <a16:creationId xmlns:a16="http://schemas.microsoft.com/office/drawing/2014/main" id="{44BD3419-23EE-4664-A333-E5467D2AE704}"/>
              </a:ext>
            </a:extLst>
          </p:cNvPr>
          <p:cNvSpPr txBox="1"/>
          <p:nvPr/>
        </p:nvSpPr>
        <p:spPr>
          <a:xfrm>
            <a:off x="4966116" y="2237506"/>
            <a:ext cx="2259763" cy="923330"/>
          </a:xfrm>
          <a:prstGeom prst="rect">
            <a:avLst/>
          </a:prstGeom>
          <a:noFill/>
        </p:spPr>
        <p:txBody>
          <a:bodyPr wrap="square" rtlCol="0">
            <a:spAutoFit/>
          </a:bodyPr>
          <a:lstStyle/>
          <a:p>
            <a:pPr algn="ctr"/>
            <a:r>
              <a:rPr lang="en-GB" sz="5400" b="1" dirty="0">
                <a:latin typeface="Poppins ExtraLight" panose="020B0604020202020204" charset="0"/>
                <a:cs typeface="Poppins ExtraLight" panose="020B0604020202020204" charset="0"/>
              </a:rPr>
              <a:t>1%</a:t>
            </a:r>
          </a:p>
        </p:txBody>
      </p:sp>
      <p:sp>
        <p:nvSpPr>
          <p:cNvPr id="21" name="TextBox 20">
            <a:extLst>
              <a:ext uri="{FF2B5EF4-FFF2-40B4-BE49-F238E27FC236}">
                <a16:creationId xmlns:a16="http://schemas.microsoft.com/office/drawing/2014/main" id="{638E0BFE-AD27-40E7-6E1F-4C7C16D5F45B}"/>
              </a:ext>
            </a:extLst>
          </p:cNvPr>
          <p:cNvSpPr txBox="1"/>
          <p:nvPr/>
        </p:nvSpPr>
        <p:spPr>
          <a:xfrm>
            <a:off x="8514755" y="2230634"/>
            <a:ext cx="2259763" cy="923330"/>
          </a:xfrm>
          <a:prstGeom prst="rect">
            <a:avLst/>
          </a:prstGeom>
          <a:noFill/>
        </p:spPr>
        <p:txBody>
          <a:bodyPr wrap="square" rtlCol="0">
            <a:spAutoFit/>
          </a:bodyPr>
          <a:lstStyle/>
          <a:p>
            <a:pPr algn="ctr"/>
            <a:r>
              <a:rPr lang="en-GB" sz="5400" b="1" dirty="0">
                <a:latin typeface="Poppins ExtraLight" panose="020B0604020202020204" charset="0"/>
                <a:cs typeface="Poppins ExtraLight" panose="020B0604020202020204" charset="0"/>
              </a:rPr>
              <a:t>2%</a:t>
            </a:r>
          </a:p>
        </p:txBody>
      </p:sp>
    </p:spTree>
    <p:extLst>
      <p:ext uri="{BB962C8B-B14F-4D97-AF65-F5344CB8AC3E}">
        <p14:creationId xmlns:p14="http://schemas.microsoft.com/office/powerpoint/2010/main" val="40871111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D76252E-1B37-A863-29FB-62F35319C483}"/>
              </a:ext>
            </a:extLst>
          </p:cNvPr>
          <p:cNvSpPr>
            <a:spLocks noGrp="1"/>
          </p:cNvSpPr>
          <p:nvPr>
            <p:ph type="body" sz="quarter" idx="12"/>
          </p:nvPr>
        </p:nvSpPr>
        <p:spPr/>
        <p:txBody>
          <a:bodyPr/>
          <a:lstStyle/>
          <a:p>
            <a:r>
              <a:rPr lang="en-US" dirty="0"/>
              <a:t>24</a:t>
            </a:r>
          </a:p>
        </p:txBody>
      </p:sp>
      <p:grpSp>
        <p:nvGrpSpPr>
          <p:cNvPr id="5" name="Group 4">
            <a:extLst>
              <a:ext uri="{FF2B5EF4-FFF2-40B4-BE49-F238E27FC236}">
                <a16:creationId xmlns:a16="http://schemas.microsoft.com/office/drawing/2014/main" id="{03C3BD8D-ACD3-03AF-D8DA-49C7E77BA1CC}"/>
              </a:ext>
            </a:extLst>
          </p:cNvPr>
          <p:cNvGrpSpPr/>
          <p:nvPr/>
        </p:nvGrpSpPr>
        <p:grpSpPr>
          <a:xfrm>
            <a:off x="1094797" y="2099578"/>
            <a:ext cx="3810489" cy="553998"/>
            <a:chOff x="5461698" y="2485482"/>
            <a:chExt cx="3810489" cy="553998"/>
          </a:xfrm>
        </p:grpSpPr>
        <p:grpSp>
          <p:nvGrpSpPr>
            <p:cNvPr id="6" name="Group 5">
              <a:extLst>
                <a:ext uri="{FF2B5EF4-FFF2-40B4-BE49-F238E27FC236}">
                  <a16:creationId xmlns:a16="http://schemas.microsoft.com/office/drawing/2014/main" id="{8D0588CF-4FEB-3DCD-01F2-EB137933E21F}"/>
                </a:ext>
              </a:extLst>
            </p:cNvPr>
            <p:cNvGrpSpPr/>
            <p:nvPr/>
          </p:nvGrpSpPr>
          <p:grpSpPr>
            <a:xfrm>
              <a:off x="5814945" y="2485482"/>
              <a:ext cx="3457242" cy="553998"/>
              <a:chOff x="3852730" y="1377724"/>
              <a:chExt cx="3457242" cy="553998"/>
            </a:xfrm>
          </p:grpSpPr>
          <p:sp>
            <p:nvSpPr>
              <p:cNvPr id="8" name="TextBox 7">
                <a:extLst>
                  <a:ext uri="{FF2B5EF4-FFF2-40B4-BE49-F238E27FC236}">
                    <a16:creationId xmlns:a16="http://schemas.microsoft.com/office/drawing/2014/main" id="{124AC091-11A0-AAB7-8BBA-75B8E5B1D965}"/>
                  </a:ext>
                </a:extLst>
              </p:cNvPr>
              <p:cNvSpPr txBox="1"/>
              <p:nvPr/>
            </p:nvSpPr>
            <p:spPr>
              <a:xfrm>
                <a:off x="3852730" y="1685501"/>
                <a:ext cx="3457242" cy="246221"/>
              </a:xfrm>
              <a:prstGeom prst="rect">
                <a:avLst/>
              </a:prstGeom>
              <a:noFill/>
            </p:spPr>
            <p:txBody>
              <a:bodyPr wrap="square" rtlCol="0">
                <a:spAutoFit/>
              </a:bodyPr>
              <a:lstStyle/>
              <a:p>
                <a:r>
                  <a:rPr lang="en-US" sz="1000" dirty="0">
                    <a:solidFill>
                      <a:schemeClr val="tx1">
                        <a:lumMod val="50000"/>
                        <a:lumOff val="50000"/>
                      </a:schemeClr>
                    </a:solidFill>
                    <a:latin typeface="Poppins" pitchFamily="2" charset="77"/>
                    <a:cs typeface="Poppins" pitchFamily="2" charset="77"/>
                  </a:rPr>
                  <a:t>Difficult to move the existing service</a:t>
                </a:r>
              </a:p>
            </p:txBody>
          </p:sp>
          <p:sp>
            <p:nvSpPr>
              <p:cNvPr id="9" name="TextBox 8">
                <a:extLst>
                  <a:ext uri="{FF2B5EF4-FFF2-40B4-BE49-F238E27FC236}">
                    <a16:creationId xmlns:a16="http://schemas.microsoft.com/office/drawing/2014/main" id="{0749E556-1104-1EDC-842E-C49ECC556E17}"/>
                  </a:ext>
                </a:extLst>
              </p:cNvPr>
              <p:cNvSpPr txBox="1"/>
              <p:nvPr/>
            </p:nvSpPr>
            <p:spPr>
              <a:xfrm>
                <a:off x="3852730" y="1377724"/>
                <a:ext cx="3457242" cy="307777"/>
              </a:xfrm>
              <a:prstGeom prst="rect">
                <a:avLst/>
              </a:prstGeom>
              <a:noFill/>
            </p:spPr>
            <p:txBody>
              <a:bodyPr wrap="square" rtlCol="0">
                <a:spAutoFit/>
              </a:bodyPr>
              <a:lstStyle/>
              <a:p>
                <a:r>
                  <a:rPr lang="en-US" sz="1400" b="1" dirty="0">
                    <a:latin typeface="Poppins" pitchFamily="2" charset="77"/>
                    <a:cs typeface="Poppins" pitchFamily="2" charset="77"/>
                  </a:rPr>
                  <a:t>COMPLEXITY – 51%</a:t>
                </a:r>
              </a:p>
            </p:txBody>
          </p:sp>
        </p:grpSp>
        <p:sp>
          <p:nvSpPr>
            <p:cNvPr id="7" name="Oval 6">
              <a:extLst>
                <a:ext uri="{FF2B5EF4-FFF2-40B4-BE49-F238E27FC236}">
                  <a16:creationId xmlns:a16="http://schemas.microsoft.com/office/drawing/2014/main" id="{0C54A527-BFE7-1952-0535-F6F156F6FDDB}"/>
                </a:ext>
              </a:extLst>
            </p:cNvPr>
            <p:cNvSpPr/>
            <p:nvPr/>
          </p:nvSpPr>
          <p:spPr>
            <a:xfrm>
              <a:off x="5461698" y="2491511"/>
              <a:ext cx="315259" cy="31525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a:latin typeface="Poppins" pitchFamily="2" charset="77"/>
                  <a:cs typeface="Poppins" pitchFamily="2" charset="77"/>
                </a:rPr>
                <a:t>1</a:t>
              </a:r>
            </a:p>
          </p:txBody>
        </p:sp>
      </p:grpSp>
      <p:grpSp>
        <p:nvGrpSpPr>
          <p:cNvPr id="10" name="Group 9">
            <a:extLst>
              <a:ext uri="{FF2B5EF4-FFF2-40B4-BE49-F238E27FC236}">
                <a16:creationId xmlns:a16="http://schemas.microsoft.com/office/drawing/2014/main" id="{C477DB33-6376-7515-CD44-F415CD989BE8}"/>
              </a:ext>
            </a:extLst>
          </p:cNvPr>
          <p:cNvGrpSpPr/>
          <p:nvPr/>
        </p:nvGrpSpPr>
        <p:grpSpPr>
          <a:xfrm>
            <a:off x="1094797" y="2961353"/>
            <a:ext cx="3810489" cy="553998"/>
            <a:chOff x="5461698" y="2485482"/>
            <a:chExt cx="3810489" cy="553998"/>
          </a:xfrm>
        </p:grpSpPr>
        <p:grpSp>
          <p:nvGrpSpPr>
            <p:cNvPr id="11" name="Group 10">
              <a:extLst>
                <a:ext uri="{FF2B5EF4-FFF2-40B4-BE49-F238E27FC236}">
                  <a16:creationId xmlns:a16="http://schemas.microsoft.com/office/drawing/2014/main" id="{3D5E05CA-4818-90F1-752A-25485060863C}"/>
                </a:ext>
              </a:extLst>
            </p:cNvPr>
            <p:cNvGrpSpPr/>
            <p:nvPr/>
          </p:nvGrpSpPr>
          <p:grpSpPr>
            <a:xfrm>
              <a:off x="5814945" y="2485482"/>
              <a:ext cx="3457242" cy="553998"/>
              <a:chOff x="3852730" y="1377724"/>
              <a:chExt cx="3457242" cy="553998"/>
            </a:xfrm>
          </p:grpSpPr>
          <p:sp>
            <p:nvSpPr>
              <p:cNvPr id="13" name="TextBox 12">
                <a:extLst>
                  <a:ext uri="{FF2B5EF4-FFF2-40B4-BE49-F238E27FC236}">
                    <a16:creationId xmlns:a16="http://schemas.microsoft.com/office/drawing/2014/main" id="{12461ABE-A865-61C1-FEFB-C998CBCC77DE}"/>
                  </a:ext>
                </a:extLst>
              </p:cNvPr>
              <p:cNvSpPr txBox="1"/>
              <p:nvPr/>
            </p:nvSpPr>
            <p:spPr>
              <a:xfrm>
                <a:off x="3852730" y="1685501"/>
                <a:ext cx="3457242" cy="246221"/>
              </a:xfrm>
              <a:prstGeom prst="rect">
                <a:avLst/>
              </a:prstGeom>
              <a:noFill/>
            </p:spPr>
            <p:txBody>
              <a:bodyPr wrap="square" rtlCol="0">
                <a:spAutoFit/>
              </a:bodyPr>
              <a:lstStyle/>
              <a:p>
                <a:r>
                  <a:rPr lang="en-US" sz="1000" dirty="0">
                    <a:solidFill>
                      <a:schemeClr val="tx1">
                        <a:lumMod val="50000"/>
                        <a:lumOff val="50000"/>
                      </a:schemeClr>
                    </a:solidFill>
                    <a:latin typeface="Poppins" pitchFamily="2" charset="77"/>
                    <a:cs typeface="Poppins" pitchFamily="2" charset="77"/>
                  </a:rPr>
                  <a:t>Unable to agree appropriate terms / protections</a:t>
                </a:r>
              </a:p>
            </p:txBody>
          </p:sp>
          <p:sp>
            <p:nvSpPr>
              <p:cNvPr id="14" name="TextBox 13">
                <a:extLst>
                  <a:ext uri="{FF2B5EF4-FFF2-40B4-BE49-F238E27FC236}">
                    <a16:creationId xmlns:a16="http://schemas.microsoft.com/office/drawing/2014/main" id="{C346E4D0-CAEF-E913-0EAF-8E3C9498FEEE}"/>
                  </a:ext>
                </a:extLst>
              </p:cNvPr>
              <p:cNvSpPr txBox="1"/>
              <p:nvPr/>
            </p:nvSpPr>
            <p:spPr>
              <a:xfrm>
                <a:off x="3852730" y="1377724"/>
                <a:ext cx="3457242" cy="307777"/>
              </a:xfrm>
              <a:prstGeom prst="rect">
                <a:avLst/>
              </a:prstGeom>
              <a:noFill/>
            </p:spPr>
            <p:txBody>
              <a:bodyPr wrap="square" rtlCol="0">
                <a:spAutoFit/>
              </a:bodyPr>
              <a:lstStyle/>
              <a:p>
                <a:r>
                  <a:rPr lang="en-US" sz="1400" b="1" dirty="0">
                    <a:latin typeface="Poppins" pitchFamily="2" charset="77"/>
                    <a:cs typeface="Poppins" pitchFamily="2" charset="77"/>
                  </a:rPr>
                  <a:t>CONTRACT TERMS – 22% </a:t>
                </a:r>
              </a:p>
            </p:txBody>
          </p:sp>
        </p:grpSp>
        <p:sp>
          <p:nvSpPr>
            <p:cNvPr id="12" name="Oval 11">
              <a:extLst>
                <a:ext uri="{FF2B5EF4-FFF2-40B4-BE49-F238E27FC236}">
                  <a16:creationId xmlns:a16="http://schemas.microsoft.com/office/drawing/2014/main" id="{050EEE64-293A-B014-6D0D-6F583B1857B3}"/>
                </a:ext>
              </a:extLst>
            </p:cNvPr>
            <p:cNvSpPr/>
            <p:nvPr/>
          </p:nvSpPr>
          <p:spPr>
            <a:xfrm>
              <a:off x="5461698" y="2491511"/>
              <a:ext cx="315259" cy="31525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a:latin typeface="Poppins" pitchFamily="2" charset="77"/>
                  <a:cs typeface="Poppins" pitchFamily="2" charset="77"/>
                </a:rPr>
                <a:t>2</a:t>
              </a:r>
            </a:p>
          </p:txBody>
        </p:sp>
      </p:grpSp>
      <p:grpSp>
        <p:nvGrpSpPr>
          <p:cNvPr id="15" name="Group 14">
            <a:extLst>
              <a:ext uri="{FF2B5EF4-FFF2-40B4-BE49-F238E27FC236}">
                <a16:creationId xmlns:a16="http://schemas.microsoft.com/office/drawing/2014/main" id="{D8E7605A-F683-AE2F-FE63-DA725DFD704E}"/>
              </a:ext>
            </a:extLst>
          </p:cNvPr>
          <p:cNvGrpSpPr/>
          <p:nvPr/>
        </p:nvGrpSpPr>
        <p:grpSpPr>
          <a:xfrm>
            <a:off x="1094797" y="3823128"/>
            <a:ext cx="3810489" cy="553998"/>
            <a:chOff x="5461698" y="2485482"/>
            <a:chExt cx="3810489" cy="553998"/>
          </a:xfrm>
        </p:grpSpPr>
        <p:grpSp>
          <p:nvGrpSpPr>
            <p:cNvPr id="16" name="Group 15">
              <a:extLst>
                <a:ext uri="{FF2B5EF4-FFF2-40B4-BE49-F238E27FC236}">
                  <a16:creationId xmlns:a16="http://schemas.microsoft.com/office/drawing/2014/main" id="{24D41AD6-D7B2-28C7-9F02-7E62EDFE34C1}"/>
                </a:ext>
              </a:extLst>
            </p:cNvPr>
            <p:cNvGrpSpPr/>
            <p:nvPr/>
          </p:nvGrpSpPr>
          <p:grpSpPr>
            <a:xfrm>
              <a:off x="5814945" y="2485482"/>
              <a:ext cx="3457242" cy="553998"/>
              <a:chOff x="3852730" y="1377724"/>
              <a:chExt cx="3457242" cy="553998"/>
            </a:xfrm>
          </p:grpSpPr>
          <p:sp>
            <p:nvSpPr>
              <p:cNvPr id="18" name="TextBox 17">
                <a:extLst>
                  <a:ext uri="{FF2B5EF4-FFF2-40B4-BE49-F238E27FC236}">
                    <a16:creationId xmlns:a16="http://schemas.microsoft.com/office/drawing/2014/main" id="{3910B6F2-4333-7DCE-15B1-022507FF507C}"/>
                  </a:ext>
                </a:extLst>
              </p:cNvPr>
              <p:cNvSpPr txBox="1"/>
              <p:nvPr/>
            </p:nvSpPr>
            <p:spPr>
              <a:xfrm>
                <a:off x="3852730" y="1685501"/>
                <a:ext cx="3457242" cy="246221"/>
              </a:xfrm>
              <a:prstGeom prst="rect">
                <a:avLst/>
              </a:prstGeom>
              <a:noFill/>
            </p:spPr>
            <p:txBody>
              <a:bodyPr wrap="square" rtlCol="0">
                <a:spAutoFit/>
              </a:bodyPr>
              <a:lstStyle/>
              <a:p>
                <a:r>
                  <a:rPr lang="en-US" sz="1000" dirty="0">
                    <a:solidFill>
                      <a:schemeClr val="tx1">
                        <a:lumMod val="50000"/>
                        <a:lumOff val="50000"/>
                      </a:schemeClr>
                    </a:solidFill>
                    <a:latin typeface="Poppins" pitchFamily="2" charset="77"/>
                    <a:cs typeface="Poppins" pitchFamily="2" charset="77"/>
                  </a:rPr>
                  <a:t>Risk of end-of-term cost increases</a:t>
                </a:r>
              </a:p>
            </p:txBody>
          </p:sp>
          <p:sp>
            <p:nvSpPr>
              <p:cNvPr id="19" name="TextBox 18">
                <a:extLst>
                  <a:ext uri="{FF2B5EF4-FFF2-40B4-BE49-F238E27FC236}">
                    <a16:creationId xmlns:a16="http://schemas.microsoft.com/office/drawing/2014/main" id="{08E74029-968D-976C-7D0F-BA190CCD4775}"/>
                  </a:ext>
                </a:extLst>
              </p:cNvPr>
              <p:cNvSpPr txBox="1"/>
              <p:nvPr/>
            </p:nvSpPr>
            <p:spPr>
              <a:xfrm>
                <a:off x="3852730" y="1377724"/>
                <a:ext cx="3457242" cy="307777"/>
              </a:xfrm>
              <a:prstGeom prst="rect">
                <a:avLst/>
              </a:prstGeom>
              <a:noFill/>
            </p:spPr>
            <p:txBody>
              <a:bodyPr wrap="square" rtlCol="0">
                <a:spAutoFit/>
              </a:bodyPr>
              <a:lstStyle/>
              <a:p>
                <a:r>
                  <a:rPr lang="en-US" sz="1400" b="1" dirty="0">
                    <a:latin typeface="Poppins" pitchFamily="2" charset="77"/>
                    <a:cs typeface="Poppins" pitchFamily="2" charset="77"/>
                  </a:rPr>
                  <a:t>PRICE UNCERTAINTY – 20%</a:t>
                </a:r>
              </a:p>
            </p:txBody>
          </p:sp>
        </p:grpSp>
        <p:sp>
          <p:nvSpPr>
            <p:cNvPr id="17" name="Oval 16">
              <a:extLst>
                <a:ext uri="{FF2B5EF4-FFF2-40B4-BE49-F238E27FC236}">
                  <a16:creationId xmlns:a16="http://schemas.microsoft.com/office/drawing/2014/main" id="{8114E164-5F0B-B105-5D75-B287B86DDEC6}"/>
                </a:ext>
              </a:extLst>
            </p:cNvPr>
            <p:cNvSpPr/>
            <p:nvPr/>
          </p:nvSpPr>
          <p:spPr>
            <a:xfrm>
              <a:off x="5461698" y="2491511"/>
              <a:ext cx="315259" cy="31525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a:latin typeface="Poppins" pitchFamily="2" charset="77"/>
                  <a:cs typeface="Poppins" pitchFamily="2" charset="77"/>
                </a:rPr>
                <a:t>3</a:t>
              </a:r>
            </a:p>
          </p:txBody>
        </p:sp>
      </p:grpSp>
      <p:grpSp>
        <p:nvGrpSpPr>
          <p:cNvPr id="20" name="Group 19">
            <a:extLst>
              <a:ext uri="{FF2B5EF4-FFF2-40B4-BE49-F238E27FC236}">
                <a16:creationId xmlns:a16="http://schemas.microsoft.com/office/drawing/2014/main" id="{FB2325FC-72ED-386B-E757-1A785E2F748E}"/>
              </a:ext>
            </a:extLst>
          </p:cNvPr>
          <p:cNvGrpSpPr/>
          <p:nvPr/>
        </p:nvGrpSpPr>
        <p:grpSpPr>
          <a:xfrm>
            <a:off x="1094797" y="4673565"/>
            <a:ext cx="3810489" cy="553998"/>
            <a:chOff x="5461698" y="2485482"/>
            <a:chExt cx="3810489" cy="553998"/>
          </a:xfrm>
        </p:grpSpPr>
        <p:grpSp>
          <p:nvGrpSpPr>
            <p:cNvPr id="21" name="Group 20">
              <a:extLst>
                <a:ext uri="{FF2B5EF4-FFF2-40B4-BE49-F238E27FC236}">
                  <a16:creationId xmlns:a16="http://schemas.microsoft.com/office/drawing/2014/main" id="{103A30D7-24DC-C2BD-515E-7A294C40A07C}"/>
                </a:ext>
              </a:extLst>
            </p:cNvPr>
            <p:cNvGrpSpPr/>
            <p:nvPr/>
          </p:nvGrpSpPr>
          <p:grpSpPr>
            <a:xfrm>
              <a:off x="5814945" y="2485482"/>
              <a:ext cx="3457242" cy="553998"/>
              <a:chOff x="3852730" y="1377724"/>
              <a:chExt cx="3457242" cy="553998"/>
            </a:xfrm>
          </p:grpSpPr>
          <p:sp>
            <p:nvSpPr>
              <p:cNvPr id="23" name="TextBox 22">
                <a:extLst>
                  <a:ext uri="{FF2B5EF4-FFF2-40B4-BE49-F238E27FC236}">
                    <a16:creationId xmlns:a16="http://schemas.microsoft.com/office/drawing/2014/main" id="{991FC097-FB5D-FB99-6FF0-7140915DE406}"/>
                  </a:ext>
                </a:extLst>
              </p:cNvPr>
              <p:cNvSpPr txBox="1"/>
              <p:nvPr/>
            </p:nvSpPr>
            <p:spPr>
              <a:xfrm>
                <a:off x="3852730" y="1685501"/>
                <a:ext cx="3457242" cy="246221"/>
              </a:xfrm>
              <a:prstGeom prst="rect">
                <a:avLst/>
              </a:prstGeom>
              <a:noFill/>
            </p:spPr>
            <p:txBody>
              <a:bodyPr wrap="square" rtlCol="0">
                <a:spAutoFit/>
              </a:bodyPr>
              <a:lstStyle/>
              <a:p>
                <a:r>
                  <a:rPr lang="en-US" sz="1000" dirty="0">
                    <a:solidFill>
                      <a:schemeClr val="tx1">
                        <a:lumMod val="50000"/>
                        <a:lumOff val="50000"/>
                      </a:schemeClr>
                    </a:solidFill>
                    <a:latin typeface="Poppins" pitchFamily="2" charset="77"/>
                    <a:cs typeface="Poppins" pitchFamily="2" charset="77"/>
                  </a:rPr>
                  <a:t>Speaker Name, Speaker Name, Speaker Name</a:t>
                </a:r>
              </a:p>
            </p:txBody>
          </p:sp>
          <p:sp>
            <p:nvSpPr>
              <p:cNvPr id="24" name="TextBox 23">
                <a:extLst>
                  <a:ext uri="{FF2B5EF4-FFF2-40B4-BE49-F238E27FC236}">
                    <a16:creationId xmlns:a16="http://schemas.microsoft.com/office/drawing/2014/main" id="{9D3A2898-06BF-6B2D-6120-5B4F0A9846A2}"/>
                  </a:ext>
                </a:extLst>
              </p:cNvPr>
              <p:cNvSpPr txBox="1"/>
              <p:nvPr/>
            </p:nvSpPr>
            <p:spPr>
              <a:xfrm>
                <a:off x="3852730" y="1377724"/>
                <a:ext cx="3457242" cy="307777"/>
              </a:xfrm>
              <a:prstGeom prst="rect">
                <a:avLst/>
              </a:prstGeom>
              <a:noFill/>
            </p:spPr>
            <p:txBody>
              <a:bodyPr wrap="square" rtlCol="0">
                <a:spAutoFit/>
              </a:bodyPr>
              <a:lstStyle/>
              <a:p>
                <a:r>
                  <a:rPr lang="en-US" sz="1400" b="1" dirty="0">
                    <a:latin typeface="Poppins" pitchFamily="2" charset="77"/>
                    <a:cs typeface="Poppins" pitchFamily="2" charset="77"/>
                  </a:rPr>
                  <a:t>NOTHING! WE’RE FULLY SAAS – 16%</a:t>
                </a:r>
              </a:p>
            </p:txBody>
          </p:sp>
        </p:grpSp>
        <p:sp>
          <p:nvSpPr>
            <p:cNvPr id="22" name="Oval 21">
              <a:extLst>
                <a:ext uri="{FF2B5EF4-FFF2-40B4-BE49-F238E27FC236}">
                  <a16:creationId xmlns:a16="http://schemas.microsoft.com/office/drawing/2014/main" id="{4B7DABCC-7905-B4D2-6AFB-C7C90268C0E2}"/>
                </a:ext>
              </a:extLst>
            </p:cNvPr>
            <p:cNvSpPr/>
            <p:nvPr/>
          </p:nvSpPr>
          <p:spPr>
            <a:xfrm>
              <a:off x="5461698" y="2491511"/>
              <a:ext cx="315259" cy="31525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a:latin typeface="Poppins" pitchFamily="2" charset="77"/>
                  <a:cs typeface="Poppins" pitchFamily="2" charset="77"/>
                </a:rPr>
                <a:t>4</a:t>
              </a:r>
            </a:p>
          </p:txBody>
        </p:sp>
      </p:grpSp>
      <p:grpSp>
        <p:nvGrpSpPr>
          <p:cNvPr id="25" name="Group 24">
            <a:extLst>
              <a:ext uri="{FF2B5EF4-FFF2-40B4-BE49-F238E27FC236}">
                <a16:creationId xmlns:a16="http://schemas.microsoft.com/office/drawing/2014/main" id="{4D0ED616-6721-9EAF-D3F0-EED04F5321F1}"/>
              </a:ext>
            </a:extLst>
          </p:cNvPr>
          <p:cNvGrpSpPr/>
          <p:nvPr/>
        </p:nvGrpSpPr>
        <p:grpSpPr>
          <a:xfrm>
            <a:off x="1094797" y="5993093"/>
            <a:ext cx="10635648" cy="553998"/>
            <a:chOff x="5461698" y="2485482"/>
            <a:chExt cx="10635648" cy="553998"/>
          </a:xfrm>
        </p:grpSpPr>
        <p:grpSp>
          <p:nvGrpSpPr>
            <p:cNvPr id="26" name="Group 25">
              <a:extLst>
                <a:ext uri="{FF2B5EF4-FFF2-40B4-BE49-F238E27FC236}">
                  <a16:creationId xmlns:a16="http://schemas.microsoft.com/office/drawing/2014/main" id="{7B26D394-285D-76F7-FB56-71BA3122C81F}"/>
                </a:ext>
              </a:extLst>
            </p:cNvPr>
            <p:cNvGrpSpPr/>
            <p:nvPr/>
          </p:nvGrpSpPr>
          <p:grpSpPr>
            <a:xfrm>
              <a:off x="5814943" y="2485482"/>
              <a:ext cx="10282403" cy="553998"/>
              <a:chOff x="3852728" y="1377724"/>
              <a:chExt cx="10282403" cy="553998"/>
            </a:xfrm>
          </p:grpSpPr>
          <p:sp>
            <p:nvSpPr>
              <p:cNvPr id="28" name="TextBox 27">
                <a:extLst>
                  <a:ext uri="{FF2B5EF4-FFF2-40B4-BE49-F238E27FC236}">
                    <a16:creationId xmlns:a16="http://schemas.microsoft.com/office/drawing/2014/main" id="{FE32BE91-6844-2940-DB80-F042A9848198}"/>
                  </a:ext>
                </a:extLst>
              </p:cNvPr>
              <p:cNvSpPr txBox="1"/>
              <p:nvPr/>
            </p:nvSpPr>
            <p:spPr>
              <a:xfrm>
                <a:off x="3852728" y="1685501"/>
                <a:ext cx="10282403" cy="246221"/>
              </a:xfrm>
              <a:prstGeom prst="rect">
                <a:avLst/>
              </a:prstGeom>
              <a:noFill/>
            </p:spPr>
            <p:txBody>
              <a:bodyPr wrap="square" rtlCol="0">
                <a:spAutoFit/>
              </a:bodyPr>
              <a:lstStyle/>
              <a:p>
                <a:r>
                  <a:rPr lang="en-US" sz="1000" dirty="0">
                    <a:solidFill>
                      <a:schemeClr val="tx1">
                        <a:lumMod val="50000"/>
                        <a:lumOff val="50000"/>
                      </a:schemeClr>
                    </a:solidFill>
                    <a:latin typeface="Poppins" pitchFamily="2" charset="77"/>
                    <a:cs typeface="Poppins" pitchFamily="2" charset="77"/>
                  </a:rPr>
                  <a:t>Software quality, maturity, lower service levels, lack of time, lack of resources, not cost effective, existing investments, integration problems, data residency</a:t>
                </a:r>
              </a:p>
            </p:txBody>
          </p:sp>
          <p:sp>
            <p:nvSpPr>
              <p:cNvPr id="29" name="TextBox 28">
                <a:extLst>
                  <a:ext uri="{FF2B5EF4-FFF2-40B4-BE49-F238E27FC236}">
                    <a16:creationId xmlns:a16="http://schemas.microsoft.com/office/drawing/2014/main" id="{9E55429E-6B42-B1DE-33EA-4BFB9B35FFE4}"/>
                  </a:ext>
                </a:extLst>
              </p:cNvPr>
              <p:cNvSpPr txBox="1"/>
              <p:nvPr/>
            </p:nvSpPr>
            <p:spPr>
              <a:xfrm>
                <a:off x="3852729" y="1377724"/>
                <a:ext cx="7826585" cy="307777"/>
              </a:xfrm>
              <a:prstGeom prst="rect">
                <a:avLst/>
              </a:prstGeom>
              <a:noFill/>
            </p:spPr>
            <p:txBody>
              <a:bodyPr wrap="square" rtlCol="0">
                <a:spAutoFit/>
              </a:bodyPr>
              <a:lstStyle/>
              <a:p>
                <a:r>
                  <a:rPr lang="en-US" sz="1400" b="1" dirty="0">
                    <a:latin typeface="Poppins" pitchFamily="2" charset="77"/>
                    <a:cs typeface="Poppins" pitchFamily="2" charset="77"/>
                  </a:rPr>
                  <a:t>OTHER (MOST FREQUENT FIRST)</a:t>
                </a:r>
              </a:p>
            </p:txBody>
          </p:sp>
        </p:grpSp>
        <p:sp>
          <p:nvSpPr>
            <p:cNvPr id="27" name="Oval 26">
              <a:extLst>
                <a:ext uri="{FF2B5EF4-FFF2-40B4-BE49-F238E27FC236}">
                  <a16:creationId xmlns:a16="http://schemas.microsoft.com/office/drawing/2014/main" id="{D3BFB53E-FB5B-A8CA-F566-2B7A506E4155}"/>
                </a:ext>
              </a:extLst>
            </p:cNvPr>
            <p:cNvSpPr/>
            <p:nvPr/>
          </p:nvSpPr>
          <p:spPr>
            <a:xfrm>
              <a:off x="5461698" y="2491511"/>
              <a:ext cx="315259" cy="31525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a:latin typeface="Poppins" pitchFamily="2" charset="77"/>
                  <a:cs typeface="Poppins" pitchFamily="2" charset="77"/>
                </a:rPr>
                <a:t>*</a:t>
              </a:r>
            </a:p>
          </p:txBody>
        </p:sp>
      </p:grpSp>
      <p:grpSp>
        <p:nvGrpSpPr>
          <p:cNvPr id="30" name="Group 29">
            <a:extLst>
              <a:ext uri="{FF2B5EF4-FFF2-40B4-BE49-F238E27FC236}">
                <a16:creationId xmlns:a16="http://schemas.microsoft.com/office/drawing/2014/main" id="{18D8A104-2143-2425-0955-0AFA73D2C332}"/>
              </a:ext>
            </a:extLst>
          </p:cNvPr>
          <p:cNvGrpSpPr/>
          <p:nvPr/>
        </p:nvGrpSpPr>
        <p:grpSpPr>
          <a:xfrm>
            <a:off x="6096000" y="2099578"/>
            <a:ext cx="3810489" cy="553998"/>
            <a:chOff x="5461698" y="2485482"/>
            <a:chExt cx="3810489" cy="553998"/>
          </a:xfrm>
        </p:grpSpPr>
        <p:grpSp>
          <p:nvGrpSpPr>
            <p:cNvPr id="31" name="Group 30">
              <a:extLst>
                <a:ext uri="{FF2B5EF4-FFF2-40B4-BE49-F238E27FC236}">
                  <a16:creationId xmlns:a16="http://schemas.microsoft.com/office/drawing/2014/main" id="{40EB3D62-A3D4-21AA-C48E-53CA65B0E0E9}"/>
                </a:ext>
              </a:extLst>
            </p:cNvPr>
            <p:cNvGrpSpPr/>
            <p:nvPr/>
          </p:nvGrpSpPr>
          <p:grpSpPr>
            <a:xfrm>
              <a:off x="5814945" y="2485482"/>
              <a:ext cx="3457242" cy="553998"/>
              <a:chOff x="3852730" y="1377724"/>
              <a:chExt cx="3457242" cy="553998"/>
            </a:xfrm>
          </p:grpSpPr>
          <p:sp>
            <p:nvSpPr>
              <p:cNvPr id="33" name="TextBox 32">
                <a:extLst>
                  <a:ext uri="{FF2B5EF4-FFF2-40B4-BE49-F238E27FC236}">
                    <a16:creationId xmlns:a16="http://schemas.microsoft.com/office/drawing/2014/main" id="{95B27CE5-0B75-1184-3F7F-2AE2D8D5E4D1}"/>
                  </a:ext>
                </a:extLst>
              </p:cNvPr>
              <p:cNvSpPr txBox="1"/>
              <p:nvPr/>
            </p:nvSpPr>
            <p:spPr>
              <a:xfrm>
                <a:off x="3852730" y="1685501"/>
                <a:ext cx="3457242" cy="246221"/>
              </a:xfrm>
              <a:prstGeom prst="rect">
                <a:avLst/>
              </a:prstGeom>
              <a:noFill/>
            </p:spPr>
            <p:txBody>
              <a:bodyPr wrap="square" rtlCol="0">
                <a:spAutoFit/>
              </a:bodyPr>
              <a:lstStyle/>
              <a:p>
                <a:r>
                  <a:rPr lang="en-US" sz="1000" dirty="0">
                    <a:solidFill>
                      <a:schemeClr val="tx1">
                        <a:lumMod val="50000"/>
                        <a:lumOff val="50000"/>
                      </a:schemeClr>
                    </a:solidFill>
                    <a:latin typeface="Poppins" pitchFamily="2" charset="77"/>
                    <a:cs typeface="Poppins" pitchFamily="2" charset="77"/>
                  </a:rPr>
                  <a:t>Difficulty accessing hosted data for reporting </a:t>
                </a:r>
                <a:r>
                  <a:rPr lang="en-US" sz="1000" dirty="0" err="1">
                    <a:solidFill>
                      <a:schemeClr val="tx1">
                        <a:lumMod val="50000"/>
                        <a:lumOff val="50000"/>
                      </a:schemeClr>
                    </a:solidFill>
                    <a:latin typeface="Poppins" pitchFamily="2" charset="77"/>
                    <a:cs typeface="Poppins" pitchFamily="2" charset="77"/>
                  </a:rPr>
                  <a:t>etc</a:t>
                </a:r>
                <a:endParaRPr lang="en-US" sz="1000" dirty="0">
                  <a:solidFill>
                    <a:schemeClr val="tx1">
                      <a:lumMod val="50000"/>
                      <a:lumOff val="50000"/>
                    </a:schemeClr>
                  </a:solidFill>
                  <a:latin typeface="Poppins" pitchFamily="2" charset="77"/>
                  <a:cs typeface="Poppins" pitchFamily="2" charset="77"/>
                </a:endParaRPr>
              </a:p>
            </p:txBody>
          </p:sp>
          <p:sp>
            <p:nvSpPr>
              <p:cNvPr id="34" name="TextBox 33">
                <a:extLst>
                  <a:ext uri="{FF2B5EF4-FFF2-40B4-BE49-F238E27FC236}">
                    <a16:creationId xmlns:a16="http://schemas.microsoft.com/office/drawing/2014/main" id="{D51FA779-E7AE-9E4D-341D-1A1740C02A9A}"/>
                  </a:ext>
                </a:extLst>
              </p:cNvPr>
              <p:cNvSpPr txBox="1"/>
              <p:nvPr/>
            </p:nvSpPr>
            <p:spPr>
              <a:xfrm>
                <a:off x="3852730" y="1377724"/>
                <a:ext cx="3457242" cy="307777"/>
              </a:xfrm>
              <a:prstGeom prst="rect">
                <a:avLst/>
              </a:prstGeom>
              <a:noFill/>
            </p:spPr>
            <p:txBody>
              <a:bodyPr wrap="square" rtlCol="0">
                <a:spAutoFit/>
              </a:bodyPr>
              <a:lstStyle/>
              <a:p>
                <a:r>
                  <a:rPr lang="en-US" sz="1400" b="1" dirty="0">
                    <a:latin typeface="Poppins" pitchFamily="2" charset="77"/>
                    <a:cs typeface="Poppins" pitchFamily="2" charset="77"/>
                  </a:rPr>
                  <a:t>NO ACCESS TO DATA – 13%</a:t>
                </a:r>
              </a:p>
            </p:txBody>
          </p:sp>
        </p:grpSp>
        <p:sp>
          <p:nvSpPr>
            <p:cNvPr id="32" name="Oval 31">
              <a:extLst>
                <a:ext uri="{FF2B5EF4-FFF2-40B4-BE49-F238E27FC236}">
                  <a16:creationId xmlns:a16="http://schemas.microsoft.com/office/drawing/2014/main" id="{95ABDE6D-0F32-6B26-F51C-8AE3CF031D28}"/>
                </a:ext>
              </a:extLst>
            </p:cNvPr>
            <p:cNvSpPr/>
            <p:nvPr/>
          </p:nvSpPr>
          <p:spPr>
            <a:xfrm>
              <a:off x="5461698" y="2491511"/>
              <a:ext cx="315259" cy="31525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a:latin typeface="Poppins" pitchFamily="2" charset="77"/>
                  <a:cs typeface="Poppins" pitchFamily="2" charset="77"/>
                </a:rPr>
                <a:t>5</a:t>
              </a:r>
            </a:p>
          </p:txBody>
        </p:sp>
      </p:grpSp>
      <p:grpSp>
        <p:nvGrpSpPr>
          <p:cNvPr id="35" name="Group 34">
            <a:extLst>
              <a:ext uri="{FF2B5EF4-FFF2-40B4-BE49-F238E27FC236}">
                <a16:creationId xmlns:a16="http://schemas.microsoft.com/office/drawing/2014/main" id="{04ABAA1D-28D4-817F-A386-FEC6458B529C}"/>
              </a:ext>
            </a:extLst>
          </p:cNvPr>
          <p:cNvGrpSpPr/>
          <p:nvPr/>
        </p:nvGrpSpPr>
        <p:grpSpPr>
          <a:xfrm>
            <a:off x="6096000" y="2961353"/>
            <a:ext cx="3810489" cy="553998"/>
            <a:chOff x="5461698" y="2485482"/>
            <a:chExt cx="3810489" cy="553998"/>
          </a:xfrm>
        </p:grpSpPr>
        <p:grpSp>
          <p:nvGrpSpPr>
            <p:cNvPr id="36" name="Group 35">
              <a:extLst>
                <a:ext uri="{FF2B5EF4-FFF2-40B4-BE49-F238E27FC236}">
                  <a16:creationId xmlns:a16="http://schemas.microsoft.com/office/drawing/2014/main" id="{6FF48591-2C6D-68E2-F7CF-CC240E24B925}"/>
                </a:ext>
              </a:extLst>
            </p:cNvPr>
            <p:cNvGrpSpPr/>
            <p:nvPr/>
          </p:nvGrpSpPr>
          <p:grpSpPr>
            <a:xfrm>
              <a:off x="5814945" y="2485482"/>
              <a:ext cx="3457242" cy="553998"/>
              <a:chOff x="3852730" y="1377724"/>
              <a:chExt cx="3457242" cy="553998"/>
            </a:xfrm>
          </p:grpSpPr>
          <p:sp>
            <p:nvSpPr>
              <p:cNvPr id="38" name="TextBox 37">
                <a:extLst>
                  <a:ext uri="{FF2B5EF4-FFF2-40B4-BE49-F238E27FC236}">
                    <a16:creationId xmlns:a16="http://schemas.microsoft.com/office/drawing/2014/main" id="{FCD94EC3-BAB8-2643-C632-58D6DF7B2032}"/>
                  </a:ext>
                </a:extLst>
              </p:cNvPr>
              <p:cNvSpPr txBox="1"/>
              <p:nvPr/>
            </p:nvSpPr>
            <p:spPr>
              <a:xfrm>
                <a:off x="3852730" y="1685501"/>
                <a:ext cx="3457242" cy="246221"/>
              </a:xfrm>
              <a:prstGeom prst="rect">
                <a:avLst/>
              </a:prstGeom>
              <a:noFill/>
            </p:spPr>
            <p:txBody>
              <a:bodyPr wrap="square" rtlCol="0">
                <a:spAutoFit/>
              </a:bodyPr>
              <a:lstStyle/>
              <a:p>
                <a:r>
                  <a:rPr lang="en-US" sz="1000" dirty="0">
                    <a:solidFill>
                      <a:schemeClr val="tx1">
                        <a:lumMod val="50000"/>
                        <a:lumOff val="50000"/>
                      </a:schemeClr>
                    </a:solidFill>
                    <a:latin typeface="Poppins" pitchFamily="2" charset="77"/>
                    <a:cs typeface="Poppins" pitchFamily="2" charset="77"/>
                  </a:rPr>
                  <a:t>Backup and recovery options/guarantees</a:t>
                </a:r>
              </a:p>
            </p:txBody>
          </p:sp>
          <p:sp>
            <p:nvSpPr>
              <p:cNvPr id="39" name="TextBox 38">
                <a:extLst>
                  <a:ext uri="{FF2B5EF4-FFF2-40B4-BE49-F238E27FC236}">
                    <a16:creationId xmlns:a16="http://schemas.microsoft.com/office/drawing/2014/main" id="{A5B239CF-91A5-9E87-040E-B535EDAAC020}"/>
                  </a:ext>
                </a:extLst>
              </p:cNvPr>
              <p:cNvSpPr txBox="1"/>
              <p:nvPr/>
            </p:nvSpPr>
            <p:spPr>
              <a:xfrm>
                <a:off x="3852730" y="1377724"/>
                <a:ext cx="3457242" cy="307777"/>
              </a:xfrm>
              <a:prstGeom prst="rect">
                <a:avLst/>
              </a:prstGeom>
              <a:noFill/>
            </p:spPr>
            <p:txBody>
              <a:bodyPr wrap="square" rtlCol="0">
                <a:spAutoFit/>
              </a:bodyPr>
              <a:lstStyle/>
              <a:p>
                <a:r>
                  <a:rPr lang="en-US" sz="1400" b="1" dirty="0">
                    <a:latin typeface="Poppins" pitchFamily="2" charset="77"/>
                    <a:cs typeface="Poppins" pitchFamily="2" charset="77"/>
                  </a:rPr>
                  <a:t>BACKUP CONCERNS – 9%</a:t>
                </a:r>
              </a:p>
            </p:txBody>
          </p:sp>
        </p:grpSp>
        <p:sp>
          <p:nvSpPr>
            <p:cNvPr id="37" name="Oval 36">
              <a:extLst>
                <a:ext uri="{FF2B5EF4-FFF2-40B4-BE49-F238E27FC236}">
                  <a16:creationId xmlns:a16="http://schemas.microsoft.com/office/drawing/2014/main" id="{7C155D9B-88C7-56C2-B2E4-045570650184}"/>
                </a:ext>
              </a:extLst>
            </p:cNvPr>
            <p:cNvSpPr/>
            <p:nvPr/>
          </p:nvSpPr>
          <p:spPr>
            <a:xfrm>
              <a:off x="5461698" y="2491511"/>
              <a:ext cx="315259" cy="31525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a:latin typeface="Poppins" pitchFamily="2" charset="77"/>
                  <a:cs typeface="Poppins" pitchFamily="2" charset="77"/>
                </a:rPr>
                <a:t>6</a:t>
              </a:r>
            </a:p>
          </p:txBody>
        </p:sp>
      </p:grpSp>
      <p:grpSp>
        <p:nvGrpSpPr>
          <p:cNvPr id="40" name="Group 39">
            <a:extLst>
              <a:ext uri="{FF2B5EF4-FFF2-40B4-BE49-F238E27FC236}">
                <a16:creationId xmlns:a16="http://schemas.microsoft.com/office/drawing/2014/main" id="{19A24918-D307-4625-7E17-AE6D80E3808A}"/>
              </a:ext>
            </a:extLst>
          </p:cNvPr>
          <p:cNvGrpSpPr/>
          <p:nvPr/>
        </p:nvGrpSpPr>
        <p:grpSpPr>
          <a:xfrm>
            <a:off x="6096000" y="3823128"/>
            <a:ext cx="3810489" cy="553998"/>
            <a:chOff x="5461698" y="2485482"/>
            <a:chExt cx="3810489" cy="553998"/>
          </a:xfrm>
        </p:grpSpPr>
        <p:grpSp>
          <p:nvGrpSpPr>
            <p:cNvPr id="41" name="Group 40">
              <a:extLst>
                <a:ext uri="{FF2B5EF4-FFF2-40B4-BE49-F238E27FC236}">
                  <a16:creationId xmlns:a16="http://schemas.microsoft.com/office/drawing/2014/main" id="{C2DDCEC6-8596-86BC-153D-80B2FC7276B7}"/>
                </a:ext>
              </a:extLst>
            </p:cNvPr>
            <p:cNvGrpSpPr/>
            <p:nvPr/>
          </p:nvGrpSpPr>
          <p:grpSpPr>
            <a:xfrm>
              <a:off x="5814945" y="2485482"/>
              <a:ext cx="3457242" cy="553998"/>
              <a:chOff x="3852730" y="1377724"/>
              <a:chExt cx="3457242" cy="553998"/>
            </a:xfrm>
          </p:grpSpPr>
          <p:sp>
            <p:nvSpPr>
              <p:cNvPr id="43" name="TextBox 42">
                <a:extLst>
                  <a:ext uri="{FF2B5EF4-FFF2-40B4-BE49-F238E27FC236}">
                    <a16:creationId xmlns:a16="http://schemas.microsoft.com/office/drawing/2014/main" id="{02B0D711-5AB6-2971-ACA1-CD57F2F0DB38}"/>
                  </a:ext>
                </a:extLst>
              </p:cNvPr>
              <p:cNvSpPr txBox="1"/>
              <p:nvPr/>
            </p:nvSpPr>
            <p:spPr>
              <a:xfrm>
                <a:off x="3852730" y="1685501"/>
                <a:ext cx="3457242" cy="246221"/>
              </a:xfrm>
              <a:prstGeom prst="rect">
                <a:avLst/>
              </a:prstGeom>
              <a:noFill/>
            </p:spPr>
            <p:txBody>
              <a:bodyPr wrap="square" rtlCol="0">
                <a:spAutoFit/>
              </a:bodyPr>
              <a:lstStyle/>
              <a:p>
                <a:r>
                  <a:rPr lang="en-US" sz="1000" dirty="0">
                    <a:solidFill>
                      <a:schemeClr val="tx1">
                        <a:lumMod val="50000"/>
                        <a:lumOff val="50000"/>
                      </a:schemeClr>
                    </a:solidFill>
                    <a:latin typeface="Poppins" pitchFamily="2" charset="77"/>
                    <a:cs typeface="Poppins" pitchFamily="2" charset="77"/>
                  </a:rPr>
                  <a:t>Don’t trust vendor cyber and infosec controls</a:t>
                </a:r>
              </a:p>
            </p:txBody>
          </p:sp>
          <p:sp>
            <p:nvSpPr>
              <p:cNvPr id="44" name="TextBox 43">
                <a:extLst>
                  <a:ext uri="{FF2B5EF4-FFF2-40B4-BE49-F238E27FC236}">
                    <a16:creationId xmlns:a16="http://schemas.microsoft.com/office/drawing/2014/main" id="{E228C318-A0E0-9C60-5AE9-9E4957FDDD16}"/>
                  </a:ext>
                </a:extLst>
              </p:cNvPr>
              <p:cNvSpPr txBox="1"/>
              <p:nvPr/>
            </p:nvSpPr>
            <p:spPr>
              <a:xfrm>
                <a:off x="3852730" y="1377724"/>
                <a:ext cx="3457242" cy="307777"/>
              </a:xfrm>
              <a:prstGeom prst="rect">
                <a:avLst/>
              </a:prstGeom>
              <a:noFill/>
            </p:spPr>
            <p:txBody>
              <a:bodyPr wrap="square" rtlCol="0">
                <a:spAutoFit/>
              </a:bodyPr>
              <a:lstStyle/>
              <a:p>
                <a:r>
                  <a:rPr lang="en-US" sz="1400" b="1" dirty="0">
                    <a:latin typeface="Poppins" pitchFamily="2" charset="77"/>
                    <a:cs typeface="Poppins" pitchFamily="2" charset="77"/>
                  </a:rPr>
                  <a:t>SECURITY CONCERNS – 8%</a:t>
                </a:r>
              </a:p>
            </p:txBody>
          </p:sp>
        </p:grpSp>
        <p:sp>
          <p:nvSpPr>
            <p:cNvPr id="42" name="Oval 41">
              <a:extLst>
                <a:ext uri="{FF2B5EF4-FFF2-40B4-BE49-F238E27FC236}">
                  <a16:creationId xmlns:a16="http://schemas.microsoft.com/office/drawing/2014/main" id="{C5A6C0B8-0529-1CE3-4C0C-F86D6C24DC70}"/>
                </a:ext>
              </a:extLst>
            </p:cNvPr>
            <p:cNvSpPr/>
            <p:nvPr/>
          </p:nvSpPr>
          <p:spPr>
            <a:xfrm>
              <a:off x="5461698" y="2491511"/>
              <a:ext cx="315259" cy="31525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a:latin typeface="Poppins" pitchFamily="2" charset="77"/>
                  <a:cs typeface="Poppins" pitchFamily="2" charset="77"/>
                </a:rPr>
                <a:t>7</a:t>
              </a:r>
            </a:p>
          </p:txBody>
        </p:sp>
      </p:grpSp>
      <p:grpSp>
        <p:nvGrpSpPr>
          <p:cNvPr id="45" name="Group 44">
            <a:extLst>
              <a:ext uri="{FF2B5EF4-FFF2-40B4-BE49-F238E27FC236}">
                <a16:creationId xmlns:a16="http://schemas.microsoft.com/office/drawing/2014/main" id="{DA289DC6-13BE-078C-4BE4-5C56F89F54A8}"/>
              </a:ext>
            </a:extLst>
          </p:cNvPr>
          <p:cNvGrpSpPr/>
          <p:nvPr/>
        </p:nvGrpSpPr>
        <p:grpSpPr>
          <a:xfrm>
            <a:off x="6096000" y="4673565"/>
            <a:ext cx="4210593" cy="553998"/>
            <a:chOff x="5461698" y="2485482"/>
            <a:chExt cx="4210593" cy="553998"/>
          </a:xfrm>
        </p:grpSpPr>
        <p:grpSp>
          <p:nvGrpSpPr>
            <p:cNvPr id="46" name="Group 45">
              <a:extLst>
                <a:ext uri="{FF2B5EF4-FFF2-40B4-BE49-F238E27FC236}">
                  <a16:creationId xmlns:a16="http://schemas.microsoft.com/office/drawing/2014/main" id="{F78F5802-054B-5788-B23D-4C87D6FBAA01}"/>
                </a:ext>
              </a:extLst>
            </p:cNvPr>
            <p:cNvGrpSpPr/>
            <p:nvPr/>
          </p:nvGrpSpPr>
          <p:grpSpPr>
            <a:xfrm>
              <a:off x="5814944" y="2485482"/>
              <a:ext cx="3857347" cy="553998"/>
              <a:chOff x="3852729" y="1377724"/>
              <a:chExt cx="3857347" cy="553998"/>
            </a:xfrm>
          </p:grpSpPr>
          <p:sp>
            <p:nvSpPr>
              <p:cNvPr id="48" name="TextBox 47">
                <a:extLst>
                  <a:ext uri="{FF2B5EF4-FFF2-40B4-BE49-F238E27FC236}">
                    <a16:creationId xmlns:a16="http://schemas.microsoft.com/office/drawing/2014/main" id="{8FC8B2D6-C0D3-4AD9-1196-AD49454265D6}"/>
                  </a:ext>
                </a:extLst>
              </p:cNvPr>
              <p:cNvSpPr txBox="1"/>
              <p:nvPr/>
            </p:nvSpPr>
            <p:spPr>
              <a:xfrm>
                <a:off x="3852730" y="1685501"/>
                <a:ext cx="3457242" cy="246221"/>
              </a:xfrm>
              <a:prstGeom prst="rect">
                <a:avLst/>
              </a:prstGeom>
              <a:noFill/>
            </p:spPr>
            <p:txBody>
              <a:bodyPr wrap="square" rtlCol="0">
                <a:spAutoFit/>
              </a:bodyPr>
              <a:lstStyle/>
              <a:p>
                <a:r>
                  <a:rPr lang="en-US" sz="1000" dirty="0">
                    <a:solidFill>
                      <a:schemeClr val="tx1">
                        <a:lumMod val="50000"/>
                        <a:lumOff val="50000"/>
                      </a:schemeClr>
                    </a:solidFill>
                    <a:latin typeface="Poppins" pitchFamily="2" charset="77"/>
                    <a:cs typeface="Poppins" pitchFamily="2" charset="77"/>
                  </a:rPr>
                  <a:t>Contract terms don’t cover sensitive data</a:t>
                </a:r>
              </a:p>
            </p:txBody>
          </p:sp>
          <p:sp>
            <p:nvSpPr>
              <p:cNvPr id="49" name="TextBox 48">
                <a:extLst>
                  <a:ext uri="{FF2B5EF4-FFF2-40B4-BE49-F238E27FC236}">
                    <a16:creationId xmlns:a16="http://schemas.microsoft.com/office/drawing/2014/main" id="{446E7E0B-7790-8610-E401-F16E7D2014A5}"/>
                  </a:ext>
                </a:extLst>
              </p:cNvPr>
              <p:cNvSpPr txBox="1"/>
              <p:nvPr/>
            </p:nvSpPr>
            <p:spPr>
              <a:xfrm>
                <a:off x="3852729" y="1377724"/>
                <a:ext cx="3857347" cy="307777"/>
              </a:xfrm>
              <a:prstGeom prst="rect">
                <a:avLst/>
              </a:prstGeom>
              <a:noFill/>
            </p:spPr>
            <p:txBody>
              <a:bodyPr wrap="square" rtlCol="0">
                <a:spAutoFit/>
              </a:bodyPr>
              <a:lstStyle/>
              <a:p>
                <a:r>
                  <a:rPr lang="en-US" sz="1400" b="1" dirty="0">
                    <a:latin typeface="Poppins" pitchFamily="2" charset="77"/>
                    <a:cs typeface="Poppins" pitchFamily="2" charset="77"/>
                  </a:rPr>
                  <a:t>LACK OF DATA BREACH PROVISIONS – 4%</a:t>
                </a:r>
              </a:p>
            </p:txBody>
          </p:sp>
        </p:grpSp>
        <p:sp>
          <p:nvSpPr>
            <p:cNvPr id="47" name="Oval 46">
              <a:extLst>
                <a:ext uri="{FF2B5EF4-FFF2-40B4-BE49-F238E27FC236}">
                  <a16:creationId xmlns:a16="http://schemas.microsoft.com/office/drawing/2014/main" id="{2A25268E-5D79-7C00-8F0D-0D66AC6E1D49}"/>
                </a:ext>
              </a:extLst>
            </p:cNvPr>
            <p:cNvSpPr/>
            <p:nvPr/>
          </p:nvSpPr>
          <p:spPr>
            <a:xfrm>
              <a:off x="5461698" y="2491511"/>
              <a:ext cx="315259" cy="31525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a:latin typeface="Poppins" pitchFamily="2" charset="77"/>
                  <a:cs typeface="Poppins" pitchFamily="2" charset="77"/>
                </a:rPr>
                <a:t>8</a:t>
              </a:r>
            </a:p>
          </p:txBody>
        </p:sp>
      </p:grpSp>
      <p:sp>
        <p:nvSpPr>
          <p:cNvPr id="59" name="Title 3">
            <a:extLst>
              <a:ext uri="{FF2B5EF4-FFF2-40B4-BE49-F238E27FC236}">
                <a16:creationId xmlns:a16="http://schemas.microsoft.com/office/drawing/2014/main" id="{EDF8D8C0-44C7-5BC9-EBCD-88E5CD81DA13}"/>
              </a:ext>
            </a:extLst>
          </p:cNvPr>
          <p:cNvSpPr txBox="1">
            <a:spLocks/>
          </p:cNvSpPr>
          <p:nvPr/>
        </p:nvSpPr>
        <p:spPr>
          <a:xfrm>
            <a:off x="0" y="389848"/>
            <a:ext cx="12192000" cy="689993"/>
          </a:xfrm>
          <a:prstGeom prst="rect">
            <a:avLst/>
          </a:prstGeom>
        </p:spPr>
        <p:txBody>
          <a:bodyPr/>
          <a:lstStyle>
            <a:lvl1pPr algn="l" defTabSz="914400" rtl="0" eaLnBrk="1" latinLnBrk="0" hangingPunct="1">
              <a:lnSpc>
                <a:spcPct val="90000"/>
              </a:lnSpc>
              <a:spcBef>
                <a:spcPct val="0"/>
              </a:spcBef>
              <a:buNone/>
              <a:defRPr sz="2800" b="1" i="0" kern="1200">
                <a:solidFill>
                  <a:schemeClr val="tx1"/>
                </a:solidFill>
                <a:latin typeface="Rajdhani Semibold" panose="02000000000000000000" pitchFamily="2" charset="77"/>
                <a:ea typeface="+mj-ea"/>
                <a:cs typeface="Rajdhani Semibold" panose="02000000000000000000" pitchFamily="2" charset="77"/>
              </a:defRPr>
            </a:lvl1pPr>
          </a:lstStyle>
          <a:p>
            <a:pPr algn="ctr"/>
            <a:r>
              <a:rPr lang="en-US" dirty="0"/>
              <a:t>REASONS FOR NOT MOVING</a:t>
            </a:r>
          </a:p>
        </p:txBody>
      </p:sp>
    </p:spTree>
    <p:extLst>
      <p:ext uri="{BB962C8B-B14F-4D97-AF65-F5344CB8AC3E}">
        <p14:creationId xmlns:p14="http://schemas.microsoft.com/office/powerpoint/2010/main" val="86550328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2E2E417-0981-7638-8B6B-777230670936}"/>
              </a:ext>
            </a:extLst>
          </p:cNvPr>
          <p:cNvSpPr>
            <a:spLocks noGrp="1"/>
          </p:cNvSpPr>
          <p:nvPr>
            <p:ph type="body" sz="quarter" idx="12"/>
          </p:nvPr>
        </p:nvSpPr>
        <p:spPr/>
        <p:txBody>
          <a:bodyPr/>
          <a:lstStyle/>
          <a:p>
            <a:r>
              <a:rPr lang="en-US" dirty="0"/>
              <a:t>25</a:t>
            </a:r>
          </a:p>
        </p:txBody>
      </p:sp>
      <p:sp>
        <p:nvSpPr>
          <p:cNvPr id="4" name="TextBox 3">
            <a:extLst>
              <a:ext uri="{FF2B5EF4-FFF2-40B4-BE49-F238E27FC236}">
                <a16:creationId xmlns:a16="http://schemas.microsoft.com/office/drawing/2014/main" id="{3D79E261-0E4E-C2B3-1A7E-211294EA24D5}"/>
              </a:ext>
            </a:extLst>
          </p:cNvPr>
          <p:cNvSpPr txBox="1"/>
          <p:nvPr/>
        </p:nvSpPr>
        <p:spPr>
          <a:xfrm>
            <a:off x="811849" y="1396812"/>
            <a:ext cx="3713617" cy="991041"/>
          </a:xfrm>
          <a:prstGeom prst="rect">
            <a:avLst/>
          </a:prstGeom>
          <a:noFill/>
        </p:spPr>
        <p:txBody>
          <a:bodyPr wrap="square" rtlCol="0">
            <a:spAutoFit/>
          </a:bodyPr>
          <a:lstStyle/>
          <a:p>
            <a:pPr>
              <a:lnSpc>
                <a:spcPct val="90000"/>
              </a:lnSpc>
            </a:pPr>
            <a:r>
              <a:rPr lang="en-US" sz="3200" b="1" dirty="0">
                <a:latin typeface="Rajdhani Semibold" panose="02000000000000000000" pitchFamily="2" charset="77"/>
                <a:cs typeface="Rajdhani Semibold" panose="02000000000000000000" pitchFamily="2" charset="77"/>
              </a:rPr>
              <a:t>Access to survey results</a:t>
            </a:r>
          </a:p>
        </p:txBody>
      </p:sp>
      <p:sp>
        <p:nvSpPr>
          <p:cNvPr id="5" name="TextBox 4">
            <a:extLst>
              <a:ext uri="{FF2B5EF4-FFF2-40B4-BE49-F238E27FC236}">
                <a16:creationId xmlns:a16="http://schemas.microsoft.com/office/drawing/2014/main" id="{B9192757-2720-E167-EC9D-9E088BB08457}"/>
              </a:ext>
            </a:extLst>
          </p:cNvPr>
          <p:cNvSpPr txBox="1"/>
          <p:nvPr/>
        </p:nvSpPr>
        <p:spPr>
          <a:xfrm>
            <a:off x="828154" y="871405"/>
            <a:ext cx="3697312" cy="307777"/>
          </a:xfrm>
          <a:prstGeom prst="rect">
            <a:avLst/>
          </a:prstGeom>
          <a:noFill/>
        </p:spPr>
        <p:txBody>
          <a:bodyPr wrap="square" rtlCol="0">
            <a:spAutoFit/>
          </a:bodyPr>
          <a:lstStyle/>
          <a:p>
            <a:r>
              <a:rPr lang="en-US" sz="1400" b="1" dirty="0">
                <a:solidFill>
                  <a:srgbClr val="A30134"/>
                </a:solidFill>
                <a:latin typeface="Rajdhani Semibold" panose="02000000000000000000" pitchFamily="2" charset="77"/>
                <a:cs typeface="Rajdhani Semibold" panose="02000000000000000000" pitchFamily="2" charset="77"/>
              </a:rPr>
              <a:t>CLOUD ADOPTION SURVEY 2025</a:t>
            </a:r>
          </a:p>
        </p:txBody>
      </p:sp>
      <p:grpSp>
        <p:nvGrpSpPr>
          <p:cNvPr id="6" name="Group 5">
            <a:extLst>
              <a:ext uri="{FF2B5EF4-FFF2-40B4-BE49-F238E27FC236}">
                <a16:creationId xmlns:a16="http://schemas.microsoft.com/office/drawing/2014/main" id="{843C5FC1-2C55-F076-EAF9-98FCC68DDE62}"/>
              </a:ext>
            </a:extLst>
          </p:cNvPr>
          <p:cNvGrpSpPr/>
          <p:nvPr/>
        </p:nvGrpSpPr>
        <p:grpSpPr>
          <a:xfrm>
            <a:off x="940972" y="2657229"/>
            <a:ext cx="4195051" cy="825882"/>
            <a:chOff x="5461698" y="2299931"/>
            <a:chExt cx="4195051" cy="825882"/>
          </a:xfrm>
        </p:grpSpPr>
        <p:sp>
          <p:nvSpPr>
            <p:cNvPr id="7" name="TextBox 6">
              <a:extLst>
                <a:ext uri="{FF2B5EF4-FFF2-40B4-BE49-F238E27FC236}">
                  <a16:creationId xmlns:a16="http://schemas.microsoft.com/office/drawing/2014/main" id="{226EBCA0-A813-A66D-D769-DDE73AD80F54}"/>
                </a:ext>
              </a:extLst>
            </p:cNvPr>
            <p:cNvSpPr txBox="1"/>
            <p:nvPr/>
          </p:nvSpPr>
          <p:spPr>
            <a:xfrm>
              <a:off x="6289705" y="2299931"/>
              <a:ext cx="3367044" cy="698268"/>
            </a:xfrm>
            <a:prstGeom prst="rect">
              <a:avLst/>
            </a:prstGeom>
            <a:noFill/>
          </p:spPr>
          <p:txBody>
            <a:bodyPr wrap="square" rtlCol="0">
              <a:spAutoFit/>
            </a:bodyPr>
            <a:lstStyle/>
            <a:p>
              <a:pPr>
                <a:lnSpc>
                  <a:spcPct val="175000"/>
                </a:lnSpc>
              </a:pPr>
              <a:r>
                <a:rPr lang="en-US" sz="1000" dirty="0">
                  <a:solidFill>
                    <a:schemeClr val="tx1">
                      <a:lumMod val="50000"/>
                      <a:lumOff val="50000"/>
                    </a:schemeClr>
                  </a:solidFill>
                  <a:latin typeface="Poppins" pitchFamily="2" charset="77"/>
                  <a:cs typeface="Poppins" pitchFamily="2" charset="77"/>
                </a:rPr>
                <a:t>Send me an email:</a:t>
              </a:r>
            </a:p>
            <a:p>
              <a:pPr>
                <a:lnSpc>
                  <a:spcPct val="175000"/>
                </a:lnSpc>
              </a:pPr>
              <a:r>
                <a:rPr lang="en-US" sz="1400" b="1" dirty="0">
                  <a:solidFill>
                    <a:schemeClr val="tx1">
                      <a:lumMod val="50000"/>
                      <a:lumOff val="50000"/>
                    </a:schemeClr>
                  </a:solidFill>
                  <a:latin typeface="Poppins" pitchFamily="2" charset="77"/>
                  <a:cs typeface="Poppins" pitchFamily="2" charset="77"/>
                </a:rPr>
                <a:t>andrew.powell@macfarlanes.com</a:t>
              </a:r>
            </a:p>
          </p:txBody>
        </p:sp>
        <p:sp>
          <p:nvSpPr>
            <p:cNvPr id="8" name="Oval 7">
              <a:extLst>
                <a:ext uri="{FF2B5EF4-FFF2-40B4-BE49-F238E27FC236}">
                  <a16:creationId xmlns:a16="http://schemas.microsoft.com/office/drawing/2014/main" id="{DC7A424B-66BE-EF78-22A0-57248A9AB049}"/>
                </a:ext>
              </a:extLst>
            </p:cNvPr>
            <p:cNvSpPr/>
            <p:nvPr/>
          </p:nvSpPr>
          <p:spPr>
            <a:xfrm>
              <a:off x="5461698" y="2491511"/>
              <a:ext cx="634302" cy="634302"/>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latin typeface="Poppins" pitchFamily="2" charset="77"/>
                  <a:cs typeface="Poppins" pitchFamily="2" charset="77"/>
                </a:rPr>
                <a:t>1</a:t>
              </a:r>
            </a:p>
          </p:txBody>
        </p:sp>
      </p:grpSp>
      <p:grpSp>
        <p:nvGrpSpPr>
          <p:cNvPr id="9" name="Group 8">
            <a:extLst>
              <a:ext uri="{FF2B5EF4-FFF2-40B4-BE49-F238E27FC236}">
                <a16:creationId xmlns:a16="http://schemas.microsoft.com/office/drawing/2014/main" id="{A5FA96B5-EBC2-FC5C-A852-A5E790226E59}"/>
              </a:ext>
            </a:extLst>
          </p:cNvPr>
          <p:cNvGrpSpPr/>
          <p:nvPr/>
        </p:nvGrpSpPr>
        <p:grpSpPr>
          <a:xfrm>
            <a:off x="940972" y="3912036"/>
            <a:ext cx="3584494" cy="825882"/>
            <a:chOff x="5461698" y="2299931"/>
            <a:chExt cx="3584494" cy="825882"/>
          </a:xfrm>
        </p:grpSpPr>
        <p:sp>
          <p:nvSpPr>
            <p:cNvPr id="10" name="TextBox 9">
              <a:extLst>
                <a:ext uri="{FF2B5EF4-FFF2-40B4-BE49-F238E27FC236}">
                  <a16:creationId xmlns:a16="http://schemas.microsoft.com/office/drawing/2014/main" id="{6B5F7398-C372-2AA8-175A-73512BA79A50}"/>
                </a:ext>
              </a:extLst>
            </p:cNvPr>
            <p:cNvSpPr txBox="1"/>
            <p:nvPr/>
          </p:nvSpPr>
          <p:spPr>
            <a:xfrm>
              <a:off x="6289705" y="2299931"/>
              <a:ext cx="2756487" cy="698268"/>
            </a:xfrm>
            <a:prstGeom prst="rect">
              <a:avLst/>
            </a:prstGeom>
            <a:noFill/>
          </p:spPr>
          <p:txBody>
            <a:bodyPr wrap="square" rtlCol="0">
              <a:spAutoFit/>
            </a:bodyPr>
            <a:lstStyle/>
            <a:p>
              <a:pPr>
                <a:lnSpc>
                  <a:spcPct val="175000"/>
                </a:lnSpc>
              </a:pPr>
              <a:r>
                <a:rPr lang="en-US" sz="1000" dirty="0">
                  <a:solidFill>
                    <a:schemeClr val="tx1">
                      <a:lumMod val="50000"/>
                      <a:lumOff val="50000"/>
                    </a:schemeClr>
                  </a:solidFill>
                  <a:latin typeface="Poppins" pitchFamily="2" charset="77"/>
                  <a:cs typeface="Poppins" pitchFamily="2" charset="77"/>
                </a:rPr>
                <a:t>With a subject line of:</a:t>
              </a:r>
            </a:p>
            <a:p>
              <a:pPr>
                <a:lnSpc>
                  <a:spcPct val="175000"/>
                </a:lnSpc>
              </a:pPr>
              <a:r>
                <a:rPr lang="en-US" sz="1400" b="1" dirty="0">
                  <a:solidFill>
                    <a:schemeClr val="tx1">
                      <a:lumMod val="50000"/>
                      <a:lumOff val="50000"/>
                    </a:schemeClr>
                  </a:solidFill>
                  <a:latin typeface="Poppins" pitchFamily="2" charset="77"/>
                  <a:cs typeface="Poppins" pitchFamily="2" charset="77"/>
                </a:rPr>
                <a:t>Cloud</a:t>
              </a:r>
            </a:p>
          </p:txBody>
        </p:sp>
        <p:sp>
          <p:nvSpPr>
            <p:cNvPr id="11" name="Oval 10">
              <a:extLst>
                <a:ext uri="{FF2B5EF4-FFF2-40B4-BE49-F238E27FC236}">
                  <a16:creationId xmlns:a16="http://schemas.microsoft.com/office/drawing/2014/main" id="{CCE62B3A-3B00-3692-F6F1-257EF088A9F7}"/>
                </a:ext>
              </a:extLst>
            </p:cNvPr>
            <p:cNvSpPr/>
            <p:nvPr/>
          </p:nvSpPr>
          <p:spPr>
            <a:xfrm>
              <a:off x="5461698" y="2491511"/>
              <a:ext cx="634302" cy="634302"/>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latin typeface="Poppins" pitchFamily="2" charset="77"/>
                  <a:cs typeface="Poppins" pitchFamily="2" charset="77"/>
                </a:rPr>
                <a:t>2</a:t>
              </a:r>
            </a:p>
          </p:txBody>
        </p:sp>
      </p:grpSp>
      <p:grpSp>
        <p:nvGrpSpPr>
          <p:cNvPr id="12" name="Group 11">
            <a:extLst>
              <a:ext uri="{FF2B5EF4-FFF2-40B4-BE49-F238E27FC236}">
                <a16:creationId xmlns:a16="http://schemas.microsoft.com/office/drawing/2014/main" id="{4F8C6BBF-C03E-E5A2-6847-16B8EAAF1E24}"/>
              </a:ext>
            </a:extLst>
          </p:cNvPr>
          <p:cNvGrpSpPr/>
          <p:nvPr/>
        </p:nvGrpSpPr>
        <p:grpSpPr>
          <a:xfrm>
            <a:off x="940972" y="5166843"/>
            <a:ext cx="3584494" cy="825882"/>
            <a:chOff x="5461698" y="2299931"/>
            <a:chExt cx="3584494" cy="825882"/>
          </a:xfrm>
        </p:grpSpPr>
        <p:sp>
          <p:nvSpPr>
            <p:cNvPr id="13" name="TextBox 12">
              <a:extLst>
                <a:ext uri="{FF2B5EF4-FFF2-40B4-BE49-F238E27FC236}">
                  <a16:creationId xmlns:a16="http://schemas.microsoft.com/office/drawing/2014/main" id="{044ADCC9-EB09-5A51-0F98-1B10DFFED46F}"/>
                </a:ext>
              </a:extLst>
            </p:cNvPr>
            <p:cNvSpPr txBox="1"/>
            <p:nvPr/>
          </p:nvSpPr>
          <p:spPr>
            <a:xfrm>
              <a:off x="6289705" y="2299931"/>
              <a:ext cx="2756487" cy="602088"/>
            </a:xfrm>
            <a:prstGeom prst="rect">
              <a:avLst/>
            </a:prstGeom>
            <a:noFill/>
          </p:spPr>
          <p:txBody>
            <a:bodyPr wrap="square" rtlCol="0">
              <a:spAutoFit/>
            </a:bodyPr>
            <a:lstStyle/>
            <a:p>
              <a:pPr>
                <a:lnSpc>
                  <a:spcPct val="175000"/>
                </a:lnSpc>
              </a:pPr>
              <a:r>
                <a:rPr lang="en-US" sz="1000" dirty="0">
                  <a:solidFill>
                    <a:schemeClr val="tx1">
                      <a:lumMod val="50000"/>
                      <a:lumOff val="50000"/>
                    </a:schemeClr>
                  </a:solidFill>
                  <a:latin typeface="Poppins" pitchFamily="2" charset="77"/>
                  <a:cs typeface="Poppins" pitchFamily="2" charset="77"/>
                </a:rPr>
                <a:t>Receive access to survey dashboard and a summary of key findings</a:t>
              </a:r>
            </a:p>
          </p:txBody>
        </p:sp>
        <p:sp>
          <p:nvSpPr>
            <p:cNvPr id="14" name="Oval 13">
              <a:extLst>
                <a:ext uri="{FF2B5EF4-FFF2-40B4-BE49-F238E27FC236}">
                  <a16:creationId xmlns:a16="http://schemas.microsoft.com/office/drawing/2014/main" id="{73990A1B-4477-6180-C570-D3D595C2B4ED}"/>
                </a:ext>
              </a:extLst>
            </p:cNvPr>
            <p:cNvSpPr/>
            <p:nvPr/>
          </p:nvSpPr>
          <p:spPr>
            <a:xfrm>
              <a:off x="5461698" y="2491511"/>
              <a:ext cx="634302" cy="634302"/>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latin typeface="Poppins" pitchFamily="2" charset="77"/>
                  <a:cs typeface="Poppins" pitchFamily="2" charset="77"/>
                </a:rPr>
                <a:t>3</a:t>
              </a:r>
            </a:p>
          </p:txBody>
        </p:sp>
      </p:grpSp>
      <p:pic>
        <p:nvPicPr>
          <p:cNvPr id="20" name="Picture 19">
            <a:extLst>
              <a:ext uri="{FF2B5EF4-FFF2-40B4-BE49-F238E27FC236}">
                <a16:creationId xmlns:a16="http://schemas.microsoft.com/office/drawing/2014/main" id="{48E7254A-D8CE-CCD0-7739-B2C890AF0163}"/>
              </a:ext>
            </a:extLst>
          </p:cNvPr>
          <p:cNvPicPr>
            <a:picLocks noChangeAspect="1"/>
          </p:cNvPicPr>
          <p:nvPr/>
        </p:nvPicPr>
        <p:blipFill>
          <a:blip r:embed="rId2"/>
          <a:stretch>
            <a:fillRect/>
          </a:stretch>
        </p:blipFill>
        <p:spPr>
          <a:xfrm>
            <a:off x="5136954" y="1057939"/>
            <a:ext cx="7055046" cy="485034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761408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EAB643BF-80DA-EE94-41B1-0DA3A943F5C9}"/>
              </a:ext>
            </a:extLst>
          </p:cNvPr>
          <p:cNvPicPr>
            <a:picLocks noChangeAspect="1"/>
          </p:cNvPicPr>
          <p:nvPr/>
        </p:nvPicPr>
        <p:blipFill>
          <a:blip r:embed="rId3"/>
          <a:stretch>
            <a:fillRect/>
          </a:stretch>
        </p:blipFill>
        <p:spPr>
          <a:xfrm>
            <a:off x="4687126" y="2410344"/>
            <a:ext cx="2817741" cy="2817741"/>
          </a:xfrm>
          <a:prstGeom prst="rect">
            <a:avLst/>
          </a:prstGeom>
          <a:ln>
            <a:noFill/>
          </a:ln>
          <a:effectLst>
            <a:outerShdw blurRad="292100" dist="139700" dir="2700000" algn="tl" rotWithShape="0">
              <a:srgbClr val="333333">
                <a:alpha val="65000"/>
              </a:srgbClr>
            </a:outerShdw>
          </a:effectLst>
        </p:spPr>
      </p:pic>
      <p:sp>
        <p:nvSpPr>
          <p:cNvPr id="16" name="TextBox 15">
            <a:extLst>
              <a:ext uri="{FF2B5EF4-FFF2-40B4-BE49-F238E27FC236}">
                <a16:creationId xmlns:a16="http://schemas.microsoft.com/office/drawing/2014/main" id="{45ADDD71-A2B8-C3AE-771C-7E22CE0D16E5}"/>
              </a:ext>
            </a:extLst>
          </p:cNvPr>
          <p:cNvSpPr txBox="1"/>
          <p:nvPr/>
        </p:nvSpPr>
        <p:spPr>
          <a:xfrm>
            <a:off x="3027693" y="5828367"/>
            <a:ext cx="6136609" cy="775597"/>
          </a:xfrm>
          <a:prstGeom prst="rect">
            <a:avLst/>
          </a:prstGeom>
          <a:noFill/>
        </p:spPr>
        <p:txBody>
          <a:bodyPr wrap="square" rtlCol="0">
            <a:spAutoFit/>
          </a:bodyPr>
          <a:lstStyle/>
          <a:p>
            <a:pPr>
              <a:lnSpc>
                <a:spcPct val="90000"/>
              </a:lnSpc>
            </a:pPr>
            <a:r>
              <a:rPr lang="en-US" sz="4800" b="1" dirty="0">
                <a:solidFill>
                  <a:schemeClr val="bg1"/>
                </a:solidFill>
                <a:latin typeface="Rajdhani Semibold" panose="02000000000000000000" pitchFamily="2" charset="77"/>
                <a:cs typeface="Rajdhani Semibold" panose="02000000000000000000" pitchFamily="2" charset="77"/>
              </a:rPr>
              <a:t>Password: ILTACON2025</a:t>
            </a:r>
          </a:p>
        </p:txBody>
      </p:sp>
    </p:spTree>
    <p:extLst>
      <p:ext uri="{BB962C8B-B14F-4D97-AF65-F5344CB8AC3E}">
        <p14:creationId xmlns:p14="http://schemas.microsoft.com/office/powerpoint/2010/main" val="26165765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65622EA-CBBB-E309-46F3-368E79320C7A}"/>
              </a:ext>
            </a:extLst>
          </p:cNvPr>
          <p:cNvSpPr>
            <a:spLocks noGrp="1"/>
          </p:cNvSpPr>
          <p:nvPr>
            <p:ph type="title"/>
          </p:nvPr>
        </p:nvSpPr>
        <p:spPr/>
        <p:txBody>
          <a:bodyPr/>
          <a:lstStyle/>
          <a:p>
            <a:r>
              <a:rPr lang="en-US" dirty="0"/>
              <a:t>Thank You!</a:t>
            </a:r>
          </a:p>
        </p:txBody>
      </p:sp>
      <p:sp>
        <p:nvSpPr>
          <p:cNvPr id="4" name="TextBox 3">
            <a:extLst>
              <a:ext uri="{FF2B5EF4-FFF2-40B4-BE49-F238E27FC236}">
                <a16:creationId xmlns:a16="http://schemas.microsoft.com/office/drawing/2014/main" id="{1476DE59-A3B7-6E8B-7AC7-E0B711A7A933}"/>
              </a:ext>
            </a:extLst>
          </p:cNvPr>
          <p:cNvSpPr txBox="1"/>
          <p:nvPr/>
        </p:nvSpPr>
        <p:spPr>
          <a:xfrm>
            <a:off x="249383" y="5828367"/>
            <a:ext cx="11647054" cy="490904"/>
          </a:xfrm>
          <a:prstGeom prst="rect">
            <a:avLst/>
          </a:prstGeom>
          <a:noFill/>
        </p:spPr>
        <p:txBody>
          <a:bodyPr wrap="square" rtlCol="0">
            <a:spAutoFit/>
          </a:bodyPr>
          <a:lstStyle/>
          <a:p>
            <a:pPr algn="ctr">
              <a:lnSpc>
                <a:spcPct val="90000"/>
              </a:lnSpc>
            </a:pPr>
            <a:r>
              <a:rPr lang="en-US" sz="2800" b="1" dirty="0">
                <a:solidFill>
                  <a:schemeClr val="bg1"/>
                </a:solidFill>
                <a:latin typeface="Rajdhani Semibold" panose="02000000000000000000" pitchFamily="2" charset="77"/>
                <a:cs typeface="Rajdhani Semibold" panose="02000000000000000000" pitchFamily="2" charset="77"/>
              </a:rPr>
              <a:t>Survey Results: email andrew.powell@macfarlanes.com, subject: Cloud</a:t>
            </a:r>
          </a:p>
        </p:txBody>
      </p:sp>
    </p:spTree>
    <p:extLst>
      <p:ext uri="{BB962C8B-B14F-4D97-AF65-F5344CB8AC3E}">
        <p14:creationId xmlns:p14="http://schemas.microsoft.com/office/powerpoint/2010/main" val="13807544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7471A20-22E1-0043-3C16-65FA26CA61F4}"/>
              </a:ext>
            </a:extLst>
          </p:cNvPr>
          <p:cNvSpPr>
            <a:spLocks noGrp="1"/>
          </p:cNvSpPr>
          <p:nvPr>
            <p:ph type="body" sz="quarter" idx="10"/>
          </p:nvPr>
        </p:nvSpPr>
        <p:spPr>
          <a:xfrm>
            <a:off x="967796" y="560220"/>
            <a:ext cx="8497937" cy="519373"/>
          </a:xfrm>
        </p:spPr>
        <p:txBody>
          <a:bodyPr/>
          <a:lstStyle/>
          <a:p>
            <a:r>
              <a:rPr lang="en-US" sz="3800" dirty="0"/>
              <a:t>The unique need for ILTA Generative AI coordination</a:t>
            </a:r>
          </a:p>
        </p:txBody>
      </p:sp>
      <p:sp>
        <p:nvSpPr>
          <p:cNvPr id="3" name="Text Placeholder 2">
            <a:extLst>
              <a:ext uri="{FF2B5EF4-FFF2-40B4-BE49-F238E27FC236}">
                <a16:creationId xmlns:a16="http://schemas.microsoft.com/office/drawing/2014/main" id="{8CCC41F1-0FC5-5D2D-455C-0BE5A53482EA}"/>
              </a:ext>
            </a:extLst>
          </p:cNvPr>
          <p:cNvSpPr>
            <a:spLocks noGrp="1"/>
          </p:cNvSpPr>
          <p:nvPr>
            <p:ph type="body" sz="quarter" idx="11"/>
          </p:nvPr>
        </p:nvSpPr>
        <p:spPr>
          <a:xfrm>
            <a:off x="1076564" y="2206733"/>
            <a:ext cx="10038871" cy="4091047"/>
          </a:xfrm>
        </p:spPr>
        <p:txBody>
          <a:bodyPr/>
          <a:lstStyle/>
          <a:p>
            <a:pPr marL="342900" indent="-342900">
              <a:buFont typeface="Arial" panose="020B0604020202020204" pitchFamily="34" charset="0"/>
              <a:buChar char="•"/>
            </a:pPr>
            <a:r>
              <a:rPr lang="en-US" sz="2500" dirty="0"/>
              <a:t>The attack surface is new, massive, and rapidly evolving</a:t>
            </a:r>
          </a:p>
          <a:p>
            <a:pPr marL="342900" indent="-342900">
              <a:buFont typeface="Arial" panose="020B0604020202020204" pitchFamily="34" charset="0"/>
              <a:buChar char="•"/>
            </a:pPr>
            <a:r>
              <a:rPr lang="en-US" sz="2500" dirty="0"/>
              <a:t>The nature of the vulnerabilities are novel and dynamic</a:t>
            </a:r>
          </a:p>
          <a:p>
            <a:pPr marL="342900" indent="-342900">
              <a:buFont typeface="Arial" panose="020B0604020202020204" pitchFamily="34" charset="0"/>
              <a:buChar char="•"/>
            </a:pPr>
            <a:r>
              <a:rPr lang="en-US" sz="2500" dirty="0"/>
              <a:t>The controls are under development</a:t>
            </a:r>
          </a:p>
          <a:p>
            <a:pPr marL="342900" indent="-342900">
              <a:buFont typeface="Arial" panose="020B0604020202020204" pitchFamily="34" charset="0"/>
              <a:buChar char="•"/>
            </a:pPr>
            <a:r>
              <a:rPr lang="en-US" sz="2500" dirty="0"/>
              <a:t>The same systems which are the solutions are also the problems</a:t>
            </a:r>
          </a:p>
          <a:p>
            <a:pPr marL="342900" indent="-342900">
              <a:buFont typeface="Arial" panose="020B0604020202020204" pitchFamily="34" charset="0"/>
              <a:buChar char="•"/>
            </a:pPr>
            <a:r>
              <a:rPr lang="en-US" sz="2500" dirty="0"/>
              <a:t>The people who need to address it are highly cross-functional, have conflicting goals, don’t typically coordinate closely, and often don’t even work for the same person (Information Security, Privacy, Information Governance, Legal, KM, Innovation, </a:t>
            </a:r>
            <a:r>
              <a:rPr lang="en-US" sz="2500" dirty="0" err="1"/>
              <a:t>Sharepoint</a:t>
            </a:r>
            <a:r>
              <a:rPr lang="en-US" sz="2500" dirty="0"/>
              <a:t>, Email, etc.)</a:t>
            </a:r>
          </a:p>
          <a:p>
            <a:pPr marL="342900" indent="-342900">
              <a:buFont typeface="Arial" panose="020B0604020202020204" pitchFamily="34" charset="0"/>
              <a:buChar char="•"/>
            </a:pPr>
            <a:r>
              <a:rPr lang="en-US" sz="2500" dirty="0"/>
              <a:t>The sense is that teams are already overwhelmed and </a:t>
            </a:r>
          </a:p>
          <a:p>
            <a:endParaRPr lang="en-US" dirty="0"/>
          </a:p>
        </p:txBody>
      </p:sp>
      <p:sp>
        <p:nvSpPr>
          <p:cNvPr id="4" name="Text Placeholder 3">
            <a:extLst>
              <a:ext uri="{FF2B5EF4-FFF2-40B4-BE49-F238E27FC236}">
                <a16:creationId xmlns:a16="http://schemas.microsoft.com/office/drawing/2014/main" id="{A08763BF-9F5F-8227-5650-F16FC573AF09}"/>
              </a:ext>
            </a:extLst>
          </p:cNvPr>
          <p:cNvSpPr>
            <a:spLocks noGrp="1"/>
          </p:cNvSpPr>
          <p:nvPr>
            <p:ph type="body" sz="quarter" idx="12"/>
          </p:nvPr>
        </p:nvSpPr>
        <p:spPr/>
        <p:txBody>
          <a:bodyPr/>
          <a:lstStyle/>
          <a:p>
            <a:r>
              <a:rPr lang="en-US" dirty="0"/>
              <a:t>06</a:t>
            </a:r>
          </a:p>
        </p:txBody>
      </p:sp>
    </p:spTree>
    <p:extLst>
      <p:ext uri="{BB962C8B-B14F-4D97-AF65-F5344CB8AC3E}">
        <p14:creationId xmlns:p14="http://schemas.microsoft.com/office/powerpoint/2010/main" val="3032149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48C22AB-CD19-C92C-A8A4-57909349D728}"/>
              </a:ext>
            </a:extLst>
          </p:cNvPr>
          <p:cNvSpPr>
            <a:spLocks noGrp="1"/>
          </p:cNvSpPr>
          <p:nvPr>
            <p:ph type="body" sz="quarter" idx="10"/>
          </p:nvPr>
        </p:nvSpPr>
        <p:spPr>
          <a:xfrm>
            <a:off x="688885" y="372705"/>
            <a:ext cx="10216182" cy="836779"/>
          </a:xfrm>
        </p:spPr>
        <p:txBody>
          <a:bodyPr/>
          <a:lstStyle/>
          <a:p>
            <a:r>
              <a:rPr lang="en-US" sz="3800" dirty="0"/>
              <a:t>For some, “accepted” dirty little secrets could become major issues</a:t>
            </a:r>
          </a:p>
        </p:txBody>
      </p:sp>
      <p:sp>
        <p:nvSpPr>
          <p:cNvPr id="3" name="Text Placeholder 2">
            <a:extLst>
              <a:ext uri="{FF2B5EF4-FFF2-40B4-BE49-F238E27FC236}">
                <a16:creationId xmlns:a16="http://schemas.microsoft.com/office/drawing/2014/main" id="{E930FDDA-F9B3-FF44-B64C-3204D81FC044}"/>
              </a:ext>
            </a:extLst>
          </p:cNvPr>
          <p:cNvSpPr>
            <a:spLocks noGrp="1"/>
          </p:cNvSpPr>
          <p:nvPr>
            <p:ph type="body" sz="quarter" idx="11"/>
          </p:nvPr>
        </p:nvSpPr>
        <p:spPr>
          <a:xfrm>
            <a:off x="756129" y="2011999"/>
            <a:ext cx="10809337" cy="4109402"/>
          </a:xfrm>
        </p:spPr>
        <p:txBody>
          <a:bodyPr/>
          <a:lstStyle/>
          <a:p>
            <a:pPr marL="457200" indent="-457200">
              <a:buFont typeface="Arial" panose="020B0604020202020204" pitchFamily="34" charset="0"/>
              <a:buChar char="•"/>
            </a:pPr>
            <a:r>
              <a:rPr lang="en-US" sz="2500" dirty="0"/>
              <a:t>AI on mobile devices without true containers could subject firm and client information to new risks</a:t>
            </a:r>
          </a:p>
          <a:p>
            <a:pPr marL="457200" indent="-457200">
              <a:buFont typeface="Arial" panose="020B0604020202020204" pitchFamily="34" charset="0"/>
              <a:buChar char="•"/>
            </a:pPr>
            <a:r>
              <a:rPr lang="en-US" sz="2500" dirty="0"/>
              <a:t>Email archives which give access to everyone could become a major issue</a:t>
            </a:r>
          </a:p>
          <a:p>
            <a:pPr marL="457200" indent="-457200">
              <a:buFont typeface="Arial" panose="020B0604020202020204" pitchFamily="34" charset="0"/>
              <a:buChar char="•"/>
            </a:pPr>
            <a:r>
              <a:rPr lang="en-US" sz="2500" dirty="0"/>
              <a:t>Share drives have been so large, unsearchable, and disorganized that they have effectively had security be obscurity</a:t>
            </a:r>
          </a:p>
          <a:p>
            <a:pPr marL="457200" indent="-457200">
              <a:buFont typeface="Arial" panose="020B0604020202020204" pitchFamily="34" charset="0"/>
              <a:buChar char="•"/>
            </a:pPr>
            <a:r>
              <a:rPr lang="en-US" sz="2500" dirty="0"/>
              <a:t>DLP has never really worked, now we really need it to protect PII from AI</a:t>
            </a:r>
          </a:p>
          <a:p>
            <a:pPr marL="457200" indent="-457200">
              <a:buFont typeface="Arial" panose="020B0604020202020204" pitchFamily="34" charset="0"/>
              <a:buChar char="•"/>
            </a:pPr>
            <a:r>
              <a:rPr lang="en-US" sz="2500" dirty="0"/>
              <a:t>When AI really works on the full scale of DM, will we really need to go to something closer to a closed system?</a:t>
            </a:r>
          </a:p>
          <a:p>
            <a:endParaRPr lang="en-US" dirty="0"/>
          </a:p>
        </p:txBody>
      </p:sp>
      <p:sp>
        <p:nvSpPr>
          <p:cNvPr id="4" name="Text Placeholder 3">
            <a:extLst>
              <a:ext uri="{FF2B5EF4-FFF2-40B4-BE49-F238E27FC236}">
                <a16:creationId xmlns:a16="http://schemas.microsoft.com/office/drawing/2014/main" id="{DD544D39-325E-C7DC-5D9E-993E9578F458}"/>
              </a:ext>
            </a:extLst>
          </p:cNvPr>
          <p:cNvSpPr>
            <a:spLocks noGrp="1"/>
          </p:cNvSpPr>
          <p:nvPr>
            <p:ph type="body" sz="quarter" idx="12"/>
          </p:nvPr>
        </p:nvSpPr>
        <p:spPr/>
        <p:txBody>
          <a:bodyPr/>
          <a:lstStyle/>
          <a:p>
            <a:r>
              <a:rPr lang="en-US" dirty="0"/>
              <a:t>07</a:t>
            </a:r>
          </a:p>
        </p:txBody>
      </p:sp>
    </p:spTree>
    <p:extLst>
      <p:ext uri="{BB962C8B-B14F-4D97-AF65-F5344CB8AC3E}">
        <p14:creationId xmlns:p14="http://schemas.microsoft.com/office/powerpoint/2010/main" val="26945132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426DB7-B003-3E83-D242-AA13B8D3B1B5}"/>
              </a:ext>
            </a:extLst>
          </p:cNvPr>
          <p:cNvSpPr>
            <a:spLocks noGrp="1"/>
          </p:cNvSpPr>
          <p:nvPr>
            <p:ph type="body" sz="quarter" idx="10"/>
          </p:nvPr>
        </p:nvSpPr>
        <p:spPr>
          <a:xfrm>
            <a:off x="909019" y="577561"/>
            <a:ext cx="8904337" cy="519373"/>
          </a:xfrm>
        </p:spPr>
        <p:txBody>
          <a:bodyPr/>
          <a:lstStyle/>
          <a:p>
            <a:r>
              <a:rPr lang="en-US" sz="3800" dirty="0"/>
              <a:t>How do we mobilize together?</a:t>
            </a:r>
          </a:p>
        </p:txBody>
      </p:sp>
      <p:sp>
        <p:nvSpPr>
          <p:cNvPr id="3" name="Text Placeholder 2">
            <a:extLst>
              <a:ext uri="{FF2B5EF4-FFF2-40B4-BE49-F238E27FC236}">
                <a16:creationId xmlns:a16="http://schemas.microsoft.com/office/drawing/2014/main" id="{C5B2588F-B388-9766-11C7-EACBBF955FDB}"/>
              </a:ext>
            </a:extLst>
          </p:cNvPr>
          <p:cNvSpPr>
            <a:spLocks noGrp="1"/>
          </p:cNvSpPr>
          <p:nvPr>
            <p:ph type="body" sz="quarter" idx="11"/>
          </p:nvPr>
        </p:nvSpPr>
        <p:spPr>
          <a:xfrm>
            <a:off x="909019" y="1407959"/>
            <a:ext cx="10005004" cy="5136774"/>
          </a:xfrm>
        </p:spPr>
        <p:txBody>
          <a:bodyPr/>
          <a:lstStyle/>
          <a:p>
            <a:pPr marL="457200" indent="-457200">
              <a:buFont typeface="Arial" panose="020B0604020202020204" pitchFamily="34" charset="0"/>
              <a:buChar char="•"/>
            </a:pPr>
            <a:r>
              <a:rPr lang="en-US" dirty="0"/>
              <a:t>What should be our priorities?</a:t>
            </a:r>
          </a:p>
          <a:p>
            <a:pPr marL="628650" lvl="1" indent="-171450">
              <a:buFont typeface="Arial" panose="020B0604020202020204" pitchFamily="34" charset="0"/>
              <a:buChar char="•"/>
            </a:pPr>
            <a:r>
              <a:rPr lang="en-US" sz="1800" dirty="0">
                <a:solidFill>
                  <a:schemeClr val="tx1"/>
                </a:solidFill>
              </a:rPr>
              <a:t>IG in an AI world?</a:t>
            </a:r>
          </a:p>
          <a:p>
            <a:pPr marL="628650" lvl="1" indent="-171450">
              <a:buFont typeface="Arial" panose="020B0604020202020204" pitchFamily="34" charset="0"/>
              <a:buChar char="•"/>
            </a:pPr>
            <a:r>
              <a:rPr lang="en-US" sz="1800" dirty="0">
                <a:solidFill>
                  <a:schemeClr val="tx1"/>
                </a:solidFill>
              </a:rPr>
              <a:t>DLP to AI?</a:t>
            </a:r>
          </a:p>
          <a:p>
            <a:pPr marL="628650" lvl="1" indent="-171450">
              <a:buFont typeface="Arial" panose="020B0604020202020204" pitchFamily="34" charset="0"/>
              <a:buChar char="•"/>
            </a:pPr>
            <a:r>
              <a:rPr lang="en-US" sz="1800" dirty="0">
                <a:solidFill>
                  <a:schemeClr val="tx1"/>
                </a:solidFill>
              </a:rPr>
              <a:t>Identifying solutions?</a:t>
            </a:r>
          </a:p>
          <a:p>
            <a:pPr marL="628650" lvl="1" indent="-171450">
              <a:buFont typeface="Arial" panose="020B0604020202020204" pitchFamily="34" charset="0"/>
              <a:buChar char="•"/>
            </a:pPr>
            <a:r>
              <a:rPr lang="en-US" sz="1800" dirty="0">
                <a:solidFill>
                  <a:schemeClr val="tx1"/>
                </a:solidFill>
              </a:rPr>
              <a:t>Legal regulatory compliance?</a:t>
            </a:r>
          </a:p>
          <a:p>
            <a:pPr marL="457200" indent="-457200">
              <a:buFont typeface="Arial" panose="020B0604020202020204" pitchFamily="34" charset="0"/>
              <a:buChar char="•"/>
            </a:pPr>
            <a:r>
              <a:rPr lang="en-US" dirty="0"/>
              <a:t>Who should be involved?</a:t>
            </a:r>
          </a:p>
          <a:p>
            <a:pPr marL="628650" lvl="1" indent="-171450">
              <a:buFont typeface="Arial" panose="020B0604020202020204" pitchFamily="34" charset="0"/>
              <a:buChar char="•"/>
            </a:pPr>
            <a:r>
              <a:rPr lang="en-US" sz="1800" dirty="0">
                <a:solidFill>
                  <a:schemeClr val="tx1"/>
                </a:solidFill>
              </a:rPr>
              <a:t>ILTA / LegalSec / GX00, Vendor Groups, Legal Teams?</a:t>
            </a:r>
          </a:p>
          <a:p>
            <a:pPr marL="457200" indent="-457200">
              <a:buFont typeface="Arial" panose="020B0604020202020204" pitchFamily="34" charset="0"/>
              <a:buChar char="•"/>
            </a:pPr>
            <a:r>
              <a:rPr lang="en-US" dirty="0"/>
              <a:t>How can we bring together existing structures and technologies to help?</a:t>
            </a:r>
          </a:p>
          <a:p>
            <a:endParaRPr lang="en-US" dirty="0"/>
          </a:p>
        </p:txBody>
      </p:sp>
      <p:sp>
        <p:nvSpPr>
          <p:cNvPr id="4" name="Text Placeholder 3">
            <a:extLst>
              <a:ext uri="{FF2B5EF4-FFF2-40B4-BE49-F238E27FC236}">
                <a16:creationId xmlns:a16="http://schemas.microsoft.com/office/drawing/2014/main" id="{5D5EF347-3365-B9B3-0B27-ED8D2DCF62C9}"/>
              </a:ext>
            </a:extLst>
          </p:cNvPr>
          <p:cNvSpPr>
            <a:spLocks noGrp="1"/>
          </p:cNvSpPr>
          <p:nvPr>
            <p:ph type="body" sz="quarter" idx="12"/>
          </p:nvPr>
        </p:nvSpPr>
        <p:spPr/>
        <p:txBody>
          <a:bodyPr/>
          <a:lstStyle/>
          <a:p>
            <a:r>
              <a:rPr lang="en-US" dirty="0"/>
              <a:t>08</a:t>
            </a:r>
          </a:p>
        </p:txBody>
      </p:sp>
    </p:spTree>
    <p:extLst>
      <p:ext uri="{BB962C8B-B14F-4D97-AF65-F5344CB8AC3E}">
        <p14:creationId xmlns:p14="http://schemas.microsoft.com/office/powerpoint/2010/main" val="39217804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4A168CA-E733-9FAB-4B3E-78021A5C2FE1}"/>
              </a:ext>
            </a:extLst>
          </p:cNvPr>
          <p:cNvSpPr>
            <a:spLocks noGrp="1"/>
          </p:cNvSpPr>
          <p:nvPr>
            <p:ph type="body" sz="quarter" idx="10"/>
          </p:nvPr>
        </p:nvSpPr>
        <p:spPr>
          <a:xfrm>
            <a:off x="298929" y="169268"/>
            <a:ext cx="6228871" cy="455779"/>
          </a:xfrm>
        </p:spPr>
        <p:txBody>
          <a:bodyPr/>
          <a:lstStyle/>
          <a:p>
            <a:r>
              <a:rPr lang="en-US" sz="3800" dirty="0"/>
              <a:t>Resources to Share</a:t>
            </a:r>
          </a:p>
        </p:txBody>
      </p:sp>
      <p:sp>
        <p:nvSpPr>
          <p:cNvPr id="3" name="Text Placeholder 2">
            <a:extLst>
              <a:ext uri="{FF2B5EF4-FFF2-40B4-BE49-F238E27FC236}">
                <a16:creationId xmlns:a16="http://schemas.microsoft.com/office/drawing/2014/main" id="{4200E7B8-51E2-5EC1-AF8C-C6F22A50DF96}"/>
              </a:ext>
            </a:extLst>
          </p:cNvPr>
          <p:cNvSpPr>
            <a:spLocks noGrp="1"/>
          </p:cNvSpPr>
          <p:nvPr>
            <p:ph type="body" sz="quarter" idx="11"/>
          </p:nvPr>
        </p:nvSpPr>
        <p:spPr>
          <a:xfrm>
            <a:off x="476200" y="1207665"/>
            <a:ext cx="11360200" cy="4981468"/>
          </a:xfrm>
        </p:spPr>
        <p:txBody>
          <a:bodyPr/>
          <a:lstStyle/>
          <a:p>
            <a:pPr marL="285750" indent="-285750">
              <a:buFont typeface="Arial" panose="020B0604020202020204" pitchFamily="34" charset="0"/>
              <a:buChar char="•"/>
            </a:pPr>
            <a:r>
              <a:rPr lang="en-US" sz="2400" dirty="0"/>
              <a:t>Make your own Deep Fake link: </a:t>
            </a:r>
            <a:r>
              <a:rPr lang="en-US" altLang="en-US" sz="2400" u="sng" dirty="0">
                <a:solidFill>
                  <a:srgbClr val="96607D"/>
                </a:solidFill>
                <a:latin typeface="Aptos" panose="020B0004020202020204" pitchFamily="34" charset="0"/>
                <a:hlinkClick r:id="rId2" tooltip="https://www.heygen.com/tool/deepfake-maker"/>
              </a:rPr>
              <a:t>https://www.heygen.com/tool/deepfake-maker</a:t>
            </a:r>
            <a:r>
              <a:rPr lang="en-US" altLang="en-US" sz="2400" b="0" dirty="0"/>
              <a:t> </a:t>
            </a:r>
          </a:p>
          <a:p>
            <a:pPr marL="285750" indent="-285750">
              <a:buFont typeface="Arial" panose="020B0604020202020204" pitchFamily="34" charset="0"/>
              <a:buChar char="•"/>
            </a:pPr>
            <a:r>
              <a:rPr lang="en-US" sz="2400" dirty="0">
                <a:hlinkClick r:id="rId3"/>
              </a:rPr>
              <a:t>Generative AI Risks and How to Manage Them - WSJ</a:t>
            </a:r>
            <a:endParaRPr lang="en-US" sz="2400" dirty="0"/>
          </a:p>
          <a:p>
            <a:pPr marL="285750" indent="-285750">
              <a:buFont typeface="Arial" panose="020B0604020202020204" pitchFamily="34" charset="0"/>
              <a:buChar char="•"/>
            </a:pPr>
            <a:r>
              <a:rPr lang="en-US" sz="2400" dirty="0"/>
              <a:t>NIST AI 600-1 Artificial Intelligence Risk Management Framework: Generative Artificial Intelligence Profile: </a:t>
            </a:r>
            <a:r>
              <a:rPr lang="en-US" sz="2400" dirty="0">
                <a:solidFill>
                  <a:schemeClr val="accent4"/>
                </a:solidFill>
                <a:hlinkClick r:id="rId4"/>
              </a:rPr>
              <a:t>https://doi.org/10.6028/NIST.AI.600-1</a:t>
            </a:r>
            <a:endParaRPr lang="en-US" sz="2400" dirty="0">
              <a:solidFill>
                <a:schemeClr val="accent4"/>
              </a:solidFill>
            </a:endParaRPr>
          </a:p>
          <a:p>
            <a:pPr marL="285750" indent="-285750">
              <a:buFont typeface="Arial" panose="020B0604020202020204" pitchFamily="34" charset="0"/>
              <a:buChar char="•"/>
            </a:pPr>
            <a:r>
              <a:rPr lang="en-US" sz="2400" dirty="0">
                <a:solidFill>
                  <a:schemeClr val="accent4"/>
                </a:solidFill>
              </a:rPr>
              <a:t>EU AI Act: </a:t>
            </a:r>
            <a:r>
              <a:rPr lang="en-US" sz="2400" dirty="0">
                <a:hlinkClick r:id="rId5"/>
              </a:rPr>
              <a:t>Regulation (EU) 2024/1689 of the European Parliament and of the Council of 13 June 2024 laying down </a:t>
            </a:r>
            <a:r>
              <a:rPr lang="en-US" sz="2400" dirty="0" err="1">
                <a:hlinkClick r:id="rId5"/>
              </a:rPr>
              <a:t>harmonised</a:t>
            </a:r>
            <a:r>
              <a:rPr lang="en-US" sz="2400" dirty="0">
                <a:hlinkClick r:id="rId5"/>
              </a:rPr>
              <a:t> rules on artificial intelligence and amending Regulations (EC) No 300/2008, (EU) No 167/2013, (EU) No 168/2013, (EU) 2018/858, (EU) 2018/1139 and (EU) 2019/2144 and Directives 2014/90/EU, (EU) 2016/797 and (EU) 2020/1828 (Artificial Intelligence Act)Text with EEA relevance.</a:t>
            </a:r>
            <a:r>
              <a:rPr lang="en-US" sz="2400" dirty="0">
                <a:solidFill>
                  <a:schemeClr val="accent4"/>
                </a:solidFill>
              </a:rPr>
              <a:t> </a:t>
            </a:r>
          </a:p>
          <a:p>
            <a:pPr marL="285750" indent="-285750">
              <a:buFont typeface="Arial" panose="020B0604020202020204" pitchFamily="34" charset="0"/>
              <a:buChar char="•"/>
            </a:pPr>
            <a:r>
              <a:rPr lang="en-US" sz="2400" dirty="0"/>
              <a:t>ILTA security and compliance presentations of last 12 months (attached)</a:t>
            </a:r>
          </a:p>
          <a:p>
            <a:endParaRPr lang="en-US" sz="1600" dirty="0"/>
          </a:p>
          <a:p>
            <a:endParaRPr lang="en-US" dirty="0"/>
          </a:p>
        </p:txBody>
      </p:sp>
      <p:sp>
        <p:nvSpPr>
          <p:cNvPr id="4" name="Text Placeholder 3">
            <a:extLst>
              <a:ext uri="{FF2B5EF4-FFF2-40B4-BE49-F238E27FC236}">
                <a16:creationId xmlns:a16="http://schemas.microsoft.com/office/drawing/2014/main" id="{8E16666D-4A31-D20F-3EF1-FA3116E8FECC}"/>
              </a:ext>
            </a:extLst>
          </p:cNvPr>
          <p:cNvSpPr>
            <a:spLocks noGrp="1"/>
          </p:cNvSpPr>
          <p:nvPr>
            <p:ph type="body" sz="quarter" idx="12"/>
          </p:nvPr>
        </p:nvSpPr>
        <p:spPr/>
        <p:txBody>
          <a:bodyPr/>
          <a:lstStyle/>
          <a:p>
            <a:r>
              <a:rPr lang="en-US" dirty="0"/>
              <a:t>09</a:t>
            </a:r>
          </a:p>
        </p:txBody>
      </p:sp>
    </p:spTree>
    <p:extLst>
      <p:ext uri="{BB962C8B-B14F-4D97-AF65-F5344CB8AC3E}">
        <p14:creationId xmlns:p14="http://schemas.microsoft.com/office/powerpoint/2010/main" val="34517718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LTACON25" id="{4AC7F176-CDC3-9C47-BFC9-7E71A8F75DC0}" vid="{EF0E5F51-AB58-0246-812E-122A09B5DD99}"/>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Aptos Display" panose="0211000402020202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Aptos" panose="0211000402020202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VOLVE2025" id="{22459B4E-3BC4-0C4B-8781-0F1C3D53D4FB}" vid="{D4E5A567-9DF6-164F-96A7-7900C866B35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ILTACON25 (1)</Template>
  <TotalTime>936</TotalTime>
  <Words>3066</Words>
  <Application>Microsoft Office PowerPoint</Application>
  <PresentationFormat>Widescreen</PresentationFormat>
  <Paragraphs>483</Paragraphs>
  <Slides>55</Slides>
  <Notes>7</Notes>
  <HiddenSlides>0</HiddenSlides>
  <MMClips>1</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55</vt:i4>
      </vt:variant>
    </vt:vector>
  </HeadingPairs>
  <TitlesOfParts>
    <vt:vector size="66" baseType="lpstr">
      <vt:lpstr>Arial</vt:lpstr>
      <vt:lpstr>Aptos Narrow</vt:lpstr>
      <vt:lpstr>Aptos Display</vt:lpstr>
      <vt:lpstr>Poppins</vt:lpstr>
      <vt:lpstr>Roboto Slab</vt:lpstr>
      <vt:lpstr>Rajdhani Semibold</vt:lpstr>
      <vt:lpstr>Aptos</vt:lpstr>
      <vt:lpstr>Poppins ExtraLight</vt:lpstr>
      <vt:lpstr>Poppins SemiBold</vt:lpstr>
      <vt:lpstr>Office Theme</vt:lpstr>
      <vt:lpstr>1_Office Theme</vt:lpstr>
      <vt:lpstr>Welcome</vt:lpstr>
      <vt:lpstr>LegalSEC Update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Women in Security and IG/CIO Collaboration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IG Day – 2.0</vt:lpstr>
      <vt:lpstr>Follow Up From…</vt:lpstr>
      <vt:lpstr>Hybrid Format</vt:lpstr>
      <vt:lpstr>PowerPoint Presentation</vt:lpstr>
      <vt:lpstr>PowerPoint Presentation</vt:lpstr>
      <vt:lpstr>PowerPoint Presentation</vt:lpstr>
      <vt:lpstr>PowerPoint Presentation</vt:lpstr>
      <vt:lpstr>PowerPoint Presentation</vt:lpstr>
      <vt:lpstr>&gt; Incorporate feedback from ILTACon (including this session) (Aug)  &gt; Recruit speakers &amp; workshop facilitators (Aug / Sept)  &gt; Post event for registration (mid-September)  &gt; Finalize sessions (Oct / Nov)  &gt; IG Day 2.0 (Dec 4)</vt:lpstr>
      <vt:lpstr>Cloud Adoption Survey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Brian Balistreri</dc:creator>
  <cp:lastModifiedBy>Andrea  Scholfield</cp:lastModifiedBy>
  <cp:revision>73</cp:revision>
  <dcterms:created xsi:type="dcterms:W3CDTF">2025-05-23T00:21:18Z</dcterms:created>
  <dcterms:modified xsi:type="dcterms:W3CDTF">2025-08-10T22:07:07Z</dcterms:modified>
</cp:coreProperties>
</file>