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141411514" r:id="rId6"/>
    <p:sldId id="2141411527" r:id="rId7"/>
    <p:sldId id="2141411515" r:id="rId8"/>
    <p:sldId id="2141411516" r:id="rId9"/>
    <p:sldId id="2141411528" r:id="rId10"/>
    <p:sldId id="2141411517" r:id="rId11"/>
    <p:sldId id="2141411529" r:id="rId12"/>
    <p:sldId id="2141411518" r:id="rId13"/>
    <p:sldId id="2141411519" r:id="rId14"/>
    <p:sldId id="2141411530" r:id="rId15"/>
    <p:sldId id="2141411520" r:id="rId16"/>
    <p:sldId id="2141411524" r:id="rId17"/>
    <p:sldId id="2141411525" r:id="rId18"/>
    <p:sldId id="2141411521" r:id="rId19"/>
    <p:sldId id="2141411526" r:id="rId20"/>
    <p:sldId id="2141411522" r:id="rId21"/>
    <p:sldId id="2141411523" r:id="rId2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BE6274-8020-52E0-8211-26D7A1926682}" name="Michael Parkinson" initials="MP" userId="Michael Parkinson" providerId="None"/>
  <p188:author id="{FE312D9C-8478-1F6A-EEB9-E197AD4B484D}" name="Michael Parkinson" initials="MP" userId="7d37335cd352486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Thi" initials="NT" lastIdx="1" clrIdx="0">
    <p:extLst>
      <p:ext uri="{19B8F6BF-5375-455C-9EA6-DF929625EA0E}">
        <p15:presenceInfo xmlns:p15="http://schemas.microsoft.com/office/powerpoint/2012/main" userId="S::he67272@health.wa.gov.au::8b525d21-9ad9-4cb9-bfe5-49fd01b11f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233"/>
    <a:srgbClr val="FFFFBA"/>
    <a:srgbClr val="007FAC"/>
    <a:srgbClr val="92D050"/>
    <a:srgbClr val="2C843A"/>
    <a:srgbClr val="F58423"/>
    <a:srgbClr val="006198"/>
    <a:srgbClr val="9ACA3C"/>
    <a:srgbClr val="FFDFBA"/>
    <a:srgbClr val="BA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E2E70-C878-43C9-857A-533A552D6839}" v="175" dt="2026-03-11T21:45:53.610"/>
    <p1510:client id="{B73FC6BD-C337-C2D0-F10C-92DED7C2E769}" v="6" dt="2026-03-11T21:28:23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Elson" userId="S::helson@iia.org.au::13d26c64-1b16-4048-8d35-7c8bc80bf593" providerId="AD" clId="Web-{B73FC6BD-C337-C2D0-F10C-92DED7C2E769}"/>
    <pc:docChg chg="modSld">
      <pc:chgData name="Hayley Elson" userId="S::helson@iia.org.au::13d26c64-1b16-4048-8d35-7c8bc80bf593" providerId="AD" clId="Web-{B73FC6BD-C337-C2D0-F10C-92DED7C2E769}" dt="2026-03-11T21:28:23.405" v="5"/>
      <pc:docMkLst>
        <pc:docMk/>
      </pc:docMkLst>
      <pc:sldChg chg="modSp">
        <pc:chgData name="Hayley Elson" userId="S::helson@iia.org.au::13d26c64-1b16-4048-8d35-7c8bc80bf593" providerId="AD" clId="Web-{B73FC6BD-C337-C2D0-F10C-92DED7C2E769}" dt="2026-03-11T21:28:23.405" v="5"/>
        <pc:sldMkLst>
          <pc:docMk/>
          <pc:sldMk cId="1444876310" sldId="2141411515"/>
        </pc:sldMkLst>
        <pc:graphicFrameChg chg="mod modGraphic">
          <ac:chgData name="Hayley Elson" userId="S::helson@iia.org.au::13d26c64-1b16-4048-8d35-7c8bc80bf593" providerId="AD" clId="Web-{B73FC6BD-C337-C2D0-F10C-92DED7C2E769}" dt="2026-03-11T21:28:23.405" v="5"/>
          <ac:graphicFrameMkLst>
            <pc:docMk/>
            <pc:sldMk cId="1444876310" sldId="2141411515"/>
            <ac:graphicFrameMk id="42" creationId="{3941F262-C5C9-C23E-9BE4-13A83BC88EC1}"/>
          </ac:graphicFrameMkLst>
        </pc:graphicFrameChg>
      </pc:sldChg>
    </pc:docChg>
  </pc:docChgLst>
  <pc:docChgLst>
    <pc:chgData name="Hayley Elson" userId="13d26c64-1b16-4048-8d35-7c8bc80bf593" providerId="ADAL" clId="{068FF6BF-A3D7-45D7-AC0C-3E567325D239}"/>
    <pc:docChg chg="undo custSel modSld modMainMaster">
      <pc:chgData name="Hayley Elson" userId="13d26c64-1b16-4048-8d35-7c8bc80bf593" providerId="ADAL" clId="{068FF6BF-A3D7-45D7-AC0C-3E567325D239}" dt="2026-03-11T21:49:56.422" v="244" actId="1035"/>
      <pc:docMkLst>
        <pc:docMk/>
      </pc:docMkLst>
      <pc:sldChg chg="modSp mod">
        <pc:chgData name="Hayley Elson" userId="13d26c64-1b16-4048-8d35-7c8bc80bf593" providerId="ADAL" clId="{068FF6BF-A3D7-45D7-AC0C-3E567325D239}" dt="2026-03-11T21:40:23.607" v="177" actId="14100"/>
        <pc:sldMkLst>
          <pc:docMk/>
          <pc:sldMk cId="520560292" sldId="256"/>
        </pc:sldMkLst>
        <pc:spChg chg="mod">
          <ac:chgData name="Hayley Elson" userId="13d26c64-1b16-4048-8d35-7c8bc80bf593" providerId="ADAL" clId="{068FF6BF-A3D7-45D7-AC0C-3E567325D239}" dt="2026-03-11T21:40:23.607" v="177" actId="14100"/>
          <ac:spMkLst>
            <pc:docMk/>
            <pc:sldMk cId="520560292" sldId="256"/>
            <ac:spMk id="3" creationId="{B110A71F-B7DB-52E8-B6C2-8660F5E6FD01}"/>
          </ac:spMkLst>
        </pc:spChg>
        <pc:spChg chg="mod">
          <ac:chgData name="Hayley Elson" userId="13d26c64-1b16-4048-8d35-7c8bc80bf593" providerId="ADAL" clId="{068FF6BF-A3D7-45D7-AC0C-3E567325D239}" dt="2026-03-11T05:35:23.032" v="2" actId="1076"/>
          <ac:spMkLst>
            <pc:docMk/>
            <pc:sldMk cId="520560292" sldId="256"/>
            <ac:spMk id="19" creationId="{AE1372B9-1B58-68BF-AEF6-69E9B59F796A}"/>
          </ac:spMkLst>
        </pc:spChg>
        <pc:spChg chg="mod">
          <ac:chgData name="Hayley Elson" userId="13d26c64-1b16-4048-8d35-7c8bc80bf593" providerId="ADAL" clId="{068FF6BF-A3D7-45D7-AC0C-3E567325D239}" dt="2026-03-11T05:35:35.672" v="5" actId="1076"/>
          <ac:spMkLst>
            <pc:docMk/>
            <pc:sldMk cId="520560292" sldId="256"/>
            <ac:spMk id="20" creationId="{5D52843E-7189-9DA6-C4F5-C644089533BE}"/>
          </ac:spMkLst>
        </pc:spChg>
      </pc:sldChg>
      <pc:sldChg chg="modSp mod">
        <pc:chgData name="Hayley Elson" userId="13d26c64-1b16-4048-8d35-7c8bc80bf593" providerId="ADAL" clId="{068FF6BF-A3D7-45D7-AC0C-3E567325D239}" dt="2026-03-11T21:29:20.674" v="61" actId="20577"/>
        <pc:sldMkLst>
          <pc:docMk/>
          <pc:sldMk cId="1444876310" sldId="2141411515"/>
        </pc:sldMkLst>
        <pc:graphicFrameChg chg="mod modGraphic">
          <ac:chgData name="Hayley Elson" userId="13d26c64-1b16-4048-8d35-7c8bc80bf593" providerId="ADAL" clId="{068FF6BF-A3D7-45D7-AC0C-3E567325D239}" dt="2026-03-11T21:29:20.674" v="61" actId="20577"/>
          <ac:graphicFrameMkLst>
            <pc:docMk/>
            <pc:sldMk cId="1444876310" sldId="2141411515"/>
            <ac:graphicFrameMk id="42" creationId="{3941F262-C5C9-C23E-9BE4-13A83BC88EC1}"/>
          </ac:graphicFrameMkLst>
        </pc:graphicFrameChg>
      </pc:sldChg>
      <pc:sldChg chg="addSp delSp modSp mod">
        <pc:chgData name="Hayley Elson" userId="13d26c64-1b16-4048-8d35-7c8bc80bf593" providerId="ADAL" clId="{068FF6BF-A3D7-45D7-AC0C-3E567325D239}" dt="2026-03-11T21:41:07.964" v="183" actId="478"/>
        <pc:sldMkLst>
          <pc:docMk/>
          <pc:sldMk cId="607910679" sldId="2141411516"/>
        </pc:sldMkLst>
        <pc:spChg chg="add del mod">
          <ac:chgData name="Hayley Elson" userId="13d26c64-1b16-4048-8d35-7c8bc80bf593" providerId="ADAL" clId="{068FF6BF-A3D7-45D7-AC0C-3E567325D239}" dt="2026-03-11T21:41:07.964" v="183" actId="478"/>
          <ac:spMkLst>
            <pc:docMk/>
            <pc:sldMk cId="607910679" sldId="2141411516"/>
            <ac:spMk id="2" creationId="{F856D76B-6CDD-E6CF-C2A3-342E67D2986E}"/>
          </ac:spMkLst>
        </pc:spChg>
      </pc:sldChg>
      <pc:sldChg chg="modSp mod">
        <pc:chgData name="Hayley Elson" userId="13d26c64-1b16-4048-8d35-7c8bc80bf593" providerId="ADAL" clId="{068FF6BF-A3D7-45D7-AC0C-3E567325D239}" dt="2026-03-11T21:42:48.506" v="224" actId="113"/>
        <pc:sldMkLst>
          <pc:docMk/>
          <pc:sldMk cId="3733479912" sldId="2141411518"/>
        </pc:sldMkLst>
        <pc:graphicFrameChg chg="modGraphic">
          <ac:chgData name="Hayley Elson" userId="13d26c64-1b16-4048-8d35-7c8bc80bf593" providerId="ADAL" clId="{068FF6BF-A3D7-45D7-AC0C-3E567325D239}" dt="2026-03-11T21:42:48.506" v="224" actId="113"/>
          <ac:graphicFrameMkLst>
            <pc:docMk/>
            <pc:sldMk cId="3733479912" sldId="2141411518"/>
            <ac:graphicFrameMk id="5" creationId="{CD8E2598-EDBA-6CB5-C5B8-069F6C69D83A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3:07.529" v="226" actId="113"/>
        <pc:sldMkLst>
          <pc:docMk/>
          <pc:sldMk cId="1638636059" sldId="2141411520"/>
        </pc:sldMkLst>
        <pc:graphicFrameChg chg="modGraphic">
          <ac:chgData name="Hayley Elson" userId="13d26c64-1b16-4048-8d35-7c8bc80bf593" providerId="ADAL" clId="{068FF6BF-A3D7-45D7-AC0C-3E567325D239}" dt="2026-03-11T21:43:07.529" v="226" actId="113"/>
          <ac:graphicFrameMkLst>
            <pc:docMk/>
            <pc:sldMk cId="1638636059" sldId="2141411520"/>
            <ac:graphicFrameMk id="5" creationId="{87A601BB-8EFE-2FDA-9095-C6D8E7C7D8B3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5:37.891" v="228" actId="113"/>
        <pc:sldMkLst>
          <pc:docMk/>
          <pc:sldMk cId="3786740059" sldId="2141411521"/>
        </pc:sldMkLst>
        <pc:graphicFrameChg chg="modGraphic">
          <ac:chgData name="Hayley Elson" userId="13d26c64-1b16-4048-8d35-7c8bc80bf593" providerId="ADAL" clId="{068FF6BF-A3D7-45D7-AC0C-3E567325D239}" dt="2026-03-11T21:45:37.891" v="228" actId="113"/>
          <ac:graphicFrameMkLst>
            <pc:docMk/>
            <pc:sldMk cId="3786740059" sldId="2141411521"/>
            <ac:graphicFrameMk id="7" creationId="{259FB18B-698F-0A16-9D21-068E4D005F55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5:49.729" v="230" actId="113"/>
        <pc:sldMkLst>
          <pc:docMk/>
          <pc:sldMk cId="1396581761" sldId="2141411522"/>
        </pc:sldMkLst>
        <pc:graphicFrameChg chg="mod modGraphic">
          <ac:chgData name="Hayley Elson" userId="13d26c64-1b16-4048-8d35-7c8bc80bf593" providerId="ADAL" clId="{068FF6BF-A3D7-45D7-AC0C-3E567325D239}" dt="2026-03-11T21:45:49.729" v="230" actId="113"/>
          <ac:graphicFrameMkLst>
            <pc:docMk/>
            <pc:sldMk cId="1396581761" sldId="2141411522"/>
            <ac:graphicFrameMk id="5" creationId="{9B2B8BFD-A02F-0B27-0589-9FA510699EF2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5:53.610" v="231" actId="113"/>
        <pc:sldMkLst>
          <pc:docMk/>
          <pc:sldMk cId="3588918087" sldId="2141411523"/>
        </pc:sldMkLst>
        <pc:graphicFrameChg chg="modGraphic">
          <ac:chgData name="Hayley Elson" userId="13d26c64-1b16-4048-8d35-7c8bc80bf593" providerId="ADAL" clId="{068FF6BF-A3D7-45D7-AC0C-3E567325D239}" dt="2026-03-11T21:45:53.610" v="231" actId="113"/>
          <ac:graphicFrameMkLst>
            <pc:docMk/>
            <pc:sldMk cId="3588918087" sldId="2141411523"/>
            <ac:graphicFrameMk id="5" creationId="{EE99ED29-B351-6573-4919-CC6155D719E2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3:16.419" v="227" actId="113"/>
        <pc:sldMkLst>
          <pc:docMk/>
          <pc:sldMk cId="1164735569" sldId="2141411525"/>
        </pc:sldMkLst>
        <pc:graphicFrameChg chg="modGraphic">
          <ac:chgData name="Hayley Elson" userId="13d26c64-1b16-4048-8d35-7c8bc80bf593" providerId="ADAL" clId="{068FF6BF-A3D7-45D7-AC0C-3E567325D239}" dt="2026-03-11T21:43:16.419" v="227" actId="113"/>
          <ac:graphicFrameMkLst>
            <pc:docMk/>
            <pc:sldMk cId="1164735569" sldId="2141411525"/>
            <ac:graphicFrameMk id="5" creationId="{8A2FFE88-E302-3443-77F2-E1CB3EF63228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5:43.122" v="229" actId="113"/>
        <pc:sldMkLst>
          <pc:docMk/>
          <pc:sldMk cId="3448593143" sldId="2141411526"/>
        </pc:sldMkLst>
        <pc:graphicFrameChg chg="modGraphic">
          <ac:chgData name="Hayley Elson" userId="13d26c64-1b16-4048-8d35-7c8bc80bf593" providerId="ADAL" clId="{068FF6BF-A3D7-45D7-AC0C-3E567325D239}" dt="2026-03-11T21:45:43.122" v="229" actId="113"/>
          <ac:graphicFrameMkLst>
            <pc:docMk/>
            <pc:sldMk cId="3448593143" sldId="2141411526"/>
            <ac:graphicFrameMk id="5" creationId="{0DE14933-22BE-43F2-8D23-6A93234B0BB8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2:17.018" v="223" actId="20577"/>
        <pc:sldMkLst>
          <pc:docMk/>
          <pc:sldMk cId="3927341647" sldId="2141411527"/>
        </pc:sldMkLst>
        <pc:graphicFrameChg chg="modGraphic">
          <ac:chgData name="Hayley Elson" userId="13d26c64-1b16-4048-8d35-7c8bc80bf593" providerId="ADAL" clId="{068FF6BF-A3D7-45D7-AC0C-3E567325D239}" dt="2026-03-11T21:42:17.018" v="223" actId="20577"/>
          <ac:graphicFrameMkLst>
            <pc:docMk/>
            <pc:sldMk cId="3927341647" sldId="2141411527"/>
            <ac:graphicFrameMk id="3" creationId="{693DE8BA-1D73-609B-E4D5-076A7FA56FAC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9:56.422" v="244" actId="1035"/>
        <pc:sldMkLst>
          <pc:docMk/>
          <pc:sldMk cId="120147128" sldId="2141411528"/>
        </pc:sldMkLst>
        <pc:graphicFrameChg chg="mod">
          <ac:chgData name="Hayley Elson" userId="13d26c64-1b16-4048-8d35-7c8bc80bf593" providerId="ADAL" clId="{068FF6BF-A3D7-45D7-AC0C-3E567325D239}" dt="2026-03-11T21:49:56.422" v="244" actId="1035"/>
          <ac:graphicFrameMkLst>
            <pc:docMk/>
            <pc:sldMk cId="120147128" sldId="2141411528"/>
            <ac:graphicFrameMk id="5" creationId="{E62E86B5-C69B-0B08-F5BE-85EA4B3AC969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32:45.428" v="62" actId="113"/>
        <pc:sldMkLst>
          <pc:docMk/>
          <pc:sldMk cId="1891300648" sldId="2141411529"/>
        </pc:sldMkLst>
        <pc:graphicFrameChg chg="modGraphic">
          <ac:chgData name="Hayley Elson" userId="13d26c64-1b16-4048-8d35-7c8bc80bf593" providerId="ADAL" clId="{068FF6BF-A3D7-45D7-AC0C-3E567325D239}" dt="2026-03-11T21:32:45.428" v="62" actId="113"/>
          <ac:graphicFrameMkLst>
            <pc:docMk/>
            <pc:sldMk cId="1891300648" sldId="2141411529"/>
            <ac:graphicFrameMk id="5" creationId="{08DBE9D1-D9F0-4F01-8944-1FD5274AE187}"/>
          </ac:graphicFrameMkLst>
        </pc:graphicFrameChg>
      </pc:sldChg>
      <pc:sldChg chg="modSp mod">
        <pc:chgData name="Hayley Elson" userId="13d26c64-1b16-4048-8d35-7c8bc80bf593" providerId="ADAL" clId="{068FF6BF-A3D7-45D7-AC0C-3E567325D239}" dt="2026-03-11T21:42:59.888" v="225" actId="113"/>
        <pc:sldMkLst>
          <pc:docMk/>
          <pc:sldMk cId="655108497" sldId="2141411530"/>
        </pc:sldMkLst>
        <pc:graphicFrameChg chg="modGraphic">
          <ac:chgData name="Hayley Elson" userId="13d26c64-1b16-4048-8d35-7c8bc80bf593" providerId="ADAL" clId="{068FF6BF-A3D7-45D7-AC0C-3E567325D239}" dt="2026-03-11T21:42:59.888" v="225" actId="113"/>
          <ac:graphicFrameMkLst>
            <pc:docMk/>
            <pc:sldMk cId="655108497" sldId="2141411530"/>
            <ac:graphicFrameMk id="5" creationId="{57CEED22-4E0B-9400-D470-F24C18235F04}"/>
          </ac:graphicFrameMkLst>
        </pc:graphicFrameChg>
      </pc:sldChg>
      <pc:sldMasterChg chg="modSldLayout">
        <pc:chgData name="Hayley Elson" userId="13d26c64-1b16-4048-8d35-7c8bc80bf593" providerId="ADAL" clId="{068FF6BF-A3D7-45D7-AC0C-3E567325D239}" dt="2026-03-11T05:38:02.103" v="54" actId="14100"/>
        <pc:sldMasterMkLst>
          <pc:docMk/>
          <pc:sldMasterMk cId="1057316709" sldId="2147483648"/>
        </pc:sldMasterMkLst>
        <pc:sldLayoutChg chg="modSp mod">
          <pc:chgData name="Hayley Elson" userId="13d26c64-1b16-4048-8d35-7c8bc80bf593" providerId="ADAL" clId="{068FF6BF-A3D7-45D7-AC0C-3E567325D239}" dt="2026-03-11T05:38:02.103" v="54" actId="14100"/>
          <pc:sldLayoutMkLst>
            <pc:docMk/>
            <pc:sldMasterMk cId="1057316709" sldId="2147483648"/>
            <pc:sldLayoutMk cId="2402513076" sldId="2147483650"/>
          </pc:sldLayoutMkLst>
          <pc:spChg chg="mod">
            <ac:chgData name="Hayley Elson" userId="13d26c64-1b16-4048-8d35-7c8bc80bf593" providerId="ADAL" clId="{068FF6BF-A3D7-45D7-AC0C-3E567325D239}" dt="2026-03-11T05:38:02.103" v="54" actId="14100"/>
            <ac:spMkLst>
              <pc:docMk/>
              <pc:sldMasterMk cId="1057316709" sldId="2147483648"/>
              <pc:sldLayoutMk cId="2402513076" sldId="2147483650"/>
              <ac:spMk id="14" creationId="{AAF6C153-F0CA-8F3D-4EEF-D782EED0F26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Basic Sans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Basic Sans" panose="00000500000000000000" pitchFamily="50" charset="0"/>
              </a:defRPr>
            </a:lvl1pPr>
          </a:lstStyle>
          <a:p>
            <a:fld id="{3BBEAEB7-822F-4B08-96C9-5C95AE00E130}" type="datetimeFigureOut">
              <a:rPr lang="en-AU" smtClean="0"/>
              <a:pPr/>
              <a:t>12/03/2026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Basic Sans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latin typeface="Basic Sans" panose="00000500000000000000" pitchFamily="50" charset="0"/>
              </a:defRPr>
            </a:lvl1pPr>
          </a:lstStyle>
          <a:p>
            <a:fld id="{FBC9C17A-3104-4200-B4C7-8C26ABEFCEA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59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sic Sans" panose="00000500000000000000" pitchFamily="50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9C17A-3104-4200-B4C7-8C26ABEFCEA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30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9C17A-3104-4200-B4C7-8C26ABEFCEA5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42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.org.au/" TargetMode="External"/><Relationship Id="rId2" Type="http://schemas.openxmlformats.org/officeDocument/2006/relationships/hyperlink" Target="mailto:enquiry@iia.org.au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D5414EF1-972B-4A5C-28F3-96990E78B0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020" y="1679003"/>
            <a:ext cx="11400772" cy="165925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3500" b="1" i="0">
                <a:solidFill>
                  <a:srgbClr val="00305E"/>
                </a:solidFill>
                <a:latin typeface="Basic Sans Bold"/>
                <a:cs typeface="Basic Sans Bold"/>
              </a:rPr>
              <a:t>Internal</a:t>
            </a:r>
            <a:r>
              <a:rPr sz="3500" b="1" i="0" spc="-180">
                <a:solidFill>
                  <a:srgbClr val="00305E"/>
                </a:solidFill>
                <a:latin typeface="Basic Sans Bold"/>
                <a:cs typeface="Basic Sans Bold"/>
              </a:rPr>
              <a:t> </a:t>
            </a:r>
            <a:r>
              <a:rPr sz="3500" b="1" i="0">
                <a:solidFill>
                  <a:srgbClr val="00305E"/>
                </a:solidFill>
                <a:latin typeface="Basic Sans Bold"/>
                <a:cs typeface="Basic Sans Bold"/>
              </a:rPr>
              <a:t>Audit</a:t>
            </a:r>
            <a:r>
              <a:rPr sz="3500" b="1" i="0" spc="-135">
                <a:solidFill>
                  <a:srgbClr val="00305E"/>
                </a:solidFill>
                <a:latin typeface="Basic Sans Bold"/>
                <a:cs typeface="Basic Sans Bold"/>
              </a:rPr>
              <a:t> </a:t>
            </a:r>
            <a:r>
              <a:rPr sz="3500" b="1" i="0" spc="-10">
                <a:solidFill>
                  <a:srgbClr val="00305E"/>
                </a:solidFill>
                <a:latin typeface="Basic Sans Bold"/>
                <a:cs typeface="Basic Sans Bold"/>
              </a:rPr>
              <a:t>Excellence</a:t>
            </a:r>
            <a:r>
              <a:rPr sz="3500" b="1" i="0" spc="-125">
                <a:solidFill>
                  <a:srgbClr val="00305E"/>
                </a:solidFill>
                <a:latin typeface="Basic Sans Bold"/>
                <a:cs typeface="Basic Sans Bold"/>
              </a:rPr>
              <a:t> </a:t>
            </a:r>
            <a:r>
              <a:rPr sz="3500" b="1" i="0" spc="-10">
                <a:solidFill>
                  <a:srgbClr val="00305E"/>
                </a:solidFill>
                <a:latin typeface="Basic Sans Bold"/>
                <a:cs typeface="Basic Sans Bold"/>
              </a:rPr>
              <a:t>Framework:</a:t>
            </a:r>
            <a:endParaRPr sz="3500">
              <a:latin typeface="Basic Sans Bold"/>
              <a:cs typeface="Basic Sans Bold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6920865" algn="l"/>
              </a:tabLst>
            </a:pPr>
            <a:r>
              <a:rPr sz="5600" b="1" i="0" spc="-20">
                <a:solidFill>
                  <a:srgbClr val="2C843A"/>
                </a:solidFill>
                <a:latin typeface="Basic Sans SemiBold"/>
                <a:cs typeface="Basic Sans SemiBold"/>
              </a:rPr>
              <a:t>Maturity</a:t>
            </a:r>
            <a:r>
              <a:rPr sz="5600" b="1" i="0" spc="-250">
                <a:solidFill>
                  <a:srgbClr val="2C843A"/>
                </a:solidFill>
                <a:latin typeface="Basic Sans SemiBold"/>
                <a:cs typeface="Basic Sans SemiBold"/>
              </a:rPr>
              <a:t> </a:t>
            </a:r>
            <a:r>
              <a:rPr sz="5600" b="1" i="0" spc="-10">
                <a:solidFill>
                  <a:srgbClr val="2C843A"/>
                </a:solidFill>
                <a:latin typeface="Basic Sans SemiBold"/>
                <a:cs typeface="Basic Sans SemiBold"/>
              </a:rPr>
              <a:t>Assessment</a:t>
            </a:r>
            <a:r>
              <a:rPr sz="5600" b="1" i="0">
                <a:solidFill>
                  <a:srgbClr val="2C843A"/>
                </a:solidFill>
                <a:latin typeface="Basic Sans SemiBold"/>
                <a:cs typeface="Basic Sans SemiBold"/>
              </a:rPr>
              <a:t>	</a:t>
            </a:r>
            <a:r>
              <a:rPr sz="5600" b="1" i="0" spc="-10">
                <a:solidFill>
                  <a:srgbClr val="2C843A"/>
                </a:solidFill>
                <a:latin typeface="Basic Sans SemiBold"/>
                <a:cs typeface="Basic Sans SemiBold"/>
              </a:rPr>
              <a:t>Model</a:t>
            </a:r>
            <a:endParaRPr sz="5600">
              <a:latin typeface="Basic Sans SemiBold"/>
              <a:cs typeface="Basic Sans SemiBold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DEB4D73-A84C-490A-4C25-D2500CD10256}"/>
              </a:ext>
            </a:extLst>
          </p:cNvPr>
          <p:cNvSpPr/>
          <p:nvPr userDrawn="1"/>
        </p:nvSpPr>
        <p:spPr>
          <a:xfrm>
            <a:off x="438720" y="3746719"/>
            <a:ext cx="1800225" cy="576580"/>
          </a:xfrm>
          <a:custGeom>
            <a:avLst/>
            <a:gdLst/>
            <a:ahLst/>
            <a:cxnLst/>
            <a:rect l="l" t="t" r="r" b="b"/>
            <a:pathLst>
              <a:path w="1800225" h="576579">
                <a:moveTo>
                  <a:pt x="1511998" y="0"/>
                </a:moveTo>
                <a:lnTo>
                  <a:pt x="0" y="0"/>
                </a:lnTo>
                <a:lnTo>
                  <a:pt x="0" y="287997"/>
                </a:lnTo>
                <a:lnTo>
                  <a:pt x="3769" y="334712"/>
                </a:lnTo>
                <a:lnTo>
                  <a:pt x="14682" y="379026"/>
                </a:lnTo>
                <a:lnTo>
                  <a:pt x="32146" y="420348"/>
                </a:lnTo>
                <a:lnTo>
                  <a:pt x="55567" y="458084"/>
                </a:lnTo>
                <a:lnTo>
                  <a:pt x="84353" y="491642"/>
                </a:lnTo>
                <a:lnTo>
                  <a:pt x="117910" y="520428"/>
                </a:lnTo>
                <a:lnTo>
                  <a:pt x="155647" y="543849"/>
                </a:lnTo>
                <a:lnTo>
                  <a:pt x="196969" y="561313"/>
                </a:lnTo>
                <a:lnTo>
                  <a:pt x="241283" y="572226"/>
                </a:lnTo>
                <a:lnTo>
                  <a:pt x="287997" y="575995"/>
                </a:lnTo>
                <a:lnTo>
                  <a:pt x="1799996" y="575995"/>
                </a:lnTo>
                <a:lnTo>
                  <a:pt x="1799996" y="287997"/>
                </a:lnTo>
                <a:lnTo>
                  <a:pt x="1796226" y="241283"/>
                </a:lnTo>
                <a:lnTo>
                  <a:pt x="1785313" y="196969"/>
                </a:lnTo>
                <a:lnTo>
                  <a:pt x="1767850" y="155647"/>
                </a:lnTo>
                <a:lnTo>
                  <a:pt x="1744428" y="117910"/>
                </a:lnTo>
                <a:lnTo>
                  <a:pt x="1715643" y="84353"/>
                </a:lnTo>
                <a:lnTo>
                  <a:pt x="1682085" y="55567"/>
                </a:lnTo>
                <a:lnTo>
                  <a:pt x="1644349" y="32146"/>
                </a:lnTo>
                <a:lnTo>
                  <a:pt x="1603027" y="14682"/>
                </a:lnTo>
                <a:lnTo>
                  <a:pt x="1558712" y="3769"/>
                </a:lnTo>
                <a:lnTo>
                  <a:pt x="1511998" y="0"/>
                </a:lnTo>
                <a:close/>
              </a:path>
            </a:pathLst>
          </a:custGeom>
          <a:solidFill>
            <a:srgbClr val="2C843A"/>
          </a:solidFill>
        </p:spPr>
        <p:txBody>
          <a:bodyPr wrap="square" lIns="0" tIns="0" rIns="0" bIns="0" rtlCol="0"/>
          <a:lstStyle/>
          <a:p>
            <a:endParaRPr>
              <a:latin typeface="Basic Sans" panose="00000500000000000000" pitchFamily="50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CE68B1F-20F5-9909-88E6-57E64EE4C625}"/>
              </a:ext>
            </a:extLst>
          </p:cNvPr>
          <p:cNvSpPr txBox="1"/>
          <p:nvPr userDrawn="1"/>
        </p:nvSpPr>
        <p:spPr>
          <a:xfrm>
            <a:off x="1156169" y="3890163"/>
            <a:ext cx="449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>
                <a:solidFill>
                  <a:srgbClr val="FFFFFF"/>
                </a:solidFill>
                <a:latin typeface="Basic Sans Bold"/>
                <a:cs typeface="Basic Sans Bold"/>
              </a:rPr>
              <a:t>2026</a:t>
            </a:r>
            <a:endParaRPr sz="1400">
              <a:latin typeface="Basic Sans Bold"/>
              <a:cs typeface="Basic Sans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CA985EE-252A-371F-A695-3533607F74AB}"/>
              </a:ext>
            </a:extLst>
          </p:cNvPr>
          <p:cNvSpPr/>
          <p:nvPr userDrawn="1"/>
        </p:nvSpPr>
        <p:spPr>
          <a:xfrm>
            <a:off x="384828" y="5987361"/>
            <a:ext cx="11400772" cy="568960"/>
          </a:xfrm>
          <a:custGeom>
            <a:avLst/>
            <a:gdLst/>
            <a:ahLst/>
            <a:cxnLst/>
            <a:rect l="l" t="t" r="r" b="b"/>
            <a:pathLst>
              <a:path w="9796145" h="568959">
                <a:moveTo>
                  <a:pt x="9511880" y="0"/>
                </a:moveTo>
                <a:lnTo>
                  <a:pt x="0" y="0"/>
                </a:lnTo>
                <a:lnTo>
                  <a:pt x="0" y="284200"/>
                </a:lnTo>
                <a:lnTo>
                  <a:pt x="3719" y="330295"/>
                </a:lnTo>
                <a:lnTo>
                  <a:pt x="14488" y="374023"/>
                </a:lnTo>
                <a:lnTo>
                  <a:pt x="31722" y="414798"/>
                </a:lnTo>
                <a:lnTo>
                  <a:pt x="54834" y="452035"/>
                </a:lnTo>
                <a:lnTo>
                  <a:pt x="83240" y="485149"/>
                </a:lnTo>
                <a:lnTo>
                  <a:pt x="116355" y="513554"/>
                </a:lnTo>
                <a:lnTo>
                  <a:pt x="153594" y="536666"/>
                </a:lnTo>
                <a:lnTo>
                  <a:pt x="194371" y="553899"/>
                </a:lnTo>
                <a:lnTo>
                  <a:pt x="238101" y="564668"/>
                </a:lnTo>
                <a:lnTo>
                  <a:pt x="284200" y="568388"/>
                </a:lnTo>
                <a:lnTo>
                  <a:pt x="9796081" y="568388"/>
                </a:lnTo>
                <a:lnTo>
                  <a:pt x="9796081" y="284200"/>
                </a:lnTo>
                <a:lnTo>
                  <a:pt x="9792361" y="238101"/>
                </a:lnTo>
                <a:lnTo>
                  <a:pt x="9781592" y="194371"/>
                </a:lnTo>
                <a:lnTo>
                  <a:pt x="9764359" y="153594"/>
                </a:lnTo>
                <a:lnTo>
                  <a:pt x="9741247" y="116355"/>
                </a:lnTo>
                <a:lnTo>
                  <a:pt x="9712840" y="83240"/>
                </a:lnTo>
                <a:lnTo>
                  <a:pt x="9679725" y="54834"/>
                </a:lnTo>
                <a:lnTo>
                  <a:pt x="9642487" y="31722"/>
                </a:lnTo>
                <a:lnTo>
                  <a:pt x="9601710" y="14488"/>
                </a:lnTo>
                <a:lnTo>
                  <a:pt x="9557979" y="3719"/>
                </a:lnTo>
                <a:lnTo>
                  <a:pt x="951188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>
              <a:latin typeface="Basic Sans" panose="00000500000000000000" pitchFamily="50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9D97044-4514-F36A-0EEB-D44AFCC95B4A}"/>
              </a:ext>
            </a:extLst>
          </p:cNvPr>
          <p:cNvSpPr txBox="1"/>
          <p:nvPr userDrawn="1"/>
        </p:nvSpPr>
        <p:spPr>
          <a:xfrm>
            <a:off x="1295597" y="6143329"/>
            <a:ext cx="930271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Level</a:t>
            </a:r>
            <a:r>
              <a:rPr sz="1000" spc="-2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 spc="-10">
                <a:solidFill>
                  <a:srgbClr val="FFFFFF"/>
                </a:solidFill>
                <a:latin typeface="Basic Sans"/>
                <a:cs typeface="Basic Sans"/>
              </a:rPr>
              <a:t>5,</a:t>
            </a:r>
            <a:r>
              <a:rPr sz="1000" spc="-5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580</a:t>
            </a:r>
            <a:r>
              <a:rPr sz="1000" spc="-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George</a:t>
            </a:r>
            <a:r>
              <a:rPr sz="1000" spc="-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 spc="-10">
                <a:solidFill>
                  <a:srgbClr val="FFFFFF"/>
                </a:solidFill>
                <a:latin typeface="Basic Sans"/>
                <a:cs typeface="Basic Sans"/>
              </a:rPr>
              <a:t>Street,</a:t>
            </a:r>
            <a:r>
              <a:rPr sz="1000" spc="-5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Sydney</a:t>
            </a:r>
            <a:r>
              <a:rPr sz="1000" spc="-3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NSW</a:t>
            </a:r>
            <a:r>
              <a:rPr sz="1000" spc="-2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2000</a:t>
            </a:r>
            <a:r>
              <a:rPr sz="1000" spc="21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|</a:t>
            </a:r>
            <a:r>
              <a:rPr sz="1000" spc="21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PO</a:t>
            </a:r>
            <a:r>
              <a:rPr sz="1000" spc="-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Box</a:t>
            </a:r>
            <a:r>
              <a:rPr sz="1000" spc="-3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 spc="-10">
                <a:solidFill>
                  <a:srgbClr val="FFFFFF"/>
                </a:solidFill>
                <a:latin typeface="Basic Sans"/>
                <a:cs typeface="Basic Sans"/>
              </a:rPr>
              <a:t>A2311,</a:t>
            </a:r>
            <a:r>
              <a:rPr sz="1000" spc="-5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Sydney</a:t>
            </a:r>
            <a:r>
              <a:rPr sz="1000" spc="-3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South</a:t>
            </a:r>
            <a:r>
              <a:rPr sz="1000" spc="-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NSW</a:t>
            </a:r>
            <a:r>
              <a:rPr sz="1000" spc="-2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1235</a:t>
            </a:r>
            <a:r>
              <a:rPr sz="1000" spc="-4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T</a:t>
            </a:r>
            <a:r>
              <a:rPr sz="1000" spc="-3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+61</a:t>
            </a:r>
            <a:r>
              <a:rPr sz="1000" spc="-1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2</a:t>
            </a:r>
            <a:r>
              <a:rPr sz="1000" spc="-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9267</a:t>
            </a:r>
            <a:r>
              <a:rPr sz="1000" spc="-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9155</a:t>
            </a:r>
            <a:r>
              <a:rPr sz="1000" spc="43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</a:rPr>
              <a:t>E</a:t>
            </a:r>
            <a:r>
              <a:rPr sz="1000" spc="-5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>
                <a:solidFill>
                  <a:srgbClr val="FFFFFF"/>
                </a:solidFill>
                <a:latin typeface="Basic Sans"/>
                <a:cs typeface="Basic Sans"/>
                <a:hlinkClick r:id="rId2"/>
              </a:rPr>
              <a:t>enquiry@iia.org.au</a:t>
            </a:r>
            <a:r>
              <a:rPr sz="1000" spc="210">
                <a:solidFill>
                  <a:srgbClr val="FFFFFF"/>
                </a:solidFill>
                <a:latin typeface="Basic Sans"/>
                <a:cs typeface="Basic Sans"/>
              </a:rPr>
              <a:t> </a:t>
            </a:r>
            <a:r>
              <a:rPr sz="1000" spc="-10">
                <a:solidFill>
                  <a:srgbClr val="FFFFFF"/>
                </a:solidFill>
                <a:latin typeface="Basic Sans"/>
                <a:cs typeface="Basic Sans"/>
                <a:hlinkClick r:id="rId3"/>
              </a:rPr>
              <a:t>www.iia.org.au</a:t>
            </a:r>
            <a:endParaRPr sz="1000">
              <a:latin typeface="Basic Sans"/>
              <a:cs typeface="Basic San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5A6AE23-7177-9093-2404-105EC20E4C95}"/>
              </a:ext>
            </a:extLst>
          </p:cNvPr>
          <p:cNvSpPr txBox="1"/>
          <p:nvPr userDrawn="1"/>
        </p:nvSpPr>
        <p:spPr>
          <a:xfrm>
            <a:off x="9446177" y="167929"/>
            <a:ext cx="23806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165">
                <a:solidFill>
                  <a:srgbClr val="006198"/>
                </a:solidFill>
                <a:latin typeface="Basic Sans It"/>
                <a:cs typeface="Basic Sans It"/>
              </a:rPr>
              <a:t>Elevating</a:t>
            </a:r>
            <a:r>
              <a:rPr sz="2100" i="1" spc="450">
                <a:solidFill>
                  <a:srgbClr val="006198"/>
                </a:solidFill>
                <a:latin typeface="Basic Sans It"/>
                <a:cs typeface="Basic Sans It"/>
              </a:rPr>
              <a:t> </a:t>
            </a:r>
            <a:r>
              <a:rPr sz="2100" i="1" spc="150">
                <a:solidFill>
                  <a:srgbClr val="006198"/>
                </a:solidFill>
                <a:latin typeface="Basic Sans It"/>
                <a:cs typeface="Basic Sans It"/>
              </a:rPr>
              <a:t>Impact</a:t>
            </a:r>
            <a:endParaRPr sz="2100">
              <a:latin typeface="Basic Sans It"/>
              <a:cs typeface="Basic Sans It"/>
            </a:endParaRPr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0A61F00D-3A47-487D-2BA8-3DB87345060A}"/>
              </a:ext>
            </a:extLst>
          </p:cNvPr>
          <p:cNvGrpSpPr/>
          <p:nvPr userDrawn="1"/>
        </p:nvGrpSpPr>
        <p:grpSpPr>
          <a:xfrm>
            <a:off x="457198" y="126312"/>
            <a:ext cx="556260" cy="483234"/>
            <a:chOff x="457198" y="126312"/>
            <a:chExt cx="556260" cy="483234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91C81-F1A5-5458-9BBC-6CFF4E070E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660" y="477621"/>
              <a:ext cx="359254" cy="13154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18810ED1-FF0E-BBC8-67E7-30552459907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088" y="262454"/>
              <a:ext cx="173075" cy="107215"/>
            </a:xfrm>
            <a:prstGeom prst="rect">
              <a:avLst/>
            </a:prstGeom>
          </p:spPr>
        </p:pic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8FCD2552-2F9A-BB60-9B6B-1525A41D4D99}"/>
                </a:ext>
              </a:extLst>
            </p:cNvPr>
            <p:cNvSpPr/>
            <p:nvPr/>
          </p:nvSpPr>
          <p:spPr>
            <a:xfrm>
              <a:off x="647751" y="142046"/>
              <a:ext cx="267335" cy="104139"/>
            </a:xfrm>
            <a:custGeom>
              <a:avLst/>
              <a:gdLst/>
              <a:ahLst/>
              <a:cxnLst/>
              <a:rect l="l" t="t" r="r" b="b"/>
              <a:pathLst>
                <a:path w="267334" h="104139">
                  <a:moveTo>
                    <a:pt x="67856" y="0"/>
                  </a:moveTo>
                  <a:lnTo>
                    <a:pt x="35574" y="2714"/>
                  </a:lnTo>
                  <a:lnTo>
                    <a:pt x="11282" y="7573"/>
                  </a:lnTo>
                  <a:lnTo>
                    <a:pt x="3822" y="11924"/>
                  </a:lnTo>
                  <a:lnTo>
                    <a:pt x="0" y="18964"/>
                  </a:lnTo>
                  <a:lnTo>
                    <a:pt x="247" y="26906"/>
                  </a:lnTo>
                  <a:lnTo>
                    <a:pt x="42978" y="57892"/>
                  </a:lnTo>
                  <a:lnTo>
                    <a:pt x="124337" y="86517"/>
                  </a:lnTo>
                  <a:lnTo>
                    <a:pt x="170212" y="96738"/>
                  </a:lnTo>
                  <a:lnTo>
                    <a:pt x="233424" y="103535"/>
                  </a:lnTo>
                  <a:lnTo>
                    <a:pt x="252645" y="103204"/>
                  </a:lnTo>
                  <a:lnTo>
                    <a:pt x="261125" y="100159"/>
                  </a:lnTo>
                  <a:lnTo>
                    <a:pt x="266098" y="93421"/>
                  </a:lnTo>
                  <a:lnTo>
                    <a:pt x="266808" y="85047"/>
                  </a:lnTo>
                  <a:lnTo>
                    <a:pt x="262501" y="77093"/>
                  </a:lnTo>
                  <a:lnTo>
                    <a:pt x="218425" y="41970"/>
                  </a:lnTo>
                  <a:lnTo>
                    <a:pt x="148175" y="9999"/>
                  </a:lnTo>
                  <a:lnTo>
                    <a:pt x="106074" y="1678"/>
                  </a:lnTo>
                  <a:lnTo>
                    <a:pt x="67856" y="0"/>
                  </a:lnTo>
                  <a:close/>
                </a:path>
              </a:pathLst>
            </a:custGeom>
            <a:solidFill>
              <a:srgbClr val="006198"/>
            </a:solidFill>
          </p:spPr>
          <p:txBody>
            <a:bodyPr wrap="square" lIns="0" tIns="0" rIns="0" bIns="0" rtlCol="0"/>
            <a:lstStyle/>
            <a:p>
              <a:endParaRPr>
                <a:latin typeface="Basic Sans" panose="00000500000000000000" pitchFamily="50" charset="0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1D3279AB-43FA-4BF0-FF68-34151C9F04AA}"/>
                </a:ext>
              </a:extLst>
            </p:cNvPr>
            <p:cNvSpPr/>
            <p:nvPr/>
          </p:nvSpPr>
          <p:spPr>
            <a:xfrm>
              <a:off x="457198" y="126312"/>
              <a:ext cx="371475" cy="279400"/>
            </a:xfrm>
            <a:custGeom>
              <a:avLst/>
              <a:gdLst/>
              <a:ahLst/>
              <a:cxnLst/>
              <a:rect l="l" t="t" r="r" b="b"/>
              <a:pathLst>
                <a:path w="371475" h="279400">
                  <a:moveTo>
                    <a:pt x="62611" y="0"/>
                  </a:moveTo>
                  <a:lnTo>
                    <a:pt x="21920" y="48534"/>
                  </a:lnTo>
                  <a:lnTo>
                    <a:pt x="571" y="99694"/>
                  </a:lnTo>
                  <a:lnTo>
                    <a:pt x="0" y="102895"/>
                  </a:lnTo>
                  <a:lnTo>
                    <a:pt x="0" y="109258"/>
                  </a:lnTo>
                  <a:lnTo>
                    <a:pt x="52385" y="162736"/>
                  </a:lnTo>
                  <a:lnTo>
                    <a:pt x="88650" y="188916"/>
                  </a:lnTo>
                  <a:lnTo>
                    <a:pt x="133927" y="215157"/>
                  </a:lnTo>
                  <a:lnTo>
                    <a:pt x="188873" y="239847"/>
                  </a:lnTo>
                  <a:lnTo>
                    <a:pt x="254145" y="261375"/>
                  </a:lnTo>
                  <a:lnTo>
                    <a:pt x="330403" y="278129"/>
                  </a:lnTo>
                  <a:lnTo>
                    <a:pt x="337083" y="279260"/>
                  </a:lnTo>
                  <a:lnTo>
                    <a:pt x="343547" y="275234"/>
                  </a:lnTo>
                  <a:lnTo>
                    <a:pt x="358320" y="221435"/>
                  </a:lnTo>
                  <a:lnTo>
                    <a:pt x="370357" y="154330"/>
                  </a:lnTo>
                  <a:lnTo>
                    <a:pt x="371170" y="147256"/>
                  </a:lnTo>
                  <a:lnTo>
                    <a:pt x="366445" y="140754"/>
                  </a:lnTo>
                  <a:lnTo>
                    <a:pt x="335440" y="134386"/>
                  </a:lnTo>
                  <a:lnTo>
                    <a:pt x="301433" y="125668"/>
                  </a:lnTo>
                  <a:lnTo>
                    <a:pt x="259918" y="112659"/>
                  </a:lnTo>
                  <a:lnTo>
                    <a:pt x="213384" y="94740"/>
                  </a:lnTo>
                  <a:lnTo>
                    <a:pt x="164318" y="71290"/>
                  </a:lnTo>
                  <a:lnTo>
                    <a:pt x="115212" y="41691"/>
                  </a:lnTo>
                  <a:lnTo>
                    <a:pt x="68554" y="5321"/>
                  </a:lnTo>
                  <a:lnTo>
                    <a:pt x="62611" y="0"/>
                  </a:lnTo>
                  <a:close/>
                </a:path>
              </a:pathLst>
            </a:custGeom>
            <a:solidFill>
              <a:srgbClr val="9ACA3C"/>
            </a:solidFill>
          </p:spPr>
          <p:txBody>
            <a:bodyPr wrap="square" lIns="0" tIns="0" rIns="0" bIns="0" rtlCol="0"/>
            <a:lstStyle/>
            <a:p>
              <a:endParaRPr>
                <a:latin typeface="Basic Sans" panose="00000500000000000000" pitchFamily="50" charset="0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2F022453-CFFA-7230-6A50-CD44483EE304}"/>
                </a:ext>
              </a:extLst>
            </p:cNvPr>
            <p:cNvSpPr/>
            <p:nvPr/>
          </p:nvSpPr>
          <p:spPr>
            <a:xfrm>
              <a:off x="463374" y="301679"/>
              <a:ext cx="449580" cy="226060"/>
            </a:xfrm>
            <a:custGeom>
              <a:avLst/>
              <a:gdLst/>
              <a:ahLst/>
              <a:cxnLst/>
              <a:rect l="l" t="t" r="r" b="b"/>
              <a:pathLst>
                <a:path w="449580" h="226059">
                  <a:moveTo>
                    <a:pt x="14587" y="0"/>
                  </a:moveTo>
                  <a:lnTo>
                    <a:pt x="0" y="47811"/>
                  </a:lnTo>
                  <a:lnTo>
                    <a:pt x="1221" y="69578"/>
                  </a:lnTo>
                  <a:lnTo>
                    <a:pt x="14547" y="108949"/>
                  </a:lnTo>
                  <a:lnTo>
                    <a:pt x="59216" y="138046"/>
                  </a:lnTo>
                  <a:lnTo>
                    <a:pt x="95399" y="157677"/>
                  </a:lnTo>
                  <a:lnTo>
                    <a:pt x="139895" y="177993"/>
                  </a:lnTo>
                  <a:lnTo>
                    <a:pt x="192012" y="196968"/>
                  </a:lnTo>
                  <a:lnTo>
                    <a:pt x="251061" y="212576"/>
                  </a:lnTo>
                  <a:lnTo>
                    <a:pt x="316351" y="222791"/>
                  </a:lnTo>
                  <a:lnTo>
                    <a:pt x="387191" y="225586"/>
                  </a:lnTo>
                  <a:lnTo>
                    <a:pt x="395827" y="225395"/>
                  </a:lnTo>
                  <a:lnTo>
                    <a:pt x="427570" y="188991"/>
                  </a:lnTo>
                  <a:lnTo>
                    <a:pt x="445954" y="155545"/>
                  </a:lnTo>
                  <a:lnTo>
                    <a:pt x="449433" y="147557"/>
                  </a:lnTo>
                  <a:lnTo>
                    <a:pt x="443503" y="138642"/>
                  </a:lnTo>
                  <a:lnTo>
                    <a:pt x="434790" y="138819"/>
                  </a:lnTo>
                  <a:lnTo>
                    <a:pt x="411275" y="138761"/>
                  </a:lnTo>
                  <a:lnTo>
                    <a:pt x="340235" y="133011"/>
                  </a:lnTo>
                  <a:lnTo>
                    <a:pt x="295087" y="125423"/>
                  </a:lnTo>
                  <a:lnTo>
                    <a:pt x="245107" y="113429"/>
                  </a:lnTo>
                  <a:lnTo>
                    <a:pt x="191484" y="96080"/>
                  </a:lnTo>
                  <a:lnTo>
                    <a:pt x="135406" y="72428"/>
                  </a:lnTo>
                  <a:lnTo>
                    <a:pt x="78063" y="41524"/>
                  </a:lnTo>
                  <a:lnTo>
                    <a:pt x="20643" y="2421"/>
                  </a:lnTo>
                  <a:lnTo>
                    <a:pt x="14587" y="0"/>
                  </a:lnTo>
                  <a:close/>
                </a:path>
              </a:pathLst>
            </a:custGeom>
            <a:solidFill>
              <a:srgbClr val="006198"/>
            </a:solidFill>
          </p:spPr>
          <p:txBody>
            <a:bodyPr wrap="square" lIns="0" tIns="0" rIns="0" bIns="0" rtlCol="0"/>
            <a:lstStyle/>
            <a:p>
              <a:endParaRPr>
                <a:latin typeface="Basic Sans" panose="00000500000000000000" pitchFamily="50" charset="0"/>
              </a:endParaRPr>
            </a:p>
          </p:txBody>
        </p:sp>
      </p:grpSp>
      <p:pic>
        <p:nvPicPr>
          <p:cNvPr id="19" name="object 14">
            <a:extLst>
              <a:ext uri="{FF2B5EF4-FFF2-40B4-BE49-F238E27FC236}">
                <a16:creationId xmlns:a16="http://schemas.microsoft.com/office/drawing/2014/main" id="{8A64B5FB-AC81-BD6E-0456-96B6C9693152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3603" y="178283"/>
            <a:ext cx="1182198" cy="4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287C-FC30-487F-9161-00780400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38FF6-9857-4341-A0C9-9E2AB872F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D6667-D21A-4C7B-B988-8E100AB4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0715-486E-4AEF-A8FF-91168C064BBB}" type="datetime1">
              <a:rPr lang="en-AU" smtClean="0"/>
              <a:t>12/03/2026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F7ED-9622-4B23-A78B-45289726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12DA6-D38A-45F9-B77A-08A8D84A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6B3E-5DD5-4378-A89F-A89362EFAC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95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1991F-BA55-4985-AF11-2CC30FAF9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4A9CB-544E-41E6-8B54-73422721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FB6AD-1F7F-4E8D-8F0A-247A213E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8913-C798-43BC-BDE0-228D47C78EB4}" type="datetime1">
              <a:rPr lang="en-AU" smtClean="0"/>
              <a:t>12/03/2026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0ED9F-C4C4-490A-BB71-E0A18A74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EA10-CA55-472D-A7A2-66B1BFF9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6B3E-5DD5-4378-A89F-A89362EFAC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23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1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554FB18D-381C-A9AA-28C3-CAAEC26B92F7}"/>
              </a:ext>
            </a:extLst>
          </p:cNvPr>
          <p:cNvSpPr txBox="1"/>
          <p:nvPr userDrawn="1"/>
        </p:nvSpPr>
        <p:spPr>
          <a:xfrm>
            <a:off x="9446177" y="167929"/>
            <a:ext cx="23806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165">
                <a:solidFill>
                  <a:srgbClr val="006198"/>
                </a:solidFill>
                <a:latin typeface="Basic Sans It"/>
                <a:cs typeface="Basic Sans It"/>
              </a:rPr>
              <a:t>Elevating</a:t>
            </a:r>
            <a:r>
              <a:rPr sz="2100" i="1" spc="450">
                <a:solidFill>
                  <a:srgbClr val="006198"/>
                </a:solidFill>
                <a:latin typeface="Basic Sans It"/>
                <a:cs typeface="Basic Sans It"/>
              </a:rPr>
              <a:t> </a:t>
            </a:r>
            <a:r>
              <a:rPr sz="2100" i="1" spc="150">
                <a:solidFill>
                  <a:srgbClr val="006198"/>
                </a:solidFill>
                <a:latin typeface="Basic Sans It"/>
                <a:cs typeface="Basic Sans It"/>
              </a:rPr>
              <a:t>Impact</a:t>
            </a:r>
            <a:endParaRPr sz="2100">
              <a:latin typeface="Basic Sans It"/>
              <a:cs typeface="Basic Sans It"/>
            </a:endParaRP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807B3B0A-4BBF-4804-5827-CBC337039C79}"/>
              </a:ext>
            </a:extLst>
          </p:cNvPr>
          <p:cNvGrpSpPr/>
          <p:nvPr userDrawn="1"/>
        </p:nvGrpSpPr>
        <p:grpSpPr>
          <a:xfrm>
            <a:off x="457198" y="126312"/>
            <a:ext cx="556260" cy="483234"/>
            <a:chOff x="457198" y="126312"/>
            <a:chExt cx="556260" cy="483234"/>
          </a:xfrm>
        </p:grpSpPr>
        <p:pic>
          <p:nvPicPr>
            <p:cNvPr id="4" name="object 9">
              <a:extLst>
                <a:ext uri="{FF2B5EF4-FFF2-40B4-BE49-F238E27FC236}">
                  <a16:creationId xmlns:a16="http://schemas.microsoft.com/office/drawing/2014/main" id="{2BE1225F-6467-394F-6797-61E226DBFBD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660" y="477621"/>
              <a:ext cx="359254" cy="131546"/>
            </a:xfrm>
            <a:prstGeom prst="rect">
              <a:avLst/>
            </a:prstGeom>
          </p:spPr>
        </p:pic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C5D714B6-9C4D-7C08-4C05-CB9C5E61E2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088" y="262454"/>
              <a:ext cx="173075" cy="107215"/>
            </a:xfrm>
            <a:prstGeom prst="rect">
              <a:avLst/>
            </a:prstGeom>
          </p:spPr>
        </p:pic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36BD1B9C-59D3-1259-5C1E-E7B3A71E6CE4}"/>
                </a:ext>
              </a:extLst>
            </p:cNvPr>
            <p:cNvSpPr/>
            <p:nvPr/>
          </p:nvSpPr>
          <p:spPr>
            <a:xfrm>
              <a:off x="647751" y="142046"/>
              <a:ext cx="267335" cy="104139"/>
            </a:xfrm>
            <a:custGeom>
              <a:avLst/>
              <a:gdLst/>
              <a:ahLst/>
              <a:cxnLst/>
              <a:rect l="l" t="t" r="r" b="b"/>
              <a:pathLst>
                <a:path w="267334" h="104139">
                  <a:moveTo>
                    <a:pt x="67856" y="0"/>
                  </a:moveTo>
                  <a:lnTo>
                    <a:pt x="35574" y="2714"/>
                  </a:lnTo>
                  <a:lnTo>
                    <a:pt x="11282" y="7573"/>
                  </a:lnTo>
                  <a:lnTo>
                    <a:pt x="3822" y="11924"/>
                  </a:lnTo>
                  <a:lnTo>
                    <a:pt x="0" y="18964"/>
                  </a:lnTo>
                  <a:lnTo>
                    <a:pt x="247" y="26906"/>
                  </a:lnTo>
                  <a:lnTo>
                    <a:pt x="42978" y="57892"/>
                  </a:lnTo>
                  <a:lnTo>
                    <a:pt x="124337" y="86517"/>
                  </a:lnTo>
                  <a:lnTo>
                    <a:pt x="170212" y="96738"/>
                  </a:lnTo>
                  <a:lnTo>
                    <a:pt x="233424" y="103535"/>
                  </a:lnTo>
                  <a:lnTo>
                    <a:pt x="252645" y="103204"/>
                  </a:lnTo>
                  <a:lnTo>
                    <a:pt x="261125" y="100159"/>
                  </a:lnTo>
                  <a:lnTo>
                    <a:pt x="266098" y="93421"/>
                  </a:lnTo>
                  <a:lnTo>
                    <a:pt x="266808" y="85047"/>
                  </a:lnTo>
                  <a:lnTo>
                    <a:pt x="262501" y="77093"/>
                  </a:lnTo>
                  <a:lnTo>
                    <a:pt x="218425" y="41970"/>
                  </a:lnTo>
                  <a:lnTo>
                    <a:pt x="148175" y="9999"/>
                  </a:lnTo>
                  <a:lnTo>
                    <a:pt x="106074" y="1678"/>
                  </a:lnTo>
                  <a:lnTo>
                    <a:pt x="67856" y="0"/>
                  </a:lnTo>
                  <a:close/>
                </a:path>
              </a:pathLst>
            </a:custGeom>
            <a:solidFill>
              <a:srgbClr val="006198"/>
            </a:solidFill>
          </p:spPr>
          <p:txBody>
            <a:bodyPr wrap="square" lIns="0" tIns="0" rIns="0" bIns="0" rtlCol="0"/>
            <a:lstStyle/>
            <a:p>
              <a:endParaRPr>
                <a:latin typeface="Basic Sans" panose="00000500000000000000" pitchFamily="50" charset="0"/>
              </a:endParaRPr>
            </a:p>
          </p:txBody>
        </p:sp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345549E7-8358-5A2A-6928-1BB8D0E9DE4D}"/>
                </a:ext>
              </a:extLst>
            </p:cNvPr>
            <p:cNvSpPr/>
            <p:nvPr/>
          </p:nvSpPr>
          <p:spPr>
            <a:xfrm>
              <a:off x="457198" y="126312"/>
              <a:ext cx="371475" cy="279400"/>
            </a:xfrm>
            <a:custGeom>
              <a:avLst/>
              <a:gdLst/>
              <a:ahLst/>
              <a:cxnLst/>
              <a:rect l="l" t="t" r="r" b="b"/>
              <a:pathLst>
                <a:path w="371475" h="279400">
                  <a:moveTo>
                    <a:pt x="62611" y="0"/>
                  </a:moveTo>
                  <a:lnTo>
                    <a:pt x="21920" y="48534"/>
                  </a:lnTo>
                  <a:lnTo>
                    <a:pt x="571" y="99694"/>
                  </a:lnTo>
                  <a:lnTo>
                    <a:pt x="0" y="102895"/>
                  </a:lnTo>
                  <a:lnTo>
                    <a:pt x="0" y="109258"/>
                  </a:lnTo>
                  <a:lnTo>
                    <a:pt x="52385" y="162736"/>
                  </a:lnTo>
                  <a:lnTo>
                    <a:pt x="88650" y="188916"/>
                  </a:lnTo>
                  <a:lnTo>
                    <a:pt x="133927" y="215157"/>
                  </a:lnTo>
                  <a:lnTo>
                    <a:pt x="188873" y="239847"/>
                  </a:lnTo>
                  <a:lnTo>
                    <a:pt x="254145" y="261375"/>
                  </a:lnTo>
                  <a:lnTo>
                    <a:pt x="330403" y="278129"/>
                  </a:lnTo>
                  <a:lnTo>
                    <a:pt x="337083" y="279260"/>
                  </a:lnTo>
                  <a:lnTo>
                    <a:pt x="343547" y="275234"/>
                  </a:lnTo>
                  <a:lnTo>
                    <a:pt x="358320" y="221435"/>
                  </a:lnTo>
                  <a:lnTo>
                    <a:pt x="370357" y="154330"/>
                  </a:lnTo>
                  <a:lnTo>
                    <a:pt x="371170" y="147256"/>
                  </a:lnTo>
                  <a:lnTo>
                    <a:pt x="366445" y="140754"/>
                  </a:lnTo>
                  <a:lnTo>
                    <a:pt x="335440" y="134386"/>
                  </a:lnTo>
                  <a:lnTo>
                    <a:pt x="301433" y="125668"/>
                  </a:lnTo>
                  <a:lnTo>
                    <a:pt x="259918" y="112659"/>
                  </a:lnTo>
                  <a:lnTo>
                    <a:pt x="213384" y="94740"/>
                  </a:lnTo>
                  <a:lnTo>
                    <a:pt x="164318" y="71290"/>
                  </a:lnTo>
                  <a:lnTo>
                    <a:pt x="115212" y="41691"/>
                  </a:lnTo>
                  <a:lnTo>
                    <a:pt x="68554" y="5321"/>
                  </a:lnTo>
                  <a:lnTo>
                    <a:pt x="62611" y="0"/>
                  </a:lnTo>
                  <a:close/>
                </a:path>
              </a:pathLst>
            </a:custGeom>
            <a:solidFill>
              <a:srgbClr val="9ACA3C"/>
            </a:solidFill>
          </p:spPr>
          <p:txBody>
            <a:bodyPr wrap="square" lIns="0" tIns="0" rIns="0" bIns="0" rtlCol="0"/>
            <a:lstStyle/>
            <a:p>
              <a:endParaRPr>
                <a:latin typeface="Basic Sans" panose="00000500000000000000" pitchFamily="50" charset="0"/>
              </a:endParaRPr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0321BF13-548F-3F89-37D9-B5A2FDAD0F34}"/>
                </a:ext>
              </a:extLst>
            </p:cNvPr>
            <p:cNvSpPr/>
            <p:nvPr/>
          </p:nvSpPr>
          <p:spPr>
            <a:xfrm>
              <a:off x="463374" y="301679"/>
              <a:ext cx="449580" cy="226060"/>
            </a:xfrm>
            <a:custGeom>
              <a:avLst/>
              <a:gdLst/>
              <a:ahLst/>
              <a:cxnLst/>
              <a:rect l="l" t="t" r="r" b="b"/>
              <a:pathLst>
                <a:path w="449580" h="226059">
                  <a:moveTo>
                    <a:pt x="14587" y="0"/>
                  </a:moveTo>
                  <a:lnTo>
                    <a:pt x="0" y="47811"/>
                  </a:lnTo>
                  <a:lnTo>
                    <a:pt x="1221" y="69578"/>
                  </a:lnTo>
                  <a:lnTo>
                    <a:pt x="14547" y="108949"/>
                  </a:lnTo>
                  <a:lnTo>
                    <a:pt x="59216" y="138046"/>
                  </a:lnTo>
                  <a:lnTo>
                    <a:pt x="95399" y="157677"/>
                  </a:lnTo>
                  <a:lnTo>
                    <a:pt x="139895" y="177993"/>
                  </a:lnTo>
                  <a:lnTo>
                    <a:pt x="192012" y="196968"/>
                  </a:lnTo>
                  <a:lnTo>
                    <a:pt x="251061" y="212576"/>
                  </a:lnTo>
                  <a:lnTo>
                    <a:pt x="316351" y="222791"/>
                  </a:lnTo>
                  <a:lnTo>
                    <a:pt x="387191" y="225586"/>
                  </a:lnTo>
                  <a:lnTo>
                    <a:pt x="395827" y="225395"/>
                  </a:lnTo>
                  <a:lnTo>
                    <a:pt x="427570" y="188991"/>
                  </a:lnTo>
                  <a:lnTo>
                    <a:pt x="445954" y="155545"/>
                  </a:lnTo>
                  <a:lnTo>
                    <a:pt x="449433" y="147557"/>
                  </a:lnTo>
                  <a:lnTo>
                    <a:pt x="443503" y="138642"/>
                  </a:lnTo>
                  <a:lnTo>
                    <a:pt x="434790" y="138819"/>
                  </a:lnTo>
                  <a:lnTo>
                    <a:pt x="411275" y="138761"/>
                  </a:lnTo>
                  <a:lnTo>
                    <a:pt x="340235" y="133011"/>
                  </a:lnTo>
                  <a:lnTo>
                    <a:pt x="295087" y="125423"/>
                  </a:lnTo>
                  <a:lnTo>
                    <a:pt x="245107" y="113429"/>
                  </a:lnTo>
                  <a:lnTo>
                    <a:pt x="191484" y="96080"/>
                  </a:lnTo>
                  <a:lnTo>
                    <a:pt x="135406" y="72428"/>
                  </a:lnTo>
                  <a:lnTo>
                    <a:pt x="78063" y="41524"/>
                  </a:lnTo>
                  <a:lnTo>
                    <a:pt x="20643" y="2421"/>
                  </a:lnTo>
                  <a:lnTo>
                    <a:pt x="14587" y="0"/>
                  </a:lnTo>
                  <a:close/>
                </a:path>
              </a:pathLst>
            </a:custGeom>
            <a:solidFill>
              <a:srgbClr val="006198"/>
            </a:solidFill>
          </p:spPr>
          <p:txBody>
            <a:bodyPr wrap="square" lIns="0" tIns="0" rIns="0" bIns="0" rtlCol="0"/>
            <a:lstStyle/>
            <a:p>
              <a:endParaRPr>
                <a:latin typeface="Basic Sans" panose="00000500000000000000" pitchFamily="50" charset="0"/>
              </a:endParaRPr>
            </a:p>
          </p:txBody>
        </p:sp>
      </p:grpSp>
      <p:pic>
        <p:nvPicPr>
          <p:cNvPr id="12" name="object 14">
            <a:extLst>
              <a:ext uri="{FF2B5EF4-FFF2-40B4-BE49-F238E27FC236}">
                <a16:creationId xmlns:a16="http://schemas.microsoft.com/office/drawing/2014/main" id="{C6FA4CC7-24B5-D88F-7CB9-9B1E8E572932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03603" y="178283"/>
            <a:ext cx="1182198" cy="411501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85C1012E-F8B7-F929-DF96-ECC9ED33D4B6}"/>
              </a:ext>
            </a:extLst>
          </p:cNvPr>
          <p:cNvSpPr/>
          <p:nvPr userDrawn="1"/>
        </p:nvSpPr>
        <p:spPr>
          <a:xfrm>
            <a:off x="488950" y="832335"/>
            <a:ext cx="11337842" cy="477520"/>
          </a:xfrm>
          <a:custGeom>
            <a:avLst/>
            <a:gdLst/>
            <a:ahLst/>
            <a:cxnLst/>
            <a:rect l="l" t="t" r="r" b="b"/>
            <a:pathLst>
              <a:path w="9714230" h="477519">
                <a:moveTo>
                  <a:pt x="0" y="0"/>
                </a:moveTo>
                <a:lnTo>
                  <a:pt x="0" y="238760"/>
                </a:lnTo>
                <a:lnTo>
                  <a:pt x="4859" y="286816"/>
                </a:lnTo>
                <a:lnTo>
                  <a:pt x="18793" y="331605"/>
                </a:lnTo>
                <a:lnTo>
                  <a:pt x="40833" y="372158"/>
                </a:lnTo>
                <a:lnTo>
                  <a:pt x="70011" y="407508"/>
                </a:lnTo>
                <a:lnTo>
                  <a:pt x="105361" y="436686"/>
                </a:lnTo>
                <a:lnTo>
                  <a:pt x="145914" y="458726"/>
                </a:lnTo>
                <a:lnTo>
                  <a:pt x="190703" y="472660"/>
                </a:lnTo>
                <a:lnTo>
                  <a:pt x="238760" y="477520"/>
                </a:lnTo>
                <a:lnTo>
                  <a:pt x="9714103" y="477520"/>
                </a:lnTo>
                <a:lnTo>
                  <a:pt x="9714103" y="238760"/>
                </a:lnTo>
                <a:lnTo>
                  <a:pt x="9709243" y="190703"/>
                </a:lnTo>
                <a:lnTo>
                  <a:pt x="9695309" y="145914"/>
                </a:lnTo>
                <a:lnTo>
                  <a:pt x="9673269" y="105361"/>
                </a:lnTo>
                <a:lnTo>
                  <a:pt x="9644091" y="70011"/>
                </a:lnTo>
                <a:lnTo>
                  <a:pt x="9608741" y="40833"/>
                </a:lnTo>
                <a:lnTo>
                  <a:pt x="9568188" y="18793"/>
                </a:lnTo>
                <a:lnTo>
                  <a:pt x="9523399" y="4859"/>
                </a:lnTo>
                <a:lnTo>
                  <a:pt x="9475343" y="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2C8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AF6C153-F0CA-8F3D-4EEF-D782EED0F26C}"/>
              </a:ext>
            </a:extLst>
          </p:cNvPr>
          <p:cNvSpPr txBox="1"/>
          <p:nvPr userDrawn="1"/>
        </p:nvSpPr>
        <p:spPr>
          <a:xfrm>
            <a:off x="2228574" y="856162"/>
            <a:ext cx="901515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>
                <a:solidFill>
                  <a:srgbClr val="2C843A"/>
                </a:solidFill>
                <a:latin typeface="Basic Sans"/>
                <a:cs typeface="Basic Sans"/>
              </a:rPr>
              <a:t>Internal</a:t>
            </a:r>
            <a:r>
              <a:rPr sz="2200" spc="-85">
                <a:solidFill>
                  <a:srgbClr val="2C843A"/>
                </a:solidFill>
                <a:latin typeface="Basic Sans"/>
                <a:cs typeface="Basic Sans"/>
              </a:rPr>
              <a:t> </a:t>
            </a:r>
            <a:r>
              <a:rPr sz="2200">
                <a:solidFill>
                  <a:srgbClr val="2C843A"/>
                </a:solidFill>
                <a:latin typeface="Basic Sans"/>
                <a:cs typeface="Basic Sans"/>
              </a:rPr>
              <a:t>Audit</a:t>
            </a:r>
            <a:r>
              <a:rPr sz="2200" spc="-30">
                <a:solidFill>
                  <a:srgbClr val="2C843A"/>
                </a:solidFill>
                <a:latin typeface="Basic Sans"/>
                <a:cs typeface="Basic Sans"/>
              </a:rPr>
              <a:t> </a:t>
            </a:r>
            <a:r>
              <a:rPr sz="2200">
                <a:solidFill>
                  <a:srgbClr val="2C843A"/>
                </a:solidFill>
                <a:latin typeface="Basic Sans"/>
                <a:cs typeface="Basic Sans"/>
              </a:rPr>
              <a:t>Excellence</a:t>
            </a:r>
            <a:r>
              <a:rPr sz="2200" spc="-30">
                <a:solidFill>
                  <a:srgbClr val="2C843A"/>
                </a:solidFill>
                <a:latin typeface="Basic Sans"/>
                <a:cs typeface="Basic Sans"/>
              </a:rPr>
              <a:t> </a:t>
            </a:r>
            <a:r>
              <a:rPr sz="2200" spc="-10">
                <a:solidFill>
                  <a:srgbClr val="2C843A"/>
                </a:solidFill>
                <a:latin typeface="Basic Sans"/>
                <a:cs typeface="Basic Sans"/>
              </a:rPr>
              <a:t>Framework:</a:t>
            </a:r>
            <a:r>
              <a:rPr sz="2200" spc="-30">
                <a:solidFill>
                  <a:srgbClr val="2C843A"/>
                </a:solidFill>
                <a:latin typeface="Basic Sans"/>
                <a:cs typeface="Basic Sans"/>
              </a:rPr>
              <a:t> </a:t>
            </a:r>
            <a:r>
              <a:rPr sz="2200" spc="-10">
                <a:solidFill>
                  <a:srgbClr val="2C843A"/>
                </a:solidFill>
                <a:latin typeface="Basic Sans"/>
                <a:cs typeface="Basic Sans"/>
              </a:rPr>
              <a:t>Maturity</a:t>
            </a:r>
            <a:r>
              <a:rPr sz="2200" spc="-114">
                <a:solidFill>
                  <a:srgbClr val="2C843A"/>
                </a:solidFill>
                <a:latin typeface="Basic Sans"/>
                <a:cs typeface="Basic Sans"/>
              </a:rPr>
              <a:t> </a:t>
            </a:r>
            <a:r>
              <a:rPr sz="2200">
                <a:solidFill>
                  <a:srgbClr val="2C843A"/>
                </a:solidFill>
                <a:latin typeface="Basic Sans"/>
                <a:cs typeface="Basic Sans"/>
              </a:rPr>
              <a:t>Assessment</a:t>
            </a:r>
            <a:r>
              <a:rPr sz="2200" spc="-30">
                <a:solidFill>
                  <a:srgbClr val="2C843A"/>
                </a:solidFill>
                <a:latin typeface="Basic Sans"/>
                <a:cs typeface="Basic Sans"/>
              </a:rPr>
              <a:t> </a:t>
            </a:r>
            <a:r>
              <a:rPr sz="2200">
                <a:solidFill>
                  <a:srgbClr val="2C843A"/>
                </a:solidFill>
                <a:latin typeface="Basic Sans"/>
                <a:cs typeface="Basic Sans"/>
              </a:rPr>
              <a:t>Model</a:t>
            </a:r>
            <a:endParaRPr sz="2200">
              <a:latin typeface="Basic Sans"/>
              <a:cs typeface="Basic Sans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17070475-3B93-754B-4A4E-799BA360C3BE}"/>
              </a:ext>
            </a:extLst>
          </p:cNvPr>
          <p:cNvSpPr txBox="1"/>
          <p:nvPr userDrawn="1"/>
        </p:nvSpPr>
        <p:spPr>
          <a:xfrm>
            <a:off x="457198" y="6556321"/>
            <a:ext cx="6872605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©</a:t>
            </a:r>
            <a:r>
              <a:rPr sz="1000" b="1" spc="-10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2026</a:t>
            </a:r>
            <a:r>
              <a:rPr sz="1000" b="1" spc="-5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-</a:t>
            </a:r>
            <a:r>
              <a:rPr sz="1000" b="1" spc="-5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The</a:t>
            </a:r>
            <a:r>
              <a:rPr sz="1000" b="1" spc="-5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Institute</a:t>
            </a:r>
            <a:r>
              <a:rPr sz="1000" b="1" spc="-5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of</a:t>
            </a:r>
            <a:r>
              <a:rPr sz="1000" b="1" spc="-5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Internal</a:t>
            </a:r>
            <a:r>
              <a:rPr sz="1000" b="1" spc="-5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Auditors</a:t>
            </a:r>
            <a:r>
              <a:rPr sz="1000" b="1" spc="-5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>
                <a:solidFill>
                  <a:srgbClr val="00447C"/>
                </a:solidFill>
                <a:latin typeface="Proxima Nova Alt Rg"/>
                <a:cs typeface="Proxima Nova Alt Rg"/>
              </a:rPr>
              <a:t>-</a:t>
            </a:r>
            <a:r>
              <a:rPr sz="1000" b="1" spc="-5">
                <a:solidFill>
                  <a:srgbClr val="00447C"/>
                </a:solidFill>
                <a:latin typeface="Proxima Nova Alt Rg"/>
                <a:cs typeface="Proxima Nova Alt Rg"/>
              </a:rPr>
              <a:t> </a:t>
            </a:r>
            <a:r>
              <a:rPr sz="1000" b="1" spc="-10">
                <a:solidFill>
                  <a:srgbClr val="00447C"/>
                </a:solidFill>
                <a:latin typeface="Proxima Nova Alt Rg"/>
                <a:cs typeface="Proxima Nova Alt Rg"/>
              </a:rPr>
              <a:t>Australia</a:t>
            </a:r>
            <a:endParaRPr sz="1000">
              <a:latin typeface="Proxima Nova Alt Rg"/>
              <a:cs typeface="Proxima Nova Alt Rg"/>
            </a:endParaRPr>
          </a:p>
        </p:txBody>
      </p:sp>
    </p:spTree>
    <p:extLst>
      <p:ext uri="{BB962C8B-B14F-4D97-AF65-F5344CB8AC3E}">
        <p14:creationId xmlns:p14="http://schemas.microsoft.com/office/powerpoint/2010/main" val="24025130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B3A049-E769-43F5-994F-1F5AB07CA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23" y="232290"/>
            <a:ext cx="2846838" cy="810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19D81A-E880-42D4-A591-875D072743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29586"/>
            <a:ext cx="53767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6">
            <a:extLst>
              <a:ext uri="{FF2B5EF4-FFF2-40B4-BE49-F238E27FC236}">
                <a16:creationId xmlns:a16="http://schemas.microsoft.com/office/drawing/2014/main" id="{98B7E747-EAFD-4AEE-94F2-CE37E98E76F7}"/>
              </a:ext>
            </a:extLst>
          </p:cNvPr>
          <p:cNvSpPr/>
          <p:nvPr userDrawn="1"/>
        </p:nvSpPr>
        <p:spPr>
          <a:xfrm flipV="1">
            <a:off x="-1" y="0"/>
            <a:ext cx="12079705" cy="1147500"/>
          </a:xfrm>
          <a:prstGeom prst="round1Rect">
            <a:avLst>
              <a:gd name="adj" fmla="val 37230"/>
            </a:avLst>
          </a:prstGeom>
          <a:solidFill>
            <a:srgbClr val="00AB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ic Sans" panose="00000500000000000000" pitchFamily="50" charset="0"/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E92C1424-77BC-434D-AB96-B27EEC511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064" y="176310"/>
            <a:ext cx="2846838" cy="810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D390CD-A687-490B-B3BE-27A2B04D2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29586"/>
            <a:ext cx="53767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4BD5-5A37-42DE-9EA9-A85FABD8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3CD8E-2BEC-4964-9033-DD7209413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53C78-3718-41FC-9BAB-F687E85D8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022E4-2D8E-4878-BD92-04B67C34A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16226-6067-455F-A5A3-EB85A6EDD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3CB72-F724-4246-A133-5AA28DE4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B6AF-004F-493C-9D37-DF40C9C8E376}" type="datetime1">
              <a:rPr lang="en-AU" smtClean="0"/>
              <a:t>12/03/2026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2E158-041E-44D5-959C-0F3F3B44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84A94-2559-4046-8156-246B5F3F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6B3E-5DD5-4378-A89F-A89362EFAC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97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35A4-3D71-48D1-B909-EF926BBA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81F0B-9DE9-4A44-934A-BDA82BF3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A21D-9FBF-4455-9771-A9C605E078D9}" type="datetime1">
              <a:rPr lang="en-AU" smtClean="0"/>
              <a:t>12/03/2026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AFF35-BBA1-4430-BCB7-A99EF925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0266F-2D9A-4AA5-B899-3B3360DD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6B3E-5DD5-4378-A89F-A89362EFAC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66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D83E4-C25E-4FA5-9240-3AA216EA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9F82-4EAD-4DCA-BE63-C6C3C3F2EBD1}" type="datetime1">
              <a:rPr lang="en-AU" smtClean="0"/>
              <a:t>12/03/2026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633AB-1FAC-42CF-9BEA-3D4A07F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8457A-5F6F-410A-9A12-E49D5BED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6B3E-5DD5-4378-A89F-A89362EFAC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49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26C3-FFD7-4369-991D-67FC29FD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260EB-5D3D-4D7D-81B0-E25C3DC5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99AA3-691E-4CB4-A053-0E9EEFC5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7C5E-264E-417F-8346-6BFF31B2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435E-2C09-444A-B30D-AFB390405BC1}" type="datetime1">
              <a:rPr lang="en-AU" smtClean="0"/>
              <a:t>12/03/2026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177A2-8DB4-4C59-8768-92B57BA9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EBEDD-67B6-48A4-8A92-0E1706E3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6B3E-5DD5-4378-A89F-A89362EFAC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40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D35F-C4B1-4542-A383-3F451264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F7C69-7DF2-4E35-9C8E-7844A8A95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E7EE4-93BC-45BE-840A-29A2C22C3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D4E5A-3605-4096-B7E9-C37D3EAD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5490-C6B0-48A7-9C4A-BA22C0343071}" type="datetime1">
              <a:rPr lang="en-AU" smtClean="0"/>
              <a:t>12/03/2026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BB850-9859-4879-B1E3-95178A76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C1893-2074-4158-97BA-E37CA1AD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6B3E-5DD5-4378-A89F-A89362EFAC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99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2BD5C-4CCA-4AE8-923C-A9045DFB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E664-D426-4222-9946-DE01ACDB3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9C1A3-B18E-4B18-A7C2-C55C331DA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sic Sans" panose="00000500000000000000" pitchFamily="50" charset="0"/>
              </a:defRPr>
            </a:lvl1pPr>
          </a:lstStyle>
          <a:p>
            <a:fld id="{562347CF-176E-44FB-91E6-CD986F9AB713}" type="datetime1">
              <a:rPr lang="en-AU" smtClean="0"/>
              <a:pPr/>
              <a:t>12/03/2026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C14E5-7AD5-4415-AFF6-399B678EA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sic Sans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0FE51-7600-4A52-837A-12A9E674C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sic Sans" panose="00000500000000000000" pitchFamily="50" charset="0"/>
              </a:defRPr>
            </a:lvl1pPr>
          </a:lstStyle>
          <a:p>
            <a:fld id="{DE1A6B3E-5DD5-4378-A89F-A89362EFACC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731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sic Sans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sic Sans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sic Sans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sic Sans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sic Sans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sic San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 descr="$PPTXTitle">
            <a:extLst>
              <a:ext uri="{FF2B5EF4-FFF2-40B4-BE49-F238E27FC236}">
                <a16:creationId xmlns:a16="http://schemas.microsoft.com/office/drawing/2014/main" id="{B110A71F-B7DB-52E8-B6C2-8660F5E6F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720" y="1590103"/>
            <a:ext cx="10597875" cy="165925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3500" b="1" i="0">
                <a:solidFill>
                  <a:srgbClr val="00305E"/>
                </a:solidFill>
                <a:latin typeface="Basic Sans Bold"/>
                <a:cs typeface="Basic Sans Bold"/>
              </a:rPr>
              <a:t>Internal</a:t>
            </a:r>
            <a:r>
              <a:rPr sz="3500" b="1" i="0" spc="-180">
                <a:solidFill>
                  <a:srgbClr val="00305E"/>
                </a:solidFill>
                <a:latin typeface="Basic Sans Bold"/>
                <a:cs typeface="Basic Sans Bold"/>
              </a:rPr>
              <a:t> </a:t>
            </a:r>
            <a:r>
              <a:rPr sz="3500" b="1" i="0">
                <a:solidFill>
                  <a:srgbClr val="00305E"/>
                </a:solidFill>
                <a:latin typeface="Basic Sans Bold"/>
                <a:cs typeface="Basic Sans Bold"/>
              </a:rPr>
              <a:t>Audit</a:t>
            </a:r>
            <a:r>
              <a:rPr sz="3500" b="1" i="0" spc="-135">
                <a:solidFill>
                  <a:srgbClr val="00305E"/>
                </a:solidFill>
                <a:latin typeface="Basic Sans Bold"/>
                <a:cs typeface="Basic Sans Bold"/>
              </a:rPr>
              <a:t> </a:t>
            </a:r>
            <a:r>
              <a:rPr sz="3500" b="1" i="0" spc="-10">
                <a:solidFill>
                  <a:srgbClr val="00305E"/>
                </a:solidFill>
                <a:latin typeface="Basic Sans Bold"/>
                <a:cs typeface="Basic Sans Bold"/>
              </a:rPr>
              <a:t>Excellence</a:t>
            </a:r>
            <a:r>
              <a:rPr sz="3500" b="1" i="0" spc="-125">
                <a:solidFill>
                  <a:srgbClr val="00305E"/>
                </a:solidFill>
                <a:latin typeface="Basic Sans Bold"/>
                <a:cs typeface="Basic Sans Bold"/>
              </a:rPr>
              <a:t> </a:t>
            </a:r>
            <a:r>
              <a:rPr sz="3500" b="1" i="0" spc="-10">
                <a:solidFill>
                  <a:srgbClr val="00305E"/>
                </a:solidFill>
                <a:latin typeface="Basic Sans Bold"/>
                <a:cs typeface="Basic Sans Bold"/>
              </a:rPr>
              <a:t>Framework:</a:t>
            </a:r>
            <a:endParaRPr sz="3500">
              <a:latin typeface="Basic Sans Bold"/>
              <a:cs typeface="Basic Sans Bold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6920865" algn="l"/>
              </a:tabLst>
            </a:pPr>
            <a:r>
              <a:rPr sz="5600" b="1" i="0" spc="-20">
                <a:solidFill>
                  <a:srgbClr val="2C843A"/>
                </a:solidFill>
                <a:latin typeface="Basic Sans SemiBold"/>
                <a:cs typeface="Basic Sans SemiBold"/>
              </a:rPr>
              <a:t>Maturity</a:t>
            </a:r>
            <a:r>
              <a:rPr sz="5600" b="1" i="0" spc="-250">
                <a:solidFill>
                  <a:srgbClr val="2C843A"/>
                </a:solidFill>
                <a:latin typeface="Basic Sans SemiBold"/>
                <a:cs typeface="Basic Sans SemiBold"/>
              </a:rPr>
              <a:t> </a:t>
            </a:r>
            <a:r>
              <a:rPr sz="5600" b="1" i="0" spc="-10">
                <a:solidFill>
                  <a:srgbClr val="2C843A"/>
                </a:solidFill>
                <a:latin typeface="Basic Sans SemiBold"/>
                <a:cs typeface="Basic Sans SemiBold"/>
              </a:rPr>
              <a:t>Assessment</a:t>
            </a:r>
            <a:r>
              <a:rPr lang="en-US" sz="5600" b="1" spc="-10">
                <a:solidFill>
                  <a:srgbClr val="2C843A"/>
                </a:solidFill>
                <a:latin typeface="Basic Sans SemiBold"/>
                <a:cs typeface="Basic Sans SemiBold"/>
              </a:rPr>
              <a:t> </a:t>
            </a:r>
            <a:r>
              <a:rPr sz="5600" b="1" i="0" spc="-10">
                <a:solidFill>
                  <a:srgbClr val="2C843A"/>
                </a:solidFill>
                <a:latin typeface="Basic Sans SemiBold"/>
                <a:cs typeface="Basic Sans SemiBold"/>
              </a:rPr>
              <a:t>Model</a:t>
            </a:r>
            <a:endParaRPr sz="5600">
              <a:latin typeface="Basic Sans SemiBold"/>
              <a:cs typeface="Basic Sans Semi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F3E6BE0-A68D-CB8D-0A3D-E5DAF6C68CAE}"/>
              </a:ext>
            </a:extLst>
          </p:cNvPr>
          <p:cNvSpPr/>
          <p:nvPr/>
        </p:nvSpPr>
        <p:spPr>
          <a:xfrm>
            <a:off x="438720" y="3746719"/>
            <a:ext cx="1800225" cy="576580"/>
          </a:xfrm>
          <a:custGeom>
            <a:avLst/>
            <a:gdLst/>
            <a:ahLst/>
            <a:cxnLst/>
            <a:rect l="l" t="t" r="r" b="b"/>
            <a:pathLst>
              <a:path w="1800225" h="576579">
                <a:moveTo>
                  <a:pt x="1511998" y="0"/>
                </a:moveTo>
                <a:lnTo>
                  <a:pt x="0" y="0"/>
                </a:lnTo>
                <a:lnTo>
                  <a:pt x="0" y="287997"/>
                </a:lnTo>
                <a:lnTo>
                  <a:pt x="3769" y="334712"/>
                </a:lnTo>
                <a:lnTo>
                  <a:pt x="14682" y="379026"/>
                </a:lnTo>
                <a:lnTo>
                  <a:pt x="32146" y="420348"/>
                </a:lnTo>
                <a:lnTo>
                  <a:pt x="55567" y="458084"/>
                </a:lnTo>
                <a:lnTo>
                  <a:pt x="84353" y="491642"/>
                </a:lnTo>
                <a:lnTo>
                  <a:pt x="117910" y="520428"/>
                </a:lnTo>
                <a:lnTo>
                  <a:pt x="155647" y="543849"/>
                </a:lnTo>
                <a:lnTo>
                  <a:pt x="196969" y="561313"/>
                </a:lnTo>
                <a:lnTo>
                  <a:pt x="241283" y="572226"/>
                </a:lnTo>
                <a:lnTo>
                  <a:pt x="287997" y="575995"/>
                </a:lnTo>
                <a:lnTo>
                  <a:pt x="1799996" y="575995"/>
                </a:lnTo>
                <a:lnTo>
                  <a:pt x="1799996" y="287997"/>
                </a:lnTo>
                <a:lnTo>
                  <a:pt x="1796226" y="241283"/>
                </a:lnTo>
                <a:lnTo>
                  <a:pt x="1785313" y="196969"/>
                </a:lnTo>
                <a:lnTo>
                  <a:pt x="1767850" y="155647"/>
                </a:lnTo>
                <a:lnTo>
                  <a:pt x="1744428" y="117910"/>
                </a:lnTo>
                <a:lnTo>
                  <a:pt x="1715643" y="84353"/>
                </a:lnTo>
                <a:lnTo>
                  <a:pt x="1682085" y="55567"/>
                </a:lnTo>
                <a:lnTo>
                  <a:pt x="1644349" y="32146"/>
                </a:lnTo>
                <a:lnTo>
                  <a:pt x="1603027" y="14682"/>
                </a:lnTo>
                <a:lnTo>
                  <a:pt x="1558712" y="3769"/>
                </a:lnTo>
                <a:lnTo>
                  <a:pt x="1511998" y="0"/>
                </a:lnTo>
                <a:close/>
              </a:path>
            </a:pathLst>
          </a:custGeom>
          <a:solidFill>
            <a:srgbClr val="2C843A"/>
          </a:solidFill>
        </p:spPr>
        <p:txBody>
          <a:bodyPr wrap="square" lIns="0" tIns="0" rIns="0" bIns="0" rtlCol="0"/>
          <a:lstStyle/>
          <a:p>
            <a:endParaRPr>
              <a:latin typeface="Basic Sans" panose="00000500000000000000" pitchFamily="50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F810C18-3B54-5547-0C00-C97D64FAB6D8}"/>
              </a:ext>
            </a:extLst>
          </p:cNvPr>
          <p:cNvSpPr txBox="1"/>
          <p:nvPr/>
        </p:nvSpPr>
        <p:spPr>
          <a:xfrm>
            <a:off x="1156169" y="3890163"/>
            <a:ext cx="449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>
                <a:solidFill>
                  <a:srgbClr val="FFFFFF"/>
                </a:solidFill>
                <a:latin typeface="Basic Sans Bold"/>
                <a:cs typeface="Basic Sans Bold"/>
              </a:rPr>
              <a:t>2026</a:t>
            </a:r>
            <a:endParaRPr sz="1400">
              <a:latin typeface="Basic Sans Bold"/>
              <a:cs typeface="Basic Sans Bold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AE1372B9-1B58-68BF-AEF6-69E9B59F796A}"/>
              </a:ext>
            </a:extLst>
          </p:cNvPr>
          <p:cNvSpPr txBox="1">
            <a:spLocks/>
          </p:cNvSpPr>
          <p:nvPr/>
        </p:nvSpPr>
        <p:spPr>
          <a:xfrm>
            <a:off x="0" y="4667829"/>
            <a:ext cx="6223401" cy="305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sic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sic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sic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sic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sic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i="1"/>
              <a:t>This resource was prepared after the ‘Global Internal Audit Standards’ were published in 2024</a:t>
            </a:r>
            <a:endParaRPr lang="en-AU" sz="11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52843E-7189-9DA6-C4F5-C644089533BE}"/>
              </a:ext>
            </a:extLst>
          </p:cNvPr>
          <p:cNvSpPr txBox="1"/>
          <p:nvPr/>
        </p:nvSpPr>
        <p:spPr>
          <a:xfrm>
            <a:off x="361973" y="4973490"/>
            <a:ext cx="60948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  <a:tabLst>
                <a:tab pos="2743200" algn="ctr"/>
                <a:tab pos="5486400" algn="r"/>
              </a:tabLst>
            </a:pPr>
            <a:r>
              <a:rPr lang="en-US" sz="800">
                <a:effectLst/>
                <a:latin typeface="Basic Sans" panose="00000500000000000000" pitchFamily="50" charset="0"/>
                <a:ea typeface="MS PMincho" panose="02020600040205080304" pitchFamily="18" charset="-128"/>
                <a:cs typeface="Arial" panose="020B0604020202020204" pitchFamily="34" charset="0"/>
              </a:rPr>
              <a:t>Copyright © 2026 by The Institute of Internal Auditors-Australia</a:t>
            </a:r>
            <a:endParaRPr lang="en-AU" sz="3600">
              <a:effectLst/>
              <a:latin typeface="Basic Sans" panose="00000500000000000000" pitchFamily="50" charset="0"/>
              <a:ea typeface="MS PMincho" panose="02020600040205080304" pitchFamily="18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  <a:tabLst>
                <a:tab pos="2743200" algn="ctr"/>
                <a:tab pos="5486400" algn="r"/>
              </a:tabLst>
            </a:pPr>
            <a:r>
              <a:rPr lang="en-US" sz="800">
                <a:effectLst/>
                <a:latin typeface="Basic Sans" panose="00000500000000000000" pitchFamily="50" charset="0"/>
                <a:ea typeface="MS PMincho" panose="02020600040205080304" pitchFamily="18" charset="-128"/>
                <a:cs typeface="Arial" panose="020B0604020202020204" pitchFamily="34" charset="0"/>
              </a:rPr>
              <a:t>This document may be used by organisations but only if The Institute of Internal Auditors-Australia is acknowledged</a:t>
            </a:r>
            <a:endParaRPr lang="en-AU" sz="3600">
              <a:effectLst/>
              <a:latin typeface="Basic Sans" panose="00000500000000000000" pitchFamily="50" charset="0"/>
              <a:ea typeface="MS PMincho" panose="02020600040205080304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6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8550E-692F-70EB-C725-611C5712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107FF50-E752-3FAA-298B-0CDA723F3589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10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6A3576-22F2-10C5-BD11-738D71324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58165"/>
              </p:ext>
            </p:extLst>
          </p:nvPr>
        </p:nvGraphicFramePr>
        <p:xfrm>
          <a:off x="538499" y="1485051"/>
          <a:ext cx="11272501" cy="4107164"/>
        </p:xfrm>
        <a:graphic>
          <a:graphicData uri="http://schemas.openxmlformats.org/drawingml/2006/table">
            <a:tbl>
              <a:tblPr/>
              <a:tblGrid>
                <a:gridCol w="1003796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673345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4. Service Delivery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1 of 3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Delivering dynamic and agile internal audit services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Dynamic and Continual Risk Assessment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Limited risk assessment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approach to risk assessment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Documented approach to risk assessment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Annual risk assessment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Good practice approach to risk assessment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Ongoing risk assessment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Leading practice approach to risk assessment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Risk assessment approach anticipates risks through a real-time forward-looking lens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Risk assessment approach seeks to evaluate risks and issues continually, not just at a point in time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Integrated Assurance Strategy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consideration of other assurance providers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Assurance activities operate in silos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consideration of co-ordination across the lines of assurance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integrated assurance focus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focus on co-ordination with other assurance providers – may be reliance on their work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Assurance mapping across assurance activities identifies gaps and duplication to inform internal audit plan development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focus on co-ordination with other assurance providers and reliance on their work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Organisation-wide co-ordinated assurance focus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Assurance strategy built on assurance mapping identifies gaps and duplication to inform internal audit plan development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Clear co-ordination with other assurance providers and reliance on their work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Improvement opportunities assigned to relevant stakeholders across all lines of assurance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Internal Audit Plan / Value Proposition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internal audit plan coverage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Not risk-based planning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technology applied to internal audit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Compliance focus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focus on internal audit services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Cyclical internal audit plan coverage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May not be risk-based planning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technology applied to internal audit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Generally a compliance focus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 hoc internal audit services rarely accepted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Risk-based internal audit plan coverage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Risk-based engagement planning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May be basic technology applied to internal audit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Limited range of internal audit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May be some ad hoc internal audit services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Assurance map informs internal audit planning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range of internal audit services including operational / technology / financial / compliance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 hoc internal audit services accepted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Assurance strategy built on an assurance map approach to internal audit planning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Internal audit plan leverages the risk management system and GRC system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Sophisticated and planned internal audit technology environment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Service catalogue comprising many internal audit service types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 hoc internal audit services encouraged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17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6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59A2-2A18-2ACB-3339-CFFBCC126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AD0C14-217C-B168-373E-C89CFA6ECC64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11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CEED22-4E0B-9400-D470-F24C18235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14941"/>
              </p:ext>
            </p:extLst>
          </p:nvPr>
        </p:nvGraphicFramePr>
        <p:xfrm>
          <a:off x="538499" y="1485051"/>
          <a:ext cx="11272501" cy="4290048"/>
        </p:xfrm>
        <a:graphic>
          <a:graphicData uri="http://schemas.openxmlformats.org/drawingml/2006/table">
            <a:tbl>
              <a:tblPr/>
              <a:tblGrid>
                <a:gridCol w="1003796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673345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4. Service Delivery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2 of 3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Delivering dynamic and agile internal audit services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Service Catalogue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Undefined or ad hoc service approach provides a limited internal audit service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approach to provision of internal audit services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Mostly ‘one size fits all’ full scope internal audit engagements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Assurance and advisory services offered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Generally ‘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one size fits all’ full scope internal audit engagements</a:t>
                      </a:r>
                      <a:endParaRPr lang="en-GB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Focus on risk areas such as technology and projects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formal service catalogue 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offering a range of assurance and advisory services for a more dynamic and flexible internal audit  service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nnovative practices piloted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Focus on forward-looking services such as in-flight assurance over ongoing projects and business initiatives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Internal audit services cover such things as organisation culture / risk culture / sustainability / ESG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Resource Model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Undefined and ad hoc approach to internal audit resourcing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staff do not generally have appropriate qualifications and relevant experience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approach to internal audit resourcing with no formal resourcing model and unlikely to include </a:t>
                      </a: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specialist technical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dequate internal audit staff for basic planned work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internal audit staff have appropriate qualifications and relevant experience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Internal audit resourcing built around internal audit plan requirements and may include some specialist technical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Number of staff is sufficient to support a risk-based internal audit plan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Most internal audit staff have appropriate qualifications and relevant experience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Clear matching of resources necessary to deliver the internal audit plan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Resources may be combination of in-house and co-sourced specialist technical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Most internal audit s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taff have appropriate qualifications and experience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Most internal audit work is performed by Certified Internal Auditors whether in-house or service provider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External resources are engaged where appropriate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plan and resourcing includes budget and human resources necessary to deliver internal audit services through appropriate sourcing arrangements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continually plans for future resource requirements to respond to business needs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Guest auditors and rotation program actively considered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staff have appropriate qualifications and experience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All internal audit work performed by Certified Internal Auditors whether in-house or service provider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10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EA96-5C67-0970-A566-F5B2637D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6414B-E2AE-32F5-ADAB-CD655C6E393F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12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A601BB-8EFE-2FDA-9095-C6D8E7C7D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31573"/>
              </p:ext>
            </p:extLst>
          </p:nvPr>
        </p:nvGraphicFramePr>
        <p:xfrm>
          <a:off x="538499" y="1485051"/>
          <a:ext cx="11272501" cy="4015728"/>
        </p:xfrm>
        <a:graphic>
          <a:graphicData uri="http://schemas.openxmlformats.org/drawingml/2006/table">
            <a:tbl>
              <a:tblPr/>
              <a:tblGrid>
                <a:gridCol w="1003796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673345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4. Service Delivery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3 of 3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Delivering dynamic and agile internal audit services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Service Delivery Imperatives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Basic internal audit services delivered using an ad hoc process approach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automated approach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Little internal audit quality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process approach to delivery of internal audit services with a basic methodology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automated approach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Limited internal audit quality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Defined and implemented internal audit methodology is ‘one size fits all’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Limited automated approach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internal audit quality elements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Fit-for-purpose methodology and process that can be readily adapted for various internal audit service approaches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Automated approaches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Adequate level of quality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Some advisory services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Dynamic and flexible methodology and process can be rapidly adapted and deployed for strategic business requirements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Focus on automated approaches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Strong internal audit quality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Many advisory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Internal audit has a seat at the table as a strategic adviser to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Timely lessons learned analysis performed by internal audit when the organisation or industry experiences adverse events and opportunities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Technology Assurance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does not consider technology assurance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There is no internal audit technology strategy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has a basic approach to technology assurance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There is no internal audit technology strategy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has a documented approach to technology assurance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There may be elements of an internal audit technology strategy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performs review of cybersecurity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technology assurance is specifically included in the internal audit plan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Covers information technology (ICT) but unlikely to cover operational technology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may seek to minimise duplication of technology assurance effort and leverage the work of other technology assurance providers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Cybersecurity is regularly reviewed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Best practice internal audit technology strategy that c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overs both 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information technology (ICT) and operational technology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assures technology systems are not disrupted and service delivery affected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seeks to minimise duplication of technology assurance effort and leverage the work of other technology assurance providers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internal audit plan considers technology risk including cybersecurity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63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22D0-F919-C225-E10E-8B8E58339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22293F-7FFA-EB3B-9BBD-130F124FF350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13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6F0F0-9E30-49AA-376E-FF16F6D2D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68804"/>
              </p:ext>
            </p:extLst>
          </p:nvPr>
        </p:nvGraphicFramePr>
        <p:xfrm>
          <a:off x="538499" y="1485051"/>
          <a:ext cx="11272501" cy="3649960"/>
        </p:xfrm>
        <a:graphic>
          <a:graphicData uri="http://schemas.openxmlformats.org/drawingml/2006/table">
            <a:tbl>
              <a:tblPr/>
              <a:tblGrid>
                <a:gridCol w="1137901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5. Operational Excellence 1 of 2</a:t>
                      </a:r>
                      <a:endParaRPr lang="en-AU" sz="1200" b="0" baseline="0">
                        <a:solidFill>
                          <a:schemeClr val="bg1"/>
                        </a:solidFill>
                        <a:latin typeface="Basic Sans Bold"/>
                      </a:endParaRP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Cultivating excellence and exceptional talent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Innovation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Proof of Concept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consideration of innovation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May be reactive approach to innovation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Consideration of how innovation can be brought to the surface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Documented approach to innovation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innovation success stories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Documented approach to innovation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Proof of concept used to verify innovation concepts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Innovation forum established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Many innovation success stories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Artificial Intelligence Empowerment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consideration of artificial intelligence empowerment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consideration of 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artificial intelligence empowerment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Consideration of how to build 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artificial intelligence empowerment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management in process of 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artificial intelligence empowerment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May be a pilot program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Strong embedded approach to 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artificial intelligence empowerment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Artificial intelligence empowerment 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operating effectively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Artificial intelligence benefits realised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Centres of Excellence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consideration of centres of excellence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consideration of centres of excellence but not implemented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Consideration of how to build centres of excellence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management in process of implementing centres of excellence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May be a pilot program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Strong embedded approach to centres of excellence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Centres of excellence operating effectively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May include areas such as digital enablement or project assurance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89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Talent Incubation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consideration of talent attraction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Undefined and ad hoc approach to attracting talent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consideration of talent attraction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Formal approach to attracting talent but no formal incubation program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Innovative approach to attracting talent includes talent incubation designed to develop future-focused people management skills / knowledge / competence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is a next generation talent incubator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57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83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354EF-7F6A-5103-7D6C-4D2D2D10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EFABF38-0995-2CF5-99BB-95F60DDC22FF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14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2FFE88-E302-3443-77F2-E1CB3EF6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75705"/>
              </p:ext>
            </p:extLst>
          </p:nvPr>
        </p:nvGraphicFramePr>
        <p:xfrm>
          <a:off x="538499" y="1485051"/>
          <a:ext cx="11272501" cy="4335772"/>
        </p:xfrm>
        <a:graphic>
          <a:graphicData uri="http://schemas.openxmlformats.org/drawingml/2006/table">
            <a:tbl>
              <a:tblPr/>
              <a:tblGrid>
                <a:gridCol w="1137901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5. Operational Excellence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2 of 2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Cultivating excellence and exceptional talent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Professional Standards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Quality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/>
                          <a:cs typeface="Arial" panose="020B0604020202020204" pitchFamily="34" charset="0"/>
                        </a:rPr>
                        <a:t>No commitment to the ‘Global Internal Audit Standards’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uality processes not established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Work output quality dependent on individuals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/>
                          <a:cs typeface="Arial" panose="020B0604020202020204" pitchFamily="34" charset="0"/>
                        </a:rPr>
                        <a:t>Low level commitment to the ‘Global Internal Audit Standards’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quality processes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/>
                          <a:cs typeface="Arial" panose="020B0604020202020204" pitchFamily="34" charset="0"/>
                        </a:rPr>
                        <a:t>Some commitment to the ‘Global Internal Audit Standards’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Quality assurance program 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elements implemented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/>
                          <a:cs typeface="Arial" panose="020B0604020202020204" pitchFamily="34" charset="0"/>
                        </a:rPr>
                        <a:t>Commitment to the ‘Global Internal Audit Standards’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Focus on quality and continuous improvement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Independent external quality assessment performed every 5 years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External quality assessment recommendations implemented in a timely way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Independent external quality assessment 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results is generally achieving the Global Internal Audit Principles and generally conforming with the Global Internal Audit Standards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/>
                          <a:cs typeface="Arial" panose="020B0604020202020204" pitchFamily="34" charset="0"/>
                        </a:rPr>
                        <a:t>Strong commitment to the ‘Global Internal Audit Standards’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Calibri"/>
                          <a:cs typeface="Arial" panose="020B0604020202020204" pitchFamily="34" charset="0"/>
                        </a:rPr>
                        <a:t>Regular training and reinforcement of the ‘Global Internal Audit Standards’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Independent external quality assessment performed more frequently than every 5 years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Independent external quality assessment 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result is fully achieving the Global Internal Audit Principles and fully conforming with the Global Internal Audit Standards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Few or no external quality assessment recommendations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Quality assurance program forms basis for trend analysis and continuous improvement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Quality performance measures in place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Forums convened to continuously seek new ideas and innovation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Improvements quickly implemented and tracked for effectiveness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Continual Stakeholder Feedback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Stakeholder feedback not sought on quality of internal audit services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stakeholder feedback may be sought on quality of internal audit services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Formal stakeholder feedback limited to management opinion on internal audit services 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Formal stakeholder feedback process covers internal audit services – may also cover audit committee and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Feedback results reviewed and improvements may be implemented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Formal stakeholder feedback process covers internal audit services / audit committee /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Feedback results reviewed and improvements swiftly implemented where necessary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3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3FF2-65EE-4F96-AE3F-0D1EED0EA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434B90A-B6E9-3DCF-FA6D-B223EAD25EA2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15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9FB18B-698F-0A16-9D21-068E4D005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89074"/>
              </p:ext>
            </p:extLst>
          </p:nvPr>
        </p:nvGraphicFramePr>
        <p:xfrm>
          <a:off x="538499" y="1485051"/>
          <a:ext cx="11272501" cy="3649972"/>
        </p:xfrm>
        <a:graphic>
          <a:graphicData uri="http://schemas.openxmlformats.org/drawingml/2006/table">
            <a:tbl>
              <a:tblPr/>
              <a:tblGrid>
                <a:gridCol w="1137901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6. Digital Enablement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1 of 2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Leveraging technology for enhanced assurance and advice 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Digital Enablement Plan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Digital enablement plan not considered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Digital enablement plan defined but not implemented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 key component of the internal audit strategy is development of a digital enablement plan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digital enablement implemented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Digital enablement plan in progress of implementation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 key component of the internal audit strategy is a digital enablement plan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digital enablement plan includes internal audit technology priorities to guide technology audit evolution to further support the organisation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digital enablement plan aligns with the internal audit resource model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digital enablement plan mainly covers data analytics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Data analytics will be used to test controls and validate that business risks are appropriately managed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Digital enablement plan implemented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is continually aware of new technologies and how best to audit them – this may include technologies such as machine learning / artificial intelligence / advanced analytics / robotic process automation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employs sophisticated technological approaches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 key component of the internal audit strategy is a digital enablement plan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digital enablement plan includes internal audit technology priorities to guide technology audit evolution to further support the organisation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digital enablement plan aligns with the internal audit resource model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digital enablement plan covers such things as cyber-crime / data mining / data analytics / continuous control monitoring / continuous auditing.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Data analytics used to test controls and validate that business risks are appropriately managed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74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C142-2570-D0A7-4818-1E9DA97E0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C61DAD0-E99F-AA63-9E44-C0078281235A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16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E14933-22BE-43F2-8D23-6A93234B0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92403"/>
              </p:ext>
            </p:extLst>
          </p:nvPr>
        </p:nvGraphicFramePr>
        <p:xfrm>
          <a:off x="538499" y="1485051"/>
          <a:ext cx="11272501" cy="2689852"/>
        </p:xfrm>
        <a:graphic>
          <a:graphicData uri="http://schemas.openxmlformats.org/drawingml/2006/table">
            <a:tbl>
              <a:tblPr/>
              <a:tblGrid>
                <a:gridCol w="1137901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6. Digital Enablement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2 of 2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Leveraging technology for enhanced assurance and advice 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Digital Enablement Capability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Digital enablement capability not considered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Digital enablement capability defined but not implemented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 key component of the internal audit strategy is development of a digital capability plan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digital capability implemented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There is some focus on digital capability development driving internal audit recruitment / development / performance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has an ad hoc approach to discovery of new technologies and how best to use them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has full competence to audit technology business processes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Capability development drives internal audit recruitment / development / performance to ensure internal audit has the talent it needs to best fulfil its role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is continually aware of new technologies and how best to audit them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chief audit executive is alert to: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Where new technologies may be used in the organisation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Building capability to audit new technologies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Potential within internal audit to use new technologies to boost productivity and outcomes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59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2E669-E884-639C-166F-1EC18D121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4CC19-97DC-E229-11BC-D780336B011A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17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2B8BFD-A02F-0B27-0589-9FA510699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44619"/>
              </p:ext>
            </p:extLst>
          </p:nvPr>
        </p:nvGraphicFramePr>
        <p:xfrm>
          <a:off x="538499" y="1485051"/>
          <a:ext cx="11272501" cy="3970008"/>
        </p:xfrm>
        <a:graphic>
          <a:graphicData uri="http://schemas.openxmlformats.org/drawingml/2006/table">
            <a:tbl>
              <a:tblPr/>
              <a:tblGrid>
                <a:gridCol w="1137901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7. Communicating Results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1 of 2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Demonstrating foresight and communicating value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Integrated Assurance Reporting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focus on integrated assurance reporting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Assurance activities operate in silos with 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consideration of </a:t>
                      </a: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integrated assurance reporting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integrated assurance reporting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focus on integrated assurance reporting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Relies on individual assurance activities and not driven from the top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Integrated assurance reporting driven from the top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Organisation-wide integrated assurance reporting focus brings all lines of assurance together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Clear integrated assurance reporting informs the audit committee and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Commentary on whether organisation has the right level of controls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Audit Committee Reporting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audit committee reporting arrangements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audit committee reporting 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Audit committee reporting is established, timely, accurate and fit-for-purpose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Reports contain statistical data from work outputs including performance measures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Reporting is informative and valued by the audit committee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Reports contain forward-looking and proactive information highlighting trends and issues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Reporting periodically assessed against professional and industry leading practice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6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Thematic / Foresight Reporting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management reporting arrangements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management reporting 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None/>
                        <a:tabLst/>
                        <a:defRPr/>
                      </a:pPr>
                      <a:endParaRPr lang="en-AU" sz="1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Reporting to management established, timely, accurate and fit-for-purpose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Reports contain statistical data from work outputs including performance measures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endParaRPr lang="en-AU" sz="1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None/>
                        <a:tabLst/>
                        <a:defRPr/>
                      </a:pPr>
                      <a:endParaRPr lang="en-AU" sz="3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Reports contain statistical data from work outputs including performance measures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Reporting is informative and valued by the audit committee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Some thematic reporting but not a strategic approach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None/>
                      </a:pPr>
                      <a:endParaRPr lang="en-AU" sz="3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Reports contain forward-looking and proactive information highlighting trends and issues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Reporting periodically assessed against professional and industry leading practice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Data analysis and results identify common themes identified from internal audit work across the organisation to inform and provide insights and foresight to the audit committee and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Efficiencies identified from internal audit work outcomes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None/>
                        <a:tabLst/>
                        <a:defRPr/>
                      </a:pPr>
                      <a:endParaRPr lang="en-US" sz="3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2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58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4E4CA-89CB-70CA-7BA1-359A2B1F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EF06D3F-831C-AC92-9367-45B877B08625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18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99ED29-B351-6573-4919-CC6155D71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4389"/>
              </p:ext>
            </p:extLst>
          </p:nvPr>
        </p:nvGraphicFramePr>
        <p:xfrm>
          <a:off x="538499" y="1485051"/>
          <a:ext cx="11272501" cy="3878568"/>
        </p:xfrm>
        <a:graphic>
          <a:graphicData uri="http://schemas.openxmlformats.org/drawingml/2006/table">
            <a:tbl>
              <a:tblPr/>
              <a:tblGrid>
                <a:gridCol w="1137901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7. Communicating Results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2 of 2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Demonstrating foresight and communicating value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Internal Audit Annual Report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internal audit annual report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internal audit annual reporting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annual report prepared each year with basic content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annual report contains information on internal audit operations and achievements but is largely focused on the internal audit plan results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Reporting is informative and valued by the audit committee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Comprehensive 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annual report produced by internal audit at year-end to showcase the internal audit contribution over the previous year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Provides trends, analysis and commentary on audit themes and helps enhance internal audit credibility by drawing the ‘whole story’ together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Includes informative information including KPI results /  attestation statement for the year / Statement of assurance and opinion on the state of the control environment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Coverage of audit universe and key risks reported to audit committee and executive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Overall opinion and conclusion on the state of internal control reported to audit committee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Management Action Implementation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audit action implementation monitoring or follow-up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Reactive ad hoc audit action implementation monitoring and follow-up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Timely audit action implementation not a management focus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Implementation monitoring and follow-up process in place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Limited management attention to timely audit action close-out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May be many overdue audit actions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Implementation monitoring and follow-up process in place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Reasonable level of timely management compliance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Overdue audit actions receive some focus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retesting of controls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Structured and proactive audit action implementation monitoring and follow-up process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Timely management compliance led from the top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Few audit actions overdue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Active program for retesting controls to ensure closure is sustainable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50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91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F9A8826-C376-42C5-0DFB-F250F1DC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6" y="0"/>
            <a:ext cx="11255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42CC0-2C08-8531-8D17-0771D8A0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512FF8-EA19-F124-BD42-41AFE2297BC6}"/>
              </a:ext>
            </a:extLst>
          </p:cNvPr>
          <p:cNvSpPr txBox="1"/>
          <p:nvPr/>
        </p:nvSpPr>
        <p:spPr>
          <a:xfrm>
            <a:off x="104531" y="6356876"/>
            <a:ext cx="111054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marR="0" lvl="3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9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Basic Sans Bold"/>
                <a:ea typeface="+mn-ea"/>
                <a:cs typeface="DIN Next LT Arabic"/>
              </a:rPr>
              <a:t>It should be noted </a:t>
            </a:r>
            <a:r>
              <a:rPr kumimoji="0" lang="en-US" sz="9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Basic Sans Bold"/>
                <a:ea typeface="+mn-ea"/>
                <a:cs typeface="DIN Next LT Arabic"/>
              </a:rPr>
              <a:t>‘optimised’ means effective as possible while ‘optimising’ means continual enhancement is sought and implemented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3DE8BA-1D73-609B-E4D5-076A7FA56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22391"/>
              </p:ext>
            </p:extLst>
          </p:nvPr>
        </p:nvGraphicFramePr>
        <p:xfrm>
          <a:off x="549365" y="1549507"/>
          <a:ext cx="11343601" cy="4203593"/>
        </p:xfrm>
        <a:graphic>
          <a:graphicData uri="http://schemas.openxmlformats.org/drawingml/2006/table">
            <a:tbl>
              <a:tblPr/>
              <a:tblGrid>
                <a:gridCol w="1355635">
                  <a:extLst>
                    <a:ext uri="{9D8B030D-6E8A-4147-A177-3AD203B41FA5}">
                      <a16:colId xmlns:a16="http://schemas.microsoft.com/office/drawing/2014/main" val="2823663814"/>
                    </a:ext>
                  </a:extLst>
                </a:gridCol>
                <a:gridCol w="4993983">
                  <a:extLst>
                    <a:ext uri="{9D8B030D-6E8A-4147-A177-3AD203B41FA5}">
                      <a16:colId xmlns:a16="http://schemas.microsoft.com/office/drawing/2014/main" val="1360698743"/>
                    </a:ext>
                  </a:extLst>
                </a:gridCol>
                <a:gridCol w="4993983">
                  <a:extLst>
                    <a:ext uri="{9D8B030D-6E8A-4147-A177-3AD203B41FA5}">
                      <a16:colId xmlns:a16="http://schemas.microsoft.com/office/drawing/2014/main" val="3716968170"/>
                    </a:ext>
                  </a:extLst>
                </a:gridCol>
              </a:tblGrid>
              <a:tr h="23177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 Bold"/>
                          <a:cs typeface="Calibri" panose="020F0502020204030204" pitchFamily="34" charset="0"/>
                        </a:rPr>
                        <a:t>Maturity Assessment Rating Definitions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8483"/>
                  </a:ext>
                </a:extLst>
              </a:tr>
              <a:tr h="812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audit is:</a:t>
                      </a:r>
                      <a:endParaRPr lang="en-US" sz="11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Mature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Innovative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Embedded processes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Using a clear / consistently applied / well-defined methodology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Leveraging technology optimally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Working effectively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Range of internal audit service types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Fully conforming with the ‘Global Internal Audit Standards’ and quality requirements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Highly valued by stakeholders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Improvement opportunities leading edge and emerging internal audit practice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exemplar internal audit function that is best in class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64000"/>
                  </a:ext>
                </a:extLst>
              </a:tr>
              <a:tr h="713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audit is:</a:t>
                      </a:r>
                      <a:endParaRPr lang="en-US" sz="11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Maturing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Mostly embedded processes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Selective using technology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few internal audit service types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Generally working effectively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Fully conforming with some of the Global Internal Audit Principles and most of the Global Internal Audit Standards and quality requirements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 stakeholder feedback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few improvement opportunities</a:t>
                      </a:r>
                      <a:endParaRPr lang="en-US" sz="9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6088"/>
                  </a:ext>
                </a:extLst>
              </a:tr>
              <a:tr h="70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audit is:</a:t>
                      </a:r>
                      <a:endParaRPr lang="en-US" sz="11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Building maturity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Partially embedded processes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or no use of technology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Basic internal audit services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Generally conforming with the ‘Global Internal Audit Standards’ and quality requirements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Room to improve internal audit standards and quality conformance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 stakeholder feedback but generally supportive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 improvement opportunities</a:t>
                      </a:r>
                      <a:endParaRPr lang="en-US" sz="9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60940"/>
                  </a:ext>
                </a:extLst>
              </a:tr>
              <a:tr h="715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audit is:</a:t>
                      </a:r>
                      <a:endParaRPr lang="en-US" sz="11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in maturity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Basic processes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use of technology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internal audit services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Significant opportunity to improve conformance with the ‘Global Internal Audit Standards’ and quality requirements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 feedback indicates some value from internal audit services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Many improvement opportunities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015906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audit is:</a:t>
                      </a:r>
                      <a:endParaRPr lang="en-US" sz="11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Immature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Narrow in its focus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or no processes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use of technology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quality internal audit services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Extensive opportunity to improve conformance with the ‘Global Internal Audit Standards’ and quality requirements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 feedback indicates limited value from internal audit services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Significant improvement opportunities</a:t>
                      </a:r>
                      <a:endParaRPr lang="en-US" sz="1000">
                        <a:effectLst/>
                        <a:latin typeface="Basic Sans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34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6112F-80DB-962D-BC75-A51657E26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32E042A-C291-BAF8-EC64-7E29F23664C6}"/>
              </a:ext>
            </a:extLst>
          </p:cNvPr>
          <p:cNvSpPr txBox="1"/>
          <p:nvPr/>
        </p:nvSpPr>
        <p:spPr>
          <a:xfrm>
            <a:off x="133106" y="6315932"/>
            <a:ext cx="111054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marR="0" lvl="3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9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Basic Sans Bold"/>
                <a:ea typeface="+mn-ea"/>
                <a:cs typeface="DIN Next LT Arabic"/>
              </a:rPr>
              <a:t>It should be noted </a:t>
            </a:r>
            <a:r>
              <a:rPr kumimoji="0" lang="en-US" sz="9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Basic Sans Bold"/>
                <a:ea typeface="+mn-ea"/>
                <a:cs typeface="DIN Next LT Arabic"/>
              </a:rPr>
              <a:t>‘optimised’ means effective as possible while ‘optimising’ means continual enhancement is sought and implemented</a:t>
            </a:r>
          </a:p>
        </p:txBody>
      </p:sp>
      <p:graphicFrame>
        <p:nvGraphicFramePr>
          <p:cNvPr id="42" name="Group 3">
            <a:extLst>
              <a:ext uri="{FF2B5EF4-FFF2-40B4-BE49-F238E27FC236}">
                <a16:creationId xmlns:a16="http://schemas.microsoft.com/office/drawing/2014/main" id="{3941F262-C5C9-C23E-9BE4-13A83BC88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856246"/>
              </p:ext>
            </p:extLst>
          </p:nvPr>
        </p:nvGraphicFramePr>
        <p:xfrm>
          <a:off x="496185" y="1489791"/>
          <a:ext cx="11343387" cy="4793526"/>
        </p:xfrm>
        <a:graphic>
          <a:graphicData uri="http://schemas.openxmlformats.org/drawingml/2006/table">
            <a:tbl>
              <a:tblPr/>
              <a:tblGrid>
                <a:gridCol w="1099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449">
                  <a:extLst>
                    <a:ext uri="{9D8B030D-6E8A-4147-A177-3AD203B41FA5}">
                      <a16:colId xmlns:a16="http://schemas.microsoft.com/office/drawing/2014/main" val="3088788255"/>
                    </a:ext>
                  </a:extLst>
                </a:gridCol>
                <a:gridCol w="1463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2494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cs typeface="Calibri" panose="020F0502020204030204" pitchFamily="34" charset="0"/>
                        </a:rPr>
                        <a:t>Summary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40473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en-US" sz="1100" b="1" baseline="0">
                          <a:solidFill>
                            <a:schemeClr val="bg1"/>
                          </a:solidFill>
                          <a:latin typeface="Basic Sans" panose="00000500000000000000" pitchFamily="50" charset="0"/>
                          <a:ea typeface="ヒラギノ角ゴ Pro W3"/>
                          <a:cs typeface="Arial" panose="020B0604020202020204" pitchFamily="34" charset="0"/>
                        </a:rPr>
                        <a:t>Strategy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en-US" sz="1100" b="1" baseline="0">
                          <a:solidFill>
                            <a:schemeClr val="bg1"/>
                          </a:solidFill>
                          <a:latin typeface="Basic Sans" panose="00000500000000000000" pitchFamily="50" charset="0"/>
                          <a:ea typeface="ヒラギノ角ゴ Pro W3"/>
                          <a:cs typeface="Arial" panose="020B0604020202020204" pitchFamily="34" charset="0"/>
                        </a:rPr>
                        <a:t>Governance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en-US" sz="1100" b="1" baseline="0">
                          <a:solidFill>
                            <a:schemeClr val="bg1"/>
                          </a:solidFill>
                          <a:latin typeface="Basic Sans" panose="00000500000000000000" pitchFamily="50" charset="0"/>
                          <a:ea typeface="ヒラギノ角ゴ Pro W3"/>
                          <a:cs typeface="Arial" panose="020B0604020202020204" pitchFamily="34" charset="0"/>
                        </a:rPr>
                        <a:t>People</a:t>
                      </a:r>
                    </a:p>
                    <a:p>
                      <a:pPr algn="ctr"/>
                      <a:r>
                        <a:rPr lang="en-US" altLang="en-US" sz="1100" b="1" baseline="0">
                          <a:solidFill>
                            <a:schemeClr val="bg1"/>
                          </a:solidFill>
                          <a:latin typeface="Basic Sans" panose="00000500000000000000" pitchFamily="50" charset="0"/>
                          <a:ea typeface="ヒラギノ角ゴ Pro W3"/>
                          <a:cs typeface="Arial" panose="020B0604020202020204" pitchFamily="34" charset="0"/>
                        </a:rPr>
                        <a:t>and Culture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en-US" sz="1100" b="1" baseline="0">
                          <a:solidFill>
                            <a:schemeClr val="bg1"/>
                          </a:solidFill>
                          <a:latin typeface="Basic Sans" panose="00000500000000000000" pitchFamily="50" charset="0"/>
                          <a:ea typeface="ヒラギノ角ゴ Pro W3"/>
                          <a:cs typeface="Arial" panose="020B0604020202020204" pitchFamily="34" charset="0"/>
                        </a:rPr>
                        <a:t>Service Delivery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i="0" u="none" strike="noStrike" baseline="0" noProof="0">
                          <a:solidFill>
                            <a:schemeClr val="bg1"/>
                          </a:solidFill>
                        </a:rPr>
                        <a:t>Operational Excellence</a:t>
                      </a:r>
                      <a:endParaRPr lang="en-US" altLang="en-US" sz="1100" b="1" baseline="0">
                        <a:solidFill>
                          <a:schemeClr val="bg1"/>
                        </a:solidFill>
                        <a:latin typeface="Basic Sans" panose="00000500000000000000" pitchFamily="50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n-US" sz="1100" b="1" baseline="0">
                          <a:solidFill>
                            <a:schemeClr val="bg1"/>
                          </a:solidFill>
                          <a:latin typeface="Basic Sans"/>
                          <a:ea typeface="ヒラギノ角ゴ Pro W3"/>
                          <a:cs typeface="Arial"/>
                        </a:rPr>
                        <a:t>Digital Enablement </a:t>
                      </a:r>
                      <a:endParaRPr lang="en-US" altLang="en-US" sz="1100" b="1" baseline="0">
                        <a:solidFill>
                          <a:schemeClr val="bg1"/>
                        </a:solidFill>
                        <a:latin typeface="Basic Sans" panose="00000500000000000000" pitchFamily="50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baseline="0">
                          <a:solidFill>
                            <a:schemeClr val="bg1"/>
                          </a:solidFill>
                          <a:latin typeface="Basic Sans" panose="00000500000000000000" pitchFamily="50" charset="0"/>
                          <a:ea typeface="ヒラギノ角ゴ Pro W3"/>
                          <a:cs typeface="Arial" panose="020B0604020202020204" pitchFamily="34" charset="0"/>
                        </a:rPr>
                        <a:t>Communicating Results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Times" panose="02020603050405020304" pitchFamily="18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628296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endParaRPr kumimoji="0" lang="en-GB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682" marB="45682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3A5967A-D0D0-560B-F20B-1345E9D377E8}"/>
              </a:ext>
            </a:extLst>
          </p:cNvPr>
          <p:cNvSpPr txBox="1"/>
          <p:nvPr/>
        </p:nvSpPr>
        <p:spPr>
          <a:xfrm>
            <a:off x="1738550" y="2517598"/>
            <a:ext cx="1143000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0030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Future State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4B5EB1-C7CA-72BF-457C-E11D57EEFBE5}"/>
              </a:ext>
            </a:extLst>
          </p:cNvPr>
          <p:cNvSpPr txBox="1"/>
          <p:nvPr/>
        </p:nvSpPr>
        <p:spPr>
          <a:xfrm>
            <a:off x="1738550" y="4130605"/>
            <a:ext cx="1143000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E91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Current State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C26B58-9D28-562C-7D57-16ABCA4025E7}"/>
              </a:ext>
            </a:extLst>
          </p:cNvPr>
          <p:cNvSpPr txBox="1"/>
          <p:nvPr/>
        </p:nvSpPr>
        <p:spPr>
          <a:xfrm>
            <a:off x="10510972" y="2514333"/>
            <a:ext cx="1195930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0030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Future State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93C28C-E5FB-E1D8-9B3C-830B85586F1F}"/>
              </a:ext>
            </a:extLst>
          </p:cNvPr>
          <p:cNvSpPr txBox="1"/>
          <p:nvPr/>
        </p:nvSpPr>
        <p:spPr>
          <a:xfrm>
            <a:off x="9019695" y="2507887"/>
            <a:ext cx="1196359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0030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Future State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B716C1-B5B0-9192-897A-81CCCDB9E27E}"/>
              </a:ext>
            </a:extLst>
          </p:cNvPr>
          <p:cNvSpPr txBox="1"/>
          <p:nvPr/>
        </p:nvSpPr>
        <p:spPr>
          <a:xfrm>
            <a:off x="7566423" y="2517598"/>
            <a:ext cx="1196360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0030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Future State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77F679-2FC9-827A-2708-D0BBCEAB4A09}"/>
              </a:ext>
            </a:extLst>
          </p:cNvPr>
          <p:cNvSpPr txBox="1"/>
          <p:nvPr/>
        </p:nvSpPr>
        <p:spPr>
          <a:xfrm>
            <a:off x="6096000" y="2511110"/>
            <a:ext cx="1204354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0030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Future State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2261B8-6E3E-1761-4B17-4795E8D1237F}"/>
              </a:ext>
            </a:extLst>
          </p:cNvPr>
          <p:cNvSpPr txBox="1"/>
          <p:nvPr/>
        </p:nvSpPr>
        <p:spPr>
          <a:xfrm>
            <a:off x="4655793" y="2514333"/>
            <a:ext cx="1170306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0030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Future State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340760-83D8-4D23-31B8-1965CE29A4CC}"/>
              </a:ext>
            </a:extLst>
          </p:cNvPr>
          <p:cNvSpPr txBox="1"/>
          <p:nvPr/>
        </p:nvSpPr>
        <p:spPr>
          <a:xfrm>
            <a:off x="3202521" y="2517598"/>
            <a:ext cx="1170306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0030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Future State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460AD0-9997-D7F6-BCAF-CEF38C05E421}"/>
              </a:ext>
            </a:extLst>
          </p:cNvPr>
          <p:cNvSpPr txBox="1"/>
          <p:nvPr/>
        </p:nvSpPr>
        <p:spPr>
          <a:xfrm>
            <a:off x="3192285" y="3731083"/>
            <a:ext cx="1180542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E91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Current State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453D62-68B1-28B4-DCEA-069024BDAE4B}"/>
              </a:ext>
            </a:extLst>
          </p:cNvPr>
          <p:cNvSpPr txBox="1"/>
          <p:nvPr/>
        </p:nvSpPr>
        <p:spPr>
          <a:xfrm>
            <a:off x="4633139" y="3342332"/>
            <a:ext cx="1215615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E91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Current State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B1BE9C-1540-7372-B855-39A18D054F0A}"/>
              </a:ext>
            </a:extLst>
          </p:cNvPr>
          <p:cNvSpPr txBox="1"/>
          <p:nvPr/>
        </p:nvSpPr>
        <p:spPr>
          <a:xfrm>
            <a:off x="6096000" y="3727294"/>
            <a:ext cx="1216244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E91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Current State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4A09D9-29E7-9F66-2BD6-84336048A104}"/>
              </a:ext>
            </a:extLst>
          </p:cNvPr>
          <p:cNvSpPr txBox="1"/>
          <p:nvPr/>
        </p:nvSpPr>
        <p:spPr>
          <a:xfrm>
            <a:off x="9034435" y="4123530"/>
            <a:ext cx="1227774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E91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Current State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A24F4C-3E80-23DD-0CA5-4D3B93813B96}"/>
              </a:ext>
            </a:extLst>
          </p:cNvPr>
          <p:cNvSpPr txBox="1"/>
          <p:nvPr/>
        </p:nvSpPr>
        <p:spPr>
          <a:xfrm>
            <a:off x="7572773" y="4957787"/>
            <a:ext cx="1183660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E91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Current State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4DAD94-4CC9-7B49-9EF8-F2A7B5919E7A}"/>
              </a:ext>
            </a:extLst>
          </p:cNvPr>
          <p:cNvSpPr txBox="1"/>
          <p:nvPr/>
        </p:nvSpPr>
        <p:spPr>
          <a:xfrm>
            <a:off x="10515089" y="4957787"/>
            <a:ext cx="1180726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E91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Basic Sans" panose="00000500000000000000" pitchFamily="50" charset="0"/>
              </a:rPr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144487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720A8-C521-1F12-56AD-B345BEDF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87449-AAED-59C8-EACA-C94F7D20E2A2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5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B5E62488-D417-3B56-4FEC-3257EDF1B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79565"/>
              </p:ext>
            </p:extLst>
          </p:nvPr>
        </p:nvGraphicFramePr>
        <p:xfrm>
          <a:off x="424199" y="1416471"/>
          <a:ext cx="11424902" cy="4668674"/>
        </p:xfrm>
        <a:graphic>
          <a:graphicData uri="http://schemas.openxmlformats.org/drawingml/2006/table">
            <a:tbl>
              <a:tblPr/>
              <a:tblGrid>
                <a:gridCol w="1023263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2086467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2078793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78793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78793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078793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r>
                        <a:rPr lang="en-AU" sz="1200" b="1" kern="1200" baseline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1. Strategy </a:t>
                      </a:r>
                      <a:r>
                        <a:rPr lang="en-AU" sz="1200" b="0" kern="1200" baseline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1 of 2</a:t>
                      </a:r>
                    </a:p>
                    <a:p>
                      <a:pPr marL="0" indent="0" algn="ctr" rtl="0">
                        <a:buNone/>
                      </a:pPr>
                      <a:r>
                        <a:rPr lang="en-AU" sz="1050" b="0" i="1" kern="1200" baseline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Delivering real value to the organisation</a:t>
                      </a:r>
                      <a:endParaRPr kumimoji="0" lang="en-GB" sz="105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256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  <a:cs typeface="+mj-cs"/>
                        </a:rPr>
                        <a:t>Regulatory / Policy Environment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  <a:cs typeface="+mj-cs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not aligned to regulatory / policy environment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structure has significant deficiencies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independence and objectivity not maintained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may not obey laws / regulations / policy affecting the organisation it serves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does not comply with mandated internal audit requirements in its jurisdiction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partially aligned to regulatory / policy environment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structure has some deficiencies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Independence and objectivity partially maintained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partially obeys laws / regulations / policy affecting the organisation it serves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partially complies with mandated internal audit requirements in its jurisdiction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generally aligned to regulatory and policy environment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has good practice structure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Independence and objectivity generally maintained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obeys laws / regulations / policy affecting the organisation it serves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fully complies with mandated internal audit requirements in its jurisdiction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fully aligned to regulatory and policy environment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has robust structure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Independence and objectivity maintained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examines requirements and recommendations from other sectors / jurisdictions for applicability to their organisation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independence and objectivity is fully maintained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actively seeks advanced concepts to support regulatory activities of their organisation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fully aligned to regulatory and policy environment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has optimum structure built around organisation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  <a:cs typeface="+mj-cs"/>
                        </a:rPr>
                        <a:t>Strategic Business Alignment / Foresight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internal audit services with no alignment or mapping to business strategy and objectives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focused on limited scope business-as-usual activities without aligning or mapping to business strategy and objectives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focused on audit universe of business-as-usual activities without specific alignment or mapping to business strategy and objectives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built from audit universe and assurance map of primarily business-as-usual activities with alignment to business strategy and objectives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services effectively aligned and mapped to business strategy and objectives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Alignment with forward-looking strategic initiatives while maintaining adequate business-as-usual focus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  <a:cs typeface="+mj-cs"/>
                        </a:rPr>
                        <a:t>Internal Audit Strategy / Scenario Planning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strategy not defined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strategy informally defined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strategy defined and implementation in progress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strategy aligned to business strategy and objectives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strategy implementation well-progressed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Regular reporting of progress to audit committee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Comprehensive internal audit strategy effectively implemented and driving improvement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Scenario planning conducted on selected strategies to ensure they are achievable and not just aspirational 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2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91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EFF4-5336-1138-7DF7-A43CBD44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A85E8-07F3-3CFD-5095-4D34D807D7EC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6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2E86B5-C69B-0B08-F5BE-85EA4B3AC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2687"/>
              </p:ext>
            </p:extLst>
          </p:nvPr>
        </p:nvGraphicFramePr>
        <p:xfrm>
          <a:off x="482289" y="1420069"/>
          <a:ext cx="11343601" cy="3205638"/>
        </p:xfrm>
        <a:graphic>
          <a:graphicData uri="http://schemas.openxmlformats.org/drawingml/2006/table">
            <a:tbl>
              <a:tblPr/>
              <a:tblGrid>
                <a:gridCol w="1015981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2071620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206400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64000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64000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06400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r>
                        <a:rPr lang="en-AU" sz="1200" b="1" kern="1200" baseline="0" dirty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1. Strategy 2</a:t>
                      </a:r>
                      <a:r>
                        <a:rPr lang="en-AU" sz="1200" b="0" kern="1200" baseline="0" dirty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 of 2</a:t>
                      </a:r>
                    </a:p>
                    <a:p>
                      <a:pPr marL="0" indent="0" algn="ctr" rtl="0">
                        <a:buNone/>
                      </a:pPr>
                      <a:r>
                        <a:rPr lang="en-AU" sz="1050" b="0" i="1" kern="1200" baseline="0" dirty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Delivering real value to the organisation</a:t>
                      </a:r>
                      <a:endParaRPr kumimoji="0" lang="en-GB" sz="105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256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  <a:cs typeface="+mj-cs"/>
                        </a:rPr>
                        <a:t>Stakeholder Partnership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Little attention given to stakeholder relations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stakeholder management process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Little attempt to develop stakeholder relations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Stakeholders identified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Regular communication but no formal approach to stakeholder relations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Stakeholders identified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Regular communication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Stakeholder relations approach in place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Stakeholder feedback sought / acted upon / reported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Stakeholder relationship model effectively implemented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Structured approach adopted to continually build internal audit partnership with stakeholders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Active awareness building and marketing of internal audit service offerings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Participation in audit committee and executive management inductions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  <a:cs typeface="+mj-cs"/>
                        </a:rPr>
                        <a:t>Key Agent of Change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Not a consideration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Not actively considered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change influenced through internal audit services but basic in nature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Consideration of internal audit role as an agent of change, with some success stories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Internal audit services helping  transform business operations / activities / culture through strategic and people-centric innovation / improvement / focused development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4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AED06-9B9D-DAD5-7DFB-4FD91CB2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B29A93E-4020-2C99-8FDC-E968C02B952D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7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3A8BD8-6AEB-C3C9-D8B8-94CB205D9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33513"/>
              </p:ext>
            </p:extLst>
          </p:nvPr>
        </p:nvGraphicFramePr>
        <p:xfrm>
          <a:off x="439439" y="1408851"/>
          <a:ext cx="11356321" cy="3980168"/>
        </p:xfrm>
        <a:graphic>
          <a:graphicData uri="http://schemas.openxmlformats.org/drawingml/2006/table">
            <a:tbl>
              <a:tblPr/>
              <a:tblGrid>
                <a:gridCol w="1003796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2070505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2070505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7050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7050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070505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en-AU" sz="1200" b="1" kern="1200" baseline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2. Governance </a:t>
                      </a:r>
                      <a:r>
                        <a:rPr lang="en-AU" sz="1200" b="0" kern="1200" baseline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1 of 2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 baseline="0">
                          <a:solidFill>
                            <a:schemeClr val="bg1"/>
                          </a:solidFill>
                          <a:latin typeface="Basic Sans Bold"/>
                        </a:rPr>
                        <a:t>Establishing solid foundations for effective internal audit operations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</a:rPr>
                        <a:t>Mandate / Charter / Independence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internal audit charter in place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Reporting arrangements not structured for internal audit to operate independent of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safeguards in place where chief audit executive may have non-audit responsibilities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internal audit charter drafted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Reporting line established to a senior executive but not structured for internal audit to operate independent of management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charter implemented that may not be comprehensive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independent by reporting functionally to the audit committee and administratively to a senior executive with appropriate independence safeguards in place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Comprehensive internal audit charter in place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reports functionally to the audit committee and administratively to the chief executive officer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Independence issues are considered for all internal audit activities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Comprehensive safeguards and reporting in place where chief audit executive may have non-audit responsibilities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Where the chief audit executive may have non-audit responsibilities, there are 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appropriate safeguards in place for non-audit duties supported by appropriate quarantined internal audit function resourcing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independence assessed annually and reported to the audit committee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Charter externally benchmarked annually and appropriate changes made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</a:rPr>
                        <a:t>Structure / Operating Model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structure and operating model not defined</a:t>
                      </a:r>
                      <a:endParaRPr lang="en-GB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structure and operating model informally defined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business units work independently in silos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structure and operating model defined and being implemented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Limited collaboration between internal audit business units</a:t>
                      </a:r>
                      <a:endParaRPr lang="en-GB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structure and operating model defined and implementation in progress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Effective collaboration between internal audit business units</a:t>
                      </a:r>
                      <a:endParaRPr lang="en-GB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Optimum internal audit structure and operating model defined / effectively implemented / continually reviewed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Full alignment to organisation strategy and objectives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business units work together to deliver the internal audit mission</a:t>
                      </a:r>
                      <a:endParaRPr lang="en-GB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95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81916-41D2-B040-FA34-7BE187BB8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8870B37-4F22-032A-E716-B7E45513AFEC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8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DBE9D1-D9F0-4F01-8944-1FD5274AE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98497"/>
              </p:ext>
            </p:extLst>
          </p:nvPr>
        </p:nvGraphicFramePr>
        <p:xfrm>
          <a:off x="448319" y="1431711"/>
          <a:ext cx="11423641" cy="3737514"/>
        </p:xfrm>
        <a:graphic>
          <a:graphicData uri="http://schemas.openxmlformats.org/drawingml/2006/table">
            <a:tbl>
              <a:tblPr/>
              <a:tblGrid>
                <a:gridCol w="1003796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2083969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2083969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969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83969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083969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en-AU" sz="1200" b="1" kern="1200" baseline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2. Governance </a:t>
                      </a:r>
                      <a:r>
                        <a:rPr lang="en-AU" sz="1200" b="0" kern="1200" baseline="0">
                          <a:solidFill>
                            <a:schemeClr val="bg1"/>
                          </a:solidFill>
                          <a:latin typeface="Basic Sans Bold"/>
                          <a:ea typeface="+mn-ea"/>
                          <a:cs typeface="+mn-cs"/>
                        </a:rPr>
                        <a:t>2 of 2</a:t>
                      </a:r>
                    </a:p>
                    <a:p>
                      <a:pPr algn="ctr" rtl="0">
                        <a:buClr>
                          <a:srgbClr val="3C3D3E"/>
                        </a:buClr>
                        <a:buSzPct val="100000"/>
                      </a:pPr>
                      <a:r>
                        <a:rPr lang="en-US" sz="1050" b="0" i="1" baseline="0">
                          <a:solidFill>
                            <a:schemeClr val="bg1"/>
                          </a:solidFill>
                          <a:latin typeface="Basic Sans Bold"/>
                        </a:rPr>
                        <a:t>Establishing solid foundations for effective internal audit operations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256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</a:rPr>
                        <a:t>Methodology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 hoc internal audit methodology and process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Basic internal audit methodology and process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Documented one dimensional internal audit methodology and process with limited depth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attention to root cause analysis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Solid fit-for-purpose internal audit methodology and process that brings consistency and quality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Formal root cause analysis in place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Dynamic and agile internal audit methodology and process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Specifically aligned to the internal audit excellence framework which in turn aligns services to business strategy and objectives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Robust root cause analysis methodology implemented and operating effectively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58443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P</a:t>
                      </a: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</a:rPr>
                        <a:t>erformance Reporting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Not a consideration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Not actively considered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performance reporting but not clearly measured or specifically aligned to business strategy and objectives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Specified performance measures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Regular performance reporting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Clear performance measures in alignment to business strategy and objectives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Clear links drawn between key activities and results achieved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Meaningful performance information with clear line of sight between planned and actual performance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cs typeface="Arial" panose="020B0604020202020204" pitchFamily="34" charset="0"/>
                        </a:rPr>
                        <a:t>Process comprises planning / measuring / reporting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30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9048C-7CB0-FE69-D254-AE8747AD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8448F-3FBB-5C66-FF44-04B5808A1785}"/>
              </a:ext>
            </a:extLst>
          </p:cNvPr>
          <p:cNvSpPr txBox="1">
            <a:spLocks/>
          </p:cNvSpPr>
          <p:nvPr/>
        </p:nvSpPr>
        <p:spPr>
          <a:xfrm>
            <a:off x="5727118" y="6576827"/>
            <a:ext cx="675731" cy="28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Basic Sans Bold"/>
              </a:rPr>
              <a:t>- </a:t>
            </a:r>
            <a:fld id="{D20B7FBE-2406-4E21-8DBA-D49929177869}" type="slidenum">
              <a:rPr lang="en-US" sz="1200" smtClean="0">
                <a:latin typeface="Basic Sans Bold"/>
              </a:rPr>
              <a:pPr algn="ctr"/>
              <a:t>9</a:t>
            </a:fld>
            <a:r>
              <a:rPr lang="en-US" sz="1200">
                <a:latin typeface="Basic Sans Bold"/>
              </a:rPr>
              <a:t> 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8E2598-EDBA-6CB5-C5B8-069F6C69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63109"/>
              </p:ext>
            </p:extLst>
          </p:nvPr>
        </p:nvGraphicFramePr>
        <p:xfrm>
          <a:off x="538499" y="1485051"/>
          <a:ext cx="11272501" cy="4564356"/>
        </p:xfrm>
        <a:graphic>
          <a:graphicData uri="http://schemas.openxmlformats.org/drawingml/2006/table">
            <a:tbl>
              <a:tblPr/>
              <a:tblGrid>
                <a:gridCol w="1003796">
                  <a:extLst>
                    <a:ext uri="{9D8B030D-6E8A-4147-A177-3AD203B41FA5}">
                      <a16:colId xmlns:a16="http://schemas.microsoft.com/office/drawing/2014/main" val="1574292860"/>
                    </a:ext>
                  </a:extLst>
                </a:gridCol>
                <a:gridCol w="1673345">
                  <a:extLst>
                    <a:ext uri="{9D8B030D-6E8A-4147-A177-3AD203B41FA5}">
                      <a16:colId xmlns:a16="http://schemas.microsoft.com/office/drawing/2014/main" val="419859716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515306283"/>
                    </a:ext>
                  </a:extLst>
                </a:gridCol>
                <a:gridCol w="2083015">
                  <a:extLst>
                    <a:ext uri="{9D8B030D-6E8A-4147-A177-3AD203B41FA5}">
                      <a16:colId xmlns:a16="http://schemas.microsoft.com/office/drawing/2014/main" val="2119931998"/>
                    </a:ext>
                  </a:extLst>
                </a:gridCol>
                <a:gridCol w="2024165">
                  <a:extLst>
                    <a:ext uri="{9D8B030D-6E8A-4147-A177-3AD203B41FA5}">
                      <a16:colId xmlns:a16="http://schemas.microsoft.com/office/drawing/2014/main" val="3371112736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953180079"/>
                    </a:ext>
                  </a:extLst>
                </a:gridCol>
              </a:tblGrid>
              <a:tr h="302494">
                <a:tc gridSpan="6">
                  <a:txBody>
                    <a:bodyPr/>
                    <a:lstStyle/>
                    <a:p>
                      <a:pPr algn="ctr" rtl="0"/>
                      <a:r>
                        <a:rPr lang="en-AU" sz="1200" b="1" baseline="0">
                          <a:solidFill>
                            <a:schemeClr val="bg1"/>
                          </a:solidFill>
                          <a:latin typeface="Basic Sans Bold"/>
                        </a:rPr>
                        <a:t>3. People and Culture </a:t>
                      </a:r>
                      <a:r>
                        <a:rPr lang="en-AU" sz="1200" b="0" baseline="0">
                          <a:solidFill>
                            <a:schemeClr val="bg1"/>
                          </a:solidFill>
                          <a:latin typeface="Basic Sans Bold"/>
                        </a:rPr>
                        <a:t>1 of 1</a:t>
                      </a:r>
                    </a:p>
                    <a:p>
                      <a:pPr algn="ctr" rtl="0"/>
                      <a:r>
                        <a:rPr lang="en-US" sz="1050" b="0" i="1">
                          <a:solidFill>
                            <a:schemeClr val="bg1"/>
                          </a:solidFill>
                          <a:latin typeface="Basic Sans Bold"/>
                        </a:rPr>
                        <a:t>Building the next generation team to stay in front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/>
                      <a:endParaRPr lang="en-US" altLang="en-US" sz="1200" b="1" baseline="0">
                        <a:solidFill>
                          <a:schemeClr val="bg1"/>
                        </a:solidFill>
                        <a:latin typeface="+mn-lt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endParaRPr kumimoji="0" lang="en-GB" sz="1200" b="0" i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ic Sans Bold"/>
                        <a:ea typeface="+mn-ea"/>
                        <a:cs typeface="+mn-cs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2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AU" sz="1000" b="1" spc="-10">
                          <a:latin typeface="Basic Sans Bold"/>
                          <a:cs typeface="Basic Sans Bold"/>
                        </a:rPr>
                        <a:t>Component</a:t>
                      </a:r>
                      <a:endParaRPr kumimoji="0" lang="en-US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ic Sans" panose="00000500000000000000" pitchFamily="50" charset="0"/>
                        <a:cs typeface="Calibri" panose="020F0502020204030204" pitchFamily="34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4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Implemented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Managed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ic Sans" panose="00000500000000000000" pitchFamily="50" charset="0"/>
                          <a:ea typeface="Times New Roman" pitchFamily="18" charset="0"/>
                          <a:cs typeface="Times" panose="02020603050405020304" pitchFamily="18" charset="0"/>
                        </a:rPr>
                        <a:t>Optimising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</a:rPr>
                        <a:t>Internal Audit Employer of Choice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focus on becoming an internal audit employer of choice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Reactive approach to internal audit employer of choice offering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approaches developed to internal audit employer of choice offering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approaches successfully implemented to internal audit employer of choice offering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Formal employer of choice plan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has a good reputation and candidates want to work there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organisation attracts high-calibre internal audit candidates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</a:rPr>
                        <a:t>Capability Development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Little or no consideration of capability development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Informal planning with some focus on capability development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Capability development maintains the status quo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Capability development initiatives enhance competency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focus on building new capability areas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auditors are encouraged to become Certified Internal Auditors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Formal capability planning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Significant focus on continually developing people to stay ahead of the pack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The organisation drives Certified Internal Auditor as the certification of choice for its internal auditors</a:t>
                      </a: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 and there is a formal program to place to support this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8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Basic Sans Bold"/>
                        </a:rPr>
                        <a:t>People Performance Management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Little or no consideration of performance management or improvement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Corporate performance management approach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Corporate performance management approach with some specific internal audit improvement focus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Solid performance management and people improvement approach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Focus on internal audit capability improvement and individual development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Advanced approach to performance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Designed to foster and mentor continual improvement of people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Detailed measures on performance obtained throughout the year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AU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capability enhanced year-on-year</a:t>
                      </a:r>
                      <a:endParaRPr lang="en-US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17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Culture / Ethics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particular focus on Internal audit ethical culture development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consideration of internal audit ethical culture development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Consideration of how to build internal audit ethical culture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formal ethics training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Focus on initiatives to develop internal audit ethical culture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Strong embedded internal audit ethical culture that comes directly from the organisation and internal audit tone at the top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17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3C3D3E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AU" sz="1000" b="1">
                          <a:solidFill>
                            <a:schemeClr val="tx1"/>
                          </a:solidFill>
                          <a:latin typeface="Basic Sans Bold"/>
                        </a:rPr>
                        <a:t>Career and Succession Planning</a:t>
                      </a:r>
                      <a:endParaRPr lang="en-US" sz="1000" b="1">
                        <a:solidFill>
                          <a:schemeClr val="tx1"/>
                        </a:solidFill>
                        <a:latin typeface="Basic Sans Bold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No focus on career and succession planning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Reactive approach to career and succession planning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focus on career and succession but not formally planned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Some contingency training for key positions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Internal audit management have identified succession planning candidates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Formal career and succession planning process actively supported by the audit committee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Basic Sans" panose="00000500000000000000" pitchFamily="50" charset="0"/>
                        <a:buChar char="›"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Basic Sans" panose="00000500000000000000" pitchFamily="50" charset="0"/>
                          <a:ea typeface="+mn-ea"/>
                          <a:cs typeface="Arial" panose="020B0604020202020204" pitchFamily="34" charset="0"/>
                        </a:rPr>
                        <a:t>Sophisticated program to identify and prepare candidates</a:t>
                      </a:r>
                      <a:endParaRPr lang="en-AU" sz="900" kern="1200">
                        <a:solidFill>
                          <a:srgbClr val="000000"/>
                        </a:solidFill>
                        <a:effectLst/>
                        <a:latin typeface="Basic Sans" panose="000005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7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47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198"/>
      </a:accent1>
      <a:accent2>
        <a:srgbClr val="F58423"/>
      </a:accent2>
      <a:accent3>
        <a:srgbClr val="A5A5A5"/>
      </a:accent3>
      <a:accent4>
        <a:srgbClr val="EFC233"/>
      </a:accent4>
      <a:accent5>
        <a:srgbClr val="006198"/>
      </a:accent5>
      <a:accent6>
        <a:srgbClr val="9ACA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c7480f-6acd-4120-b381-1acef192d82a" xsi:nil="true"/>
    <lcf76f155ced4ddcb4097134ff3c332f xmlns="9bd4fa7a-e64c-4dc1-880e-f4050c34ef7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9551224AE149B1DBFDD154B0FB91" ma:contentTypeVersion="12" ma:contentTypeDescription="Create a new document." ma:contentTypeScope="" ma:versionID="2f35208f561dfc68feefd8af95248616">
  <xsd:schema xmlns:xsd="http://www.w3.org/2001/XMLSchema" xmlns:xs="http://www.w3.org/2001/XMLSchema" xmlns:p="http://schemas.microsoft.com/office/2006/metadata/properties" xmlns:ns2="9bd4fa7a-e64c-4dc1-880e-f4050c34ef73" xmlns:ns3="74c7480f-6acd-4120-b381-1acef192d82a" targetNamespace="http://schemas.microsoft.com/office/2006/metadata/properties" ma:root="true" ma:fieldsID="df33617278f2b5f7bbb6a9e25c2926d7" ns2:_="" ns3:_="">
    <xsd:import namespace="9bd4fa7a-e64c-4dc1-880e-f4050c34ef73"/>
    <xsd:import namespace="74c7480f-6acd-4120-b381-1acef192d8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4fa7a-e64c-4dc1-880e-f4050c34e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b03aee5-a0c8-4995-8c7f-9bfdb5aa1f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7480f-6acd-4120-b381-1acef192d8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9fb4bad-d1c7-4255-a9a8-20892356abd9}" ma:internalName="TaxCatchAll" ma:showField="CatchAllData" ma:web="74c7480f-6acd-4120-b381-1acef192d8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6A72B2-5607-4940-9F65-558080D90F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4E6F7-7686-4545-BB37-59CA54CB962B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9bd4fa7a-e64c-4dc1-880e-f4050c34ef73"/>
    <ds:schemaRef ds:uri="74c7480f-6acd-4120-b381-1acef192d82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127142-760C-400B-ABF6-FFEB8AA90B85}">
  <ds:schemaRefs>
    <ds:schemaRef ds:uri="74c7480f-6acd-4120-b381-1acef192d82a"/>
    <ds:schemaRef ds:uri="9bd4fa7a-e64c-4dc1-880e-f4050c34ef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4400</Words>
  <Application>Microsoft Office PowerPoint</Application>
  <PresentationFormat>Widescreen</PresentationFormat>
  <Paragraphs>638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Basic Sans</vt:lpstr>
      <vt:lpstr>Basic Sans Bold</vt:lpstr>
      <vt:lpstr>Basic Sans It</vt:lpstr>
      <vt:lpstr>Basic Sans SemiBold</vt:lpstr>
      <vt:lpstr>Proxima Nova Alt Rg</vt:lpstr>
      <vt:lpstr>Wingdings</vt:lpstr>
      <vt:lpstr>Office Theme</vt:lpstr>
      <vt:lpstr>Internal Audit Excellence Framework: Maturity Assessment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Borges</dc:creator>
  <cp:lastModifiedBy>Hayley Elson</cp:lastModifiedBy>
  <cp:revision>1</cp:revision>
  <cp:lastPrinted>2022-10-14T08:01:28Z</cp:lastPrinted>
  <dcterms:created xsi:type="dcterms:W3CDTF">2022-02-14T02:35:23Z</dcterms:created>
  <dcterms:modified xsi:type="dcterms:W3CDTF">2026-03-11T21:50:00Z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0x010100D3379551224AE149B1DBFDD154B0FB91</vt:lpwstr>
  </property>
  <property fmtid="{D5CDD505-2E9C-101B-9397-08002B2CF9AE}" pid="3" name="MediaServiceImageTags">
    <vt:lpwstr/>
  </property>
</Properties>
</file>