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7772400" cx="13817600"/>
  <p:notesSz cx="9144000" cy="6858000"/>
  <p:embeddedFontLst>
    <p:embeddedFont>
      <p:font typeface="Palatino Linotype"/>
      <p:regular r:id="rId31"/>
      <p:bold r:id="rId32"/>
      <p:italic r:id="rId33"/>
      <p:boldItalic r:id="rId34"/>
    </p:embeddedFont>
    <p:embeddedFont>
      <p:font typeface="Gill Sans"/>
      <p:regular r:id="rId35"/>
      <p:bold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448">
          <p15:clr>
            <a:srgbClr val="A4A3A4"/>
          </p15:clr>
        </p15:guide>
        <p15:guide id="2" pos="4352">
          <p15:clr>
            <a:srgbClr val="A4A3A4"/>
          </p15:clr>
        </p15:guide>
      </p15:sldGuideLst>
    </p:ext>
    <p:ext uri="http://customooxmlschemas.google.com/">
      <go:slidesCustomData xmlns:go="http://customooxmlschemas.google.com/" r:id="rId37" roundtripDataSignature="AMtx7mgO/gYxqd/2mdVJJFPtsO5X2+cOd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448" orient="horz"/>
        <p:guide pos="4352"/>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alatinoLinotype-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PalatinoLinotype-italic.fntdata"/><Relationship Id="rId10" Type="http://schemas.openxmlformats.org/officeDocument/2006/relationships/slide" Target="slides/slide5.xml"/><Relationship Id="rId32" Type="http://schemas.openxmlformats.org/officeDocument/2006/relationships/font" Target="fonts/PalatinoLinotype-bold.fntdata"/><Relationship Id="rId13" Type="http://schemas.openxmlformats.org/officeDocument/2006/relationships/slide" Target="slides/slide8.xml"/><Relationship Id="rId35" Type="http://schemas.openxmlformats.org/officeDocument/2006/relationships/font" Target="fonts/GillSans-regular.fntdata"/><Relationship Id="rId12" Type="http://schemas.openxmlformats.org/officeDocument/2006/relationships/slide" Target="slides/slide7.xml"/><Relationship Id="rId34" Type="http://schemas.openxmlformats.org/officeDocument/2006/relationships/font" Target="fonts/PalatinoLinotype-boldItalic.fntdata"/><Relationship Id="rId15" Type="http://schemas.openxmlformats.org/officeDocument/2006/relationships/slide" Target="slides/slide10.xml"/><Relationship Id="rId37" Type="http://customschemas.google.com/relationships/presentationmetadata" Target="metadata"/><Relationship Id="rId14" Type="http://schemas.openxmlformats.org/officeDocument/2006/relationships/slide" Target="slides/slide9.xml"/><Relationship Id="rId36" Type="http://schemas.openxmlformats.org/officeDocument/2006/relationships/font" Target="fonts/GillSans-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13513"/>
            <a:ext cx="3962400" cy="3429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5180013" y="6513513"/>
            <a:ext cx="3962400" cy="3429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lsos.gov/departments/archives/records_management/home.html" TargetMode="External"/><Relationship Id="rId3" Type="http://schemas.openxmlformats.org/officeDocument/2006/relationships/hyperlink" Target="https://www.ilsos.gov/publications/pdf_publications/ard_pub5.pdf"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5: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9" name="Google Shape;69;p5: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MS</a:t>
            </a:r>
            <a:endParaRPr/>
          </a:p>
          <a:p>
            <a:pPr indent="0" lvl="0" marL="0" rtl="0" algn="l">
              <a:spcBef>
                <a:spcPts val="0"/>
              </a:spcBef>
              <a:spcAft>
                <a:spcPts val="0"/>
              </a:spcAft>
              <a:buNone/>
            </a:pPr>
            <a:r>
              <a:t/>
            </a:r>
            <a:endParaRPr/>
          </a:p>
        </p:txBody>
      </p:sp>
      <p:sp>
        <p:nvSpPr>
          <p:cNvPr id="70" name="Google Shape;70;p5:notes"/>
          <p:cNvSpPr txBox="1"/>
          <p:nvPr>
            <p:ph idx="12" type="sldNum"/>
          </p:nvPr>
        </p:nvSpPr>
        <p:spPr>
          <a:xfrm>
            <a:off x="5180013" y="6513513"/>
            <a:ext cx="3962400" cy="3429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817ffd1abb_0_61:notes"/>
          <p:cNvSpPr/>
          <p:nvPr>
            <p:ph idx="2" type="sldImg"/>
          </p:nvPr>
        </p:nvSpPr>
        <p:spPr>
          <a:xfrm>
            <a:off x="2286000" y="514350"/>
            <a:ext cx="4572000" cy="25719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817ffd1abb_0_61: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TW   W-9 can’t change, Ask the question if your district has started ACH payments?  Checks </a:t>
            </a:r>
            <a:r>
              <a:rPr lang="en-US"/>
              <a:t>stolen</a:t>
            </a:r>
            <a:r>
              <a:rPr lang="en-US"/>
              <a:t> or lost in mail?  What is your volume per month?  What forms for ACH required?  Just to confirm the banking info is correct?</a:t>
            </a:r>
            <a:endParaRPr/>
          </a:p>
        </p:txBody>
      </p:sp>
      <p:sp>
        <p:nvSpPr>
          <p:cNvPr id="134" name="Google Shape;134;g1817ffd1abb_0_61:notes"/>
          <p:cNvSpPr txBox="1"/>
          <p:nvPr>
            <p:ph idx="12" type="sldNum"/>
          </p:nvPr>
        </p:nvSpPr>
        <p:spPr>
          <a:xfrm>
            <a:off x="5180013" y="6513513"/>
            <a:ext cx="3962400" cy="342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817ffd1abb_0_55:notes"/>
          <p:cNvSpPr/>
          <p:nvPr>
            <p:ph idx="2" type="sldImg"/>
          </p:nvPr>
        </p:nvSpPr>
        <p:spPr>
          <a:xfrm>
            <a:off x="2286000" y="514350"/>
            <a:ext cx="4572000" cy="25719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817ffd1abb_0_55: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highlight>
                  <a:srgbClr val="FFFFFF"/>
                </a:highlight>
                <a:latin typeface="Arial"/>
                <a:ea typeface="Arial"/>
                <a:cs typeface="Arial"/>
                <a:sym typeface="Arial"/>
              </a:rPr>
              <a:t>TW </a:t>
            </a:r>
            <a:endParaRPr/>
          </a:p>
        </p:txBody>
      </p:sp>
      <p:sp>
        <p:nvSpPr>
          <p:cNvPr id="141" name="Google Shape;141;g1817ffd1abb_0_55:notes"/>
          <p:cNvSpPr txBox="1"/>
          <p:nvPr>
            <p:ph idx="12" type="sldNum"/>
          </p:nvPr>
        </p:nvSpPr>
        <p:spPr>
          <a:xfrm>
            <a:off x="5180013" y="6513513"/>
            <a:ext cx="3962400" cy="342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9c517106c1_1_0:notes"/>
          <p:cNvSpPr/>
          <p:nvPr>
            <p:ph idx="2" type="sldImg"/>
          </p:nvPr>
        </p:nvSpPr>
        <p:spPr>
          <a:xfrm>
            <a:off x="2286000" y="514350"/>
            <a:ext cx="4572000" cy="25719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9c517106c1_1_0: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highlight>
                  <a:srgbClr val="FFFFFF"/>
                </a:highlight>
                <a:latin typeface="Arial"/>
                <a:ea typeface="Arial"/>
                <a:cs typeface="Arial"/>
                <a:sym typeface="Arial"/>
              </a:rPr>
              <a:t>TW</a:t>
            </a:r>
            <a:endParaRPr/>
          </a:p>
        </p:txBody>
      </p:sp>
      <p:sp>
        <p:nvSpPr>
          <p:cNvPr id="148" name="Google Shape;148;g19c517106c1_1_0:notes"/>
          <p:cNvSpPr txBox="1"/>
          <p:nvPr>
            <p:ph idx="12" type="sldNum"/>
          </p:nvPr>
        </p:nvSpPr>
        <p:spPr>
          <a:xfrm>
            <a:off x="5180013" y="6513513"/>
            <a:ext cx="3962400" cy="342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9c517106c1_1_7:notes"/>
          <p:cNvSpPr/>
          <p:nvPr>
            <p:ph idx="2" type="sldImg"/>
          </p:nvPr>
        </p:nvSpPr>
        <p:spPr>
          <a:xfrm>
            <a:off x="2286000" y="514350"/>
            <a:ext cx="4572000" cy="25719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9c517106c1_1_7: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highlight>
                  <a:srgbClr val="FFFFFF"/>
                </a:highlight>
                <a:latin typeface="Arial"/>
                <a:ea typeface="Arial"/>
                <a:cs typeface="Arial"/>
                <a:sym typeface="Arial"/>
              </a:rPr>
              <a:t>TW</a:t>
            </a:r>
            <a:endParaRPr/>
          </a:p>
        </p:txBody>
      </p:sp>
      <p:sp>
        <p:nvSpPr>
          <p:cNvPr id="155" name="Google Shape;155;g19c517106c1_1_7:notes"/>
          <p:cNvSpPr txBox="1"/>
          <p:nvPr>
            <p:ph idx="12" type="sldNum"/>
          </p:nvPr>
        </p:nvSpPr>
        <p:spPr>
          <a:xfrm>
            <a:off x="5180013" y="6513513"/>
            <a:ext cx="3962400" cy="342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817ffd1abb_0_67:notes"/>
          <p:cNvSpPr/>
          <p:nvPr>
            <p:ph idx="2" type="sldImg"/>
          </p:nvPr>
        </p:nvSpPr>
        <p:spPr>
          <a:xfrm>
            <a:off x="2286000" y="514350"/>
            <a:ext cx="4572000" cy="25719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817ffd1abb_0_67: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TW</a:t>
            </a:r>
            <a:endParaRPr/>
          </a:p>
        </p:txBody>
      </p:sp>
      <p:sp>
        <p:nvSpPr>
          <p:cNvPr id="163" name="Google Shape;163;g1817ffd1abb_0_67:notes"/>
          <p:cNvSpPr txBox="1"/>
          <p:nvPr>
            <p:ph idx="12" type="sldNum"/>
          </p:nvPr>
        </p:nvSpPr>
        <p:spPr>
          <a:xfrm>
            <a:off x="5180013" y="6513513"/>
            <a:ext cx="3962400" cy="342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817ffd1abb_0_82:notes"/>
          <p:cNvSpPr/>
          <p:nvPr>
            <p:ph idx="2" type="sldImg"/>
          </p:nvPr>
        </p:nvSpPr>
        <p:spPr>
          <a:xfrm>
            <a:off x="2286000" y="514350"/>
            <a:ext cx="4572000" cy="25719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817ffd1abb_0_82: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TW  We follow the IL </a:t>
            </a:r>
            <a:r>
              <a:rPr lang="en-US"/>
              <a:t>government</a:t>
            </a:r>
            <a:r>
              <a:rPr lang="en-US"/>
              <a:t> prompt payment act for vendors.  Board policy may allow utilities to be paid sooner or those vendors with early bird discounts.  Be aware of your board policies.  Software features can insure that AP only work with AP account codes and PR only work with salary codes.</a:t>
            </a:r>
            <a:endParaRPr/>
          </a:p>
          <a:p>
            <a:pPr indent="0" lvl="0" marL="0" rtl="0" algn="l">
              <a:spcBef>
                <a:spcPts val="360"/>
              </a:spcBef>
              <a:spcAft>
                <a:spcPts val="0"/>
              </a:spcAft>
              <a:buNone/>
            </a:pPr>
            <a:r>
              <a:t/>
            </a:r>
            <a:endParaRPr/>
          </a:p>
        </p:txBody>
      </p:sp>
      <p:sp>
        <p:nvSpPr>
          <p:cNvPr id="170" name="Google Shape;170;g1817ffd1abb_0_82:notes"/>
          <p:cNvSpPr txBox="1"/>
          <p:nvPr>
            <p:ph idx="12" type="sldNum"/>
          </p:nvPr>
        </p:nvSpPr>
        <p:spPr>
          <a:xfrm>
            <a:off x="5180013" y="6513513"/>
            <a:ext cx="3962400" cy="342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817ffd1abb_0_88:notes"/>
          <p:cNvSpPr/>
          <p:nvPr>
            <p:ph idx="2" type="sldImg"/>
          </p:nvPr>
        </p:nvSpPr>
        <p:spPr>
          <a:xfrm>
            <a:off x="2286000" y="514350"/>
            <a:ext cx="4572000" cy="25719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817ffd1abb_0_88: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7" name="Google Shape;177;g1817ffd1abb_0_88:notes"/>
          <p:cNvSpPr txBox="1"/>
          <p:nvPr>
            <p:ph idx="12" type="sldNum"/>
          </p:nvPr>
        </p:nvSpPr>
        <p:spPr>
          <a:xfrm>
            <a:off x="5180013" y="6513513"/>
            <a:ext cx="3962400" cy="342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817ffd1abb_0_102:notes"/>
          <p:cNvSpPr/>
          <p:nvPr>
            <p:ph idx="2" type="sldImg"/>
          </p:nvPr>
        </p:nvSpPr>
        <p:spPr>
          <a:xfrm>
            <a:off x="2286000" y="514350"/>
            <a:ext cx="4572000" cy="25719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817ffd1abb_0_102: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CH When setting up new vendors with ACH, Follow up with phone call.  Such a high incidence of fraud.  Hover over the email address to see the sender email.  You can’t be too vigilant!</a:t>
            </a:r>
            <a:endParaRPr/>
          </a:p>
          <a:p>
            <a:pPr indent="0" lvl="0" marL="0" rtl="0" algn="l">
              <a:spcBef>
                <a:spcPts val="360"/>
              </a:spcBef>
              <a:spcAft>
                <a:spcPts val="0"/>
              </a:spcAft>
              <a:buNone/>
            </a:pPr>
            <a:r>
              <a:t/>
            </a:r>
            <a:endParaRPr/>
          </a:p>
        </p:txBody>
      </p:sp>
      <p:sp>
        <p:nvSpPr>
          <p:cNvPr id="184" name="Google Shape;184;g1817ffd1abb_0_102:notes"/>
          <p:cNvSpPr txBox="1"/>
          <p:nvPr>
            <p:ph idx="12" type="sldNum"/>
          </p:nvPr>
        </p:nvSpPr>
        <p:spPr>
          <a:xfrm>
            <a:off x="5180013" y="6513513"/>
            <a:ext cx="3962400" cy="342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8a7c4d315e_0_0:notes"/>
          <p:cNvSpPr/>
          <p:nvPr>
            <p:ph idx="2" type="sldImg"/>
          </p:nvPr>
        </p:nvSpPr>
        <p:spPr>
          <a:xfrm>
            <a:off x="2286000" y="514350"/>
            <a:ext cx="4572000" cy="25719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8a7c4d315e_0_0: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CH</a:t>
            </a:r>
            <a:endParaRPr/>
          </a:p>
        </p:txBody>
      </p:sp>
      <p:sp>
        <p:nvSpPr>
          <p:cNvPr id="191" name="Google Shape;191;g18a7c4d315e_0_0:notes"/>
          <p:cNvSpPr txBox="1"/>
          <p:nvPr>
            <p:ph idx="12" type="sldNum"/>
          </p:nvPr>
        </p:nvSpPr>
        <p:spPr>
          <a:xfrm>
            <a:off x="5180013" y="6513513"/>
            <a:ext cx="3962400" cy="342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817ffd1abb_0_120:notes"/>
          <p:cNvSpPr/>
          <p:nvPr>
            <p:ph idx="2" type="sldImg"/>
          </p:nvPr>
        </p:nvSpPr>
        <p:spPr>
          <a:xfrm>
            <a:off x="2286000" y="514350"/>
            <a:ext cx="4572000" cy="25719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1817ffd1abb_0_120: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a:solidFill>
                <a:srgbClr val="2D2D2D"/>
              </a:solidFill>
              <a:highlight>
                <a:srgbClr val="FFFFFF"/>
              </a:highlight>
              <a:latin typeface="Arial"/>
              <a:ea typeface="Arial"/>
              <a:cs typeface="Arial"/>
              <a:sym typeface="Arial"/>
            </a:endParaRPr>
          </a:p>
          <a:p>
            <a:pPr indent="0" lvl="0" marL="457200" rtl="0" algn="l">
              <a:lnSpc>
                <a:spcPct val="115000"/>
              </a:lnSpc>
              <a:spcBef>
                <a:spcPts val="0"/>
              </a:spcBef>
              <a:spcAft>
                <a:spcPts val="0"/>
              </a:spcAft>
              <a:buNone/>
            </a:pPr>
            <a:r>
              <a:rPr lang="en-US">
                <a:solidFill>
                  <a:srgbClr val="2D2D2D"/>
                </a:solidFill>
                <a:highlight>
                  <a:srgbClr val="FFFFFF"/>
                </a:highlight>
                <a:latin typeface="Arial"/>
                <a:ea typeface="Arial"/>
                <a:cs typeface="Arial"/>
                <a:sym typeface="Arial"/>
              </a:rPr>
              <a:t>CH  Just be happy you don’t have to complete Form 1099-Rs…Form 1099-NEC is for reporting non-employee compensation that is usually subject to the self-employment tax.  </a:t>
            </a:r>
            <a:r>
              <a:rPr lang="en-US">
                <a:solidFill>
                  <a:srgbClr val="2D2D2D"/>
                </a:solidFill>
                <a:highlight>
                  <a:srgbClr val="FFFFFF"/>
                </a:highlight>
                <a:latin typeface="Arial"/>
                <a:ea typeface="Arial"/>
                <a:cs typeface="Arial"/>
                <a:sym typeface="Arial"/>
              </a:rPr>
              <a:t>The 1099-MISC is used to report payments not subject to self-employment tax.</a:t>
            </a:r>
            <a:endParaRPr>
              <a:solidFill>
                <a:srgbClr val="2D2D2D"/>
              </a:solidFill>
              <a:highlight>
                <a:srgbClr val="FFFFFF"/>
              </a:highlight>
              <a:latin typeface="Arial"/>
              <a:ea typeface="Arial"/>
              <a:cs typeface="Arial"/>
              <a:sym typeface="Arial"/>
            </a:endParaRPr>
          </a:p>
          <a:p>
            <a:pPr indent="0" lvl="0" marL="0" rtl="0" algn="l">
              <a:spcBef>
                <a:spcPts val="360"/>
              </a:spcBef>
              <a:spcAft>
                <a:spcPts val="0"/>
              </a:spcAft>
              <a:buNone/>
            </a:pPr>
            <a:r>
              <a:t/>
            </a:r>
            <a:endParaRPr/>
          </a:p>
        </p:txBody>
      </p:sp>
      <p:sp>
        <p:nvSpPr>
          <p:cNvPr id="199" name="Google Shape;199;g1817ffd1abb_0_120:notes"/>
          <p:cNvSpPr txBox="1"/>
          <p:nvPr>
            <p:ph idx="12" type="sldNum"/>
          </p:nvPr>
        </p:nvSpPr>
        <p:spPr>
          <a:xfrm>
            <a:off x="5180013" y="6513513"/>
            <a:ext cx="3962400" cy="342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6: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MS</a:t>
            </a:r>
            <a:endParaRPr/>
          </a:p>
        </p:txBody>
      </p:sp>
      <p:sp>
        <p:nvSpPr>
          <p:cNvPr id="76" name="Google Shape;76;p6: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817ffd1abb_0_129:notes"/>
          <p:cNvSpPr/>
          <p:nvPr>
            <p:ph idx="2" type="sldImg"/>
          </p:nvPr>
        </p:nvSpPr>
        <p:spPr>
          <a:xfrm>
            <a:off x="2286000" y="514350"/>
            <a:ext cx="4572000" cy="25719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1817ffd1abb_0_129: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CH </a:t>
            </a:r>
            <a:r>
              <a:rPr lang="en-US" u="sng">
                <a:solidFill>
                  <a:schemeClr val="hlink"/>
                </a:solidFill>
                <a:hlinkClick r:id="rId2"/>
              </a:rPr>
              <a:t>https://www.ilsos.gov/departments/archives/records_management/home.html</a:t>
            </a:r>
            <a:r>
              <a:rPr lang="en-US"/>
              <a:t> </a:t>
            </a:r>
            <a:r>
              <a:rPr lang="en-US" u="sng">
                <a:solidFill>
                  <a:schemeClr val="hlink"/>
                </a:solidFill>
                <a:hlinkClick r:id="rId3"/>
              </a:rPr>
              <a:t>IL State Records Management Manual</a:t>
            </a:r>
            <a:endParaRPr/>
          </a:p>
        </p:txBody>
      </p:sp>
      <p:sp>
        <p:nvSpPr>
          <p:cNvPr id="209" name="Google Shape;209;g1817ffd1abb_0_129:notes"/>
          <p:cNvSpPr txBox="1"/>
          <p:nvPr>
            <p:ph idx="12" type="sldNum"/>
          </p:nvPr>
        </p:nvSpPr>
        <p:spPr>
          <a:xfrm>
            <a:off x="5180013" y="6513513"/>
            <a:ext cx="3962400" cy="342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817ffd1abb_0_73:notes"/>
          <p:cNvSpPr/>
          <p:nvPr>
            <p:ph idx="2" type="sldImg"/>
          </p:nvPr>
        </p:nvSpPr>
        <p:spPr>
          <a:xfrm>
            <a:off x="2286000" y="514350"/>
            <a:ext cx="4572000" cy="25719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817ffd1abb_0_73: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CH</a:t>
            </a:r>
            <a:endParaRPr/>
          </a:p>
        </p:txBody>
      </p:sp>
      <p:sp>
        <p:nvSpPr>
          <p:cNvPr id="216" name="Google Shape;216;g1817ffd1abb_0_73:notes"/>
          <p:cNvSpPr txBox="1"/>
          <p:nvPr>
            <p:ph idx="12" type="sldNum"/>
          </p:nvPr>
        </p:nvSpPr>
        <p:spPr>
          <a:xfrm>
            <a:off x="5180013" y="6513513"/>
            <a:ext cx="3962400" cy="342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817ffd1abb_0_95:notes"/>
          <p:cNvSpPr/>
          <p:nvPr>
            <p:ph idx="2" type="sldImg"/>
          </p:nvPr>
        </p:nvSpPr>
        <p:spPr>
          <a:xfrm>
            <a:off x="2286000" y="514350"/>
            <a:ext cx="4572000" cy="25719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817ffd1abb_0_95: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CH</a:t>
            </a:r>
            <a:endParaRPr/>
          </a:p>
        </p:txBody>
      </p:sp>
      <p:sp>
        <p:nvSpPr>
          <p:cNvPr id="226" name="Google Shape;226;g1817ffd1abb_0_95:notes"/>
          <p:cNvSpPr txBox="1"/>
          <p:nvPr>
            <p:ph idx="12" type="sldNum"/>
          </p:nvPr>
        </p:nvSpPr>
        <p:spPr>
          <a:xfrm>
            <a:off x="5180013" y="6513513"/>
            <a:ext cx="3962400" cy="342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817ffd1abb_0_135:notes"/>
          <p:cNvSpPr/>
          <p:nvPr>
            <p:ph idx="2" type="sldImg"/>
          </p:nvPr>
        </p:nvSpPr>
        <p:spPr>
          <a:xfrm>
            <a:off x="2286000" y="514350"/>
            <a:ext cx="4572000" cy="25719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1817ffd1abb_0_135: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TW will wrap up and summarize</a:t>
            </a:r>
            <a:endParaRPr/>
          </a:p>
        </p:txBody>
      </p:sp>
      <p:sp>
        <p:nvSpPr>
          <p:cNvPr id="233" name="Google Shape;233;g1817ffd1abb_0_135:notes"/>
          <p:cNvSpPr txBox="1"/>
          <p:nvPr>
            <p:ph idx="12" type="sldNum"/>
          </p:nvPr>
        </p:nvSpPr>
        <p:spPr>
          <a:xfrm>
            <a:off x="5180013" y="6513513"/>
            <a:ext cx="3962400" cy="342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9: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9" name="Google Shape;239;p9: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0: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4" name="Google Shape;244;p10: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8: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TW </a:t>
            </a:r>
            <a:endParaRPr/>
          </a:p>
        </p:txBody>
      </p:sp>
      <p:sp>
        <p:nvSpPr>
          <p:cNvPr id="85" name="Google Shape;85;p8: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817ffd1abb_0_17: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TW  </a:t>
            </a:r>
            <a:endParaRPr/>
          </a:p>
          <a:p>
            <a:pPr indent="0" lvl="0" marL="0" rtl="0" algn="l">
              <a:spcBef>
                <a:spcPts val="360"/>
              </a:spcBef>
              <a:spcAft>
                <a:spcPts val="0"/>
              </a:spcAft>
              <a:buNone/>
            </a:pPr>
            <a:r>
              <a:rPr lang="en-US"/>
              <a:t>IPAM </a:t>
            </a:r>
            <a:r>
              <a:rPr lang="en-US">
                <a:highlight>
                  <a:srgbClr val="FFFFFF"/>
                </a:highlight>
                <a:latin typeface="Arial"/>
                <a:ea typeface="Arial"/>
                <a:cs typeface="Arial"/>
                <a:sym typeface="Arial"/>
              </a:rPr>
              <a:t>provides the basis for complete accounting of all district receipts and disbursements, systematic development of program budgeting, and the accumulations and dissemination of program-oriented costs.  </a:t>
            </a:r>
            <a:r>
              <a:rPr lang="en-US" sz="1100">
                <a:latin typeface="Arial"/>
                <a:ea typeface="Arial"/>
                <a:cs typeface="Arial"/>
                <a:sym typeface="Arial"/>
              </a:rPr>
              <a:t>The </a:t>
            </a:r>
            <a:r>
              <a:rPr lang="en-US" sz="1100" u="sng">
                <a:latin typeface="Arial"/>
                <a:ea typeface="Arial"/>
                <a:cs typeface="Arial"/>
                <a:sym typeface="Arial"/>
              </a:rPr>
              <a:t>Educational Purpose</a:t>
            </a:r>
            <a:r>
              <a:rPr lang="en-US" sz="1100">
                <a:latin typeface="Arial"/>
                <a:ea typeface="Arial"/>
                <a:cs typeface="Arial"/>
                <a:sym typeface="Arial"/>
              </a:rPr>
              <a:t> must be clearly</a:t>
            </a:r>
            <a:r>
              <a:rPr lang="en-US" sz="2300">
                <a:latin typeface="Arial"/>
                <a:ea typeface="Arial"/>
                <a:cs typeface="Arial"/>
                <a:sym typeface="Arial"/>
              </a:rPr>
              <a:t> </a:t>
            </a:r>
            <a:r>
              <a:rPr lang="en-US" sz="1100">
                <a:latin typeface="Arial"/>
                <a:ea typeface="Arial"/>
                <a:cs typeface="Arial"/>
                <a:sym typeface="Arial"/>
              </a:rPr>
              <a:t>Identified on all purchases</a:t>
            </a:r>
            <a:endParaRPr sz="1900">
              <a:latin typeface="Arial"/>
              <a:ea typeface="Arial"/>
              <a:cs typeface="Arial"/>
              <a:sym typeface="Arial"/>
            </a:endParaRPr>
          </a:p>
          <a:p>
            <a:pPr indent="0" lvl="0" marL="0" rtl="0" algn="l">
              <a:spcBef>
                <a:spcPts val="360"/>
              </a:spcBef>
              <a:spcAft>
                <a:spcPts val="0"/>
              </a:spcAft>
              <a:buNone/>
            </a:pPr>
            <a:r>
              <a:t/>
            </a:r>
            <a:endParaRPr>
              <a:highlight>
                <a:srgbClr val="FFFFFF"/>
              </a:highlight>
              <a:latin typeface="Arial"/>
              <a:ea typeface="Arial"/>
              <a:cs typeface="Arial"/>
              <a:sym typeface="Arial"/>
            </a:endParaRPr>
          </a:p>
        </p:txBody>
      </p:sp>
      <p:sp>
        <p:nvSpPr>
          <p:cNvPr id="91" name="Google Shape;91;g1817ffd1abb_0_17:notes"/>
          <p:cNvSpPr/>
          <p:nvPr>
            <p:ph idx="2" type="sldImg"/>
          </p:nvPr>
        </p:nvSpPr>
        <p:spPr>
          <a:xfrm>
            <a:off x="2286000" y="514350"/>
            <a:ext cx="4572000" cy="25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817ffd1abb_0_23: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sz="1900">
                <a:latin typeface="Arial"/>
                <a:ea typeface="Arial"/>
                <a:cs typeface="Arial"/>
                <a:sym typeface="Arial"/>
              </a:rPr>
              <a:t>TW</a:t>
            </a:r>
            <a:endParaRPr sz="1900">
              <a:latin typeface="Arial"/>
              <a:ea typeface="Arial"/>
              <a:cs typeface="Arial"/>
              <a:sym typeface="Arial"/>
            </a:endParaRPr>
          </a:p>
          <a:p>
            <a:pPr indent="0" lvl="0" marL="0" rtl="0" algn="l">
              <a:spcBef>
                <a:spcPts val="360"/>
              </a:spcBef>
              <a:spcAft>
                <a:spcPts val="0"/>
              </a:spcAft>
              <a:buNone/>
            </a:pPr>
            <a:r>
              <a:t/>
            </a:r>
            <a:endParaRPr sz="1900">
              <a:latin typeface="Arial"/>
              <a:ea typeface="Arial"/>
              <a:cs typeface="Arial"/>
              <a:sym typeface="Arial"/>
            </a:endParaRPr>
          </a:p>
          <a:p>
            <a:pPr indent="0" lvl="0" marL="0" rtl="0" algn="l">
              <a:spcBef>
                <a:spcPts val="360"/>
              </a:spcBef>
              <a:spcAft>
                <a:spcPts val="0"/>
              </a:spcAft>
              <a:buNone/>
            </a:pPr>
            <a:r>
              <a:t/>
            </a:r>
            <a:endParaRPr>
              <a:highlight>
                <a:srgbClr val="FFFFFF"/>
              </a:highlight>
              <a:latin typeface="Arial"/>
              <a:ea typeface="Arial"/>
              <a:cs typeface="Arial"/>
              <a:sym typeface="Arial"/>
            </a:endParaRPr>
          </a:p>
        </p:txBody>
      </p:sp>
      <p:sp>
        <p:nvSpPr>
          <p:cNvPr id="98" name="Google Shape;98;g1817ffd1abb_0_23:notes"/>
          <p:cNvSpPr/>
          <p:nvPr>
            <p:ph idx="2" type="sldImg"/>
          </p:nvPr>
        </p:nvSpPr>
        <p:spPr>
          <a:xfrm>
            <a:off x="2286000" y="514350"/>
            <a:ext cx="4572000" cy="25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817ffd1abb_0_31: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sz="1900">
                <a:latin typeface="Arial"/>
                <a:ea typeface="Arial"/>
                <a:cs typeface="Arial"/>
                <a:sym typeface="Arial"/>
              </a:rPr>
              <a:t>TW</a:t>
            </a:r>
            <a:endParaRPr sz="1900">
              <a:latin typeface="Arial"/>
              <a:ea typeface="Arial"/>
              <a:cs typeface="Arial"/>
              <a:sym typeface="Arial"/>
            </a:endParaRPr>
          </a:p>
          <a:p>
            <a:pPr indent="0" lvl="0" marL="0" rtl="0" algn="l">
              <a:spcBef>
                <a:spcPts val="360"/>
              </a:spcBef>
              <a:spcAft>
                <a:spcPts val="0"/>
              </a:spcAft>
              <a:buNone/>
            </a:pPr>
            <a:r>
              <a:t/>
            </a:r>
            <a:endParaRPr>
              <a:highlight>
                <a:srgbClr val="FFFFFF"/>
              </a:highlight>
              <a:latin typeface="Arial"/>
              <a:ea typeface="Arial"/>
              <a:cs typeface="Arial"/>
              <a:sym typeface="Arial"/>
            </a:endParaRPr>
          </a:p>
        </p:txBody>
      </p:sp>
      <p:sp>
        <p:nvSpPr>
          <p:cNvPr id="106" name="Google Shape;106;g1817ffd1abb_0_31:notes"/>
          <p:cNvSpPr/>
          <p:nvPr>
            <p:ph idx="2" type="sldImg"/>
          </p:nvPr>
        </p:nvSpPr>
        <p:spPr>
          <a:xfrm>
            <a:off x="2286000" y="514350"/>
            <a:ext cx="4572000" cy="25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817ffd1abb_0_39: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sz="1900">
                <a:latin typeface="Arial"/>
                <a:ea typeface="Arial"/>
                <a:cs typeface="Arial"/>
                <a:sym typeface="Arial"/>
              </a:rPr>
              <a:t>TW  Ask if attendees have other items handled through AP?</a:t>
            </a:r>
            <a:endParaRPr sz="1900">
              <a:latin typeface="Arial"/>
              <a:ea typeface="Arial"/>
              <a:cs typeface="Arial"/>
              <a:sym typeface="Arial"/>
            </a:endParaRPr>
          </a:p>
          <a:p>
            <a:pPr indent="0" lvl="0" marL="0" rtl="0" algn="l">
              <a:spcBef>
                <a:spcPts val="360"/>
              </a:spcBef>
              <a:spcAft>
                <a:spcPts val="0"/>
              </a:spcAft>
              <a:buNone/>
            </a:pPr>
            <a:r>
              <a:t/>
            </a:r>
            <a:endParaRPr>
              <a:highlight>
                <a:srgbClr val="FFFFFF"/>
              </a:highlight>
              <a:latin typeface="Arial"/>
              <a:ea typeface="Arial"/>
              <a:cs typeface="Arial"/>
              <a:sym typeface="Arial"/>
            </a:endParaRPr>
          </a:p>
        </p:txBody>
      </p:sp>
      <p:sp>
        <p:nvSpPr>
          <p:cNvPr id="112" name="Google Shape;112;g1817ffd1abb_0_39:notes"/>
          <p:cNvSpPr/>
          <p:nvPr>
            <p:ph idx="2" type="sldImg"/>
          </p:nvPr>
        </p:nvSpPr>
        <p:spPr>
          <a:xfrm>
            <a:off x="2286000" y="514350"/>
            <a:ext cx="4572000" cy="25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817ffd1abb_0_5:notes"/>
          <p:cNvSpPr/>
          <p:nvPr>
            <p:ph idx="2" type="sldImg"/>
          </p:nvPr>
        </p:nvSpPr>
        <p:spPr>
          <a:xfrm>
            <a:off x="2286000" y="514350"/>
            <a:ext cx="4572000" cy="25719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817ffd1abb_0_5: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TW    Business Office ensures the policy </a:t>
            </a:r>
            <a:endParaRPr/>
          </a:p>
        </p:txBody>
      </p:sp>
      <p:sp>
        <p:nvSpPr>
          <p:cNvPr id="119" name="Google Shape;119;g1817ffd1abb_0_5:notes"/>
          <p:cNvSpPr txBox="1"/>
          <p:nvPr>
            <p:ph idx="12" type="sldNum"/>
          </p:nvPr>
        </p:nvSpPr>
        <p:spPr>
          <a:xfrm>
            <a:off x="5180013" y="6513513"/>
            <a:ext cx="3962400" cy="342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817ffd1abb_0_46:notes"/>
          <p:cNvSpPr/>
          <p:nvPr>
            <p:ph idx="2" type="sldImg"/>
          </p:nvPr>
        </p:nvSpPr>
        <p:spPr>
          <a:xfrm>
            <a:off x="2286000" y="514350"/>
            <a:ext cx="4572000" cy="25719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817ffd1abb_0_46: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TW</a:t>
            </a:r>
            <a:endParaRPr/>
          </a:p>
        </p:txBody>
      </p:sp>
      <p:sp>
        <p:nvSpPr>
          <p:cNvPr id="126" name="Google Shape;126;g1817ffd1abb_0_46:notes"/>
          <p:cNvSpPr txBox="1"/>
          <p:nvPr>
            <p:ph idx="12" type="sldNum"/>
          </p:nvPr>
        </p:nvSpPr>
        <p:spPr>
          <a:xfrm>
            <a:off x="5180013" y="6513513"/>
            <a:ext cx="3962400" cy="342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 name="Shape 10"/>
        <p:cNvGrpSpPr/>
        <p:nvPr/>
      </p:nvGrpSpPr>
      <p:grpSpPr>
        <a:xfrm>
          <a:off x="0" y="0"/>
          <a:ext cx="0" cy="0"/>
          <a:chOff x="0" y="0"/>
          <a:chExt cx="0" cy="0"/>
        </a:xfrm>
      </p:grpSpPr>
      <p:sp>
        <p:nvSpPr>
          <p:cNvPr id="11" name="Google Shape;11;p12"/>
          <p:cNvSpPr txBox="1"/>
          <p:nvPr>
            <p:ph type="title"/>
          </p:nvPr>
        </p:nvSpPr>
        <p:spPr>
          <a:xfrm>
            <a:off x="949325" y="414338"/>
            <a:ext cx="11918950" cy="150177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2"/>
          <p:cNvSpPr txBox="1"/>
          <p:nvPr>
            <p:ph idx="1" type="body"/>
          </p:nvPr>
        </p:nvSpPr>
        <p:spPr>
          <a:xfrm>
            <a:off x="949325" y="2068513"/>
            <a:ext cx="11918950" cy="493236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2"/>
          <p:cNvSpPr txBox="1"/>
          <p:nvPr>
            <p:ph idx="10" type="dt"/>
          </p:nvPr>
        </p:nvSpPr>
        <p:spPr>
          <a:xfrm>
            <a:off x="949325" y="7204075"/>
            <a:ext cx="3109913" cy="41433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20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14" name="Google Shape;14;p12"/>
          <p:cNvSpPr txBox="1"/>
          <p:nvPr>
            <p:ph idx="11" type="ftr"/>
          </p:nvPr>
        </p:nvSpPr>
        <p:spPr>
          <a:xfrm>
            <a:off x="4576763" y="7204075"/>
            <a:ext cx="4664075" cy="41433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20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15" name="Google Shape;15;p12"/>
          <p:cNvSpPr txBox="1"/>
          <p:nvPr>
            <p:ph idx="12" type="sldNum"/>
          </p:nvPr>
        </p:nvSpPr>
        <p:spPr>
          <a:xfrm>
            <a:off x="9758363" y="7204075"/>
            <a:ext cx="3109912" cy="41433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b="0" i="0" sz="2000" u="none" cap="none" strike="noStrike">
                <a:solidFill>
                  <a:schemeClr val="dk1"/>
                </a:solidFill>
                <a:latin typeface="Arial"/>
                <a:ea typeface="Arial"/>
                <a:cs typeface="Arial"/>
                <a:sym typeface="Arial"/>
              </a:defRPr>
            </a:lvl1pPr>
            <a:lvl2pPr indent="0" lvl="1" marL="0" marR="0" rtl="0" algn="l">
              <a:spcBef>
                <a:spcPts val="0"/>
              </a:spcBef>
              <a:spcAft>
                <a:spcPts val="0"/>
              </a:spcAft>
              <a:buNone/>
              <a:defRPr b="0" i="0" sz="2000" u="none" cap="none" strike="noStrike">
                <a:solidFill>
                  <a:schemeClr val="dk1"/>
                </a:solidFill>
                <a:latin typeface="Arial"/>
                <a:ea typeface="Arial"/>
                <a:cs typeface="Arial"/>
                <a:sym typeface="Arial"/>
              </a:defRPr>
            </a:lvl2pPr>
            <a:lvl3pPr indent="0" lvl="2" marL="0" marR="0" rtl="0" algn="l">
              <a:spcBef>
                <a:spcPts val="0"/>
              </a:spcBef>
              <a:spcAft>
                <a:spcPts val="0"/>
              </a:spcAft>
              <a:buNone/>
              <a:defRPr b="0" i="0" sz="2000" u="none" cap="none" strike="noStrike">
                <a:solidFill>
                  <a:schemeClr val="dk1"/>
                </a:solidFill>
                <a:latin typeface="Arial"/>
                <a:ea typeface="Arial"/>
                <a:cs typeface="Arial"/>
                <a:sym typeface="Arial"/>
              </a:defRPr>
            </a:lvl3pPr>
            <a:lvl4pPr indent="0" lvl="3" marL="0" marR="0" rtl="0" algn="l">
              <a:spcBef>
                <a:spcPts val="0"/>
              </a:spcBef>
              <a:spcAft>
                <a:spcPts val="0"/>
              </a:spcAft>
              <a:buNone/>
              <a:defRPr b="0" i="0" sz="2000" u="none" cap="none" strike="noStrike">
                <a:solidFill>
                  <a:schemeClr val="dk1"/>
                </a:solidFill>
                <a:latin typeface="Arial"/>
                <a:ea typeface="Arial"/>
                <a:cs typeface="Arial"/>
                <a:sym typeface="Arial"/>
              </a:defRPr>
            </a:lvl4pPr>
            <a:lvl5pPr indent="0" lvl="4" marL="0" marR="0" rtl="0" algn="l">
              <a:spcBef>
                <a:spcPts val="0"/>
              </a:spcBef>
              <a:spcAft>
                <a:spcPts val="0"/>
              </a:spcAft>
              <a:buNone/>
              <a:defRPr b="0" i="0" sz="2000" u="none" cap="none" strike="noStrike">
                <a:solidFill>
                  <a:schemeClr val="dk1"/>
                </a:solidFill>
                <a:latin typeface="Arial"/>
                <a:ea typeface="Arial"/>
                <a:cs typeface="Arial"/>
                <a:sym typeface="Arial"/>
              </a:defRPr>
            </a:lvl5pPr>
            <a:lvl6pPr indent="0" lvl="5" marL="0" marR="0" rtl="0" algn="l">
              <a:spcBef>
                <a:spcPts val="0"/>
              </a:spcBef>
              <a:spcAft>
                <a:spcPts val="0"/>
              </a:spcAft>
              <a:buNone/>
              <a:defRPr b="0" i="0" sz="2000" u="none" cap="none" strike="noStrike">
                <a:solidFill>
                  <a:schemeClr val="dk1"/>
                </a:solidFill>
                <a:latin typeface="Arial"/>
                <a:ea typeface="Arial"/>
                <a:cs typeface="Arial"/>
                <a:sym typeface="Arial"/>
              </a:defRPr>
            </a:lvl6pPr>
            <a:lvl7pPr indent="0" lvl="6" marL="0" marR="0" rtl="0" algn="l">
              <a:spcBef>
                <a:spcPts val="0"/>
              </a:spcBef>
              <a:spcAft>
                <a:spcPts val="0"/>
              </a:spcAft>
              <a:buNone/>
              <a:defRPr b="0" i="0" sz="2000" u="none" cap="none" strike="noStrike">
                <a:solidFill>
                  <a:schemeClr val="dk1"/>
                </a:solidFill>
                <a:latin typeface="Arial"/>
                <a:ea typeface="Arial"/>
                <a:cs typeface="Arial"/>
                <a:sym typeface="Arial"/>
              </a:defRPr>
            </a:lvl7pPr>
            <a:lvl8pPr indent="0" lvl="7" marL="0" marR="0" rtl="0" algn="l">
              <a:spcBef>
                <a:spcPts val="0"/>
              </a:spcBef>
              <a:spcAft>
                <a:spcPts val="0"/>
              </a:spcAft>
              <a:buNone/>
              <a:defRPr b="0" i="0" sz="2000" u="none" cap="none" strike="noStrike">
                <a:solidFill>
                  <a:schemeClr val="dk1"/>
                </a:solidFill>
                <a:latin typeface="Arial"/>
                <a:ea typeface="Arial"/>
                <a:cs typeface="Arial"/>
                <a:sym typeface="Arial"/>
              </a:defRPr>
            </a:lvl8pPr>
            <a:lvl9pPr indent="0" lvl="8" marL="0" marR="0" rtl="0" algn="l">
              <a:spcBef>
                <a:spcPts val="0"/>
              </a:spcBef>
              <a:spcAft>
                <a:spcPts val="0"/>
              </a:spcAft>
              <a:buNone/>
              <a:defRPr b="0" i="0" sz="20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13"/>
          <p:cNvSpPr txBox="1"/>
          <p:nvPr>
            <p:ph type="ctrTitle"/>
          </p:nvPr>
        </p:nvSpPr>
        <p:spPr>
          <a:xfrm>
            <a:off x="1727200" y="1271588"/>
            <a:ext cx="10363200" cy="2706687"/>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 name="Google Shape;18;p13"/>
          <p:cNvSpPr txBox="1"/>
          <p:nvPr>
            <p:ph idx="1" type="subTitle"/>
          </p:nvPr>
        </p:nvSpPr>
        <p:spPr>
          <a:xfrm>
            <a:off x="1727200" y="4083050"/>
            <a:ext cx="10363200" cy="1876425"/>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9" name="Google Shape;19;p13"/>
          <p:cNvSpPr txBox="1"/>
          <p:nvPr>
            <p:ph idx="10" type="dt"/>
          </p:nvPr>
        </p:nvSpPr>
        <p:spPr>
          <a:xfrm>
            <a:off x="949325" y="7204075"/>
            <a:ext cx="3109913" cy="41433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000">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20" name="Google Shape;20;p13"/>
          <p:cNvSpPr txBox="1"/>
          <p:nvPr>
            <p:ph idx="11" type="ftr"/>
          </p:nvPr>
        </p:nvSpPr>
        <p:spPr>
          <a:xfrm>
            <a:off x="4576763" y="7204075"/>
            <a:ext cx="4664075" cy="41433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000">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21" name="Google Shape;21;p13"/>
          <p:cNvSpPr txBox="1"/>
          <p:nvPr>
            <p:ph idx="12" type="sldNum"/>
          </p:nvPr>
        </p:nvSpPr>
        <p:spPr>
          <a:xfrm>
            <a:off x="9758363" y="7204075"/>
            <a:ext cx="3109912" cy="41433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2000">
                <a:solidFill>
                  <a:schemeClr val="dk1"/>
                </a:solidFill>
                <a:latin typeface="Arial"/>
                <a:ea typeface="Arial"/>
                <a:cs typeface="Arial"/>
                <a:sym typeface="Arial"/>
              </a:defRPr>
            </a:lvl1pPr>
            <a:lvl2pPr indent="0" lvl="1" marL="0" marR="0" rtl="0" algn="l">
              <a:spcBef>
                <a:spcPts val="0"/>
              </a:spcBef>
              <a:spcAft>
                <a:spcPts val="0"/>
              </a:spcAft>
              <a:buNone/>
              <a:defRPr sz="2000">
                <a:solidFill>
                  <a:schemeClr val="dk1"/>
                </a:solidFill>
                <a:latin typeface="Arial"/>
                <a:ea typeface="Arial"/>
                <a:cs typeface="Arial"/>
                <a:sym typeface="Arial"/>
              </a:defRPr>
            </a:lvl2pPr>
            <a:lvl3pPr indent="0" lvl="2" marL="0" marR="0" rtl="0" algn="l">
              <a:spcBef>
                <a:spcPts val="0"/>
              </a:spcBef>
              <a:spcAft>
                <a:spcPts val="0"/>
              </a:spcAft>
              <a:buNone/>
              <a:defRPr sz="2000">
                <a:solidFill>
                  <a:schemeClr val="dk1"/>
                </a:solidFill>
                <a:latin typeface="Arial"/>
                <a:ea typeface="Arial"/>
                <a:cs typeface="Arial"/>
                <a:sym typeface="Arial"/>
              </a:defRPr>
            </a:lvl3pPr>
            <a:lvl4pPr indent="0" lvl="3" marL="0" marR="0" rtl="0" algn="l">
              <a:spcBef>
                <a:spcPts val="0"/>
              </a:spcBef>
              <a:spcAft>
                <a:spcPts val="0"/>
              </a:spcAft>
              <a:buNone/>
              <a:defRPr sz="2000">
                <a:solidFill>
                  <a:schemeClr val="dk1"/>
                </a:solidFill>
                <a:latin typeface="Arial"/>
                <a:ea typeface="Arial"/>
                <a:cs typeface="Arial"/>
                <a:sym typeface="Arial"/>
              </a:defRPr>
            </a:lvl4pPr>
            <a:lvl5pPr indent="0" lvl="4" marL="0" marR="0" rtl="0" algn="l">
              <a:spcBef>
                <a:spcPts val="0"/>
              </a:spcBef>
              <a:spcAft>
                <a:spcPts val="0"/>
              </a:spcAft>
              <a:buNone/>
              <a:defRPr sz="2000">
                <a:solidFill>
                  <a:schemeClr val="dk1"/>
                </a:solidFill>
                <a:latin typeface="Arial"/>
                <a:ea typeface="Arial"/>
                <a:cs typeface="Arial"/>
                <a:sym typeface="Arial"/>
              </a:defRPr>
            </a:lvl5pPr>
            <a:lvl6pPr indent="0" lvl="5" marL="0" marR="0" rtl="0" algn="l">
              <a:spcBef>
                <a:spcPts val="0"/>
              </a:spcBef>
              <a:spcAft>
                <a:spcPts val="0"/>
              </a:spcAft>
              <a:buNone/>
              <a:defRPr sz="2000">
                <a:solidFill>
                  <a:schemeClr val="dk1"/>
                </a:solidFill>
                <a:latin typeface="Arial"/>
                <a:ea typeface="Arial"/>
                <a:cs typeface="Arial"/>
                <a:sym typeface="Arial"/>
              </a:defRPr>
            </a:lvl6pPr>
            <a:lvl7pPr indent="0" lvl="6" marL="0" marR="0" rtl="0" algn="l">
              <a:spcBef>
                <a:spcPts val="0"/>
              </a:spcBef>
              <a:spcAft>
                <a:spcPts val="0"/>
              </a:spcAft>
              <a:buNone/>
              <a:defRPr sz="2000">
                <a:solidFill>
                  <a:schemeClr val="dk1"/>
                </a:solidFill>
                <a:latin typeface="Arial"/>
                <a:ea typeface="Arial"/>
                <a:cs typeface="Arial"/>
                <a:sym typeface="Arial"/>
              </a:defRPr>
            </a:lvl7pPr>
            <a:lvl8pPr indent="0" lvl="7" marL="0" marR="0" rtl="0" algn="l">
              <a:spcBef>
                <a:spcPts val="0"/>
              </a:spcBef>
              <a:spcAft>
                <a:spcPts val="0"/>
              </a:spcAft>
              <a:buNone/>
              <a:defRPr sz="2000">
                <a:solidFill>
                  <a:schemeClr val="dk1"/>
                </a:solidFill>
                <a:latin typeface="Arial"/>
                <a:ea typeface="Arial"/>
                <a:cs typeface="Arial"/>
                <a:sym typeface="Arial"/>
              </a:defRPr>
            </a:lvl8pPr>
            <a:lvl9pPr indent="0" lvl="8" marL="0" marR="0" rtl="0" algn="l">
              <a:spcBef>
                <a:spcPts val="0"/>
              </a:spcBef>
              <a:spcAft>
                <a:spcPts val="0"/>
              </a:spcAft>
              <a:buNone/>
              <a:defRPr sz="20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 name="Shape 22"/>
        <p:cNvGrpSpPr/>
        <p:nvPr/>
      </p:nvGrpSpPr>
      <p:grpSpPr>
        <a:xfrm>
          <a:off x="0" y="0"/>
          <a:ext cx="0" cy="0"/>
          <a:chOff x="0" y="0"/>
          <a:chExt cx="0" cy="0"/>
        </a:xfrm>
      </p:grpSpPr>
      <p:sp>
        <p:nvSpPr>
          <p:cNvPr id="23" name="Google Shape;23;p14"/>
          <p:cNvSpPr txBox="1"/>
          <p:nvPr>
            <p:ph type="title"/>
          </p:nvPr>
        </p:nvSpPr>
        <p:spPr>
          <a:xfrm>
            <a:off x="942975" y="1938338"/>
            <a:ext cx="11917363" cy="323215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4" name="Google Shape;24;p14"/>
          <p:cNvSpPr txBox="1"/>
          <p:nvPr>
            <p:ph idx="1" type="body"/>
          </p:nvPr>
        </p:nvSpPr>
        <p:spPr>
          <a:xfrm>
            <a:off x="942975" y="5200650"/>
            <a:ext cx="11917363" cy="170021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25" name="Google Shape;25;p14"/>
          <p:cNvSpPr txBox="1"/>
          <p:nvPr>
            <p:ph idx="10" type="dt"/>
          </p:nvPr>
        </p:nvSpPr>
        <p:spPr>
          <a:xfrm>
            <a:off x="949325" y="7204075"/>
            <a:ext cx="3109913" cy="41433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000">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26" name="Google Shape;26;p14"/>
          <p:cNvSpPr txBox="1"/>
          <p:nvPr>
            <p:ph idx="11" type="ftr"/>
          </p:nvPr>
        </p:nvSpPr>
        <p:spPr>
          <a:xfrm>
            <a:off x="4576763" y="7204075"/>
            <a:ext cx="4664075" cy="41433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000">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27" name="Google Shape;27;p14"/>
          <p:cNvSpPr txBox="1"/>
          <p:nvPr>
            <p:ph idx="12" type="sldNum"/>
          </p:nvPr>
        </p:nvSpPr>
        <p:spPr>
          <a:xfrm>
            <a:off x="9758363" y="7204075"/>
            <a:ext cx="3109912" cy="41433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2000">
                <a:solidFill>
                  <a:schemeClr val="dk1"/>
                </a:solidFill>
                <a:latin typeface="Arial"/>
                <a:ea typeface="Arial"/>
                <a:cs typeface="Arial"/>
                <a:sym typeface="Arial"/>
              </a:defRPr>
            </a:lvl1pPr>
            <a:lvl2pPr indent="0" lvl="1" marL="0" marR="0" rtl="0" algn="l">
              <a:spcBef>
                <a:spcPts val="0"/>
              </a:spcBef>
              <a:spcAft>
                <a:spcPts val="0"/>
              </a:spcAft>
              <a:buNone/>
              <a:defRPr sz="2000">
                <a:solidFill>
                  <a:schemeClr val="dk1"/>
                </a:solidFill>
                <a:latin typeface="Arial"/>
                <a:ea typeface="Arial"/>
                <a:cs typeface="Arial"/>
                <a:sym typeface="Arial"/>
              </a:defRPr>
            </a:lvl2pPr>
            <a:lvl3pPr indent="0" lvl="2" marL="0" marR="0" rtl="0" algn="l">
              <a:spcBef>
                <a:spcPts val="0"/>
              </a:spcBef>
              <a:spcAft>
                <a:spcPts val="0"/>
              </a:spcAft>
              <a:buNone/>
              <a:defRPr sz="2000">
                <a:solidFill>
                  <a:schemeClr val="dk1"/>
                </a:solidFill>
                <a:latin typeface="Arial"/>
                <a:ea typeface="Arial"/>
                <a:cs typeface="Arial"/>
                <a:sym typeface="Arial"/>
              </a:defRPr>
            </a:lvl3pPr>
            <a:lvl4pPr indent="0" lvl="3" marL="0" marR="0" rtl="0" algn="l">
              <a:spcBef>
                <a:spcPts val="0"/>
              </a:spcBef>
              <a:spcAft>
                <a:spcPts val="0"/>
              </a:spcAft>
              <a:buNone/>
              <a:defRPr sz="2000">
                <a:solidFill>
                  <a:schemeClr val="dk1"/>
                </a:solidFill>
                <a:latin typeface="Arial"/>
                <a:ea typeface="Arial"/>
                <a:cs typeface="Arial"/>
                <a:sym typeface="Arial"/>
              </a:defRPr>
            </a:lvl4pPr>
            <a:lvl5pPr indent="0" lvl="4" marL="0" marR="0" rtl="0" algn="l">
              <a:spcBef>
                <a:spcPts val="0"/>
              </a:spcBef>
              <a:spcAft>
                <a:spcPts val="0"/>
              </a:spcAft>
              <a:buNone/>
              <a:defRPr sz="2000">
                <a:solidFill>
                  <a:schemeClr val="dk1"/>
                </a:solidFill>
                <a:latin typeface="Arial"/>
                <a:ea typeface="Arial"/>
                <a:cs typeface="Arial"/>
                <a:sym typeface="Arial"/>
              </a:defRPr>
            </a:lvl5pPr>
            <a:lvl6pPr indent="0" lvl="5" marL="0" marR="0" rtl="0" algn="l">
              <a:spcBef>
                <a:spcPts val="0"/>
              </a:spcBef>
              <a:spcAft>
                <a:spcPts val="0"/>
              </a:spcAft>
              <a:buNone/>
              <a:defRPr sz="2000">
                <a:solidFill>
                  <a:schemeClr val="dk1"/>
                </a:solidFill>
                <a:latin typeface="Arial"/>
                <a:ea typeface="Arial"/>
                <a:cs typeface="Arial"/>
                <a:sym typeface="Arial"/>
              </a:defRPr>
            </a:lvl6pPr>
            <a:lvl7pPr indent="0" lvl="6" marL="0" marR="0" rtl="0" algn="l">
              <a:spcBef>
                <a:spcPts val="0"/>
              </a:spcBef>
              <a:spcAft>
                <a:spcPts val="0"/>
              </a:spcAft>
              <a:buNone/>
              <a:defRPr sz="2000">
                <a:solidFill>
                  <a:schemeClr val="dk1"/>
                </a:solidFill>
                <a:latin typeface="Arial"/>
                <a:ea typeface="Arial"/>
                <a:cs typeface="Arial"/>
                <a:sym typeface="Arial"/>
              </a:defRPr>
            </a:lvl7pPr>
            <a:lvl8pPr indent="0" lvl="7" marL="0" marR="0" rtl="0" algn="l">
              <a:spcBef>
                <a:spcPts val="0"/>
              </a:spcBef>
              <a:spcAft>
                <a:spcPts val="0"/>
              </a:spcAft>
              <a:buNone/>
              <a:defRPr sz="2000">
                <a:solidFill>
                  <a:schemeClr val="dk1"/>
                </a:solidFill>
                <a:latin typeface="Arial"/>
                <a:ea typeface="Arial"/>
                <a:cs typeface="Arial"/>
                <a:sym typeface="Arial"/>
              </a:defRPr>
            </a:lvl8pPr>
            <a:lvl9pPr indent="0" lvl="8" marL="0" marR="0" rtl="0" algn="l">
              <a:spcBef>
                <a:spcPts val="0"/>
              </a:spcBef>
              <a:spcAft>
                <a:spcPts val="0"/>
              </a:spcAft>
              <a:buNone/>
              <a:defRPr sz="20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8" name="Shape 28"/>
        <p:cNvGrpSpPr/>
        <p:nvPr/>
      </p:nvGrpSpPr>
      <p:grpSpPr>
        <a:xfrm>
          <a:off x="0" y="0"/>
          <a:ext cx="0" cy="0"/>
          <a:chOff x="0" y="0"/>
          <a:chExt cx="0" cy="0"/>
        </a:xfrm>
      </p:grpSpPr>
      <p:sp>
        <p:nvSpPr>
          <p:cNvPr id="29" name="Google Shape;29;p15"/>
          <p:cNvSpPr txBox="1"/>
          <p:nvPr>
            <p:ph type="title"/>
          </p:nvPr>
        </p:nvSpPr>
        <p:spPr>
          <a:xfrm>
            <a:off x="949325" y="414338"/>
            <a:ext cx="11918950" cy="150177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 name="Google Shape;30;p15"/>
          <p:cNvSpPr txBox="1"/>
          <p:nvPr>
            <p:ph idx="1" type="body"/>
          </p:nvPr>
        </p:nvSpPr>
        <p:spPr>
          <a:xfrm>
            <a:off x="949325" y="2068513"/>
            <a:ext cx="5883275" cy="493236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 name="Google Shape;31;p15"/>
          <p:cNvSpPr txBox="1"/>
          <p:nvPr>
            <p:ph idx="2" type="body"/>
          </p:nvPr>
        </p:nvSpPr>
        <p:spPr>
          <a:xfrm>
            <a:off x="6985000" y="2068513"/>
            <a:ext cx="5883275" cy="493236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15"/>
          <p:cNvSpPr txBox="1"/>
          <p:nvPr>
            <p:ph idx="10" type="dt"/>
          </p:nvPr>
        </p:nvSpPr>
        <p:spPr>
          <a:xfrm>
            <a:off x="949325" y="7204075"/>
            <a:ext cx="3109913" cy="41433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000">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33" name="Google Shape;33;p15"/>
          <p:cNvSpPr txBox="1"/>
          <p:nvPr>
            <p:ph idx="11" type="ftr"/>
          </p:nvPr>
        </p:nvSpPr>
        <p:spPr>
          <a:xfrm>
            <a:off x="4576763" y="7204075"/>
            <a:ext cx="4664075" cy="41433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000">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34" name="Google Shape;34;p15"/>
          <p:cNvSpPr txBox="1"/>
          <p:nvPr>
            <p:ph idx="12" type="sldNum"/>
          </p:nvPr>
        </p:nvSpPr>
        <p:spPr>
          <a:xfrm>
            <a:off x="9758363" y="7204075"/>
            <a:ext cx="3109912" cy="41433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2000">
                <a:solidFill>
                  <a:schemeClr val="dk1"/>
                </a:solidFill>
                <a:latin typeface="Arial"/>
                <a:ea typeface="Arial"/>
                <a:cs typeface="Arial"/>
                <a:sym typeface="Arial"/>
              </a:defRPr>
            </a:lvl1pPr>
            <a:lvl2pPr indent="0" lvl="1" marL="0" marR="0" rtl="0" algn="l">
              <a:spcBef>
                <a:spcPts val="0"/>
              </a:spcBef>
              <a:spcAft>
                <a:spcPts val="0"/>
              </a:spcAft>
              <a:buNone/>
              <a:defRPr sz="2000">
                <a:solidFill>
                  <a:schemeClr val="dk1"/>
                </a:solidFill>
                <a:latin typeface="Arial"/>
                <a:ea typeface="Arial"/>
                <a:cs typeface="Arial"/>
                <a:sym typeface="Arial"/>
              </a:defRPr>
            </a:lvl2pPr>
            <a:lvl3pPr indent="0" lvl="2" marL="0" marR="0" rtl="0" algn="l">
              <a:spcBef>
                <a:spcPts val="0"/>
              </a:spcBef>
              <a:spcAft>
                <a:spcPts val="0"/>
              </a:spcAft>
              <a:buNone/>
              <a:defRPr sz="2000">
                <a:solidFill>
                  <a:schemeClr val="dk1"/>
                </a:solidFill>
                <a:latin typeface="Arial"/>
                <a:ea typeface="Arial"/>
                <a:cs typeface="Arial"/>
                <a:sym typeface="Arial"/>
              </a:defRPr>
            </a:lvl3pPr>
            <a:lvl4pPr indent="0" lvl="3" marL="0" marR="0" rtl="0" algn="l">
              <a:spcBef>
                <a:spcPts val="0"/>
              </a:spcBef>
              <a:spcAft>
                <a:spcPts val="0"/>
              </a:spcAft>
              <a:buNone/>
              <a:defRPr sz="2000">
                <a:solidFill>
                  <a:schemeClr val="dk1"/>
                </a:solidFill>
                <a:latin typeface="Arial"/>
                <a:ea typeface="Arial"/>
                <a:cs typeface="Arial"/>
                <a:sym typeface="Arial"/>
              </a:defRPr>
            </a:lvl4pPr>
            <a:lvl5pPr indent="0" lvl="4" marL="0" marR="0" rtl="0" algn="l">
              <a:spcBef>
                <a:spcPts val="0"/>
              </a:spcBef>
              <a:spcAft>
                <a:spcPts val="0"/>
              </a:spcAft>
              <a:buNone/>
              <a:defRPr sz="2000">
                <a:solidFill>
                  <a:schemeClr val="dk1"/>
                </a:solidFill>
                <a:latin typeface="Arial"/>
                <a:ea typeface="Arial"/>
                <a:cs typeface="Arial"/>
                <a:sym typeface="Arial"/>
              </a:defRPr>
            </a:lvl5pPr>
            <a:lvl6pPr indent="0" lvl="5" marL="0" marR="0" rtl="0" algn="l">
              <a:spcBef>
                <a:spcPts val="0"/>
              </a:spcBef>
              <a:spcAft>
                <a:spcPts val="0"/>
              </a:spcAft>
              <a:buNone/>
              <a:defRPr sz="2000">
                <a:solidFill>
                  <a:schemeClr val="dk1"/>
                </a:solidFill>
                <a:latin typeface="Arial"/>
                <a:ea typeface="Arial"/>
                <a:cs typeface="Arial"/>
                <a:sym typeface="Arial"/>
              </a:defRPr>
            </a:lvl6pPr>
            <a:lvl7pPr indent="0" lvl="6" marL="0" marR="0" rtl="0" algn="l">
              <a:spcBef>
                <a:spcPts val="0"/>
              </a:spcBef>
              <a:spcAft>
                <a:spcPts val="0"/>
              </a:spcAft>
              <a:buNone/>
              <a:defRPr sz="2000">
                <a:solidFill>
                  <a:schemeClr val="dk1"/>
                </a:solidFill>
                <a:latin typeface="Arial"/>
                <a:ea typeface="Arial"/>
                <a:cs typeface="Arial"/>
                <a:sym typeface="Arial"/>
              </a:defRPr>
            </a:lvl7pPr>
            <a:lvl8pPr indent="0" lvl="7" marL="0" marR="0" rtl="0" algn="l">
              <a:spcBef>
                <a:spcPts val="0"/>
              </a:spcBef>
              <a:spcAft>
                <a:spcPts val="0"/>
              </a:spcAft>
              <a:buNone/>
              <a:defRPr sz="2000">
                <a:solidFill>
                  <a:schemeClr val="dk1"/>
                </a:solidFill>
                <a:latin typeface="Arial"/>
                <a:ea typeface="Arial"/>
                <a:cs typeface="Arial"/>
                <a:sym typeface="Arial"/>
              </a:defRPr>
            </a:lvl8pPr>
            <a:lvl9pPr indent="0" lvl="8" marL="0" marR="0" rtl="0" algn="l">
              <a:spcBef>
                <a:spcPts val="0"/>
              </a:spcBef>
              <a:spcAft>
                <a:spcPts val="0"/>
              </a:spcAft>
              <a:buNone/>
              <a:defRPr sz="20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5" name="Shape 35"/>
        <p:cNvGrpSpPr/>
        <p:nvPr/>
      </p:nvGrpSpPr>
      <p:grpSpPr>
        <a:xfrm>
          <a:off x="0" y="0"/>
          <a:ext cx="0" cy="0"/>
          <a:chOff x="0" y="0"/>
          <a:chExt cx="0" cy="0"/>
        </a:xfrm>
      </p:grpSpPr>
      <p:sp>
        <p:nvSpPr>
          <p:cNvPr id="36" name="Google Shape;36;p16"/>
          <p:cNvSpPr txBox="1"/>
          <p:nvPr>
            <p:ph type="title"/>
          </p:nvPr>
        </p:nvSpPr>
        <p:spPr>
          <a:xfrm>
            <a:off x="952500" y="414338"/>
            <a:ext cx="11917363" cy="150177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 name="Google Shape;37;p16"/>
          <p:cNvSpPr txBox="1"/>
          <p:nvPr>
            <p:ph idx="1" type="body"/>
          </p:nvPr>
        </p:nvSpPr>
        <p:spPr>
          <a:xfrm>
            <a:off x="952500" y="1905000"/>
            <a:ext cx="5845175" cy="93345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8" name="Google Shape;38;p16"/>
          <p:cNvSpPr txBox="1"/>
          <p:nvPr>
            <p:ph idx="2" type="body"/>
          </p:nvPr>
        </p:nvSpPr>
        <p:spPr>
          <a:xfrm>
            <a:off x="952500" y="2838450"/>
            <a:ext cx="5845175" cy="4176713"/>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 name="Google Shape;39;p16"/>
          <p:cNvSpPr txBox="1"/>
          <p:nvPr>
            <p:ph idx="3" type="body"/>
          </p:nvPr>
        </p:nvSpPr>
        <p:spPr>
          <a:xfrm>
            <a:off x="6994525" y="1905000"/>
            <a:ext cx="5875338" cy="93345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0" name="Google Shape;40;p16"/>
          <p:cNvSpPr txBox="1"/>
          <p:nvPr>
            <p:ph idx="4" type="body"/>
          </p:nvPr>
        </p:nvSpPr>
        <p:spPr>
          <a:xfrm>
            <a:off x="6994525" y="2838450"/>
            <a:ext cx="5875338" cy="4176713"/>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Google Shape;41;p16"/>
          <p:cNvSpPr txBox="1"/>
          <p:nvPr>
            <p:ph idx="10" type="dt"/>
          </p:nvPr>
        </p:nvSpPr>
        <p:spPr>
          <a:xfrm>
            <a:off x="949325" y="7204075"/>
            <a:ext cx="3109913" cy="41433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000">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42" name="Google Shape;42;p16"/>
          <p:cNvSpPr txBox="1"/>
          <p:nvPr>
            <p:ph idx="11" type="ftr"/>
          </p:nvPr>
        </p:nvSpPr>
        <p:spPr>
          <a:xfrm>
            <a:off x="4576763" y="7204075"/>
            <a:ext cx="4664075" cy="41433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000">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43" name="Google Shape;43;p16"/>
          <p:cNvSpPr txBox="1"/>
          <p:nvPr>
            <p:ph idx="12" type="sldNum"/>
          </p:nvPr>
        </p:nvSpPr>
        <p:spPr>
          <a:xfrm>
            <a:off x="9758363" y="7204075"/>
            <a:ext cx="3109912" cy="41433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2000">
                <a:solidFill>
                  <a:schemeClr val="dk1"/>
                </a:solidFill>
                <a:latin typeface="Arial"/>
                <a:ea typeface="Arial"/>
                <a:cs typeface="Arial"/>
                <a:sym typeface="Arial"/>
              </a:defRPr>
            </a:lvl1pPr>
            <a:lvl2pPr indent="0" lvl="1" marL="0" marR="0" rtl="0" algn="l">
              <a:spcBef>
                <a:spcPts val="0"/>
              </a:spcBef>
              <a:spcAft>
                <a:spcPts val="0"/>
              </a:spcAft>
              <a:buNone/>
              <a:defRPr sz="2000">
                <a:solidFill>
                  <a:schemeClr val="dk1"/>
                </a:solidFill>
                <a:latin typeface="Arial"/>
                <a:ea typeface="Arial"/>
                <a:cs typeface="Arial"/>
                <a:sym typeface="Arial"/>
              </a:defRPr>
            </a:lvl2pPr>
            <a:lvl3pPr indent="0" lvl="2" marL="0" marR="0" rtl="0" algn="l">
              <a:spcBef>
                <a:spcPts val="0"/>
              </a:spcBef>
              <a:spcAft>
                <a:spcPts val="0"/>
              </a:spcAft>
              <a:buNone/>
              <a:defRPr sz="2000">
                <a:solidFill>
                  <a:schemeClr val="dk1"/>
                </a:solidFill>
                <a:latin typeface="Arial"/>
                <a:ea typeface="Arial"/>
                <a:cs typeface="Arial"/>
                <a:sym typeface="Arial"/>
              </a:defRPr>
            </a:lvl3pPr>
            <a:lvl4pPr indent="0" lvl="3" marL="0" marR="0" rtl="0" algn="l">
              <a:spcBef>
                <a:spcPts val="0"/>
              </a:spcBef>
              <a:spcAft>
                <a:spcPts val="0"/>
              </a:spcAft>
              <a:buNone/>
              <a:defRPr sz="2000">
                <a:solidFill>
                  <a:schemeClr val="dk1"/>
                </a:solidFill>
                <a:latin typeface="Arial"/>
                <a:ea typeface="Arial"/>
                <a:cs typeface="Arial"/>
                <a:sym typeface="Arial"/>
              </a:defRPr>
            </a:lvl4pPr>
            <a:lvl5pPr indent="0" lvl="4" marL="0" marR="0" rtl="0" algn="l">
              <a:spcBef>
                <a:spcPts val="0"/>
              </a:spcBef>
              <a:spcAft>
                <a:spcPts val="0"/>
              </a:spcAft>
              <a:buNone/>
              <a:defRPr sz="2000">
                <a:solidFill>
                  <a:schemeClr val="dk1"/>
                </a:solidFill>
                <a:latin typeface="Arial"/>
                <a:ea typeface="Arial"/>
                <a:cs typeface="Arial"/>
                <a:sym typeface="Arial"/>
              </a:defRPr>
            </a:lvl5pPr>
            <a:lvl6pPr indent="0" lvl="5" marL="0" marR="0" rtl="0" algn="l">
              <a:spcBef>
                <a:spcPts val="0"/>
              </a:spcBef>
              <a:spcAft>
                <a:spcPts val="0"/>
              </a:spcAft>
              <a:buNone/>
              <a:defRPr sz="2000">
                <a:solidFill>
                  <a:schemeClr val="dk1"/>
                </a:solidFill>
                <a:latin typeface="Arial"/>
                <a:ea typeface="Arial"/>
                <a:cs typeface="Arial"/>
                <a:sym typeface="Arial"/>
              </a:defRPr>
            </a:lvl6pPr>
            <a:lvl7pPr indent="0" lvl="6" marL="0" marR="0" rtl="0" algn="l">
              <a:spcBef>
                <a:spcPts val="0"/>
              </a:spcBef>
              <a:spcAft>
                <a:spcPts val="0"/>
              </a:spcAft>
              <a:buNone/>
              <a:defRPr sz="2000">
                <a:solidFill>
                  <a:schemeClr val="dk1"/>
                </a:solidFill>
                <a:latin typeface="Arial"/>
                <a:ea typeface="Arial"/>
                <a:cs typeface="Arial"/>
                <a:sym typeface="Arial"/>
              </a:defRPr>
            </a:lvl7pPr>
            <a:lvl8pPr indent="0" lvl="7" marL="0" marR="0" rtl="0" algn="l">
              <a:spcBef>
                <a:spcPts val="0"/>
              </a:spcBef>
              <a:spcAft>
                <a:spcPts val="0"/>
              </a:spcAft>
              <a:buNone/>
              <a:defRPr sz="2000">
                <a:solidFill>
                  <a:schemeClr val="dk1"/>
                </a:solidFill>
                <a:latin typeface="Arial"/>
                <a:ea typeface="Arial"/>
                <a:cs typeface="Arial"/>
                <a:sym typeface="Arial"/>
              </a:defRPr>
            </a:lvl8pPr>
            <a:lvl9pPr indent="0" lvl="8" marL="0" marR="0" rtl="0" algn="l">
              <a:spcBef>
                <a:spcPts val="0"/>
              </a:spcBef>
              <a:spcAft>
                <a:spcPts val="0"/>
              </a:spcAft>
              <a:buNone/>
              <a:defRPr sz="20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4" name="Shape 44"/>
        <p:cNvGrpSpPr/>
        <p:nvPr/>
      </p:nvGrpSpPr>
      <p:grpSpPr>
        <a:xfrm>
          <a:off x="0" y="0"/>
          <a:ext cx="0" cy="0"/>
          <a:chOff x="0" y="0"/>
          <a:chExt cx="0" cy="0"/>
        </a:xfrm>
      </p:grpSpPr>
      <p:sp>
        <p:nvSpPr>
          <p:cNvPr id="45" name="Google Shape;45;p17"/>
          <p:cNvSpPr txBox="1"/>
          <p:nvPr>
            <p:ph type="title"/>
          </p:nvPr>
        </p:nvSpPr>
        <p:spPr>
          <a:xfrm>
            <a:off x="949325" y="414338"/>
            <a:ext cx="11918950" cy="150177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6" name="Google Shape;46;p17"/>
          <p:cNvSpPr txBox="1"/>
          <p:nvPr>
            <p:ph idx="10" type="dt"/>
          </p:nvPr>
        </p:nvSpPr>
        <p:spPr>
          <a:xfrm>
            <a:off x="949325" y="7204075"/>
            <a:ext cx="3109913" cy="41433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000">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47" name="Google Shape;47;p17"/>
          <p:cNvSpPr txBox="1"/>
          <p:nvPr>
            <p:ph idx="11" type="ftr"/>
          </p:nvPr>
        </p:nvSpPr>
        <p:spPr>
          <a:xfrm>
            <a:off x="4576763" y="7204075"/>
            <a:ext cx="4664075" cy="41433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000">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48" name="Google Shape;48;p17"/>
          <p:cNvSpPr txBox="1"/>
          <p:nvPr>
            <p:ph idx="12" type="sldNum"/>
          </p:nvPr>
        </p:nvSpPr>
        <p:spPr>
          <a:xfrm>
            <a:off x="9758363" y="7204075"/>
            <a:ext cx="3109912" cy="41433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2000">
                <a:solidFill>
                  <a:schemeClr val="dk1"/>
                </a:solidFill>
                <a:latin typeface="Arial"/>
                <a:ea typeface="Arial"/>
                <a:cs typeface="Arial"/>
                <a:sym typeface="Arial"/>
              </a:defRPr>
            </a:lvl1pPr>
            <a:lvl2pPr indent="0" lvl="1" marL="0" marR="0" rtl="0" algn="l">
              <a:spcBef>
                <a:spcPts val="0"/>
              </a:spcBef>
              <a:spcAft>
                <a:spcPts val="0"/>
              </a:spcAft>
              <a:buNone/>
              <a:defRPr sz="2000">
                <a:solidFill>
                  <a:schemeClr val="dk1"/>
                </a:solidFill>
                <a:latin typeface="Arial"/>
                <a:ea typeface="Arial"/>
                <a:cs typeface="Arial"/>
                <a:sym typeface="Arial"/>
              </a:defRPr>
            </a:lvl2pPr>
            <a:lvl3pPr indent="0" lvl="2" marL="0" marR="0" rtl="0" algn="l">
              <a:spcBef>
                <a:spcPts val="0"/>
              </a:spcBef>
              <a:spcAft>
                <a:spcPts val="0"/>
              </a:spcAft>
              <a:buNone/>
              <a:defRPr sz="2000">
                <a:solidFill>
                  <a:schemeClr val="dk1"/>
                </a:solidFill>
                <a:latin typeface="Arial"/>
                <a:ea typeface="Arial"/>
                <a:cs typeface="Arial"/>
                <a:sym typeface="Arial"/>
              </a:defRPr>
            </a:lvl3pPr>
            <a:lvl4pPr indent="0" lvl="3" marL="0" marR="0" rtl="0" algn="l">
              <a:spcBef>
                <a:spcPts val="0"/>
              </a:spcBef>
              <a:spcAft>
                <a:spcPts val="0"/>
              </a:spcAft>
              <a:buNone/>
              <a:defRPr sz="2000">
                <a:solidFill>
                  <a:schemeClr val="dk1"/>
                </a:solidFill>
                <a:latin typeface="Arial"/>
                <a:ea typeface="Arial"/>
                <a:cs typeface="Arial"/>
                <a:sym typeface="Arial"/>
              </a:defRPr>
            </a:lvl4pPr>
            <a:lvl5pPr indent="0" lvl="4" marL="0" marR="0" rtl="0" algn="l">
              <a:spcBef>
                <a:spcPts val="0"/>
              </a:spcBef>
              <a:spcAft>
                <a:spcPts val="0"/>
              </a:spcAft>
              <a:buNone/>
              <a:defRPr sz="2000">
                <a:solidFill>
                  <a:schemeClr val="dk1"/>
                </a:solidFill>
                <a:latin typeface="Arial"/>
                <a:ea typeface="Arial"/>
                <a:cs typeface="Arial"/>
                <a:sym typeface="Arial"/>
              </a:defRPr>
            </a:lvl5pPr>
            <a:lvl6pPr indent="0" lvl="5" marL="0" marR="0" rtl="0" algn="l">
              <a:spcBef>
                <a:spcPts val="0"/>
              </a:spcBef>
              <a:spcAft>
                <a:spcPts val="0"/>
              </a:spcAft>
              <a:buNone/>
              <a:defRPr sz="2000">
                <a:solidFill>
                  <a:schemeClr val="dk1"/>
                </a:solidFill>
                <a:latin typeface="Arial"/>
                <a:ea typeface="Arial"/>
                <a:cs typeface="Arial"/>
                <a:sym typeface="Arial"/>
              </a:defRPr>
            </a:lvl6pPr>
            <a:lvl7pPr indent="0" lvl="6" marL="0" marR="0" rtl="0" algn="l">
              <a:spcBef>
                <a:spcPts val="0"/>
              </a:spcBef>
              <a:spcAft>
                <a:spcPts val="0"/>
              </a:spcAft>
              <a:buNone/>
              <a:defRPr sz="2000">
                <a:solidFill>
                  <a:schemeClr val="dk1"/>
                </a:solidFill>
                <a:latin typeface="Arial"/>
                <a:ea typeface="Arial"/>
                <a:cs typeface="Arial"/>
                <a:sym typeface="Arial"/>
              </a:defRPr>
            </a:lvl7pPr>
            <a:lvl8pPr indent="0" lvl="7" marL="0" marR="0" rtl="0" algn="l">
              <a:spcBef>
                <a:spcPts val="0"/>
              </a:spcBef>
              <a:spcAft>
                <a:spcPts val="0"/>
              </a:spcAft>
              <a:buNone/>
              <a:defRPr sz="2000">
                <a:solidFill>
                  <a:schemeClr val="dk1"/>
                </a:solidFill>
                <a:latin typeface="Arial"/>
                <a:ea typeface="Arial"/>
                <a:cs typeface="Arial"/>
                <a:sym typeface="Arial"/>
              </a:defRPr>
            </a:lvl8pPr>
            <a:lvl9pPr indent="0" lvl="8" marL="0" marR="0" rtl="0" algn="l">
              <a:spcBef>
                <a:spcPts val="0"/>
              </a:spcBef>
              <a:spcAft>
                <a:spcPts val="0"/>
              </a:spcAft>
              <a:buNone/>
              <a:defRPr sz="20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18"/>
          <p:cNvSpPr txBox="1"/>
          <p:nvPr>
            <p:ph idx="10" type="dt"/>
          </p:nvPr>
        </p:nvSpPr>
        <p:spPr>
          <a:xfrm>
            <a:off x="949325" y="7204075"/>
            <a:ext cx="3109913" cy="41433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000">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51" name="Google Shape;51;p18"/>
          <p:cNvSpPr txBox="1"/>
          <p:nvPr>
            <p:ph idx="11" type="ftr"/>
          </p:nvPr>
        </p:nvSpPr>
        <p:spPr>
          <a:xfrm>
            <a:off x="4576763" y="7204075"/>
            <a:ext cx="4664075" cy="41433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000">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52" name="Google Shape;52;p18"/>
          <p:cNvSpPr txBox="1"/>
          <p:nvPr>
            <p:ph idx="12" type="sldNum"/>
          </p:nvPr>
        </p:nvSpPr>
        <p:spPr>
          <a:xfrm>
            <a:off x="9758363" y="7204075"/>
            <a:ext cx="3109912" cy="41433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2000">
                <a:solidFill>
                  <a:schemeClr val="dk1"/>
                </a:solidFill>
                <a:latin typeface="Arial"/>
                <a:ea typeface="Arial"/>
                <a:cs typeface="Arial"/>
                <a:sym typeface="Arial"/>
              </a:defRPr>
            </a:lvl1pPr>
            <a:lvl2pPr indent="0" lvl="1" marL="0" marR="0" rtl="0" algn="l">
              <a:spcBef>
                <a:spcPts val="0"/>
              </a:spcBef>
              <a:spcAft>
                <a:spcPts val="0"/>
              </a:spcAft>
              <a:buNone/>
              <a:defRPr sz="2000">
                <a:solidFill>
                  <a:schemeClr val="dk1"/>
                </a:solidFill>
                <a:latin typeface="Arial"/>
                <a:ea typeface="Arial"/>
                <a:cs typeface="Arial"/>
                <a:sym typeface="Arial"/>
              </a:defRPr>
            </a:lvl2pPr>
            <a:lvl3pPr indent="0" lvl="2" marL="0" marR="0" rtl="0" algn="l">
              <a:spcBef>
                <a:spcPts val="0"/>
              </a:spcBef>
              <a:spcAft>
                <a:spcPts val="0"/>
              </a:spcAft>
              <a:buNone/>
              <a:defRPr sz="2000">
                <a:solidFill>
                  <a:schemeClr val="dk1"/>
                </a:solidFill>
                <a:latin typeface="Arial"/>
                <a:ea typeface="Arial"/>
                <a:cs typeface="Arial"/>
                <a:sym typeface="Arial"/>
              </a:defRPr>
            </a:lvl3pPr>
            <a:lvl4pPr indent="0" lvl="3" marL="0" marR="0" rtl="0" algn="l">
              <a:spcBef>
                <a:spcPts val="0"/>
              </a:spcBef>
              <a:spcAft>
                <a:spcPts val="0"/>
              </a:spcAft>
              <a:buNone/>
              <a:defRPr sz="2000">
                <a:solidFill>
                  <a:schemeClr val="dk1"/>
                </a:solidFill>
                <a:latin typeface="Arial"/>
                <a:ea typeface="Arial"/>
                <a:cs typeface="Arial"/>
                <a:sym typeface="Arial"/>
              </a:defRPr>
            </a:lvl4pPr>
            <a:lvl5pPr indent="0" lvl="4" marL="0" marR="0" rtl="0" algn="l">
              <a:spcBef>
                <a:spcPts val="0"/>
              </a:spcBef>
              <a:spcAft>
                <a:spcPts val="0"/>
              </a:spcAft>
              <a:buNone/>
              <a:defRPr sz="2000">
                <a:solidFill>
                  <a:schemeClr val="dk1"/>
                </a:solidFill>
                <a:latin typeface="Arial"/>
                <a:ea typeface="Arial"/>
                <a:cs typeface="Arial"/>
                <a:sym typeface="Arial"/>
              </a:defRPr>
            </a:lvl5pPr>
            <a:lvl6pPr indent="0" lvl="5" marL="0" marR="0" rtl="0" algn="l">
              <a:spcBef>
                <a:spcPts val="0"/>
              </a:spcBef>
              <a:spcAft>
                <a:spcPts val="0"/>
              </a:spcAft>
              <a:buNone/>
              <a:defRPr sz="2000">
                <a:solidFill>
                  <a:schemeClr val="dk1"/>
                </a:solidFill>
                <a:latin typeface="Arial"/>
                <a:ea typeface="Arial"/>
                <a:cs typeface="Arial"/>
                <a:sym typeface="Arial"/>
              </a:defRPr>
            </a:lvl6pPr>
            <a:lvl7pPr indent="0" lvl="6" marL="0" marR="0" rtl="0" algn="l">
              <a:spcBef>
                <a:spcPts val="0"/>
              </a:spcBef>
              <a:spcAft>
                <a:spcPts val="0"/>
              </a:spcAft>
              <a:buNone/>
              <a:defRPr sz="2000">
                <a:solidFill>
                  <a:schemeClr val="dk1"/>
                </a:solidFill>
                <a:latin typeface="Arial"/>
                <a:ea typeface="Arial"/>
                <a:cs typeface="Arial"/>
                <a:sym typeface="Arial"/>
              </a:defRPr>
            </a:lvl7pPr>
            <a:lvl8pPr indent="0" lvl="7" marL="0" marR="0" rtl="0" algn="l">
              <a:spcBef>
                <a:spcPts val="0"/>
              </a:spcBef>
              <a:spcAft>
                <a:spcPts val="0"/>
              </a:spcAft>
              <a:buNone/>
              <a:defRPr sz="2000">
                <a:solidFill>
                  <a:schemeClr val="dk1"/>
                </a:solidFill>
                <a:latin typeface="Arial"/>
                <a:ea typeface="Arial"/>
                <a:cs typeface="Arial"/>
                <a:sym typeface="Arial"/>
              </a:defRPr>
            </a:lvl8pPr>
            <a:lvl9pPr indent="0" lvl="8" marL="0" marR="0" rtl="0" algn="l">
              <a:spcBef>
                <a:spcPts val="0"/>
              </a:spcBef>
              <a:spcAft>
                <a:spcPts val="0"/>
              </a:spcAft>
              <a:buNone/>
              <a:defRPr sz="20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3" name="Shape 53"/>
        <p:cNvGrpSpPr/>
        <p:nvPr/>
      </p:nvGrpSpPr>
      <p:grpSpPr>
        <a:xfrm>
          <a:off x="0" y="0"/>
          <a:ext cx="0" cy="0"/>
          <a:chOff x="0" y="0"/>
          <a:chExt cx="0" cy="0"/>
        </a:xfrm>
      </p:grpSpPr>
      <p:sp>
        <p:nvSpPr>
          <p:cNvPr id="54" name="Google Shape;54;p19"/>
          <p:cNvSpPr txBox="1"/>
          <p:nvPr>
            <p:ph type="title"/>
          </p:nvPr>
        </p:nvSpPr>
        <p:spPr>
          <a:xfrm>
            <a:off x="952500" y="517525"/>
            <a:ext cx="4456113" cy="1814513"/>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5" name="Google Shape;55;p19"/>
          <p:cNvSpPr txBox="1"/>
          <p:nvPr>
            <p:ph idx="1" type="body"/>
          </p:nvPr>
        </p:nvSpPr>
        <p:spPr>
          <a:xfrm>
            <a:off x="5873750" y="1119188"/>
            <a:ext cx="6996113" cy="552291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6" name="Google Shape;56;p19"/>
          <p:cNvSpPr txBox="1"/>
          <p:nvPr>
            <p:ph idx="2" type="body"/>
          </p:nvPr>
        </p:nvSpPr>
        <p:spPr>
          <a:xfrm>
            <a:off x="952500" y="2332038"/>
            <a:ext cx="4456113" cy="43195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57" name="Google Shape;57;p19"/>
          <p:cNvSpPr txBox="1"/>
          <p:nvPr>
            <p:ph idx="10" type="dt"/>
          </p:nvPr>
        </p:nvSpPr>
        <p:spPr>
          <a:xfrm>
            <a:off x="949325" y="7204075"/>
            <a:ext cx="3109913" cy="41433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000">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58" name="Google Shape;58;p19"/>
          <p:cNvSpPr txBox="1"/>
          <p:nvPr>
            <p:ph idx="11" type="ftr"/>
          </p:nvPr>
        </p:nvSpPr>
        <p:spPr>
          <a:xfrm>
            <a:off x="4576763" y="7204075"/>
            <a:ext cx="4664075" cy="41433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000">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59" name="Google Shape;59;p19"/>
          <p:cNvSpPr txBox="1"/>
          <p:nvPr>
            <p:ph idx="12" type="sldNum"/>
          </p:nvPr>
        </p:nvSpPr>
        <p:spPr>
          <a:xfrm>
            <a:off x="9758363" y="7204075"/>
            <a:ext cx="3109912" cy="41433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2000">
                <a:solidFill>
                  <a:schemeClr val="dk1"/>
                </a:solidFill>
                <a:latin typeface="Arial"/>
                <a:ea typeface="Arial"/>
                <a:cs typeface="Arial"/>
                <a:sym typeface="Arial"/>
              </a:defRPr>
            </a:lvl1pPr>
            <a:lvl2pPr indent="0" lvl="1" marL="0" marR="0" rtl="0" algn="l">
              <a:spcBef>
                <a:spcPts val="0"/>
              </a:spcBef>
              <a:spcAft>
                <a:spcPts val="0"/>
              </a:spcAft>
              <a:buNone/>
              <a:defRPr sz="2000">
                <a:solidFill>
                  <a:schemeClr val="dk1"/>
                </a:solidFill>
                <a:latin typeface="Arial"/>
                <a:ea typeface="Arial"/>
                <a:cs typeface="Arial"/>
                <a:sym typeface="Arial"/>
              </a:defRPr>
            </a:lvl2pPr>
            <a:lvl3pPr indent="0" lvl="2" marL="0" marR="0" rtl="0" algn="l">
              <a:spcBef>
                <a:spcPts val="0"/>
              </a:spcBef>
              <a:spcAft>
                <a:spcPts val="0"/>
              </a:spcAft>
              <a:buNone/>
              <a:defRPr sz="2000">
                <a:solidFill>
                  <a:schemeClr val="dk1"/>
                </a:solidFill>
                <a:latin typeface="Arial"/>
                <a:ea typeface="Arial"/>
                <a:cs typeface="Arial"/>
                <a:sym typeface="Arial"/>
              </a:defRPr>
            </a:lvl3pPr>
            <a:lvl4pPr indent="0" lvl="3" marL="0" marR="0" rtl="0" algn="l">
              <a:spcBef>
                <a:spcPts val="0"/>
              </a:spcBef>
              <a:spcAft>
                <a:spcPts val="0"/>
              </a:spcAft>
              <a:buNone/>
              <a:defRPr sz="2000">
                <a:solidFill>
                  <a:schemeClr val="dk1"/>
                </a:solidFill>
                <a:latin typeface="Arial"/>
                <a:ea typeface="Arial"/>
                <a:cs typeface="Arial"/>
                <a:sym typeface="Arial"/>
              </a:defRPr>
            </a:lvl4pPr>
            <a:lvl5pPr indent="0" lvl="4" marL="0" marR="0" rtl="0" algn="l">
              <a:spcBef>
                <a:spcPts val="0"/>
              </a:spcBef>
              <a:spcAft>
                <a:spcPts val="0"/>
              </a:spcAft>
              <a:buNone/>
              <a:defRPr sz="2000">
                <a:solidFill>
                  <a:schemeClr val="dk1"/>
                </a:solidFill>
                <a:latin typeface="Arial"/>
                <a:ea typeface="Arial"/>
                <a:cs typeface="Arial"/>
                <a:sym typeface="Arial"/>
              </a:defRPr>
            </a:lvl5pPr>
            <a:lvl6pPr indent="0" lvl="5" marL="0" marR="0" rtl="0" algn="l">
              <a:spcBef>
                <a:spcPts val="0"/>
              </a:spcBef>
              <a:spcAft>
                <a:spcPts val="0"/>
              </a:spcAft>
              <a:buNone/>
              <a:defRPr sz="2000">
                <a:solidFill>
                  <a:schemeClr val="dk1"/>
                </a:solidFill>
                <a:latin typeface="Arial"/>
                <a:ea typeface="Arial"/>
                <a:cs typeface="Arial"/>
                <a:sym typeface="Arial"/>
              </a:defRPr>
            </a:lvl6pPr>
            <a:lvl7pPr indent="0" lvl="6" marL="0" marR="0" rtl="0" algn="l">
              <a:spcBef>
                <a:spcPts val="0"/>
              </a:spcBef>
              <a:spcAft>
                <a:spcPts val="0"/>
              </a:spcAft>
              <a:buNone/>
              <a:defRPr sz="2000">
                <a:solidFill>
                  <a:schemeClr val="dk1"/>
                </a:solidFill>
                <a:latin typeface="Arial"/>
                <a:ea typeface="Arial"/>
                <a:cs typeface="Arial"/>
                <a:sym typeface="Arial"/>
              </a:defRPr>
            </a:lvl7pPr>
            <a:lvl8pPr indent="0" lvl="7" marL="0" marR="0" rtl="0" algn="l">
              <a:spcBef>
                <a:spcPts val="0"/>
              </a:spcBef>
              <a:spcAft>
                <a:spcPts val="0"/>
              </a:spcAft>
              <a:buNone/>
              <a:defRPr sz="2000">
                <a:solidFill>
                  <a:schemeClr val="dk1"/>
                </a:solidFill>
                <a:latin typeface="Arial"/>
                <a:ea typeface="Arial"/>
                <a:cs typeface="Arial"/>
                <a:sym typeface="Arial"/>
              </a:defRPr>
            </a:lvl8pPr>
            <a:lvl9pPr indent="0" lvl="8" marL="0" marR="0" rtl="0" algn="l">
              <a:spcBef>
                <a:spcPts val="0"/>
              </a:spcBef>
              <a:spcAft>
                <a:spcPts val="0"/>
              </a:spcAft>
              <a:buNone/>
              <a:defRPr sz="20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0" name="Shape 60"/>
        <p:cNvGrpSpPr/>
        <p:nvPr/>
      </p:nvGrpSpPr>
      <p:grpSpPr>
        <a:xfrm>
          <a:off x="0" y="0"/>
          <a:ext cx="0" cy="0"/>
          <a:chOff x="0" y="0"/>
          <a:chExt cx="0" cy="0"/>
        </a:xfrm>
      </p:grpSpPr>
      <p:sp>
        <p:nvSpPr>
          <p:cNvPr id="61" name="Google Shape;61;p20"/>
          <p:cNvSpPr txBox="1"/>
          <p:nvPr>
            <p:ph type="title"/>
          </p:nvPr>
        </p:nvSpPr>
        <p:spPr>
          <a:xfrm>
            <a:off x="952500" y="517525"/>
            <a:ext cx="4456113" cy="1814513"/>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 name="Google Shape;62;p20"/>
          <p:cNvSpPr/>
          <p:nvPr>
            <p:ph idx="2" type="pic"/>
          </p:nvPr>
        </p:nvSpPr>
        <p:spPr>
          <a:xfrm>
            <a:off x="5873750" y="1119188"/>
            <a:ext cx="6996113" cy="5522912"/>
          </a:xfrm>
          <a:prstGeom prst="rect">
            <a:avLst/>
          </a:prstGeom>
          <a:noFill/>
          <a:ln>
            <a:noFill/>
          </a:ln>
        </p:spPr>
      </p:sp>
      <p:sp>
        <p:nvSpPr>
          <p:cNvPr id="63" name="Google Shape;63;p20"/>
          <p:cNvSpPr txBox="1"/>
          <p:nvPr>
            <p:ph idx="1" type="body"/>
          </p:nvPr>
        </p:nvSpPr>
        <p:spPr>
          <a:xfrm>
            <a:off x="952500" y="2332038"/>
            <a:ext cx="4456113" cy="43195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4" name="Google Shape;64;p20"/>
          <p:cNvSpPr txBox="1"/>
          <p:nvPr>
            <p:ph idx="10" type="dt"/>
          </p:nvPr>
        </p:nvSpPr>
        <p:spPr>
          <a:xfrm>
            <a:off x="949325" y="7204075"/>
            <a:ext cx="3109913" cy="41433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000">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65" name="Google Shape;65;p20"/>
          <p:cNvSpPr txBox="1"/>
          <p:nvPr>
            <p:ph idx="11" type="ftr"/>
          </p:nvPr>
        </p:nvSpPr>
        <p:spPr>
          <a:xfrm>
            <a:off x="4576763" y="7204075"/>
            <a:ext cx="4664075" cy="41433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000">
                <a:solidFill>
                  <a:schemeClr val="dk1"/>
                </a:solidFill>
                <a:latin typeface="Arial"/>
                <a:ea typeface="Arial"/>
                <a:cs typeface="Arial"/>
                <a:sym typeface="Arial"/>
              </a:defRPr>
            </a:lvl1pPr>
            <a:lvl2pPr lvl="1" marR="0" rtl="0" algn="l">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66" name="Google Shape;66;p20"/>
          <p:cNvSpPr txBox="1"/>
          <p:nvPr>
            <p:ph idx="12" type="sldNum"/>
          </p:nvPr>
        </p:nvSpPr>
        <p:spPr>
          <a:xfrm>
            <a:off x="9758363" y="7204075"/>
            <a:ext cx="3109912" cy="41433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2000">
                <a:solidFill>
                  <a:schemeClr val="dk1"/>
                </a:solidFill>
                <a:latin typeface="Arial"/>
                <a:ea typeface="Arial"/>
                <a:cs typeface="Arial"/>
                <a:sym typeface="Arial"/>
              </a:defRPr>
            </a:lvl1pPr>
            <a:lvl2pPr indent="0" lvl="1" marL="0" marR="0" rtl="0" algn="l">
              <a:spcBef>
                <a:spcPts val="0"/>
              </a:spcBef>
              <a:spcAft>
                <a:spcPts val="0"/>
              </a:spcAft>
              <a:buNone/>
              <a:defRPr sz="2000">
                <a:solidFill>
                  <a:schemeClr val="dk1"/>
                </a:solidFill>
                <a:latin typeface="Arial"/>
                <a:ea typeface="Arial"/>
                <a:cs typeface="Arial"/>
                <a:sym typeface="Arial"/>
              </a:defRPr>
            </a:lvl2pPr>
            <a:lvl3pPr indent="0" lvl="2" marL="0" marR="0" rtl="0" algn="l">
              <a:spcBef>
                <a:spcPts val="0"/>
              </a:spcBef>
              <a:spcAft>
                <a:spcPts val="0"/>
              </a:spcAft>
              <a:buNone/>
              <a:defRPr sz="2000">
                <a:solidFill>
                  <a:schemeClr val="dk1"/>
                </a:solidFill>
                <a:latin typeface="Arial"/>
                <a:ea typeface="Arial"/>
                <a:cs typeface="Arial"/>
                <a:sym typeface="Arial"/>
              </a:defRPr>
            </a:lvl3pPr>
            <a:lvl4pPr indent="0" lvl="3" marL="0" marR="0" rtl="0" algn="l">
              <a:spcBef>
                <a:spcPts val="0"/>
              </a:spcBef>
              <a:spcAft>
                <a:spcPts val="0"/>
              </a:spcAft>
              <a:buNone/>
              <a:defRPr sz="2000">
                <a:solidFill>
                  <a:schemeClr val="dk1"/>
                </a:solidFill>
                <a:latin typeface="Arial"/>
                <a:ea typeface="Arial"/>
                <a:cs typeface="Arial"/>
                <a:sym typeface="Arial"/>
              </a:defRPr>
            </a:lvl4pPr>
            <a:lvl5pPr indent="0" lvl="4" marL="0" marR="0" rtl="0" algn="l">
              <a:spcBef>
                <a:spcPts val="0"/>
              </a:spcBef>
              <a:spcAft>
                <a:spcPts val="0"/>
              </a:spcAft>
              <a:buNone/>
              <a:defRPr sz="2000">
                <a:solidFill>
                  <a:schemeClr val="dk1"/>
                </a:solidFill>
                <a:latin typeface="Arial"/>
                <a:ea typeface="Arial"/>
                <a:cs typeface="Arial"/>
                <a:sym typeface="Arial"/>
              </a:defRPr>
            </a:lvl5pPr>
            <a:lvl6pPr indent="0" lvl="5" marL="0" marR="0" rtl="0" algn="l">
              <a:spcBef>
                <a:spcPts val="0"/>
              </a:spcBef>
              <a:spcAft>
                <a:spcPts val="0"/>
              </a:spcAft>
              <a:buNone/>
              <a:defRPr sz="2000">
                <a:solidFill>
                  <a:schemeClr val="dk1"/>
                </a:solidFill>
                <a:latin typeface="Arial"/>
                <a:ea typeface="Arial"/>
                <a:cs typeface="Arial"/>
                <a:sym typeface="Arial"/>
              </a:defRPr>
            </a:lvl6pPr>
            <a:lvl7pPr indent="0" lvl="6" marL="0" marR="0" rtl="0" algn="l">
              <a:spcBef>
                <a:spcPts val="0"/>
              </a:spcBef>
              <a:spcAft>
                <a:spcPts val="0"/>
              </a:spcAft>
              <a:buNone/>
              <a:defRPr sz="2000">
                <a:solidFill>
                  <a:schemeClr val="dk1"/>
                </a:solidFill>
                <a:latin typeface="Arial"/>
                <a:ea typeface="Arial"/>
                <a:cs typeface="Arial"/>
                <a:sym typeface="Arial"/>
              </a:defRPr>
            </a:lvl7pPr>
            <a:lvl8pPr indent="0" lvl="7" marL="0" marR="0" rtl="0" algn="l">
              <a:spcBef>
                <a:spcPts val="0"/>
              </a:spcBef>
              <a:spcAft>
                <a:spcPts val="0"/>
              </a:spcAft>
              <a:buNone/>
              <a:defRPr sz="2000">
                <a:solidFill>
                  <a:schemeClr val="dk1"/>
                </a:solidFill>
                <a:latin typeface="Arial"/>
                <a:ea typeface="Arial"/>
                <a:cs typeface="Arial"/>
                <a:sym typeface="Arial"/>
              </a:defRPr>
            </a:lvl8pPr>
            <a:lvl9pPr indent="0" lvl="8" marL="0" marR="0" rtl="0" algn="l">
              <a:spcBef>
                <a:spcPts val="0"/>
              </a:spcBef>
              <a:spcAft>
                <a:spcPts val="0"/>
              </a:spcAft>
              <a:buNone/>
              <a:defRPr sz="20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1.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mc:AlternateContent>
    <mc:Choice Requires="p14">
      <p:transition spd="slow" p14:dur="1000">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www.isbe.net/Pages/Illinois-Program-Accounting-Manual.aspx"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s://www.ilsos.gov/departments/archives/records_management/home.htm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hyperlink" Target="http://www.iasbo.org/" TargetMode="External"/><Relationship Id="rId4" Type="http://schemas.openxmlformats.org/officeDocument/2006/relationships/hyperlink" Target="http://www.isbe.net/" TargetMode="External"/><Relationship Id="rId5" Type="http://schemas.openxmlformats.org/officeDocument/2006/relationships/hyperlink" Target="http://www.gfoa.org/" TargetMode="External"/><Relationship Id="rId6" Type="http://schemas.openxmlformats.org/officeDocument/2006/relationships/hyperlink" Target="http://www.gasb.or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5"/>
          <p:cNvSpPr txBox="1"/>
          <p:nvPr/>
        </p:nvSpPr>
        <p:spPr>
          <a:xfrm>
            <a:off x="2870200" y="609601"/>
            <a:ext cx="8077200" cy="923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Font typeface="Arial"/>
              <a:buNone/>
            </a:pPr>
            <a:r>
              <a:rPr b="1" lang="en-US" sz="5400">
                <a:solidFill>
                  <a:srgbClr val="00A88F"/>
                </a:solidFill>
              </a:rPr>
              <a:t>How the Pieces Fit</a:t>
            </a:r>
            <a:endParaRPr b="1" sz="5400">
              <a:solidFill>
                <a:srgbClr val="00A88F"/>
              </a:solidFill>
            </a:endParaRPr>
          </a:p>
        </p:txBody>
      </p:sp>
      <p:sp>
        <p:nvSpPr>
          <p:cNvPr id="73" name="Google Shape;73;p5"/>
          <p:cNvSpPr txBox="1"/>
          <p:nvPr/>
        </p:nvSpPr>
        <p:spPr>
          <a:xfrm>
            <a:off x="2316425" y="2026325"/>
            <a:ext cx="10072800" cy="3093900"/>
          </a:xfrm>
          <a:prstGeom prst="rect">
            <a:avLst/>
          </a:prstGeom>
          <a:noFill/>
          <a:ln>
            <a:noFill/>
          </a:ln>
        </p:spPr>
        <p:txBody>
          <a:bodyPr anchorCtr="0" anchor="t" bIns="45700" lIns="91425" spcFirstLastPara="1" rIns="91425" wrap="square" tIns="45700">
            <a:spAutoFit/>
          </a:bodyPr>
          <a:lstStyle/>
          <a:p>
            <a:pPr indent="-476250" lvl="0" marL="457200" marR="0" rtl="0" algn="l">
              <a:spcBef>
                <a:spcPts val="0"/>
              </a:spcBef>
              <a:spcAft>
                <a:spcPts val="0"/>
              </a:spcAft>
              <a:buClr>
                <a:srgbClr val="222222"/>
              </a:buClr>
              <a:buSzPts val="3900"/>
              <a:buChar char="★"/>
            </a:pPr>
            <a:r>
              <a:rPr lang="en-US" sz="3900">
                <a:solidFill>
                  <a:srgbClr val="222222"/>
                </a:solidFill>
                <a:highlight>
                  <a:srgbClr val="FFFFFF"/>
                </a:highlight>
              </a:rPr>
              <a:t>Why do the details matter? </a:t>
            </a:r>
            <a:endParaRPr sz="3900">
              <a:solidFill>
                <a:srgbClr val="222222"/>
              </a:solidFill>
              <a:highlight>
                <a:srgbClr val="FFFFFF"/>
              </a:highlight>
            </a:endParaRPr>
          </a:p>
          <a:p>
            <a:pPr indent="-476250" lvl="0" marL="457200" marR="0" rtl="0" algn="l">
              <a:spcBef>
                <a:spcPts val="0"/>
              </a:spcBef>
              <a:spcAft>
                <a:spcPts val="0"/>
              </a:spcAft>
              <a:buClr>
                <a:srgbClr val="222222"/>
              </a:buClr>
              <a:buSzPts val="3900"/>
              <a:buChar char="★"/>
            </a:pPr>
            <a:r>
              <a:rPr lang="en-US" sz="3900">
                <a:solidFill>
                  <a:srgbClr val="222222"/>
                </a:solidFill>
                <a:highlight>
                  <a:srgbClr val="FFFFFF"/>
                </a:highlight>
              </a:rPr>
              <a:t>How accounting practices performed today affect end of year reporting.</a:t>
            </a:r>
            <a:endParaRPr sz="3900">
              <a:solidFill>
                <a:srgbClr val="222222"/>
              </a:solidFill>
              <a:highlight>
                <a:srgbClr val="FFFFFF"/>
              </a:highlight>
            </a:endParaRPr>
          </a:p>
          <a:p>
            <a:pPr indent="-476250" lvl="0" marL="457200" marR="0" rtl="0" algn="l">
              <a:spcBef>
                <a:spcPts val="0"/>
              </a:spcBef>
              <a:spcAft>
                <a:spcPts val="0"/>
              </a:spcAft>
              <a:buClr>
                <a:srgbClr val="222222"/>
              </a:buClr>
              <a:buSzPts val="3900"/>
              <a:buChar char="★"/>
            </a:pPr>
            <a:r>
              <a:rPr lang="en-US" sz="3900">
                <a:solidFill>
                  <a:srgbClr val="222222"/>
                </a:solidFill>
                <a:highlight>
                  <a:srgbClr val="FFFFFF"/>
                </a:highlight>
              </a:rPr>
              <a:t>This includes your annual audit, grant reporting and year-end closing.</a:t>
            </a:r>
            <a:endParaRPr sz="4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1817ffd1abb_0_61"/>
          <p:cNvSpPr txBox="1"/>
          <p:nvPr>
            <p:ph type="title"/>
          </p:nvPr>
        </p:nvSpPr>
        <p:spPr>
          <a:xfrm>
            <a:off x="949325" y="414338"/>
            <a:ext cx="11919000" cy="1501800"/>
          </a:xfrm>
          <a:prstGeom prst="rect">
            <a:avLst/>
          </a:prstGeom>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lang="en-US" sz="4000">
                <a:solidFill>
                  <a:srgbClr val="00A88F"/>
                </a:solidFill>
                <a:latin typeface="Arial"/>
                <a:ea typeface="Arial"/>
                <a:cs typeface="Arial"/>
                <a:sym typeface="Arial"/>
              </a:rPr>
              <a:t>Invoices</a:t>
            </a:r>
            <a:endParaRPr/>
          </a:p>
        </p:txBody>
      </p:sp>
      <p:sp>
        <p:nvSpPr>
          <p:cNvPr id="137" name="Google Shape;137;g1817ffd1abb_0_61"/>
          <p:cNvSpPr txBox="1"/>
          <p:nvPr>
            <p:ph idx="1" type="body"/>
          </p:nvPr>
        </p:nvSpPr>
        <p:spPr>
          <a:xfrm>
            <a:off x="1593100" y="1330538"/>
            <a:ext cx="11919000" cy="49323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4200">
                <a:latin typeface="Gill Sans"/>
                <a:ea typeface="Gill Sans"/>
                <a:cs typeface="Gill Sans"/>
                <a:sym typeface="Gill Sans"/>
              </a:rPr>
              <a:t>Best Practice:  </a:t>
            </a:r>
            <a:r>
              <a:rPr b="1" lang="en-US" sz="4200">
                <a:latin typeface="Gill Sans"/>
                <a:ea typeface="Gill Sans"/>
                <a:cs typeface="Gill Sans"/>
                <a:sym typeface="Gill Sans"/>
              </a:rPr>
              <a:t>valid invoice </a:t>
            </a:r>
            <a:r>
              <a:rPr lang="en-US" sz="3000">
                <a:latin typeface="Gill Sans"/>
                <a:ea typeface="Gill Sans"/>
                <a:cs typeface="Gill Sans"/>
                <a:sym typeface="Gill Sans"/>
              </a:rPr>
              <a:t>(not a quote)</a:t>
            </a:r>
            <a:endParaRPr sz="4200">
              <a:latin typeface="Gill Sans"/>
              <a:ea typeface="Gill Sans"/>
              <a:cs typeface="Gill Sans"/>
              <a:sym typeface="Gill Sans"/>
            </a:endParaRPr>
          </a:p>
          <a:p>
            <a:pPr indent="-300037" lvl="1" marL="639762" rtl="0" algn="l">
              <a:lnSpc>
                <a:spcPct val="100000"/>
              </a:lnSpc>
              <a:spcBef>
                <a:spcPts val="500"/>
              </a:spcBef>
              <a:spcAft>
                <a:spcPts val="0"/>
              </a:spcAft>
              <a:buClr>
                <a:srgbClr val="3891A7"/>
              </a:buClr>
              <a:buSzPts val="3000"/>
              <a:buFont typeface="Verdana"/>
              <a:buChar char="◦"/>
            </a:pPr>
            <a:r>
              <a:rPr lang="en-US" sz="3000">
                <a:latin typeface="Gill Sans"/>
                <a:ea typeface="Gill Sans"/>
                <a:cs typeface="Gill Sans"/>
                <a:sym typeface="Gill Sans"/>
              </a:rPr>
              <a:t>All invoices go directly to Accounts Payable</a:t>
            </a:r>
            <a:endParaRPr sz="3800">
              <a:latin typeface="Gill Sans"/>
              <a:ea typeface="Gill Sans"/>
              <a:cs typeface="Gill Sans"/>
              <a:sym typeface="Gill Sans"/>
            </a:endParaRPr>
          </a:p>
          <a:p>
            <a:pPr indent="-300037" lvl="1" marL="639762" rtl="0" algn="l">
              <a:lnSpc>
                <a:spcPct val="100000"/>
              </a:lnSpc>
              <a:spcBef>
                <a:spcPts val="500"/>
              </a:spcBef>
              <a:spcAft>
                <a:spcPts val="0"/>
              </a:spcAft>
              <a:buClr>
                <a:srgbClr val="3891A7"/>
              </a:buClr>
              <a:buSzPts val="3000"/>
              <a:buFont typeface="Verdana"/>
              <a:buChar char="◦"/>
            </a:pPr>
            <a:r>
              <a:rPr lang="en-US" sz="3000">
                <a:latin typeface="Gill Sans"/>
                <a:ea typeface="Gill Sans"/>
                <a:cs typeface="Gill Sans"/>
                <a:sym typeface="Gill Sans"/>
              </a:rPr>
              <a:t>Purchase orders should specify remit address</a:t>
            </a:r>
            <a:endParaRPr sz="3800">
              <a:latin typeface="Gill Sans"/>
              <a:ea typeface="Gill Sans"/>
              <a:cs typeface="Gill Sans"/>
              <a:sym typeface="Gill Sans"/>
            </a:endParaRPr>
          </a:p>
          <a:p>
            <a:pPr indent="-300037" lvl="1" marL="639762" rtl="0" algn="l">
              <a:lnSpc>
                <a:spcPct val="100000"/>
              </a:lnSpc>
              <a:spcBef>
                <a:spcPts val="500"/>
              </a:spcBef>
              <a:spcAft>
                <a:spcPts val="0"/>
              </a:spcAft>
              <a:buClr>
                <a:srgbClr val="3891A7"/>
              </a:buClr>
              <a:buSzPts val="3000"/>
              <a:buFont typeface="Verdana"/>
              <a:buChar char="◦"/>
            </a:pPr>
            <a:r>
              <a:rPr lang="en-US" sz="3000">
                <a:latin typeface="Gill Sans"/>
                <a:ea typeface="Gill Sans"/>
                <a:cs typeface="Gill Sans"/>
                <a:sym typeface="Gill Sans"/>
              </a:rPr>
              <a:t>Statements go directly to Accounts Payable to verify no outstanding invoices</a:t>
            </a:r>
            <a:endParaRPr sz="3800">
              <a:latin typeface="Gill Sans"/>
              <a:ea typeface="Gill Sans"/>
              <a:cs typeface="Gill Sans"/>
              <a:sym typeface="Gill Sans"/>
            </a:endParaRPr>
          </a:p>
          <a:p>
            <a:pPr indent="0" lvl="0" marL="0" marR="0" rtl="0" algn="l">
              <a:lnSpc>
                <a:spcPct val="100000"/>
              </a:lnSpc>
              <a:spcBef>
                <a:spcPts val="600"/>
              </a:spcBef>
              <a:spcAft>
                <a:spcPts val="0"/>
              </a:spcAft>
              <a:buNone/>
            </a:pPr>
            <a:r>
              <a:rPr lang="en-US" sz="3400">
                <a:latin typeface="Gill Sans"/>
                <a:ea typeface="Gill Sans"/>
                <a:cs typeface="Gill Sans"/>
                <a:sym typeface="Gill Sans"/>
              </a:rPr>
              <a:t>Duplicate Invoice Checking</a:t>
            </a:r>
            <a:endParaRPr sz="4200">
              <a:latin typeface="Gill Sans"/>
              <a:ea typeface="Gill Sans"/>
              <a:cs typeface="Gill Sans"/>
              <a:sym typeface="Gill Sans"/>
            </a:endParaRPr>
          </a:p>
          <a:p>
            <a:pPr indent="-300037" lvl="1" marL="639762" rtl="0" algn="l">
              <a:lnSpc>
                <a:spcPct val="100000"/>
              </a:lnSpc>
              <a:spcBef>
                <a:spcPts val="500"/>
              </a:spcBef>
              <a:spcAft>
                <a:spcPts val="0"/>
              </a:spcAft>
              <a:buClr>
                <a:srgbClr val="3891A7"/>
              </a:buClr>
              <a:buSzPts val="3000"/>
              <a:buFont typeface="Verdana"/>
              <a:buChar char="◦"/>
            </a:pPr>
            <a:r>
              <a:rPr lang="en-US" sz="3000">
                <a:latin typeface="Gill Sans"/>
                <a:ea typeface="Gill Sans"/>
                <a:cs typeface="Gill Sans"/>
                <a:sym typeface="Gill Sans"/>
              </a:rPr>
              <a:t>Establish procedures for recording invoice numbers</a:t>
            </a:r>
            <a:endParaRPr sz="3800">
              <a:latin typeface="Gill Sans"/>
              <a:ea typeface="Gill Sans"/>
              <a:cs typeface="Gill Sans"/>
              <a:sym typeface="Gill Sans"/>
            </a:endParaRPr>
          </a:p>
          <a:p>
            <a:pPr indent="-292100" lvl="2" marL="885825" rtl="0" algn="l">
              <a:lnSpc>
                <a:spcPct val="100000"/>
              </a:lnSpc>
              <a:spcBef>
                <a:spcPts val="320"/>
              </a:spcBef>
              <a:spcAft>
                <a:spcPts val="0"/>
              </a:spcAft>
              <a:buClr>
                <a:srgbClr val="FEB80A"/>
              </a:buClr>
              <a:buSzPts val="2600"/>
              <a:buFont typeface="Noto Sans Symbols"/>
              <a:buChar char="●"/>
            </a:pPr>
            <a:r>
              <a:rPr lang="en-US" sz="2600">
                <a:latin typeface="Gill Sans"/>
                <a:ea typeface="Gill Sans"/>
                <a:cs typeface="Gill Sans"/>
                <a:sym typeface="Gill Sans"/>
              </a:rPr>
              <a:t>No invoice number?	Establish standardized procedures</a:t>
            </a:r>
            <a:endParaRPr sz="3400">
              <a:latin typeface="Gill Sans"/>
              <a:ea typeface="Gill Sans"/>
              <a:cs typeface="Gill Sans"/>
              <a:sym typeface="Gill Sans"/>
            </a:endParaRPr>
          </a:p>
          <a:p>
            <a:pPr indent="-292100" lvl="2" marL="885825" rtl="0" algn="l">
              <a:lnSpc>
                <a:spcPct val="100000"/>
              </a:lnSpc>
              <a:spcBef>
                <a:spcPts val="320"/>
              </a:spcBef>
              <a:spcAft>
                <a:spcPts val="0"/>
              </a:spcAft>
              <a:buClr>
                <a:srgbClr val="FEB80A"/>
              </a:buClr>
              <a:buSzPts val="2600"/>
              <a:buFont typeface="Noto Sans Symbols"/>
              <a:buChar char="●"/>
            </a:pPr>
            <a:r>
              <a:rPr lang="en-US" sz="2600">
                <a:latin typeface="Gill Sans"/>
                <a:ea typeface="Gill Sans"/>
                <a:cs typeface="Gill Sans"/>
                <a:sym typeface="Gill Sans"/>
              </a:rPr>
              <a:t>Identify a method that allows AP system to capture duplicate payments</a:t>
            </a:r>
            <a:endParaRPr sz="3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1817ffd1abb_0_55"/>
          <p:cNvSpPr txBox="1"/>
          <p:nvPr>
            <p:ph type="title"/>
          </p:nvPr>
        </p:nvSpPr>
        <p:spPr>
          <a:xfrm>
            <a:off x="949325" y="414338"/>
            <a:ext cx="11919000" cy="1501800"/>
          </a:xfrm>
          <a:prstGeom prst="rect">
            <a:avLst/>
          </a:prstGeom>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lang="en-US" sz="4000">
                <a:solidFill>
                  <a:srgbClr val="00A88F"/>
                </a:solidFill>
                <a:latin typeface="Arial"/>
                <a:ea typeface="Arial"/>
                <a:cs typeface="Arial"/>
                <a:sym typeface="Arial"/>
              </a:rPr>
              <a:t>How Expenditures Are Coded</a:t>
            </a:r>
            <a:endParaRPr/>
          </a:p>
        </p:txBody>
      </p:sp>
      <p:sp>
        <p:nvSpPr>
          <p:cNvPr id="144" name="Google Shape;144;g1817ffd1abb_0_55"/>
          <p:cNvSpPr txBox="1"/>
          <p:nvPr>
            <p:ph idx="1" type="body"/>
          </p:nvPr>
        </p:nvSpPr>
        <p:spPr>
          <a:xfrm>
            <a:off x="1066675" y="1564600"/>
            <a:ext cx="11919000" cy="4826100"/>
          </a:xfrm>
          <a:prstGeom prst="rect">
            <a:avLst/>
          </a:prstGeom>
        </p:spPr>
        <p:txBody>
          <a:bodyPr anchorCtr="0" anchor="t" bIns="45700" lIns="91425" spcFirstLastPara="1" rIns="91425" wrap="square" tIns="45700">
            <a:noAutofit/>
          </a:bodyPr>
          <a:lstStyle/>
          <a:p>
            <a:pPr indent="-276860" lvl="2" marL="885825" rtl="0" algn="l">
              <a:lnSpc>
                <a:spcPct val="100000"/>
              </a:lnSpc>
              <a:spcBef>
                <a:spcPts val="0"/>
              </a:spcBef>
              <a:spcAft>
                <a:spcPts val="0"/>
              </a:spcAft>
              <a:buClr>
                <a:srgbClr val="3891A7"/>
              </a:buClr>
              <a:buSzPts val="2560"/>
              <a:buFont typeface="Arial"/>
              <a:buChar char="■"/>
            </a:pPr>
            <a:r>
              <a:rPr lang="en-US" sz="3200">
                <a:latin typeface="Gill Sans"/>
                <a:ea typeface="Gill Sans"/>
                <a:cs typeface="Gill Sans"/>
                <a:sym typeface="Gill Sans"/>
              </a:rPr>
              <a:t>23 IL Administrative Code (IAC) for </a:t>
            </a:r>
            <a:r>
              <a:rPr lang="en-US" sz="3200">
                <a:latin typeface="Gill Sans"/>
                <a:ea typeface="Gill Sans"/>
                <a:cs typeface="Gill Sans"/>
                <a:sym typeface="Gill Sans"/>
              </a:rPr>
              <a:t>Local Education Agencies (LEAs)</a:t>
            </a:r>
            <a:endParaRPr sz="3200">
              <a:latin typeface="Gill Sans"/>
              <a:ea typeface="Gill Sans"/>
              <a:cs typeface="Gill Sans"/>
              <a:sym typeface="Gill Sans"/>
            </a:endParaRPr>
          </a:p>
          <a:p>
            <a:pPr indent="-230822" lvl="4" marL="1296987" rtl="0" algn="l">
              <a:lnSpc>
                <a:spcPct val="100000"/>
              </a:lnSpc>
              <a:spcBef>
                <a:spcPts val="0"/>
              </a:spcBef>
              <a:spcAft>
                <a:spcPts val="0"/>
              </a:spcAft>
              <a:buClr>
                <a:srgbClr val="3891A7"/>
              </a:buClr>
              <a:buSzPts val="2560"/>
              <a:buFont typeface="Arial"/>
              <a:buChar char="◆"/>
            </a:pPr>
            <a:r>
              <a:rPr lang="en-US" sz="3200">
                <a:latin typeface="Gill Sans"/>
                <a:ea typeface="Gill Sans"/>
                <a:cs typeface="Gill Sans"/>
                <a:sym typeface="Gill Sans"/>
              </a:rPr>
              <a:t>Part 100 is Requirement for Accounting, Budgeting, Financial Reporting and Auditing</a:t>
            </a:r>
            <a:endParaRPr sz="3200">
              <a:latin typeface="Gill Sans"/>
              <a:ea typeface="Gill Sans"/>
              <a:cs typeface="Gill Sans"/>
              <a:sym typeface="Gill Sans"/>
            </a:endParaRPr>
          </a:p>
          <a:p>
            <a:pPr indent="-230822" lvl="4" marL="1296987" rtl="0" algn="l">
              <a:lnSpc>
                <a:spcPct val="100000"/>
              </a:lnSpc>
              <a:spcBef>
                <a:spcPts val="0"/>
              </a:spcBef>
              <a:spcAft>
                <a:spcPts val="0"/>
              </a:spcAft>
              <a:buClr>
                <a:srgbClr val="3891A7"/>
              </a:buClr>
              <a:buSzPts val="2560"/>
              <a:buFont typeface="Arial"/>
              <a:buChar char="◆"/>
            </a:pPr>
            <a:r>
              <a:rPr lang="en-US" sz="3200">
                <a:latin typeface="Gill Sans"/>
                <a:ea typeface="Gill Sans"/>
                <a:cs typeface="Gill Sans"/>
                <a:sym typeface="Gill Sans"/>
              </a:rPr>
              <a:t>Replaces Part 110 Program Accounting Manual (IPAM)</a:t>
            </a:r>
            <a:endParaRPr sz="3200">
              <a:latin typeface="Gill Sans"/>
              <a:ea typeface="Gill Sans"/>
              <a:cs typeface="Gill Sans"/>
              <a:sym typeface="Gill Sans"/>
            </a:endParaRPr>
          </a:p>
          <a:p>
            <a:pPr indent="-230822" lvl="4" marL="1296987" rtl="0" algn="l">
              <a:lnSpc>
                <a:spcPct val="100000"/>
              </a:lnSpc>
              <a:spcBef>
                <a:spcPts val="0"/>
              </a:spcBef>
              <a:spcAft>
                <a:spcPts val="0"/>
              </a:spcAft>
              <a:buClr>
                <a:srgbClr val="3891A7"/>
              </a:buClr>
              <a:buSzPts val="2560"/>
              <a:buFont typeface="Arial"/>
              <a:buChar char="◆"/>
            </a:pPr>
            <a:r>
              <a:rPr lang="en-US" sz="3200">
                <a:latin typeface="Gill Sans"/>
                <a:ea typeface="Gill Sans"/>
                <a:cs typeface="Gill Sans"/>
                <a:sym typeface="Gill Sans"/>
              </a:rPr>
              <a:t>Replaces Part 125 Student Activity Funds and Convenience Accounts</a:t>
            </a:r>
            <a:endParaRPr sz="3200">
              <a:latin typeface="Gill Sans"/>
              <a:ea typeface="Gill Sans"/>
              <a:cs typeface="Gill Sans"/>
              <a:sym typeface="Gill Sans"/>
            </a:endParaRPr>
          </a:p>
          <a:p>
            <a:pPr indent="-236537" lvl="3" marL="1096962" rtl="0" algn="l">
              <a:lnSpc>
                <a:spcPct val="100000"/>
              </a:lnSpc>
              <a:spcBef>
                <a:spcPts val="500"/>
              </a:spcBef>
              <a:spcAft>
                <a:spcPts val="0"/>
              </a:spcAft>
              <a:buClr>
                <a:srgbClr val="3891A7"/>
              </a:buClr>
              <a:buSzPts val="2800"/>
              <a:buFont typeface="Arial"/>
              <a:buChar char="➢"/>
            </a:pPr>
            <a:r>
              <a:rPr lang="en-US" sz="2800" u="sng">
                <a:solidFill>
                  <a:schemeClr val="hlink"/>
                </a:solidFill>
                <a:latin typeface="Gill Sans"/>
                <a:ea typeface="Gill Sans"/>
                <a:cs typeface="Gill Sans"/>
                <a:sym typeface="Gill Sans"/>
                <a:hlinkClick r:id="rId3"/>
              </a:rPr>
              <a:t>www.isbe.net/23IAC Part 100</a:t>
            </a:r>
            <a:endParaRPr sz="2800">
              <a:latin typeface="Gill Sans"/>
              <a:ea typeface="Gill Sans"/>
              <a:cs typeface="Gill Sans"/>
              <a:sym typeface="Gill Sans"/>
            </a:endParaRPr>
          </a:p>
          <a:p>
            <a:pPr indent="0" lvl="0" marL="0" rtl="0" algn="l">
              <a:lnSpc>
                <a:spcPct val="100000"/>
              </a:lnSpc>
              <a:spcBef>
                <a:spcPts val="32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19c517106c1_1_0"/>
          <p:cNvSpPr txBox="1"/>
          <p:nvPr>
            <p:ph type="title"/>
          </p:nvPr>
        </p:nvSpPr>
        <p:spPr>
          <a:xfrm>
            <a:off x="949325" y="414338"/>
            <a:ext cx="11919000" cy="1501800"/>
          </a:xfrm>
          <a:prstGeom prst="rect">
            <a:avLst/>
          </a:prstGeom>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lang="en-US" sz="4000">
                <a:solidFill>
                  <a:srgbClr val="00A88F"/>
                </a:solidFill>
                <a:latin typeface="Arial"/>
                <a:ea typeface="Arial"/>
                <a:cs typeface="Arial"/>
                <a:sym typeface="Arial"/>
              </a:rPr>
              <a:t>How Expenditures Are Coded</a:t>
            </a:r>
            <a:endParaRPr/>
          </a:p>
        </p:txBody>
      </p:sp>
      <p:sp>
        <p:nvSpPr>
          <p:cNvPr id="151" name="Google Shape;151;g19c517106c1_1_0"/>
          <p:cNvSpPr txBox="1"/>
          <p:nvPr>
            <p:ph idx="1" type="body"/>
          </p:nvPr>
        </p:nvSpPr>
        <p:spPr>
          <a:xfrm>
            <a:off x="1074950" y="1283438"/>
            <a:ext cx="11919000" cy="4932300"/>
          </a:xfrm>
          <a:prstGeom prst="rect">
            <a:avLst/>
          </a:prstGeom>
        </p:spPr>
        <p:txBody>
          <a:bodyPr anchorCtr="0" anchor="t" bIns="45700" lIns="91425" spcFirstLastPara="1" rIns="91425" wrap="square" tIns="45700">
            <a:noAutofit/>
          </a:bodyPr>
          <a:lstStyle/>
          <a:p>
            <a:pPr indent="0" lvl="0" marL="0" rtl="0" algn="l">
              <a:lnSpc>
                <a:spcPct val="100000"/>
              </a:lnSpc>
              <a:spcBef>
                <a:spcPts val="1000"/>
              </a:spcBef>
              <a:spcAft>
                <a:spcPts val="0"/>
              </a:spcAft>
              <a:buNone/>
            </a:pPr>
            <a:r>
              <a:rPr lang="en-US" sz="2800">
                <a:latin typeface="Gill Sans"/>
                <a:ea typeface="Gill Sans"/>
                <a:cs typeface="Gill Sans"/>
                <a:sym typeface="Gill Sans"/>
              </a:rPr>
              <a:t>E</a:t>
            </a:r>
            <a:r>
              <a:rPr lang="en-US" sz="3200">
                <a:latin typeface="Gill Sans"/>
                <a:ea typeface="Gill Sans"/>
                <a:cs typeface="Gill Sans"/>
                <a:sym typeface="Gill Sans"/>
              </a:rPr>
              <a:t>xpenditures coded on ISBE AFR &amp; budget by:</a:t>
            </a:r>
            <a:endParaRPr sz="3200">
              <a:latin typeface="Gill Sans"/>
              <a:ea typeface="Gill Sans"/>
              <a:cs typeface="Gill Sans"/>
              <a:sym typeface="Gill Sans"/>
            </a:endParaRPr>
          </a:p>
          <a:p>
            <a:pPr indent="-236537" lvl="3" marL="1096962" rtl="0" algn="l">
              <a:lnSpc>
                <a:spcPct val="100000"/>
              </a:lnSpc>
              <a:spcBef>
                <a:spcPts val="500"/>
              </a:spcBef>
              <a:spcAft>
                <a:spcPts val="0"/>
              </a:spcAft>
              <a:buClr>
                <a:srgbClr val="3891A7"/>
              </a:buClr>
              <a:buSzPts val="2800"/>
              <a:buFont typeface="Arial"/>
              <a:buChar char="●"/>
            </a:pPr>
            <a:r>
              <a:rPr lang="en-US" sz="2800">
                <a:latin typeface="Gill Sans"/>
                <a:ea typeface="Gill Sans"/>
                <a:cs typeface="Gill Sans"/>
                <a:sym typeface="Gill Sans"/>
              </a:rPr>
              <a:t>Fund</a:t>
            </a:r>
            <a:endParaRPr sz="2800">
              <a:latin typeface="Gill Sans"/>
              <a:ea typeface="Gill Sans"/>
              <a:cs typeface="Gill Sans"/>
              <a:sym typeface="Gill Sans"/>
            </a:endParaRPr>
          </a:p>
          <a:p>
            <a:pPr indent="-236537" lvl="3" marL="1096962" rtl="0" algn="l">
              <a:lnSpc>
                <a:spcPct val="100000"/>
              </a:lnSpc>
              <a:spcBef>
                <a:spcPts val="500"/>
              </a:spcBef>
              <a:spcAft>
                <a:spcPts val="0"/>
              </a:spcAft>
              <a:buClr>
                <a:srgbClr val="3891A7"/>
              </a:buClr>
              <a:buSzPts val="2800"/>
              <a:buFont typeface="Arial"/>
              <a:buChar char="●"/>
            </a:pPr>
            <a:r>
              <a:rPr lang="en-US" sz="2800">
                <a:latin typeface="Gill Sans"/>
                <a:ea typeface="Gill Sans"/>
                <a:cs typeface="Gill Sans"/>
                <a:sym typeface="Gill Sans"/>
              </a:rPr>
              <a:t>Function</a:t>
            </a:r>
            <a:endParaRPr sz="2800">
              <a:latin typeface="Gill Sans"/>
              <a:ea typeface="Gill Sans"/>
              <a:cs typeface="Gill Sans"/>
              <a:sym typeface="Gill Sans"/>
            </a:endParaRPr>
          </a:p>
          <a:p>
            <a:pPr indent="-236537" lvl="3" marL="1096962" rtl="0" algn="l">
              <a:lnSpc>
                <a:spcPct val="100000"/>
              </a:lnSpc>
              <a:spcBef>
                <a:spcPts val="500"/>
              </a:spcBef>
              <a:spcAft>
                <a:spcPts val="0"/>
              </a:spcAft>
              <a:buClr>
                <a:srgbClr val="3891A7"/>
              </a:buClr>
              <a:buSzPts val="2800"/>
              <a:buFont typeface="Arial"/>
              <a:buChar char="●"/>
            </a:pPr>
            <a:r>
              <a:rPr lang="en-US" sz="2800">
                <a:latin typeface="Gill Sans"/>
                <a:ea typeface="Gill Sans"/>
                <a:cs typeface="Gill Sans"/>
                <a:sym typeface="Gill Sans"/>
              </a:rPr>
              <a:t>Object</a:t>
            </a:r>
            <a:endParaRPr sz="2800">
              <a:latin typeface="Gill Sans"/>
              <a:ea typeface="Gill Sans"/>
              <a:cs typeface="Gill Sans"/>
              <a:sym typeface="Gill Sans"/>
            </a:endParaRPr>
          </a:p>
          <a:p>
            <a:pPr indent="-276860" lvl="2" marL="885825" rtl="0" algn="l">
              <a:lnSpc>
                <a:spcPct val="100000"/>
              </a:lnSpc>
              <a:spcBef>
                <a:spcPts val="600"/>
              </a:spcBef>
              <a:spcAft>
                <a:spcPts val="0"/>
              </a:spcAft>
              <a:buClr>
                <a:srgbClr val="3891A7"/>
              </a:buClr>
              <a:buSzPts val="2560"/>
              <a:buFont typeface="Arial"/>
              <a:buChar char="■"/>
            </a:pPr>
            <a:r>
              <a:rPr lang="en-US" sz="3200">
                <a:latin typeface="Gill Sans"/>
                <a:ea typeface="Gill Sans"/>
                <a:cs typeface="Gill Sans"/>
                <a:sym typeface="Gill Sans"/>
              </a:rPr>
              <a:t>Your acct. structure may also include location, program, source of funds</a:t>
            </a:r>
            <a:endParaRPr sz="3200">
              <a:latin typeface="Gill Sans"/>
              <a:ea typeface="Gill Sans"/>
              <a:cs typeface="Gill Sans"/>
              <a:sym typeface="Gill Sans"/>
            </a:endParaRPr>
          </a:p>
          <a:p>
            <a:pPr indent="0" lvl="0" marL="0" rtl="0" algn="l">
              <a:lnSpc>
                <a:spcPct val="100000"/>
              </a:lnSpc>
              <a:spcBef>
                <a:spcPts val="320"/>
              </a:spcBef>
              <a:spcAft>
                <a:spcPts val="0"/>
              </a:spcAft>
              <a:buNone/>
            </a:pPr>
            <a:r>
              <a:rPr lang="en-US"/>
              <a:t>			</a:t>
            </a:r>
            <a:r>
              <a:rPr lang="en-US">
                <a:solidFill>
                  <a:srgbClr val="FF0000"/>
                </a:solidFill>
              </a:rPr>
              <a:t>Example: 10E000 4814 0000 00 901000</a:t>
            </a:r>
            <a:endParaRPr>
              <a:solidFill>
                <a:srgbClr val="FF0000"/>
              </a:solidFill>
            </a:endParaRPr>
          </a:p>
          <a:p>
            <a:pPr indent="0" lvl="0" marL="0" rtl="0" algn="l">
              <a:lnSpc>
                <a:spcPct val="100000"/>
              </a:lnSpc>
              <a:spcBef>
                <a:spcPts val="320"/>
              </a:spcBef>
              <a:spcAft>
                <a:spcPts val="0"/>
              </a:spcAft>
              <a:buNone/>
            </a:pPr>
            <a:r>
              <a:rPr lang="en-US">
                <a:solidFill>
                  <a:srgbClr val="FF0000"/>
                </a:solidFill>
              </a:rPr>
              <a:t>						</a:t>
            </a:r>
            <a:r>
              <a:rPr lang="en-US" sz="1800">
                <a:solidFill>
                  <a:srgbClr val="FF0000"/>
                </a:solidFill>
              </a:rPr>
              <a:t>Fund T  Loc</a:t>
            </a:r>
            <a:r>
              <a:rPr lang="en-US">
                <a:solidFill>
                  <a:srgbClr val="FF0000"/>
                </a:solidFill>
              </a:rPr>
              <a:t>	</a:t>
            </a:r>
            <a:r>
              <a:rPr lang="en-US" sz="1800">
                <a:solidFill>
                  <a:srgbClr val="FF0000"/>
                </a:solidFill>
              </a:rPr>
              <a:t>Func       Obj		    Source</a:t>
            </a:r>
            <a:endParaRPr sz="1800">
              <a:solidFill>
                <a:srgbClr val="FF0000"/>
              </a:solidFill>
            </a:endParaRPr>
          </a:p>
          <a:p>
            <a:pPr indent="0" lvl="0" marL="0" rtl="0" algn="l">
              <a:lnSpc>
                <a:spcPct val="100000"/>
              </a:lnSpc>
              <a:spcBef>
                <a:spcPts val="32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19c517106c1_1_7"/>
          <p:cNvSpPr txBox="1"/>
          <p:nvPr>
            <p:ph type="title"/>
          </p:nvPr>
        </p:nvSpPr>
        <p:spPr>
          <a:xfrm>
            <a:off x="949325" y="414338"/>
            <a:ext cx="11919000" cy="1501800"/>
          </a:xfrm>
          <a:prstGeom prst="rect">
            <a:avLst/>
          </a:prstGeom>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lang="en-US" sz="4000">
                <a:solidFill>
                  <a:srgbClr val="00A88F"/>
                </a:solidFill>
                <a:latin typeface="Arial"/>
                <a:ea typeface="Arial"/>
                <a:cs typeface="Arial"/>
                <a:sym typeface="Arial"/>
              </a:rPr>
              <a:t>Where the data goes!</a:t>
            </a:r>
            <a:endParaRPr/>
          </a:p>
        </p:txBody>
      </p:sp>
      <p:pic>
        <p:nvPicPr>
          <p:cNvPr id="158" name="Google Shape;158;g19c517106c1_1_7"/>
          <p:cNvPicPr preferRelativeResize="0"/>
          <p:nvPr/>
        </p:nvPicPr>
        <p:blipFill>
          <a:blip r:embed="rId3">
            <a:alphaModFix/>
          </a:blip>
          <a:stretch>
            <a:fillRect/>
          </a:stretch>
        </p:blipFill>
        <p:spPr>
          <a:xfrm>
            <a:off x="415975" y="1284534"/>
            <a:ext cx="12452350" cy="4144815"/>
          </a:xfrm>
          <a:prstGeom prst="rect">
            <a:avLst/>
          </a:prstGeom>
          <a:noFill/>
          <a:ln>
            <a:noFill/>
          </a:ln>
        </p:spPr>
      </p:pic>
      <p:sp>
        <p:nvSpPr>
          <p:cNvPr id="159" name="Google Shape;159;g19c517106c1_1_7"/>
          <p:cNvSpPr txBox="1"/>
          <p:nvPr/>
        </p:nvSpPr>
        <p:spPr>
          <a:xfrm>
            <a:off x="3379175" y="5734700"/>
            <a:ext cx="74772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rgbClr val="0000FF"/>
                </a:solidFill>
              </a:rPr>
              <a:t>WHY CODING IS SO IMPORTANT</a:t>
            </a:r>
            <a:endParaRPr sz="3200">
              <a:solidFill>
                <a:srgbClr val="0000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1817ffd1abb_0_67"/>
          <p:cNvSpPr txBox="1"/>
          <p:nvPr>
            <p:ph type="title"/>
          </p:nvPr>
        </p:nvSpPr>
        <p:spPr>
          <a:xfrm>
            <a:off x="949325" y="414338"/>
            <a:ext cx="11919000" cy="1501800"/>
          </a:xfrm>
          <a:prstGeom prst="rect">
            <a:avLst/>
          </a:prstGeom>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572314"/>
              </a:buClr>
              <a:buSzPts val="2800"/>
              <a:buFont typeface="Palatino Linotype"/>
              <a:buNone/>
            </a:pPr>
            <a:r>
              <a:rPr b="1" lang="en-US" sz="4000">
                <a:solidFill>
                  <a:srgbClr val="00A88F"/>
                </a:solidFill>
                <a:latin typeface="Arial"/>
                <a:ea typeface="Arial"/>
                <a:cs typeface="Arial"/>
                <a:sym typeface="Arial"/>
              </a:rPr>
              <a:t>Purchase Orders &amp; Accounts Payable</a:t>
            </a:r>
            <a:endParaRPr/>
          </a:p>
        </p:txBody>
      </p:sp>
      <p:sp>
        <p:nvSpPr>
          <p:cNvPr id="166" name="Google Shape;166;g1817ffd1abb_0_67"/>
          <p:cNvSpPr txBox="1"/>
          <p:nvPr>
            <p:ph idx="1" type="body"/>
          </p:nvPr>
        </p:nvSpPr>
        <p:spPr>
          <a:xfrm>
            <a:off x="1535525" y="1499038"/>
            <a:ext cx="11919000" cy="4932300"/>
          </a:xfrm>
          <a:prstGeom prst="rect">
            <a:avLst/>
          </a:prstGeom>
        </p:spPr>
        <p:txBody>
          <a:bodyPr anchorCtr="0" anchor="t" bIns="45700" lIns="91425" spcFirstLastPara="1" rIns="91425" wrap="square" tIns="45700">
            <a:noAutofit/>
          </a:bodyPr>
          <a:lstStyle/>
          <a:p>
            <a:pPr indent="-425450" lvl="0" marL="457200" rtl="0" algn="l">
              <a:spcBef>
                <a:spcPts val="1000"/>
              </a:spcBef>
              <a:spcAft>
                <a:spcPts val="0"/>
              </a:spcAft>
              <a:buSzPts val="3100"/>
              <a:buChar char="•"/>
            </a:pPr>
            <a:r>
              <a:rPr lang="en-US" sz="3100"/>
              <a:t>Match Invoices to Packing Slip and Purchase Order</a:t>
            </a:r>
            <a:endParaRPr sz="3100"/>
          </a:p>
          <a:p>
            <a:pPr indent="-400050" lvl="1" marL="914400" rtl="0" algn="l">
              <a:spcBef>
                <a:spcPts val="0"/>
              </a:spcBef>
              <a:spcAft>
                <a:spcPts val="0"/>
              </a:spcAft>
              <a:buSzPts val="2700"/>
              <a:buChar char="•"/>
            </a:pPr>
            <a:r>
              <a:rPr lang="en-US" sz="2700"/>
              <a:t>Date/Time Stamp Invoice Upon Receipt</a:t>
            </a:r>
            <a:endParaRPr sz="2700"/>
          </a:p>
          <a:p>
            <a:pPr indent="-400050" lvl="1" marL="914400" rtl="0" algn="l">
              <a:spcBef>
                <a:spcPts val="0"/>
              </a:spcBef>
              <a:spcAft>
                <a:spcPts val="0"/>
              </a:spcAft>
              <a:buSzPts val="2700"/>
              <a:buChar char="•"/>
            </a:pPr>
            <a:r>
              <a:rPr lang="en-US" sz="2700"/>
              <a:t>Identify discrepancies and resolve</a:t>
            </a:r>
            <a:endParaRPr sz="2700"/>
          </a:p>
          <a:p>
            <a:pPr indent="-400050" lvl="1" marL="914400" rtl="0" algn="l">
              <a:spcBef>
                <a:spcPts val="0"/>
              </a:spcBef>
              <a:spcAft>
                <a:spcPts val="0"/>
              </a:spcAft>
              <a:buSzPts val="2700"/>
              <a:buChar char="•"/>
            </a:pPr>
            <a:r>
              <a:rPr lang="en-US" sz="2700"/>
              <a:t>Mark Purchase Order as Partially or Fully Received</a:t>
            </a:r>
            <a:endParaRPr sz="2700"/>
          </a:p>
          <a:p>
            <a:pPr indent="-400050" lvl="1" marL="914400" rtl="0" algn="l">
              <a:spcBef>
                <a:spcPts val="0"/>
              </a:spcBef>
              <a:spcAft>
                <a:spcPts val="0"/>
              </a:spcAft>
              <a:buSzPts val="2700"/>
              <a:buChar char="•"/>
            </a:pPr>
            <a:r>
              <a:rPr lang="en-US" sz="2700"/>
              <a:t>Do NOT pay without packing slip or </a:t>
            </a:r>
            <a:r>
              <a:rPr lang="en-US" sz="2700"/>
              <a:t>confirmation</a:t>
            </a:r>
            <a:r>
              <a:rPr lang="en-US" sz="2700"/>
              <a:t> items received</a:t>
            </a:r>
            <a:endParaRPr sz="2700"/>
          </a:p>
          <a:p>
            <a:pPr indent="-425450" lvl="0" marL="457200" rtl="0" algn="l">
              <a:spcBef>
                <a:spcPts val="0"/>
              </a:spcBef>
              <a:spcAft>
                <a:spcPts val="0"/>
              </a:spcAft>
              <a:buSzPts val="3100"/>
              <a:buChar char="•"/>
            </a:pPr>
            <a:r>
              <a:rPr lang="en-US" sz="3100"/>
              <a:t>Process Payments in Financial Database</a:t>
            </a:r>
            <a:endParaRPr sz="3100"/>
          </a:p>
          <a:p>
            <a:pPr indent="-400050" lvl="1" marL="914400" rtl="0" algn="l">
              <a:spcBef>
                <a:spcPts val="0"/>
              </a:spcBef>
              <a:spcAft>
                <a:spcPts val="0"/>
              </a:spcAft>
              <a:buSzPts val="2700"/>
              <a:buChar char="•"/>
            </a:pPr>
            <a:r>
              <a:rPr lang="en-US" sz="2700"/>
              <a:t>Run Check Register and other reports</a:t>
            </a:r>
            <a:endParaRPr sz="2700"/>
          </a:p>
          <a:p>
            <a:pPr indent="-400050" lvl="1" marL="914400" rtl="0" algn="l">
              <a:spcBef>
                <a:spcPts val="0"/>
              </a:spcBef>
              <a:spcAft>
                <a:spcPts val="0"/>
              </a:spcAft>
              <a:buSzPts val="2700"/>
              <a:buChar char="•"/>
            </a:pPr>
            <a:r>
              <a:rPr lang="en-US" sz="2700"/>
              <a:t>Post to General Ledger</a:t>
            </a:r>
            <a:endParaRPr sz="2700"/>
          </a:p>
          <a:p>
            <a:pPr indent="-425450" lvl="0" marL="457200" rtl="0" algn="l">
              <a:spcBef>
                <a:spcPts val="0"/>
              </a:spcBef>
              <a:spcAft>
                <a:spcPts val="0"/>
              </a:spcAft>
              <a:buSzPts val="3100"/>
              <a:buChar char="•"/>
            </a:pPr>
            <a:r>
              <a:rPr lang="en-US" sz="3100"/>
              <a:t>Receive Payment Approval and Release Payment</a:t>
            </a:r>
            <a:endParaRPr sz="3100"/>
          </a:p>
          <a:p>
            <a:pPr indent="-400050" lvl="1" marL="914400" rtl="0" algn="l">
              <a:spcBef>
                <a:spcPts val="0"/>
              </a:spcBef>
              <a:spcAft>
                <a:spcPts val="0"/>
              </a:spcAft>
              <a:buSzPts val="2700"/>
              <a:buChar char="•"/>
            </a:pPr>
            <a:r>
              <a:rPr lang="en-US" sz="2700"/>
              <a:t>Vouchers</a:t>
            </a:r>
            <a:endParaRPr sz="2700"/>
          </a:p>
          <a:p>
            <a:pPr indent="-400050" lvl="1" marL="914400" rtl="0" algn="l">
              <a:spcBef>
                <a:spcPts val="0"/>
              </a:spcBef>
              <a:spcAft>
                <a:spcPts val="0"/>
              </a:spcAft>
              <a:buSzPts val="2700"/>
              <a:buChar char="•"/>
            </a:pPr>
            <a:r>
              <a:rPr lang="en-US" sz="2700"/>
              <a:t>Check Summary Review and Approval</a:t>
            </a:r>
            <a:endParaRPr sz="2700"/>
          </a:p>
          <a:p>
            <a:pPr indent="-400050" lvl="1" marL="914400" rtl="0" algn="l">
              <a:spcBef>
                <a:spcPts val="0"/>
              </a:spcBef>
              <a:spcAft>
                <a:spcPts val="0"/>
              </a:spcAft>
              <a:buSzPts val="2700"/>
              <a:buChar char="•"/>
            </a:pPr>
            <a:r>
              <a:rPr lang="en-US" sz="2700"/>
              <a:t>Print Checks and mail checks or EFT Payments</a:t>
            </a:r>
            <a:endParaRPr sz="2700"/>
          </a:p>
          <a:p>
            <a:pPr indent="0" lvl="0" marL="914400" rtl="0" algn="l">
              <a:spcBef>
                <a:spcPts val="100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1817ffd1abb_0_82"/>
          <p:cNvSpPr txBox="1"/>
          <p:nvPr>
            <p:ph type="title"/>
          </p:nvPr>
        </p:nvSpPr>
        <p:spPr>
          <a:xfrm>
            <a:off x="949325" y="414338"/>
            <a:ext cx="11919000" cy="1501800"/>
          </a:xfrm>
          <a:prstGeom prst="rect">
            <a:avLst/>
          </a:prstGeom>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b="1" lang="en-US" sz="4000">
                <a:solidFill>
                  <a:srgbClr val="00A88F"/>
                </a:solidFill>
                <a:latin typeface="Arial"/>
                <a:ea typeface="Arial"/>
                <a:cs typeface="Arial"/>
                <a:sym typeface="Arial"/>
              </a:rPr>
              <a:t>Other Considerations</a:t>
            </a:r>
            <a:endParaRPr/>
          </a:p>
        </p:txBody>
      </p:sp>
      <p:sp>
        <p:nvSpPr>
          <p:cNvPr id="173" name="Google Shape;173;g1817ffd1abb_0_82"/>
          <p:cNvSpPr txBox="1"/>
          <p:nvPr>
            <p:ph idx="1" type="body"/>
          </p:nvPr>
        </p:nvSpPr>
        <p:spPr>
          <a:xfrm>
            <a:off x="1357575" y="1189213"/>
            <a:ext cx="11919000" cy="4932300"/>
          </a:xfrm>
          <a:prstGeom prst="rect">
            <a:avLst/>
          </a:prstGeom>
        </p:spPr>
        <p:txBody>
          <a:bodyPr anchorCtr="0" anchor="t" bIns="45700" lIns="91425" spcFirstLastPara="1" rIns="91425" wrap="square" tIns="45700">
            <a:noAutofit/>
          </a:bodyPr>
          <a:lstStyle/>
          <a:p>
            <a:pPr indent="-301625" lvl="0" marL="365125" rtl="0" algn="l">
              <a:lnSpc>
                <a:spcPct val="80000"/>
              </a:lnSpc>
              <a:spcBef>
                <a:spcPts val="0"/>
              </a:spcBef>
              <a:spcAft>
                <a:spcPts val="0"/>
              </a:spcAft>
              <a:buClr>
                <a:srgbClr val="3891A7"/>
              </a:buClr>
              <a:buSzPts val="2700"/>
              <a:buFont typeface="Arial"/>
              <a:buChar char="•"/>
            </a:pPr>
            <a:r>
              <a:rPr lang="en-US" sz="3300">
                <a:latin typeface="Gill Sans"/>
                <a:ea typeface="Gill Sans"/>
                <a:cs typeface="Gill Sans"/>
                <a:sym typeface="Gill Sans"/>
              </a:rPr>
              <a:t>Local Government Prompt Payment Act</a:t>
            </a:r>
            <a:endParaRPr sz="3500">
              <a:latin typeface="Gill Sans"/>
              <a:ea typeface="Gill Sans"/>
              <a:cs typeface="Gill Sans"/>
              <a:sym typeface="Gill Sans"/>
            </a:endParaRPr>
          </a:p>
          <a:p>
            <a:pPr indent="-255587" lvl="1" marL="639762" rtl="0" algn="l">
              <a:lnSpc>
                <a:spcPct val="80000"/>
              </a:lnSpc>
              <a:spcBef>
                <a:spcPts val="500"/>
              </a:spcBef>
              <a:spcAft>
                <a:spcPts val="0"/>
              </a:spcAft>
              <a:buClr>
                <a:srgbClr val="3891A7"/>
              </a:buClr>
              <a:buSzPts val="2900"/>
              <a:buFont typeface="Arial"/>
              <a:buChar char="–"/>
            </a:pPr>
            <a:r>
              <a:rPr lang="en-US" sz="2900">
                <a:latin typeface="Gill Sans"/>
                <a:ea typeface="Gill Sans"/>
                <a:cs typeface="Gill Sans"/>
                <a:sym typeface="Gill Sans"/>
              </a:rPr>
              <a:t>50 ILCS 505/1-9</a:t>
            </a:r>
            <a:endParaRPr sz="3100">
              <a:latin typeface="Gill Sans"/>
              <a:ea typeface="Gill Sans"/>
              <a:cs typeface="Gill Sans"/>
              <a:sym typeface="Gill Sans"/>
            </a:endParaRPr>
          </a:p>
          <a:p>
            <a:pPr indent="-255587" lvl="1" marL="639762" rtl="0" algn="l">
              <a:lnSpc>
                <a:spcPct val="80000"/>
              </a:lnSpc>
              <a:spcBef>
                <a:spcPts val="500"/>
              </a:spcBef>
              <a:spcAft>
                <a:spcPts val="0"/>
              </a:spcAft>
              <a:buClr>
                <a:srgbClr val="3891A7"/>
              </a:buClr>
              <a:buSzPts val="2900"/>
              <a:buFont typeface="Arial"/>
              <a:buChar char="–"/>
            </a:pPr>
            <a:r>
              <a:rPr lang="en-US" sz="2900">
                <a:latin typeface="Gill Sans"/>
                <a:ea typeface="Gill Sans"/>
                <a:cs typeface="Gill Sans"/>
                <a:sym typeface="Gill Sans"/>
              </a:rPr>
              <a:t>Approved bills shall be paid within 30 days from approval; not 10 as some vendors require</a:t>
            </a:r>
            <a:endParaRPr sz="3100">
              <a:latin typeface="Gill Sans"/>
              <a:ea typeface="Gill Sans"/>
              <a:cs typeface="Gill Sans"/>
              <a:sym typeface="Gill Sans"/>
            </a:endParaRPr>
          </a:p>
          <a:p>
            <a:pPr indent="-301625" lvl="0" marL="365125" rtl="0" algn="l">
              <a:lnSpc>
                <a:spcPct val="80000"/>
              </a:lnSpc>
              <a:spcBef>
                <a:spcPts val="600"/>
              </a:spcBef>
              <a:spcAft>
                <a:spcPts val="0"/>
              </a:spcAft>
              <a:buClr>
                <a:srgbClr val="3891A7"/>
              </a:buClr>
              <a:buSzPts val="2700"/>
              <a:buFont typeface="Arial"/>
              <a:buChar char="•"/>
            </a:pPr>
            <a:r>
              <a:rPr lang="en-US" sz="3300">
                <a:latin typeface="Gill Sans"/>
                <a:ea typeface="Gill Sans"/>
                <a:cs typeface="Gill Sans"/>
                <a:sym typeface="Gill Sans"/>
              </a:rPr>
              <a:t>See if your financial system can lock out certain object codes from certain Business Office functions</a:t>
            </a:r>
            <a:endParaRPr sz="3500">
              <a:latin typeface="Gill Sans"/>
              <a:ea typeface="Gill Sans"/>
              <a:cs typeface="Gill Sans"/>
              <a:sym typeface="Gill Sans"/>
            </a:endParaRPr>
          </a:p>
          <a:p>
            <a:pPr indent="-255587" lvl="1" marL="639762" rtl="0" algn="l">
              <a:lnSpc>
                <a:spcPct val="80000"/>
              </a:lnSpc>
              <a:spcBef>
                <a:spcPts val="500"/>
              </a:spcBef>
              <a:spcAft>
                <a:spcPts val="0"/>
              </a:spcAft>
              <a:buClr>
                <a:srgbClr val="3891A7"/>
              </a:buClr>
              <a:buSzPts val="2900"/>
              <a:buFont typeface="Arial"/>
              <a:buChar char="–"/>
            </a:pPr>
            <a:r>
              <a:rPr lang="en-US" sz="2900">
                <a:latin typeface="Gill Sans"/>
                <a:ea typeface="Gill Sans"/>
                <a:cs typeface="Gill Sans"/>
                <a:sym typeface="Gill Sans"/>
              </a:rPr>
              <a:t>Allows Payroll to input only salary codes</a:t>
            </a:r>
            <a:endParaRPr sz="3100">
              <a:latin typeface="Gill Sans"/>
              <a:ea typeface="Gill Sans"/>
              <a:cs typeface="Gill Sans"/>
              <a:sym typeface="Gill Sans"/>
            </a:endParaRPr>
          </a:p>
          <a:p>
            <a:pPr indent="-255587" lvl="1" marL="639762" rtl="0" algn="l">
              <a:lnSpc>
                <a:spcPct val="80000"/>
              </a:lnSpc>
              <a:spcBef>
                <a:spcPts val="500"/>
              </a:spcBef>
              <a:spcAft>
                <a:spcPts val="0"/>
              </a:spcAft>
              <a:buClr>
                <a:srgbClr val="3891A7"/>
              </a:buClr>
              <a:buSzPts val="2900"/>
              <a:buFont typeface="Arial"/>
              <a:buChar char="–"/>
            </a:pPr>
            <a:r>
              <a:rPr lang="en-US" sz="2900">
                <a:latin typeface="Gill Sans"/>
                <a:ea typeface="Gill Sans"/>
                <a:cs typeface="Gill Sans"/>
                <a:sym typeface="Gill Sans"/>
              </a:rPr>
              <a:t>Allows Purchasing to input only non-salary codes</a:t>
            </a:r>
            <a:endParaRPr sz="3100">
              <a:latin typeface="Gill Sans"/>
              <a:ea typeface="Gill Sans"/>
              <a:cs typeface="Gill Sans"/>
              <a:sym typeface="Gill Sans"/>
            </a:endParaRPr>
          </a:p>
          <a:p>
            <a:pPr indent="-301625" lvl="0" marL="365125" rtl="0" algn="l">
              <a:lnSpc>
                <a:spcPct val="80000"/>
              </a:lnSpc>
              <a:spcBef>
                <a:spcPts val="600"/>
              </a:spcBef>
              <a:spcAft>
                <a:spcPts val="0"/>
              </a:spcAft>
              <a:buClr>
                <a:srgbClr val="3891A7"/>
              </a:buClr>
              <a:buSzPts val="2700"/>
              <a:buFont typeface="Arial"/>
              <a:buChar char="•"/>
            </a:pPr>
            <a:r>
              <a:rPr lang="en-US" sz="3300">
                <a:latin typeface="Gill Sans"/>
                <a:ea typeface="Gill Sans"/>
                <a:cs typeface="Gill Sans"/>
                <a:sym typeface="Gill Sans"/>
              </a:rPr>
              <a:t>Reviewing/changing account codes takes time due to the large volume of accounts utilized by districts</a:t>
            </a:r>
            <a:endParaRPr sz="31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1817ffd1abb_0_88"/>
          <p:cNvSpPr txBox="1"/>
          <p:nvPr>
            <p:ph type="title"/>
          </p:nvPr>
        </p:nvSpPr>
        <p:spPr>
          <a:xfrm>
            <a:off x="949325" y="414338"/>
            <a:ext cx="11919000" cy="1501800"/>
          </a:xfrm>
          <a:prstGeom prst="rect">
            <a:avLst/>
          </a:prstGeom>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b="1" lang="en-US" sz="4000">
                <a:solidFill>
                  <a:srgbClr val="00A88F"/>
                </a:solidFill>
                <a:latin typeface="Arial"/>
                <a:ea typeface="Arial"/>
                <a:cs typeface="Arial"/>
                <a:sym typeface="Arial"/>
              </a:rPr>
              <a:t>Ready for Some More?</a:t>
            </a:r>
            <a:endParaRPr/>
          </a:p>
        </p:txBody>
      </p:sp>
      <p:pic>
        <p:nvPicPr>
          <p:cNvPr id="180" name="Google Shape;180;g1817ffd1abb_0_88"/>
          <p:cNvPicPr preferRelativeResize="0"/>
          <p:nvPr/>
        </p:nvPicPr>
        <p:blipFill rotWithShape="1">
          <a:blip r:embed="rId3">
            <a:alphaModFix/>
          </a:blip>
          <a:srcRect b="0" l="0" r="0" t="0"/>
          <a:stretch/>
        </p:blipFill>
        <p:spPr>
          <a:xfrm>
            <a:off x="3943825" y="1557025"/>
            <a:ext cx="6568800" cy="4787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1817ffd1abb_0_102"/>
          <p:cNvSpPr txBox="1"/>
          <p:nvPr>
            <p:ph type="title"/>
          </p:nvPr>
        </p:nvSpPr>
        <p:spPr>
          <a:xfrm>
            <a:off x="949325" y="414338"/>
            <a:ext cx="11919000" cy="1501800"/>
          </a:xfrm>
          <a:prstGeom prst="rect">
            <a:avLst/>
          </a:prstGeom>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lang="en-US" sz="4000">
                <a:solidFill>
                  <a:srgbClr val="00A88F"/>
                </a:solidFill>
                <a:latin typeface="Arial"/>
                <a:ea typeface="Arial"/>
                <a:cs typeface="Arial"/>
                <a:sym typeface="Arial"/>
              </a:rPr>
              <a:t>Vendor Management</a:t>
            </a:r>
            <a:endParaRPr b="1" sz="4000">
              <a:solidFill>
                <a:srgbClr val="00A88F"/>
              </a:solidFill>
              <a:latin typeface="Arial"/>
              <a:ea typeface="Arial"/>
              <a:cs typeface="Arial"/>
              <a:sym typeface="Arial"/>
            </a:endParaRPr>
          </a:p>
        </p:txBody>
      </p:sp>
      <p:sp>
        <p:nvSpPr>
          <p:cNvPr id="187" name="Google Shape;187;g1817ffd1abb_0_102"/>
          <p:cNvSpPr txBox="1"/>
          <p:nvPr>
            <p:ph idx="1" type="body"/>
          </p:nvPr>
        </p:nvSpPr>
        <p:spPr>
          <a:xfrm>
            <a:off x="1279050" y="1157813"/>
            <a:ext cx="11919000" cy="4932300"/>
          </a:xfrm>
          <a:prstGeom prst="rect">
            <a:avLst/>
          </a:prstGeom>
        </p:spPr>
        <p:txBody>
          <a:bodyPr anchorCtr="0" anchor="t" bIns="45700" lIns="91425" spcFirstLastPara="1" rIns="91425" wrap="square" tIns="45700">
            <a:noAutofit/>
          </a:bodyPr>
          <a:lstStyle/>
          <a:p>
            <a:pPr indent="-352425" lvl="0" marL="365125" rtl="0" algn="l">
              <a:lnSpc>
                <a:spcPct val="100000"/>
              </a:lnSpc>
              <a:spcBef>
                <a:spcPts val="0"/>
              </a:spcBef>
              <a:spcAft>
                <a:spcPts val="0"/>
              </a:spcAft>
              <a:buClr>
                <a:srgbClr val="3891A7"/>
              </a:buClr>
              <a:buSzPts val="2540"/>
              <a:buFont typeface="Courier New"/>
              <a:buChar char="o"/>
            </a:pPr>
            <a:r>
              <a:rPr lang="en-US" sz="2900">
                <a:latin typeface="Palatino Linotype"/>
                <a:ea typeface="Palatino Linotype"/>
                <a:cs typeface="Palatino Linotype"/>
                <a:sym typeface="Palatino Linotype"/>
              </a:rPr>
              <a:t>Establish a procedure for adding and verifying new vendors (do they accept purchase orders?)</a:t>
            </a:r>
            <a:endParaRPr sz="4300">
              <a:latin typeface="Gill Sans"/>
              <a:ea typeface="Gill Sans"/>
              <a:cs typeface="Gill Sans"/>
              <a:sym typeface="Gill Sans"/>
            </a:endParaRPr>
          </a:p>
          <a:p>
            <a:pPr indent="-352425" lvl="0" marL="365125" rtl="0" algn="l">
              <a:lnSpc>
                <a:spcPct val="100000"/>
              </a:lnSpc>
              <a:spcBef>
                <a:spcPts val="600"/>
              </a:spcBef>
              <a:spcAft>
                <a:spcPts val="0"/>
              </a:spcAft>
              <a:buClr>
                <a:srgbClr val="3891A7"/>
              </a:buClr>
              <a:buSzPts val="2540"/>
              <a:buFont typeface="Courier New"/>
              <a:buChar char="o"/>
            </a:pPr>
            <a:r>
              <a:rPr lang="en-US" sz="2900">
                <a:latin typeface="Palatino Linotype"/>
                <a:ea typeface="Palatino Linotype"/>
                <a:cs typeface="Palatino Linotype"/>
                <a:sym typeface="Palatino Linotype"/>
              </a:rPr>
              <a:t>Identify if remittance address is different than the order from address</a:t>
            </a:r>
            <a:endParaRPr sz="4300">
              <a:latin typeface="Gill Sans"/>
              <a:ea typeface="Gill Sans"/>
              <a:cs typeface="Gill Sans"/>
              <a:sym typeface="Gill Sans"/>
            </a:endParaRPr>
          </a:p>
          <a:p>
            <a:pPr indent="-276225" lvl="0" marL="365125" rtl="0" algn="l">
              <a:lnSpc>
                <a:spcPct val="100000"/>
              </a:lnSpc>
              <a:spcBef>
                <a:spcPts val="600"/>
              </a:spcBef>
              <a:spcAft>
                <a:spcPts val="0"/>
              </a:spcAft>
              <a:buClr>
                <a:srgbClr val="3891A7"/>
              </a:buClr>
              <a:buSzPts val="1340"/>
              <a:buFont typeface="Courier New"/>
              <a:buChar char="o"/>
            </a:pPr>
            <a:r>
              <a:rPr lang="en-US" sz="2900">
                <a:latin typeface="Palatino Linotype"/>
                <a:ea typeface="Palatino Linotype"/>
                <a:cs typeface="Palatino Linotype"/>
                <a:sym typeface="Palatino Linotype"/>
              </a:rPr>
              <a:t>Do they need to complete a W-9?</a:t>
            </a:r>
            <a:endParaRPr sz="2900">
              <a:latin typeface="Palatino Linotype"/>
              <a:ea typeface="Palatino Linotype"/>
              <a:cs typeface="Palatino Linotype"/>
              <a:sym typeface="Palatino Linotype"/>
            </a:endParaRPr>
          </a:p>
          <a:p>
            <a:pPr indent="-352425" lvl="0" marL="365125" rtl="0" algn="l">
              <a:lnSpc>
                <a:spcPct val="100000"/>
              </a:lnSpc>
              <a:spcBef>
                <a:spcPts val="600"/>
              </a:spcBef>
              <a:spcAft>
                <a:spcPts val="0"/>
              </a:spcAft>
              <a:buClr>
                <a:srgbClr val="3891A7"/>
              </a:buClr>
              <a:buSzPts val="2540"/>
              <a:buFont typeface="Palatino Linotype"/>
              <a:buChar char="o"/>
            </a:pPr>
            <a:r>
              <a:rPr lang="en-US" sz="2900">
                <a:latin typeface="Palatino Linotype"/>
                <a:ea typeface="Palatino Linotype"/>
                <a:cs typeface="Palatino Linotype"/>
                <a:sym typeface="Palatino Linotype"/>
              </a:rPr>
              <a:t>ACH Form - Getting the Bank Information from the Vendor</a:t>
            </a:r>
            <a:endParaRPr sz="4300">
              <a:latin typeface="Palatino Linotype"/>
              <a:ea typeface="Palatino Linotype"/>
              <a:cs typeface="Palatino Linotype"/>
              <a:sym typeface="Palatino Linotype"/>
            </a:endParaRPr>
          </a:p>
          <a:p>
            <a:pPr indent="-352425" lvl="0" marL="365125" rtl="0" algn="l">
              <a:lnSpc>
                <a:spcPct val="100000"/>
              </a:lnSpc>
              <a:spcBef>
                <a:spcPts val="600"/>
              </a:spcBef>
              <a:spcAft>
                <a:spcPts val="0"/>
              </a:spcAft>
              <a:buClr>
                <a:srgbClr val="3891A7"/>
              </a:buClr>
              <a:buSzPts val="2540"/>
              <a:buFont typeface="Courier New"/>
              <a:buChar char="o"/>
            </a:pPr>
            <a:r>
              <a:rPr lang="en-US" sz="2900">
                <a:latin typeface="Palatino Linotype"/>
                <a:ea typeface="Palatino Linotype"/>
                <a:cs typeface="Palatino Linotype"/>
                <a:sym typeface="Palatino Linotype"/>
              </a:rPr>
              <a:t>Identify Sales contact, A/R contact, etc.</a:t>
            </a:r>
            <a:endParaRPr sz="4300">
              <a:latin typeface="Gill Sans"/>
              <a:ea typeface="Gill Sans"/>
              <a:cs typeface="Gill Sans"/>
              <a:sym typeface="Gill Sans"/>
            </a:endParaRPr>
          </a:p>
          <a:p>
            <a:pPr indent="-352425" lvl="0" marL="365125" rtl="0" algn="l">
              <a:lnSpc>
                <a:spcPct val="100000"/>
              </a:lnSpc>
              <a:spcBef>
                <a:spcPts val="600"/>
              </a:spcBef>
              <a:spcAft>
                <a:spcPts val="0"/>
              </a:spcAft>
              <a:buClr>
                <a:srgbClr val="3891A7"/>
              </a:buClr>
              <a:buSzPts val="2540"/>
              <a:buFont typeface="Courier New"/>
              <a:buChar char="o"/>
            </a:pPr>
            <a:r>
              <a:rPr lang="en-US" sz="2900">
                <a:latin typeface="Palatino Linotype"/>
                <a:ea typeface="Palatino Linotype"/>
                <a:cs typeface="Palatino Linotype"/>
                <a:sym typeface="Palatino Linotype"/>
              </a:rPr>
              <a:t>Identify and record special payment terms and/or ordering instructions</a:t>
            </a:r>
            <a:endParaRPr sz="4300">
              <a:latin typeface="Gill Sans"/>
              <a:ea typeface="Gill Sans"/>
              <a:cs typeface="Gill Sans"/>
              <a:sym typeface="Gill Sans"/>
            </a:endParaRPr>
          </a:p>
          <a:p>
            <a:pPr indent="-352425" lvl="0" marL="365125" rtl="0" algn="l">
              <a:lnSpc>
                <a:spcPct val="100000"/>
              </a:lnSpc>
              <a:spcBef>
                <a:spcPts val="600"/>
              </a:spcBef>
              <a:spcAft>
                <a:spcPts val="0"/>
              </a:spcAft>
              <a:buClr>
                <a:srgbClr val="3891A7"/>
              </a:buClr>
              <a:buSzPts val="2540"/>
              <a:buFont typeface="Courier New"/>
              <a:buChar char="o"/>
            </a:pPr>
            <a:r>
              <a:rPr lang="en-US" sz="2900">
                <a:latin typeface="Palatino Linotype"/>
                <a:ea typeface="Palatino Linotype"/>
                <a:cs typeface="Palatino Linotype"/>
                <a:sym typeface="Palatino Linotype"/>
              </a:rPr>
              <a:t>Work with Vendors to bill according to BOE approved check processing dates</a:t>
            </a:r>
            <a:endParaRPr sz="39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18a7c4d315e_0_0"/>
          <p:cNvSpPr txBox="1"/>
          <p:nvPr>
            <p:ph type="title"/>
          </p:nvPr>
        </p:nvSpPr>
        <p:spPr>
          <a:xfrm>
            <a:off x="952500" y="414338"/>
            <a:ext cx="11917500" cy="1501800"/>
          </a:xfrm>
          <a:prstGeom prst="rect">
            <a:avLst/>
          </a:prstGeom>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572314"/>
              </a:buClr>
              <a:buSzPts val="3600"/>
              <a:buFont typeface="Palatino Linotype"/>
              <a:buNone/>
            </a:pPr>
            <a:r>
              <a:rPr b="1" lang="en-US" sz="4000">
                <a:solidFill>
                  <a:srgbClr val="00A88F"/>
                </a:solidFill>
                <a:latin typeface="Arial"/>
                <a:ea typeface="Arial"/>
                <a:cs typeface="Arial"/>
                <a:sym typeface="Arial"/>
              </a:rPr>
              <a:t>W-9’s </a:t>
            </a:r>
            <a:endParaRPr/>
          </a:p>
        </p:txBody>
      </p:sp>
      <p:sp>
        <p:nvSpPr>
          <p:cNvPr id="194" name="Google Shape;194;g18a7c4d315e_0_0"/>
          <p:cNvSpPr txBox="1"/>
          <p:nvPr>
            <p:ph idx="1" type="body"/>
          </p:nvPr>
        </p:nvSpPr>
        <p:spPr>
          <a:xfrm>
            <a:off x="3263925" y="1088500"/>
            <a:ext cx="8245800" cy="933600"/>
          </a:xfrm>
          <a:prstGeom prst="rect">
            <a:avLst/>
          </a:prstGeom>
        </p:spPr>
        <p:txBody>
          <a:bodyPr anchorCtr="0" anchor="b" bIns="45700" lIns="91425" spcFirstLastPara="1" rIns="91425" wrap="square" tIns="45700">
            <a:noAutofit/>
          </a:bodyPr>
          <a:lstStyle/>
          <a:p>
            <a:pPr indent="0" lvl="0" marL="0" rtl="0" algn="l">
              <a:spcBef>
                <a:spcPts val="1000"/>
              </a:spcBef>
              <a:spcAft>
                <a:spcPts val="0"/>
              </a:spcAft>
              <a:buNone/>
            </a:pPr>
            <a:r>
              <a:rPr lang="en-US" sz="4600" u="sng"/>
              <a:t>Who Completes a W-9?	</a:t>
            </a:r>
            <a:endParaRPr sz="4600" u="sng"/>
          </a:p>
        </p:txBody>
      </p:sp>
      <p:sp>
        <p:nvSpPr>
          <p:cNvPr id="195" name="Google Shape;195;g18a7c4d315e_0_0"/>
          <p:cNvSpPr txBox="1"/>
          <p:nvPr>
            <p:ph idx="2" type="body"/>
          </p:nvPr>
        </p:nvSpPr>
        <p:spPr>
          <a:xfrm>
            <a:off x="3499450" y="2022100"/>
            <a:ext cx="7869000" cy="4176600"/>
          </a:xfrm>
          <a:prstGeom prst="rect">
            <a:avLst/>
          </a:prstGeom>
        </p:spPr>
        <p:txBody>
          <a:bodyPr anchorCtr="0" anchor="t" bIns="45700" lIns="91425" spcFirstLastPara="1" rIns="91425" wrap="square" tIns="45700">
            <a:noAutofit/>
          </a:bodyPr>
          <a:lstStyle/>
          <a:p>
            <a:pPr indent="-365125" lvl="0" marL="365125" rtl="0" algn="l">
              <a:lnSpc>
                <a:spcPct val="80000"/>
              </a:lnSpc>
              <a:spcBef>
                <a:spcPts val="600"/>
              </a:spcBef>
              <a:spcAft>
                <a:spcPts val="0"/>
              </a:spcAft>
              <a:buClr>
                <a:srgbClr val="3891A7"/>
              </a:buClr>
              <a:buSzPts val="2740"/>
              <a:buFont typeface="Courier New"/>
              <a:buChar char="o"/>
            </a:pPr>
            <a:r>
              <a:rPr lang="en-US" sz="3100">
                <a:latin typeface="Palatino Linotype"/>
                <a:ea typeface="Palatino Linotype"/>
                <a:cs typeface="Palatino Linotype"/>
                <a:sym typeface="Palatino Linotype"/>
              </a:rPr>
              <a:t>Independent Service Contractors </a:t>
            </a:r>
            <a:endParaRPr sz="4100">
              <a:latin typeface="Gill Sans"/>
              <a:ea typeface="Gill Sans"/>
              <a:cs typeface="Gill Sans"/>
              <a:sym typeface="Gill Sans"/>
            </a:endParaRPr>
          </a:p>
          <a:p>
            <a:pPr indent="-365125" lvl="0" marL="365125" rtl="0" algn="l">
              <a:lnSpc>
                <a:spcPct val="80000"/>
              </a:lnSpc>
              <a:spcBef>
                <a:spcPts val="600"/>
              </a:spcBef>
              <a:spcAft>
                <a:spcPts val="0"/>
              </a:spcAft>
              <a:buClr>
                <a:srgbClr val="3891A7"/>
              </a:buClr>
              <a:buSzPts val="2740"/>
              <a:buFont typeface="Courier New"/>
              <a:buChar char="o"/>
            </a:pPr>
            <a:r>
              <a:rPr lang="en-US" sz="3100">
                <a:latin typeface="Palatino Linotype"/>
                <a:ea typeface="Palatino Linotype"/>
                <a:cs typeface="Palatino Linotype"/>
                <a:sym typeface="Palatino Linotype"/>
              </a:rPr>
              <a:t>Non-employees</a:t>
            </a:r>
            <a:endParaRPr sz="4100">
              <a:latin typeface="Gill Sans"/>
              <a:ea typeface="Gill Sans"/>
              <a:cs typeface="Gill Sans"/>
              <a:sym typeface="Gill Sans"/>
            </a:endParaRPr>
          </a:p>
          <a:p>
            <a:pPr indent="-365125" lvl="0" marL="365125" rtl="0" algn="l">
              <a:lnSpc>
                <a:spcPct val="80000"/>
              </a:lnSpc>
              <a:spcBef>
                <a:spcPts val="600"/>
              </a:spcBef>
              <a:spcAft>
                <a:spcPts val="0"/>
              </a:spcAft>
              <a:buClr>
                <a:srgbClr val="3891A7"/>
              </a:buClr>
              <a:buSzPts val="2740"/>
              <a:buFont typeface="Courier New"/>
              <a:buChar char="o"/>
            </a:pPr>
            <a:r>
              <a:rPr lang="en-US" sz="3100">
                <a:latin typeface="Palatino Linotype"/>
                <a:ea typeface="Palatino Linotype"/>
                <a:cs typeface="Palatino Linotype"/>
                <a:sym typeface="Palatino Linotype"/>
              </a:rPr>
              <a:t>Attorneys </a:t>
            </a:r>
            <a:endParaRPr sz="4100">
              <a:latin typeface="Gill Sans"/>
              <a:ea typeface="Gill Sans"/>
              <a:cs typeface="Gill Sans"/>
              <a:sym typeface="Gill Sans"/>
            </a:endParaRPr>
          </a:p>
          <a:p>
            <a:pPr indent="-365125" lvl="0" marL="365125" rtl="0" algn="l">
              <a:lnSpc>
                <a:spcPct val="80000"/>
              </a:lnSpc>
              <a:spcBef>
                <a:spcPts val="600"/>
              </a:spcBef>
              <a:spcAft>
                <a:spcPts val="0"/>
              </a:spcAft>
              <a:buClr>
                <a:srgbClr val="3891A7"/>
              </a:buClr>
              <a:buSzPts val="2740"/>
              <a:buFont typeface="Courier New"/>
              <a:buChar char="o"/>
            </a:pPr>
            <a:r>
              <a:rPr lang="en-US" sz="3100">
                <a:latin typeface="Palatino Linotype"/>
                <a:ea typeface="Palatino Linotype"/>
                <a:cs typeface="Palatino Linotype"/>
                <a:sym typeface="Palatino Linotype"/>
              </a:rPr>
              <a:t>Medical &amp; Health Care Professionals</a:t>
            </a:r>
            <a:endParaRPr sz="4100">
              <a:latin typeface="Gill Sans"/>
              <a:ea typeface="Gill Sans"/>
              <a:cs typeface="Gill Sans"/>
              <a:sym typeface="Gill Sans"/>
            </a:endParaRPr>
          </a:p>
          <a:p>
            <a:pPr indent="-191135" lvl="0" marL="365125" rtl="0" algn="l">
              <a:lnSpc>
                <a:spcPct val="80000"/>
              </a:lnSpc>
              <a:spcBef>
                <a:spcPts val="600"/>
              </a:spcBef>
              <a:spcAft>
                <a:spcPts val="0"/>
              </a:spcAft>
              <a:buClr>
                <a:srgbClr val="3891A7"/>
              </a:buClr>
              <a:buSzPts val="1440"/>
              <a:buFont typeface="Courier New"/>
              <a:buNone/>
            </a:pPr>
            <a:r>
              <a:t/>
            </a:r>
            <a:endParaRPr sz="3100">
              <a:latin typeface="Palatino Linotype"/>
              <a:ea typeface="Palatino Linotype"/>
              <a:cs typeface="Palatino Linotype"/>
              <a:sym typeface="Palatino Linotype"/>
            </a:endParaRPr>
          </a:p>
          <a:p>
            <a:pPr indent="-365125" lvl="0" marL="365125" rtl="0" algn="l">
              <a:lnSpc>
                <a:spcPct val="80000"/>
              </a:lnSpc>
              <a:spcBef>
                <a:spcPts val="600"/>
              </a:spcBef>
              <a:spcAft>
                <a:spcPts val="0"/>
              </a:spcAft>
              <a:buClr>
                <a:srgbClr val="3891A7"/>
              </a:buClr>
              <a:buSzPts val="2740"/>
              <a:buFont typeface="Courier New"/>
              <a:buChar char="o"/>
            </a:pPr>
            <a:r>
              <a:rPr lang="en-US" sz="3100">
                <a:latin typeface="Palatino Linotype"/>
                <a:ea typeface="Palatino Linotype"/>
                <a:cs typeface="Palatino Linotype"/>
                <a:sym typeface="Palatino Linotype"/>
              </a:rPr>
              <a:t>Individual = Social Security Number</a:t>
            </a:r>
            <a:endParaRPr sz="4100">
              <a:latin typeface="Gill Sans"/>
              <a:ea typeface="Gill Sans"/>
              <a:cs typeface="Gill Sans"/>
              <a:sym typeface="Gill Sans"/>
            </a:endParaRPr>
          </a:p>
          <a:p>
            <a:pPr indent="-365125" lvl="0" marL="365125" rtl="0" algn="l">
              <a:lnSpc>
                <a:spcPct val="80000"/>
              </a:lnSpc>
              <a:spcBef>
                <a:spcPts val="600"/>
              </a:spcBef>
              <a:spcAft>
                <a:spcPts val="0"/>
              </a:spcAft>
              <a:buClr>
                <a:srgbClr val="3891A7"/>
              </a:buClr>
              <a:buSzPts val="2740"/>
              <a:buFont typeface="Courier New"/>
              <a:buChar char="o"/>
            </a:pPr>
            <a:r>
              <a:rPr lang="en-US" sz="3100">
                <a:latin typeface="Palatino Linotype"/>
                <a:ea typeface="Palatino Linotype"/>
                <a:cs typeface="Palatino Linotype"/>
                <a:sym typeface="Palatino Linotype"/>
              </a:rPr>
              <a:t>Business = FEIN Number</a:t>
            </a:r>
            <a:endParaRPr sz="3100">
              <a:latin typeface="Palatino Linotype"/>
              <a:ea typeface="Palatino Linotype"/>
              <a:cs typeface="Palatino Linotype"/>
              <a:sym typeface="Palatino Linotyp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1817ffd1abb_0_120"/>
          <p:cNvSpPr txBox="1"/>
          <p:nvPr>
            <p:ph type="title"/>
          </p:nvPr>
        </p:nvSpPr>
        <p:spPr>
          <a:xfrm>
            <a:off x="952500" y="414344"/>
            <a:ext cx="11917500" cy="748500"/>
          </a:xfrm>
          <a:prstGeom prst="rect">
            <a:avLst/>
          </a:prstGeom>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572314"/>
              </a:buClr>
              <a:buSzPts val="3600"/>
              <a:buFont typeface="Palatino Linotype"/>
              <a:buNone/>
            </a:pPr>
            <a:r>
              <a:rPr b="1" lang="en-US" sz="4000">
                <a:solidFill>
                  <a:srgbClr val="00A88F"/>
                </a:solidFill>
                <a:latin typeface="Arial"/>
                <a:ea typeface="Arial"/>
                <a:cs typeface="Arial"/>
                <a:sym typeface="Arial"/>
              </a:rPr>
              <a:t>1099’s</a:t>
            </a:r>
            <a:endParaRPr/>
          </a:p>
        </p:txBody>
      </p:sp>
      <p:sp>
        <p:nvSpPr>
          <p:cNvPr id="202" name="Google Shape;202;g1817ffd1abb_0_120"/>
          <p:cNvSpPr txBox="1"/>
          <p:nvPr>
            <p:ph idx="1" type="body"/>
          </p:nvPr>
        </p:nvSpPr>
        <p:spPr>
          <a:xfrm>
            <a:off x="1267375" y="1537275"/>
            <a:ext cx="4887600" cy="748500"/>
          </a:xfrm>
          <a:prstGeom prst="rect">
            <a:avLst/>
          </a:prstGeom>
        </p:spPr>
        <p:txBody>
          <a:bodyPr anchorCtr="0" anchor="b" bIns="45700" lIns="91425" spcFirstLastPara="1" rIns="91425" wrap="square" tIns="45700">
            <a:noAutofit/>
          </a:bodyPr>
          <a:lstStyle/>
          <a:p>
            <a:pPr indent="0" lvl="0" marL="0" rtl="0" algn="l">
              <a:spcBef>
                <a:spcPts val="1000"/>
              </a:spcBef>
              <a:spcAft>
                <a:spcPts val="0"/>
              </a:spcAft>
              <a:buNone/>
            </a:pPr>
            <a:r>
              <a:rPr lang="en-US" sz="2900" u="sng"/>
              <a:t>Who Receives 1099-NEC?</a:t>
            </a:r>
            <a:r>
              <a:rPr lang="en-US" sz="2800" u="sng"/>
              <a:t>	</a:t>
            </a:r>
            <a:endParaRPr sz="2800" u="sng"/>
          </a:p>
        </p:txBody>
      </p:sp>
      <p:sp>
        <p:nvSpPr>
          <p:cNvPr id="203" name="Google Shape;203;g1817ffd1abb_0_120"/>
          <p:cNvSpPr txBox="1"/>
          <p:nvPr>
            <p:ph idx="3" type="body"/>
          </p:nvPr>
        </p:nvSpPr>
        <p:spPr>
          <a:xfrm>
            <a:off x="6994525" y="1400875"/>
            <a:ext cx="5875200" cy="933600"/>
          </a:xfrm>
          <a:prstGeom prst="rect">
            <a:avLst/>
          </a:prstGeom>
        </p:spPr>
        <p:txBody>
          <a:bodyPr anchorCtr="0" anchor="b" bIns="45700" lIns="91425" spcFirstLastPara="1" rIns="91425" wrap="square" tIns="45700">
            <a:noAutofit/>
          </a:bodyPr>
          <a:lstStyle/>
          <a:p>
            <a:pPr indent="0" lvl="0" marL="0" rtl="0" algn="l">
              <a:lnSpc>
                <a:spcPct val="80000"/>
              </a:lnSpc>
              <a:spcBef>
                <a:spcPts val="600"/>
              </a:spcBef>
              <a:spcAft>
                <a:spcPts val="0"/>
              </a:spcAft>
              <a:buNone/>
            </a:pPr>
            <a:r>
              <a:rPr lang="en-US" sz="2900" u="sng"/>
              <a:t>Who Receives 1099-MISC?</a:t>
            </a:r>
            <a:endParaRPr sz="2900" u="sng"/>
          </a:p>
        </p:txBody>
      </p:sp>
      <p:sp>
        <p:nvSpPr>
          <p:cNvPr id="204" name="Google Shape;204;g1817ffd1abb_0_120"/>
          <p:cNvSpPr txBox="1"/>
          <p:nvPr>
            <p:ph idx="4" type="body"/>
          </p:nvPr>
        </p:nvSpPr>
        <p:spPr>
          <a:xfrm>
            <a:off x="6994525" y="2838600"/>
            <a:ext cx="5875200" cy="3113400"/>
          </a:xfrm>
          <a:prstGeom prst="rect">
            <a:avLst/>
          </a:prstGeom>
        </p:spPr>
        <p:txBody>
          <a:bodyPr anchorCtr="0" anchor="t" bIns="45700" lIns="91425" spcFirstLastPara="1" rIns="91425" wrap="square" tIns="45700">
            <a:noAutofit/>
          </a:bodyPr>
          <a:lstStyle/>
          <a:p>
            <a:pPr indent="-314325" lvl="0" marL="365125" rtl="0" algn="l">
              <a:lnSpc>
                <a:spcPct val="80000"/>
              </a:lnSpc>
              <a:spcBef>
                <a:spcPts val="600"/>
              </a:spcBef>
              <a:spcAft>
                <a:spcPts val="0"/>
              </a:spcAft>
              <a:buClr>
                <a:srgbClr val="3891A7"/>
              </a:buClr>
              <a:buSzPts val="1940"/>
              <a:buFont typeface="Courier New"/>
              <a:buChar char="o"/>
            </a:pPr>
            <a:r>
              <a:rPr lang="en-US" sz="2300">
                <a:latin typeface="Palatino Linotype"/>
                <a:ea typeface="Palatino Linotype"/>
                <a:cs typeface="Palatino Linotype"/>
                <a:sym typeface="Palatino Linotype"/>
              </a:rPr>
              <a:t>Attorneys</a:t>
            </a:r>
            <a:endParaRPr sz="3300">
              <a:latin typeface="Gill Sans"/>
              <a:ea typeface="Gill Sans"/>
              <a:cs typeface="Gill Sans"/>
              <a:sym typeface="Gill Sans"/>
            </a:endParaRPr>
          </a:p>
          <a:p>
            <a:pPr indent="-314325" lvl="0" marL="365125" rtl="0" algn="l">
              <a:lnSpc>
                <a:spcPct val="80000"/>
              </a:lnSpc>
              <a:spcBef>
                <a:spcPts val="600"/>
              </a:spcBef>
              <a:spcAft>
                <a:spcPts val="0"/>
              </a:spcAft>
              <a:buClr>
                <a:srgbClr val="3891A7"/>
              </a:buClr>
              <a:buSzPts val="1940"/>
              <a:buFont typeface="Courier New"/>
              <a:buChar char="o"/>
            </a:pPr>
            <a:r>
              <a:rPr lang="en-US" sz="2300">
                <a:latin typeface="Palatino Linotype"/>
                <a:ea typeface="Palatino Linotype"/>
                <a:cs typeface="Palatino Linotype"/>
                <a:sym typeface="Palatino Linotype"/>
              </a:rPr>
              <a:t>Medical &amp; Health Care Professionals</a:t>
            </a:r>
            <a:endParaRPr sz="2300">
              <a:latin typeface="Palatino Linotype"/>
              <a:ea typeface="Palatino Linotype"/>
              <a:cs typeface="Palatino Linotype"/>
              <a:sym typeface="Palatino Linotype"/>
            </a:endParaRPr>
          </a:p>
          <a:p>
            <a:pPr indent="-314325" lvl="0" marL="365125" rtl="0" algn="l">
              <a:lnSpc>
                <a:spcPct val="80000"/>
              </a:lnSpc>
              <a:spcBef>
                <a:spcPts val="600"/>
              </a:spcBef>
              <a:spcAft>
                <a:spcPts val="0"/>
              </a:spcAft>
              <a:buClr>
                <a:srgbClr val="3891A7"/>
              </a:buClr>
              <a:buSzPts val="1940"/>
              <a:buFont typeface="Courier New"/>
              <a:buChar char="o"/>
            </a:pPr>
            <a:r>
              <a:rPr lang="en-US" sz="2300">
                <a:latin typeface="Palatino Linotype"/>
                <a:ea typeface="Palatino Linotype"/>
                <a:cs typeface="Palatino Linotype"/>
                <a:sym typeface="Palatino Linotype"/>
              </a:rPr>
              <a:t>Only those who received </a:t>
            </a:r>
            <a:endParaRPr sz="3300">
              <a:latin typeface="Gill Sans"/>
              <a:ea typeface="Gill Sans"/>
              <a:cs typeface="Gill Sans"/>
              <a:sym typeface="Gill Sans"/>
            </a:endParaRPr>
          </a:p>
          <a:p>
            <a:pPr indent="-282575" lvl="0" marL="365125" rtl="0" algn="l">
              <a:lnSpc>
                <a:spcPct val="80000"/>
              </a:lnSpc>
              <a:spcBef>
                <a:spcPts val="600"/>
              </a:spcBef>
              <a:spcAft>
                <a:spcPts val="0"/>
              </a:spcAft>
              <a:buClr>
                <a:srgbClr val="3891A7"/>
              </a:buClr>
              <a:buSzPts val="1440"/>
              <a:buFont typeface="Noto Sans Symbols"/>
              <a:buNone/>
            </a:pPr>
            <a:r>
              <a:rPr b="1" lang="en-US" sz="2300">
                <a:latin typeface="Palatino Linotype"/>
                <a:ea typeface="Palatino Linotype"/>
                <a:cs typeface="Palatino Linotype"/>
                <a:sym typeface="Palatino Linotype"/>
              </a:rPr>
              <a:t>      </a:t>
            </a:r>
            <a:r>
              <a:rPr b="1" lang="en-US" sz="2300" u="sng">
                <a:latin typeface="Palatino Linotype"/>
                <a:ea typeface="Palatino Linotype"/>
                <a:cs typeface="Palatino Linotype"/>
                <a:sym typeface="Palatino Linotype"/>
              </a:rPr>
              <a:t>&gt; $600.00</a:t>
            </a:r>
            <a:r>
              <a:rPr lang="en-US" sz="2300">
                <a:latin typeface="Palatino Linotype"/>
                <a:ea typeface="Palatino Linotype"/>
                <a:cs typeface="Palatino Linotype"/>
                <a:sym typeface="Palatino Linotype"/>
              </a:rPr>
              <a:t> in service   </a:t>
            </a:r>
            <a:endParaRPr sz="3300">
              <a:latin typeface="Gill Sans"/>
              <a:ea typeface="Gill Sans"/>
              <a:cs typeface="Gill Sans"/>
              <a:sym typeface="Gill Sans"/>
            </a:endParaRPr>
          </a:p>
          <a:p>
            <a:pPr indent="-282575" lvl="0" marL="365125" rtl="0" algn="l">
              <a:lnSpc>
                <a:spcPct val="80000"/>
              </a:lnSpc>
              <a:spcBef>
                <a:spcPts val="600"/>
              </a:spcBef>
              <a:spcAft>
                <a:spcPts val="0"/>
              </a:spcAft>
              <a:buClr>
                <a:srgbClr val="3891A7"/>
              </a:buClr>
              <a:buSzPts val="1440"/>
              <a:buFont typeface="Noto Sans Symbols"/>
              <a:buNone/>
            </a:pPr>
            <a:r>
              <a:rPr lang="en-US" sz="2300">
                <a:latin typeface="Palatino Linotype"/>
                <a:ea typeface="Palatino Linotype"/>
                <a:cs typeface="Palatino Linotype"/>
                <a:sym typeface="Palatino Linotype"/>
              </a:rPr>
              <a:t>      payments during </a:t>
            </a:r>
            <a:r>
              <a:rPr lang="en-US" sz="2300" u="sng">
                <a:latin typeface="Palatino Linotype"/>
                <a:ea typeface="Palatino Linotype"/>
                <a:cs typeface="Palatino Linotype"/>
                <a:sym typeface="Palatino Linotype"/>
              </a:rPr>
              <a:t>TAX</a:t>
            </a:r>
            <a:r>
              <a:rPr lang="en-US" sz="2300">
                <a:latin typeface="Palatino Linotype"/>
                <a:ea typeface="Palatino Linotype"/>
                <a:cs typeface="Palatino Linotype"/>
                <a:sym typeface="Palatino Linotype"/>
              </a:rPr>
              <a:t> year</a:t>
            </a:r>
            <a:endParaRPr sz="3300">
              <a:latin typeface="Gill Sans"/>
              <a:ea typeface="Gill Sans"/>
              <a:cs typeface="Gill Sans"/>
              <a:sym typeface="Gill Sans"/>
            </a:endParaRPr>
          </a:p>
          <a:p>
            <a:pPr indent="-314325" lvl="0" marL="365125" rtl="0" algn="l">
              <a:lnSpc>
                <a:spcPct val="80000"/>
              </a:lnSpc>
              <a:spcBef>
                <a:spcPts val="600"/>
              </a:spcBef>
              <a:spcAft>
                <a:spcPts val="0"/>
              </a:spcAft>
              <a:buClr>
                <a:srgbClr val="3891A7"/>
              </a:buClr>
              <a:buSzPts val="1940"/>
              <a:buFont typeface="Courier New"/>
              <a:buChar char="o"/>
            </a:pPr>
            <a:r>
              <a:rPr lang="en-US" sz="2300">
                <a:latin typeface="Palatino Linotype"/>
                <a:ea typeface="Palatino Linotype"/>
                <a:cs typeface="Palatino Linotype"/>
                <a:sym typeface="Palatino Linotype"/>
              </a:rPr>
              <a:t>Expense reimbursements should </a:t>
            </a:r>
            <a:r>
              <a:rPr b="1" lang="en-US" sz="2300">
                <a:latin typeface="Palatino Linotype"/>
                <a:ea typeface="Palatino Linotype"/>
                <a:cs typeface="Palatino Linotype"/>
                <a:sym typeface="Palatino Linotype"/>
              </a:rPr>
              <a:t>NOT</a:t>
            </a:r>
            <a:r>
              <a:rPr lang="en-US" sz="2300">
                <a:latin typeface="Palatino Linotype"/>
                <a:ea typeface="Palatino Linotype"/>
                <a:cs typeface="Palatino Linotype"/>
                <a:sym typeface="Palatino Linotype"/>
              </a:rPr>
              <a:t> be included on the 1099</a:t>
            </a:r>
            <a:endParaRPr sz="3300">
              <a:latin typeface="Gill Sans"/>
              <a:ea typeface="Gill Sans"/>
              <a:cs typeface="Gill Sans"/>
              <a:sym typeface="Gill Sans"/>
            </a:endParaRPr>
          </a:p>
          <a:p>
            <a:pPr indent="0" lvl="0" marL="0" rtl="0" algn="l">
              <a:spcBef>
                <a:spcPts val="1000"/>
              </a:spcBef>
              <a:spcAft>
                <a:spcPts val="0"/>
              </a:spcAft>
              <a:buNone/>
            </a:pPr>
            <a:r>
              <a:t/>
            </a:r>
            <a:endParaRPr/>
          </a:p>
        </p:txBody>
      </p:sp>
      <p:sp>
        <p:nvSpPr>
          <p:cNvPr id="205" name="Google Shape;205;g1817ffd1abb_0_120"/>
          <p:cNvSpPr txBox="1"/>
          <p:nvPr/>
        </p:nvSpPr>
        <p:spPr>
          <a:xfrm>
            <a:off x="1211575" y="2838600"/>
            <a:ext cx="4999200" cy="2265600"/>
          </a:xfrm>
          <a:prstGeom prst="rect">
            <a:avLst/>
          </a:prstGeom>
          <a:noFill/>
          <a:ln>
            <a:noFill/>
          </a:ln>
        </p:spPr>
        <p:txBody>
          <a:bodyPr anchorCtr="0" anchor="t" bIns="91425" lIns="91425" spcFirstLastPara="1" rIns="91425" wrap="square" tIns="91425">
            <a:spAutoFit/>
          </a:bodyPr>
          <a:lstStyle/>
          <a:p>
            <a:pPr indent="-320675" lvl="0" marL="365125" rtl="0" algn="l">
              <a:lnSpc>
                <a:spcPct val="80000"/>
              </a:lnSpc>
              <a:spcBef>
                <a:spcPts val="600"/>
              </a:spcBef>
              <a:spcAft>
                <a:spcPts val="0"/>
              </a:spcAft>
              <a:buClr>
                <a:srgbClr val="3891A7"/>
              </a:buClr>
              <a:buSzPts val="2040"/>
              <a:buFont typeface="Courier New"/>
              <a:buChar char="o"/>
            </a:pPr>
            <a:r>
              <a:rPr lang="en-US" sz="2400">
                <a:solidFill>
                  <a:schemeClr val="dk1"/>
                </a:solidFill>
                <a:latin typeface="Palatino Linotype"/>
                <a:ea typeface="Palatino Linotype"/>
                <a:cs typeface="Palatino Linotype"/>
                <a:sym typeface="Palatino Linotype"/>
              </a:rPr>
              <a:t>Independent </a:t>
            </a:r>
            <a:r>
              <a:rPr lang="en-US" sz="2400" u="sng">
                <a:solidFill>
                  <a:schemeClr val="dk1"/>
                </a:solidFill>
                <a:latin typeface="Palatino Linotype"/>
                <a:ea typeface="Palatino Linotype"/>
                <a:cs typeface="Palatino Linotype"/>
                <a:sym typeface="Palatino Linotype"/>
              </a:rPr>
              <a:t>Service</a:t>
            </a:r>
            <a:r>
              <a:rPr lang="en-US" sz="2400">
                <a:solidFill>
                  <a:schemeClr val="dk1"/>
                </a:solidFill>
                <a:latin typeface="Palatino Linotype"/>
                <a:ea typeface="Palatino Linotype"/>
                <a:cs typeface="Palatino Linotype"/>
                <a:sym typeface="Palatino Linotype"/>
              </a:rPr>
              <a:t> Contractors </a:t>
            </a:r>
            <a:endParaRPr sz="3400">
              <a:solidFill>
                <a:schemeClr val="dk1"/>
              </a:solidFill>
              <a:latin typeface="Gill Sans"/>
              <a:ea typeface="Gill Sans"/>
              <a:cs typeface="Gill Sans"/>
              <a:sym typeface="Gill Sans"/>
            </a:endParaRPr>
          </a:p>
          <a:p>
            <a:pPr indent="-320675" lvl="0" marL="365125" rtl="0" algn="l">
              <a:lnSpc>
                <a:spcPct val="80000"/>
              </a:lnSpc>
              <a:spcBef>
                <a:spcPts val="600"/>
              </a:spcBef>
              <a:spcAft>
                <a:spcPts val="0"/>
              </a:spcAft>
              <a:buClr>
                <a:srgbClr val="3891A7"/>
              </a:buClr>
              <a:buSzPts val="2040"/>
              <a:buFont typeface="Courier New"/>
              <a:buChar char="o"/>
            </a:pPr>
            <a:r>
              <a:rPr lang="en-US" sz="2400">
                <a:solidFill>
                  <a:schemeClr val="dk1"/>
                </a:solidFill>
                <a:latin typeface="Palatino Linotype"/>
                <a:ea typeface="Palatino Linotype"/>
                <a:cs typeface="Palatino Linotype"/>
                <a:sym typeface="Palatino Linotype"/>
              </a:rPr>
              <a:t>Only those who received </a:t>
            </a:r>
            <a:endParaRPr sz="3400">
              <a:solidFill>
                <a:schemeClr val="dk1"/>
              </a:solidFill>
              <a:latin typeface="Gill Sans"/>
              <a:ea typeface="Gill Sans"/>
              <a:cs typeface="Gill Sans"/>
              <a:sym typeface="Gill Sans"/>
            </a:endParaRPr>
          </a:p>
          <a:p>
            <a:pPr indent="-282575" lvl="0" marL="365125" rtl="0" algn="l">
              <a:lnSpc>
                <a:spcPct val="80000"/>
              </a:lnSpc>
              <a:spcBef>
                <a:spcPts val="600"/>
              </a:spcBef>
              <a:spcAft>
                <a:spcPts val="0"/>
              </a:spcAft>
              <a:buNone/>
            </a:pPr>
            <a:r>
              <a:rPr b="1" lang="en-US" sz="2400">
                <a:solidFill>
                  <a:schemeClr val="dk1"/>
                </a:solidFill>
                <a:latin typeface="Palatino Linotype"/>
                <a:ea typeface="Palatino Linotype"/>
                <a:cs typeface="Palatino Linotype"/>
                <a:sym typeface="Palatino Linotype"/>
              </a:rPr>
              <a:t>      </a:t>
            </a:r>
            <a:r>
              <a:rPr b="1" lang="en-US" sz="2400" u="sng">
                <a:solidFill>
                  <a:schemeClr val="dk1"/>
                </a:solidFill>
                <a:latin typeface="Palatino Linotype"/>
                <a:ea typeface="Palatino Linotype"/>
                <a:cs typeface="Palatino Linotype"/>
                <a:sym typeface="Palatino Linotype"/>
              </a:rPr>
              <a:t>&gt; $600.00</a:t>
            </a:r>
            <a:r>
              <a:rPr lang="en-US" sz="2400">
                <a:solidFill>
                  <a:schemeClr val="dk1"/>
                </a:solidFill>
                <a:latin typeface="Palatino Linotype"/>
                <a:ea typeface="Palatino Linotype"/>
                <a:cs typeface="Palatino Linotype"/>
                <a:sym typeface="Palatino Linotype"/>
              </a:rPr>
              <a:t> in service   </a:t>
            </a:r>
            <a:endParaRPr sz="3400">
              <a:solidFill>
                <a:schemeClr val="dk1"/>
              </a:solidFill>
              <a:latin typeface="Gill Sans"/>
              <a:ea typeface="Gill Sans"/>
              <a:cs typeface="Gill Sans"/>
              <a:sym typeface="Gill Sans"/>
            </a:endParaRPr>
          </a:p>
          <a:p>
            <a:pPr indent="-282575" lvl="0" marL="365125" rtl="0" algn="l">
              <a:lnSpc>
                <a:spcPct val="80000"/>
              </a:lnSpc>
              <a:spcBef>
                <a:spcPts val="600"/>
              </a:spcBef>
              <a:spcAft>
                <a:spcPts val="0"/>
              </a:spcAft>
              <a:buNone/>
            </a:pPr>
            <a:r>
              <a:rPr lang="en-US" sz="2400">
                <a:solidFill>
                  <a:schemeClr val="dk1"/>
                </a:solidFill>
                <a:latin typeface="Palatino Linotype"/>
                <a:ea typeface="Palatino Linotype"/>
                <a:cs typeface="Palatino Linotype"/>
                <a:sym typeface="Palatino Linotype"/>
              </a:rPr>
              <a:t>      payments during </a:t>
            </a:r>
            <a:r>
              <a:rPr lang="en-US" sz="2400" u="sng">
                <a:solidFill>
                  <a:schemeClr val="dk1"/>
                </a:solidFill>
                <a:latin typeface="Palatino Linotype"/>
                <a:ea typeface="Palatino Linotype"/>
                <a:cs typeface="Palatino Linotype"/>
                <a:sym typeface="Palatino Linotype"/>
              </a:rPr>
              <a:t>TAX</a:t>
            </a:r>
            <a:r>
              <a:rPr lang="en-US" sz="2400">
                <a:solidFill>
                  <a:schemeClr val="dk1"/>
                </a:solidFill>
                <a:latin typeface="Palatino Linotype"/>
                <a:ea typeface="Palatino Linotype"/>
                <a:cs typeface="Palatino Linotype"/>
                <a:sym typeface="Palatino Linotype"/>
              </a:rPr>
              <a:t> year</a:t>
            </a:r>
            <a:endParaRPr sz="3400">
              <a:solidFill>
                <a:schemeClr val="dk1"/>
              </a:solidFill>
              <a:latin typeface="Gill Sans"/>
              <a:ea typeface="Gill Sans"/>
              <a:cs typeface="Gill Sans"/>
              <a:sym typeface="Gill Sans"/>
            </a:endParaRPr>
          </a:p>
          <a:p>
            <a:pPr indent="-320675" lvl="0" marL="365125" rtl="0" algn="l">
              <a:lnSpc>
                <a:spcPct val="80000"/>
              </a:lnSpc>
              <a:spcBef>
                <a:spcPts val="600"/>
              </a:spcBef>
              <a:spcAft>
                <a:spcPts val="0"/>
              </a:spcAft>
              <a:buClr>
                <a:srgbClr val="3891A7"/>
              </a:buClr>
              <a:buSzPts val="2040"/>
              <a:buFont typeface="Courier New"/>
              <a:buChar char="o"/>
            </a:pPr>
            <a:r>
              <a:rPr lang="en-US" sz="2400">
                <a:solidFill>
                  <a:schemeClr val="dk1"/>
                </a:solidFill>
                <a:latin typeface="Palatino Linotype"/>
                <a:ea typeface="Palatino Linotype"/>
                <a:cs typeface="Palatino Linotype"/>
                <a:sym typeface="Palatino Linotype"/>
              </a:rPr>
              <a:t>Expense reimbursements should </a:t>
            </a:r>
            <a:r>
              <a:rPr b="1" lang="en-US" sz="2400">
                <a:solidFill>
                  <a:schemeClr val="dk1"/>
                </a:solidFill>
                <a:latin typeface="Palatino Linotype"/>
                <a:ea typeface="Palatino Linotype"/>
                <a:cs typeface="Palatino Linotype"/>
                <a:sym typeface="Palatino Linotype"/>
              </a:rPr>
              <a:t>NOT</a:t>
            </a:r>
            <a:r>
              <a:rPr lang="en-US" sz="2400">
                <a:solidFill>
                  <a:schemeClr val="dk1"/>
                </a:solidFill>
                <a:latin typeface="Palatino Linotype"/>
                <a:ea typeface="Palatino Linotype"/>
                <a:cs typeface="Palatino Linotype"/>
                <a:sym typeface="Palatino Linotype"/>
              </a:rPr>
              <a:t> be included on the 1099</a:t>
            </a:r>
            <a:endParaRPr sz="3400">
              <a:solidFill>
                <a:schemeClr val="dk1"/>
              </a:solidFill>
              <a:latin typeface="Gill Sans"/>
              <a:ea typeface="Gill Sans"/>
              <a:cs typeface="Gill Sans"/>
              <a:sym typeface="Gill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6"/>
          <p:cNvSpPr txBox="1"/>
          <p:nvPr/>
        </p:nvSpPr>
        <p:spPr>
          <a:xfrm>
            <a:off x="2870200" y="434976"/>
            <a:ext cx="8077200" cy="7080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00A88F"/>
                </a:solidFill>
                <a:latin typeface="Arial"/>
                <a:ea typeface="Arial"/>
                <a:cs typeface="Arial"/>
                <a:sym typeface="Arial"/>
              </a:rPr>
              <a:t>Introductions</a:t>
            </a:r>
            <a:endParaRPr/>
          </a:p>
        </p:txBody>
      </p:sp>
      <p:sp>
        <p:nvSpPr>
          <p:cNvPr id="79" name="Google Shape;79;p6"/>
          <p:cNvSpPr txBox="1"/>
          <p:nvPr/>
        </p:nvSpPr>
        <p:spPr>
          <a:xfrm>
            <a:off x="1558025" y="1400175"/>
            <a:ext cx="8441400" cy="511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endParaRPr>
          </a:p>
          <a:p>
            <a:pPr indent="0" lvl="0" marL="0" rtl="0" algn="l">
              <a:spcBef>
                <a:spcPts val="0"/>
              </a:spcBef>
              <a:spcAft>
                <a:spcPts val="0"/>
              </a:spcAft>
              <a:buClr>
                <a:schemeClr val="dk1"/>
              </a:buClr>
              <a:buFont typeface="Arial"/>
              <a:buNone/>
            </a:pPr>
            <a:r>
              <a:rPr lang="en-US" sz="2400">
                <a:solidFill>
                  <a:schemeClr val="dk1"/>
                </a:solidFill>
              </a:rPr>
              <a:t>Mitchell Serota: Moderator</a:t>
            </a:r>
            <a:endParaRPr sz="1800">
              <a:solidFill>
                <a:schemeClr val="dk1"/>
              </a:solidFill>
            </a:endParaRPr>
          </a:p>
          <a:p>
            <a:pPr indent="0" lvl="0" marL="0" rtl="0" algn="l">
              <a:spcBef>
                <a:spcPts val="0"/>
              </a:spcBef>
              <a:spcAft>
                <a:spcPts val="0"/>
              </a:spcAft>
              <a:buClr>
                <a:schemeClr val="dk1"/>
              </a:buClr>
              <a:buFont typeface="Arial"/>
              <a:buNone/>
            </a:pPr>
            <a:r>
              <a:rPr i="1" lang="en-US" sz="2400">
                <a:solidFill>
                  <a:schemeClr val="dk1"/>
                </a:solidFill>
              </a:rPr>
              <a:t> - President, Mitchell I. Serota and Associates, Inc.</a:t>
            </a:r>
            <a:endParaRPr sz="2400">
              <a:solidFill>
                <a:schemeClr val="dk1"/>
              </a:solidFill>
            </a:endParaRPr>
          </a:p>
          <a:p>
            <a:pPr indent="0" lvl="0" marL="0" rtl="0" algn="l">
              <a:spcBef>
                <a:spcPts val="0"/>
              </a:spcBef>
              <a:spcAft>
                <a:spcPts val="0"/>
              </a:spcAft>
              <a:buClr>
                <a:schemeClr val="dk1"/>
              </a:buClr>
              <a:buFont typeface="Arial"/>
              <a:buNone/>
            </a:pPr>
            <a:r>
              <a:t/>
            </a:r>
            <a:endParaRPr sz="2400">
              <a:solidFill>
                <a:schemeClr val="dk1"/>
              </a:solidFill>
            </a:endParaRPr>
          </a:p>
          <a:p>
            <a:pPr indent="0" lvl="0" marL="0" marR="0" rtl="0" algn="l">
              <a:spcBef>
                <a:spcPts val="0"/>
              </a:spcBef>
              <a:spcAft>
                <a:spcPts val="0"/>
              </a:spcAft>
              <a:buNone/>
            </a:pPr>
            <a:r>
              <a:t/>
            </a:r>
            <a:endParaRPr sz="2400">
              <a:solidFill>
                <a:schemeClr val="dk1"/>
              </a:solidFill>
            </a:endParaRPr>
          </a:p>
          <a:p>
            <a:pPr indent="0" lvl="0" marL="0" marR="0" rtl="0" algn="l">
              <a:spcBef>
                <a:spcPts val="0"/>
              </a:spcBef>
              <a:spcAft>
                <a:spcPts val="0"/>
              </a:spcAft>
              <a:buNone/>
            </a:pPr>
            <a:r>
              <a:rPr lang="en-US" sz="2400">
                <a:solidFill>
                  <a:schemeClr val="dk1"/>
                </a:solidFill>
              </a:rPr>
              <a:t>Tera Wagner: Speaker</a:t>
            </a:r>
            <a:endParaRPr sz="1800"/>
          </a:p>
          <a:p>
            <a:pPr indent="0" lvl="0" marL="0" marR="0" rtl="0" algn="l">
              <a:lnSpc>
                <a:spcPct val="100000"/>
              </a:lnSpc>
              <a:spcBef>
                <a:spcPts val="0"/>
              </a:spcBef>
              <a:spcAft>
                <a:spcPts val="0"/>
              </a:spcAft>
              <a:buClr>
                <a:srgbClr val="000000"/>
              </a:buClr>
              <a:buFont typeface="Arial"/>
              <a:buNone/>
            </a:pPr>
            <a:r>
              <a:rPr i="1" lang="en-US" sz="2400">
                <a:solidFill>
                  <a:schemeClr val="dk1"/>
                </a:solidFill>
              </a:rPr>
              <a:t>- Director of Finance, </a:t>
            </a:r>
            <a:r>
              <a:rPr i="1" lang="en-US" sz="2300">
                <a:solidFill>
                  <a:schemeClr val="dk1"/>
                </a:solidFill>
              </a:rPr>
              <a:t>Consolidated High School District 230</a:t>
            </a:r>
            <a:endParaRPr i="1" sz="2300">
              <a:solidFill>
                <a:schemeClr val="dk1"/>
              </a:solidFill>
            </a:endParaRPr>
          </a:p>
          <a:p>
            <a:pPr indent="0" lvl="0" marL="0" marR="0" rtl="0" algn="l">
              <a:lnSpc>
                <a:spcPct val="100000"/>
              </a:lnSpc>
              <a:spcBef>
                <a:spcPts val="0"/>
              </a:spcBef>
              <a:spcAft>
                <a:spcPts val="0"/>
              </a:spcAft>
              <a:buNone/>
            </a:pPr>
            <a:r>
              <a:t/>
            </a:r>
            <a:endParaRPr i="1" sz="2400">
              <a:solidFill>
                <a:schemeClr val="dk1"/>
              </a:solidFill>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chemeClr val="dk1"/>
                </a:solidFill>
              </a:rPr>
              <a:t>Cynthia Hooten: Speaker</a:t>
            </a:r>
            <a:endParaRPr sz="1800"/>
          </a:p>
          <a:p>
            <a:pPr indent="0" lvl="0" marL="0" marR="0" rtl="0" algn="l">
              <a:spcBef>
                <a:spcPts val="0"/>
              </a:spcBef>
              <a:spcAft>
                <a:spcPts val="0"/>
              </a:spcAft>
              <a:buNone/>
            </a:pPr>
            <a:r>
              <a:rPr i="1" lang="en-US" sz="2400">
                <a:solidFill>
                  <a:schemeClr val="dk1"/>
                </a:solidFill>
                <a:latin typeface="Arial"/>
                <a:ea typeface="Arial"/>
                <a:cs typeface="Arial"/>
                <a:sym typeface="Arial"/>
              </a:rPr>
              <a:t> - </a:t>
            </a:r>
            <a:r>
              <a:rPr i="1" lang="en-US" sz="2400">
                <a:solidFill>
                  <a:schemeClr val="dk1"/>
                </a:solidFill>
              </a:rPr>
              <a:t>Payroll Specialist</a:t>
            </a:r>
            <a:r>
              <a:rPr i="1" lang="en-US" sz="2400">
                <a:solidFill>
                  <a:schemeClr val="dk1"/>
                </a:solidFill>
                <a:latin typeface="Arial"/>
                <a:ea typeface="Arial"/>
                <a:cs typeface="Arial"/>
                <a:sym typeface="Arial"/>
              </a:rPr>
              <a:t>, Franklin Park School District</a:t>
            </a:r>
            <a:r>
              <a:rPr i="1" lang="en-US" sz="2400">
                <a:solidFill>
                  <a:schemeClr val="dk1"/>
                </a:solidFill>
              </a:rPr>
              <a:t> 84</a:t>
            </a:r>
            <a:r>
              <a:rPr i="1" lang="en-US" sz="2400">
                <a:solidFill>
                  <a:schemeClr val="dk1"/>
                </a:solidFill>
                <a:latin typeface="Arial"/>
                <a:ea typeface="Arial"/>
                <a:cs typeface="Arial"/>
                <a:sym typeface="Arial"/>
              </a:rPr>
              <a:t> </a:t>
            </a:r>
            <a:endParaRPr sz="1800"/>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t/>
            </a:r>
            <a:endParaRPr/>
          </a:p>
        </p:txBody>
      </p:sp>
      <p:pic>
        <p:nvPicPr>
          <p:cNvPr id="80" name="Google Shape;80;p6"/>
          <p:cNvPicPr preferRelativeResize="0"/>
          <p:nvPr/>
        </p:nvPicPr>
        <p:blipFill>
          <a:blip r:embed="rId3">
            <a:alphaModFix/>
          </a:blip>
          <a:stretch>
            <a:fillRect/>
          </a:stretch>
        </p:blipFill>
        <p:spPr>
          <a:xfrm>
            <a:off x="9999425" y="1443425"/>
            <a:ext cx="816335" cy="1208175"/>
          </a:xfrm>
          <a:prstGeom prst="rect">
            <a:avLst/>
          </a:prstGeom>
          <a:noFill/>
          <a:ln>
            <a:noFill/>
          </a:ln>
        </p:spPr>
      </p:pic>
      <p:pic>
        <p:nvPicPr>
          <p:cNvPr id="81" name="Google Shape;81;p6"/>
          <p:cNvPicPr preferRelativeResize="0"/>
          <p:nvPr/>
        </p:nvPicPr>
        <p:blipFill>
          <a:blip r:embed="rId4">
            <a:alphaModFix/>
          </a:blip>
          <a:stretch>
            <a:fillRect/>
          </a:stretch>
        </p:blipFill>
        <p:spPr>
          <a:xfrm>
            <a:off x="9705800" y="3011202"/>
            <a:ext cx="1403611" cy="1208175"/>
          </a:xfrm>
          <a:prstGeom prst="rect">
            <a:avLst/>
          </a:prstGeom>
          <a:noFill/>
          <a:ln>
            <a:noFill/>
          </a:ln>
        </p:spPr>
      </p:pic>
      <p:pic>
        <p:nvPicPr>
          <p:cNvPr id="82" name="Google Shape;82;p6"/>
          <p:cNvPicPr preferRelativeResize="0"/>
          <p:nvPr/>
        </p:nvPicPr>
        <p:blipFill>
          <a:blip r:embed="rId5">
            <a:alphaModFix/>
          </a:blip>
          <a:stretch>
            <a:fillRect/>
          </a:stretch>
        </p:blipFill>
        <p:spPr>
          <a:xfrm>
            <a:off x="9883713" y="4579000"/>
            <a:ext cx="1047750" cy="9715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1817ffd1abb_0_129"/>
          <p:cNvSpPr txBox="1"/>
          <p:nvPr>
            <p:ph type="title"/>
          </p:nvPr>
        </p:nvSpPr>
        <p:spPr>
          <a:xfrm>
            <a:off x="949325" y="414338"/>
            <a:ext cx="11919000" cy="1501800"/>
          </a:xfrm>
          <a:prstGeom prst="rect">
            <a:avLst/>
          </a:prstGeom>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lang="en-US" sz="4000">
                <a:solidFill>
                  <a:srgbClr val="00A88F"/>
                </a:solidFill>
                <a:latin typeface="Arial"/>
                <a:ea typeface="Arial"/>
                <a:cs typeface="Arial"/>
                <a:sym typeface="Arial"/>
              </a:rPr>
              <a:t>Record Retention</a:t>
            </a:r>
            <a:endParaRPr b="1" sz="4000">
              <a:solidFill>
                <a:srgbClr val="00A88F"/>
              </a:solidFill>
              <a:latin typeface="Arial"/>
              <a:ea typeface="Arial"/>
              <a:cs typeface="Arial"/>
              <a:sym typeface="Arial"/>
            </a:endParaRPr>
          </a:p>
        </p:txBody>
      </p:sp>
      <p:sp>
        <p:nvSpPr>
          <p:cNvPr id="212" name="Google Shape;212;g1817ffd1abb_0_129"/>
          <p:cNvSpPr txBox="1"/>
          <p:nvPr>
            <p:ph idx="1" type="body"/>
          </p:nvPr>
        </p:nvSpPr>
        <p:spPr>
          <a:xfrm>
            <a:off x="949300" y="1299150"/>
            <a:ext cx="12146400" cy="5308500"/>
          </a:xfrm>
          <a:prstGeom prst="rect">
            <a:avLst/>
          </a:prstGeom>
        </p:spPr>
        <p:txBody>
          <a:bodyPr anchorCtr="0" anchor="t" bIns="45700" lIns="91425" spcFirstLastPara="1" rIns="91425" wrap="square" tIns="45700">
            <a:noAutofit/>
          </a:bodyPr>
          <a:lstStyle/>
          <a:p>
            <a:pPr indent="-356235" lvl="0" marL="365125" rtl="0" algn="l">
              <a:lnSpc>
                <a:spcPct val="100000"/>
              </a:lnSpc>
              <a:spcBef>
                <a:spcPts val="0"/>
              </a:spcBef>
              <a:spcAft>
                <a:spcPts val="0"/>
              </a:spcAft>
              <a:buClr>
                <a:srgbClr val="3891A7"/>
              </a:buClr>
              <a:buSzPts val="2600"/>
              <a:buFont typeface="Palatino Linotype"/>
              <a:buChar char="❖"/>
            </a:pPr>
            <a:r>
              <a:rPr b="1" lang="en-US" sz="2600">
                <a:latin typeface="Palatino Linotype"/>
                <a:ea typeface="Palatino Linotype"/>
                <a:cs typeface="Palatino Linotype"/>
                <a:sym typeface="Palatino Linotype"/>
              </a:rPr>
              <a:t>All must follow application for disposal process:</a:t>
            </a:r>
            <a:endParaRPr sz="4000">
              <a:latin typeface="Gill Sans"/>
              <a:ea typeface="Gill Sans"/>
              <a:cs typeface="Gill Sans"/>
              <a:sym typeface="Gill Sans"/>
            </a:endParaRPr>
          </a:p>
          <a:p>
            <a:pPr indent="-264477" lvl="1" marL="639762" rtl="0" algn="l">
              <a:lnSpc>
                <a:spcPct val="100000"/>
              </a:lnSpc>
              <a:spcBef>
                <a:spcPts val="600"/>
              </a:spcBef>
              <a:spcAft>
                <a:spcPts val="0"/>
              </a:spcAft>
              <a:buClr>
                <a:srgbClr val="3891A7"/>
              </a:buClr>
              <a:buSzPts val="2240"/>
              <a:buFont typeface="Courier New"/>
              <a:buChar char="➢"/>
            </a:pPr>
            <a:r>
              <a:rPr lang="en-US" sz="2600" u="sng">
                <a:latin typeface="Palatino Linotype"/>
                <a:ea typeface="Palatino Linotype"/>
                <a:cs typeface="Palatino Linotype"/>
                <a:sym typeface="Palatino Linotype"/>
              </a:rPr>
              <a:t>Agreements, Contracts, and Leases</a:t>
            </a:r>
            <a:r>
              <a:rPr lang="en-US" sz="2600">
                <a:latin typeface="Palatino Linotype"/>
                <a:ea typeface="Palatino Linotype"/>
                <a:cs typeface="Palatino Linotype"/>
                <a:sym typeface="Palatino Linotype"/>
              </a:rPr>
              <a:t> – 10 years after termination or completion of the terms of the agreement, contract, or lease</a:t>
            </a:r>
            <a:endParaRPr sz="4000">
              <a:latin typeface="Gill Sans"/>
              <a:ea typeface="Gill Sans"/>
              <a:cs typeface="Gill Sans"/>
              <a:sym typeface="Gill Sans"/>
            </a:endParaRPr>
          </a:p>
          <a:p>
            <a:pPr indent="-264477" lvl="1" marL="639762" rtl="0" algn="l">
              <a:lnSpc>
                <a:spcPct val="100000"/>
              </a:lnSpc>
              <a:spcBef>
                <a:spcPts val="600"/>
              </a:spcBef>
              <a:spcAft>
                <a:spcPts val="0"/>
              </a:spcAft>
              <a:buClr>
                <a:srgbClr val="3891A7"/>
              </a:buClr>
              <a:buSzPts val="2240"/>
              <a:buFont typeface="Courier New"/>
              <a:buChar char="➢"/>
            </a:pPr>
            <a:r>
              <a:rPr lang="en-US" sz="2600" u="sng">
                <a:latin typeface="Palatino Linotype"/>
                <a:ea typeface="Palatino Linotype"/>
                <a:cs typeface="Palatino Linotype"/>
                <a:sym typeface="Palatino Linotype"/>
              </a:rPr>
              <a:t>Bids</a:t>
            </a:r>
            <a:r>
              <a:rPr lang="en-US" sz="2600">
                <a:latin typeface="Palatino Linotype"/>
                <a:ea typeface="Palatino Linotype"/>
                <a:cs typeface="Palatino Linotype"/>
                <a:sym typeface="Palatino Linotype"/>
              </a:rPr>
              <a:t> – 10 years after acceptance or </a:t>
            </a:r>
            <a:r>
              <a:rPr b="1" i="1" lang="en-US" sz="2600">
                <a:latin typeface="Palatino Linotype"/>
                <a:ea typeface="Palatino Linotype"/>
                <a:cs typeface="Palatino Linotype"/>
                <a:sym typeface="Palatino Linotype"/>
              </a:rPr>
              <a:t>rejection</a:t>
            </a:r>
            <a:endParaRPr sz="4000">
              <a:latin typeface="Gill Sans"/>
              <a:ea typeface="Gill Sans"/>
              <a:cs typeface="Gill Sans"/>
              <a:sym typeface="Gill Sans"/>
            </a:endParaRPr>
          </a:p>
          <a:p>
            <a:pPr indent="-264477" lvl="1" marL="639762" rtl="0" algn="l">
              <a:lnSpc>
                <a:spcPct val="100000"/>
              </a:lnSpc>
              <a:spcBef>
                <a:spcPts val="600"/>
              </a:spcBef>
              <a:spcAft>
                <a:spcPts val="0"/>
              </a:spcAft>
              <a:buClr>
                <a:srgbClr val="3891A7"/>
              </a:buClr>
              <a:buSzPts val="2240"/>
              <a:buFont typeface="Courier New"/>
              <a:buChar char="➢"/>
            </a:pPr>
            <a:r>
              <a:rPr lang="en-US" sz="2600" u="sng">
                <a:latin typeface="Palatino Linotype"/>
                <a:ea typeface="Palatino Linotype"/>
                <a:cs typeface="Palatino Linotype"/>
                <a:sym typeface="Palatino Linotype"/>
              </a:rPr>
              <a:t>Purchase Orders</a:t>
            </a:r>
            <a:r>
              <a:rPr lang="en-US" sz="2600">
                <a:latin typeface="Palatino Linotype"/>
                <a:ea typeface="Palatino Linotype"/>
                <a:cs typeface="Palatino Linotype"/>
                <a:sym typeface="Palatino Linotype"/>
              </a:rPr>
              <a:t> – 2 years</a:t>
            </a:r>
            <a:endParaRPr sz="4000">
              <a:latin typeface="Gill Sans"/>
              <a:ea typeface="Gill Sans"/>
              <a:cs typeface="Gill Sans"/>
              <a:sym typeface="Gill Sans"/>
            </a:endParaRPr>
          </a:p>
          <a:p>
            <a:pPr indent="-264477" lvl="1" marL="639762" rtl="0" algn="l">
              <a:lnSpc>
                <a:spcPct val="100000"/>
              </a:lnSpc>
              <a:spcBef>
                <a:spcPts val="600"/>
              </a:spcBef>
              <a:spcAft>
                <a:spcPts val="0"/>
              </a:spcAft>
              <a:buClr>
                <a:srgbClr val="3891A7"/>
              </a:buClr>
              <a:buSzPts val="2240"/>
              <a:buFont typeface="Courier New"/>
              <a:buChar char="➢"/>
            </a:pPr>
            <a:r>
              <a:rPr lang="en-US" sz="2600" u="sng">
                <a:latin typeface="Palatino Linotype"/>
                <a:ea typeface="Palatino Linotype"/>
                <a:cs typeface="Palatino Linotype"/>
                <a:sym typeface="Palatino Linotype"/>
              </a:rPr>
              <a:t>Accounts Payable Invoices and Paid Bill Records</a:t>
            </a:r>
            <a:r>
              <a:rPr lang="en-US" sz="2600">
                <a:latin typeface="Palatino Linotype"/>
                <a:ea typeface="Palatino Linotype"/>
                <a:cs typeface="Palatino Linotype"/>
                <a:sym typeface="Palatino Linotype"/>
              </a:rPr>
              <a:t> – 7 years</a:t>
            </a:r>
            <a:endParaRPr sz="4000">
              <a:latin typeface="Gill Sans"/>
              <a:ea typeface="Gill Sans"/>
              <a:cs typeface="Gill Sans"/>
              <a:sym typeface="Gill Sans"/>
            </a:endParaRPr>
          </a:p>
          <a:p>
            <a:pPr indent="-264477" lvl="1" marL="639762" rtl="0" algn="l">
              <a:lnSpc>
                <a:spcPct val="100000"/>
              </a:lnSpc>
              <a:spcBef>
                <a:spcPts val="600"/>
              </a:spcBef>
              <a:spcAft>
                <a:spcPts val="0"/>
              </a:spcAft>
              <a:buClr>
                <a:srgbClr val="3891A7"/>
              </a:buClr>
              <a:buSzPts val="2240"/>
              <a:buFont typeface="Courier New"/>
              <a:buChar char="➢"/>
            </a:pPr>
            <a:r>
              <a:rPr lang="en-US" sz="2600" u="sng">
                <a:latin typeface="Palatino Linotype"/>
                <a:ea typeface="Palatino Linotype"/>
                <a:cs typeface="Palatino Linotype"/>
                <a:sym typeface="Palatino Linotype"/>
              </a:rPr>
              <a:t>Accounts Payable Invoice Listings</a:t>
            </a:r>
            <a:r>
              <a:rPr lang="en-US" sz="2600">
                <a:latin typeface="Palatino Linotype"/>
                <a:ea typeface="Palatino Linotype"/>
                <a:cs typeface="Palatino Linotype"/>
                <a:sym typeface="Palatino Linotype"/>
              </a:rPr>
              <a:t> – 2 years</a:t>
            </a:r>
            <a:endParaRPr sz="4000">
              <a:latin typeface="Gill Sans"/>
              <a:ea typeface="Gill Sans"/>
              <a:cs typeface="Gill Sans"/>
              <a:sym typeface="Gill Sans"/>
            </a:endParaRPr>
          </a:p>
          <a:p>
            <a:pPr indent="-264477" lvl="1" marL="639762" rtl="0" algn="l">
              <a:lnSpc>
                <a:spcPct val="100000"/>
              </a:lnSpc>
              <a:spcBef>
                <a:spcPts val="600"/>
              </a:spcBef>
              <a:spcAft>
                <a:spcPts val="0"/>
              </a:spcAft>
              <a:buClr>
                <a:srgbClr val="3891A7"/>
              </a:buClr>
              <a:buSzPts val="2240"/>
              <a:buFont typeface="Courier New"/>
              <a:buChar char="➢"/>
            </a:pPr>
            <a:r>
              <a:rPr lang="en-US" sz="2600" u="sng">
                <a:latin typeface="Palatino Linotype"/>
                <a:ea typeface="Palatino Linotype"/>
                <a:cs typeface="Palatino Linotype"/>
                <a:sym typeface="Palatino Linotype"/>
              </a:rPr>
              <a:t>Accounts Payable Check Registers</a:t>
            </a:r>
            <a:r>
              <a:rPr lang="en-US" sz="2600">
                <a:latin typeface="Palatino Linotype"/>
                <a:ea typeface="Palatino Linotype"/>
                <a:cs typeface="Palatino Linotype"/>
                <a:sym typeface="Palatino Linotype"/>
              </a:rPr>
              <a:t> – 7 years</a:t>
            </a:r>
            <a:endParaRPr sz="4000">
              <a:latin typeface="Gill Sans"/>
              <a:ea typeface="Gill Sans"/>
              <a:cs typeface="Gill Sans"/>
              <a:sym typeface="Gill Sans"/>
            </a:endParaRPr>
          </a:p>
          <a:p>
            <a:pPr indent="-264477" lvl="1" marL="639762" rtl="0" algn="l">
              <a:lnSpc>
                <a:spcPct val="100000"/>
              </a:lnSpc>
              <a:spcBef>
                <a:spcPts val="600"/>
              </a:spcBef>
              <a:spcAft>
                <a:spcPts val="0"/>
              </a:spcAft>
              <a:buClr>
                <a:srgbClr val="3891A7"/>
              </a:buClr>
              <a:buSzPts val="2240"/>
              <a:buFont typeface="Courier New"/>
              <a:buChar char="➢"/>
            </a:pPr>
            <a:r>
              <a:rPr lang="en-US" sz="2600" u="sng">
                <a:latin typeface="Palatino Linotype"/>
                <a:ea typeface="Palatino Linotype"/>
                <a:cs typeface="Palatino Linotype"/>
                <a:sym typeface="Palatino Linotype"/>
              </a:rPr>
              <a:t>Accounts Payable Check Summaries</a:t>
            </a:r>
            <a:r>
              <a:rPr lang="en-US" sz="2600">
                <a:latin typeface="Palatino Linotype"/>
                <a:ea typeface="Palatino Linotype"/>
                <a:cs typeface="Palatino Linotype"/>
                <a:sym typeface="Palatino Linotype"/>
              </a:rPr>
              <a:t> – 2 years</a:t>
            </a:r>
            <a:endParaRPr sz="4000">
              <a:latin typeface="Gill Sans"/>
              <a:ea typeface="Gill Sans"/>
              <a:cs typeface="Gill Sans"/>
              <a:sym typeface="Gill Sans"/>
            </a:endParaRPr>
          </a:p>
          <a:p>
            <a:pPr indent="-264477" lvl="1" marL="639762" rtl="0" algn="l">
              <a:lnSpc>
                <a:spcPct val="100000"/>
              </a:lnSpc>
              <a:spcBef>
                <a:spcPts val="600"/>
              </a:spcBef>
              <a:spcAft>
                <a:spcPts val="0"/>
              </a:spcAft>
              <a:buClr>
                <a:srgbClr val="3891A7"/>
              </a:buClr>
              <a:buSzPts val="2240"/>
              <a:buFont typeface="Courier New"/>
              <a:buChar char="➢"/>
            </a:pPr>
            <a:r>
              <a:rPr lang="en-US" sz="2600" u="sng">
                <a:latin typeface="Palatino Linotype"/>
                <a:ea typeface="Palatino Linotype"/>
                <a:cs typeface="Palatino Linotype"/>
                <a:sym typeface="Palatino Linotype"/>
              </a:rPr>
              <a:t>1099’s</a:t>
            </a:r>
            <a:r>
              <a:rPr lang="en-US" sz="2600">
                <a:latin typeface="Palatino Linotype"/>
                <a:ea typeface="Palatino Linotype"/>
                <a:cs typeface="Palatino Linotype"/>
                <a:sym typeface="Palatino Linotype"/>
              </a:rPr>
              <a:t> – 7 years</a:t>
            </a:r>
            <a:endParaRPr sz="2600">
              <a:latin typeface="Palatino Linotype"/>
              <a:ea typeface="Palatino Linotype"/>
              <a:cs typeface="Palatino Linotype"/>
              <a:sym typeface="Palatino Linotype"/>
            </a:endParaRPr>
          </a:p>
          <a:p>
            <a:pPr indent="-287337" lvl="1" marL="639762" rtl="0" algn="l">
              <a:lnSpc>
                <a:spcPct val="100000"/>
              </a:lnSpc>
              <a:spcBef>
                <a:spcPts val="600"/>
              </a:spcBef>
              <a:spcAft>
                <a:spcPts val="0"/>
              </a:spcAft>
              <a:buClr>
                <a:srgbClr val="3891A7"/>
              </a:buClr>
              <a:buSzPts val="2600"/>
              <a:buFont typeface="Palatino Linotype"/>
              <a:buChar char="➢"/>
            </a:pPr>
            <a:r>
              <a:rPr lang="en-US" sz="2600" u="sng">
                <a:solidFill>
                  <a:schemeClr val="hlink"/>
                </a:solidFill>
                <a:latin typeface="Palatino Linotype"/>
                <a:ea typeface="Palatino Linotype"/>
                <a:cs typeface="Palatino Linotype"/>
                <a:sym typeface="Palatino Linotype"/>
                <a:hlinkClick r:id="rId3"/>
              </a:rPr>
              <a:t>https://www.ilsos.gov/departments/archives/records_management/home.html</a:t>
            </a:r>
            <a:r>
              <a:rPr lang="en-US" sz="2600">
                <a:latin typeface="Palatino Linotype"/>
                <a:ea typeface="Palatino Linotype"/>
                <a:cs typeface="Palatino Linotype"/>
                <a:sym typeface="Palatino Linotype"/>
              </a:rPr>
              <a:t> </a:t>
            </a:r>
            <a:endParaRPr sz="2600">
              <a:latin typeface="Palatino Linotype"/>
              <a:ea typeface="Palatino Linotype"/>
              <a:cs typeface="Palatino Linotype"/>
              <a:sym typeface="Palatino Linotyp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1817ffd1abb_0_73"/>
          <p:cNvSpPr txBox="1"/>
          <p:nvPr>
            <p:ph type="title"/>
          </p:nvPr>
        </p:nvSpPr>
        <p:spPr>
          <a:xfrm>
            <a:off x="952500" y="414338"/>
            <a:ext cx="11917500" cy="1501800"/>
          </a:xfrm>
          <a:prstGeom prst="rect">
            <a:avLst/>
          </a:prstGeom>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b="1" lang="en-US" sz="4000">
                <a:solidFill>
                  <a:srgbClr val="00A88F"/>
                </a:solidFill>
                <a:latin typeface="Arial"/>
                <a:ea typeface="Arial"/>
                <a:cs typeface="Arial"/>
                <a:sym typeface="Arial"/>
              </a:rPr>
              <a:t>Bidding</a:t>
            </a:r>
            <a:r>
              <a:rPr b="1" lang="en-US" sz="4000">
                <a:solidFill>
                  <a:srgbClr val="00A88F"/>
                </a:solidFill>
                <a:latin typeface="Arial"/>
                <a:ea typeface="Arial"/>
                <a:cs typeface="Arial"/>
                <a:sym typeface="Arial"/>
              </a:rPr>
              <a:t> </a:t>
            </a:r>
            <a:r>
              <a:rPr b="1" lang="en-US" sz="4000">
                <a:solidFill>
                  <a:srgbClr val="00A88F"/>
                </a:solidFill>
                <a:latin typeface="Arial"/>
                <a:ea typeface="Arial"/>
                <a:cs typeface="Arial"/>
                <a:sym typeface="Arial"/>
              </a:rPr>
              <a:t>Process</a:t>
            </a:r>
            <a:endParaRPr/>
          </a:p>
        </p:txBody>
      </p:sp>
      <p:sp>
        <p:nvSpPr>
          <p:cNvPr id="219" name="Google Shape;219;g1817ffd1abb_0_73"/>
          <p:cNvSpPr txBox="1"/>
          <p:nvPr>
            <p:ph idx="1" type="body"/>
          </p:nvPr>
        </p:nvSpPr>
        <p:spPr>
          <a:xfrm>
            <a:off x="1063600" y="1308350"/>
            <a:ext cx="5845200" cy="933600"/>
          </a:xfrm>
          <a:prstGeom prst="rect">
            <a:avLst/>
          </a:prstGeom>
        </p:spPr>
        <p:txBody>
          <a:bodyPr anchorCtr="0" anchor="b" bIns="45700" lIns="91425" spcFirstLastPara="1" rIns="91425" wrap="square" tIns="45700">
            <a:noAutofit/>
          </a:bodyPr>
          <a:lstStyle/>
          <a:p>
            <a:pPr indent="0" lvl="0" marL="0" rtl="0" algn="l">
              <a:spcBef>
                <a:spcPts val="1000"/>
              </a:spcBef>
              <a:spcAft>
                <a:spcPts val="0"/>
              </a:spcAft>
              <a:buNone/>
            </a:pPr>
            <a:r>
              <a:rPr lang="en-US" sz="3000" u="sng"/>
              <a:t>Requirements	</a:t>
            </a:r>
            <a:endParaRPr sz="3000" u="sng"/>
          </a:p>
        </p:txBody>
      </p:sp>
      <p:sp>
        <p:nvSpPr>
          <p:cNvPr id="220" name="Google Shape;220;g1817ffd1abb_0_73"/>
          <p:cNvSpPr txBox="1"/>
          <p:nvPr>
            <p:ph idx="2" type="body"/>
          </p:nvPr>
        </p:nvSpPr>
        <p:spPr>
          <a:xfrm>
            <a:off x="1063600" y="2445900"/>
            <a:ext cx="5845200" cy="3082200"/>
          </a:xfrm>
          <a:prstGeom prst="rect">
            <a:avLst/>
          </a:prstGeom>
        </p:spPr>
        <p:txBody>
          <a:bodyPr anchorCtr="0" anchor="t" bIns="45700" lIns="91425" spcFirstLastPara="1" rIns="91425" wrap="square" tIns="45700">
            <a:noAutofit/>
          </a:bodyPr>
          <a:lstStyle/>
          <a:p>
            <a:pPr indent="-314325" lvl="0" marL="365125" rtl="0" algn="l">
              <a:lnSpc>
                <a:spcPct val="80000"/>
              </a:lnSpc>
              <a:spcBef>
                <a:spcPts val="600"/>
              </a:spcBef>
              <a:spcAft>
                <a:spcPts val="0"/>
              </a:spcAft>
              <a:buClr>
                <a:srgbClr val="3891A7"/>
              </a:buClr>
              <a:buSzPts val="1940"/>
              <a:buFont typeface="Courier New"/>
              <a:buChar char="o"/>
            </a:pPr>
            <a:r>
              <a:rPr lang="en-US" sz="2300">
                <a:latin typeface="Palatino Linotype"/>
                <a:ea typeface="Palatino Linotype"/>
                <a:cs typeface="Palatino Linotype"/>
                <a:sym typeface="Palatino Linotype"/>
              </a:rPr>
              <a:t>Publish bid notice 10 days before opening</a:t>
            </a:r>
            <a:endParaRPr sz="3300">
              <a:latin typeface="Gill Sans"/>
              <a:ea typeface="Gill Sans"/>
              <a:cs typeface="Gill Sans"/>
              <a:sym typeface="Gill Sans"/>
            </a:endParaRPr>
          </a:p>
          <a:p>
            <a:pPr indent="-314325" lvl="0" marL="365125" rtl="0" algn="l">
              <a:lnSpc>
                <a:spcPct val="80000"/>
              </a:lnSpc>
              <a:spcBef>
                <a:spcPts val="600"/>
              </a:spcBef>
              <a:spcAft>
                <a:spcPts val="0"/>
              </a:spcAft>
              <a:buClr>
                <a:srgbClr val="3891A7"/>
              </a:buClr>
              <a:buSzPts val="1940"/>
              <a:buFont typeface="Courier New"/>
              <a:buChar char="o"/>
            </a:pPr>
            <a:r>
              <a:rPr lang="en-US" sz="2300">
                <a:latin typeface="Palatino Linotype"/>
                <a:ea typeface="Palatino Linotype"/>
                <a:cs typeface="Palatino Linotype"/>
                <a:sym typeface="Palatino Linotype"/>
              </a:rPr>
              <a:t>Notify 3 days before opening</a:t>
            </a:r>
            <a:endParaRPr sz="3300">
              <a:latin typeface="Gill Sans"/>
              <a:ea typeface="Gill Sans"/>
              <a:cs typeface="Gill Sans"/>
              <a:sym typeface="Gill Sans"/>
            </a:endParaRPr>
          </a:p>
          <a:p>
            <a:pPr indent="-314325" lvl="0" marL="365125" rtl="0" algn="l">
              <a:lnSpc>
                <a:spcPct val="80000"/>
              </a:lnSpc>
              <a:spcBef>
                <a:spcPts val="600"/>
              </a:spcBef>
              <a:spcAft>
                <a:spcPts val="0"/>
              </a:spcAft>
              <a:buClr>
                <a:srgbClr val="3891A7"/>
              </a:buClr>
              <a:buSzPts val="1940"/>
              <a:buFont typeface="Courier New"/>
              <a:buChar char="o"/>
            </a:pPr>
            <a:r>
              <a:rPr lang="en-US" sz="2300">
                <a:latin typeface="Palatino Linotype"/>
                <a:ea typeface="Palatino Linotype"/>
                <a:cs typeface="Palatino Linotype"/>
                <a:sym typeface="Palatino Linotype"/>
              </a:rPr>
              <a:t>Opening must be public</a:t>
            </a:r>
            <a:endParaRPr sz="3300">
              <a:latin typeface="Gill Sans"/>
              <a:ea typeface="Gill Sans"/>
              <a:cs typeface="Gill Sans"/>
              <a:sym typeface="Gill Sans"/>
            </a:endParaRPr>
          </a:p>
          <a:p>
            <a:pPr indent="-314325" lvl="0" marL="365125" rtl="0" algn="l">
              <a:lnSpc>
                <a:spcPct val="80000"/>
              </a:lnSpc>
              <a:spcBef>
                <a:spcPts val="600"/>
              </a:spcBef>
              <a:spcAft>
                <a:spcPts val="0"/>
              </a:spcAft>
              <a:buClr>
                <a:srgbClr val="3891A7"/>
              </a:buClr>
              <a:buSzPts val="1940"/>
              <a:buFont typeface="Courier New"/>
              <a:buChar char="o"/>
            </a:pPr>
            <a:r>
              <a:rPr lang="en-US" sz="2300">
                <a:latin typeface="Palatino Linotype"/>
                <a:ea typeface="Palatino Linotype"/>
                <a:cs typeface="Palatino Linotype"/>
                <a:sym typeface="Palatino Linotype"/>
              </a:rPr>
              <a:t>Bids must be sealed</a:t>
            </a:r>
            <a:endParaRPr sz="3300">
              <a:latin typeface="Gill Sans"/>
              <a:ea typeface="Gill Sans"/>
              <a:cs typeface="Gill Sans"/>
              <a:sym typeface="Gill Sans"/>
            </a:endParaRPr>
          </a:p>
          <a:p>
            <a:pPr indent="-314325" lvl="0" marL="365125" rtl="0" algn="l">
              <a:lnSpc>
                <a:spcPct val="80000"/>
              </a:lnSpc>
              <a:spcBef>
                <a:spcPts val="600"/>
              </a:spcBef>
              <a:spcAft>
                <a:spcPts val="0"/>
              </a:spcAft>
              <a:buClr>
                <a:srgbClr val="3891A7"/>
              </a:buClr>
              <a:buSzPts val="1940"/>
              <a:buFont typeface="Courier New"/>
              <a:buChar char="o"/>
            </a:pPr>
            <a:r>
              <a:rPr lang="en-US" sz="2300">
                <a:latin typeface="Palatino Linotype"/>
                <a:ea typeface="Palatino Linotype"/>
                <a:cs typeface="Palatino Linotype"/>
                <a:sym typeface="Palatino Linotype"/>
              </a:rPr>
              <a:t>Opened by BOE member or employee</a:t>
            </a:r>
            <a:endParaRPr sz="3300">
              <a:latin typeface="Gill Sans"/>
              <a:ea typeface="Gill Sans"/>
              <a:cs typeface="Gill Sans"/>
              <a:sym typeface="Gill Sans"/>
            </a:endParaRPr>
          </a:p>
          <a:p>
            <a:pPr indent="-314325" lvl="0" marL="365125" rtl="0" algn="l">
              <a:lnSpc>
                <a:spcPct val="80000"/>
              </a:lnSpc>
              <a:spcBef>
                <a:spcPts val="600"/>
              </a:spcBef>
              <a:spcAft>
                <a:spcPts val="0"/>
              </a:spcAft>
              <a:buClr>
                <a:srgbClr val="3891A7"/>
              </a:buClr>
              <a:buSzPts val="1940"/>
              <a:buFont typeface="Courier New"/>
              <a:buChar char="o"/>
            </a:pPr>
            <a:r>
              <a:rPr lang="en-US" sz="2300">
                <a:latin typeface="Palatino Linotype"/>
                <a:ea typeface="Palatino Linotype"/>
                <a:cs typeface="Palatino Linotype"/>
                <a:sym typeface="Palatino Linotype"/>
              </a:rPr>
              <a:t>Contents announced</a:t>
            </a:r>
            <a:endParaRPr sz="3300"/>
          </a:p>
        </p:txBody>
      </p:sp>
      <p:sp>
        <p:nvSpPr>
          <p:cNvPr id="221" name="Google Shape;221;g1817ffd1abb_0_73"/>
          <p:cNvSpPr txBox="1"/>
          <p:nvPr>
            <p:ph idx="3" type="body"/>
          </p:nvPr>
        </p:nvSpPr>
        <p:spPr>
          <a:xfrm>
            <a:off x="7073050" y="1229825"/>
            <a:ext cx="5875200" cy="933600"/>
          </a:xfrm>
          <a:prstGeom prst="rect">
            <a:avLst/>
          </a:prstGeom>
        </p:spPr>
        <p:txBody>
          <a:bodyPr anchorCtr="0" anchor="b" bIns="45700" lIns="91425" spcFirstLastPara="1" rIns="91425" wrap="square" tIns="45700">
            <a:noAutofit/>
          </a:bodyPr>
          <a:lstStyle/>
          <a:p>
            <a:pPr indent="0" lvl="0" marL="0" rtl="0" algn="l">
              <a:lnSpc>
                <a:spcPct val="80000"/>
              </a:lnSpc>
              <a:spcBef>
                <a:spcPts val="600"/>
              </a:spcBef>
              <a:spcAft>
                <a:spcPts val="0"/>
              </a:spcAft>
              <a:buNone/>
            </a:pPr>
            <a:r>
              <a:rPr lang="en-US" sz="3000" u="sng"/>
              <a:t>Parameters</a:t>
            </a:r>
            <a:endParaRPr sz="3000" u="sng"/>
          </a:p>
        </p:txBody>
      </p:sp>
      <p:sp>
        <p:nvSpPr>
          <p:cNvPr id="222" name="Google Shape;222;g1817ffd1abb_0_73"/>
          <p:cNvSpPr txBox="1"/>
          <p:nvPr>
            <p:ph idx="4" type="body"/>
          </p:nvPr>
        </p:nvSpPr>
        <p:spPr>
          <a:xfrm>
            <a:off x="6908800" y="2241950"/>
            <a:ext cx="5875200" cy="4176600"/>
          </a:xfrm>
          <a:prstGeom prst="rect">
            <a:avLst/>
          </a:prstGeom>
        </p:spPr>
        <p:txBody>
          <a:bodyPr anchorCtr="0" anchor="t" bIns="45700" lIns="91425" spcFirstLastPara="1" rIns="91425" wrap="square" tIns="45700">
            <a:noAutofit/>
          </a:bodyPr>
          <a:lstStyle/>
          <a:p>
            <a:pPr indent="-314325" lvl="0" marL="365125" rtl="0" algn="l">
              <a:lnSpc>
                <a:spcPct val="80000"/>
              </a:lnSpc>
              <a:spcBef>
                <a:spcPts val="600"/>
              </a:spcBef>
              <a:spcAft>
                <a:spcPts val="0"/>
              </a:spcAft>
              <a:buClr>
                <a:srgbClr val="3891A7"/>
              </a:buClr>
              <a:buSzPts val="1940"/>
              <a:buFont typeface="Courier New"/>
              <a:buChar char="o"/>
            </a:pPr>
            <a:r>
              <a:rPr lang="en-US" sz="2300">
                <a:latin typeface="Palatino Linotype"/>
                <a:ea typeface="Palatino Linotype"/>
                <a:cs typeface="Palatino Linotype"/>
                <a:sym typeface="Palatino Linotype"/>
              </a:rPr>
              <a:t>Formal Limit $25,000</a:t>
            </a:r>
            <a:endParaRPr sz="3300">
              <a:latin typeface="Gill Sans"/>
              <a:ea typeface="Gill Sans"/>
              <a:cs typeface="Gill Sans"/>
              <a:sym typeface="Gill Sans"/>
            </a:endParaRPr>
          </a:p>
          <a:p>
            <a:pPr indent="-282575" lvl="0" marL="365125" rtl="0" algn="l">
              <a:lnSpc>
                <a:spcPct val="80000"/>
              </a:lnSpc>
              <a:spcBef>
                <a:spcPts val="600"/>
              </a:spcBef>
              <a:spcAft>
                <a:spcPts val="0"/>
              </a:spcAft>
              <a:buClr>
                <a:srgbClr val="3891A7"/>
              </a:buClr>
              <a:buSzPts val="1440"/>
              <a:buFont typeface="Noto Sans Symbols"/>
              <a:buNone/>
            </a:pPr>
            <a:r>
              <a:rPr lang="en-US" sz="2300">
                <a:latin typeface="Palatino Linotype"/>
                <a:ea typeface="Palatino Linotype"/>
                <a:cs typeface="Palatino Linotype"/>
                <a:sym typeface="Palatino Linotype"/>
              </a:rPr>
              <a:t>      **check BOE policy**</a:t>
            </a:r>
            <a:endParaRPr sz="3300">
              <a:latin typeface="Gill Sans"/>
              <a:ea typeface="Gill Sans"/>
              <a:cs typeface="Gill Sans"/>
              <a:sym typeface="Gill Sans"/>
            </a:endParaRPr>
          </a:p>
          <a:p>
            <a:pPr indent="-314325" lvl="0" marL="365125" rtl="0" algn="l">
              <a:lnSpc>
                <a:spcPct val="80000"/>
              </a:lnSpc>
              <a:spcBef>
                <a:spcPts val="600"/>
              </a:spcBef>
              <a:spcAft>
                <a:spcPts val="0"/>
              </a:spcAft>
              <a:buClr>
                <a:srgbClr val="3891A7"/>
              </a:buClr>
              <a:buSzPts val="1940"/>
              <a:buFont typeface="Courier New"/>
              <a:buChar char="o"/>
            </a:pPr>
            <a:r>
              <a:rPr lang="en-US" sz="2300">
                <a:latin typeface="Palatino Linotype"/>
                <a:ea typeface="Palatino Linotype"/>
                <a:cs typeface="Palatino Linotype"/>
                <a:sym typeface="Palatino Linotype"/>
              </a:rPr>
              <a:t>Applies to</a:t>
            </a:r>
            <a:endParaRPr sz="3300">
              <a:latin typeface="Gill Sans"/>
              <a:ea typeface="Gill Sans"/>
              <a:cs typeface="Gill Sans"/>
              <a:sym typeface="Gill Sans"/>
            </a:endParaRPr>
          </a:p>
          <a:p>
            <a:pPr indent="-268287" lvl="1" marL="639762" rtl="0" algn="l">
              <a:lnSpc>
                <a:spcPct val="80000"/>
              </a:lnSpc>
              <a:spcBef>
                <a:spcPts val="500"/>
              </a:spcBef>
              <a:spcAft>
                <a:spcPts val="0"/>
              </a:spcAft>
              <a:buClr>
                <a:srgbClr val="66FFFF"/>
              </a:buClr>
              <a:buSzPts val="1900"/>
              <a:buFont typeface="Courier New"/>
              <a:buChar char="o"/>
            </a:pPr>
            <a:r>
              <a:rPr lang="en-US" sz="1900">
                <a:latin typeface="Palatino Linotype"/>
                <a:ea typeface="Palatino Linotype"/>
                <a:cs typeface="Palatino Linotype"/>
                <a:sym typeface="Palatino Linotype"/>
              </a:rPr>
              <a:t>Equipment</a:t>
            </a:r>
            <a:endParaRPr sz="2900">
              <a:latin typeface="Gill Sans"/>
              <a:ea typeface="Gill Sans"/>
              <a:cs typeface="Gill Sans"/>
              <a:sym typeface="Gill Sans"/>
            </a:endParaRPr>
          </a:p>
          <a:p>
            <a:pPr indent="-268287" lvl="1" marL="639762" rtl="0" algn="l">
              <a:lnSpc>
                <a:spcPct val="80000"/>
              </a:lnSpc>
              <a:spcBef>
                <a:spcPts val="500"/>
              </a:spcBef>
              <a:spcAft>
                <a:spcPts val="0"/>
              </a:spcAft>
              <a:buClr>
                <a:srgbClr val="66FFFF"/>
              </a:buClr>
              <a:buSzPts val="1900"/>
              <a:buFont typeface="Courier New"/>
              <a:buChar char="o"/>
            </a:pPr>
            <a:r>
              <a:rPr lang="en-US" sz="1900">
                <a:latin typeface="Palatino Linotype"/>
                <a:ea typeface="Palatino Linotype"/>
                <a:cs typeface="Palatino Linotype"/>
                <a:sym typeface="Palatino Linotype"/>
              </a:rPr>
              <a:t>Supplies &amp; Materials</a:t>
            </a:r>
            <a:endParaRPr sz="2900">
              <a:latin typeface="Gill Sans"/>
              <a:ea typeface="Gill Sans"/>
              <a:cs typeface="Gill Sans"/>
              <a:sym typeface="Gill Sans"/>
            </a:endParaRPr>
          </a:p>
          <a:p>
            <a:pPr indent="-268287" lvl="1" marL="639762" rtl="0" algn="l">
              <a:lnSpc>
                <a:spcPct val="80000"/>
              </a:lnSpc>
              <a:spcBef>
                <a:spcPts val="500"/>
              </a:spcBef>
              <a:spcAft>
                <a:spcPts val="0"/>
              </a:spcAft>
              <a:buClr>
                <a:srgbClr val="66FFFF"/>
              </a:buClr>
              <a:buSzPts val="1900"/>
              <a:buFont typeface="Courier New"/>
              <a:buChar char="o"/>
            </a:pPr>
            <a:r>
              <a:rPr lang="en-US" sz="1900">
                <a:latin typeface="Palatino Linotype"/>
                <a:ea typeface="Palatino Linotype"/>
                <a:cs typeface="Palatino Linotype"/>
                <a:sym typeface="Palatino Linotype"/>
              </a:rPr>
              <a:t>Some Services</a:t>
            </a:r>
            <a:endParaRPr sz="2900">
              <a:latin typeface="Gill Sans"/>
              <a:ea typeface="Gill Sans"/>
              <a:cs typeface="Gill Sans"/>
              <a:sym typeface="Gill Sans"/>
            </a:endParaRPr>
          </a:p>
          <a:p>
            <a:pPr indent="-268287" lvl="1" marL="639762" rtl="0" algn="l">
              <a:lnSpc>
                <a:spcPct val="80000"/>
              </a:lnSpc>
              <a:spcBef>
                <a:spcPts val="500"/>
              </a:spcBef>
              <a:spcAft>
                <a:spcPts val="0"/>
              </a:spcAft>
              <a:buClr>
                <a:srgbClr val="66FFFF"/>
              </a:buClr>
              <a:buSzPts val="1900"/>
              <a:buFont typeface="Courier New"/>
              <a:buChar char="o"/>
            </a:pPr>
            <a:r>
              <a:rPr lang="en-US" sz="1900">
                <a:latin typeface="Palatino Linotype"/>
                <a:ea typeface="Palatino Linotype"/>
                <a:cs typeface="Palatino Linotype"/>
                <a:sym typeface="Palatino Linotype"/>
              </a:rPr>
              <a:t>Contracts</a:t>
            </a:r>
            <a:endParaRPr sz="2900">
              <a:latin typeface="Gill Sans"/>
              <a:ea typeface="Gill Sans"/>
              <a:cs typeface="Gill Sans"/>
              <a:sym typeface="Gill Sans"/>
            </a:endParaRPr>
          </a:p>
          <a:p>
            <a:pPr indent="-268287" lvl="1" marL="639762" rtl="0" algn="l">
              <a:lnSpc>
                <a:spcPct val="80000"/>
              </a:lnSpc>
              <a:spcBef>
                <a:spcPts val="500"/>
              </a:spcBef>
              <a:spcAft>
                <a:spcPts val="0"/>
              </a:spcAft>
              <a:buClr>
                <a:srgbClr val="66FFFF"/>
              </a:buClr>
              <a:buSzPts val="1900"/>
              <a:buFont typeface="Courier New"/>
              <a:buChar char="o"/>
            </a:pPr>
            <a:r>
              <a:rPr lang="en-US" sz="1900">
                <a:latin typeface="Palatino Linotype"/>
                <a:ea typeface="Palatino Linotype"/>
                <a:cs typeface="Palatino Linotype"/>
                <a:sym typeface="Palatino Linotype"/>
              </a:rPr>
              <a:t>Repairs</a:t>
            </a:r>
            <a:endParaRPr sz="2900">
              <a:latin typeface="Gill Sans"/>
              <a:ea typeface="Gill Sans"/>
              <a:cs typeface="Gill Sans"/>
              <a:sym typeface="Gill Sans"/>
            </a:endParaRPr>
          </a:p>
          <a:p>
            <a:pPr indent="-314325" lvl="0" marL="365125" rtl="0" algn="l">
              <a:lnSpc>
                <a:spcPct val="80000"/>
              </a:lnSpc>
              <a:spcBef>
                <a:spcPts val="600"/>
              </a:spcBef>
              <a:spcAft>
                <a:spcPts val="0"/>
              </a:spcAft>
              <a:buClr>
                <a:srgbClr val="3891A7"/>
              </a:buClr>
              <a:buSzPts val="1940"/>
              <a:buFont typeface="Courier New"/>
              <a:buChar char="o"/>
            </a:pPr>
            <a:r>
              <a:rPr lang="en-US" sz="2300">
                <a:latin typeface="Palatino Linotype"/>
                <a:ea typeface="Palatino Linotype"/>
                <a:cs typeface="Palatino Linotype"/>
                <a:sym typeface="Palatino Linotype"/>
              </a:rPr>
              <a:t>Exceptions</a:t>
            </a:r>
            <a:endParaRPr sz="3300">
              <a:latin typeface="Gill Sans"/>
              <a:ea typeface="Gill Sans"/>
              <a:cs typeface="Gill Sans"/>
              <a:sym typeface="Gill Sans"/>
            </a:endParaRPr>
          </a:p>
          <a:p>
            <a:pPr indent="-268287" lvl="1" marL="639762" rtl="0" algn="l">
              <a:lnSpc>
                <a:spcPct val="80000"/>
              </a:lnSpc>
              <a:spcBef>
                <a:spcPts val="500"/>
              </a:spcBef>
              <a:spcAft>
                <a:spcPts val="0"/>
              </a:spcAft>
              <a:buClr>
                <a:srgbClr val="66FFFF"/>
              </a:buClr>
              <a:buSzPts val="1900"/>
              <a:buFont typeface="Courier New"/>
              <a:buChar char="o"/>
            </a:pPr>
            <a:r>
              <a:rPr lang="en-US" sz="1900">
                <a:latin typeface="Palatino Linotype"/>
                <a:ea typeface="Palatino Linotype"/>
                <a:cs typeface="Palatino Linotype"/>
                <a:sym typeface="Palatino Linotype"/>
              </a:rPr>
              <a:t>Skilled Professional Services (RFP)</a:t>
            </a:r>
            <a:endParaRPr sz="2900">
              <a:latin typeface="Gill Sans"/>
              <a:ea typeface="Gill Sans"/>
              <a:cs typeface="Gill Sans"/>
              <a:sym typeface="Gill Sans"/>
            </a:endParaRPr>
          </a:p>
          <a:p>
            <a:pPr indent="-268287" lvl="1" marL="639762" rtl="0" algn="l">
              <a:lnSpc>
                <a:spcPct val="80000"/>
              </a:lnSpc>
              <a:spcBef>
                <a:spcPts val="500"/>
              </a:spcBef>
              <a:spcAft>
                <a:spcPts val="0"/>
              </a:spcAft>
              <a:buClr>
                <a:srgbClr val="66FFFF"/>
              </a:buClr>
              <a:buSzPts val="1900"/>
              <a:buFont typeface="Courier New"/>
              <a:buChar char="o"/>
            </a:pPr>
            <a:r>
              <a:rPr lang="en-US" sz="1900">
                <a:latin typeface="Palatino Linotype"/>
                <a:ea typeface="Palatino Linotype"/>
                <a:cs typeface="Palatino Linotype"/>
                <a:sym typeface="Palatino Linotype"/>
              </a:rPr>
              <a:t>Duplicating Machines</a:t>
            </a:r>
            <a:endParaRPr sz="2900">
              <a:latin typeface="Gill Sans"/>
              <a:ea typeface="Gill Sans"/>
              <a:cs typeface="Gill Sans"/>
              <a:sym typeface="Gill Sans"/>
            </a:endParaRPr>
          </a:p>
          <a:p>
            <a:pPr indent="-268287" lvl="1" marL="639762" rtl="0" algn="l">
              <a:lnSpc>
                <a:spcPct val="80000"/>
              </a:lnSpc>
              <a:spcBef>
                <a:spcPts val="500"/>
              </a:spcBef>
              <a:spcAft>
                <a:spcPts val="0"/>
              </a:spcAft>
              <a:buClr>
                <a:srgbClr val="66FFFF"/>
              </a:buClr>
              <a:buSzPts val="1900"/>
              <a:buFont typeface="Courier New"/>
              <a:buChar char="o"/>
            </a:pPr>
            <a:r>
              <a:rPr lang="en-US" sz="1900">
                <a:latin typeface="Palatino Linotype"/>
                <a:ea typeface="Palatino Linotype"/>
                <a:cs typeface="Palatino Linotype"/>
                <a:sym typeface="Palatino Linotype"/>
              </a:rPr>
              <a:t>Data Processing Equipment, Software or Services</a:t>
            </a:r>
            <a:endParaRPr sz="2900">
              <a:latin typeface="Gill Sans"/>
              <a:ea typeface="Gill Sans"/>
              <a:cs typeface="Gill Sans"/>
              <a:sym typeface="Gill Sans"/>
            </a:endParaRPr>
          </a:p>
          <a:p>
            <a:pPr indent="0" lvl="0" marL="0" rtl="0" algn="l">
              <a:spcBef>
                <a:spcPts val="100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1817ffd1abb_0_95"/>
          <p:cNvSpPr txBox="1"/>
          <p:nvPr>
            <p:ph type="title"/>
          </p:nvPr>
        </p:nvSpPr>
        <p:spPr>
          <a:xfrm>
            <a:off x="949325" y="414345"/>
            <a:ext cx="11919000" cy="827100"/>
          </a:xfrm>
          <a:prstGeom prst="rect">
            <a:avLst/>
          </a:prstGeom>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b="1" lang="en-US" sz="4000">
                <a:solidFill>
                  <a:srgbClr val="00A88F"/>
                </a:solidFill>
                <a:latin typeface="Arial"/>
                <a:ea typeface="Arial"/>
                <a:cs typeface="Arial"/>
                <a:sym typeface="Arial"/>
              </a:rPr>
              <a:t>Internal Controls</a:t>
            </a:r>
            <a:endParaRPr/>
          </a:p>
        </p:txBody>
      </p:sp>
      <p:sp>
        <p:nvSpPr>
          <p:cNvPr id="229" name="Google Shape;229;g1817ffd1abb_0_95"/>
          <p:cNvSpPr txBox="1"/>
          <p:nvPr>
            <p:ph idx="1" type="body"/>
          </p:nvPr>
        </p:nvSpPr>
        <p:spPr>
          <a:xfrm>
            <a:off x="2346775" y="1241450"/>
            <a:ext cx="10863900" cy="4932300"/>
          </a:xfrm>
          <a:prstGeom prst="rect">
            <a:avLst/>
          </a:prstGeom>
        </p:spPr>
        <p:txBody>
          <a:bodyPr anchorCtr="0" anchor="t" bIns="45700" lIns="91425" spcFirstLastPara="1" rIns="91425" wrap="square" tIns="45700">
            <a:noAutofit/>
          </a:bodyPr>
          <a:lstStyle/>
          <a:p>
            <a:pPr indent="-320675" lvl="0" marL="365125" rtl="0" algn="l">
              <a:lnSpc>
                <a:spcPct val="80000"/>
              </a:lnSpc>
              <a:spcBef>
                <a:spcPts val="0"/>
              </a:spcBef>
              <a:spcAft>
                <a:spcPts val="0"/>
              </a:spcAft>
              <a:buClr>
                <a:srgbClr val="3891A7"/>
              </a:buClr>
              <a:buSzPts val="2040"/>
              <a:buFont typeface="Courier New"/>
              <a:buChar char="o"/>
            </a:pPr>
            <a:r>
              <a:rPr lang="en-US" sz="2400">
                <a:latin typeface="Palatino Linotype"/>
                <a:ea typeface="Palatino Linotype"/>
                <a:cs typeface="Palatino Linotype"/>
                <a:sym typeface="Palatino Linotype"/>
              </a:rPr>
              <a:t>Adopted BOE Policies</a:t>
            </a:r>
            <a:endParaRPr sz="3800">
              <a:latin typeface="Gill Sans"/>
              <a:ea typeface="Gill Sans"/>
              <a:cs typeface="Gill Sans"/>
              <a:sym typeface="Gill Sans"/>
            </a:endParaRPr>
          </a:p>
          <a:p>
            <a:pPr indent="-274637" lvl="1" marL="639762" rtl="0" algn="l">
              <a:lnSpc>
                <a:spcPct val="80000"/>
              </a:lnSpc>
              <a:spcBef>
                <a:spcPts val="500"/>
              </a:spcBef>
              <a:spcAft>
                <a:spcPts val="0"/>
              </a:spcAft>
              <a:buClr>
                <a:srgbClr val="66FFFF"/>
              </a:buClr>
              <a:buSzPts val="2200"/>
              <a:buFont typeface="Courier New"/>
              <a:buChar char="o"/>
            </a:pPr>
            <a:r>
              <a:rPr lang="en-US" sz="2200">
                <a:latin typeface="Palatino Linotype"/>
                <a:ea typeface="Palatino Linotype"/>
                <a:cs typeface="Palatino Linotype"/>
                <a:sym typeface="Palatino Linotype"/>
              </a:rPr>
              <a:t>How often A/P can be processed</a:t>
            </a:r>
            <a:endParaRPr sz="3400">
              <a:latin typeface="Gill Sans"/>
              <a:ea typeface="Gill Sans"/>
              <a:cs typeface="Gill Sans"/>
              <a:sym typeface="Gill Sans"/>
            </a:endParaRPr>
          </a:p>
          <a:p>
            <a:pPr indent="-274637" lvl="1" marL="639762" rtl="0" algn="l">
              <a:lnSpc>
                <a:spcPct val="80000"/>
              </a:lnSpc>
              <a:spcBef>
                <a:spcPts val="500"/>
              </a:spcBef>
              <a:spcAft>
                <a:spcPts val="0"/>
              </a:spcAft>
              <a:buClr>
                <a:srgbClr val="66FFFF"/>
              </a:buClr>
              <a:buSzPts val="2200"/>
              <a:buFont typeface="Courier New"/>
              <a:buChar char="o"/>
            </a:pPr>
            <a:r>
              <a:rPr lang="en-US" sz="2200">
                <a:latin typeface="Palatino Linotype"/>
                <a:ea typeface="Palatino Linotype"/>
                <a:cs typeface="Palatino Linotype"/>
                <a:sym typeface="Palatino Linotype"/>
              </a:rPr>
              <a:t>Who has authority to process checks outside of BOE approved dates and for what purposes</a:t>
            </a:r>
            <a:endParaRPr sz="3400">
              <a:latin typeface="Gill Sans"/>
              <a:ea typeface="Gill Sans"/>
              <a:cs typeface="Gill Sans"/>
              <a:sym typeface="Gill Sans"/>
            </a:endParaRPr>
          </a:p>
          <a:p>
            <a:pPr indent="-320675" lvl="0" marL="365125" rtl="0" algn="l">
              <a:lnSpc>
                <a:spcPct val="80000"/>
              </a:lnSpc>
              <a:spcBef>
                <a:spcPts val="600"/>
              </a:spcBef>
              <a:spcAft>
                <a:spcPts val="0"/>
              </a:spcAft>
              <a:buClr>
                <a:srgbClr val="3891A7"/>
              </a:buClr>
              <a:buSzPts val="2040"/>
              <a:buFont typeface="Courier New"/>
              <a:buChar char="o"/>
            </a:pPr>
            <a:r>
              <a:rPr lang="en-US" sz="2400">
                <a:latin typeface="Palatino Linotype"/>
                <a:ea typeface="Palatino Linotype"/>
                <a:cs typeface="Palatino Linotype"/>
                <a:sym typeface="Palatino Linotype"/>
              </a:rPr>
              <a:t>Written Business Office Procedures</a:t>
            </a:r>
            <a:endParaRPr sz="3800">
              <a:latin typeface="Gill Sans"/>
              <a:ea typeface="Gill Sans"/>
              <a:cs typeface="Gill Sans"/>
              <a:sym typeface="Gill Sans"/>
            </a:endParaRPr>
          </a:p>
          <a:p>
            <a:pPr indent="-274637" lvl="1" marL="639762" rtl="0" algn="l">
              <a:lnSpc>
                <a:spcPct val="80000"/>
              </a:lnSpc>
              <a:spcBef>
                <a:spcPts val="500"/>
              </a:spcBef>
              <a:spcAft>
                <a:spcPts val="0"/>
              </a:spcAft>
              <a:buClr>
                <a:srgbClr val="66FFFF"/>
              </a:buClr>
              <a:buSzPts val="2200"/>
              <a:buFont typeface="Courier New"/>
              <a:buChar char="o"/>
            </a:pPr>
            <a:r>
              <a:rPr lang="en-US" sz="2200">
                <a:latin typeface="Palatino Linotype"/>
                <a:ea typeface="Palatino Linotype"/>
                <a:cs typeface="Palatino Linotype"/>
                <a:sym typeface="Palatino Linotype"/>
              </a:rPr>
              <a:t>Checks and balances - verification processes</a:t>
            </a:r>
            <a:endParaRPr sz="3400">
              <a:latin typeface="Gill Sans"/>
              <a:ea typeface="Gill Sans"/>
              <a:cs typeface="Gill Sans"/>
              <a:sym typeface="Gill Sans"/>
            </a:endParaRPr>
          </a:p>
          <a:p>
            <a:pPr indent="-274637" lvl="1" marL="639762" rtl="0" algn="l">
              <a:lnSpc>
                <a:spcPct val="80000"/>
              </a:lnSpc>
              <a:spcBef>
                <a:spcPts val="500"/>
              </a:spcBef>
              <a:spcAft>
                <a:spcPts val="0"/>
              </a:spcAft>
              <a:buClr>
                <a:srgbClr val="66FFFF"/>
              </a:buClr>
              <a:buSzPts val="2200"/>
              <a:buFont typeface="Courier New"/>
              <a:buChar char="o"/>
            </a:pPr>
            <a:r>
              <a:rPr lang="en-US" sz="2200">
                <a:latin typeface="Palatino Linotype"/>
                <a:ea typeface="Palatino Linotype"/>
                <a:cs typeface="Palatino Linotype"/>
                <a:sym typeface="Palatino Linotype"/>
              </a:rPr>
              <a:t>Expense reimbursements (per diem vs. actual expenses)</a:t>
            </a:r>
            <a:endParaRPr sz="3400">
              <a:latin typeface="Gill Sans"/>
              <a:ea typeface="Gill Sans"/>
              <a:cs typeface="Gill Sans"/>
              <a:sym typeface="Gill Sans"/>
            </a:endParaRPr>
          </a:p>
          <a:p>
            <a:pPr indent="-274637" lvl="1" marL="639762" rtl="0" algn="l">
              <a:lnSpc>
                <a:spcPct val="80000"/>
              </a:lnSpc>
              <a:spcBef>
                <a:spcPts val="500"/>
              </a:spcBef>
              <a:spcAft>
                <a:spcPts val="0"/>
              </a:spcAft>
              <a:buClr>
                <a:srgbClr val="66FFFF"/>
              </a:buClr>
              <a:buSzPts val="2200"/>
              <a:buFont typeface="Courier New"/>
              <a:buChar char="o"/>
            </a:pPr>
            <a:r>
              <a:rPr lang="en-US" sz="2200">
                <a:latin typeface="Palatino Linotype"/>
                <a:ea typeface="Palatino Linotype"/>
                <a:cs typeface="Palatino Linotype"/>
                <a:sym typeface="Palatino Linotype"/>
              </a:rPr>
              <a:t>Acceptable P-Card purchases, authorized purchase limit</a:t>
            </a:r>
            <a:endParaRPr sz="3400">
              <a:latin typeface="Gill Sans"/>
              <a:ea typeface="Gill Sans"/>
              <a:cs typeface="Gill Sans"/>
              <a:sym typeface="Gill Sans"/>
            </a:endParaRPr>
          </a:p>
          <a:p>
            <a:pPr indent="-274637" lvl="1" marL="639762" rtl="0" algn="l">
              <a:lnSpc>
                <a:spcPct val="80000"/>
              </a:lnSpc>
              <a:spcBef>
                <a:spcPts val="500"/>
              </a:spcBef>
              <a:spcAft>
                <a:spcPts val="0"/>
              </a:spcAft>
              <a:buClr>
                <a:srgbClr val="66FFFF"/>
              </a:buClr>
              <a:buSzPts val="2200"/>
              <a:buFont typeface="Courier New"/>
              <a:buChar char="o"/>
            </a:pPr>
            <a:r>
              <a:rPr lang="en-US" sz="2200">
                <a:latin typeface="Palatino Linotype"/>
                <a:ea typeface="Palatino Linotype"/>
                <a:cs typeface="Palatino Linotype"/>
                <a:sym typeface="Palatino Linotype"/>
              </a:rPr>
              <a:t>Pay invoices </a:t>
            </a:r>
            <a:r>
              <a:rPr lang="en-US" sz="2200" u="sng">
                <a:latin typeface="Palatino Linotype"/>
                <a:ea typeface="Palatino Linotype"/>
                <a:cs typeface="Palatino Linotype"/>
                <a:sym typeface="Palatino Linotype"/>
              </a:rPr>
              <a:t>NOT</a:t>
            </a:r>
            <a:r>
              <a:rPr lang="en-US" sz="2200">
                <a:latin typeface="Palatino Linotype"/>
                <a:ea typeface="Palatino Linotype"/>
                <a:cs typeface="Palatino Linotype"/>
                <a:sym typeface="Palatino Linotype"/>
              </a:rPr>
              <a:t> statements</a:t>
            </a:r>
            <a:endParaRPr sz="3400">
              <a:latin typeface="Gill Sans"/>
              <a:ea typeface="Gill Sans"/>
              <a:cs typeface="Gill Sans"/>
              <a:sym typeface="Gill Sans"/>
            </a:endParaRPr>
          </a:p>
          <a:p>
            <a:pPr indent="-320675" lvl="0" marL="365125" rtl="0" algn="l">
              <a:lnSpc>
                <a:spcPct val="80000"/>
              </a:lnSpc>
              <a:spcBef>
                <a:spcPts val="600"/>
              </a:spcBef>
              <a:spcAft>
                <a:spcPts val="0"/>
              </a:spcAft>
              <a:buClr>
                <a:srgbClr val="3891A7"/>
              </a:buClr>
              <a:buSzPts val="2040"/>
              <a:buFont typeface="Courier New"/>
              <a:buChar char="o"/>
            </a:pPr>
            <a:r>
              <a:rPr lang="en-US" sz="2400">
                <a:latin typeface="Palatino Linotype"/>
                <a:ea typeface="Palatino Linotype"/>
                <a:cs typeface="Palatino Linotype"/>
                <a:sym typeface="Palatino Linotype"/>
              </a:rPr>
              <a:t>Distinct Lines of Authority (Approval Process)</a:t>
            </a:r>
            <a:endParaRPr sz="3800">
              <a:latin typeface="Gill Sans"/>
              <a:ea typeface="Gill Sans"/>
              <a:cs typeface="Gill Sans"/>
              <a:sym typeface="Gill Sans"/>
            </a:endParaRPr>
          </a:p>
          <a:p>
            <a:pPr indent="-274637" lvl="1" marL="639762" rtl="0" algn="l">
              <a:lnSpc>
                <a:spcPct val="80000"/>
              </a:lnSpc>
              <a:spcBef>
                <a:spcPts val="500"/>
              </a:spcBef>
              <a:spcAft>
                <a:spcPts val="0"/>
              </a:spcAft>
              <a:buClr>
                <a:srgbClr val="66FFFF"/>
              </a:buClr>
              <a:buSzPts val="2200"/>
              <a:buFont typeface="Courier New"/>
              <a:buChar char="o"/>
            </a:pPr>
            <a:r>
              <a:rPr lang="en-US" sz="2200">
                <a:latin typeface="Palatino Linotype"/>
                <a:ea typeface="Palatino Linotype"/>
                <a:cs typeface="Palatino Linotype"/>
                <a:sym typeface="Palatino Linotype"/>
              </a:rPr>
              <a:t>Budget vs. Purchase order vs. Check Requests</a:t>
            </a:r>
            <a:endParaRPr sz="3400">
              <a:latin typeface="Gill Sans"/>
              <a:ea typeface="Gill Sans"/>
              <a:cs typeface="Gill Sans"/>
              <a:sym typeface="Gill Sans"/>
            </a:endParaRPr>
          </a:p>
          <a:p>
            <a:pPr indent="-274637" lvl="1" marL="639762" rtl="0" algn="l">
              <a:lnSpc>
                <a:spcPct val="80000"/>
              </a:lnSpc>
              <a:spcBef>
                <a:spcPts val="500"/>
              </a:spcBef>
              <a:spcAft>
                <a:spcPts val="0"/>
              </a:spcAft>
              <a:buClr>
                <a:srgbClr val="66FFFF"/>
              </a:buClr>
              <a:buSzPts val="2200"/>
              <a:buFont typeface="Courier New"/>
              <a:buChar char="o"/>
            </a:pPr>
            <a:r>
              <a:rPr lang="en-US" sz="2200">
                <a:latin typeface="Palatino Linotype"/>
                <a:ea typeface="Palatino Linotype"/>
                <a:cs typeface="Palatino Linotype"/>
                <a:sym typeface="Palatino Linotype"/>
              </a:rPr>
              <a:t>One approver, two approvers, exceptions</a:t>
            </a:r>
            <a:endParaRPr sz="3400">
              <a:latin typeface="Gill Sans"/>
              <a:ea typeface="Gill Sans"/>
              <a:cs typeface="Gill Sans"/>
              <a:sym typeface="Gill Sans"/>
            </a:endParaRPr>
          </a:p>
          <a:p>
            <a:pPr indent="-320675" lvl="0" marL="365125" rtl="0" algn="l">
              <a:lnSpc>
                <a:spcPct val="80000"/>
              </a:lnSpc>
              <a:spcBef>
                <a:spcPts val="600"/>
              </a:spcBef>
              <a:spcAft>
                <a:spcPts val="0"/>
              </a:spcAft>
              <a:buClr>
                <a:srgbClr val="3891A7"/>
              </a:buClr>
              <a:buSzPts val="2040"/>
              <a:buFont typeface="Courier New"/>
              <a:buChar char="o"/>
            </a:pPr>
            <a:r>
              <a:rPr lang="en-US" sz="2400">
                <a:latin typeface="Palatino Linotype"/>
                <a:ea typeface="Palatino Linotype"/>
                <a:cs typeface="Palatino Linotype"/>
                <a:sym typeface="Palatino Linotype"/>
              </a:rPr>
              <a:t>Segregation of Duties</a:t>
            </a:r>
            <a:endParaRPr sz="3800">
              <a:latin typeface="Gill Sans"/>
              <a:ea typeface="Gill Sans"/>
              <a:cs typeface="Gill Sans"/>
              <a:sym typeface="Gill Sans"/>
            </a:endParaRPr>
          </a:p>
          <a:p>
            <a:pPr indent="-274637" lvl="1" marL="639762" rtl="0" algn="l">
              <a:lnSpc>
                <a:spcPct val="80000"/>
              </a:lnSpc>
              <a:spcBef>
                <a:spcPts val="500"/>
              </a:spcBef>
              <a:spcAft>
                <a:spcPts val="0"/>
              </a:spcAft>
              <a:buClr>
                <a:srgbClr val="66FFFF"/>
              </a:buClr>
              <a:buSzPts val="2200"/>
              <a:buFont typeface="Courier New"/>
              <a:buChar char="o"/>
            </a:pPr>
            <a:r>
              <a:rPr lang="en-US" sz="2200">
                <a:latin typeface="Palatino Linotype"/>
                <a:ea typeface="Palatino Linotype"/>
                <a:cs typeface="Palatino Linotype"/>
                <a:sym typeface="Palatino Linotype"/>
              </a:rPr>
              <a:t>Separate purchasing and receiving responsibilities</a:t>
            </a:r>
            <a:endParaRPr sz="3400">
              <a:latin typeface="Gill Sans"/>
              <a:ea typeface="Gill Sans"/>
              <a:cs typeface="Gill Sans"/>
              <a:sym typeface="Gill Sans"/>
            </a:endParaRPr>
          </a:p>
          <a:p>
            <a:pPr indent="-274637" lvl="1" marL="639762" rtl="0" algn="l">
              <a:lnSpc>
                <a:spcPct val="80000"/>
              </a:lnSpc>
              <a:spcBef>
                <a:spcPts val="500"/>
              </a:spcBef>
              <a:spcAft>
                <a:spcPts val="0"/>
              </a:spcAft>
              <a:buClr>
                <a:srgbClr val="66FFFF"/>
              </a:buClr>
              <a:buSzPts val="2200"/>
              <a:buFont typeface="Courier New"/>
              <a:buChar char="o"/>
            </a:pPr>
            <a:r>
              <a:rPr lang="en-US" sz="2200">
                <a:latin typeface="Palatino Linotype"/>
                <a:ea typeface="Palatino Linotype"/>
                <a:cs typeface="Palatino Linotype"/>
                <a:sym typeface="Palatino Linotype"/>
              </a:rPr>
              <a:t>Separate invoice entry and posting to GL responsibilities</a:t>
            </a:r>
            <a:endParaRPr sz="3400">
              <a:latin typeface="Gill Sans"/>
              <a:ea typeface="Gill Sans"/>
              <a:cs typeface="Gill Sans"/>
              <a:sym typeface="Gill Sans"/>
            </a:endParaRPr>
          </a:p>
          <a:p>
            <a:pPr indent="-274637" lvl="1" marL="639762" rtl="0" algn="l">
              <a:lnSpc>
                <a:spcPct val="80000"/>
              </a:lnSpc>
              <a:spcBef>
                <a:spcPts val="500"/>
              </a:spcBef>
              <a:spcAft>
                <a:spcPts val="0"/>
              </a:spcAft>
              <a:buClr>
                <a:srgbClr val="66FFFF"/>
              </a:buClr>
              <a:buSzPts val="2200"/>
              <a:buFont typeface="Courier New"/>
              <a:buChar char="o"/>
            </a:pPr>
            <a:r>
              <a:rPr lang="en-US" sz="2200">
                <a:latin typeface="Palatino Linotype"/>
                <a:ea typeface="Palatino Linotype"/>
                <a:cs typeface="Palatino Linotype"/>
                <a:sym typeface="Palatino Linotype"/>
              </a:rPr>
              <a:t>Separate check processing and check mailing responsibilities</a:t>
            </a:r>
            <a:endParaRPr sz="3400">
              <a:latin typeface="Gill Sans"/>
              <a:ea typeface="Gill Sans"/>
              <a:cs typeface="Gill Sans"/>
              <a:sym typeface="Gill Sans"/>
            </a:endParaRPr>
          </a:p>
          <a:p>
            <a:pPr indent="0" lvl="0" marL="0" rtl="0" algn="ctr">
              <a:spcBef>
                <a:spcPts val="1000"/>
              </a:spcBef>
              <a:spcAft>
                <a:spcPts val="0"/>
              </a:spcAft>
              <a:buNone/>
            </a:pPr>
            <a:r>
              <a:t/>
            </a:r>
            <a:endParaRPr sz="34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g1817ffd1abb_0_135"/>
          <p:cNvSpPr txBox="1"/>
          <p:nvPr>
            <p:ph type="title"/>
          </p:nvPr>
        </p:nvSpPr>
        <p:spPr>
          <a:xfrm>
            <a:off x="949325" y="414338"/>
            <a:ext cx="11919000" cy="1501800"/>
          </a:xfrm>
          <a:prstGeom prst="rect">
            <a:avLst/>
          </a:prstGeom>
        </p:spPr>
        <p:txBody>
          <a:bodyPr anchorCtr="0" anchor="t" bIns="45700" lIns="91425" spcFirstLastPara="1" rIns="91425" wrap="square" tIns="45700">
            <a:noAutofit/>
          </a:bodyPr>
          <a:lstStyle/>
          <a:p>
            <a:pPr indent="0" lvl="0" marL="0" rtl="0" algn="ctr">
              <a:lnSpc>
                <a:spcPct val="100000"/>
              </a:lnSpc>
              <a:spcBef>
                <a:spcPts val="0"/>
              </a:spcBef>
              <a:spcAft>
                <a:spcPts val="0"/>
              </a:spcAft>
              <a:buNone/>
            </a:pPr>
            <a:r>
              <a:rPr b="1" lang="en-US" sz="4000">
                <a:solidFill>
                  <a:srgbClr val="00A88F"/>
                </a:solidFill>
                <a:latin typeface="Arial"/>
                <a:ea typeface="Arial"/>
                <a:cs typeface="Arial"/>
                <a:sym typeface="Arial"/>
              </a:rPr>
              <a:t>Other Resources</a:t>
            </a:r>
            <a:endParaRPr/>
          </a:p>
        </p:txBody>
      </p:sp>
      <p:sp>
        <p:nvSpPr>
          <p:cNvPr id="236" name="Google Shape;236;g1817ffd1abb_0_135"/>
          <p:cNvSpPr txBox="1"/>
          <p:nvPr>
            <p:ph idx="1" type="body"/>
          </p:nvPr>
        </p:nvSpPr>
        <p:spPr>
          <a:xfrm>
            <a:off x="1898600" y="1346238"/>
            <a:ext cx="11919000" cy="4932300"/>
          </a:xfrm>
          <a:prstGeom prst="rect">
            <a:avLst/>
          </a:prstGeom>
        </p:spPr>
        <p:txBody>
          <a:bodyPr anchorCtr="0" anchor="t" bIns="45700" lIns="91425" spcFirstLastPara="1" rIns="91425" wrap="square" tIns="45700">
            <a:noAutofit/>
          </a:bodyPr>
          <a:lstStyle/>
          <a:p>
            <a:pPr indent="-366395" lvl="0" marL="365125" rtl="0" algn="l">
              <a:spcBef>
                <a:spcPts val="0"/>
              </a:spcBef>
              <a:spcAft>
                <a:spcPts val="0"/>
              </a:spcAft>
              <a:buClr>
                <a:srgbClr val="3891A7"/>
              </a:buClr>
              <a:buSzPts val="2760"/>
              <a:buFont typeface="Arial"/>
              <a:buChar char="o"/>
            </a:pPr>
            <a:r>
              <a:rPr lang="en-US" sz="3400" u="sng">
                <a:latin typeface="Gill Sans"/>
                <a:ea typeface="Gill Sans"/>
                <a:cs typeface="Gill Sans"/>
                <a:sym typeface="Gill Sans"/>
                <a:hlinkClick r:id="rId3"/>
              </a:rPr>
              <a:t>http://www.iasbo.org</a:t>
            </a:r>
            <a:endParaRPr sz="3400">
              <a:latin typeface="Gill Sans"/>
              <a:ea typeface="Gill Sans"/>
              <a:cs typeface="Gill Sans"/>
              <a:sym typeface="Gill Sans"/>
            </a:endParaRPr>
          </a:p>
          <a:p>
            <a:pPr indent="-366395" lvl="0" marL="365125" rtl="0" algn="l">
              <a:spcBef>
                <a:spcPts val="600"/>
              </a:spcBef>
              <a:spcAft>
                <a:spcPts val="0"/>
              </a:spcAft>
              <a:buClr>
                <a:srgbClr val="3891A7"/>
              </a:buClr>
              <a:buSzPts val="2760"/>
              <a:buFont typeface="Arial"/>
              <a:buChar char="o"/>
            </a:pPr>
            <a:r>
              <a:rPr lang="en-US" sz="3400" u="sng">
                <a:latin typeface="Gill Sans"/>
                <a:ea typeface="Gill Sans"/>
                <a:cs typeface="Gill Sans"/>
                <a:sym typeface="Gill Sans"/>
                <a:hlinkClick r:id="rId4"/>
              </a:rPr>
              <a:t>http://www.isbe.net</a:t>
            </a:r>
            <a:r>
              <a:rPr lang="en-US" sz="3400">
                <a:latin typeface="Gill Sans"/>
                <a:ea typeface="Gill Sans"/>
                <a:cs typeface="Gill Sans"/>
                <a:sym typeface="Gill Sans"/>
              </a:rPr>
              <a:t> </a:t>
            </a:r>
            <a:endParaRPr sz="3400">
              <a:latin typeface="Gill Sans"/>
              <a:ea typeface="Gill Sans"/>
              <a:cs typeface="Gill Sans"/>
              <a:sym typeface="Gill Sans"/>
            </a:endParaRPr>
          </a:p>
          <a:p>
            <a:pPr indent="-366395" lvl="0" marL="365125" rtl="0" algn="l">
              <a:spcBef>
                <a:spcPts val="600"/>
              </a:spcBef>
              <a:spcAft>
                <a:spcPts val="0"/>
              </a:spcAft>
              <a:buClr>
                <a:srgbClr val="3891A7"/>
              </a:buClr>
              <a:buSzPts val="2760"/>
              <a:buFont typeface="Arial"/>
              <a:buChar char="o"/>
            </a:pPr>
            <a:r>
              <a:rPr lang="en-US" sz="3400" u="sng">
                <a:latin typeface="Gill Sans"/>
                <a:ea typeface="Gill Sans"/>
                <a:cs typeface="Gill Sans"/>
                <a:sym typeface="Gill Sans"/>
                <a:hlinkClick r:id="rId5"/>
              </a:rPr>
              <a:t>http://www.gfoa.org</a:t>
            </a:r>
            <a:r>
              <a:rPr lang="en-US" sz="3400">
                <a:latin typeface="Gill Sans"/>
                <a:ea typeface="Gill Sans"/>
                <a:cs typeface="Gill Sans"/>
                <a:sym typeface="Gill Sans"/>
              </a:rPr>
              <a:t> (Government Finance Officers Assoc.)</a:t>
            </a:r>
            <a:endParaRPr sz="3400">
              <a:latin typeface="Gill Sans"/>
              <a:ea typeface="Gill Sans"/>
              <a:cs typeface="Gill Sans"/>
              <a:sym typeface="Gill Sans"/>
            </a:endParaRPr>
          </a:p>
          <a:p>
            <a:pPr indent="-366395" lvl="0" marL="365125" rtl="0" algn="l">
              <a:spcBef>
                <a:spcPts val="600"/>
              </a:spcBef>
              <a:spcAft>
                <a:spcPts val="0"/>
              </a:spcAft>
              <a:buClr>
                <a:srgbClr val="3891A7"/>
              </a:buClr>
              <a:buSzPts val="2760"/>
              <a:buFont typeface="Arial"/>
              <a:buChar char="o"/>
            </a:pPr>
            <a:r>
              <a:rPr lang="en-US" sz="3400" u="sng">
                <a:latin typeface="Gill Sans"/>
                <a:ea typeface="Gill Sans"/>
                <a:cs typeface="Gill Sans"/>
                <a:sym typeface="Gill Sans"/>
                <a:hlinkClick r:id="rId6"/>
              </a:rPr>
              <a:t>http://www.gasb.org</a:t>
            </a:r>
            <a:r>
              <a:rPr lang="en-US" sz="3400">
                <a:latin typeface="Gill Sans"/>
                <a:ea typeface="Gill Sans"/>
                <a:cs typeface="Gill Sans"/>
                <a:sym typeface="Gill Sans"/>
              </a:rPr>
              <a:t> (Governmental Accounting Standards Board)</a:t>
            </a:r>
            <a:endParaRPr sz="3400">
              <a:latin typeface="Gill Sans"/>
              <a:ea typeface="Gill Sans"/>
              <a:cs typeface="Gill Sans"/>
              <a:sym typeface="Gill Sans"/>
            </a:endParaRPr>
          </a:p>
          <a:p>
            <a:pPr indent="-366395" lvl="0" marL="365125" rtl="0" algn="l">
              <a:spcBef>
                <a:spcPts val="600"/>
              </a:spcBef>
              <a:spcAft>
                <a:spcPts val="0"/>
              </a:spcAft>
              <a:buClr>
                <a:srgbClr val="3891A7"/>
              </a:buClr>
              <a:buSzPts val="2760"/>
              <a:buFont typeface="Arial"/>
              <a:buChar char="o"/>
            </a:pPr>
            <a:r>
              <a:rPr lang="en-US" sz="3400">
                <a:latin typeface="Gill Sans"/>
                <a:ea typeface="Gill Sans"/>
                <a:cs typeface="Gill Sans"/>
                <a:sym typeface="Gill Sans"/>
              </a:rPr>
              <a:t>IASBO, IASB, IASA publications</a:t>
            </a:r>
            <a:endParaRPr sz="3400">
              <a:latin typeface="Gill Sans"/>
              <a:ea typeface="Gill Sans"/>
              <a:cs typeface="Gill Sans"/>
              <a:sym typeface="Gill Sans"/>
            </a:endParaRPr>
          </a:p>
          <a:p>
            <a:pPr indent="-366395" lvl="0" marL="365125" rtl="0" algn="l">
              <a:spcBef>
                <a:spcPts val="600"/>
              </a:spcBef>
              <a:spcAft>
                <a:spcPts val="0"/>
              </a:spcAft>
              <a:buClr>
                <a:srgbClr val="3891A7"/>
              </a:buClr>
              <a:buSzPts val="2760"/>
              <a:buFont typeface="Arial"/>
              <a:buChar char="o"/>
            </a:pPr>
            <a:r>
              <a:rPr lang="en-US" sz="3400">
                <a:latin typeface="Gill Sans"/>
                <a:ea typeface="Gill Sans"/>
                <a:cs typeface="Gill Sans"/>
                <a:sym typeface="Gill Sans"/>
              </a:rPr>
              <a:t>Legislative updates</a:t>
            </a:r>
            <a:endParaRPr sz="3400">
              <a:latin typeface="Gill Sans"/>
              <a:ea typeface="Gill Sans"/>
              <a:cs typeface="Gill Sans"/>
              <a:sym typeface="Gill Sans"/>
            </a:endParaRPr>
          </a:p>
          <a:p>
            <a:pPr indent="-366395" lvl="0" marL="365125" rtl="0" algn="l">
              <a:spcBef>
                <a:spcPts val="600"/>
              </a:spcBef>
              <a:spcAft>
                <a:spcPts val="0"/>
              </a:spcAft>
              <a:buClr>
                <a:srgbClr val="3891A7"/>
              </a:buClr>
              <a:buSzPts val="2760"/>
              <a:buFont typeface="Arial"/>
              <a:buChar char="o"/>
            </a:pPr>
            <a:r>
              <a:rPr lang="en-US" sz="3400">
                <a:latin typeface="Gill Sans"/>
                <a:ea typeface="Gill Sans"/>
                <a:cs typeface="Gill Sans"/>
                <a:sym typeface="Gill Sans"/>
              </a:rPr>
              <a:t>Contact your colleagues!</a:t>
            </a:r>
            <a:endParaRPr sz="2000">
              <a:latin typeface="Palatino Linotype"/>
              <a:ea typeface="Palatino Linotype"/>
              <a:cs typeface="Palatino Linotype"/>
              <a:sym typeface="Palatino Linotype"/>
            </a:endParaRPr>
          </a:p>
          <a:p>
            <a:pPr indent="0" lvl="0" marL="0" rtl="0" algn="ctr">
              <a:spcBef>
                <a:spcPts val="1000"/>
              </a:spcBef>
              <a:spcAft>
                <a:spcPts val="0"/>
              </a:spcAft>
              <a:buNone/>
            </a:pPr>
            <a:r>
              <a:t/>
            </a:r>
            <a:endParaRPr sz="30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9"/>
          <p:cNvSpPr txBox="1"/>
          <p:nvPr/>
        </p:nvSpPr>
        <p:spPr>
          <a:xfrm>
            <a:off x="2489200" y="1895325"/>
            <a:ext cx="9256200" cy="2432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6000">
                <a:solidFill>
                  <a:srgbClr val="00A88F"/>
                </a:solidFill>
                <a:latin typeface="Arial"/>
                <a:ea typeface="Arial"/>
                <a:cs typeface="Arial"/>
                <a:sym typeface="Arial"/>
              </a:rPr>
              <a:t>Questions and Answers</a:t>
            </a:r>
            <a:endParaRPr b="1" i="1" sz="6000">
              <a:solidFill>
                <a:srgbClr val="00A88F"/>
              </a:solidFill>
              <a:latin typeface="Arial"/>
              <a:ea typeface="Arial"/>
              <a:cs typeface="Arial"/>
              <a:sym typeface="Arial"/>
            </a:endParaRPr>
          </a:p>
          <a:p>
            <a:pPr indent="0" lvl="0" marL="0" marR="0" rtl="0" algn="ctr">
              <a:spcBef>
                <a:spcPts val="0"/>
              </a:spcBef>
              <a:spcAft>
                <a:spcPts val="0"/>
              </a:spcAft>
              <a:buNone/>
            </a:pPr>
            <a:r>
              <a:t/>
            </a:r>
            <a:endParaRPr b="1" i="1" sz="6000">
              <a:solidFill>
                <a:srgbClr val="00A88F"/>
              </a:solidFill>
            </a:endParaRPr>
          </a:p>
          <a:p>
            <a:pPr indent="0" lvl="0" marL="0" marR="0" rtl="0" algn="ctr">
              <a:spcBef>
                <a:spcPts val="0"/>
              </a:spcBef>
              <a:spcAft>
                <a:spcPts val="0"/>
              </a:spcAft>
              <a:buNone/>
            </a:pPr>
            <a:r>
              <a:rPr i="1" lang="en-US" sz="3200">
                <a:solidFill>
                  <a:schemeClr val="dk1"/>
                </a:solidFill>
                <a:latin typeface="Arial"/>
                <a:ea typeface="Arial"/>
                <a:cs typeface="Arial"/>
                <a:sym typeface="Arial"/>
              </a:rPr>
              <a:t>We thank you for your time</a:t>
            </a:r>
            <a:r>
              <a:rPr i="1" lang="en-US" sz="3200">
                <a:solidFill>
                  <a:srgbClr val="004882"/>
                </a:solidFill>
                <a:latin typeface="Arial"/>
                <a:ea typeface="Arial"/>
                <a:cs typeface="Arial"/>
                <a:sym typeface="Arial"/>
              </a:rPr>
              <a: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0"/>
          <p:cNvSpPr txBox="1"/>
          <p:nvPr/>
        </p:nvSpPr>
        <p:spPr>
          <a:xfrm>
            <a:off x="2870200" y="533401"/>
            <a:ext cx="8077200" cy="7080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00A88F"/>
                </a:solidFill>
                <a:latin typeface="Arial"/>
                <a:ea typeface="Arial"/>
                <a:cs typeface="Arial"/>
                <a:sym typeface="Arial"/>
              </a:rPr>
              <a:t>Presenters:</a:t>
            </a:r>
            <a:endParaRPr/>
          </a:p>
        </p:txBody>
      </p:sp>
      <p:sp>
        <p:nvSpPr>
          <p:cNvPr id="247" name="Google Shape;247;p10"/>
          <p:cNvSpPr txBox="1"/>
          <p:nvPr/>
        </p:nvSpPr>
        <p:spPr>
          <a:xfrm>
            <a:off x="2184400" y="1676400"/>
            <a:ext cx="9448800" cy="424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u="sng">
                <a:solidFill>
                  <a:srgbClr val="00A88F"/>
                </a:solidFill>
                <a:latin typeface="Arial"/>
                <a:ea typeface="Arial"/>
                <a:cs typeface="Arial"/>
                <a:sym typeface="Arial"/>
              </a:rPr>
              <a:t>MODERATOR INFO:</a:t>
            </a:r>
            <a:endParaRPr/>
          </a:p>
          <a:p>
            <a:pPr indent="0" lvl="0" marL="0" marR="0" rtl="0" algn="ctr">
              <a:spcBef>
                <a:spcPts val="0"/>
              </a:spcBef>
              <a:spcAft>
                <a:spcPts val="0"/>
              </a:spcAft>
              <a:buNone/>
            </a:pPr>
            <a:r>
              <a:rPr lang="en-US" sz="2000">
                <a:solidFill>
                  <a:schemeClr val="dk1"/>
                </a:solidFill>
              </a:rPr>
              <a:t>Mitchell Serota, President; Mitchell I Serota and Associates, Inc.</a:t>
            </a:r>
            <a:endParaRPr/>
          </a:p>
          <a:p>
            <a:pPr indent="-50800" lvl="1" marL="508000" marR="0" rtl="0" algn="ctr">
              <a:spcBef>
                <a:spcPts val="0"/>
              </a:spcBef>
              <a:spcAft>
                <a:spcPts val="0"/>
              </a:spcAft>
              <a:buNone/>
            </a:pPr>
            <a:r>
              <a:rPr b="0" i="0" lang="en-US" sz="2000" u="none" cap="none" strike="noStrike">
                <a:solidFill>
                  <a:schemeClr val="dk1"/>
                </a:solidFill>
                <a:latin typeface="Arial"/>
                <a:ea typeface="Arial"/>
                <a:cs typeface="Arial"/>
                <a:sym typeface="Arial"/>
              </a:rPr>
              <a:t>(</a:t>
            </a:r>
            <a:r>
              <a:rPr lang="en-US" sz="2000">
                <a:solidFill>
                  <a:schemeClr val="dk1"/>
                </a:solidFill>
              </a:rPr>
              <a:t>847</a:t>
            </a:r>
            <a:r>
              <a:rPr b="0" i="0" lang="en-US" sz="2000" u="none" cap="none" strike="noStrike">
                <a:solidFill>
                  <a:schemeClr val="dk1"/>
                </a:solidFill>
                <a:latin typeface="Arial"/>
                <a:ea typeface="Arial"/>
                <a:cs typeface="Arial"/>
                <a:sym typeface="Arial"/>
              </a:rPr>
              <a:t>) 965-5100;</a:t>
            </a:r>
            <a:r>
              <a:rPr lang="en-US" sz="2000">
                <a:solidFill>
                  <a:schemeClr val="dk1"/>
                </a:solidFill>
              </a:rPr>
              <a:t> actuary@miserota.com</a:t>
            </a:r>
            <a:endParaRPr/>
          </a:p>
          <a:p>
            <a:pPr indent="-50800" lvl="1" marL="508000" marR="0" rtl="0" algn="ctr">
              <a:spcBef>
                <a:spcPts val="0"/>
              </a:spcBef>
              <a:spcAft>
                <a:spcPts val="0"/>
              </a:spcAft>
              <a:buNone/>
            </a:pPr>
            <a:r>
              <a:t/>
            </a:r>
            <a:endParaRPr b="0" i="1" sz="2000" u="none" cap="none" strike="noStrike">
              <a:solidFill>
                <a:srgbClr val="004882"/>
              </a:solidFill>
              <a:latin typeface="Arial"/>
              <a:ea typeface="Arial"/>
              <a:cs typeface="Arial"/>
              <a:sym typeface="Arial"/>
            </a:endParaRPr>
          </a:p>
          <a:p>
            <a:pPr indent="0" lvl="0" marL="0" marR="0" rtl="0" algn="ctr">
              <a:spcBef>
                <a:spcPts val="0"/>
              </a:spcBef>
              <a:spcAft>
                <a:spcPts val="0"/>
              </a:spcAft>
              <a:buNone/>
            </a:pPr>
            <a:r>
              <a:rPr b="1" lang="en-US" sz="2800" u="sng">
                <a:solidFill>
                  <a:srgbClr val="00A88F"/>
                </a:solidFill>
                <a:latin typeface="Arial"/>
                <a:ea typeface="Arial"/>
                <a:cs typeface="Arial"/>
                <a:sym typeface="Arial"/>
              </a:rPr>
              <a:t>P</a:t>
            </a:r>
            <a:r>
              <a:rPr b="1" lang="en-US" sz="2800" u="sng">
                <a:solidFill>
                  <a:srgbClr val="00A88F"/>
                </a:solidFill>
              </a:rPr>
              <a:t>RESENTER</a:t>
            </a:r>
            <a:r>
              <a:rPr b="1" lang="en-US" sz="2800" u="sng">
                <a:solidFill>
                  <a:srgbClr val="00A88F"/>
                </a:solidFill>
                <a:latin typeface="Arial"/>
                <a:ea typeface="Arial"/>
                <a:cs typeface="Arial"/>
                <a:sym typeface="Arial"/>
              </a:rPr>
              <a:t> INFO:</a:t>
            </a:r>
            <a:endParaRPr/>
          </a:p>
          <a:p>
            <a:pPr indent="0" lvl="0" marL="0" marR="0" rtl="0" algn="ctr">
              <a:spcBef>
                <a:spcPts val="0"/>
              </a:spcBef>
              <a:spcAft>
                <a:spcPts val="0"/>
              </a:spcAft>
              <a:buNone/>
            </a:pPr>
            <a:r>
              <a:rPr lang="en-US" sz="2000">
                <a:solidFill>
                  <a:schemeClr val="dk1"/>
                </a:solidFill>
              </a:rPr>
              <a:t>Tera Wagner, Director of Finance</a:t>
            </a:r>
            <a:r>
              <a:rPr lang="en-US" sz="2000">
                <a:solidFill>
                  <a:schemeClr val="dk1"/>
                </a:solidFill>
                <a:latin typeface="Arial"/>
                <a:ea typeface="Arial"/>
                <a:cs typeface="Arial"/>
                <a:sym typeface="Arial"/>
              </a:rPr>
              <a:t>; </a:t>
            </a:r>
            <a:r>
              <a:rPr lang="en-US" sz="2000">
                <a:solidFill>
                  <a:schemeClr val="dk1"/>
                </a:solidFill>
              </a:rPr>
              <a:t>Consolidated High School District 230</a:t>
            </a:r>
            <a:endParaRPr sz="2000">
              <a:solidFill>
                <a:schemeClr val="dk1"/>
              </a:solidFill>
            </a:endParaRPr>
          </a:p>
          <a:p>
            <a:pPr indent="-50800" lvl="1" marL="508000" marR="0" rtl="0" algn="ctr">
              <a:spcBef>
                <a:spcPts val="0"/>
              </a:spcBef>
              <a:spcAft>
                <a:spcPts val="0"/>
              </a:spcAft>
              <a:buNone/>
            </a:pPr>
            <a:r>
              <a:rPr b="0" i="0" lang="en-US" sz="2000" u="none" cap="none" strike="noStrike">
                <a:solidFill>
                  <a:schemeClr val="dk1"/>
                </a:solidFill>
                <a:latin typeface="Arial"/>
                <a:ea typeface="Arial"/>
                <a:cs typeface="Arial"/>
                <a:sym typeface="Arial"/>
              </a:rPr>
              <a:t>(</a:t>
            </a:r>
            <a:r>
              <a:rPr lang="en-US" sz="2000">
                <a:solidFill>
                  <a:schemeClr val="dk1"/>
                </a:solidFill>
              </a:rPr>
              <a:t>708</a:t>
            </a:r>
            <a:r>
              <a:rPr b="0" i="0" lang="en-US" sz="2000" u="none" cap="none" strike="noStrike">
                <a:solidFill>
                  <a:schemeClr val="dk1"/>
                </a:solidFill>
                <a:latin typeface="Arial"/>
                <a:ea typeface="Arial"/>
                <a:cs typeface="Arial"/>
                <a:sym typeface="Arial"/>
              </a:rPr>
              <a:t>) 745-5228; </a:t>
            </a:r>
            <a:r>
              <a:rPr lang="en-US" sz="2000">
                <a:solidFill>
                  <a:schemeClr val="dk1"/>
                </a:solidFill>
              </a:rPr>
              <a:t>twagner@d230.org</a:t>
            </a:r>
            <a:endParaRPr/>
          </a:p>
          <a:p>
            <a:pPr indent="-50800" lvl="1" marL="508000" marR="0" rtl="0" algn="ctr">
              <a:spcBef>
                <a:spcPts val="0"/>
              </a:spcBef>
              <a:spcAft>
                <a:spcPts val="0"/>
              </a:spcAft>
              <a:buNone/>
            </a:pPr>
            <a:r>
              <a:t/>
            </a:r>
            <a:endParaRPr b="0" i="0" sz="2000" u="none" cap="none" strike="noStrike">
              <a:solidFill>
                <a:schemeClr val="dk1"/>
              </a:solidFill>
              <a:latin typeface="Arial"/>
              <a:ea typeface="Arial"/>
              <a:cs typeface="Arial"/>
              <a:sym typeface="Arial"/>
            </a:endParaRPr>
          </a:p>
          <a:p>
            <a:pPr indent="0" lvl="0" marL="0" marR="0" rtl="0" algn="ctr">
              <a:spcBef>
                <a:spcPts val="0"/>
              </a:spcBef>
              <a:spcAft>
                <a:spcPts val="0"/>
              </a:spcAft>
              <a:buNone/>
            </a:pPr>
            <a:r>
              <a:rPr lang="en-US" sz="2000">
                <a:solidFill>
                  <a:schemeClr val="dk1"/>
                </a:solidFill>
              </a:rPr>
              <a:t>Cynthia Hooten, Payroll Specialist; Franklin Park School District 84</a:t>
            </a:r>
            <a:endParaRPr/>
          </a:p>
          <a:p>
            <a:pPr indent="-50800" lvl="1" marL="508000" marR="0" rtl="0" algn="ctr">
              <a:spcBef>
                <a:spcPts val="0"/>
              </a:spcBef>
              <a:spcAft>
                <a:spcPts val="0"/>
              </a:spcAft>
              <a:buNone/>
            </a:pPr>
            <a:r>
              <a:rPr b="0" i="0" lang="en-US" sz="2000" u="none" cap="none" strike="noStrike">
                <a:solidFill>
                  <a:schemeClr val="dk1"/>
                </a:solidFill>
                <a:latin typeface="Arial"/>
                <a:ea typeface="Arial"/>
                <a:cs typeface="Arial"/>
                <a:sym typeface="Arial"/>
              </a:rPr>
              <a:t>(</a:t>
            </a:r>
            <a:r>
              <a:rPr lang="en-US" sz="2000">
                <a:solidFill>
                  <a:schemeClr val="dk1"/>
                </a:solidFill>
              </a:rPr>
              <a:t>847</a:t>
            </a:r>
            <a:r>
              <a:rPr b="0" i="0" lang="en-US" sz="2000" u="none" cap="none" strike="noStrike">
                <a:solidFill>
                  <a:schemeClr val="dk1"/>
                </a:solidFill>
                <a:latin typeface="Arial"/>
                <a:ea typeface="Arial"/>
                <a:cs typeface="Arial"/>
                <a:sym typeface="Arial"/>
              </a:rPr>
              <a:t>) 455-</a:t>
            </a:r>
            <a:r>
              <a:rPr lang="en-US" sz="2000">
                <a:solidFill>
                  <a:schemeClr val="dk1"/>
                </a:solidFill>
              </a:rPr>
              <a:t>4230;</a:t>
            </a:r>
            <a:r>
              <a:rPr b="0" i="0" lang="en-US" sz="2000" u="none" cap="none" strike="noStrike">
                <a:solidFill>
                  <a:schemeClr val="dk1"/>
                </a:solidFill>
                <a:latin typeface="Arial"/>
                <a:ea typeface="Arial"/>
                <a:cs typeface="Arial"/>
                <a:sym typeface="Arial"/>
              </a:rPr>
              <a:t> chooten@d84.org</a:t>
            </a:r>
            <a:endParaRPr/>
          </a:p>
          <a:p>
            <a:pPr indent="0" lvl="0" marL="0" marR="0" rtl="0" algn="ctr">
              <a:spcBef>
                <a:spcPts val="0"/>
              </a:spcBef>
              <a:spcAft>
                <a:spcPts val="0"/>
              </a:spcAft>
              <a:buNone/>
            </a:pPr>
            <a:r>
              <a:t/>
            </a:r>
            <a:endParaRPr sz="2000">
              <a:solidFill>
                <a:schemeClr val="dk1"/>
              </a:solidFill>
              <a:latin typeface="Arial"/>
              <a:ea typeface="Arial"/>
              <a:cs typeface="Arial"/>
              <a:sym typeface="Arial"/>
            </a:endParaRPr>
          </a:p>
          <a:p>
            <a:pPr indent="-50800" lvl="1" marL="508000" marR="0" rtl="0" algn="ctr">
              <a:spcBef>
                <a:spcPts val="0"/>
              </a:spcBef>
              <a:spcAft>
                <a:spcPts val="0"/>
              </a:spcAft>
              <a:buNone/>
            </a:pPr>
            <a:r>
              <a:t/>
            </a:r>
            <a:endParaRPr/>
          </a:p>
          <a:p>
            <a:pPr indent="0" lvl="0" marL="0" marR="0" rtl="0" algn="ctr">
              <a:spcBef>
                <a:spcPts val="0"/>
              </a:spcBef>
              <a:spcAft>
                <a:spcPts val="0"/>
              </a:spcAft>
              <a:buNone/>
            </a:pPr>
            <a:r>
              <a:t/>
            </a:r>
            <a:endParaRPr sz="20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8"/>
          <p:cNvSpPr txBox="1"/>
          <p:nvPr>
            <p:ph idx="1" type="body"/>
          </p:nvPr>
        </p:nvSpPr>
        <p:spPr>
          <a:xfrm>
            <a:off x="2827050" y="1322200"/>
            <a:ext cx="9640500" cy="5399100"/>
          </a:xfrm>
          <a:prstGeom prst="rect">
            <a:avLst/>
          </a:prstGeom>
          <a:noFill/>
          <a:ln>
            <a:noFill/>
          </a:ln>
        </p:spPr>
        <p:txBody>
          <a:bodyPr anchorCtr="0" anchor="t" bIns="45700" lIns="91425" spcFirstLastPara="1" rIns="91425" wrap="square" tIns="45700">
            <a:noAutofit/>
          </a:bodyPr>
          <a:lstStyle/>
          <a:p>
            <a:pPr indent="-339725" lvl="0" marL="365125" rtl="0" algn="l">
              <a:lnSpc>
                <a:spcPct val="80000"/>
              </a:lnSpc>
              <a:spcBef>
                <a:spcPts val="0"/>
              </a:spcBef>
              <a:spcAft>
                <a:spcPts val="0"/>
              </a:spcAft>
              <a:buClr>
                <a:srgbClr val="2A6D7D"/>
              </a:buClr>
              <a:buSzPts val="2340"/>
              <a:buFont typeface="Noto Sans Symbols"/>
              <a:buChar char="⮚"/>
            </a:pPr>
            <a:r>
              <a:rPr lang="en-US" sz="2700">
                <a:latin typeface="Gill Sans"/>
                <a:ea typeface="Gill Sans"/>
                <a:cs typeface="Gill Sans"/>
                <a:sym typeface="Gill Sans"/>
              </a:rPr>
              <a:t>ISBE </a:t>
            </a:r>
            <a:endParaRPr sz="4100">
              <a:latin typeface="Gill Sans"/>
              <a:ea typeface="Gill Sans"/>
              <a:cs typeface="Gill Sans"/>
              <a:sym typeface="Gill Sans"/>
            </a:endParaRPr>
          </a:p>
          <a:p>
            <a:pPr indent="-293687" lvl="1" marL="639762" rtl="0" algn="l">
              <a:lnSpc>
                <a:spcPct val="80000"/>
              </a:lnSpc>
              <a:spcBef>
                <a:spcPts val="500"/>
              </a:spcBef>
              <a:spcAft>
                <a:spcPts val="0"/>
              </a:spcAft>
              <a:buClr>
                <a:srgbClr val="2A6D7D"/>
              </a:buClr>
              <a:buSzPts val="2300"/>
              <a:buFont typeface="Noto Sans Symbols"/>
              <a:buChar char="⮚"/>
            </a:pPr>
            <a:r>
              <a:rPr lang="en-US" sz="2300">
                <a:latin typeface="Gill Sans"/>
                <a:ea typeface="Gill Sans"/>
                <a:cs typeface="Gill Sans"/>
                <a:sym typeface="Gill Sans"/>
              </a:rPr>
              <a:t>Illinois State Board of Education – State &amp; Federal Grant Administration Policy</a:t>
            </a:r>
            <a:endParaRPr sz="3700">
              <a:latin typeface="Gill Sans"/>
              <a:ea typeface="Gill Sans"/>
              <a:cs typeface="Gill Sans"/>
              <a:sym typeface="Gill Sans"/>
            </a:endParaRPr>
          </a:p>
          <a:p>
            <a:pPr indent="-293687" lvl="1" marL="639762" rtl="0" algn="l">
              <a:lnSpc>
                <a:spcPct val="80000"/>
              </a:lnSpc>
              <a:spcBef>
                <a:spcPts val="500"/>
              </a:spcBef>
              <a:spcAft>
                <a:spcPts val="0"/>
              </a:spcAft>
              <a:buClr>
                <a:srgbClr val="2A6D7D"/>
              </a:buClr>
              <a:buSzPts val="2300"/>
              <a:buFont typeface="Noto Sans Symbols"/>
              <a:buChar char="⮚"/>
            </a:pPr>
            <a:r>
              <a:rPr lang="en-US" sz="2300">
                <a:latin typeface="Gill Sans"/>
                <a:ea typeface="Gill Sans"/>
                <a:cs typeface="Gill Sans"/>
                <a:sym typeface="Gill Sans"/>
              </a:rPr>
              <a:t>Illinois School Code - 23 Illinois Administrative Code Part 100</a:t>
            </a:r>
            <a:endParaRPr sz="3700">
              <a:latin typeface="Gill Sans"/>
              <a:ea typeface="Gill Sans"/>
              <a:cs typeface="Gill Sans"/>
              <a:sym typeface="Gill Sans"/>
            </a:endParaRPr>
          </a:p>
          <a:p>
            <a:pPr indent="-339725" lvl="0" marL="365125" rtl="0" algn="l">
              <a:lnSpc>
                <a:spcPct val="80000"/>
              </a:lnSpc>
              <a:spcBef>
                <a:spcPts val="600"/>
              </a:spcBef>
              <a:spcAft>
                <a:spcPts val="0"/>
              </a:spcAft>
              <a:buClr>
                <a:srgbClr val="2A6D7D"/>
              </a:buClr>
              <a:buSzPts val="2340"/>
              <a:buFont typeface="Noto Sans Symbols"/>
              <a:buChar char="⮚"/>
            </a:pPr>
            <a:r>
              <a:rPr lang="en-US" sz="2700">
                <a:latin typeface="Gill Sans"/>
                <a:ea typeface="Gill Sans"/>
                <a:cs typeface="Gill Sans"/>
                <a:sym typeface="Gill Sans"/>
              </a:rPr>
              <a:t>Accounts Payable Cycle</a:t>
            </a:r>
            <a:endParaRPr sz="4100">
              <a:latin typeface="Gill Sans"/>
              <a:ea typeface="Gill Sans"/>
              <a:cs typeface="Gill Sans"/>
              <a:sym typeface="Gill Sans"/>
            </a:endParaRPr>
          </a:p>
          <a:p>
            <a:pPr indent="-339725" lvl="0" marL="365125" rtl="0" algn="l">
              <a:lnSpc>
                <a:spcPct val="80000"/>
              </a:lnSpc>
              <a:spcBef>
                <a:spcPts val="600"/>
              </a:spcBef>
              <a:spcAft>
                <a:spcPts val="0"/>
              </a:spcAft>
              <a:buClr>
                <a:srgbClr val="2A6D7D"/>
              </a:buClr>
              <a:buSzPts val="2340"/>
              <a:buFont typeface="Noto Sans Symbols"/>
              <a:buChar char="⮚"/>
            </a:pPr>
            <a:r>
              <a:rPr lang="en-US" sz="2700">
                <a:latin typeface="Gill Sans"/>
                <a:ea typeface="Gill Sans"/>
                <a:cs typeface="Gill Sans"/>
                <a:sym typeface="Gill Sans"/>
              </a:rPr>
              <a:t>Purchase Order Cycle</a:t>
            </a:r>
            <a:endParaRPr sz="4100">
              <a:latin typeface="Gill Sans"/>
              <a:ea typeface="Gill Sans"/>
              <a:cs typeface="Gill Sans"/>
              <a:sym typeface="Gill Sans"/>
            </a:endParaRPr>
          </a:p>
          <a:p>
            <a:pPr indent="-339725" lvl="0" marL="365125" rtl="0" algn="l">
              <a:lnSpc>
                <a:spcPct val="80000"/>
              </a:lnSpc>
              <a:spcBef>
                <a:spcPts val="600"/>
              </a:spcBef>
              <a:spcAft>
                <a:spcPts val="0"/>
              </a:spcAft>
              <a:buClr>
                <a:srgbClr val="2A6D7D"/>
              </a:buClr>
              <a:buSzPts val="2340"/>
              <a:buFont typeface="Noto Sans Symbols"/>
              <a:buChar char="⮚"/>
            </a:pPr>
            <a:r>
              <a:rPr lang="en-US" sz="2700">
                <a:latin typeface="Gill Sans"/>
                <a:ea typeface="Gill Sans"/>
                <a:cs typeface="Gill Sans"/>
                <a:sym typeface="Gill Sans"/>
              </a:rPr>
              <a:t>Coding Expenditures</a:t>
            </a:r>
            <a:endParaRPr sz="4100">
              <a:latin typeface="Gill Sans"/>
              <a:ea typeface="Gill Sans"/>
              <a:cs typeface="Gill Sans"/>
              <a:sym typeface="Gill Sans"/>
            </a:endParaRPr>
          </a:p>
          <a:p>
            <a:pPr indent="-339725" lvl="0" marL="365125" rtl="0" algn="l">
              <a:lnSpc>
                <a:spcPct val="80000"/>
              </a:lnSpc>
              <a:spcBef>
                <a:spcPts val="600"/>
              </a:spcBef>
              <a:spcAft>
                <a:spcPts val="0"/>
              </a:spcAft>
              <a:buClr>
                <a:srgbClr val="2A6D7D"/>
              </a:buClr>
              <a:buSzPts val="2340"/>
              <a:buFont typeface="Noto Sans Symbols"/>
              <a:buChar char="⮚"/>
            </a:pPr>
            <a:r>
              <a:rPr lang="en-US" sz="2700">
                <a:latin typeface="Gill Sans"/>
                <a:ea typeface="Gill Sans"/>
                <a:cs typeface="Gill Sans"/>
                <a:sym typeface="Gill Sans"/>
              </a:rPr>
              <a:t>Vendor Maintenance</a:t>
            </a:r>
            <a:endParaRPr sz="4100">
              <a:latin typeface="Gill Sans"/>
              <a:ea typeface="Gill Sans"/>
              <a:cs typeface="Gill Sans"/>
              <a:sym typeface="Gill Sans"/>
            </a:endParaRPr>
          </a:p>
          <a:p>
            <a:pPr indent="-339725" lvl="0" marL="365125" rtl="0" algn="l">
              <a:lnSpc>
                <a:spcPct val="80000"/>
              </a:lnSpc>
              <a:spcBef>
                <a:spcPts val="600"/>
              </a:spcBef>
              <a:spcAft>
                <a:spcPts val="0"/>
              </a:spcAft>
              <a:buClr>
                <a:srgbClr val="2A6D7D"/>
              </a:buClr>
              <a:buSzPts val="2340"/>
              <a:buFont typeface="Noto Sans Symbols"/>
              <a:buChar char="⮚"/>
            </a:pPr>
            <a:r>
              <a:rPr lang="en-US" sz="2700">
                <a:latin typeface="Gill Sans"/>
                <a:ea typeface="Gill Sans"/>
                <a:cs typeface="Gill Sans"/>
                <a:sym typeface="Gill Sans"/>
              </a:rPr>
              <a:t>Common Mistakes</a:t>
            </a:r>
            <a:endParaRPr sz="4100">
              <a:latin typeface="Gill Sans"/>
              <a:ea typeface="Gill Sans"/>
              <a:cs typeface="Gill Sans"/>
              <a:sym typeface="Gill Sans"/>
            </a:endParaRPr>
          </a:p>
          <a:p>
            <a:pPr indent="-339725" lvl="0" marL="365125" rtl="0" algn="l">
              <a:lnSpc>
                <a:spcPct val="80000"/>
              </a:lnSpc>
              <a:spcBef>
                <a:spcPts val="600"/>
              </a:spcBef>
              <a:spcAft>
                <a:spcPts val="0"/>
              </a:spcAft>
              <a:buClr>
                <a:srgbClr val="2A6D7D"/>
              </a:buClr>
              <a:buSzPts val="2340"/>
              <a:buFont typeface="Noto Sans Symbols"/>
              <a:buChar char="⮚"/>
            </a:pPr>
            <a:r>
              <a:rPr lang="en-US" sz="2700">
                <a:latin typeface="Gill Sans"/>
                <a:ea typeface="Gill Sans"/>
                <a:cs typeface="Gill Sans"/>
                <a:sym typeface="Gill Sans"/>
              </a:rPr>
              <a:t>Reimbursements</a:t>
            </a:r>
            <a:endParaRPr sz="4100">
              <a:latin typeface="Gill Sans"/>
              <a:ea typeface="Gill Sans"/>
              <a:cs typeface="Gill Sans"/>
              <a:sym typeface="Gill Sans"/>
            </a:endParaRPr>
          </a:p>
          <a:p>
            <a:pPr indent="-339725" lvl="0" marL="365125" rtl="0" algn="l">
              <a:lnSpc>
                <a:spcPct val="80000"/>
              </a:lnSpc>
              <a:spcBef>
                <a:spcPts val="600"/>
              </a:spcBef>
              <a:spcAft>
                <a:spcPts val="0"/>
              </a:spcAft>
              <a:buClr>
                <a:srgbClr val="2A6D7D"/>
              </a:buClr>
              <a:buSzPts val="2340"/>
              <a:buFont typeface="Noto Sans Symbols"/>
              <a:buChar char="⮚"/>
            </a:pPr>
            <a:r>
              <a:rPr lang="en-US" sz="2700">
                <a:latin typeface="Gill Sans"/>
                <a:ea typeface="Gill Sans"/>
                <a:cs typeface="Gill Sans"/>
                <a:sym typeface="Gill Sans"/>
              </a:rPr>
              <a:t>Bidding</a:t>
            </a:r>
            <a:endParaRPr sz="4100">
              <a:latin typeface="Gill Sans"/>
              <a:ea typeface="Gill Sans"/>
              <a:cs typeface="Gill Sans"/>
              <a:sym typeface="Gill Sans"/>
            </a:endParaRPr>
          </a:p>
          <a:p>
            <a:pPr indent="-339725" lvl="0" marL="365125" rtl="0" algn="l">
              <a:lnSpc>
                <a:spcPct val="80000"/>
              </a:lnSpc>
              <a:spcBef>
                <a:spcPts val="600"/>
              </a:spcBef>
              <a:spcAft>
                <a:spcPts val="0"/>
              </a:spcAft>
              <a:buClr>
                <a:srgbClr val="2A6D7D"/>
              </a:buClr>
              <a:buSzPts val="2340"/>
              <a:buFont typeface="Noto Sans Symbols"/>
              <a:buChar char="⮚"/>
            </a:pPr>
            <a:r>
              <a:rPr lang="en-US" sz="2700">
                <a:latin typeface="Gill Sans"/>
                <a:ea typeface="Gill Sans"/>
                <a:cs typeface="Gill Sans"/>
                <a:sym typeface="Gill Sans"/>
              </a:rPr>
              <a:t>Internal Controls</a:t>
            </a:r>
            <a:endParaRPr sz="4100">
              <a:latin typeface="Gill Sans"/>
              <a:ea typeface="Gill Sans"/>
              <a:cs typeface="Gill Sans"/>
              <a:sym typeface="Gill Sans"/>
            </a:endParaRPr>
          </a:p>
          <a:p>
            <a:pPr indent="-339725" lvl="0" marL="365125" rtl="0" algn="l">
              <a:lnSpc>
                <a:spcPct val="80000"/>
              </a:lnSpc>
              <a:spcBef>
                <a:spcPts val="600"/>
              </a:spcBef>
              <a:spcAft>
                <a:spcPts val="0"/>
              </a:spcAft>
              <a:buClr>
                <a:srgbClr val="2A6D7D"/>
              </a:buClr>
              <a:buSzPts val="2340"/>
              <a:buFont typeface="Noto Sans Symbols"/>
              <a:buChar char="⮚"/>
            </a:pPr>
            <a:r>
              <a:rPr lang="en-US" sz="2700">
                <a:latin typeface="Gill Sans"/>
                <a:ea typeface="Gill Sans"/>
                <a:cs typeface="Gill Sans"/>
                <a:sym typeface="Gill Sans"/>
              </a:rPr>
              <a:t>Considerations</a:t>
            </a:r>
            <a:endParaRPr sz="4100">
              <a:latin typeface="Gill Sans"/>
              <a:ea typeface="Gill Sans"/>
              <a:cs typeface="Gill Sans"/>
              <a:sym typeface="Gill Sans"/>
            </a:endParaRPr>
          </a:p>
          <a:p>
            <a:pPr indent="-339725" lvl="0" marL="365125" rtl="0" algn="l">
              <a:lnSpc>
                <a:spcPct val="80000"/>
              </a:lnSpc>
              <a:spcBef>
                <a:spcPts val="600"/>
              </a:spcBef>
              <a:spcAft>
                <a:spcPts val="0"/>
              </a:spcAft>
              <a:buClr>
                <a:srgbClr val="2A6D7D"/>
              </a:buClr>
              <a:buSzPts val="2340"/>
              <a:buFont typeface="Noto Sans Symbols"/>
              <a:buChar char="⮚"/>
            </a:pPr>
            <a:r>
              <a:rPr lang="en-US" sz="2700">
                <a:latin typeface="Gill Sans"/>
                <a:ea typeface="Gill Sans"/>
                <a:cs typeface="Gill Sans"/>
                <a:sym typeface="Gill Sans"/>
              </a:rPr>
              <a:t>Resources</a:t>
            </a:r>
            <a:endParaRPr sz="3700"/>
          </a:p>
        </p:txBody>
      </p:sp>
      <p:sp>
        <p:nvSpPr>
          <p:cNvPr id="88" name="Google Shape;88;p8"/>
          <p:cNvSpPr txBox="1"/>
          <p:nvPr/>
        </p:nvSpPr>
        <p:spPr>
          <a:xfrm>
            <a:off x="3341250" y="454876"/>
            <a:ext cx="80772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00A88F"/>
                </a:solidFill>
              </a:rPr>
              <a:t>Outline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g1817ffd1abb_0_17"/>
          <p:cNvSpPr txBox="1"/>
          <p:nvPr>
            <p:ph idx="1" type="body"/>
          </p:nvPr>
        </p:nvSpPr>
        <p:spPr>
          <a:xfrm>
            <a:off x="2184400" y="1447800"/>
            <a:ext cx="10000500" cy="4818300"/>
          </a:xfrm>
          <a:prstGeom prst="rect">
            <a:avLst/>
          </a:prstGeom>
          <a:noFill/>
          <a:ln>
            <a:noFill/>
          </a:ln>
        </p:spPr>
        <p:txBody>
          <a:bodyPr anchorCtr="0" anchor="t" bIns="45700" lIns="91425" spcFirstLastPara="1" rIns="91425" wrap="square" tIns="45700">
            <a:noAutofit/>
          </a:bodyPr>
          <a:lstStyle/>
          <a:p>
            <a:pPr indent="0" lvl="0" marL="365125" rtl="0" algn="just">
              <a:lnSpc>
                <a:spcPct val="100000"/>
              </a:lnSpc>
              <a:spcBef>
                <a:spcPts val="0"/>
              </a:spcBef>
              <a:spcAft>
                <a:spcPts val="0"/>
              </a:spcAft>
              <a:buNone/>
            </a:pPr>
            <a:r>
              <a:t/>
            </a:r>
            <a:endParaRPr sz="2000">
              <a:latin typeface="Gill Sans"/>
              <a:ea typeface="Gill Sans"/>
              <a:cs typeface="Gill Sans"/>
              <a:sym typeface="Gill Sans"/>
            </a:endParaRPr>
          </a:p>
          <a:p>
            <a:pPr indent="0" lvl="0" marL="365125" rtl="0" algn="just">
              <a:lnSpc>
                <a:spcPct val="100000"/>
              </a:lnSpc>
              <a:spcBef>
                <a:spcPts val="0"/>
              </a:spcBef>
              <a:spcAft>
                <a:spcPts val="0"/>
              </a:spcAft>
              <a:buNone/>
            </a:pPr>
            <a:r>
              <a:t/>
            </a:r>
            <a:endParaRPr sz="2000">
              <a:latin typeface="Gill Sans"/>
              <a:ea typeface="Gill Sans"/>
              <a:cs typeface="Gill Sans"/>
              <a:sym typeface="Gill Sans"/>
            </a:endParaRPr>
          </a:p>
          <a:p>
            <a:pPr indent="0" lvl="0" marL="365125" rtl="0" algn="just">
              <a:lnSpc>
                <a:spcPct val="100000"/>
              </a:lnSpc>
              <a:spcBef>
                <a:spcPts val="0"/>
              </a:spcBef>
              <a:spcAft>
                <a:spcPts val="0"/>
              </a:spcAft>
              <a:buNone/>
            </a:pPr>
            <a:r>
              <a:t/>
            </a:r>
            <a:endParaRPr sz="2000">
              <a:latin typeface="Gill Sans"/>
              <a:ea typeface="Gill Sans"/>
              <a:cs typeface="Gill Sans"/>
              <a:sym typeface="Gill Sans"/>
            </a:endParaRPr>
          </a:p>
          <a:p>
            <a:pPr indent="0" lvl="0" marL="365125" rtl="0" algn="just">
              <a:lnSpc>
                <a:spcPct val="100000"/>
              </a:lnSpc>
              <a:spcBef>
                <a:spcPts val="0"/>
              </a:spcBef>
              <a:spcAft>
                <a:spcPts val="0"/>
              </a:spcAft>
              <a:buNone/>
            </a:pPr>
            <a:r>
              <a:t/>
            </a:r>
            <a:endParaRPr sz="2000">
              <a:latin typeface="Gill Sans"/>
              <a:ea typeface="Gill Sans"/>
              <a:cs typeface="Gill Sans"/>
              <a:sym typeface="Gill Sans"/>
            </a:endParaRPr>
          </a:p>
          <a:p>
            <a:pPr indent="0" lvl="0" marL="365125" rtl="0" algn="just">
              <a:lnSpc>
                <a:spcPct val="100000"/>
              </a:lnSpc>
              <a:spcBef>
                <a:spcPts val="0"/>
              </a:spcBef>
              <a:spcAft>
                <a:spcPts val="0"/>
              </a:spcAft>
              <a:buNone/>
            </a:pPr>
            <a:r>
              <a:t/>
            </a:r>
            <a:endParaRPr sz="2000">
              <a:latin typeface="Gill Sans"/>
              <a:ea typeface="Gill Sans"/>
              <a:cs typeface="Gill Sans"/>
              <a:sym typeface="Gill Sans"/>
            </a:endParaRPr>
          </a:p>
          <a:p>
            <a:pPr indent="0" lvl="0" marL="365125" rtl="0" algn="just">
              <a:lnSpc>
                <a:spcPct val="100000"/>
              </a:lnSpc>
              <a:spcBef>
                <a:spcPts val="0"/>
              </a:spcBef>
              <a:spcAft>
                <a:spcPts val="0"/>
              </a:spcAft>
              <a:buNone/>
            </a:pPr>
            <a:r>
              <a:t/>
            </a:r>
            <a:endParaRPr sz="2000">
              <a:latin typeface="Gill Sans"/>
              <a:ea typeface="Gill Sans"/>
              <a:cs typeface="Gill Sans"/>
              <a:sym typeface="Gill Sans"/>
            </a:endParaRPr>
          </a:p>
          <a:p>
            <a:pPr indent="-307975" lvl="0" marL="365125" rtl="0" algn="just">
              <a:lnSpc>
                <a:spcPct val="100000"/>
              </a:lnSpc>
              <a:spcBef>
                <a:spcPts val="0"/>
              </a:spcBef>
              <a:spcAft>
                <a:spcPts val="0"/>
              </a:spcAft>
              <a:buClr>
                <a:srgbClr val="3891A7"/>
              </a:buClr>
              <a:buSzPts val="2000"/>
              <a:buFont typeface="Noto Sans Symbols"/>
              <a:buChar char="⮚"/>
            </a:pPr>
            <a:r>
              <a:rPr lang="en-US" sz="2400">
                <a:latin typeface="Gill Sans"/>
                <a:ea typeface="Gill Sans"/>
                <a:cs typeface="Gill Sans"/>
                <a:sym typeface="Gill Sans"/>
              </a:rPr>
              <a:t>The Illinois School Code provides the basis and legal framework of school district accounting, </a:t>
            </a:r>
            <a:endParaRPr sz="3600">
              <a:latin typeface="Gill Sans"/>
              <a:ea typeface="Gill Sans"/>
              <a:cs typeface="Gill Sans"/>
              <a:sym typeface="Gill Sans"/>
            </a:endParaRPr>
          </a:p>
          <a:p>
            <a:pPr indent="-307975" lvl="0" marL="365125" rtl="0" algn="ctr">
              <a:lnSpc>
                <a:spcPct val="100000"/>
              </a:lnSpc>
              <a:spcBef>
                <a:spcPts val="600"/>
              </a:spcBef>
              <a:spcAft>
                <a:spcPts val="0"/>
              </a:spcAft>
              <a:buClr>
                <a:srgbClr val="3891A7"/>
              </a:buClr>
              <a:buSzPts val="2000"/>
              <a:buFont typeface="Noto Sans Symbols"/>
              <a:buChar char="⮚"/>
            </a:pPr>
            <a:r>
              <a:rPr b="1" lang="en-US" sz="2400">
                <a:latin typeface="Gill Sans"/>
                <a:ea typeface="Gill Sans"/>
                <a:cs typeface="Gill Sans"/>
                <a:sym typeface="Gill Sans"/>
              </a:rPr>
              <a:t>“the primary consideration to any public agency is demonstration of prudent stewardship of funds.”  </a:t>
            </a:r>
            <a:endParaRPr sz="3600">
              <a:latin typeface="Gill Sans"/>
              <a:ea typeface="Gill Sans"/>
              <a:cs typeface="Gill Sans"/>
              <a:sym typeface="Gill Sans"/>
            </a:endParaRPr>
          </a:p>
          <a:p>
            <a:pPr indent="-307975" lvl="0" marL="365125" rtl="0" algn="just">
              <a:lnSpc>
                <a:spcPct val="100000"/>
              </a:lnSpc>
              <a:spcBef>
                <a:spcPts val="600"/>
              </a:spcBef>
              <a:spcAft>
                <a:spcPts val="0"/>
              </a:spcAft>
              <a:buClr>
                <a:srgbClr val="3891A7"/>
              </a:buClr>
              <a:buSzPts val="2000"/>
              <a:buFont typeface="Noto Sans Symbols"/>
              <a:buChar char="⮚"/>
            </a:pPr>
            <a:r>
              <a:rPr lang="en-US" sz="2400">
                <a:latin typeface="Gill Sans"/>
                <a:ea typeface="Gill Sans"/>
                <a:cs typeface="Gill Sans"/>
                <a:sym typeface="Gill Sans"/>
              </a:rPr>
              <a:t>Further considerations and discretion should be maintained at all times when spending District funds.  </a:t>
            </a:r>
            <a:endParaRPr sz="3600">
              <a:latin typeface="Gill Sans"/>
              <a:ea typeface="Gill Sans"/>
              <a:cs typeface="Gill Sans"/>
              <a:sym typeface="Gill Sans"/>
            </a:endParaRPr>
          </a:p>
          <a:p>
            <a:pPr indent="-282575" lvl="0" marL="365125" rtl="0" algn="just">
              <a:lnSpc>
                <a:spcPct val="100000"/>
              </a:lnSpc>
              <a:spcBef>
                <a:spcPts val="600"/>
              </a:spcBef>
              <a:spcAft>
                <a:spcPts val="0"/>
              </a:spcAft>
              <a:buClr>
                <a:srgbClr val="3891A7"/>
              </a:buClr>
              <a:buSzPts val="1600"/>
              <a:buFont typeface="Noto Sans Symbols"/>
              <a:buNone/>
            </a:pPr>
            <a:r>
              <a:t/>
            </a:r>
            <a:endParaRPr b="1" sz="2000">
              <a:latin typeface="Gill Sans"/>
              <a:ea typeface="Gill Sans"/>
              <a:cs typeface="Gill Sans"/>
              <a:sym typeface="Gill Sans"/>
            </a:endParaRPr>
          </a:p>
          <a:p>
            <a:pPr indent="-282575" lvl="0" marL="365125" rtl="0" algn="ctr">
              <a:lnSpc>
                <a:spcPct val="100000"/>
              </a:lnSpc>
              <a:spcBef>
                <a:spcPts val="600"/>
              </a:spcBef>
              <a:spcAft>
                <a:spcPts val="0"/>
              </a:spcAft>
              <a:buClr>
                <a:srgbClr val="3891A7"/>
              </a:buClr>
              <a:buSzPts val="1600"/>
              <a:buFont typeface="Noto Sans Symbols"/>
              <a:buNone/>
            </a:pPr>
            <a:r>
              <a:t/>
            </a:r>
            <a:endParaRPr/>
          </a:p>
        </p:txBody>
      </p:sp>
      <p:sp>
        <p:nvSpPr>
          <p:cNvPr id="94" name="Google Shape;94;g1817ffd1abb_0_17"/>
          <p:cNvSpPr txBox="1"/>
          <p:nvPr/>
        </p:nvSpPr>
        <p:spPr>
          <a:xfrm>
            <a:off x="2870200" y="533401"/>
            <a:ext cx="80772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00A88F"/>
                </a:solidFill>
              </a:rPr>
              <a:t>ISBE - 23 Admin Code 100</a:t>
            </a:r>
            <a:endParaRPr/>
          </a:p>
        </p:txBody>
      </p:sp>
      <p:pic>
        <p:nvPicPr>
          <p:cNvPr id="95" name="Google Shape;95;g1817ffd1abb_0_17"/>
          <p:cNvPicPr preferRelativeResize="0"/>
          <p:nvPr/>
        </p:nvPicPr>
        <p:blipFill>
          <a:blip r:embed="rId3">
            <a:alphaModFix/>
          </a:blip>
          <a:stretch>
            <a:fillRect/>
          </a:stretch>
        </p:blipFill>
        <p:spPr>
          <a:xfrm>
            <a:off x="4779725" y="1447801"/>
            <a:ext cx="4258140" cy="17429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g1817ffd1abb_0_23"/>
          <p:cNvSpPr txBox="1"/>
          <p:nvPr>
            <p:ph idx="1" type="body"/>
          </p:nvPr>
        </p:nvSpPr>
        <p:spPr>
          <a:xfrm>
            <a:off x="1617650" y="1241400"/>
            <a:ext cx="11132700" cy="5291400"/>
          </a:xfrm>
          <a:prstGeom prst="rect">
            <a:avLst/>
          </a:prstGeom>
          <a:noFill/>
          <a:ln>
            <a:noFill/>
          </a:ln>
        </p:spPr>
        <p:txBody>
          <a:bodyPr anchorCtr="0" anchor="t" bIns="45700" lIns="91425" spcFirstLastPara="1" rIns="91425" wrap="square" tIns="45700">
            <a:noAutofit/>
          </a:bodyPr>
          <a:lstStyle/>
          <a:p>
            <a:pPr indent="0" lvl="0" marL="365125" rtl="0" algn="just">
              <a:lnSpc>
                <a:spcPct val="100000"/>
              </a:lnSpc>
              <a:spcBef>
                <a:spcPts val="0"/>
              </a:spcBef>
              <a:spcAft>
                <a:spcPts val="0"/>
              </a:spcAft>
              <a:buNone/>
            </a:pPr>
            <a:r>
              <a:t/>
            </a:r>
            <a:endParaRPr sz="2200">
              <a:latin typeface="Gill Sans"/>
              <a:ea typeface="Gill Sans"/>
              <a:cs typeface="Gill Sans"/>
              <a:sym typeface="Gill Sans"/>
            </a:endParaRPr>
          </a:p>
          <a:p>
            <a:pPr indent="0" lvl="0" marL="365125" rtl="0" algn="just">
              <a:lnSpc>
                <a:spcPct val="100000"/>
              </a:lnSpc>
              <a:spcBef>
                <a:spcPts val="0"/>
              </a:spcBef>
              <a:spcAft>
                <a:spcPts val="0"/>
              </a:spcAft>
              <a:buNone/>
            </a:pPr>
            <a:r>
              <a:t/>
            </a:r>
            <a:endParaRPr sz="2200">
              <a:latin typeface="Gill Sans"/>
              <a:ea typeface="Gill Sans"/>
              <a:cs typeface="Gill Sans"/>
              <a:sym typeface="Gill Sans"/>
            </a:endParaRPr>
          </a:p>
          <a:p>
            <a:pPr indent="0" lvl="0" marL="365125" rtl="0" algn="just">
              <a:lnSpc>
                <a:spcPct val="100000"/>
              </a:lnSpc>
              <a:spcBef>
                <a:spcPts val="0"/>
              </a:spcBef>
              <a:spcAft>
                <a:spcPts val="0"/>
              </a:spcAft>
              <a:buNone/>
            </a:pPr>
            <a:r>
              <a:t/>
            </a:r>
            <a:endParaRPr sz="2200">
              <a:latin typeface="Gill Sans"/>
              <a:ea typeface="Gill Sans"/>
              <a:cs typeface="Gill Sans"/>
              <a:sym typeface="Gill Sans"/>
            </a:endParaRPr>
          </a:p>
          <a:p>
            <a:pPr indent="0" lvl="0" marL="365125" rtl="0" algn="just">
              <a:lnSpc>
                <a:spcPct val="100000"/>
              </a:lnSpc>
              <a:spcBef>
                <a:spcPts val="0"/>
              </a:spcBef>
              <a:spcAft>
                <a:spcPts val="0"/>
              </a:spcAft>
              <a:buNone/>
            </a:pPr>
            <a:r>
              <a:t/>
            </a:r>
            <a:endParaRPr sz="2200">
              <a:latin typeface="Gill Sans"/>
              <a:ea typeface="Gill Sans"/>
              <a:cs typeface="Gill Sans"/>
              <a:sym typeface="Gill Sans"/>
            </a:endParaRPr>
          </a:p>
          <a:p>
            <a:pPr indent="0" lvl="0" marL="365125" rtl="0" algn="just">
              <a:lnSpc>
                <a:spcPct val="100000"/>
              </a:lnSpc>
              <a:spcBef>
                <a:spcPts val="0"/>
              </a:spcBef>
              <a:spcAft>
                <a:spcPts val="0"/>
              </a:spcAft>
              <a:buNone/>
            </a:pPr>
            <a:r>
              <a:t/>
            </a:r>
            <a:endParaRPr sz="2200">
              <a:latin typeface="Gill Sans"/>
              <a:ea typeface="Gill Sans"/>
              <a:cs typeface="Gill Sans"/>
              <a:sym typeface="Gill Sans"/>
            </a:endParaRPr>
          </a:p>
          <a:p>
            <a:pPr indent="-307975" lvl="0" marL="365125" rtl="0" algn="just">
              <a:lnSpc>
                <a:spcPct val="100000"/>
              </a:lnSpc>
              <a:spcBef>
                <a:spcPts val="0"/>
              </a:spcBef>
              <a:spcAft>
                <a:spcPts val="0"/>
              </a:spcAft>
              <a:buClr>
                <a:srgbClr val="3891A7"/>
              </a:buClr>
              <a:buSzPts val="2000"/>
              <a:buFont typeface="Noto Sans Symbols"/>
              <a:buChar char="⮚"/>
            </a:pPr>
            <a:r>
              <a:rPr lang="en-US" sz="2400">
                <a:latin typeface="Gill Sans"/>
                <a:ea typeface="Gill Sans"/>
                <a:cs typeface="Gill Sans"/>
                <a:sym typeface="Gill Sans"/>
              </a:rPr>
              <a:t>In accounting, </a:t>
            </a:r>
            <a:r>
              <a:rPr b="1" lang="en-US" sz="2400">
                <a:latin typeface="Gill Sans"/>
                <a:ea typeface="Gill Sans"/>
                <a:cs typeface="Gill Sans"/>
                <a:sym typeface="Gill Sans"/>
              </a:rPr>
              <a:t>“Accounts Payable” </a:t>
            </a:r>
            <a:r>
              <a:rPr lang="en-US" sz="2400">
                <a:latin typeface="Gill Sans"/>
                <a:ea typeface="Gill Sans"/>
                <a:cs typeface="Gill Sans"/>
                <a:sym typeface="Gill Sans"/>
              </a:rPr>
              <a:t>are obligations resulting from purchasing resources or receiving services on credit or on an open account. You have accounts payable when you have not yet paid for the resources or services you have received. </a:t>
            </a:r>
            <a:endParaRPr sz="3600">
              <a:latin typeface="Gill Sans"/>
              <a:ea typeface="Gill Sans"/>
              <a:cs typeface="Gill Sans"/>
              <a:sym typeface="Gill Sans"/>
            </a:endParaRPr>
          </a:p>
          <a:p>
            <a:pPr indent="-180975" lvl="0" marL="365125" rtl="0" algn="l">
              <a:lnSpc>
                <a:spcPct val="100000"/>
              </a:lnSpc>
              <a:spcBef>
                <a:spcPts val="600"/>
              </a:spcBef>
              <a:spcAft>
                <a:spcPts val="0"/>
              </a:spcAft>
              <a:buClr>
                <a:srgbClr val="3891A7"/>
              </a:buClr>
              <a:buSzPts val="1600"/>
              <a:buFont typeface="Noto Sans Symbols"/>
              <a:buNone/>
            </a:pPr>
            <a:r>
              <a:t/>
            </a:r>
            <a:endParaRPr sz="2400">
              <a:latin typeface="Gill Sans"/>
              <a:ea typeface="Gill Sans"/>
              <a:cs typeface="Gill Sans"/>
              <a:sym typeface="Gill Sans"/>
            </a:endParaRPr>
          </a:p>
          <a:p>
            <a:pPr indent="-307975" lvl="0" marL="365125" rtl="0" algn="l">
              <a:lnSpc>
                <a:spcPct val="100000"/>
              </a:lnSpc>
              <a:spcBef>
                <a:spcPts val="600"/>
              </a:spcBef>
              <a:spcAft>
                <a:spcPts val="0"/>
              </a:spcAft>
              <a:buClr>
                <a:srgbClr val="3891A7"/>
              </a:buClr>
              <a:buSzPts val="2000"/>
              <a:buFont typeface="Noto Sans Symbols"/>
              <a:buChar char="⮚"/>
            </a:pPr>
            <a:r>
              <a:rPr lang="en-US" sz="2400">
                <a:latin typeface="Gill Sans"/>
                <a:ea typeface="Gill Sans"/>
                <a:cs typeface="Gill Sans"/>
                <a:sym typeface="Gill Sans"/>
              </a:rPr>
              <a:t>For the purpose of this presentation, Accounts Payable will refer to the best practices for the </a:t>
            </a:r>
            <a:r>
              <a:rPr b="1" lang="en-US" sz="2400">
                <a:latin typeface="Gill Sans"/>
                <a:ea typeface="Gill Sans"/>
                <a:cs typeface="Gill Sans"/>
                <a:sym typeface="Gill Sans"/>
              </a:rPr>
              <a:t>documentation, maintaining receipts</a:t>
            </a:r>
            <a:r>
              <a:rPr lang="en-US" sz="2400">
                <a:latin typeface="Gill Sans"/>
                <a:ea typeface="Gill Sans"/>
                <a:cs typeface="Gill Sans"/>
                <a:sym typeface="Gill Sans"/>
              </a:rPr>
              <a:t> and </a:t>
            </a:r>
            <a:r>
              <a:rPr b="1" lang="en-US" sz="2400">
                <a:latin typeface="Gill Sans"/>
                <a:ea typeface="Gill Sans"/>
                <a:cs typeface="Gill Sans"/>
                <a:sym typeface="Gill Sans"/>
              </a:rPr>
              <a:t>procedures</a:t>
            </a:r>
            <a:r>
              <a:rPr lang="en-US" sz="2400">
                <a:latin typeface="Gill Sans"/>
                <a:ea typeface="Gill Sans"/>
                <a:cs typeface="Gill Sans"/>
                <a:sym typeface="Gill Sans"/>
              </a:rPr>
              <a:t> of issuing payments for merchandise, services, reimbursements, etc.</a:t>
            </a:r>
            <a:endParaRPr sz="3600">
              <a:latin typeface="Gill Sans"/>
              <a:ea typeface="Gill Sans"/>
              <a:cs typeface="Gill Sans"/>
              <a:sym typeface="Gill Sans"/>
            </a:endParaRPr>
          </a:p>
          <a:p>
            <a:pPr indent="0" lvl="0" marL="365125" rtl="0" algn="just">
              <a:lnSpc>
                <a:spcPct val="100000"/>
              </a:lnSpc>
              <a:spcBef>
                <a:spcPts val="0"/>
              </a:spcBef>
              <a:spcAft>
                <a:spcPts val="0"/>
              </a:spcAft>
              <a:buNone/>
            </a:pPr>
            <a:r>
              <a:t/>
            </a:r>
            <a:endParaRPr sz="2400">
              <a:latin typeface="Gill Sans"/>
              <a:ea typeface="Gill Sans"/>
              <a:cs typeface="Gill Sans"/>
              <a:sym typeface="Gill Sans"/>
            </a:endParaRPr>
          </a:p>
          <a:p>
            <a:pPr indent="0" lvl="0" marL="365125" rtl="0" algn="just">
              <a:lnSpc>
                <a:spcPct val="100000"/>
              </a:lnSpc>
              <a:spcBef>
                <a:spcPts val="600"/>
              </a:spcBef>
              <a:spcAft>
                <a:spcPts val="0"/>
              </a:spcAft>
              <a:buNone/>
            </a:pPr>
            <a:r>
              <a:rPr lang="en-US" sz="2200">
                <a:latin typeface="Gill Sans"/>
                <a:ea typeface="Gill Sans"/>
                <a:cs typeface="Gill Sans"/>
                <a:sym typeface="Gill Sans"/>
              </a:rPr>
              <a:t> </a:t>
            </a:r>
            <a:endParaRPr sz="3400">
              <a:latin typeface="Gill Sans"/>
              <a:ea typeface="Gill Sans"/>
              <a:cs typeface="Gill Sans"/>
              <a:sym typeface="Gill Sans"/>
            </a:endParaRPr>
          </a:p>
          <a:p>
            <a:pPr indent="-282575" lvl="0" marL="365125" rtl="0" algn="just">
              <a:lnSpc>
                <a:spcPct val="100000"/>
              </a:lnSpc>
              <a:spcBef>
                <a:spcPts val="600"/>
              </a:spcBef>
              <a:spcAft>
                <a:spcPts val="0"/>
              </a:spcAft>
              <a:buNone/>
            </a:pPr>
            <a:r>
              <a:t/>
            </a:r>
            <a:endParaRPr b="1" sz="2200">
              <a:latin typeface="Gill Sans"/>
              <a:ea typeface="Gill Sans"/>
              <a:cs typeface="Gill Sans"/>
              <a:sym typeface="Gill Sans"/>
            </a:endParaRPr>
          </a:p>
          <a:p>
            <a:pPr indent="-282575" lvl="0" marL="365125" rtl="0" algn="ctr">
              <a:lnSpc>
                <a:spcPct val="100000"/>
              </a:lnSpc>
              <a:spcBef>
                <a:spcPts val="600"/>
              </a:spcBef>
              <a:spcAft>
                <a:spcPts val="0"/>
              </a:spcAft>
              <a:buNone/>
            </a:pPr>
            <a:r>
              <a:t/>
            </a:r>
            <a:endParaRPr sz="3000"/>
          </a:p>
        </p:txBody>
      </p:sp>
      <p:sp>
        <p:nvSpPr>
          <p:cNvPr id="101" name="Google Shape;101;g1817ffd1abb_0_23"/>
          <p:cNvSpPr txBox="1"/>
          <p:nvPr/>
        </p:nvSpPr>
        <p:spPr>
          <a:xfrm>
            <a:off x="2870200" y="533401"/>
            <a:ext cx="80772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00A88F"/>
                </a:solidFill>
              </a:rPr>
              <a:t>Overview of Accounts Payable</a:t>
            </a:r>
            <a:endParaRPr/>
          </a:p>
        </p:txBody>
      </p:sp>
      <p:pic>
        <p:nvPicPr>
          <p:cNvPr id="102" name="Google Shape;102;g1817ffd1abb_0_23"/>
          <p:cNvPicPr preferRelativeResize="0"/>
          <p:nvPr/>
        </p:nvPicPr>
        <p:blipFill rotWithShape="1">
          <a:blip r:embed="rId3">
            <a:alphaModFix/>
          </a:blip>
          <a:srcRect b="0" l="0" r="0" t="0"/>
          <a:stretch/>
        </p:blipFill>
        <p:spPr>
          <a:xfrm>
            <a:off x="4785450" y="1372150"/>
            <a:ext cx="4114800" cy="1295400"/>
          </a:xfrm>
          <a:prstGeom prst="rect">
            <a:avLst/>
          </a:prstGeom>
          <a:noFill/>
          <a:ln>
            <a:noFill/>
          </a:ln>
        </p:spPr>
      </p:pic>
      <p:pic>
        <p:nvPicPr>
          <p:cNvPr id="103" name="Google Shape;103;g1817ffd1abb_0_23"/>
          <p:cNvPicPr preferRelativeResize="0"/>
          <p:nvPr/>
        </p:nvPicPr>
        <p:blipFill rotWithShape="1">
          <a:blip r:embed="rId4">
            <a:alphaModFix/>
          </a:blip>
          <a:srcRect b="36450" l="0" r="0" t="-36449"/>
          <a:stretch/>
        </p:blipFill>
        <p:spPr>
          <a:xfrm>
            <a:off x="8205250" y="6017875"/>
            <a:ext cx="3962400" cy="1143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g1817ffd1abb_0_31"/>
          <p:cNvSpPr txBox="1"/>
          <p:nvPr/>
        </p:nvSpPr>
        <p:spPr>
          <a:xfrm>
            <a:off x="2870200" y="533401"/>
            <a:ext cx="80772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00A88F"/>
                </a:solidFill>
              </a:rPr>
              <a:t>Overview of Accounts Payable</a:t>
            </a:r>
            <a:endParaRPr/>
          </a:p>
        </p:txBody>
      </p:sp>
      <p:pic>
        <p:nvPicPr>
          <p:cNvPr id="109" name="Google Shape;109;g1817ffd1abb_0_31"/>
          <p:cNvPicPr preferRelativeResize="0"/>
          <p:nvPr/>
        </p:nvPicPr>
        <p:blipFill rotWithShape="1">
          <a:blip r:embed="rId3">
            <a:alphaModFix/>
          </a:blip>
          <a:srcRect b="0" l="0" r="0" t="0"/>
          <a:stretch/>
        </p:blipFill>
        <p:spPr>
          <a:xfrm>
            <a:off x="4109000" y="1449250"/>
            <a:ext cx="5791200" cy="52006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g1817ffd1abb_0_39"/>
          <p:cNvSpPr txBox="1"/>
          <p:nvPr/>
        </p:nvSpPr>
        <p:spPr>
          <a:xfrm>
            <a:off x="2870200" y="533401"/>
            <a:ext cx="80772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00A88F"/>
                </a:solidFill>
              </a:rPr>
              <a:t>Overview of Accounts Payable</a:t>
            </a:r>
            <a:endParaRPr/>
          </a:p>
        </p:txBody>
      </p:sp>
      <p:sp>
        <p:nvSpPr>
          <p:cNvPr id="115" name="Google Shape;115;g1817ffd1abb_0_39"/>
          <p:cNvSpPr txBox="1"/>
          <p:nvPr/>
        </p:nvSpPr>
        <p:spPr>
          <a:xfrm>
            <a:off x="3942775" y="1241400"/>
            <a:ext cx="7253100" cy="5738400"/>
          </a:xfrm>
          <a:prstGeom prst="rect">
            <a:avLst/>
          </a:prstGeom>
          <a:noFill/>
          <a:ln>
            <a:noFill/>
          </a:ln>
        </p:spPr>
        <p:txBody>
          <a:bodyPr anchorCtr="0" anchor="t" bIns="91425" lIns="91425" spcFirstLastPara="1" rIns="91425" wrap="square" tIns="91425">
            <a:spAutoFit/>
          </a:bodyPr>
          <a:lstStyle/>
          <a:p>
            <a:pPr indent="-295275" lvl="0" marL="365125" rtl="0" algn="l">
              <a:lnSpc>
                <a:spcPct val="80000"/>
              </a:lnSpc>
              <a:spcBef>
                <a:spcPts val="0"/>
              </a:spcBef>
              <a:spcAft>
                <a:spcPts val="0"/>
              </a:spcAft>
              <a:buClr>
                <a:srgbClr val="2A6D7D"/>
              </a:buClr>
              <a:buSzPts val="2200"/>
              <a:buFont typeface="Noto Sans Symbols"/>
              <a:buChar char="⮚"/>
            </a:pPr>
            <a:r>
              <a:rPr lang="en-US" sz="2200">
                <a:solidFill>
                  <a:schemeClr val="dk1"/>
                </a:solidFill>
              </a:rPr>
              <a:t>P</a:t>
            </a:r>
            <a:r>
              <a:rPr lang="en-US" sz="2200">
                <a:solidFill>
                  <a:schemeClr val="dk1"/>
                </a:solidFill>
              </a:rPr>
              <a:t>ayments processed through Accounts Payable</a:t>
            </a:r>
            <a:endParaRPr sz="1600">
              <a:solidFill>
                <a:schemeClr val="dk1"/>
              </a:solidFill>
            </a:endParaRPr>
          </a:p>
          <a:p>
            <a:pPr indent="-249237" lvl="1" marL="639762" rtl="0" algn="l">
              <a:spcBef>
                <a:spcPts val="0"/>
              </a:spcBef>
              <a:spcAft>
                <a:spcPts val="0"/>
              </a:spcAft>
              <a:buClr>
                <a:srgbClr val="2A6D7D"/>
              </a:buClr>
              <a:buSzPts val="2200"/>
              <a:buFont typeface="Noto Sans Symbols"/>
              <a:buChar char="⮚"/>
            </a:pPr>
            <a:r>
              <a:rPr lang="en-US" sz="2200">
                <a:solidFill>
                  <a:schemeClr val="dk1"/>
                </a:solidFill>
              </a:rPr>
              <a:t>Purchase Orders</a:t>
            </a:r>
            <a:endParaRPr sz="1600">
              <a:solidFill>
                <a:schemeClr val="dk1"/>
              </a:solidFill>
            </a:endParaRPr>
          </a:p>
          <a:p>
            <a:pPr indent="-249237" lvl="1" marL="639762" rtl="0" algn="l">
              <a:spcBef>
                <a:spcPts val="0"/>
              </a:spcBef>
              <a:spcAft>
                <a:spcPts val="0"/>
              </a:spcAft>
              <a:buClr>
                <a:srgbClr val="2A6D7D"/>
              </a:buClr>
              <a:buSzPts val="2200"/>
              <a:buFont typeface="Noto Sans Symbols"/>
              <a:buChar char="⮚"/>
            </a:pPr>
            <a:r>
              <a:rPr lang="en-US" sz="2200">
                <a:solidFill>
                  <a:schemeClr val="dk1"/>
                </a:solidFill>
              </a:rPr>
              <a:t>E-Commerce</a:t>
            </a:r>
            <a:endParaRPr sz="1600">
              <a:solidFill>
                <a:schemeClr val="dk1"/>
              </a:solidFill>
            </a:endParaRPr>
          </a:p>
          <a:p>
            <a:pPr indent="-249237" lvl="1" marL="639762" rtl="0" algn="l">
              <a:spcBef>
                <a:spcPts val="0"/>
              </a:spcBef>
              <a:spcAft>
                <a:spcPts val="0"/>
              </a:spcAft>
              <a:buClr>
                <a:srgbClr val="2A6D7D"/>
              </a:buClr>
              <a:buSzPts val="2200"/>
              <a:buFont typeface="Noto Sans Symbols"/>
              <a:buChar char="⮚"/>
            </a:pPr>
            <a:r>
              <a:rPr lang="en-US" sz="2200">
                <a:solidFill>
                  <a:schemeClr val="dk1"/>
                </a:solidFill>
              </a:rPr>
              <a:t>Utility Bills</a:t>
            </a:r>
            <a:endParaRPr sz="1600">
              <a:solidFill>
                <a:schemeClr val="dk1"/>
              </a:solidFill>
            </a:endParaRPr>
          </a:p>
          <a:p>
            <a:pPr indent="-249237" lvl="1" marL="639762" rtl="0" algn="l">
              <a:spcBef>
                <a:spcPts val="0"/>
              </a:spcBef>
              <a:spcAft>
                <a:spcPts val="0"/>
              </a:spcAft>
              <a:buClr>
                <a:srgbClr val="2A6D7D"/>
              </a:buClr>
              <a:buSzPts val="2200"/>
              <a:buFont typeface="Noto Sans Symbols"/>
              <a:buChar char="⮚"/>
            </a:pPr>
            <a:r>
              <a:rPr lang="en-US" sz="2200">
                <a:solidFill>
                  <a:schemeClr val="dk1"/>
                </a:solidFill>
              </a:rPr>
              <a:t>Contractual Agreements</a:t>
            </a:r>
            <a:endParaRPr sz="1600">
              <a:solidFill>
                <a:schemeClr val="dk1"/>
              </a:solidFill>
            </a:endParaRPr>
          </a:p>
          <a:p>
            <a:pPr indent="-249237" lvl="1" marL="639762" rtl="0" algn="l">
              <a:spcBef>
                <a:spcPts val="0"/>
              </a:spcBef>
              <a:spcAft>
                <a:spcPts val="0"/>
              </a:spcAft>
              <a:buClr>
                <a:srgbClr val="2A6D7D"/>
              </a:buClr>
              <a:buSzPts val="2200"/>
              <a:buFont typeface="Noto Sans Symbols"/>
              <a:buChar char="⮚"/>
            </a:pPr>
            <a:r>
              <a:rPr lang="en-US" sz="2200">
                <a:solidFill>
                  <a:schemeClr val="dk1"/>
                </a:solidFill>
              </a:rPr>
              <a:t>P-Cards</a:t>
            </a:r>
            <a:endParaRPr sz="1600">
              <a:solidFill>
                <a:schemeClr val="dk1"/>
              </a:solidFill>
            </a:endParaRPr>
          </a:p>
          <a:p>
            <a:pPr indent="-249237" lvl="1" marL="639762" rtl="0" algn="l">
              <a:spcBef>
                <a:spcPts val="0"/>
              </a:spcBef>
              <a:spcAft>
                <a:spcPts val="0"/>
              </a:spcAft>
              <a:buClr>
                <a:srgbClr val="2A6D7D"/>
              </a:buClr>
              <a:buSzPts val="2200"/>
              <a:buFont typeface="Noto Sans Symbols"/>
              <a:buChar char="⮚"/>
            </a:pPr>
            <a:r>
              <a:rPr lang="en-US" sz="2200">
                <a:solidFill>
                  <a:schemeClr val="dk1"/>
                </a:solidFill>
              </a:rPr>
              <a:t>Check Requests/Travel</a:t>
            </a:r>
            <a:endParaRPr sz="1600">
              <a:solidFill>
                <a:schemeClr val="dk1"/>
              </a:solidFill>
            </a:endParaRPr>
          </a:p>
          <a:p>
            <a:pPr indent="-249237" lvl="1" marL="639762" rtl="0" algn="l">
              <a:spcBef>
                <a:spcPts val="0"/>
              </a:spcBef>
              <a:spcAft>
                <a:spcPts val="0"/>
              </a:spcAft>
              <a:buClr>
                <a:srgbClr val="2A6D7D"/>
              </a:buClr>
              <a:buSzPts val="2200"/>
              <a:buFont typeface="Noto Sans Symbols"/>
              <a:buChar char="⮚"/>
            </a:pPr>
            <a:r>
              <a:rPr lang="en-US" sz="2200">
                <a:solidFill>
                  <a:schemeClr val="dk1"/>
                </a:solidFill>
              </a:rPr>
              <a:t>Expense Reimbursement</a:t>
            </a:r>
            <a:endParaRPr sz="1600">
              <a:solidFill>
                <a:schemeClr val="dk1"/>
              </a:solidFill>
            </a:endParaRPr>
          </a:p>
          <a:p>
            <a:pPr indent="-249237" lvl="1" marL="639762" rtl="0" algn="l">
              <a:spcBef>
                <a:spcPts val="0"/>
              </a:spcBef>
              <a:spcAft>
                <a:spcPts val="0"/>
              </a:spcAft>
              <a:buClr>
                <a:srgbClr val="2A6D7D"/>
              </a:buClr>
              <a:buSzPts val="2200"/>
              <a:buFont typeface="Noto Sans Symbols"/>
              <a:buChar char="⮚"/>
            </a:pPr>
            <a:r>
              <a:rPr lang="en-US" sz="2200">
                <a:solidFill>
                  <a:schemeClr val="dk1"/>
                </a:solidFill>
              </a:rPr>
              <a:t>Petty Cash</a:t>
            </a:r>
            <a:endParaRPr sz="1600">
              <a:solidFill>
                <a:schemeClr val="dk1"/>
              </a:solidFill>
            </a:endParaRPr>
          </a:p>
          <a:p>
            <a:pPr indent="-109537" lvl="1" marL="639762" rtl="0" algn="l">
              <a:lnSpc>
                <a:spcPct val="80000"/>
              </a:lnSpc>
              <a:spcBef>
                <a:spcPts val="0"/>
              </a:spcBef>
              <a:spcAft>
                <a:spcPts val="0"/>
              </a:spcAft>
              <a:buNone/>
            </a:pPr>
            <a:r>
              <a:t/>
            </a:r>
            <a:endParaRPr sz="2200">
              <a:solidFill>
                <a:schemeClr val="dk1"/>
              </a:solidFill>
            </a:endParaRPr>
          </a:p>
          <a:p>
            <a:pPr indent="-295275" lvl="0" marL="365125" rtl="0" algn="l">
              <a:lnSpc>
                <a:spcPct val="80000"/>
              </a:lnSpc>
              <a:spcBef>
                <a:spcPts val="0"/>
              </a:spcBef>
              <a:spcAft>
                <a:spcPts val="0"/>
              </a:spcAft>
              <a:buClr>
                <a:srgbClr val="2A6D7D"/>
              </a:buClr>
              <a:buSzPts val="2200"/>
              <a:buFont typeface="Noto Sans Symbols"/>
              <a:buChar char="⮚"/>
            </a:pPr>
            <a:r>
              <a:rPr lang="en-US" sz="2200">
                <a:solidFill>
                  <a:schemeClr val="dk1"/>
                </a:solidFill>
              </a:rPr>
              <a:t>Additional Accounts Payable Tasks</a:t>
            </a:r>
            <a:endParaRPr sz="1600">
              <a:solidFill>
                <a:schemeClr val="dk1"/>
              </a:solidFill>
            </a:endParaRPr>
          </a:p>
          <a:p>
            <a:pPr indent="-249237" lvl="1" marL="639762" rtl="0" algn="l">
              <a:spcBef>
                <a:spcPts val="0"/>
              </a:spcBef>
              <a:spcAft>
                <a:spcPts val="0"/>
              </a:spcAft>
              <a:buClr>
                <a:srgbClr val="2A6D7D"/>
              </a:buClr>
              <a:buSzPts val="2200"/>
              <a:buFont typeface="Noto Sans Symbols"/>
              <a:buChar char="⮚"/>
            </a:pPr>
            <a:r>
              <a:rPr lang="en-US" sz="2200">
                <a:solidFill>
                  <a:schemeClr val="dk1"/>
                </a:solidFill>
              </a:rPr>
              <a:t>Vendor Files / Stale Dated Checks</a:t>
            </a:r>
            <a:endParaRPr sz="1600">
              <a:solidFill>
                <a:schemeClr val="dk1"/>
              </a:solidFill>
            </a:endParaRPr>
          </a:p>
          <a:p>
            <a:pPr indent="-249237" lvl="1" marL="639762" rtl="0" algn="l">
              <a:spcBef>
                <a:spcPts val="0"/>
              </a:spcBef>
              <a:spcAft>
                <a:spcPts val="0"/>
              </a:spcAft>
              <a:buClr>
                <a:srgbClr val="2A6D7D"/>
              </a:buClr>
              <a:buSzPts val="2200"/>
              <a:buFont typeface="Noto Sans Symbols"/>
              <a:buChar char="⮚"/>
            </a:pPr>
            <a:r>
              <a:rPr lang="en-US" sz="2200">
                <a:solidFill>
                  <a:schemeClr val="dk1"/>
                </a:solidFill>
              </a:rPr>
              <a:t>W-9’s and 1099’s</a:t>
            </a:r>
            <a:endParaRPr sz="1600">
              <a:solidFill>
                <a:schemeClr val="dk1"/>
              </a:solidFill>
            </a:endParaRPr>
          </a:p>
          <a:p>
            <a:pPr indent="-249237" lvl="1" marL="639762" rtl="0" algn="l">
              <a:spcBef>
                <a:spcPts val="0"/>
              </a:spcBef>
              <a:spcAft>
                <a:spcPts val="0"/>
              </a:spcAft>
              <a:buClr>
                <a:srgbClr val="2A6D7D"/>
              </a:buClr>
              <a:buSzPts val="2200"/>
              <a:buFont typeface="Noto Sans Symbols"/>
              <a:buChar char="⮚"/>
            </a:pPr>
            <a:r>
              <a:rPr lang="en-US" sz="2200">
                <a:solidFill>
                  <a:schemeClr val="dk1"/>
                </a:solidFill>
              </a:rPr>
              <a:t>Record Retention</a:t>
            </a:r>
            <a:endParaRPr sz="1600">
              <a:solidFill>
                <a:schemeClr val="dk1"/>
              </a:solidFill>
            </a:endParaRPr>
          </a:p>
          <a:p>
            <a:pPr indent="-249237" lvl="1" marL="639762" rtl="0" algn="l">
              <a:spcBef>
                <a:spcPts val="0"/>
              </a:spcBef>
              <a:spcAft>
                <a:spcPts val="0"/>
              </a:spcAft>
              <a:buClr>
                <a:srgbClr val="2A6D7D"/>
              </a:buClr>
              <a:buSzPts val="2200"/>
              <a:buFont typeface="Noto Sans Symbols"/>
              <a:buChar char="⮚"/>
            </a:pPr>
            <a:r>
              <a:rPr lang="en-US" sz="2200">
                <a:solidFill>
                  <a:schemeClr val="dk1"/>
                </a:solidFill>
              </a:rPr>
              <a:t>Bid Process</a:t>
            </a:r>
            <a:endParaRPr sz="1600">
              <a:solidFill>
                <a:schemeClr val="dk1"/>
              </a:solidFill>
            </a:endParaRPr>
          </a:p>
          <a:p>
            <a:pPr indent="-249237" lvl="1" marL="639762" rtl="0" algn="l">
              <a:spcBef>
                <a:spcPts val="0"/>
              </a:spcBef>
              <a:spcAft>
                <a:spcPts val="0"/>
              </a:spcAft>
              <a:buClr>
                <a:srgbClr val="2A6D7D"/>
              </a:buClr>
              <a:buSzPts val="2200"/>
              <a:buFont typeface="Noto Sans Symbols"/>
              <a:buChar char="⮚"/>
            </a:pPr>
            <a:r>
              <a:rPr lang="en-US" sz="2200">
                <a:solidFill>
                  <a:schemeClr val="dk1"/>
                </a:solidFill>
              </a:rPr>
              <a:t>Internal Controls</a:t>
            </a:r>
            <a:endParaRPr sz="1600">
              <a:solidFill>
                <a:schemeClr val="dk1"/>
              </a:solidFill>
            </a:endParaRPr>
          </a:p>
          <a:p>
            <a:pPr indent="-249237" lvl="1" marL="639762" rtl="0" algn="l">
              <a:spcBef>
                <a:spcPts val="0"/>
              </a:spcBef>
              <a:spcAft>
                <a:spcPts val="0"/>
              </a:spcAft>
              <a:buClr>
                <a:srgbClr val="2A6D7D"/>
              </a:buClr>
              <a:buSzPts val="2200"/>
              <a:buFont typeface="Noto Sans Symbols"/>
              <a:buChar char="⮚"/>
            </a:pPr>
            <a:r>
              <a:rPr lang="en-US" sz="2200">
                <a:solidFill>
                  <a:schemeClr val="dk1"/>
                </a:solidFill>
              </a:rPr>
              <a:t>Audit considerations</a:t>
            </a:r>
            <a:endParaRPr sz="16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1817ffd1abb_0_5"/>
          <p:cNvSpPr txBox="1"/>
          <p:nvPr>
            <p:ph type="title"/>
          </p:nvPr>
        </p:nvSpPr>
        <p:spPr>
          <a:xfrm>
            <a:off x="949325" y="414338"/>
            <a:ext cx="11919000" cy="1501800"/>
          </a:xfrm>
          <a:prstGeom prst="rect">
            <a:avLst/>
          </a:prstGeom>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rPr b="1" lang="en-US" sz="4000">
                <a:solidFill>
                  <a:srgbClr val="00A88F"/>
                </a:solidFill>
                <a:latin typeface="Arial"/>
                <a:ea typeface="Arial"/>
                <a:cs typeface="Arial"/>
                <a:sym typeface="Arial"/>
              </a:rPr>
              <a:t>Purchase Orders</a:t>
            </a:r>
            <a:endParaRPr b="1" sz="4000">
              <a:solidFill>
                <a:srgbClr val="00A88F"/>
              </a:solidFill>
              <a:latin typeface="Arial"/>
              <a:ea typeface="Arial"/>
              <a:cs typeface="Arial"/>
              <a:sym typeface="Arial"/>
            </a:endParaRPr>
          </a:p>
        </p:txBody>
      </p:sp>
      <p:sp>
        <p:nvSpPr>
          <p:cNvPr id="122" name="Google Shape;122;g1817ffd1abb_0_5"/>
          <p:cNvSpPr txBox="1"/>
          <p:nvPr>
            <p:ph idx="1" type="body"/>
          </p:nvPr>
        </p:nvSpPr>
        <p:spPr>
          <a:xfrm>
            <a:off x="949325" y="1283425"/>
            <a:ext cx="12696000" cy="4932300"/>
          </a:xfrm>
          <a:prstGeom prst="rect">
            <a:avLst/>
          </a:prstGeom>
        </p:spPr>
        <p:txBody>
          <a:bodyPr anchorCtr="0" anchor="t" bIns="45700" lIns="91425" spcFirstLastPara="1" rIns="91425" wrap="square" tIns="45700">
            <a:noAutofit/>
          </a:bodyPr>
          <a:lstStyle/>
          <a:p>
            <a:pPr indent="-468312" lvl="0" marL="517525" rtl="0" algn="l">
              <a:lnSpc>
                <a:spcPct val="100000"/>
              </a:lnSpc>
              <a:spcBef>
                <a:spcPts val="0"/>
              </a:spcBef>
              <a:spcAft>
                <a:spcPts val="0"/>
              </a:spcAft>
              <a:buClr>
                <a:srgbClr val="3891A7"/>
              </a:buClr>
              <a:buSzPts val="2540"/>
              <a:buFont typeface="Noto Sans Symbols"/>
              <a:buChar char="❑"/>
            </a:pPr>
            <a:r>
              <a:rPr lang="en-US" sz="3100">
                <a:latin typeface="Gill Sans"/>
                <a:ea typeface="Gill Sans"/>
                <a:cs typeface="Gill Sans"/>
                <a:sym typeface="Gill Sans"/>
              </a:rPr>
              <a:t>Purchase orders create the encumbrance to obligate funds for a purchase</a:t>
            </a:r>
            <a:endParaRPr sz="3500">
              <a:latin typeface="Gill Sans"/>
              <a:ea typeface="Gill Sans"/>
              <a:cs typeface="Gill Sans"/>
              <a:sym typeface="Gill Sans"/>
            </a:endParaRPr>
          </a:p>
          <a:p>
            <a:pPr indent="-468312" lvl="0" marL="517525" rtl="0" algn="l">
              <a:lnSpc>
                <a:spcPct val="100000"/>
              </a:lnSpc>
              <a:spcBef>
                <a:spcPts val="600"/>
              </a:spcBef>
              <a:spcAft>
                <a:spcPts val="0"/>
              </a:spcAft>
              <a:buClr>
                <a:srgbClr val="3891A7"/>
              </a:buClr>
              <a:buSzPts val="2540"/>
              <a:buFont typeface="Noto Sans Symbols"/>
              <a:buChar char="❑"/>
            </a:pPr>
            <a:r>
              <a:rPr lang="en-US" sz="3100">
                <a:latin typeface="Gill Sans"/>
                <a:ea typeface="Gill Sans"/>
                <a:cs typeface="Gill Sans"/>
                <a:sym typeface="Gill Sans"/>
              </a:rPr>
              <a:t>Provides necessary approvals as required at the Federal, State &amp; Local levels regardless of revenue source</a:t>
            </a:r>
            <a:endParaRPr sz="3500">
              <a:latin typeface="Gill Sans"/>
              <a:ea typeface="Gill Sans"/>
              <a:cs typeface="Gill Sans"/>
              <a:sym typeface="Gill Sans"/>
            </a:endParaRPr>
          </a:p>
          <a:p>
            <a:pPr indent="-488632" lvl="0" marL="517525" rtl="0" algn="l">
              <a:lnSpc>
                <a:spcPct val="100000"/>
              </a:lnSpc>
              <a:spcBef>
                <a:spcPts val="600"/>
              </a:spcBef>
              <a:spcAft>
                <a:spcPts val="0"/>
              </a:spcAft>
              <a:buClr>
                <a:srgbClr val="3891A7"/>
              </a:buClr>
              <a:buSzPts val="2540"/>
              <a:buFont typeface="Noto Sans Symbols"/>
              <a:buChar char="❑"/>
            </a:pPr>
            <a:r>
              <a:rPr lang="en-US" sz="2700">
                <a:latin typeface="Gill Sans"/>
                <a:ea typeface="Gill Sans"/>
                <a:cs typeface="Gill Sans"/>
                <a:sym typeface="Gill Sans"/>
              </a:rPr>
              <a:t>Procedures require advance approval of purchases</a:t>
            </a:r>
            <a:endParaRPr sz="3500">
              <a:latin typeface="Gill Sans"/>
              <a:ea typeface="Gill Sans"/>
              <a:cs typeface="Gill Sans"/>
              <a:sym typeface="Gill Sans"/>
            </a:endParaRPr>
          </a:p>
          <a:p>
            <a:pPr indent="-255587" lvl="1" marL="639762" rtl="0" algn="l">
              <a:lnSpc>
                <a:spcPct val="100000"/>
              </a:lnSpc>
              <a:spcBef>
                <a:spcPts val="500"/>
              </a:spcBef>
              <a:spcAft>
                <a:spcPts val="0"/>
              </a:spcAft>
              <a:buClr>
                <a:srgbClr val="3891A7"/>
              </a:buClr>
              <a:buSzPts val="2300"/>
              <a:buFont typeface="Verdana"/>
              <a:buChar char="◦"/>
            </a:pPr>
            <a:r>
              <a:rPr lang="en-US" sz="2300">
                <a:latin typeface="Gill Sans"/>
                <a:ea typeface="Gill Sans"/>
                <a:cs typeface="Gill Sans"/>
                <a:sym typeface="Gill Sans"/>
              </a:rPr>
              <a:t>SHIP TO:	Central receiving (if applicable)</a:t>
            </a:r>
            <a:endParaRPr sz="3100">
              <a:latin typeface="Gill Sans"/>
              <a:ea typeface="Gill Sans"/>
              <a:cs typeface="Gill Sans"/>
              <a:sym typeface="Gill Sans"/>
            </a:endParaRPr>
          </a:p>
          <a:p>
            <a:pPr indent="-255587" lvl="1" marL="639762" rtl="0" algn="l">
              <a:lnSpc>
                <a:spcPct val="100000"/>
              </a:lnSpc>
              <a:spcBef>
                <a:spcPts val="500"/>
              </a:spcBef>
              <a:spcAft>
                <a:spcPts val="0"/>
              </a:spcAft>
              <a:buClr>
                <a:srgbClr val="3891A7"/>
              </a:buClr>
              <a:buSzPts val="2300"/>
              <a:buFont typeface="Verdana"/>
              <a:buChar char="◦"/>
            </a:pPr>
            <a:r>
              <a:rPr lang="en-US" sz="2300">
                <a:latin typeface="Gill Sans"/>
                <a:ea typeface="Gill Sans"/>
                <a:cs typeface="Gill Sans"/>
                <a:sym typeface="Gill Sans"/>
              </a:rPr>
              <a:t>BILL TO:	Accounts payable</a:t>
            </a:r>
            <a:endParaRPr sz="3100">
              <a:latin typeface="Gill Sans"/>
              <a:ea typeface="Gill Sans"/>
              <a:cs typeface="Gill Sans"/>
              <a:sym typeface="Gill Sans"/>
            </a:endParaRPr>
          </a:p>
          <a:p>
            <a:pPr indent="-255587" lvl="1" marL="639762" rtl="0" algn="l">
              <a:lnSpc>
                <a:spcPct val="100000"/>
              </a:lnSpc>
              <a:spcBef>
                <a:spcPts val="500"/>
              </a:spcBef>
              <a:spcAft>
                <a:spcPts val="0"/>
              </a:spcAft>
              <a:buClr>
                <a:srgbClr val="3891A7"/>
              </a:buClr>
              <a:buSzPts val="2300"/>
              <a:buFont typeface="Verdana"/>
              <a:buChar char="◦"/>
            </a:pPr>
            <a:r>
              <a:rPr lang="en-US" sz="2300">
                <a:latin typeface="Gill Sans"/>
                <a:ea typeface="Gill Sans"/>
                <a:cs typeface="Gill Sans"/>
                <a:sym typeface="Gill Sans"/>
              </a:rPr>
              <a:t>Backdating of PO is not permitted.</a:t>
            </a:r>
            <a:endParaRPr sz="3100">
              <a:latin typeface="Gill Sans"/>
              <a:ea typeface="Gill Sans"/>
              <a:cs typeface="Gill Sans"/>
              <a:sym typeface="Gill Sans"/>
            </a:endParaRPr>
          </a:p>
          <a:p>
            <a:pPr indent="-389890" lvl="0" marL="457200" rtl="0" algn="l">
              <a:lnSpc>
                <a:spcPct val="100000"/>
              </a:lnSpc>
              <a:spcBef>
                <a:spcPts val="0"/>
              </a:spcBef>
              <a:spcAft>
                <a:spcPts val="0"/>
              </a:spcAft>
              <a:buClr>
                <a:srgbClr val="3891A7"/>
              </a:buClr>
              <a:buSzPts val="2540"/>
              <a:buFont typeface="Noto Sans Symbols"/>
              <a:buChar char="❏"/>
            </a:pPr>
            <a:r>
              <a:rPr lang="en-US" sz="2700">
                <a:latin typeface="Gill Sans"/>
                <a:ea typeface="Gill Sans"/>
                <a:cs typeface="Gill Sans"/>
                <a:sym typeface="Gill Sans"/>
              </a:rPr>
              <a:t>Authorization to sign contract/enter into agreements</a:t>
            </a:r>
            <a:endParaRPr sz="2700">
              <a:latin typeface="Gill Sans"/>
              <a:ea typeface="Gill Sans"/>
              <a:cs typeface="Gill Sans"/>
              <a:sym typeface="Gill Sans"/>
            </a:endParaRPr>
          </a:p>
          <a:p>
            <a:pPr indent="-389890" lvl="0" marL="457200" rtl="0" algn="l">
              <a:lnSpc>
                <a:spcPct val="100000"/>
              </a:lnSpc>
              <a:spcBef>
                <a:spcPts val="0"/>
              </a:spcBef>
              <a:spcAft>
                <a:spcPts val="0"/>
              </a:spcAft>
              <a:buClr>
                <a:srgbClr val="3891A7"/>
              </a:buClr>
              <a:buSzPts val="2540"/>
              <a:buFont typeface="Noto Sans Symbols"/>
              <a:buChar char="❏"/>
            </a:pPr>
            <a:r>
              <a:rPr lang="en-US" sz="2600">
                <a:latin typeface="Gill Sans"/>
                <a:ea typeface="Gill Sans"/>
                <a:cs typeface="Gill Sans"/>
                <a:sym typeface="Gill Sans"/>
              </a:rPr>
              <a:t>? Who has authority based on Board policy?</a:t>
            </a:r>
            <a:endParaRPr sz="2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1817ffd1abb_0_46"/>
          <p:cNvSpPr txBox="1"/>
          <p:nvPr>
            <p:ph type="title"/>
          </p:nvPr>
        </p:nvSpPr>
        <p:spPr>
          <a:xfrm>
            <a:off x="949325" y="414338"/>
            <a:ext cx="11919000" cy="1501800"/>
          </a:xfrm>
          <a:prstGeom prst="rect">
            <a:avLst/>
          </a:prstGeom>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lang="en-US" sz="4000">
                <a:solidFill>
                  <a:srgbClr val="00A88F"/>
                </a:solidFill>
                <a:latin typeface="Arial"/>
                <a:ea typeface="Arial"/>
                <a:cs typeface="Arial"/>
                <a:sym typeface="Arial"/>
              </a:rPr>
              <a:t>Purchase Order Payment Cycle</a:t>
            </a:r>
            <a:endParaRPr b="1" sz="4000">
              <a:solidFill>
                <a:srgbClr val="00A88F"/>
              </a:solidFill>
              <a:latin typeface="Arial"/>
              <a:ea typeface="Arial"/>
              <a:cs typeface="Arial"/>
              <a:sym typeface="Arial"/>
            </a:endParaRPr>
          </a:p>
        </p:txBody>
      </p:sp>
      <p:pic>
        <p:nvPicPr>
          <p:cNvPr id="129" name="Google Shape;129;g1817ffd1abb_0_46"/>
          <p:cNvPicPr preferRelativeResize="0"/>
          <p:nvPr/>
        </p:nvPicPr>
        <p:blipFill rotWithShape="1">
          <a:blip r:embed="rId3">
            <a:alphaModFix/>
          </a:blip>
          <a:srcRect b="0" l="0" r="0" t="0"/>
          <a:stretch/>
        </p:blipFill>
        <p:spPr>
          <a:xfrm>
            <a:off x="3829850" y="1174700"/>
            <a:ext cx="6553200" cy="5664199"/>
          </a:xfrm>
          <a:prstGeom prst="rect">
            <a:avLst/>
          </a:prstGeom>
          <a:noFill/>
          <a:ln>
            <a:noFill/>
          </a:ln>
        </p:spPr>
      </p:pic>
      <p:sp>
        <p:nvSpPr>
          <p:cNvPr id="130" name="Google Shape;130;g1817ffd1abb_0_46"/>
          <p:cNvSpPr/>
          <p:nvPr/>
        </p:nvSpPr>
        <p:spPr>
          <a:xfrm>
            <a:off x="5889650" y="3058550"/>
            <a:ext cx="2433600" cy="2225400"/>
          </a:xfrm>
          <a:prstGeom prst="ellipse">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100"/>
              <a:t>Purchase Orders</a:t>
            </a:r>
            <a:endParaRPr b="1" sz="2100"/>
          </a:p>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2007-09-20T14:21:43Z</dcterms:created>
  <dc:creator>+</dc:creator>
</cp:coreProperties>
</file>