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9"/>
  </p:notesMasterIdLst>
  <p:handoutMasterIdLst>
    <p:handoutMasterId r:id="rId50"/>
  </p:handoutMasterIdLst>
  <p:sldIdLst>
    <p:sldId id="256" r:id="rId2"/>
    <p:sldId id="257" r:id="rId3"/>
    <p:sldId id="259" r:id="rId4"/>
    <p:sldId id="260" r:id="rId5"/>
    <p:sldId id="274" r:id="rId6"/>
    <p:sldId id="273" r:id="rId7"/>
    <p:sldId id="272" r:id="rId8"/>
    <p:sldId id="271" r:id="rId9"/>
    <p:sldId id="275" r:id="rId10"/>
    <p:sldId id="261" r:id="rId11"/>
    <p:sldId id="313" r:id="rId12"/>
    <p:sldId id="314" r:id="rId13"/>
    <p:sldId id="312" r:id="rId14"/>
    <p:sldId id="315" r:id="rId15"/>
    <p:sldId id="262" r:id="rId16"/>
    <p:sldId id="263" r:id="rId17"/>
    <p:sldId id="307" r:id="rId18"/>
    <p:sldId id="310" r:id="rId19"/>
    <p:sldId id="292" r:id="rId20"/>
    <p:sldId id="293" r:id="rId21"/>
    <p:sldId id="294" r:id="rId22"/>
    <p:sldId id="295" r:id="rId23"/>
    <p:sldId id="296" r:id="rId24"/>
    <p:sldId id="297" r:id="rId25"/>
    <p:sldId id="298" r:id="rId26"/>
    <p:sldId id="264" r:id="rId27"/>
    <p:sldId id="276" r:id="rId28"/>
    <p:sldId id="288" r:id="rId29"/>
    <p:sldId id="287" r:id="rId30"/>
    <p:sldId id="286" r:id="rId31"/>
    <p:sldId id="285" r:id="rId32"/>
    <p:sldId id="284" r:id="rId33"/>
    <p:sldId id="283" r:id="rId34"/>
    <p:sldId id="304" r:id="rId35"/>
    <p:sldId id="305" r:id="rId36"/>
    <p:sldId id="306" r:id="rId37"/>
    <p:sldId id="299" r:id="rId38"/>
    <p:sldId id="300" r:id="rId39"/>
    <p:sldId id="301" r:id="rId40"/>
    <p:sldId id="303" r:id="rId41"/>
    <p:sldId id="302" r:id="rId42"/>
    <p:sldId id="268" r:id="rId43"/>
    <p:sldId id="291" r:id="rId44"/>
    <p:sldId id="290" r:id="rId45"/>
    <p:sldId id="289" r:id="rId46"/>
    <p:sldId id="269" r:id="rId47"/>
    <p:sldId id="270" r:id="rId48"/>
  </p:sldIdLst>
  <p:sldSz cx="10363200" cy="77724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448" userDrawn="1">
          <p15:clr>
            <a:srgbClr val="A4A3A4"/>
          </p15:clr>
        </p15:guide>
        <p15:guide id="2" pos="326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1122" y="66"/>
      </p:cViewPr>
      <p:guideLst>
        <p:guide orient="horz" pos="2448"/>
        <p:guide pos="326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GRoman\Desktop\Falling%20Behind\Gaby%2017%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GRoman\Desktop\Falling%20Behind\Gaby%2017%20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GRoman\Desktop\Falling%20Behind\Gaby%2017%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'Finance Graphs'!$B$35</c:f>
              <c:strCache>
                <c:ptCount val="1"/>
                <c:pt idx="0">
                  <c:v>Local Property Taxes</c:v>
                </c:pt>
              </c:strCache>
            </c:strRef>
          </c:tx>
          <c:spPr>
            <a:solidFill>
              <a:schemeClr val="accent1"/>
            </a:solidFill>
            <a:ln>
              <a:noFill/>
            </a:ln>
            <a:effectLst/>
          </c:spPr>
          <c:invertIfNegative val="0"/>
          <c:cat>
            <c:strRef>
              <c:f>'Finance Graphs'!$A$36:$A$38</c:f>
              <c:strCache>
                <c:ptCount val="3"/>
                <c:pt idx="0">
                  <c:v>Flat Grant</c:v>
                </c:pt>
                <c:pt idx="1">
                  <c:v>Alternate Method</c:v>
                </c:pt>
                <c:pt idx="2">
                  <c:v>Foundation</c:v>
                </c:pt>
              </c:strCache>
            </c:strRef>
          </c:cat>
          <c:val>
            <c:numRef>
              <c:f>'Finance Graphs'!$B$36:$B$38</c:f>
              <c:numCache>
                <c:formatCode>"$"#,##0.00</c:formatCode>
                <c:ptCount val="3"/>
                <c:pt idx="0">
                  <c:v>16171.802700292956</c:v>
                </c:pt>
                <c:pt idx="1">
                  <c:v>13015.330535535913</c:v>
                </c:pt>
                <c:pt idx="2">
                  <c:v>6739.819557377682</c:v>
                </c:pt>
              </c:numCache>
            </c:numRef>
          </c:val>
          <c:extLst>
            <c:ext xmlns:c16="http://schemas.microsoft.com/office/drawing/2014/chart" uri="{C3380CC4-5D6E-409C-BE32-E72D297353CC}">
              <c16:uniqueId val="{00000000-BF9C-45BD-A34F-D4110C14A923}"/>
            </c:ext>
          </c:extLst>
        </c:ser>
        <c:ser>
          <c:idx val="1"/>
          <c:order val="1"/>
          <c:tx>
            <c:strRef>
              <c:f>'Finance Graphs'!$C$35</c:f>
              <c:strCache>
                <c:ptCount val="1"/>
                <c:pt idx="0">
                  <c:v>Other Local Funding</c:v>
                </c:pt>
              </c:strCache>
            </c:strRef>
          </c:tx>
          <c:spPr>
            <a:solidFill>
              <a:schemeClr val="accent2"/>
            </a:solidFill>
            <a:ln>
              <a:noFill/>
            </a:ln>
            <a:effectLst/>
          </c:spPr>
          <c:invertIfNegative val="0"/>
          <c:cat>
            <c:strRef>
              <c:f>'Finance Graphs'!$A$36:$A$38</c:f>
              <c:strCache>
                <c:ptCount val="3"/>
                <c:pt idx="0">
                  <c:v>Flat Grant</c:v>
                </c:pt>
                <c:pt idx="1">
                  <c:v>Alternate Method</c:v>
                </c:pt>
                <c:pt idx="2">
                  <c:v>Foundation</c:v>
                </c:pt>
              </c:strCache>
            </c:strRef>
          </c:cat>
          <c:val>
            <c:numRef>
              <c:f>'Finance Graphs'!$C$36:$C$38</c:f>
              <c:numCache>
                <c:formatCode>"$"#,##0.00</c:formatCode>
                <c:ptCount val="3"/>
                <c:pt idx="0">
                  <c:v>849.60236487920861</c:v>
                </c:pt>
                <c:pt idx="1">
                  <c:v>736.12409740175133</c:v>
                </c:pt>
                <c:pt idx="2">
                  <c:v>612.11661705539916</c:v>
                </c:pt>
              </c:numCache>
            </c:numRef>
          </c:val>
          <c:extLst>
            <c:ext xmlns:c16="http://schemas.microsoft.com/office/drawing/2014/chart" uri="{C3380CC4-5D6E-409C-BE32-E72D297353CC}">
              <c16:uniqueId val="{00000001-BF9C-45BD-A34F-D4110C14A923}"/>
            </c:ext>
          </c:extLst>
        </c:ser>
        <c:ser>
          <c:idx val="2"/>
          <c:order val="2"/>
          <c:tx>
            <c:strRef>
              <c:f>'Finance Graphs'!$D$35</c:f>
              <c:strCache>
                <c:ptCount val="1"/>
                <c:pt idx="0">
                  <c:v>GSA</c:v>
                </c:pt>
              </c:strCache>
            </c:strRef>
          </c:tx>
          <c:spPr>
            <a:solidFill>
              <a:schemeClr val="accent3"/>
            </a:solidFill>
            <a:ln>
              <a:noFill/>
            </a:ln>
            <a:effectLst/>
          </c:spPr>
          <c:invertIfNegative val="0"/>
          <c:cat>
            <c:strRef>
              <c:f>'Finance Graphs'!$A$36:$A$38</c:f>
              <c:strCache>
                <c:ptCount val="3"/>
                <c:pt idx="0">
                  <c:v>Flat Grant</c:v>
                </c:pt>
                <c:pt idx="1">
                  <c:v>Alternate Method</c:v>
                </c:pt>
                <c:pt idx="2">
                  <c:v>Foundation</c:v>
                </c:pt>
              </c:strCache>
            </c:strRef>
          </c:cat>
          <c:val>
            <c:numRef>
              <c:f>'Finance Graphs'!$D$36:$D$38</c:f>
              <c:numCache>
                <c:formatCode>"$"#,##0.00</c:formatCode>
                <c:ptCount val="3"/>
                <c:pt idx="0">
                  <c:v>821.0316838619284</c:v>
                </c:pt>
                <c:pt idx="1">
                  <c:v>713.44701442557152</c:v>
                </c:pt>
                <c:pt idx="2">
                  <c:v>2875.7318297181532</c:v>
                </c:pt>
              </c:numCache>
            </c:numRef>
          </c:val>
          <c:extLst>
            <c:ext xmlns:c16="http://schemas.microsoft.com/office/drawing/2014/chart" uri="{C3380CC4-5D6E-409C-BE32-E72D297353CC}">
              <c16:uniqueId val="{00000002-BF9C-45BD-A34F-D4110C14A923}"/>
            </c:ext>
          </c:extLst>
        </c:ser>
        <c:ser>
          <c:idx val="3"/>
          <c:order val="3"/>
          <c:tx>
            <c:strRef>
              <c:f>'Finance Graphs'!$E$35</c:f>
              <c:strCache>
                <c:ptCount val="1"/>
                <c:pt idx="0">
                  <c:v>Other State Funding</c:v>
                </c:pt>
              </c:strCache>
            </c:strRef>
          </c:tx>
          <c:spPr>
            <a:solidFill>
              <a:schemeClr val="accent4"/>
            </a:solidFill>
            <a:ln>
              <a:noFill/>
            </a:ln>
            <a:effectLst/>
          </c:spPr>
          <c:invertIfNegative val="0"/>
          <c:cat>
            <c:strRef>
              <c:f>'Finance Graphs'!$A$36:$A$38</c:f>
              <c:strCache>
                <c:ptCount val="3"/>
                <c:pt idx="0">
                  <c:v>Flat Grant</c:v>
                </c:pt>
                <c:pt idx="1">
                  <c:v>Alternate Method</c:v>
                </c:pt>
                <c:pt idx="2">
                  <c:v>Foundation</c:v>
                </c:pt>
              </c:strCache>
            </c:strRef>
          </c:cat>
          <c:val>
            <c:numRef>
              <c:f>'Finance Graphs'!$E$36:$E$38</c:f>
              <c:numCache>
                <c:formatCode>"$"#,##0.00</c:formatCode>
                <c:ptCount val="3"/>
                <c:pt idx="0">
                  <c:v>643.30873986328709</c:v>
                </c:pt>
                <c:pt idx="1">
                  <c:v>759.73157830975549</c:v>
                </c:pt>
                <c:pt idx="2">
                  <c:v>1046.1602896386355</c:v>
                </c:pt>
              </c:numCache>
            </c:numRef>
          </c:val>
          <c:extLst>
            <c:ext xmlns:c16="http://schemas.microsoft.com/office/drawing/2014/chart" uri="{C3380CC4-5D6E-409C-BE32-E72D297353CC}">
              <c16:uniqueId val="{00000003-BF9C-45BD-A34F-D4110C14A923}"/>
            </c:ext>
          </c:extLst>
        </c:ser>
        <c:ser>
          <c:idx val="4"/>
          <c:order val="4"/>
          <c:tx>
            <c:strRef>
              <c:f>'Finance Graphs'!$F$35</c:f>
              <c:strCache>
                <c:ptCount val="1"/>
                <c:pt idx="0">
                  <c:v>Federal</c:v>
                </c:pt>
              </c:strCache>
            </c:strRef>
          </c:tx>
          <c:spPr>
            <a:solidFill>
              <a:schemeClr val="accent5"/>
            </a:solidFill>
            <a:ln>
              <a:noFill/>
            </a:ln>
            <a:effectLst/>
          </c:spPr>
          <c:invertIfNegative val="0"/>
          <c:cat>
            <c:strRef>
              <c:f>'Finance Graphs'!$A$36:$A$38</c:f>
              <c:strCache>
                <c:ptCount val="3"/>
                <c:pt idx="0">
                  <c:v>Flat Grant</c:v>
                </c:pt>
                <c:pt idx="1">
                  <c:v>Alternate Method</c:v>
                </c:pt>
                <c:pt idx="2">
                  <c:v>Foundation</c:v>
                </c:pt>
              </c:strCache>
            </c:strRef>
          </c:cat>
          <c:val>
            <c:numRef>
              <c:f>'Finance Graphs'!$F$36:$F$38</c:f>
              <c:numCache>
                <c:formatCode>"$"#,##0.00</c:formatCode>
                <c:ptCount val="3"/>
                <c:pt idx="0">
                  <c:v>535.75424574364195</c:v>
                </c:pt>
                <c:pt idx="1">
                  <c:v>588.80119866418886</c:v>
                </c:pt>
                <c:pt idx="2">
                  <c:v>1227.8401172256595</c:v>
                </c:pt>
              </c:numCache>
            </c:numRef>
          </c:val>
          <c:extLst>
            <c:ext xmlns:c16="http://schemas.microsoft.com/office/drawing/2014/chart" uri="{C3380CC4-5D6E-409C-BE32-E72D297353CC}">
              <c16:uniqueId val="{00000004-BF9C-45BD-A34F-D4110C14A923}"/>
            </c:ext>
          </c:extLst>
        </c:ser>
        <c:dLbls>
          <c:showLegendKey val="0"/>
          <c:showVal val="0"/>
          <c:showCatName val="0"/>
          <c:showSerName val="0"/>
          <c:showPercent val="0"/>
          <c:showBubbleSize val="0"/>
        </c:dLbls>
        <c:gapWidth val="150"/>
        <c:overlap val="100"/>
        <c:axId val="411539424"/>
        <c:axId val="411537072"/>
      </c:barChart>
      <c:lineChart>
        <c:grouping val="standard"/>
        <c:varyColors val="0"/>
        <c:ser>
          <c:idx val="5"/>
          <c:order val="5"/>
          <c:tx>
            <c:strRef>
              <c:f>'Finance Graphs'!$G$35</c:f>
              <c:strCache>
                <c:ptCount val="1"/>
                <c:pt idx="0">
                  <c:v>Total</c:v>
                </c:pt>
              </c:strCache>
            </c:strRef>
          </c:tx>
          <c:spPr>
            <a:ln w="28575" cap="rnd">
              <a:noFill/>
              <a:round/>
            </a:ln>
            <a:effectLst/>
          </c:spPr>
          <c:marker>
            <c:symbol val="none"/>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'Finance Graphs'!$A$36:$A$38</c:f>
              <c:strCache>
                <c:ptCount val="3"/>
                <c:pt idx="0">
                  <c:v>Flat Grant</c:v>
                </c:pt>
                <c:pt idx="1">
                  <c:v>Alternate Method</c:v>
                </c:pt>
                <c:pt idx="2">
                  <c:v>Foundation</c:v>
                </c:pt>
              </c:strCache>
            </c:strRef>
          </c:cat>
          <c:val>
            <c:numRef>
              <c:f>'Finance Graphs'!$G$36:$G$38</c:f>
              <c:numCache>
                <c:formatCode>"$"#,##0.00</c:formatCode>
                <c:ptCount val="3"/>
                <c:pt idx="0">
                  <c:v>19021.499734641024</c:v>
                </c:pt>
                <c:pt idx="1">
                  <c:v>15813.43442433718</c:v>
                </c:pt>
                <c:pt idx="2">
                  <c:v>12501.668411015529</c:v>
                </c:pt>
              </c:numCache>
            </c:numRef>
          </c:val>
          <c:smooth val="0"/>
          <c:extLst>
            <c:ext xmlns:c16="http://schemas.microsoft.com/office/drawing/2014/chart" uri="{C3380CC4-5D6E-409C-BE32-E72D297353CC}">
              <c16:uniqueId val="{00000005-BF9C-45BD-A34F-D4110C14A923}"/>
            </c:ext>
          </c:extLst>
        </c:ser>
        <c:dLbls>
          <c:showLegendKey val="0"/>
          <c:showVal val="0"/>
          <c:showCatName val="0"/>
          <c:showSerName val="0"/>
          <c:showPercent val="0"/>
          <c:showBubbleSize val="0"/>
        </c:dLbls>
        <c:marker val="1"/>
        <c:smooth val="0"/>
        <c:axId val="411539424"/>
        <c:axId val="411537072"/>
      </c:lineChart>
      <c:catAx>
        <c:axId val="411539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1537072"/>
        <c:crosses val="autoZero"/>
        <c:auto val="1"/>
        <c:lblAlgn val="ctr"/>
        <c:lblOffset val="100"/>
        <c:noMultiLvlLbl val="0"/>
      </c:catAx>
      <c:valAx>
        <c:axId val="411537072"/>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1539424"/>
        <c:crosses val="autoZero"/>
        <c:crossBetween val="between"/>
      </c:valAx>
      <c:spPr>
        <a:noFill/>
        <a:ln>
          <a:noFill/>
        </a:ln>
        <a:effectLst/>
      </c:spPr>
    </c:plotArea>
    <c:legend>
      <c:legendPos val="b"/>
      <c:legendEntry>
        <c:idx val="5"/>
        <c:delete val="1"/>
      </c:legendEntry>
      <c:layout>
        <c:manualLayout>
          <c:xMode val="edge"/>
          <c:yMode val="edge"/>
          <c:x val="5.3858157756269147E-3"/>
          <c:y val="0.8747443494090823"/>
          <c:w val="0.9742100462633011"/>
          <c:h val="0.12351781735866044"/>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'Finance Graphs'!$J$58</c:f>
              <c:strCache>
                <c:ptCount val="1"/>
                <c:pt idx="0">
                  <c:v>EAV Per Pupil</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'Finance Graphs'!$I$59:$I$61</c:f>
              <c:strCache>
                <c:ptCount val="3"/>
                <c:pt idx="0">
                  <c:v>75%+ White</c:v>
                </c:pt>
                <c:pt idx="1">
                  <c:v>75%+ Black</c:v>
                </c:pt>
                <c:pt idx="2">
                  <c:v>75%+ Hispanic</c:v>
                </c:pt>
              </c:strCache>
            </c:strRef>
          </c:cat>
          <c:val>
            <c:numRef>
              <c:f>'Finance Graphs'!$J$59:$J$61</c:f>
              <c:numCache>
                <c:formatCode>"$"#,##0</c:formatCode>
                <c:ptCount val="3"/>
                <c:pt idx="0">
                  <c:v>228270.20191960296</c:v>
                </c:pt>
                <c:pt idx="1">
                  <c:v>121823.61559069055</c:v>
                </c:pt>
                <c:pt idx="2">
                  <c:v>88793.396635305369</c:v>
                </c:pt>
              </c:numCache>
            </c:numRef>
          </c:val>
          <c:extLst>
            <c:ext xmlns:c16="http://schemas.microsoft.com/office/drawing/2014/chart" uri="{C3380CC4-5D6E-409C-BE32-E72D297353CC}">
              <c16:uniqueId val="{00000000-DBD1-4440-97A0-A90EF00D19DC}"/>
            </c:ext>
          </c:extLst>
        </c:ser>
        <c:dLbls>
          <c:showLegendKey val="0"/>
          <c:showVal val="0"/>
          <c:showCatName val="0"/>
          <c:showSerName val="0"/>
          <c:showPercent val="0"/>
          <c:showBubbleSize val="0"/>
        </c:dLbls>
        <c:gapWidth val="219"/>
        <c:overlap val="-27"/>
        <c:axId val="411543344"/>
        <c:axId val="411538248"/>
      </c:barChart>
      <c:catAx>
        <c:axId val="411543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1538248"/>
        <c:crosses val="autoZero"/>
        <c:auto val="1"/>
        <c:lblAlgn val="ctr"/>
        <c:lblOffset val="100"/>
        <c:noMultiLvlLbl val="0"/>
      </c:catAx>
      <c:valAx>
        <c:axId val="41153824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1543344"/>
        <c:crosses val="autoZero"/>
        <c:crossBetween val="between"/>
      </c:valAx>
      <c:spPr>
        <a:noFill/>
        <a:ln>
          <a:noFill/>
        </a:ln>
        <a:effectLst/>
      </c:spPr>
    </c:plotArea>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'Academic Graphs'!$O$34</c:f>
              <c:strCache>
                <c:ptCount val="1"/>
                <c:pt idx="0">
                  <c:v>3rd Grade Reading</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'Academic Graphs'!$N$35:$N$36</c:f>
              <c:strCache>
                <c:ptCount val="2"/>
                <c:pt idx="0">
                  <c:v>75%+ White</c:v>
                </c:pt>
                <c:pt idx="1">
                  <c:v>75%+ Black</c:v>
                </c:pt>
              </c:strCache>
            </c:strRef>
          </c:cat>
          <c:val>
            <c:numRef>
              <c:f>'Academic Graphs'!$O$35:$O$36</c:f>
              <c:numCache>
                <c:formatCode>0.0%</c:formatCode>
                <c:ptCount val="2"/>
                <c:pt idx="0">
                  <c:v>0.41984113737045858</c:v>
                </c:pt>
                <c:pt idx="1">
                  <c:v>0.19564595846406696</c:v>
                </c:pt>
              </c:numCache>
            </c:numRef>
          </c:val>
          <c:extLst>
            <c:ext xmlns:c16="http://schemas.microsoft.com/office/drawing/2014/chart" uri="{C3380CC4-5D6E-409C-BE32-E72D297353CC}">
              <c16:uniqueId val="{00000000-9C2D-4384-8DD4-2D0B73078ED1}"/>
            </c:ext>
          </c:extLst>
        </c:ser>
        <c:ser>
          <c:idx val="1"/>
          <c:order val="1"/>
          <c:tx>
            <c:strRef>
              <c:f>'Academic Graphs'!$P$34</c:f>
              <c:strCache>
                <c:ptCount val="1"/>
                <c:pt idx="0">
                  <c:v>3rd Grade Math</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'Academic Graphs'!$N$35:$N$36</c:f>
              <c:strCache>
                <c:ptCount val="2"/>
                <c:pt idx="0">
                  <c:v>75%+ White</c:v>
                </c:pt>
                <c:pt idx="1">
                  <c:v>75%+ Black</c:v>
                </c:pt>
              </c:strCache>
            </c:strRef>
          </c:cat>
          <c:val>
            <c:numRef>
              <c:f>'Academic Graphs'!$P$35:$P$36</c:f>
              <c:numCache>
                <c:formatCode>0.0%</c:formatCode>
                <c:ptCount val="2"/>
                <c:pt idx="0">
                  <c:v>0.46144759738266011</c:v>
                </c:pt>
                <c:pt idx="1">
                  <c:v>0.2083768115942029</c:v>
                </c:pt>
              </c:numCache>
            </c:numRef>
          </c:val>
          <c:extLst>
            <c:ext xmlns:c16="http://schemas.microsoft.com/office/drawing/2014/chart" uri="{C3380CC4-5D6E-409C-BE32-E72D297353CC}">
              <c16:uniqueId val="{00000001-9C2D-4384-8DD4-2D0B73078ED1}"/>
            </c:ext>
          </c:extLst>
        </c:ser>
        <c:dLbls>
          <c:showLegendKey val="0"/>
          <c:showVal val="0"/>
          <c:showCatName val="0"/>
          <c:showSerName val="0"/>
          <c:showPercent val="0"/>
          <c:showBubbleSize val="0"/>
        </c:dLbls>
        <c:gapWidth val="219"/>
        <c:overlap val="-27"/>
        <c:axId val="411540208"/>
        <c:axId val="411540600"/>
      </c:barChart>
      <c:catAx>
        <c:axId val="411540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1540600"/>
        <c:crosses val="autoZero"/>
        <c:auto val="1"/>
        <c:lblAlgn val="ctr"/>
        <c:lblOffset val="100"/>
        <c:noMultiLvlLbl val="0"/>
      </c:catAx>
      <c:valAx>
        <c:axId val="4115406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1540208"/>
        <c:crosses val="autoZero"/>
        <c:crossBetween val="between"/>
        <c:majorUnit val="0.1"/>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Sheet1!$A$2</c:f>
              <c:strCache>
                <c:ptCount val="1"/>
                <c:pt idx="0">
                  <c:v>Revenue</c:v>
                </c:pt>
              </c:strCache>
            </c:strRef>
          </c:tx>
          <c:spPr>
            <a:ln w="28575" cap="rnd">
              <a:solidFill>
                <a:schemeClr val="accent1"/>
              </a:solidFill>
              <a:round/>
            </a:ln>
            <a:effectLst/>
          </c:spPr>
          <c:marker>
            <c:symbol val="none"/>
          </c:marker>
          <c:cat>
            <c:numRef>
              <c:f>Sheet1!$C$1:$M$1</c:f>
              <c:numCache>
                <c:formatCode>General</c:formatCode>
                <c:ptCount val="11"/>
                <c:pt idx="0">
                  <c:v>2019</c:v>
                </c:pt>
                <c:pt idx="1">
                  <c:v>2020</c:v>
                </c:pt>
                <c:pt idx="2">
                  <c:v>2021</c:v>
                </c:pt>
                <c:pt idx="3">
                  <c:v>2022</c:v>
                </c:pt>
                <c:pt idx="4">
                  <c:v>2023</c:v>
                </c:pt>
                <c:pt idx="5">
                  <c:v>2024</c:v>
                </c:pt>
                <c:pt idx="6">
                  <c:v>2025</c:v>
                </c:pt>
                <c:pt idx="7">
                  <c:v>2026</c:v>
                </c:pt>
                <c:pt idx="8">
                  <c:v>2027</c:v>
                </c:pt>
                <c:pt idx="9">
                  <c:v>2028</c:v>
                </c:pt>
                <c:pt idx="10">
                  <c:v>2029</c:v>
                </c:pt>
              </c:numCache>
            </c:numRef>
          </c:cat>
          <c:val>
            <c:numRef>
              <c:f>Sheet1!$C$2:$M$2</c:f>
              <c:numCache>
                <c:formatCode>"$"#,##0.0</c:formatCode>
                <c:ptCount val="11"/>
                <c:pt idx="0">
                  <c:v>38200</c:v>
                </c:pt>
                <c:pt idx="1">
                  <c:v>38369</c:v>
                </c:pt>
                <c:pt idx="2">
                  <c:v>39212</c:v>
                </c:pt>
                <c:pt idx="3">
                  <c:v>40017.69060368323</c:v>
                </c:pt>
                <c:pt idx="4">
                  <c:v>40864.094952004023</c:v>
                </c:pt>
                <c:pt idx="5">
                  <c:v>41731.731574368721</c:v>
                </c:pt>
                <c:pt idx="6">
                  <c:v>42621.137614122388</c:v>
                </c:pt>
                <c:pt idx="7">
                  <c:v>43532.86432652839</c:v>
                </c:pt>
                <c:pt idx="8">
                  <c:v>44467.477462806033</c:v>
                </c:pt>
                <c:pt idx="9">
                  <c:v>45425.557665240289</c:v>
                </c:pt>
                <c:pt idx="10">
                  <c:v>46408.700873708927</c:v>
                </c:pt>
              </c:numCache>
            </c:numRef>
          </c:val>
          <c:smooth val="0"/>
          <c:extLst>
            <c:ext xmlns:c16="http://schemas.microsoft.com/office/drawing/2014/chart" uri="{C3380CC4-5D6E-409C-BE32-E72D297353CC}">
              <c16:uniqueId val="{00000000-2CBA-4111-8E87-E7B22D60C2EA}"/>
            </c:ext>
          </c:extLst>
        </c:ser>
        <c:ser>
          <c:idx val="1"/>
          <c:order val="1"/>
          <c:tx>
            <c:strRef>
              <c:f>Sheet1!$A$3</c:f>
              <c:strCache>
                <c:ptCount val="1"/>
                <c:pt idx="0">
                  <c:v>Expenditures</c:v>
                </c:pt>
              </c:strCache>
            </c:strRef>
          </c:tx>
          <c:spPr>
            <a:ln w="28575" cap="rnd">
              <a:solidFill>
                <a:schemeClr val="accent2"/>
              </a:solidFill>
              <a:round/>
            </a:ln>
            <a:effectLst/>
          </c:spPr>
          <c:marker>
            <c:symbol val="none"/>
          </c:marker>
          <c:cat>
            <c:numRef>
              <c:f>Sheet1!$C$1:$M$1</c:f>
              <c:numCache>
                <c:formatCode>General</c:formatCode>
                <c:ptCount val="11"/>
                <c:pt idx="0">
                  <c:v>2019</c:v>
                </c:pt>
                <c:pt idx="1">
                  <c:v>2020</c:v>
                </c:pt>
                <c:pt idx="2">
                  <c:v>2021</c:v>
                </c:pt>
                <c:pt idx="3">
                  <c:v>2022</c:v>
                </c:pt>
                <c:pt idx="4">
                  <c:v>2023</c:v>
                </c:pt>
                <c:pt idx="5">
                  <c:v>2024</c:v>
                </c:pt>
                <c:pt idx="6">
                  <c:v>2025</c:v>
                </c:pt>
                <c:pt idx="7">
                  <c:v>2026</c:v>
                </c:pt>
                <c:pt idx="8">
                  <c:v>2027</c:v>
                </c:pt>
                <c:pt idx="9">
                  <c:v>2028</c:v>
                </c:pt>
                <c:pt idx="10">
                  <c:v>2029</c:v>
                </c:pt>
              </c:numCache>
            </c:numRef>
          </c:cat>
          <c:val>
            <c:numRef>
              <c:f>Sheet1!$C$3:$M$3</c:f>
              <c:numCache>
                <c:formatCode>"$"#,##0.0</c:formatCode>
                <c:ptCount val="11"/>
                <c:pt idx="0">
                  <c:v>39085.356715445734</c:v>
                </c:pt>
                <c:pt idx="1">
                  <c:v>41512.533877696005</c:v>
                </c:pt>
                <c:pt idx="2">
                  <c:v>43252.145834408737</c:v>
                </c:pt>
                <c:pt idx="3">
                  <c:v>44932.190047974284</c:v>
                </c:pt>
                <c:pt idx="4">
                  <c:v>46428.607062519528</c:v>
                </c:pt>
                <c:pt idx="5">
                  <c:v>47962.195522740432</c:v>
                </c:pt>
                <c:pt idx="6">
                  <c:v>49498.63672296876</c:v>
                </c:pt>
                <c:pt idx="7">
                  <c:v>51112.370487103115</c:v>
                </c:pt>
                <c:pt idx="8">
                  <c:v>52676.195645270018</c:v>
                </c:pt>
                <c:pt idx="9">
                  <c:v>54328.785345180637</c:v>
                </c:pt>
                <c:pt idx="10">
                  <c:v>55992.989928593255</c:v>
                </c:pt>
              </c:numCache>
            </c:numRef>
          </c:val>
          <c:smooth val="0"/>
          <c:extLst>
            <c:ext xmlns:c16="http://schemas.microsoft.com/office/drawing/2014/chart" uri="{C3380CC4-5D6E-409C-BE32-E72D297353CC}">
              <c16:uniqueId val="{00000001-2CBA-4111-8E87-E7B22D60C2EA}"/>
            </c:ext>
          </c:extLst>
        </c:ser>
        <c:dLbls>
          <c:showLegendKey val="0"/>
          <c:showVal val="0"/>
          <c:showCatName val="0"/>
          <c:showSerName val="0"/>
          <c:showPercent val="0"/>
          <c:showBubbleSize val="0"/>
        </c:dLbls>
        <c:smooth val="0"/>
        <c:axId val="411542560"/>
        <c:axId val="411543736"/>
      </c:lineChart>
      <c:catAx>
        <c:axId val="411542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11543736"/>
        <c:crosses val="autoZero"/>
        <c:auto val="1"/>
        <c:lblAlgn val="ctr"/>
        <c:lblOffset val="100"/>
        <c:noMultiLvlLbl val="0"/>
      </c:catAx>
      <c:valAx>
        <c:axId val="411543736"/>
        <c:scaling>
          <c:orientation val="minMax"/>
          <c:max val="58000"/>
          <c:min val="36000"/>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11542560"/>
        <c:crosses val="autoZero"/>
        <c:crossBetween val="between"/>
        <c:majorUnit val="3000"/>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C1F69E-DC9D-43B9-AAFA-8775ABE45447}" type="doc">
      <dgm:prSet loTypeId="urn:microsoft.com/office/officeart/2005/8/layout/chevron1" loCatId="process" qsTypeId="urn:microsoft.com/office/officeart/2005/8/quickstyle/simple1" qsCatId="simple" csTypeId="urn:microsoft.com/office/officeart/2005/8/colors/accent1_2" csCatId="accent1" phldr="1"/>
      <dgm:spPr/>
    </dgm:pt>
    <dgm:pt modelId="{6DD0880F-5E5E-4123-BCFC-9DD956C9CBC3}">
      <dgm:prSet phldrT="[Text]"/>
      <dgm:spPr/>
      <dgm:t>
        <a:bodyPr/>
        <a:lstStyle/>
        <a:p>
          <a:r>
            <a:rPr lang="en-US" dirty="0" smtClean="0"/>
            <a:t>School Year 2018-2019</a:t>
          </a:r>
          <a:endParaRPr lang="en-US" dirty="0"/>
        </a:p>
      </dgm:t>
    </dgm:pt>
    <dgm:pt modelId="{A429CE77-B0C1-4004-AA83-33EBD57894C3}" type="parTrans" cxnId="{4747C2D7-0B0D-4558-A062-3097BDFBAC00}">
      <dgm:prSet/>
      <dgm:spPr/>
      <dgm:t>
        <a:bodyPr/>
        <a:lstStyle/>
        <a:p>
          <a:endParaRPr lang="en-US"/>
        </a:p>
      </dgm:t>
    </dgm:pt>
    <dgm:pt modelId="{A708A2D1-F75F-41D0-AE47-5BFA5553F0F0}" type="sibTrans" cxnId="{4747C2D7-0B0D-4558-A062-3097BDFBAC00}">
      <dgm:prSet/>
      <dgm:spPr/>
      <dgm:t>
        <a:bodyPr/>
        <a:lstStyle/>
        <a:p>
          <a:endParaRPr lang="en-US"/>
        </a:p>
      </dgm:t>
    </dgm:pt>
    <dgm:pt modelId="{1B32E293-5DC3-4ED7-999E-E196B3FF7F45}">
      <dgm:prSet phldrT="[Text]"/>
      <dgm:spPr/>
      <dgm:t>
        <a:bodyPr/>
        <a:lstStyle/>
        <a:p>
          <a:r>
            <a:rPr lang="en-US" dirty="0" smtClean="0"/>
            <a:t>School Year 2019-2020</a:t>
          </a:r>
          <a:endParaRPr lang="en-US" dirty="0"/>
        </a:p>
      </dgm:t>
    </dgm:pt>
    <dgm:pt modelId="{4BA7F35D-21E8-4164-B9A5-F1813200CECF}" type="parTrans" cxnId="{08060C54-846C-4F71-B556-3A7F3BF5C5B4}">
      <dgm:prSet/>
      <dgm:spPr/>
      <dgm:t>
        <a:bodyPr/>
        <a:lstStyle/>
        <a:p>
          <a:endParaRPr lang="en-US"/>
        </a:p>
      </dgm:t>
    </dgm:pt>
    <dgm:pt modelId="{44F07A34-A9E7-4F5E-81BE-6D032F91B9E4}" type="sibTrans" cxnId="{08060C54-846C-4F71-B556-3A7F3BF5C5B4}">
      <dgm:prSet/>
      <dgm:spPr/>
      <dgm:t>
        <a:bodyPr/>
        <a:lstStyle/>
        <a:p>
          <a:endParaRPr lang="en-US"/>
        </a:p>
      </dgm:t>
    </dgm:pt>
    <dgm:pt modelId="{CF79EFB1-D490-49A3-84C1-56FCFDCE0AE6}">
      <dgm:prSet phldrT="[Text]"/>
      <dgm:spPr/>
      <dgm:t>
        <a:bodyPr/>
        <a:lstStyle/>
        <a:p>
          <a:r>
            <a:rPr lang="en-US" dirty="0" smtClean="0"/>
            <a:t>School Year 2020-2021</a:t>
          </a:r>
          <a:endParaRPr lang="en-US" dirty="0"/>
        </a:p>
      </dgm:t>
    </dgm:pt>
    <dgm:pt modelId="{303DA573-932E-4C38-8DCE-6E7C2C72FCCB}" type="parTrans" cxnId="{348735BF-DA29-4DBD-B391-D3BBF0803415}">
      <dgm:prSet/>
      <dgm:spPr/>
      <dgm:t>
        <a:bodyPr/>
        <a:lstStyle/>
        <a:p>
          <a:endParaRPr lang="en-US"/>
        </a:p>
      </dgm:t>
    </dgm:pt>
    <dgm:pt modelId="{95794F78-DED3-4158-A03F-7639E53EC47D}" type="sibTrans" cxnId="{348735BF-DA29-4DBD-B391-D3BBF0803415}">
      <dgm:prSet/>
      <dgm:spPr/>
      <dgm:t>
        <a:bodyPr/>
        <a:lstStyle/>
        <a:p>
          <a:endParaRPr lang="en-US"/>
        </a:p>
      </dgm:t>
    </dgm:pt>
    <dgm:pt modelId="{A0620707-9B36-412E-97B0-46BEFA064720}">
      <dgm:prSet phldrT="[Text]"/>
      <dgm:spPr/>
      <dgm:t>
        <a:bodyPr/>
        <a:lstStyle/>
        <a:p>
          <a:r>
            <a:rPr lang="en-US" dirty="0" smtClean="0"/>
            <a:t>School Year 2021-2022</a:t>
          </a:r>
          <a:endParaRPr lang="en-US" dirty="0"/>
        </a:p>
      </dgm:t>
    </dgm:pt>
    <dgm:pt modelId="{9A3C47DF-09D4-4C2F-B609-296D593E4DD4}" type="parTrans" cxnId="{DF609DB1-7FA3-434E-9148-912E27B9ED17}">
      <dgm:prSet/>
      <dgm:spPr/>
      <dgm:t>
        <a:bodyPr/>
        <a:lstStyle/>
        <a:p>
          <a:endParaRPr lang="en-US"/>
        </a:p>
      </dgm:t>
    </dgm:pt>
    <dgm:pt modelId="{F7F8C0D7-5C0D-4464-9E14-44677BCCFEE4}" type="sibTrans" cxnId="{DF609DB1-7FA3-434E-9148-912E27B9ED17}">
      <dgm:prSet/>
      <dgm:spPr/>
      <dgm:t>
        <a:bodyPr/>
        <a:lstStyle/>
        <a:p>
          <a:endParaRPr lang="en-US"/>
        </a:p>
      </dgm:t>
    </dgm:pt>
    <dgm:pt modelId="{3047DFAC-331D-4E50-9ECF-C64FD524B951}">
      <dgm:prSet phldrT="[Text]"/>
      <dgm:spPr/>
      <dgm:t>
        <a:bodyPr/>
        <a:lstStyle/>
        <a:p>
          <a:r>
            <a:rPr lang="en-US" dirty="0" smtClean="0"/>
            <a:t>School Year 2022-2023</a:t>
          </a:r>
          <a:endParaRPr lang="en-US" dirty="0"/>
        </a:p>
      </dgm:t>
    </dgm:pt>
    <dgm:pt modelId="{A46D1FC7-B5D8-46E7-87BF-26B14044E78A}" type="parTrans" cxnId="{B2AA3A33-6201-46ED-9EC2-A172ADD46F91}">
      <dgm:prSet/>
      <dgm:spPr/>
      <dgm:t>
        <a:bodyPr/>
        <a:lstStyle/>
        <a:p>
          <a:endParaRPr lang="en-US"/>
        </a:p>
      </dgm:t>
    </dgm:pt>
    <dgm:pt modelId="{8CB0A451-285B-411B-A1B5-36F68DFF9023}" type="sibTrans" cxnId="{B2AA3A33-6201-46ED-9EC2-A172ADD46F91}">
      <dgm:prSet/>
      <dgm:spPr/>
      <dgm:t>
        <a:bodyPr/>
        <a:lstStyle/>
        <a:p>
          <a:endParaRPr lang="en-US"/>
        </a:p>
      </dgm:t>
    </dgm:pt>
    <dgm:pt modelId="{3EFAE8D3-1328-4CF7-A44B-254102BBEA3F}" type="pres">
      <dgm:prSet presAssocID="{E6C1F69E-DC9D-43B9-AAFA-8775ABE45447}" presName="Name0" presStyleCnt="0">
        <dgm:presLayoutVars>
          <dgm:dir/>
          <dgm:animLvl val="lvl"/>
          <dgm:resizeHandles val="exact"/>
        </dgm:presLayoutVars>
      </dgm:prSet>
      <dgm:spPr/>
    </dgm:pt>
    <dgm:pt modelId="{341FA4F5-E85B-4843-BFD7-50EEB433797C}" type="pres">
      <dgm:prSet presAssocID="{6DD0880F-5E5E-4123-BCFC-9DD956C9CBC3}" presName="parTxOnly" presStyleLbl="node1" presStyleIdx="0" presStyleCnt="5">
        <dgm:presLayoutVars>
          <dgm:chMax val="0"/>
          <dgm:chPref val="0"/>
          <dgm:bulletEnabled val="1"/>
        </dgm:presLayoutVars>
      </dgm:prSet>
      <dgm:spPr/>
      <dgm:t>
        <a:bodyPr/>
        <a:lstStyle/>
        <a:p>
          <a:endParaRPr lang="en-US"/>
        </a:p>
      </dgm:t>
    </dgm:pt>
    <dgm:pt modelId="{F8AC7063-6E67-48ED-8791-5A94F558C37E}" type="pres">
      <dgm:prSet presAssocID="{A708A2D1-F75F-41D0-AE47-5BFA5553F0F0}" presName="parTxOnlySpace" presStyleCnt="0"/>
      <dgm:spPr/>
    </dgm:pt>
    <dgm:pt modelId="{7F09CC42-3028-4C9C-B740-003A0CAEC6DF}" type="pres">
      <dgm:prSet presAssocID="{1B32E293-5DC3-4ED7-999E-E196B3FF7F45}" presName="parTxOnly" presStyleLbl="node1" presStyleIdx="1" presStyleCnt="5">
        <dgm:presLayoutVars>
          <dgm:chMax val="0"/>
          <dgm:chPref val="0"/>
          <dgm:bulletEnabled val="1"/>
        </dgm:presLayoutVars>
      </dgm:prSet>
      <dgm:spPr/>
      <dgm:t>
        <a:bodyPr/>
        <a:lstStyle/>
        <a:p>
          <a:endParaRPr lang="en-US"/>
        </a:p>
      </dgm:t>
    </dgm:pt>
    <dgm:pt modelId="{D4E9E90D-FC61-4938-97DA-B532422B7978}" type="pres">
      <dgm:prSet presAssocID="{44F07A34-A9E7-4F5E-81BE-6D032F91B9E4}" presName="parTxOnlySpace" presStyleCnt="0"/>
      <dgm:spPr/>
    </dgm:pt>
    <dgm:pt modelId="{59CEDB52-9AE3-40F8-AA04-E853B4D6AE30}" type="pres">
      <dgm:prSet presAssocID="{CF79EFB1-D490-49A3-84C1-56FCFDCE0AE6}" presName="parTxOnly" presStyleLbl="node1" presStyleIdx="2" presStyleCnt="5">
        <dgm:presLayoutVars>
          <dgm:chMax val="0"/>
          <dgm:chPref val="0"/>
          <dgm:bulletEnabled val="1"/>
        </dgm:presLayoutVars>
      </dgm:prSet>
      <dgm:spPr/>
      <dgm:t>
        <a:bodyPr/>
        <a:lstStyle/>
        <a:p>
          <a:endParaRPr lang="en-US"/>
        </a:p>
      </dgm:t>
    </dgm:pt>
    <dgm:pt modelId="{A320BCC0-FD5D-4A21-9FEF-F6288DB00D24}" type="pres">
      <dgm:prSet presAssocID="{95794F78-DED3-4158-A03F-7639E53EC47D}" presName="parTxOnlySpace" presStyleCnt="0"/>
      <dgm:spPr/>
    </dgm:pt>
    <dgm:pt modelId="{3A8311A0-9BB6-4B26-A708-4B0E38CBBF22}" type="pres">
      <dgm:prSet presAssocID="{A0620707-9B36-412E-97B0-46BEFA064720}" presName="parTxOnly" presStyleLbl="node1" presStyleIdx="3" presStyleCnt="5">
        <dgm:presLayoutVars>
          <dgm:chMax val="0"/>
          <dgm:chPref val="0"/>
          <dgm:bulletEnabled val="1"/>
        </dgm:presLayoutVars>
      </dgm:prSet>
      <dgm:spPr/>
      <dgm:t>
        <a:bodyPr/>
        <a:lstStyle/>
        <a:p>
          <a:endParaRPr lang="en-US"/>
        </a:p>
      </dgm:t>
    </dgm:pt>
    <dgm:pt modelId="{8E1BC4E8-322F-4F52-B7D7-9561C10481A9}" type="pres">
      <dgm:prSet presAssocID="{F7F8C0D7-5C0D-4464-9E14-44677BCCFEE4}" presName="parTxOnlySpace" presStyleCnt="0"/>
      <dgm:spPr/>
    </dgm:pt>
    <dgm:pt modelId="{09C243A0-2E34-417A-9AB0-DE15CC14E92F}" type="pres">
      <dgm:prSet presAssocID="{3047DFAC-331D-4E50-9ECF-C64FD524B951}" presName="parTxOnly" presStyleLbl="node1" presStyleIdx="4" presStyleCnt="5">
        <dgm:presLayoutVars>
          <dgm:chMax val="0"/>
          <dgm:chPref val="0"/>
          <dgm:bulletEnabled val="1"/>
        </dgm:presLayoutVars>
      </dgm:prSet>
      <dgm:spPr/>
      <dgm:t>
        <a:bodyPr/>
        <a:lstStyle/>
        <a:p>
          <a:endParaRPr lang="en-US"/>
        </a:p>
      </dgm:t>
    </dgm:pt>
  </dgm:ptLst>
  <dgm:cxnLst>
    <dgm:cxn modelId="{B2AA3A33-6201-46ED-9EC2-A172ADD46F91}" srcId="{E6C1F69E-DC9D-43B9-AAFA-8775ABE45447}" destId="{3047DFAC-331D-4E50-9ECF-C64FD524B951}" srcOrd="4" destOrd="0" parTransId="{A46D1FC7-B5D8-46E7-87BF-26B14044E78A}" sibTransId="{8CB0A451-285B-411B-A1B5-36F68DFF9023}"/>
    <dgm:cxn modelId="{DF609DB1-7FA3-434E-9148-912E27B9ED17}" srcId="{E6C1F69E-DC9D-43B9-AAFA-8775ABE45447}" destId="{A0620707-9B36-412E-97B0-46BEFA064720}" srcOrd="3" destOrd="0" parTransId="{9A3C47DF-09D4-4C2F-B609-296D593E4DD4}" sibTransId="{F7F8C0D7-5C0D-4464-9E14-44677BCCFEE4}"/>
    <dgm:cxn modelId="{4747C2D7-0B0D-4558-A062-3097BDFBAC00}" srcId="{E6C1F69E-DC9D-43B9-AAFA-8775ABE45447}" destId="{6DD0880F-5E5E-4123-BCFC-9DD956C9CBC3}" srcOrd="0" destOrd="0" parTransId="{A429CE77-B0C1-4004-AA83-33EBD57894C3}" sibTransId="{A708A2D1-F75F-41D0-AE47-5BFA5553F0F0}"/>
    <dgm:cxn modelId="{0E493D04-803D-457C-ADC3-52550FAC6ACB}" type="presOf" srcId="{1B32E293-5DC3-4ED7-999E-E196B3FF7F45}" destId="{7F09CC42-3028-4C9C-B740-003A0CAEC6DF}" srcOrd="0" destOrd="0" presId="urn:microsoft.com/office/officeart/2005/8/layout/chevron1"/>
    <dgm:cxn modelId="{933D8F22-6142-4571-B514-C3104249FC3F}" type="presOf" srcId="{6DD0880F-5E5E-4123-BCFC-9DD956C9CBC3}" destId="{341FA4F5-E85B-4843-BFD7-50EEB433797C}" srcOrd="0" destOrd="0" presId="urn:microsoft.com/office/officeart/2005/8/layout/chevron1"/>
    <dgm:cxn modelId="{08060C54-846C-4F71-B556-3A7F3BF5C5B4}" srcId="{E6C1F69E-DC9D-43B9-AAFA-8775ABE45447}" destId="{1B32E293-5DC3-4ED7-999E-E196B3FF7F45}" srcOrd="1" destOrd="0" parTransId="{4BA7F35D-21E8-4164-B9A5-F1813200CECF}" sibTransId="{44F07A34-A9E7-4F5E-81BE-6D032F91B9E4}"/>
    <dgm:cxn modelId="{76607EC2-4FC8-4600-88EA-B6E148E98B07}" type="presOf" srcId="{A0620707-9B36-412E-97B0-46BEFA064720}" destId="{3A8311A0-9BB6-4B26-A708-4B0E38CBBF22}" srcOrd="0" destOrd="0" presId="urn:microsoft.com/office/officeart/2005/8/layout/chevron1"/>
    <dgm:cxn modelId="{4B0B3D93-0B5A-4A1C-9F22-35FB155D58F5}" type="presOf" srcId="{E6C1F69E-DC9D-43B9-AAFA-8775ABE45447}" destId="{3EFAE8D3-1328-4CF7-A44B-254102BBEA3F}" srcOrd="0" destOrd="0" presId="urn:microsoft.com/office/officeart/2005/8/layout/chevron1"/>
    <dgm:cxn modelId="{348735BF-DA29-4DBD-B391-D3BBF0803415}" srcId="{E6C1F69E-DC9D-43B9-AAFA-8775ABE45447}" destId="{CF79EFB1-D490-49A3-84C1-56FCFDCE0AE6}" srcOrd="2" destOrd="0" parTransId="{303DA573-932E-4C38-8DCE-6E7C2C72FCCB}" sibTransId="{95794F78-DED3-4158-A03F-7639E53EC47D}"/>
    <dgm:cxn modelId="{884A51B0-D611-4D23-950D-A9FDEAADD0B5}" type="presOf" srcId="{3047DFAC-331D-4E50-9ECF-C64FD524B951}" destId="{09C243A0-2E34-417A-9AB0-DE15CC14E92F}" srcOrd="0" destOrd="0" presId="urn:microsoft.com/office/officeart/2005/8/layout/chevron1"/>
    <dgm:cxn modelId="{E3428739-18F1-406A-8A0C-5B0251F2F0D4}" type="presOf" srcId="{CF79EFB1-D490-49A3-84C1-56FCFDCE0AE6}" destId="{59CEDB52-9AE3-40F8-AA04-E853B4D6AE30}" srcOrd="0" destOrd="0" presId="urn:microsoft.com/office/officeart/2005/8/layout/chevron1"/>
    <dgm:cxn modelId="{7D737679-689A-4BD1-9881-8B39298BF88F}" type="presParOf" srcId="{3EFAE8D3-1328-4CF7-A44B-254102BBEA3F}" destId="{341FA4F5-E85B-4843-BFD7-50EEB433797C}" srcOrd="0" destOrd="0" presId="urn:microsoft.com/office/officeart/2005/8/layout/chevron1"/>
    <dgm:cxn modelId="{2B9CBFE8-0F14-461C-A9B9-8A95B2ADD8E7}" type="presParOf" srcId="{3EFAE8D3-1328-4CF7-A44B-254102BBEA3F}" destId="{F8AC7063-6E67-48ED-8791-5A94F558C37E}" srcOrd="1" destOrd="0" presId="urn:microsoft.com/office/officeart/2005/8/layout/chevron1"/>
    <dgm:cxn modelId="{01C2CF04-34CD-4863-BBC9-37316D931A24}" type="presParOf" srcId="{3EFAE8D3-1328-4CF7-A44B-254102BBEA3F}" destId="{7F09CC42-3028-4C9C-B740-003A0CAEC6DF}" srcOrd="2" destOrd="0" presId="urn:microsoft.com/office/officeart/2005/8/layout/chevron1"/>
    <dgm:cxn modelId="{407E9751-5EDB-4A3D-AB56-85EF7C6A56F5}" type="presParOf" srcId="{3EFAE8D3-1328-4CF7-A44B-254102BBEA3F}" destId="{D4E9E90D-FC61-4938-97DA-B532422B7978}" srcOrd="3" destOrd="0" presId="urn:microsoft.com/office/officeart/2005/8/layout/chevron1"/>
    <dgm:cxn modelId="{E0F8ED72-D5B5-4B7F-8282-8769513DFB4A}" type="presParOf" srcId="{3EFAE8D3-1328-4CF7-A44B-254102BBEA3F}" destId="{59CEDB52-9AE3-40F8-AA04-E853B4D6AE30}" srcOrd="4" destOrd="0" presId="urn:microsoft.com/office/officeart/2005/8/layout/chevron1"/>
    <dgm:cxn modelId="{AC1A17C1-DB25-491A-B146-1A76B1E82E8C}" type="presParOf" srcId="{3EFAE8D3-1328-4CF7-A44B-254102BBEA3F}" destId="{A320BCC0-FD5D-4A21-9FEF-F6288DB00D24}" srcOrd="5" destOrd="0" presId="urn:microsoft.com/office/officeart/2005/8/layout/chevron1"/>
    <dgm:cxn modelId="{3CB12A61-D9BD-4E74-B8AC-0ABD6081F1D0}" type="presParOf" srcId="{3EFAE8D3-1328-4CF7-A44B-254102BBEA3F}" destId="{3A8311A0-9BB6-4B26-A708-4B0E38CBBF22}" srcOrd="6" destOrd="0" presId="urn:microsoft.com/office/officeart/2005/8/layout/chevron1"/>
    <dgm:cxn modelId="{2C5829E7-359B-41A1-8049-902203373B03}" type="presParOf" srcId="{3EFAE8D3-1328-4CF7-A44B-254102BBEA3F}" destId="{8E1BC4E8-322F-4F52-B7D7-9561C10481A9}" srcOrd="7" destOrd="0" presId="urn:microsoft.com/office/officeart/2005/8/layout/chevron1"/>
    <dgm:cxn modelId="{4BFEAEED-312A-4107-BC33-22E73FFACBFF}" type="presParOf" srcId="{3EFAE8D3-1328-4CF7-A44B-254102BBEA3F}" destId="{09C243A0-2E34-417A-9AB0-DE15CC14E92F}"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CF67CB-540A-4779-A953-90174F05A11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37F1CA0-685C-4CF4-B9C8-EEAAF5F72D6A}">
      <dgm:prSet phldrT="[Text]"/>
      <dgm:spPr/>
      <dgm:t>
        <a:bodyPr/>
        <a:lstStyle/>
        <a:p>
          <a:r>
            <a:rPr lang="en-US" dirty="0" smtClean="0"/>
            <a:t>2020-2021</a:t>
          </a:r>
          <a:endParaRPr lang="en-US" dirty="0"/>
        </a:p>
      </dgm:t>
    </dgm:pt>
    <dgm:pt modelId="{ACCD43EE-0FD5-4523-A68D-4BFB8E2CE0D5}" type="parTrans" cxnId="{E4E5ED93-528D-4E03-9EC8-A0B5E06A6929}">
      <dgm:prSet/>
      <dgm:spPr/>
      <dgm:t>
        <a:bodyPr/>
        <a:lstStyle/>
        <a:p>
          <a:endParaRPr lang="en-US"/>
        </a:p>
      </dgm:t>
    </dgm:pt>
    <dgm:pt modelId="{3235F9D7-F2A1-4937-AB46-6772BE230C24}" type="sibTrans" cxnId="{E4E5ED93-528D-4E03-9EC8-A0B5E06A6929}">
      <dgm:prSet/>
      <dgm:spPr/>
      <dgm:t>
        <a:bodyPr/>
        <a:lstStyle/>
        <a:p>
          <a:endParaRPr lang="en-US"/>
        </a:p>
      </dgm:t>
    </dgm:pt>
    <dgm:pt modelId="{CE424D35-C372-489A-9F4B-A3BDB2645044}">
      <dgm:prSet phldrT="[Text]"/>
      <dgm:spPr/>
      <dgm:t>
        <a:bodyPr/>
        <a:lstStyle/>
        <a:p>
          <a:r>
            <a:rPr lang="en-US" dirty="0" smtClean="0"/>
            <a:t>2021-2022</a:t>
          </a:r>
          <a:endParaRPr lang="en-US" dirty="0"/>
        </a:p>
      </dgm:t>
    </dgm:pt>
    <dgm:pt modelId="{B0CC17C9-5887-43B1-82A9-B6FEC98085C4}" type="parTrans" cxnId="{02C954A5-8048-46E8-8101-809CA22598C3}">
      <dgm:prSet/>
      <dgm:spPr/>
      <dgm:t>
        <a:bodyPr/>
        <a:lstStyle/>
        <a:p>
          <a:endParaRPr lang="en-US"/>
        </a:p>
      </dgm:t>
    </dgm:pt>
    <dgm:pt modelId="{9627FAA0-28A9-4FDE-BDD9-242B62B711CD}" type="sibTrans" cxnId="{02C954A5-8048-46E8-8101-809CA22598C3}">
      <dgm:prSet/>
      <dgm:spPr/>
      <dgm:t>
        <a:bodyPr/>
        <a:lstStyle/>
        <a:p>
          <a:endParaRPr lang="en-US"/>
        </a:p>
      </dgm:t>
    </dgm:pt>
    <dgm:pt modelId="{C76916D5-F6CC-4D1F-BB2E-948B4BA81B9C}">
      <dgm:prSet phldrT="[Text]"/>
      <dgm:spPr/>
      <dgm:t>
        <a:bodyPr/>
        <a:lstStyle/>
        <a:p>
          <a:r>
            <a:rPr lang="en-US" dirty="0" smtClean="0"/>
            <a:t>Alternative, Safe &amp; Laboratory Schools</a:t>
          </a:r>
          <a:endParaRPr lang="en-US" dirty="0"/>
        </a:p>
      </dgm:t>
    </dgm:pt>
    <dgm:pt modelId="{8D4CEDE8-EE27-4CAE-9E1B-8AF13ED4BC54}" type="parTrans" cxnId="{604037B4-CA42-4165-A660-19934AA0AA22}">
      <dgm:prSet/>
      <dgm:spPr/>
      <dgm:t>
        <a:bodyPr/>
        <a:lstStyle/>
        <a:p>
          <a:endParaRPr lang="en-US"/>
        </a:p>
      </dgm:t>
    </dgm:pt>
    <dgm:pt modelId="{745FD428-F397-4D05-83B3-B52F6C1EAA14}" type="sibTrans" cxnId="{604037B4-CA42-4165-A660-19934AA0AA22}">
      <dgm:prSet/>
      <dgm:spPr/>
      <dgm:t>
        <a:bodyPr/>
        <a:lstStyle/>
        <a:p>
          <a:endParaRPr lang="en-US"/>
        </a:p>
      </dgm:t>
    </dgm:pt>
    <dgm:pt modelId="{4C255FF5-F8FD-4586-A19E-A6B31DC0B47B}">
      <dgm:prSet phldrT="[Text]"/>
      <dgm:spPr/>
      <dgm:t>
        <a:bodyPr/>
        <a:lstStyle/>
        <a:p>
          <a:r>
            <a:rPr lang="en-US" dirty="0" smtClean="0"/>
            <a:t>2022-2023</a:t>
          </a:r>
          <a:endParaRPr lang="en-US" dirty="0"/>
        </a:p>
      </dgm:t>
    </dgm:pt>
    <dgm:pt modelId="{2AB2FD8E-DE69-4BAD-BCBB-4BC26CE0AB5C}" type="parTrans" cxnId="{C303D9AD-48BA-496B-B4F1-135E7D095C45}">
      <dgm:prSet/>
      <dgm:spPr/>
      <dgm:t>
        <a:bodyPr/>
        <a:lstStyle/>
        <a:p>
          <a:endParaRPr lang="en-US"/>
        </a:p>
      </dgm:t>
    </dgm:pt>
    <dgm:pt modelId="{87030BFC-C175-4F6A-A9AA-9C66E7BD35AA}" type="sibTrans" cxnId="{C303D9AD-48BA-496B-B4F1-135E7D095C45}">
      <dgm:prSet/>
      <dgm:spPr/>
      <dgm:t>
        <a:bodyPr/>
        <a:lstStyle/>
        <a:p>
          <a:endParaRPr lang="en-US"/>
        </a:p>
      </dgm:t>
    </dgm:pt>
    <dgm:pt modelId="{7CECB10C-9571-4143-8235-6FE27D524349}">
      <dgm:prSet phldrT="[Text]"/>
      <dgm:spPr/>
      <dgm:t>
        <a:bodyPr/>
        <a:lstStyle/>
        <a:p>
          <a:r>
            <a:rPr lang="en-US" dirty="0" smtClean="0"/>
            <a:t>Comparable Wage Index</a:t>
          </a:r>
          <a:endParaRPr lang="en-US" dirty="0"/>
        </a:p>
      </dgm:t>
    </dgm:pt>
    <dgm:pt modelId="{150041BF-881A-4ABE-A829-92F232C1C9F2}" type="parTrans" cxnId="{16087572-EA8C-45A2-A2AC-10E57CBDD2EC}">
      <dgm:prSet/>
      <dgm:spPr/>
      <dgm:t>
        <a:bodyPr/>
        <a:lstStyle/>
        <a:p>
          <a:endParaRPr lang="en-US"/>
        </a:p>
      </dgm:t>
    </dgm:pt>
    <dgm:pt modelId="{CD3FAC43-4E88-4355-96B5-9B54F5E2B51D}" type="sibTrans" cxnId="{16087572-EA8C-45A2-A2AC-10E57CBDD2EC}">
      <dgm:prSet/>
      <dgm:spPr/>
      <dgm:t>
        <a:bodyPr/>
        <a:lstStyle/>
        <a:p>
          <a:endParaRPr lang="en-US"/>
        </a:p>
      </dgm:t>
    </dgm:pt>
    <dgm:pt modelId="{088A139B-FE12-4029-9CB4-85185485289D}">
      <dgm:prSet phldrT="[Text]"/>
      <dgm:spPr/>
      <dgm:t>
        <a:bodyPr/>
        <a:lstStyle/>
        <a:p>
          <a:r>
            <a:rPr lang="en-US" dirty="0" smtClean="0"/>
            <a:t>Benefits</a:t>
          </a:r>
          <a:endParaRPr lang="en-US" dirty="0"/>
        </a:p>
      </dgm:t>
    </dgm:pt>
    <dgm:pt modelId="{56D7F030-A164-49C6-B5C0-AE53AA8F0E6C}" type="parTrans" cxnId="{CC5933EB-9245-470F-B5AA-9CF0B1682FC4}">
      <dgm:prSet/>
      <dgm:spPr/>
      <dgm:t>
        <a:bodyPr/>
        <a:lstStyle/>
        <a:p>
          <a:endParaRPr lang="en-US"/>
        </a:p>
      </dgm:t>
    </dgm:pt>
    <dgm:pt modelId="{C6F3523F-DAE5-4ED7-BA09-147F249F03EE}" type="sibTrans" cxnId="{CC5933EB-9245-470F-B5AA-9CF0B1682FC4}">
      <dgm:prSet/>
      <dgm:spPr/>
      <dgm:t>
        <a:bodyPr/>
        <a:lstStyle/>
        <a:p>
          <a:endParaRPr lang="en-US"/>
        </a:p>
      </dgm:t>
    </dgm:pt>
    <dgm:pt modelId="{8A4A45B0-F942-4167-A7C9-2AF9AC489188}">
      <dgm:prSet phldrT="[Text]"/>
      <dgm:spPr/>
      <dgm:t>
        <a:bodyPr/>
        <a:lstStyle/>
        <a:p>
          <a:r>
            <a:rPr lang="en-US" dirty="0" smtClean="0"/>
            <a:t>College and Career Acceleration Strategies</a:t>
          </a:r>
          <a:endParaRPr lang="en-US" dirty="0"/>
        </a:p>
      </dgm:t>
    </dgm:pt>
    <dgm:pt modelId="{E9632B36-C058-4FF7-8DDA-6A5CD68B25D3}" type="parTrans" cxnId="{A6AA350D-993A-4487-9B86-418E337D5B03}">
      <dgm:prSet/>
      <dgm:spPr/>
      <dgm:t>
        <a:bodyPr/>
        <a:lstStyle/>
        <a:p>
          <a:endParaRPr lang="en-US"/>
        </a:p>
      </dgm:t>
    </dgm:pt>
    <dgm:pt modelId="{91839DB3-D84B-44A6-A040-C9D83170DAC3}" type="sibTrans" cxnId="{A6AA350D-993A-4487-9B86-418E337D5B03}">
      <dgm:prSet/>
      <dgm:spPr/>
      <dgm:t>
        <a:bodyPr/>
        <a:lstStyle/>
        <a:p>
          <a:endParaRPr lang="en-US"/>
        </a:p>
      </dgm:t>
    </dgm:pt>
    <dgm:pt modelId="{9C8FCAD0-A884-4214-BA68-4A319B69F31B}">
      <dgm:prSet phldrT="[Text]"/>
      <dgm:spPr/>
      <dgm:t>
        <a:bodyPr/>
        <a:lstStyle/>
        <a:p>
          <a:r>
            <a:rPr lang="en-US" dirty="0" smtClean="0"/>
            <a:t>Special Education (Accounting for Disability Type)</a:t>
          </a:r>
          <a:endParaRPr lang="en-US" dirty="0"/>
        </a:p>
      </dgm:t>
    </dgm:pt>
    <dgm:pt modelId="{E726C925-3ACE-4684-B261-A677291DD9DE}" type="parTrans" cxnId="{53C47538-D84E-4296-96AC-A2830D230A5E}">
      <dgm:prSet/>
      <dgm:spPr/>
      <dgm:t>
        <a:bodyPr/>
        <a:lstStyle/>
        <a:p>
          <a:endParaRPr lang="en-US"/>
        </a:p>
      </dgm:t>
    </dgm:pt>
    <dgm:pt modelId="{2DF11A0C-53BF-4904-8FF1-F7A3CDA0CB24}" type="sibTrans" cxnId="{53C47538-D84E-4296-96AC-A2830D230A5E}">
      <dgm:prSet/>
      <dgm:spPr/>
      <dgm:t>
        <a:bodyPr/>
        <a:lstStyle/>
        <a:p>
          <a:endParaRPr lang="en-US"/>
        </a:p>
      </dgm:t>
    </dgm:pt>
    <dgm:pt modelId="{39DFD188-6A4D-413A-9730-7518D16D56BB}">
      <dgm:prSet phldrT="[Text]"/>
      <dgm:spPr/>
      <dgm:t>
        <a:bodyPr/>
        <a:lstStyle/>
        <a:p>
          <a:r>
            <a:rPr lang="en-US" dirty="0" smtClean="0"/>
            <a:t>Maintenance &amp; Operations (Capital Included)</a:t>
          </a:r>
          <a:endParaRPr lang="en-US" dirty="0"/>
        </a:p>
      </dgm:t>
    </dgm:pt>
    <dgm:pt modelId="{7B84F1FA-252C-4FB1-8B8A-34DE824B53B3}" type="parTrans" cxnId="{4B728BA4-BA38-4F6F-B6C3-837C3FD18102}">
      <dgm:prSet/>
      <dgm:spPr/>
      <dgm:t>
        <a:bodyPr/>
        <a:lstStyle/>
        <a:p>
          <a:endParaRPr lang="en-US"/>
        </a:p>
      </dgm:t>
    </dgm:pt>
    <dgm:pt modelId="{8A1192FC-5269-48A6-B132-AED28EC7DE19}" type="sibTrans" cxnId="{4B728BA4-BA38-4F6F-B6C3-837C3FD18102}">
      <dgm:prSet/>
      <dgm:spPr/>
      <dgm:t>
        <a:bodyPr/>
        <a:lstStyle/>
        <a:p>
          <a:endParaRPr lang="en-US"/>
        </a:p>
      </dgm:t>
    </dgm:pt>
    <dgm:pt modelId="{0B17DA9A-4A21-4B12-A65A-A7ED665F11FA}">
      <dgm:prSet phldrT="[Text]"/>
      <dgm:spPr/>
      <dgm:t>
        <a:bodyPr/>
        <a:lstStyle/>
        <a:p>
          <a:r>
            <a:rPr lang="en-US" dirty="0" smtClean="0"/>
            <a:t>At-Risk Student Definition</a:t>
          </a:r>
          <a:endParaRPr lang="en-US" dirty="0"/>
        </a:p>
      </dgm:t>
    </dgm:pt>
    <dgm:pt modelId="{47A64BDF-B52C-471D-9953-9A894F6A7910}" type="parTrans" cxnId="{134D516D-D70F-4A45-9156-550E6BB16AAB}">
      <dgm:prSet/>
      <dgm:spPr/>
      <dgm:t>
        <a:bodyPr/>
        <a:lstStyle/>
        <a:p>
          <a:endParaRPr lang="en-US"/>
        </a:p>
      </dgm:t>
    </dgm:pt>
    <dgm:pt modelId="{038EE4E0-F825-4A64-BBA3-756CB615FD8E}" type="sibTrans" cxnId="{134D516D-D70F-4A45-9156-550E6BB16AAB}">
      <dgm:prSet/>
      <dgm:spPr/>
      <dgm:t>
        <a:bodyPr/>
        <a:lstStyle/>
        <a:p>
          <a:endParaRPr lang="en-US"/>
        </a:p>
      </dgm:t>
    </dgm:pt>
    <dgm:pt modelId="{AA726FCC-4108-4AB1-A058-0296ADDE3A07}">
      <dgm:prSet phldrT="[Text]"/>
      <dgm:spPr/>
      <dgm:t>
        <a:bodyPr/>
        <a:lstStyle/>
        <a:p>
          <a:r>
            <a:rPr lang="en-US" dirty="0" smtClean="0"/>
            <a:t>Adequate Funding for Poverty Concentration</a:t>
          </a:r>
          <a:endParaRPr lang="en-US" dirty="0"/>
        </a:p>
      </dgm:t>
    </dgm:pt>
    <dgm:pt modelId="{A81E1748-6937-4E32-A578-D479E73F85DE}" type="parTrans" cxnId="{60E41662-4342-4467-8473-DA68EAF28D6B}">
      <dgm:prSet/>
      <dgm:spPr/>
      <dgm:t>
        <a:bodyPr/>
        <a:lstStyle/>
        <a:p>
          <a:endParaRPr lang="en-US"/>
        </a:p>
      </dgm:t>
    </dgm:pt>
    <dgm:pt modelId="{C2777C5E-7204-4BCD-9931-A0B7536DE539}" type="sibTrans" cxnId="{60E41662-4342-4467-8473-DA68EAF28D6B}">
      <dgm:prSet/>
      <dgm:spPr/>
      <dgm:t>
        <a:bodyPr/>
        <a:lstStyle/>
        <a:p>
          <a:endParaRPr lang="en-US"/>
        </a:p>
      </dgm:t>
    </dgm:pt>
    <dgm:pt modelId="{198B3306-1115-46E5-B41F-2AFEC5E82F32}">
      <dgm:prSet phldrT="[Text]"/>
      <dgm:spPr/>
      <dgm:t>
        <a:bodyPr/>
        <a:lstStyle/>
        <a:p>
          <a:r>
            <a:rPr lang="en-US" dirty="0" smtClean="0"/>
            <a:t>Evaluative Study</a:t>
          </a:r>
          <a:endParaRPr lang="en-US" dirty="0"/>
        </a:p>
      </dgm:t>
    </dgm:pt>
    <dgm:pt modelId="{6309A955-EBBD-4468-945C-77143F26E87D}" type="parTrans" cxnId="{F7A3E966-4A14-42C6-BACF-9AD920F91D49}">
      <dgm:prSet/>
      <dgm:spPr/>
      <dgm:t>
        <a:bodyPr/>
        <a:lstStyle/>
        <a:p>
          <a:endParaRPr lang="en-US"/>
        </a:p>
      </dgm:t>
    </dgm:pt>
    <dgm:pt modelId="{4FDA1798-B738-4A06-8744-1C9610D39898}" type="sibTrans" cxnId="{F7A3E966-4A14-42C6-BACF-9AD920F91D49}">
      <dgm:prSet/>
      <dgm:spPr/>
      <dgm:t>
        <a:bodyPr/>
        <a:lstStyle/>
        <a:p>
          <a:endParaRPr lang="en-US"/>
        </a:p>
      </dgm:t>
    </dgm:pt>
    <dgm:pt modelId="{F87D1846-50DF-454E-9197-CBB3469CE5D1}">
      <dgm:prSet phldrT="[Text]"/>
      <dgm:spPr/>
      <dgm:t>
        <a:bodyPr/>
        <a:lstStyle/>
        <a:p>
          <a:r>
            <a:rPr lang="en-US" dirty="0" smtClean="0"/>
            <a:t>Technology</a:t>
          </a:r>
          <a:endParaRPr lang="en-US" dirty="0"/>
        </a:p>
      </dgm:t>
    </dgm:pt>
    <dgm:pt modelId="{17B35B17-DCE9-4085-A9F9-5A824E4E71BD}" type="sibTrans" cxnId="{5654C6D9-B298-4253-90D9-5218A6AD2848}">
      <dgm:prSet/>
      <dgm:spPr/>
      <dgm:t>
        <a:bodyPr/>
        <a:lstStyle/>
        <a:p>
          <a:endParaRPr lang="en-US"/>
        </a:p>
      </dgm:t>
    </dgm:pt>
    <dgm:pt modelId="{7E4C62B9-E030-460C-9863-AEF85FC85867}" type="parTrans" cxnId="{5654C6D9-B298-4253-90D9-5218A6AD2848}">
      <dgm:prSet/>
      <dgm:spPr/>
      <dgm:t>
        <a:bodyPr/>
        <a:lstStyle/>
        <a:p>
          <a:endParaRPr lang="en-US"/>
        </a:p>
      </dgm:t>
    </dgm:pt>
    <dgm:pt modelId="{DCC21938-49A4-44E9-BB91-E9A05CFC15BF}">
      <dgm:prSet phldrT="[Text]"/>
      <dgm:spPr/>
      <dgm:t>
        <a:bodyPr/>
        <a:lstStyle/>
        <a:p>
          <a:r>
            <a:rPr lang="en-US" dirty="0" smtClean="0"/>
            <a:t>Local Capacity </a:t>
          </a:r>
          <a:endParaRPr lang="en-US" dirty="0"/>
        </a:p>
      </dgm:t>
    </dgm:pt>
    <dgm:pt modelId="{2FF433A0-4EB5-406D-A76D-2ED308370639}" type="sibTrans" cxnId="{777A3066-6FDA-4649-89AD-D614CF71ADA9}">
      <dgm:prSet/>
      <dgm:spPr/>
      <dgm:t>
        <a:bodyPr/>
        <a:lstStyle/>
        <a:p>
          <a:endParaRPr lang="en-US"/>
        </a:p>
      </dgm:t>
    </dgm:pt>
    <dgm:pt modelId="{3C9E32DD-F678-4960-9FE3-6C3D6CFF6065}" type="parTrans" cxnId="{777A3066-6FDA-4649-89AD-D614CF71ADA9}">
      <dgm:prSet/>
      <dgm:spPr/>
      <dgm:t>
        <a:bodyPr/>
        <a:lstStyle/>
        <a:p>
          <a:endParaRPr lang="en-US"/>
        </a:p>
      </dgm:t>
    </dgm:pt>
    <dgm:pt modelId="{3E534D94-9340-46DC-AF7A-5E7B4F51BF6E}">
      <dgm:prSet phldrT="[Text]"/>
      <dgm:spPr/>
      <dgm:t>
        <a:bodyPr/>
        <a:lstStyle/>
        <a:p>
          <a:r>
            <a:rPr lang="en-US" dirty="0" smtClean="0"/>
            <a:t>Hold Harmless</a:t>
          </a:r>
          <a:endParaRPr lang="en-US" dirty="0"/>
        </a:p>
      </dgm:t>
    </dgm:pt>
    <dgm:pt modelId="{B2003212-9D4F-4EDA-A189-338CFED8B1EB}" type="sibTrans" cxnId="{BBCC63B9-4B27-414E-BB26-AA80DFD8F654}">
      <dgm:prSet/>
      <dgm:spPr/>
      <dgm:t>
        <a:bodyPr/>
        <a:lstStyle/>
        <a:p>
          <a:endParaRPr lang="en-US"/>
        </a:p>
      </dgm:t>
    </dgm:pt>
    <dgm:pt modelId="{AE827020-2827-4BE5-B7D6-88C5D99609BB}" type="parTrans" cxnId="{BBCC63B9-4B27-414E-BB26-AA80DFD8F654}">
      <dgm:prSet/>
      <dgm:spPr/>
      <dgm:t>
        <a:bodyPr/>
        <a:lstStyle/>
        <a:p>
          <a:endParaRPr lang="en-US"/>
        </a:p>
      </dgm:t>
    </dgm:pt>
    <dgm:pt modelId="{EA00DB26-1396-40BB-9C89-57F73B795927}">
      <dgm:prSet phldrT="[Text]"/>
      <dgm:spPr/>
      <dgm:t>
        <a:bodyPr/>
        <a:lstStyle/>
        <a:p>
          <a:r>
            <a:rPr lang="en-US" dirty="0" smtClean="0"/>
            <a:t>Timeline not Specified</a:t>
          </a:r>
          <a:endParaRPr lang="en-US" dirty="0"/>
        </a:p>
      </dgm:t>
    </dgm:pt>
    <dgm:pt modelId="{1D406AF8-DC89-42BB-BF8C-F553B89DD0A8}" type="sibTrans" cxnId="{A6E5DF4C-5B27-43D2-9AEC-8000F1F4631C}">
      <dgm:prSet/>
      <dgm:spPr/>
      <dgm:t>
        <a:bodyPr/>
        <a:lstStyle/>
        <a:p>
          <a:endParaRPr lang="en-US"/>
        </a:p>
      </dgm:t>
    </dgm:pt>
    <dgm:pt modelId="{3E7DE5A5-D39E-45F9-93C2-5A47019A3D3D}" type="parTrans" cxnId="{A6E5DF4C-5B27-43D2-9AEC-8000F1F4631C}">
      <dgm:prSet/>
      <dgm:spPr/>
      <dgm:t>
        <a:bodyPr/>
        <a:lstStyle/>
        <a:p>
          <a:endParaRPr lang="en-US"/>
        </a:p>
      </dgm:t>
    </dgm:pt>
    <dgm:pt modelId="{44EECB28-8DCE-4A0B-8B50-FB8B5A58DDA5}">
      <dgm:prSet phldrT="[Text]"/>
      <dgm:spPr/>
      <dgm:t>
        <a:bodyPr/>
        <a:lstStyle/>
        <a:p>
          <a:r>
            <a:rPr lang="en-US" dirty="0" smtClean="0"/>
            <a:t>Format &amp; Scope of Annual Spending Plan</a:t>
          </a:r>
          <a:endParaRPr lang="en-US" dirty="0"/>
        </a:p>
      </dgm:t>
    </dgm:pt>
    <dgm:pt modelId="{C897A0DF-7BF7-42F6-B1AC-6B4EA2ABC789}" type="parTrans" cxnId="{B24E0679-BA30-4128-A9E6-F6E1FC8D79FC}">
      <dgm:prSet/>
      <dgm:spPr/>
      <dgm:t>
        <a:bodyPr/>
        <a:lstStyle/>
        <a:p>
          <a:endParaRPr lang="en-US"/>
        </a:p>
      </dgm:t>
    </dgm:pt>
    <dgm:pt modelId="{E88945DF-B0B2-4B06-A056-17EFD3518028}" type="sibTrans" cxnId="{B24E0679-BA30-4128-A9E6-F6E1FC8D79FC}">
      <dgm:prSet/>
      <dgm:spPr/>
      <dgm:t>
        <a:bodyPr/>
        <a:lstStyle/>
        <a:p>
          <a:endParaRPr lang="en-US"/>
        </a:p>
      </dgm:t>
    </dgm:pt>
    <dgm:pt modelId="{1F4CEDA8-63D1-4401-B2DC-78C15C1E74EA}">
      <dgm:prSet phldrT="[Text]"/>
      <dgm:spPr/>
      <dgm:t>
        <a:bodyPr/>
        <a:lstStyle/>
        <a:p>
          <a:r>
            <a:rPr lang="en-US" dirty="0" smtClean="0"/>
            <a:t>Early Childhood</a:t>
          </a:r>
          <a:endParaRPr lang="en-US" dirty="0"/>
        </a:p>
      </dgm:t>
    </dgm:pt>
    <dgm:pt modelId="{4B350D24-F788-465B-B1E8-E9E3EA8A0E37}" type="parTrans" cxnId="{B677A4F3-629B-4D45-B841-7173E6E9127B}">
      <dgm:prSet/>
      <dgm:spPr/>
      <dgm:t>
        <a:bodyPr/>
        <a:lstStyle/>
        <a:p>
          <a:endParaRPr lang="en-US"/>
        </a:p>
      </dgm:t>
    </dgm:pt>
    <dgm:pt modelId="{1EA906AA-E031-4AA6-B9F9-D809F520DEB1}" type="sibTrans" cxnId="{B677A4F3-629B-4D45-B841-7173E6E9127B}">
      <dgm:prSet/>
      <dgm:spPr/>
      <dgm:t>
        <a:bodyPr/>
        <a:lstStyle/>
        <a:p>
          <a:endParaRPr lang="en-US"/>
        </a:p>
      </dgm:t>
    </dgm:pt>
    <dgm:pt modelId="{0D0B73B5-F439-4610-BC78-F76081397A1B}" type="pres">
      <dgm:prSet presAssocID="{36CF67CB-540A-4779-A953-90174F05A11C}" presName="linear" presStyleCnt="0">
        <dgm:presLayoutVars>
          <dgm:dir/>
          <dgm:animLvl val="lvl"/>
          <dgm:resizeHandles val="exact"/>
        </dgm:presLayoutVars>
      </dgm:prSet>
      <dgm:spPr/>
      <dgm:t>
        <a:bodyPr/>
        <a:lstStyle/>
        <a:p>
          <a:endParaRPr lang="en-US"/>
        </a:p>
      </dgm:t>
    </dgm:pt>
    <dgm:pt modelId="{FD7268D2-0CED-4987-91B6-582E7F162471}" type="pres">
      <dgm:prSet presAssocID="{637F1CA0-685C-4CF4-B9C8-EEAAF5F72D6A}" presName="parentLin" presStyleCnt="0"/>
      <dgm:spPr/>
    </dgm:pt>
    <dgm:pt modelId="{2F09245B-8C60-486F-83BD-655D57303C31}" type="pres">
      <dgm:prSet presAssocID="{637F1CA0-685C-4CF4-B9C8-EEAAF5F72D6A}" presName="parentLeftMargin" presStyleLbl="node1" presStyleIdx="0" presStyleCnt="4"/>
      <dgm:spPr/>
      <dgm:t>
        <a:bodyPr/>
        <a:lstStyle/>
        <a:p>
          <a:endParaRPr lang="en-US"/>
        </a:p>
      </dgm:t>
    </dgm:pt>
    <dgm:pt modelId="{1E9DDFD8-05E6-4977-8D3E-95FC4E94103F}" type="pres">
      <dgm:prSet presAssocID="{637F1CA0-685C-4CF4-B9C8-EEAAF5F72D6A}" presName="parentText" presStyleLbl="node1" presStyleIdx="0" presStyleCnt="4">
        <dgm:presLayoutVars>
          <dgm:chMax val="0"/>
          <dgm:bulletEnabled val="1"/>
        </dgm:presLayoutVars>
      </dgm:prSet>
      <dgm:spPr/>
      <dgm:t>
        <a:bodyPr/>
        <a:lstStyle/>
        <a:p>
          <a:endParaRPr lang="en-US"/>
        </a:p>
      </dgm:t>
    </dgm:pt>
    <dgm:pt modelId="{A64057E8-6050-4381-938C-E04BA88FFD90}" type="pres">
      <dgm:prSet presAssocID="{637F1CA0-685C-4CF4-B9C8-EEAAF5F72D6A}" presName="negativeSpace" presStyleCnt="0"/>
      <dgm:spPr/>
    </dgm:pt>
    <dgm:pt modelId="{F08123B4-6C57-4BB1-9F78-60CDD4318304}" type="pres">
      <dgm:prSet presAssocID="{637F1CA0-685C-4CF4-B9C8-EEAAF5F72D6A}" presName="childText" presStyleLbl="conFgAcc1" presStyleIdx="0" presStyleCnt="4">
        <dgm:presLayoutVars>
          <dgm:bulletEnabled val="1"/>
        </dgm:presLayoutVars>
      </dgm:prSet>
      <dgm:spPr/>
      <dgm:t>
        <a:bodyPr/>
        <a:lstStyle/>
        <a:p>
          <a:endParaRPr lang="en-US"/>
        </a:p>
      </dgm:t>
    </dgm:pt>
    <dgm:pt modelId="{829A48B4-99DC-4F3C-B675-D483D89BDD1C}" type="pres">
      <dgm:prSet presAssocID="{3235F9D7-F2A1-4937-AB46-6772BE230C24}" presName="spaceBetweenRectangles" presStyleCnt="0"/>
      <dgm:spPr/>
    </dgm:pt>
    <dgm:pt modelId="{E78EB369-B193-4581-9CD0-9045D4867495}" type="pres">
      <dgm:prSet presAssocID="{CE424D35-C372-489A-9F4B-A3BDB2645044}" presName="parentLin" presStyleCnt="0"/>
      <dgm:spPr/>
    </dgm:pt>
    <dgm:pt modelId="{5C533690-321C-43EB-AB8D-38E49DD77F63}" type="pres">
      <dgm:prSet presAssocID="{CE424D35-C372-489A-9F4B-A3BDB2645044}" presName="parentLeftMargin" presStyleLbl="node1" presStyleIdx="0" presStyleCnt="4"/>
      <dgm:spPr/>
      <dgm:t>
        <a:bodyPr/>
        <a:lstStyle/>
        <a:p>
          <a:endParaRPr lang="en-US"/>
        </a:p>
      </dgm:t>
    </dgm:pt>
    <dgm:pt modelId="{3417ECC4-2941-4E6A-BDE4-7B918A116B8E}" type="pres">
      <dgm:prSet presAssocID="{CE424D35-C372-489A-9F4B-A3BDB2645044}" presName="parentText" presStyleLbl="node1" presStyleIdx="1" presStyleCnt="4">
        <dgm:presLayoutVars>
          <dgm:chMax val="0"/>
          <dgm:bulletEnabled val="1"/>
        </dgm:presLayoutVars>
      </dgm:prSet>
      <dgm:spPr/>
      <dgm:t>
        <a:bodyPr/>
        <a:lstStyle/>
        <a:p>
          <a:endParaRPr lang="en-US"/>
        </a:p>
      </dgm:t>
    </dgm:pt>
    <dgm:pt modelId="{88E803C1-4D93-4206-B1D3-CAB68AC7DEF8}" type="pres">
      <dgm:prSet presAssocID="{CE424D35-C372-489A-9F4B-A3BDB2645044}" presName="negativeSpace" presStyleCnt="0"/>
      <dgm:spPr/>
    </dgm:pt>
    <dgm:pt modelId="{E0C4C9C9-9506-4B00-86AA-ECCE125AAA57}" type="pres">
      <dgm:prSet presAssocID="{CE424D35-C372-489A-9F4B-A3BDB2645044}" presName="childText" presStyleLbl="conFgAcc1" presStyleIdx="1" presStyleCnt="4">
        <dgm:presLayoutVars>
          <dgm:bulletEnabled val="1"/>
        </dgm:presLayoutVars>
      </dgm:prSet>
      <dgm:spPr/>
      <dgm:t>
        <a:bodyPr/>
        <a:lstStyle/>
        <a:p>
          <a:endParaRPr lang="en-US"/>
        </a:p>
      </dgm:t>
    </dgm:pt>
    <dgm:pt modelId="{B1DEA3C3-43A8-4CFF-AEB5-5087A1CDDA27}" type="pres">
      <dgm:prSet presAssocID="{9627FAA0-28A9-4FDE-BDD9-242B62B711CD}" presName="spaceBetweenRectangles" presStyleCnt="0"/>
      <dgm:spPr/>
    </dgm:pt>
    <dgm:pt modelId="{D41DDFC1-6BF8-4B96-ACA3-5AC978EC6C93}" type="pres">
      <dgm:prSet presAssocID="{4C255FF5-F8FD-4586-A19E-A6B31DC0B47B}" presName="parentLin" presStyleCnt="0"/>
      <dgm:spPr/>
    </dgm:pt>
    <dgm:pt modelId="{5159F8D5-1885-48E0-9A76-11264928D741}" type="pres">
      <dgm:prSet presAssocID="{4C255FF5-F8FD-4586-A19E-A6B31DC0B47B}" presName="parentLeftMargin" presStyleLbl="node1" presStyleIdx="1" presStyleCnt="4"/>
      <dgm:spPr/>
      <dgm:t>
        <a:bodyPr/>
        <a:lstStyle/>
        <a:p>
          <a:endParaRPr lang="en-US"/>
        </a:p>
      </dgm:t>
    </dgm:pt>
    <dgm:pt modelId="{C060019A-E157-42A1-A163-B32E127AE345}" type="pres">
      <dgm:prSet presAssocID="{4C255FF5-F8FD-4586-A19E-A6B31DC0B47B}" presName="parentText" presStyleLbl="node1" presStyleIdx="2" presStyleCnt="4">
        <dgm:presLayoutVars>
          <dgm:chMax val="0"/>
          <dgm:bulletEnabled val="1"/>
        </dgm:presLayoutVars>
      </dgm:prSet>
      <dgm:spPr/>
      <dgm:t>
        <a:bodyPr/>
        <a:lstStyle/>
        <a:p>
          <a:endParaRPr lang="en-US"/>
        </a:p>
      </dgm:t>
    </dgm:pt>
    <dgm:pt modelId="{2400118C-B94A-4566-B384-4EABBEDB653F}" type="pres">
      <dgm:prSet presAssocID="{4C255FF5-F8FD-4586-A19E-A6B31DC0B47B}" presName="negativeSpace" presStyleCnt="0"/>
      <dgm:spPr/>
    </dgm:pt>
    <dgm:pt modelId="{2F6C580F-DA0F-4C97-B77E-EE83097B94B5}" type="pres">
      <dgm:prSet presAssocID="{4C255FF5-F8FD-4586-A19E-A6B31DC0B47B}" presName="childText" presStyleLbl="conFgAcc1" presStyleIdx="2" presStyleCnt="4">
        <dgm:presLayoutVars>
          <dgm:bulletEnabled val="1"/>
        </dgm:presLayoutVars>
      </dgm:prSet>
      <dgm:spPr/>
      <dgm:t>
        <a:bodyPr/>
        <a:lstStyle/>
        <a:p>
          <a:endParaRPr lang="en-US"/>
        </a:p>
      </dgm:t>
    </dgm:pt>
    <dgm:pt modelId="{CFF938C2-D08B-43A7-BBA3-A32C65545BC3}" type="pres">
      <dgm:prSet presAssocID="{87030BFC-C175-4F6A-A9AA-9C66E7BD35AA}" presName="spaceBetweenRectangles" presStyleCnt="0"/>
      <dgm:spPr/>
    </dgm:pt>
    <dgm:pt modelId="{C5452432-3CA8-4A5A-A945-B291022B0B30}" type="pres">
      <dgm:prSet presAssocID="{EA00DB26-1396-40BB-9C89-57F73B795927}" presName="parentLin" presStyleCnt="0"/>
      <dgm:spPr/>
    </dgm:pt>
    <dgm:pt modelId="{197D8603-1EC9-4284-9057-54A76913095D}" type="pres">
      <dgm:prSet presAssocID="{EA00DB26-1396-40BB-9C89-57F73B795927}" presName="parentLeftMargin" presStyleLbl="node1" presStyleIdx="2" presStyleCnt="4"/>
      <dgm:spPr/>
      <dgm:t>
        <a:bodyPr/>
        <a:lstStyle/>
        <a:p>
          <a:endParaRPr lang="en-US"/>
        </a:p>
      </dgm:t>
    </dgm:pt>
    <dgm:pt modelId="{419BFA81-EC9D-4F4D-88EE-A224391A829A}" type="pres">
      <dgm:prSet presAssocID="{EA00DB26-1396-40BB-9C89-57F73B795927}" presName="parentText" presStyleLbl="node1" presStyleIdx="3" presStyleCnt="4">
        <dgm:presLayoutVars>
          <dgm:chMax val="0"/>
          <dgm:bulletEnabled val="1"/>
        </dgm:presLayoutVars>
      </dgm:prSet>
      <dgm:spPr/>
      <dgm:t>
        <a:bodyPr/>
        <a:lstStyle/>
        <a:p>
          <a:endParaRPr lang="en-US"/>
        </a:p>
      </dgm:t>
    </dgm:pt>
    <dgm:pt modelId="{76B62AEA-9E81-432B-BDEC-00DB977C59FB}" type="pres">
      <dgm:prSet presAssocID="{EA00DB26-1396-40BB-9C89-57F73B795927}" presName="negativeSpace" presStyleCnt="0"/>
      <dgm:spPr/>
    </dgm:pt>
    <dgm:pt modelId="{D5731211-87BE-4247-ADDE-79612B20FDB2}" type="pres">
      <dgm:prSet presAssocID="{EA00DB26-1396-40BB-9C89-57F73B795927}" presName="childText" presStyleLbl="conFgAcc1" presStyleIdx="3" presStyleCnt="4">
        <dgm:presLayoutVars>
          <dgm:bulletEnabled val="1"/>
        </dgm:presLayoutVars>
      </dgm:prSet>
      <dgm:spPr/>
      <dgm:t>
        <a:bodyPr/>
        <a:lstStyle/>
        <a:p>
          <a:endParaRPr lang="en-US"/>
        </a:p>
      </dgm:t>
    </dgm:pt>
  </dgm:ptLst>
  <dgm:cxnLst>
    <dgm:cxn modelId="{F87AFEBB-5462-4794-A47D-9AD3497ED8C3}" type="presOf" srcId="{7CECB10C-9571-4143-8235-6FE27D524349}" destId="{2F6C580F-DA0F-4C97-B77E-EE83097B94B5}" srcOrd="0" destOrd="0" presId="urn:microsoft.com/office/officeart/2005/8/layout/list1"/>
    <dgm:cxn modelId="{B677A4F3-629B-4D45-B841-7173E6E9127B}" srcId="{EA00DB26-1396-40BB-9C89-57F73B795927}" destId="{1F4CEDA8-63D1-4401-B2DC-78C15C1E74EA}" srcOrd="1" destOrd="0" parTransId="{4B350D24-F788-465B-B1E8-E9E3EA8A0E37}" sibTransId="{1EA906AA-E031-4AA6-B9F9-D809F520DEB1}"/>
    <dgm:cxn modelId="{68FAD0F3-DD36-4463-9C68-B70E7DCD8C4C}" type="presOf" srcId="{CE424D35-C372-489A-9F4B-A3BDB2645044}" destId="{3417ECC4-2941-4E6A-BDE4-7B918A116B8E}" srcOrd="1" destOrd="0" presId="urn:microsoft.com/office/officeart/2005/8/layout/list1"/>
    <dgm:cxn modelId="{B0D9BEEC-EC82-42B3-9A01-3482A2E9D5CA}" type="presOf" srcId="{8A4A45B0-F942-4167-A7C9-2AF9AC489188}" destId="{E0C4C9C9-9506-4B00-86AA-ECCE125AAA57}" srcOrd="0" destOrd="1" presId="urn:microsoft.com/office/officeart/2005/8/layout/list1"/>
    <dgm:cxn modelId="{809CDB63-369B-43AA-84B1-69743A8ED56B}" type="presOf" srcId="{36CF67CB-540A-4779-A953-90174F05A11C}" destId="{0D0B73B5-F439-4610-BC78-F76081397A1B}" srcOrd="0" destOrd="0" presId="urn:microsoft.com/office/officeart/2005/8/layout/list1"/>
    <dgm:cxn modelId="{E4C16AA8-FBC2-4AC4-A61C-B2C6C6346FB8}" type="presOf" srcId="{F87D1846-50DF-454E-9197-CBB3469CE5D1}" destId="{F08123B4-6C57-4BB1-9F78-60CDD4318304}" srcOrd="0" destOrd="0" presId="urn:microsoft.com/office/officeart/2005/8/layout/list1"/>
    <dgm:cxn modelId="{4B728BA4-BA38-4F6F-B6C3-837C3FD18102}" srcId="{4C255FF5-F8FD-4586-A19E-A6B31DC0B47B}" destId="{39DFD188-6A4D-413A-9730-7518D16D56BB}" srcOrd="1" destOrd="0" parTransId="{7B84F1FA-252C-4FB1-8B8A-34DE824B53B3}" sibTransId="{8A1192FC-5269-48A6-B132-AED28EC7DE19}"/>
    <dgm:cxn modelId="{BBCC63B9-4B27-414E-BB26-AA80DFD8F654}" srcId="{637F1CA0-685C-4CF4-B9C8-EEAAF5F72D6A}" destId="{3E534D94-9340-46DC-AF7A-5E7B4F51BF6E}" srcOrd="2" destOrd="0" parTransId="{AE827020-2827-4BE5-B7D6-88C5D99609BB}" sibTransId="{B2003212-9D4F-4EDA-A189-338CFED8B1EB}"/>
    <dgm:cxn modelId="{777A3066-6FDA-4649-89AD-D614CF71ADA9}" srcId="{637F1CA0-685C-4CF4-B9C8-EEAAF5F72D6A}" destId="{DCC21938-49A4-44E9-BB91-E9A05CFC15BF}" srcOrd="1" destOrd="0" parTransId="{3C9E32DD-F678-4960-9FE3-6C3D6CFF6065}" sibTransId="{2FF433A0-4EB5-406D-A76D-2ED308370639}"/>
    <dgm:cxn modelId="{16087572-EA8C-45A2-A2AC-10E57CBDD2EC}" srcId="{4C255FF5-F8FD-4586-A19E-A6B31DC0B47B}" destId="{7CECB10C-9571-4143-8235-6FE27D524349}" srcOrd="0" destOrd="0" parTransId="{150041BF-881A-4ABE-A829-92F232C1C9F2}" sibTransId="{CD3FAC43-4E88-4355-96B5-9B54F5E2B51D}"/>
    <dgm:cxn modelId="{16E5ED3D-210F-4723-BBAB-F78146C10839}" type="presOf" srcId="{9C8FCAD0-A884-4214-BA68-4A319B69F31B}" destId="{E0C4C9C9-9506-4B00-86AA-ECCE125AAA57}" srcOrd="0" destOrd="2" presId="urn:microsoft.com/office/officeart/2005/8/layout/list1"/>
    <dgm:cxn modelId="{A6AA350D-993A-4487-9B86-418E337D5B03}" srcId="{CE424D35-C372-489A-9F4B-A3BDB2645044}" destId="{8A4A45B0-F942-4167-A7C9-2AF9AC489188}" srcOrd="1" destOrd="0" parTransId="{E9632B36-C058-4FF7-8DDA-6A5CD68B25D3}" sibTransId="{91839DB3-D84B-44A6-A040-C9D83170DAC3}"/>
    <dgm:cxn modelId="{134D516D-D70F-4A45-9156-550E6BB16AAB}" srcId="{4C255FF5-F8FD-4586-A19E-A6B31DC0B47B}" destId="{0B17DA9A-4A21-4B12-A65A-A7ED665F11FA}" srcOrd="2" destOrd="0" parTransId="{47A64BDF-B52C-471D-9953-9A894F6A7910}" sibTransId="{038EE4E0-F825-4A64-BBA3-756CB615FD8E}"/>
    <dgm:cxn modelId="{FAA15F58-E7F2-46E5-8857-BE15D3A20AEA}" type="presOf" srcId="{637F1CA0-685C-4CF4-B9C8-EEAAF5F72D6A}" destId="{2F09245B-8C60-486F-83BD-655D57303C31}" srcOrd="0" destOrd="0" presId="urn:microsoft.com/office/officeart/2005/8/layout/list1"/>
    <dgm:cxn modelId="{F5EFB37F-5298-4A4E-8874-A42AEA7F5ED6}" type="presOf" srcId="{AA726FCC-4108-4AB1-A058-0296ADDE3A07}" destId="{2F6C580F-DA0F-4C97-B77E-EE83097B94B5}" srcOrd="0" destOrd="3" presId="urn:microsoft.com/office/officeart/2005/8/layout/list1"/>
    <dgm:cxn modelId="{60E41662-4342-4467-8473-DA68EAF28D6B}" srcId="{4C255FF5-F8FD-4586-A19E-A6B31DC0B47B}" destId="{AA726FCC-4108-4AB1-A058-0296ADDE3A07}" srcOrd="3" destOrd="0" parTransId="{A81E1748-6937-4E32-A578-D479E73F85DE}" sibTransId="{C2777C5E-7204-4BCD-9931-A0B7536DE539}"/>
    <dgm:cxn modelId="{F7A3E966-4A14-42C6-BACF-9AD920F91D49}" srcId="{4C255FF5-F8FD-4586-A19E-A6B31DC0B47B}" destId="{198B3306-1115-46E5-B41F-2AFEC5E82F32}" srcOrd="5" destOrd="0" parTransId="{6309A955-EBBD-4468-945C-77143F26E87D}" sibTransId="{4FDA1798-B738-4A06-8744-1C9610D39898}"/>
    <dgm:cxn modelId="{02C954A5-8048-46E8-8101-809CA22598C3}" srcId="{36CF67CB-540A-4779-A953-90174F05A11C}" destId="{CE424D35-C372-489A-9F4B-A3BDB2645044}" srcOrd="1" destOrd="0" parTransId="{B0CC17C9-5887-43B1-82A9-B6FEC98085C4}" sibTransId="{9627FAA0-28A9-4FDE-BDD9-242B62B711CD}"/>
    <dgm:cxn modelId="{EE5228B7-7D8F-4114-A429-9B8F46132565}" type="presOf" srcId="{4C255FF5-F8FD-4586-A19E-A6B31DC0B47B}" destId="{5159F8D5-1885-48E0-9A76-11264928D741}" srcOrd="0" destOrd="0" presId="urn:microsoft.com/office/officeart/2005/8/layout/list1"/>
    <dgm:cxn modelId="{5F8542D4-1F4B-489D-98B3-5CCD85A99D2F}" type="presOf" srcId="{EA00DB26-1396-40BB-9C89-57F73B795927}" destId="{419BFA81-EC9D-4F4D-88EE-A224391A829A}" srcOrd="1" destOrd="0" presId="urn:microsoft.com/office/officeart/2005/8/layout/list1"/>
    <dgm:cxn modelId="{9E86BEC4-352C-4849-97A3-AB798D6E9672}" type="presOf" srcId="{44EECB28-8DCE-4A0B-8B50-FB8B5A58DDA5}" destId="{D5731211-87BE-4247-ADDE-79612B20FDB2}" srcOrd="0" destOrd="0" presId="urn:microsoft.com/office/officeart/2005/8/layout/list1"/>
    <dgm:cxn modelId="{C303D9AD-48BA-496B-B4F1-135E7D095C45}" srcId="{36CF67CB-540A-4779-A953-90174F05A11C}" destId="{4C255FF5-F8FD-4586-A19E-A6B31DC0B47B}" srcOrd="2" destOrd="0" parTransId="{2AB2FD8E-DE69-4BAD-BCBB-4BC26CE0AB5C}" sibTransId="{87030BFC-C175-4F6A-A9AA-9C66E7BD35AA}"/>
    <dgm:cxn modelId="{45C40810-3BE7-4C16-BD0D-6C859F830860}" type="presOf" srcId="{1F4CEDA8-63D1-4401-B2DC-78C15C1E74EA}" destId="{D5731211-87BE-4247-ADDE-79612B20FDB2}" srcOrd="0" destOrd="1" presId="urn:microsoft.com/office/officeart/2005/8/layout/list1"/>
    <dgm:cxn modelId="{423C57F9-F99B-4CA7-AA86-945CB0F31CFE}" type="presOf" srcId="{CE424D35-C372-489A-9F4B-A3BDB2645044}" destId="{5C533690-321C-43EB-AB8D-38E49DD77F63}" srcOrd="0" destOrd="0" presId="urn:microsoft.com/office/officeart/2005/8/layout/list1"/>
    <dgm:cxn modelId="{D418B3C1-4059-4D42-9C1A-769D21459099}" type="presOf" srcId="{3E534D94-9340-46DC-AF7A-5E7B4F51BF6E}" destId="{F08123B4-6C57-4BB1-9F78-60CDD4318304}" srcOrd="0" destOrd="2" presId="urn:microsoft.com/office/officeart/2005/8/layout/list1"/>
    <dgm:cxn modelId="{A6E5DF4C-5B27-43D2-9AEC-8000F1F4631C}" srcId="{36CF67CB-540A-4779-A953-90174F05A11C}" destId="{EA00DB26-1396-40BB-9C89-57F73B795927}" srcOrd="3" destOrd="0" parTransId="{3E7DE5A5-D39E-45F9-93C2-5A47019A3D3D}" sibTransId="{1D406AF8-DC89-42BB-BF8C-F553B89DD0A8}"/>
    <dgm:cxn modelId="{2E1D4364-5283-452B-A203-63D0971DB225}" type="presOf" srcId="{39DFD188-6A4D-413A-9730-7518D16D56BB}" destId="{2F6C580F-DA0F-4C97-B77E-EE83097B94B5}" srcOrd="0" destOrd="1" presId="urn:microsoft.com/office/officeart/2005/8/layout/list1"/>
    <dgm:cxn modelId="{53C47538-D84E-4296-96AC-A2830D230A5E}" srcId="{CE424D35-C372-489A-9F4B-A3BDB2645044}" destId="{9C8FCAD0-A884-4214-BA68-4A319B69F31B}" srcOrd="2" destOrd="0" parTransId="{E726C925-3ACE-4684-B261-A677291DD9DE}" sibTransId="{2DF11A0C-53BF-4904-8FF1-F7A3CDA0CB24}"/>
    <dgm:cxn modelId="{CC5933EB-9245-470F-B5AA-9CF0B1682FC4}" srcId="{4C255FF5-F8FD-4586-A19E-A6B31DC0B47B}" destId="{088A139B-FE12-4029-9CB4-85185485289D}" srcOrd="4" destOrd="0" parTransId="{56D7F030-A164-49C6-B5C0-AE53AA8F0E6C}" sibTransId="{C6F3523F-DAE5-4ED7-BA09-147F249F03EE}"/>
    <dgm:cxn modelId="{0AC3179B-DF54-4EFF-B19D-C387CDD9D3BB}" type="presOf" srcId="{637F1CA0-685C-4CF4-B9C8-EEAAF5F72D6A}" destId="{1E9DDFD8-05E6-4977-8D3E-95FC4E94103F}" srcOrd="1" destOrd="0" presId="urn:microsoft.com/office/officeart/2005/8/layout/list1"/>
    <dgm:cxn modelId="{8DFAD3D4-1400-40C4-8C63-EB5045EDBB17}" type="presOf" srcId="{4C255FF5-F8FD-4586-A19E-A6B31DC0B47B}" destId="{C060019A-E157-42A1-A163-B32E127AE345}" srcOrd="1" destOrd="0" presId="urn:microsoft.com/office/officeart/2005/8/layout/list1"/>
    <dgm:cxn modelId="{B24E0679-BA30-4128-A9E6-F6E1FC8D79FC}" srcId="{EA00DB26-1396-40BB-9C89-57F73B795927}" destId="{44EECB28-8DCE-4A0B-8B50-FB8B5A58DDA5}" srcOrd="0" destOrd="0" parTransId="{C897A0DF-7BF7-42F6-B1AC-6B4EA2ABC789}" sibTransId="{E88945DF-B0B2-4B06-A056-17EFD3518028}"/>
    <dgm:cxn modelId="{A0EF837D-287C-4532-AADA-238B4195ED6F}" type="presOf" srcId="{198B3306-1115-46E5-B41F-2AFEC5E82F32}" destId="{2F6C580F-DA0F-4C97-B77E-EE83097B94B5}" srcOrd="0" destOrd="5" presId="urn:microsoft.com/office/officeart/2005/8/layout/list1"/>
    <dgm:cxn modelId="{F665932F-8F7D-41EF-827F-F8C80DAA6594}" type="presOf" srcId="{DCC21938-49A4-44E9-BB91-E9A05CFC15BF}" destId="{F08123B4-6C57-4BB1-9F78-60CDD4318304}" srcOrd="0" destOrd="1" presId="urn:microsoft.com/office/officeart/2005/8/layout/list1"/>
    <dgm:cxn modelId="{9F4A438F-68E7-45FB-9ABC-E97CF29160A8}" type="presOf" srcId="{088A139B-FE12-4029-9CB4-85185485289D}" destId="{2F6C580F-DA0F-4C97-B77E-EE83097B94B5}" srcOrd="0" destOrd="4" presId="urn:microsoft.com/office/officeart/2005/8/layout/list1"/>
    <dgm:cxn modelId="{E4E5ED93-528D-4E03-9EC8-A0B5E06A6929}" srcId="{36CF67CB-540A-4779-A953-90174F05A11C}" destId="{637F1CA0-685C-4CF4-B9C8-EEAAF5F72D6A}" srcOrd="0" destOrd="0" parTransId="{ACCD43EE-0FD5-4523-A68D-4BFB8E2CE0D5}" sibTransId="{3235F9D7-F2A1-4937-AB46-6772BE230C24}"/>
    <dgm:cxn modelId="{96D5F0C2-4C68-4281-B814-414A983315F1}" type="presOf" srcId="{0B17DA9A-4A21-4B12-A65A-A7ED665F11FA}" destId="{2F6C580F-DA0F-4C97-B77E-EE83097B94B5}" srcOrd="0" destOrd="2" presId="urn:microsoft.com/office/officeart/2005/8/layout/list1"/>
    <dgm:cxn modelId="{604037B4-CA42-4165-A660-19934AA0AA22}" srcId="{CE424D35-C372-489A-9F4B-A3BDB2645044}" destId="{C76916D5-F6CC-4D1F-BB2E-948B4BA81B9C}" srcOrd="0" destOrd="0" parTransId="{8D4CEDE8-EE27-4CAE-9E1B-8AF13ED4BC54}" sibTransId="{745FD428-F397-4D05-83B3-B52F6C1EAA14}"/>
    <dgm:cxn modelId="{0544BC48-0B43-4546-B59A-EA2259043CC0}" type="presOf" srcId="{EA00DB26-1396-40BB-9C89-57F73B795927}" destId="{197D8603-1EC9-4284-9057-54A76913095D}" srcOrd="0" destOrd="0" presId="urn:microsoft.com/office/officeart/2005/8/layout/list1"/>
    <dgm:cxn modelId="{5654C6D9-B298-4253-90D9-5218A6AD2848}" srcId="{637F1CA0-685C-4CF4-B9C8-EEAAF5F72D6A}" destId="{F87D1846-50DF-454E-9197-CBB3469CE5D1}" srcOrd="0" destOrd="0" parTransId="{7E4C62B9-E030-460C-9863-AEF85FC85867}" sibTransId="{17B35B17-DCE9-4085-A9F9-5A824E4E71BD}"/>
    <dgm:cxn modelId="{2C9BFBF6-5A95-4A21-9EDC-67D471D5841C}" type="presOf" srcId="{C76916D5-F6CC-4D1F-BB2E-948B4BA81B9C}" destId="{E0C4C9C9-9506-4B00-86AA-ECCE125AAA57}" srcOrd="0" destOrd="0" presId="urn:microsoft.com/office/officeart/2005/8/layout/list1"/>
    <dgm:cxn modelId="{5277C3BB-80D3-4A3B-A79F-F9376ED7069B}" type="presParOf" srcId="{0D0B73B5-F439-4610-BC78-F76081397A1B}" destId="{FD7268D2-0CED-4987-91B6-582E7F162471}" srcOrd="0" destOrd="0" presId="urn:microsoft.com/office/officeart/2005/8/layout/list1"/>
    <dgm:cxn modelId="{3C2AFE69-477B-4DF5-B602-B68E8FC11A52}" type="presParOf" srcId="{FD7268D2-0CED-4987-91B6-582E7F162471}" destId="{2F09245B-8C60-486F-83BD-655D57303C31}" srcOrd="0" destOrd="0" presId="urn:microsoft.com/office/officeart/2005/8/layout/list1"/>
    <dgm:cxn modelId="{44BA7C31-7528-4085-826A-57D810B3DB4D}" type="presParOf" srcId="{FD7268D2-0CED-4987-91B6-582E7F162471}" destId="{1E9DDFD8-05E6-4977-8D3E-95FC4E94103F}" srcOrd="1" destOrd="0" presId="urn:microsoft.com/office/officeart/2005/8/layout/list1"/>
    <dgm:cxn modelId="{E9B253C8-F4D6-4581-9307-2F9384489630}" type="presParOf" srcId="{0D0B73B5-F439-4610-BC78-F76081397A1B}" destId="{A64057E8-6050-4381-938C-E04BA88FFD90}" srcOrd="1" destOrd="0" presId="urn:microsoft.com/office/officeart/2005/8/layout/list1"/>
    <dgm:cxn modelId="{B9E9C7CB-9893-4D24-A4B3-E4649057CD85}" type="presParOf" srcId="{0D0B73B5-F439-4610-BC78-F76081397A1B}" destId="{F08123B4-6C57-4BB1-9F78-60CDD4318304}" srcOrd="2" destOrd="0" presId="urn:microsoft.com/office/officeart/2005/8/layout/list1"/>
    <dgm:cxn modelId="{2699E387-9DCA-47D1-9FB8-C848000A5E61}" type="presParOf" srcId="{0D0B73B5-F439-4610-BC78-F76081397A1B}" destId="{829A48B4-99DC-4F3C-B675-D483D89BDD1C}" srcOrd="3" destOrd="0" presId="urn:microsoft.com/office/officeart/2005/8/layout/list1"/>
    <dgm:cxn modelId="{384EDAC4-CD20-4C4C-98AC-A2710925BF55}" type="presParOf" srcId="{0D0B73B5-F439-4610-BC78-F76081397A1B}" destId="{E78EB369-B193-4581-9CD0-9045D4867495}" srcOrd="4" destOrd="0" presId="urn:microsoft.com/office/officeart/2005/8/layout/list1"/>
    <dgm:cxn modelId="{98B8CC86-8E60-45B5-883A-72AA0E778ACC}" type="presParOf" srcId="{E78EB369-B193-4581-9CD0-9045D4867495}" destId="{5C533690-321C-43EB-AB8D-38E49DD77F63}" srcOrd="0" destOrd="0" presId="urn:microsoft.com/office/officeart/2005/8/layout/list1"/>
    <dgm:cxn modelId="{C2EED3DF-E3F8-4BD9-99A9-675CDF72C724}" type="presParOf" srcId="{E78EB369-B193-4581-9CD0-9045D4867495}" destId="{3417ECC4-2941-4E6A-BDE4-7B918A116B8E}" srcOrd="1" destOrd="0" presId="urn:microsoft.com/office/officeart/2005/8/layout/list1"/>
    <dgm:cxn modelId="{272FBA29-37FC-46F9-B50C-0DA4E54ED8DF}" type="presParOf" srcId="{0D0B73B5-F439-4610-BC78-F76081397A1B}" destId="{88E803C1-4D93-4206-B1D3-CAB68AC7DEF8}" srcOrd="5" destOrd="0" presId="urn:microsoft.com/office/officeart/2005/8/layout/list1"/>
    <dgm:cxn modelId="{5139A151-F9E2-49B9-8092-5A48B8A49F38}" type="presParOf" srcId="{0D0B73B5-F439-4610-BC78-F76081397A1B}" destId="{E0C4C9C9-9506-4B00-86AA-ECCE125AAA57}" srcOrd="6" destOrd="0" presId="urn:microsoft.com/office/officeart/2005/8/layout/list1"/>
    <dgm:cxn modelId="{FFDBF360-02A9-48C2-880B-4A7B0DE91344}" type="presParOf" srcId="{0D0B73B5-F439-4610-BC78-F76081397A1B}" destId="{B1DEA3C3-43A8-4CFF-AEB5-5087A1CDDA27}" srcOrd="7" destOrd="0" presId="urn:microsoft.com/office/officeart/2005/8/layout/list1"/>
    <dgm:cxn modelId="{2FCE1AD0-07A9-498C-A956-723B1BAC49C7}" type="presParOf" srcId="{0D0B73B5-F439-4610-BC78-F76081397A1B}" destId="{D41DDFC1-6BF8-4B96-ACA3-5AC978EC6C93}" srcOrd="8" destOrd="0" presId="urn:microsoft.com/office/officeart/2005/8/layout/list1"/>
    <dgm:cxn modelId="{7C73318C-A690-47BB-8A21-3B444088C6D9}" type="presParOf" srcId="{D41DDFC1-6BF8-4B96-ACA3-5AC978EC6C93}" destId="{5159F8D5-1885-48E0-9A76-11264928D741}" srcOrd="0" destOrd="0" presId="urn:microsoft.com/office/officeart/2005/8/layout/list1"/>
    <dgm:cxn modelId="{67531077-F994-4AF3-BC84-56AE4AC63C70}" type="presParOf" srcId="{D41DDFC1-6BF8-4B96-ACA3-5AC978EC6C93}" destId="{C060019A-E157-42A1-A163-B32E127AE345}" srcOrd="1" destOrd="0" presId="urn:microsoft.com/office/officeart/2005/8/layout/list1"/>
    <dgm:cxn modelId="{0B36657A-3313-4AB4-A1F7-5DF268EBC8AF}" type="presParOf" srcId="{0D0B73B5-F439-4610-BC78-F76081397A1B}" destId="{2400118C-B94A-4566-B384-4EABBEDB653F}" srcOrd="9" destOrd="0" presId="urn:microsoft.com/office/officeart/2005/8/layout/list1"/>
    <dgm:cxn modelId="{1E479D79-92BD-46F8-90D7-57566BC5BB06}" type="presParOf" srcId="{0D0B73B5-F439-4610-BC78-F76081397A1B}" destId="{2F6C580F-DA0F-4C97-B77E-EE83097B94B5}" srcOrd="10" destOrd="0" presId="urn:microsoft.com/office/officeart/2005/8/layout/list1"/>
    <dgm:cxn modelId="{8A4A1441-082B-4EC6-9914-4DFB1215DB0A}" type="presParOf" srcId="{0D0B73B5-F439-4610-BC78-F76081397A1B}" destId="{CFF938C2-D08B-43A7-BBA3-A32C65545BC3}" srcOrd="11" destOrd="0" presId="urn:microsoft.com/office/officeart/2005/8/layout/list1"/>
    <dgm:cxn modelId="{F8718566-2661-421B-88CA-8E97541668D9}" type="presParOf" srcId="{0D0B73B5-F439-4610-BC78-F76081397A1B}" destId="{C5452432-3CA8-4A5A-A945-B291022B0B30}" srcOrd="12" destOrd="0" presId="urn:microsoft.com/office/officeart/2005/8/layout/list1"/>
    <dgm:cxn modelId="{781441EC-2A38-4FA3-A88C-4FAEF887B2AB}" type="presParOf" srcId="{C5452432-3CA8-4A5A-A945-B291022B0B30}" destId="{197D8603-1EC9-4284-9057-54A76913095D}" srcOrd="0" destOrd="0" presId="urn:microsoft.com/office/officeart/2005/8/layout/list1"/>
    <dgm:cxn modelId="{9DBC437A-6CDC-432C-8909-51B6191D939D}" type="presParOf" srcId="{C5452432-3CA8-4A5A-A945-B291022B0B30}" destId="{419BFA81-EC9D-4F4D-88EE-A224391A829A}" srcOrd="1" destOrd="0" presId="urn:microsoft.com/office/officeart/2005/8/layout/list1"/>
    <dgm:cxn modelId="{63EE9162-7CA5-4991-8E94-AC9B02327087}" type="presParOf" srcId="{0D0B73B5-F439-4610-BC78-F76081397A1B}" destId="{76B62AEA-9E81-432B-BDEC-00DB977C59FB}" srcOrd="13" destOrd="0" presId="urn:microsoft.com/office/officeart/2005/8/layout/list1"/>
    <dgm:cxn modelId="{1AF1F676-8BC6-41E5-A493-93F7244CBD0C}" type="presParOf" srcId="{0D0B73B5-F439-4610-BC78-F76081397A1B}" destId="{D5731211-87BE-4247-ADDE-79612B20FDB2}"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1FA4F5-E85B-4843-BFD7-50EEB433797C}">
      <dsp:nvSpPr>
        <dsp:cNvPr id="0" name=""/>
        <dsp:cNvSpPr/>
      </dsp:nvSpPr>
      <dsp:spPr>
        <a:xfrm>
          <a:off x="2233" y="599975"/>
          <a:ext cx="1987758" cy="795103"/>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School Year 2018-2019</a:t>
          </a:r>
          <a:endParaRPr lang="en-US" sz="1800" kern="1200" dirty="0"/>
        </a:p>
      </dsp:txBody>
      <dsp:txXfrm>
        <a:off x="399785" y="599975"/>
        <a:ext cx="1192655" cy="795103"/>
      </dsp:txXfrm>
    </dsp:sp>
    <dsp:sp modelId="{7F09CC42-3028-4C9C-B740-003A0CAEC6DF}">
      <dsp:nvSpPr>
        <dsp:cNvPr id="0" name=""/>
        <dsp:cNvSpPr/>
      </dsp:nvSpPr>
      <dsp:spPr>
        <a:xfrm>
          <a:off x="1791216" y="599975"/>
          <a:ext cx="1987758" cy="795103"/>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School Year 2019-2020</a:t>
          </a:r>
          <a:endParaRPr lang="en-US" sz="1800" kern="1200" dirty="0"/>
        </a:p>
      </dsp:txBody>
      <dsp:txXfrm>
        <a:off x="2188768" y="599975"/>
        <a:ext cx="1192655" cy="795103"/>
      </dsp:txXfrm>
    </dsp:sp>
    <dsp:sp modelId="{59CEDB52-9AE3-40F8-AA04-E853B4D6AE30}">
      <dsp:nvSpPr>
        <dsp:cNvPr id="0" name=""/>
        <dsp:cNvSpPr/>
      </dsp:nvSpPr>
      <dsp:spPr>
        <a:xfrm>
          <a:off x="3580198" y="599975"/>
          <a:ext cx="1987758" cy="795103"/>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School Year 2020-2021</a:t>
          </a:r>
          <a:endParaRPr lang="en-US" sz="1800" kern="1200" dirty="0"/>
        </a:p>
      </dsp:txBody>
      <dsp:txXfrm>
        <a:off x="3977750" y="599975"/>
        <a:ext cx="1192655" cy="795103"/>
      </dsp:txXfrm>
    </dsp:sp>
    <dsp:sp modelId="{3A8311A0-9BB6-4B26-A708-4B0E38CBBF22}">
      <dsp:nvSpPr>
        <dsp:cNvPr id="0" name=""/>
        <dsp:cNvSpPr/>
      </dsp:nvSpPr>
      <dsp:spPr>
        <a:xfrm>
          <a:off x="5369181" y="599975"/>
          <a:ext cx="1987758" cy="795103"/>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School Year 2021-2022</a:t>
          </a:r>
          <a:endParaRPr lang="en-US" sz="1800" kern="1200" dirty="0"/>
        </a:p>
      </dsp:txBody>
      <dsp:txXfrm>
        <a:off x="5766733" y="599975"/>
        <a:ext cx="1192655" cy="795103"/>
      </dsp:txXfrm>
    </dsp:sp>
    <dsp:sp modelId="{09C243A0-2E34-417A-9AB0-DE15CC14E92F}">
      <dsp:nvSpPr>
        <dsp:cNvPr id="0" name=""/>
        <dsp:cNvSpPr/>
      </dsp:nvSpPr>
      <dsp:spPr>
        <a:xfrm>
          <a:off x="7158164" y="599975"/>
          <a:ext cx="1987758" cy="795103"/>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t>School Year 2022-2023</a:t>
          </a:r>
          <a:endParaRPr lang="en-US" sz="1800" kern="1200" dirty="0"/>
        </a:p>
      </dsp:txBody>
      <dsp:txXfrm>
        <a:off x="7555716" y="599975"/>
        <a:ext cx="1192655" cy="7951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8123B4-6C57-4BB1-9F78-60CDD4318304}">
      <dsp:nvSpPr>
        <dsp:cNvPr id="0" name=""/>
        <dsp:cNvSpPr/>
      </dsp:nvSpPr>
      <dsp:spPr>
        <a:xfrm>
          <a:off x="0" y="245353"/>
          <a:ext cx="7755833" cy="10867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1939" tIns="312420" rIns="601939"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Technology</a:t>
          </a:r>
          <a:endParaRPr lang="en-US" sz="1500" kern="1200" dirty="0"/>
        </a:p>
        <a:p>
          <a:pPr marL="114300" lvl="1" indent="-114300" algn="l" defTabSz="666750">
            <a:lnSpc>
              <a:spcPct val="90000"/>
            </a:lnSpc>
            <a:spcBef>
              <a:spcPct val="0"/>
            </a:spcBef>
            <a:spcAft>
              <a:spcPct val="15000"/>
            </a:spcAft>
            <a:buChar char="••"/>
          </a:pPr>
          <a:r>
            <a:rPr lang="en-US" sz="1500" kern="1200" dirty="0" smtClean="0"/>
            <a:t>Local Capacity </a:t>
          </a:r>
          <a:endParaRPr lang="en-US" sz="1500" kern="1200" dirty="0"/>
        </a:p>
        <a:p>
          <a:pPr marL="114300" lvl="1" indent="-114300" algn="l" defTabSz="666750">
            <a:lnSpc>
              <a:spcPct val="90000"/>
            </a:lnSpc>
            <a:spcBef>
              <a:spcPct val="0"/>
            </a:spcBef>
            <a:spcAft>
              <a:spcPct val="15000"/>
            </a:spcAft>
            <a:buChar char="••"/>
          </a:pPr>
          <a:r>
            <a:rPr lang="en-US" sz="1500" kern="1200" dirty="0" smtClean="0"/>
            <a:t>Hold Harmless</a:t>
          </a:r>
          <a:endParaRPr lang="en-US" sz="1500" kern="1200" dirty="0"/>
        </a:p>
      </dsp:txBody>
      <dsp:txXfrm>
        <a:off x="0" y="245353"/>
        <a:ext cx="7755833" cy="1086750"/>
      </dsp:txXfrm>
    </dsp:sp>
    <dsp:sp modelId="{1E9DDFD8-05E6-4977-8D3E-95FC4E94103F}">
      <dsp:nvSpPr>
        <dsp:cNvPr id="0" name=""/>
        <dsp:cNvSpPr/>
      </dsp:nvSpPr>
      <dsp:spPr>
        <a:xfrm>
          <a:off x="387791" y="23953"/>
          <a:ext cx="5429083"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206" tIns="0" rIns="205206" bIns="0" numCol="1" spcCol="1270" anchor="ctr" anchorCtr="0">
          <a:noAutofit/>
        </a:bodyPr>
        <a:lstStyle/>
        <a:p>
          <a:pPr lvl="0" algn="l" defTabSz="666750">
            <a:lnSpc>
              <a:spcPct val="90000"/>
            </a:lnSpc>
            <a:spcBef>
              <a:spcPct val="0"/>
            </a:spcBef>
            <a:spcAft>
              <a:spcPct val="35000"/>
            </a:spcAft>
          </a:pPr>
          <a:r>
            <a:rPr lang="en-US" sz="1500" kern="1200" dirty="0" smtClean="0"/>
            <a:t>2020-2021</a:t>
          </a:r>
          <a:endParaRPr lang="en-US" sz="1500" kern="1200" dirty="0"/>
        </a:p>
      </dsp:txBody>
      <dsp:txXfrm>
        <a:off x="409407" y="45569"/>
        <a:ext cx="5385851" cy="399568"/>
      </dsp:txXfrm>
    </dsp:sp>
    <dsp:sp modelId="{E0C4C9C9-9506-4B00-86AA-ECCE125AAA57}">
      <dsp:nvSpPr>
        <dsp:cNvPr id="0" name=""/>
        <dsp:cNvSpPr/>
      </dsp:nvSpPr>
      <dsp:spPr>
        <a:xfrm>
          <a:off x="0" y="1634503"/>
          <a:ext cx="7755833" cy="10867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1939" tIns="312420" rIns="601939"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Alternative, Safe &amp; Laboratory Schools</a:t>
          </a:r>
          <a:endParaRPr lang="en-US" sz="1500" kern="1200" dirty="0"/>
        </a:p>
        <a:p>
          <a:pPr marL="114300" lvl="1" indent="-114300" algn="l" defTabSz="666750">
            <a:lnSpc>
              <a:spcPct val="90000"/>
            </a:lnSpc>
            <a:spcBef>
              <a:spcPct val="0"/>
            </a:spcBef>
            <a:spcAft>
              <a:spcPct val="15000"/>
            </a:spcAft>
            <a:buChar char="••"/>
          </a:pPr>
          <a:r>
            <a:rPr lang="en-US" sz="1500" kern="1200" dirty="0" smtClean="0"/>
            <a:t>College and Career Acceleration Strategies</a:t>
          </a:r>
          <a:endParaRPr lang="en-US" sz="1500" kern="1200" dirty="0"/>
        </a:p>
        <a:p>
          <a:pPr marL="114300" lvl="1" indent="-114300" algn="l" defTabSz="666750">
            <a:lnSpc>
              <a:spcPct val="90000"/>
            </a:lnSpc>
            <a:spcBef>
              <a:spcPct val="0"/>
            </a:spcBef>
            <a:spcAft>
              <a:spcPct val="15000"/>
            </a:spcAft>
            <a:buChar char="••"/>
          </a:pPr>
          <a:r>
            <a:rPr lang="en-US" sz="1500" kern="1200" dirty="0" smtClean="0"/>
            <a:t>Special Education (Accounting for Disability Type)</a:t>
          </a:r>
          <a:endParaRPr lang="en-US" sz="1500" kern="1200" dirty="0"/>
        </a:p>
      </dsp:txBody>
      <dsp:txXfrm>
        <a:off x="0" y="1634503"/>
        <a:ext cx="7755833" cy="1086750"/>
      </dsp:txXfrm>
    </dsp:sp>
    <dsp:sp modelId="{3417ECC4-2941-4E6A-BDE4-7B918A116B8E}">
      <dsp:nvSpPr>
        <dsp:cNvPr id="0" name=""/>
        <dsp:cNvSpPr/>
      </dsp:nvSpPr>
      <dsp:spPr>
        <a:xfrm>
          <a:off x="387791" y="1413103"/>
          <a:ext cx="5429083"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206" tIns="0" rIns="205206" bIns="0" numCol="1" spcCol="1270" anchor="ctr" anchorCtr="0">
          <a:noAutofit/>
        </a:bodyPr>
        <a:lstStyle/>
        <a:p>
          <a:pPr lvl="0" algn="l" defTabSz="666750">
            <a:lnSpc>
              <a:spcPct val="90000"/>
            </a:lnSpc>
            <a:spcBef>
              <a:spcPct val="0"/>
            </a:spcBef>
            <a:spcAft>
              <a:spcPct val="35000"/>
            </a:spcAft>
          </a:pPr>
          <a:r>
            <a:rPr lang="en-US" sz="1500" kern="1200" dirty="0" smtClean="0"/>
            <a:t>2021-2022</a:t>
          </a:r>
          <a:endParaRPr lang="en-US" sz="1500" kern="1200" dirty="0"/>
        </a:p>
      </dsp:txBody>
      <dsp:txXfrm>
        <a:off x="409407" y="1434719"/>
        <a:ext cx="5385851" cy="399568"/>
      </dsp:txXfrm>
    </dsp:sp>
    <dsp:sp modelId="{2F6C580F-DA0F-4C97-B77E-EE83097B94B5}">
      <dsp:nvSpPr>
        <dsp:cNvPr id="0" name=""/>
        <dsp:cNvSpPr/>
      </dsp:nvSpPr>
      <dsp:spPr>
        <a:xfrm>
          <a:off x="0" y="3023653"/>
          <a:ext cx="7755833" cy="17955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1939" tIns="312420" rIns="601939"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Comparable Wage Index</a:t>
          </a:r>
          <a:endParaRPr lang="en-US" sz="1500" kern="1200" dirty="0"/>
        </a:p>
        <a:p>
          <a:pPr marL="114300" lvl="1" indent="-114300" algn="l" defTabSz="666750">
            <a:lnSpc>
              <a:spcPct val="90000"/>
            </a:lnSpc>
            <a:spcBef>
              <a:spcPct val="0"/>
            </a:spcBef>
            <a:spcAft>
              <a:spcPct val="15000"/>
            </a:spcAft>
            <a:buChar char="••"/>
          </a:pPr>
          <a:r>
            <a:rPr lang="en-US" sz="1500" kern="1200" dirty="0" smtClean="0"/>
            <a:t>Maintenance &amp; Operations (Capital Included)</a:t>
          </a:r>
          <a:endParaRPr lang="en-US" sz="1500" kern="1200" dirty="0"/>
        </a:p>
        <a:p>
          <a:pPr marL="114300" lvl="1" indent="-114300" algn="l" defTabSz="666750">
            <a:lnSpc>
              <a:spcPct val="90000"/>
            </a:lnSpc>
            <a:spcBef>
              <a:spcPct val="0"/>
            </a:spcBef>
            <a:spcAft>
              <a:spcPct val="15000"/>
            </a:spcAft>
            <a:buChar char="••"/>
          </a:pPr>
          <a:r>
            <a:rPr lang="en-US" sz="1500" kern="1200" dirty="0" smtClean="0"/>
            <a:t>At-Risk Student Definition</a:t>
          </a:r>
          <a:endParaRPr lang="en-US" sz="1500" kern="1200" dirty="0"/>
        </a:p>
        <a:p>
          <a:pPr marL="114300" lvl="1" indent="-114300" algn="l" defTabSz="666750">
            <a:lnSpc>
              <a:spcPct val="90000"/>
            </a:lnSpc>
            <a:spcBef>
              <a:spcPct val="0"/>
            </a:spcBef>
            <a:spcAft>
              <a:spcPct val="15000"/>
            </a:spcAft>
            <a:buChar char="••"/>
          </a:pPr>
          <a:r>
            <a:rPr lang="en-US" sz="1500" kern="1200" dirty="0" smtClean="0"/>
            <a:t>Adequate Funding for Poverty Concentration</a:t>
          </a:r>
          <a:endParaRPr lang="en-US" sz="1500" kern="1200" dirty="0"/>
        </a:p>
        <a:p>
          <a:pPr marL="114300" lvl="1" indent="-114300" algn="l" defTabSz="666750">
            <a:lnSpc>
              <a:spcPct val="90000"/>
            </a:lnSpc>
            <a:spcBef>
              <a:spcPct val="0"/>
            </a:spcBef>
            <a:spcAft>
              <a:spcPct val="15000"/>
            </a:spcAft>
            <a:buChar char="••"/>
          </a:pPr>
          <a:r>
            <a:rPr lang="en-US" sz="1500" kern="1200" dirty="0" smtClean="0"/>
            <a:t>Benefits</a:t>
          </a:r>
          <a:endParaRPr lang="en-US" sz="1500" kern="1200" dirty="0"/>
        </a:p>
        <a:p>
          <a:pPr marL="114300" lvl="1" indent="-114300" algn="l" defTabSz="666750">
            <a:lnSpc>
              <a:spcPct val="90000"/>
            </a:lnSpc>
            <a:spcBef>
              <a:spcPct val="0"/>
            </a:spcBef>
            <a:spcAft>
              <a:spcPct val="15000"/>
            </a:spcAft>
            <a:buChar char="••"/>
          </a:pPr>
          <a:r>
            <a:rPr lang="en-US" sz="1500" kern="1200" dirty="0" smtClean="0"/>
            <a:t>Evaluative Study</a:t>
          </a:r>
          <a:endParaRPr lang="en-US" sz="1500" kern="1200" dirty="0"/>
        </a:p>
      </dsp:txBody>
      <dsp:txXfrm>
        <a:off x="0" y="3023653"/>
        <a:ext cx="7755833" cy="1795500"/>
      </dsp:txXfrm>
    </dsp:sp>
    <dsp:sp modelId="{C060019A-E157-42A1-A163-B32E127AE345}">
      <dsp:nvSpPr>
        <dsp:cNvPr id="0" name=""/>
        <dsp:cNvSpPr/>
      </dsp:nvSpPr>
      <dsp:spPr>
        <a:xfrm>
          <a:off x="387791" y="2802253"/>
          <a:ext cx="5429083"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206" tIns="0" rIns="205206" bIns="0" numCol="1" spcCol="1270" anchor="ctr" anchorCtr="0">
          <a:noAutofit/>
        </a:bodyPr>
        <a:lstStyle/>
        <a:p>
          <a:pPr lvl="0" algn="l" defTabSz="666750">
            <a:lnSpc>
              <a:spcPct val="90000"/>
            </a:lnSpc>
            <a:spcBef>
              <a:spcPct val="0"/>
            </a:spcBef>
            <a:spcAft>
              <a:spcPct val="35000"/>
            </a:spcAft>
          </a:pPr>
          <a:r>
            <a:rPr lang="en-US" sz="1500" kern="1200" dirty="0" smtClean="0"/>
            <a:t>2022-2023</a:t>
          </a:r>
          <a:endParaRPr lang="en-US" sz="1500" kern="1200" dirty="0"/>
        </a:p>
      </dsp:txBody>
      <dsp:txXfrm>
        <a:off x="409407" y="2823869"/>
        <a:ext cx="5385851" cy="399568"/>
      </dsp:txXfrm>
    </dsp:sp>
    <dsp:sp modelId="{D5731211-87BE-4247-ADDE-79612B20FDB2}">
      <dsp:nvSpPr>
        <dsp:cNvPr id="0" name=""/>
        <dsp:cNvSpPr/>
      </dsp:nvSpPr>
      <dsp:spPr>
        <a:xfrm>
          <a:off x="0" y="5121553"/>
          <a:ext cx="7755833" cy="8505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1939" tIns="312420" rIns="601939"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Format &amp; Scope of Annual Spending Plan</a:t>
          </a:r>
          <a:endParaRPr lang="en-US" sz="1500" kern="1200" dirty="0"/>
        </a:p>
        <a:p>
          <a:pPr marL="114300" lvl="1" indent="-114300" algn="l" defTabSz="666750">
            <a:lnSpc>
              <a:spcPct val="90000"/>
            </a:lnSpc>
            <a:spcBef>
              <a:spcPct val="0"/>
            </a:spcBef>
            <a:spcAft>
              <a:spcPct val="15000"/>
            </a:spcAft>
            <a:buChar char="••"/>
          </a:pPr>
          <a:r>
            <a:rPr lang="en-US" sz="1500" kern="1200" dirty="0" smtClean="0"/>
            <a:t>Early Childhood</a:t>
          </a:r>
          <a:endParaRPr lang="en-US" sz="1500" kern="1200" dirty="0"/>
        </a:p>
      </dsp:txBody>
      <dsp:txXfrm>
        <a:off x="0" y="5121553"/>
        <a:ext cx="7755833" cy="850500"/>
      </dsp:txXfrm>
    </dsp:sp>
    <dsp:sp modelId="{419BFA81-EC9D-4F4D-88EE-A224391A829A}">
      <dsp:nvSpPr>
        <dsp:cNvPr id="0" name=""/>
        <dsp:cNvSpPr/>
      </dsp:nvSpPr>
      <dsp:spPr>
        <a:xfrm>
          <a:off x="387791" y="4900153"/>
          <a:ext cx="5429083"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206" tIns="0" rIns="205206" bIns="0" numCol="1" spcCol="1270" anchor="ctr" anchorCtr="0">
          <a:noAutofit/>
        </a:bodyPr>
        <a:lstStyle/>
        <a:p>
          <a:pPr lvl="0" algn="l" defTabSz="666750">
            <a:lnSpc>
              <a:spcPct val="90000"/>
            </a:lnSpc>
            <a:spcBef>
              <a:spcPct val="0"/>
            </a:spcBef>
            <a:spcAft>
              <a:spcPct val="35000"/>
            </a:spcAft>
          </a:pPr>
          <a:r>
            <a:rPr lang="en-US" sz="1500" kern="1200" dirty="0" smtClean="0"/>
            <a:t>Timeline not Specified</a:t>
          </a:r>
          <a:endParaRPr lang="en-US" sz="1500" kern="1200" dirty="0"/>
        </a:p>
      </dsp:txBody>
      <dsp:txXfrm>
        <a:off x="409407" y="4921769"/>
        <a:ext cx="5385851"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319" cy="46524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885" y="0"/>
            <a:ext cx="3038319" cy="465242"/>
          </a:xfrm>
          <a:prstGeom prst="rect">
            <a:avLst/>
          </a:prstGeom>
        </p:spPr>
        <p:txBody>
          <a:bodyPr vert="horz" lIns="91440" tIns="45720" rIns="91440" bIns="45720" rtlCol="0"/>
          <a:lstStyle>
            <a:lvl1pPr algn="r">
              <a:defRPr sz="1200"/>
            </a:lvl1pPr>
          </a:lstStyle>
          <a:p>
            <a:fld id="{6FD59225-BDE9-4F89-A140-134EB3347192}" type="datetimeFigureOut">
              <a:rPr lang="en-US" smtClean="0"/>
              <a:t>5/8/2019</a:t>
            </a:fld>
            <a:endParaRPr lang="en-US" dirty="0"/>
          </a:p>
        </p:txBody>
      </p:sp>
      <p:sp>
        <p:nvSpPr>
          <p:cNvPr id="4" name="Footer Placeholder 3"/>
          <p:cNvSpPr>
            <a:spLocks noGrp="1"/>
          </p:cNvSpPr>
          <p:nvPr>
            <p:ph type="ftr" sz="quarter" idx="2"/>
          </p:nvPr>
        </p:nvSpPr>
        <p:spPr>
          <a:xfrm>
            <a:off x="0" y="8831160"/>
            <a:ext cx="3038319" cy="46524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885" y="8831160"/>
            <a:ext cx="3038319" cy="465240"/>
          </a:xfrm>
          <a:prstGeom prst="rect">
            <a:avLst/>
          </a:prstGeom>
        </p:spPr>
        <p:txBody>
          <a:bodyPr vert="horz" lIns="91440" tIns="45720" rIns="91440" bIns="45720" rtlCol="0" anchor="b"/>
          <a:lstStyle>
            <a:lvl1pPr algn="r">
              <a:defRPr sz="1200"/>
            </a:lvl1pPr>
          </a:lstStyle>
          <a:p>
            <a:fld id="{F3C75899-6F6B-4BD7-BC67-8A9488393FDB}" type="slidenum">
              <a:rPr lang="en-US" smtClean="0"/>
              <a:t>‹#›</a:t>
            </a:fld>
            <a:endParaRPr lang="en-US" dirty="0"/>
          </a:p>
        </p:txBody>
      </p:sp>
    </p:spTree>
    <p:extLst>
      <p:ext uri="{BB962C8B-B14F-4D97-AF65-F5344CB8AC3E}">
        <p14:creationId xmlns:p14="http://schemas.microsoft.com/office/powerpoint/2010/main" val="2130900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4820"/>
          </a:xfrm>
          <a:prstGeom prst="rect">
            <a:avLst/>
          </a:prstGeom>
          <a:noFill/>
          <a:ln>
            <a:noFill/>
          </a:ln>
        </p:spPr>
        <p:txBody>
          <a:bodyPr spcFirstLastPara="1" wrap="square" lIns="93162" tIns="46568" rIns="93162" bIns="46568" anchor="t" anchorCtr="0"/>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0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0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0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0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0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0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000" b="0" i="0" u="none" strike="noStrike" cap="none">
                <a:solidFill>
                  <a:schemeClr val="dk1"/>
                </a:solidFill>
                <a:latin typeface="Arial"/>
                <a:ea typeface="Arial"/>
                <a:cs typeface="Arial"/>
                <a:sym typeface="Arial"/>
              </a:defRPr>
            </a:lvl9pPr>
          </a:lstStyle>
          <a:p>
            <a:endParaRPr dirty="0"/>
          </a:p>
        </p:txBody>
      </p:sp>
      <p:sp>
        <p:nvSpPr>
          <p:cNvPr id="4" name="Google Shape;4;n"/>
          <p:cNvSpPr txBox="1">
            <a:spLocks noGrp="1"/>
          </p:cNvSpPr>
          <p:nvPr>
            <p:ph type="dt" idx="10"/>
          </p:nvPr>
        </p:nvSpPr>
        <p:spPr>
          <a:xfrm>
            <a:off x="3971344" y="0"/>
            <a:ext cx="3037840" cy="464820"/>
          </a:xfrm>
          <a:prstGeom prst="rect">
            <a:avLst/>
          </a:prstGeom>
          <a:noFill/>
          <a:ln>
            <a:noFill/>
          </a:ln>
        </p:spPr>
        <p:txBody>
          <a:bodyPr spcFirstLastPara="1" wrap="square" lIns="93162" tIns="46568" rIns="93162" bIns="46568" anchor="t" anchorCtr="0"/>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0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0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0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0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0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0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000" b="0" i="0" u="none" strike="noStrike" cap="none">
                <a:solidFill>
                  <a:schemeClr val="dk1"/>
                </a:solidFill>
                <a:latin typeface="Arial"/>
                <a:ea typeface="Arial"/>
                <a:cs typeface="Arial"/>
                <a:sym typeface="Arial"/>
              </a:defRPr>
            </a:lvl9pPr>
          </a:lstStyle>
          <a:p>
            <a:endParaRPr dirty="0"/>
          </a:p>
        </p:txBody>
      </p:sp>
      <p:sp>
        <p:nvSpPr>
          <p:cNvPr id="5" name="Google Shape;5;n"/>
          <p:cNvSpPr>
            <a:spLocks noGrp="1" noRot="1" noChangeAspect="1"/>
          </p:cNvSpPr>
          <p:nvPr>
            <p:ph type="sldImg" idx="3"/>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15790"/>
            <a:ext cx="5608320" cy="4183380"/>
          </a:xfrm>
          <a:prstGeom prst="rect">
            <a:avLst/>
          </a:prstGeom>
          <a:noFill/>
          <a:ln>
            <a:noFill/>
          </a:ln>
        </p:spPr>
        <p:txBody>
          <a:bodyPr spcFirstLastPara="1" wrap="square" lIns="93162" tIns="46568" rIns="93162" bIns="46568" anchor="t" anchorCtr="0"/>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429"/>
            <a:ext cx="3037840" cy="464820"/>
          </a:xfrm>
          <a:prstGeom prst="rect">
            <a:avLst/>
          </a:prstGeom>
          <a:noFill/>
          <a:ln>
            <a:noFill/>
          </a:ln>
        </p:spPr>
        <p:txBody>
          <a:bodyPr spcFirstLastPara="1" wrap="square" lIns="93162" tIns="46568" rIns="93162" bIns="46568" anchor="b" anchorCtr="0"/>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0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0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0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0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0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0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000" b="0" i="0" u="none" strike="noStrike" cap="none">
                <a:solidFill>
                  <a:schemeClr val="dk1"/>
                </a:solidFill>
                <a:latin typeface="Arial"/>
                <a:ea typeface="Arial"/>
                <a:cs typeface="Arial"/>
                <a:sym typeface="Arial"/>
              </a:defRPr>
            </a:lvl9pPr>
          </a:lstStyle>
          <a:p>
            <a:endParaRPr dirty="0"/>
          </a:p>
        </p:txBody>
      </p:sp>
      <p:sp>
        <p:nvSpPr>
          <p:cNvPr id="8" name="Google Shape;8;n"/>
          <p:cNvSpPr txBox="1">
            <a:spLocks noGrp="1"/>
          </p:cNvSpPr>
          <p:nvPr>
            <p:ph type="sldNum" idx="12"/>
          </p:nvPr>
        </p:nvSpPr>
        <p:spPr>
          <a:xfrm>
            <a:off x="3971344" y="8829429"/>
            <a:ext cx="3037840" cy="464820"/>
          </a:xfrm>
          <a:prstGeom prst="rect">
            <a:avLst/>
          </a:prstGeom>
          <a:noFill/>
          <a:ln>
            <a:noFill/>
          </a:ln>
        </p:spPr>
        <p:txBody>
          <a:bodyPr spcFirstLastPara="1" wrap="square" lIns="93162" tIns="46568" rIns="93162" bIns="46568" anchor="b" anchorCtr="0">
            <a:noAutofit/>
          </a:bodyPr>
          <a:lstStyle/>
          <a:p>
            <a:pPr algn="r"/>
            <a:fld id="{00000000-1234-1234-1234-123412341234}" type="slidenum">
              <a:rPr lang="en-US" sz="1200" smtClean="0">
                <a:solidFill>
                  <a:schemeClr val="dk1"/>
                </a:solidFill>
              </a:rPr>
              <a:pPr algn="r"/>
              <a:t>‹#›</a:t>
            </a:fld>
            <a:endParaRPr lang="en-US" sz="1200" dirty="0">
              <a:solidFill>
                <a:schemeClr val="dk1"/>
              </a:solidFill>
            </a:endParaRPr>
          </a:p>
        </p:txBody>
      </p:sp>
    </p:spTree>
    <p:extLst>
      <p:ext uri="{BB962C8B-B14F-4D97-AF65-F5344CB8AC3E}">
        <p14:creationId xmlns:p14="http://schemas.microsoft.com/office/powerpoint/2010/main" val="146356709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isbe.net/Documents/ISBE_VisionMissionGoals.pdf"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4" name="Google Shape;64;p1:notes"/>
          <p:cNvSpPr txBox="1">
            <a:spLocks noGrp="1"/>
          </p:cNvSpPr>
          <p:nvPr>
            <p:ph type="body" idx="1"/>
          </p:nvPr>
        </p:nvSpPr>
        <p:spPr>
          <a:xfrm>
            <a:off x="701040" y="4415790"/>
            <a:ext cx="5608320" cy="4183380"/>
          </a:xfrm>
          <a:prstGeom prst="rect">
            <a:avLst/>
          </a:prstGeom>
          <a:noFill/>
          <a:ln>
            <a:noFill/>
          </a:ln>
        </p:spPr>
        <p:txBody>
          <a:bodyPr spcFirstLastPara="1" wrap="square" lIns="93162" tIns="46568" rIns="93162" bIns="46568" anchor="t" anchorCtr="0">
            <a:noAutofit/>
          </a:bodyPr>
          <a:lstStyle/>
          <a:p>
            <a:pPr marL="0" indent="0">
              <a:spcBef>
                <a:spcPts val="0"/>
              </a:spcBef>
            </a:pPr>
            <a:endParaRPr dirty="0"/>
          </a:p>
        </p:txBody>
      </p:sp>
      <p:sp>
        <p:nvSpPr>
          <p:cNvPr id="65" name="Google Shape;65;p1:notes"/>
          <p:cNvSpPr txBox="1">
            <a:spLocks noGrp="1"/>
          </p:cNvSpPr>
          <p:nvPr>
            <p:ph type="sldNum" idx="12"/>
          </p:nvPr>
        </p:nvSpPr>
        <p:spPr>
          <a:xfrm>
            <a:off x="3971344" y="8829429"/>
            <a:ext cx="3037840" cy="464820"/>
          </a:xfrm>
          <a:prstGeom prst="rect">
            <a:avLst/>
          </a:prstGeom>
          <a:noFill/>
          <a:ln>
            <a:noFill/>
          </a:ln>
        </p:spPr>
        <p:txBody>
          <a:bodyPr spcFirstLastPara="1" wrap="square" lIns="93162" tIns="46568" rIns="93162" bIns="46568" anchor="b" anchorCtr="0">
            <a:noAutofit/>
          </a:bodyPr>
          <a:lstStyle/>
          <a:p>
            <a:pPr algn="r"/>
            <a:fld id="{00000000-1234-1234-1234-123412341234}" type="slidenum">
              <a:rPr lang="en-US" sz="1200">
                <a:solidFill>
                  <a:schemeClr val="dk1"/>
                </a:solidFill>
              </a:rPr>
              <a:pPr algn="r"/>
              <a:t>1</a:t>
            </a:fld>
            <a:endParaRPr sz="1200" dirty="0">
              <a:solidFill>
                <a:schemeClr val="dk1"/>
              </a:solidFill>
            </a:endParaRPr>
          </a:p>
        </p:txBody>
      </p:sp>
    </p:spTree>
    <p:extLst>
      <p:ext uri="{BB962C8B-B14F-4D97-AF65-F5344CB8AC3E}">
        <p14:creationId xmlns:p14="http://schemas.microsoft.com/office/powerpoint/2010/main" val="330197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5affa286d_0_3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5affa286d_0_33: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128" name="Google Shape;128;g55affa286d_0_33:notes"/>
          <p:cNvSpPr txBox="1">
            <a:spLocks noGrp="1"/>
          </p:cNvSpPr>
          <p:nvPr>
            <p:ph type="sldNum" idx="12"/>
          </p:nvPr>
        </p:nvSpPr>
        <p:spPr>
          <a:xfrm>
            <a:off x="3971344" y="8829429"/>
            <a:ext cx="3037840" cy="464820"/>
          </a:xfrm>
          <a:prstGeom prst="rect">
            <a:avLst/>
          </a:prstGeom>
        </p:spPr>
        <p:txBody>
          <a:bodyPr spcFirstLastPara="1" wrap="square" lIns="93162" tIns="46568" rIns="93162" bIns="46568" anchor="b" anchorCtr="0">
            <a:noAutofit/>
          </a:bodyPr>
          <a:lstStyle/>
          <a:p>
            <a:pPr algn="r"/>
            <a:fld id="{00000000-1234-1234-1234-123412341234}" type="slidenum">
              <a:rPr lang="en-US"/>
              <a:pPr algn="r"/>
              <a:t>19</a:t>
            </a:fld>
            <a:endParaRPr dirty="0"/>
          </a:p>
        </p:txBody>
      </p:sp>
    </p:spTree>
    <p:extLst>
      <p:ext uri="{BB962C8B-B14F-4D97-AF65-F5344CB8AC3E}">
        <p14:creationId xmlns:p14="http://schemas.microsoft.com/office/powerpoint/2010/main" val="2282410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55affa286d_0_27: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55affa286d_0_27: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121" name="Google Shape;121;g55affa286d_0_27:notes"/>
          <p:cNvSpPr txBox="1">
            <a:spLocks noGrp="1"/>
          </p:cNvSpPr>
          <p:nvPr>
            <p:ph type="sldNum" idx="12"/>
          </p:nvPr>
        </p:nvSpPr>
        <p:spPr>
          <a:xfrm>
            <a:off x="3971344" y="8829429"/>
            <a:ext cx="3037840" cy="464820"/>
          </a:xfrm>
          <a:prstGeom prst="rect">
            <a:avLst/>
          </a:prstGeom>
        </p:spPr>
        <p:txBody>
          <a:bodyPr spcFirstLastPara="1" wrap="square" lIns="93162" tIns="46568" rIns="93162" bIns="46568" anchor="b" anchorCtr="0">
            <a:noAutofit/>
          </a:bodyPr>
          <a:lstStyle/>
          <a:p>
            <a:pPr algn="r"/>
            <a:fld id="{00000000-1234-1234-1234-123412341234}" type="slidenum">
              <a:rPr lang="en-US"/>
              <a:pPr algn="r"/>
              <a:t>26</a:t>
            </a:fld>
            <a:endParaRPr dirty="0"/>
          </a:p>
        </p:txBody>
      </p:sp>
    </p:spTree>
    <p:extLst>
      <p:ext uri="{BB962C8B-B14F-4D97-AF65-F5344CB8AC3E}">
        <p14:creationId xmlns:p14="http://schemas.microsoft.com/office/powerpoint/2010/main" val="19563066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7:notes"/>
          <p:cNvSpPr>
            <a:spLocks noGrp="1" noRot="1" noChangeAspect="1"/>
          </p:cNvSpPr>
          <p:nvPr>
            <p:ph type="sldImg" idx="2"/>
          </p:nvPr>
        </p:nvSpPr>
        <p:spPr>
          <a:xfrm>
            <a:off x="-142875" y="1516063"/>
            <a:ext cx="5457825" cy="4092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7:notes"/>
          <p:cNvSpPr txBox="1">
            <a:spLocks noGrp="1"/>
          </p:cNvSpPr>
          <p:nvPr>
            <p:ph type="body" idx="1"/>
          </p:nvPr>
        </p:nvSpPr>
        <p:spPr>
          <a:xfrm>
            <a:off x="517161" y="5835512"/>
            <a:ext cx="4137285" cy="47745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dirty="0">
                <a:solidFill>
                  <a:schemeClr val="dk1"/>
                </a:solidFill>
                <a:latin typeface="Arial"/>
                <a:ea typeface="Arial"/>
                <a:cs typeface="Arial"/>
                <a:sym typeface="Arial"/>
              </a:rPr>
              <a:t>Julie/Gregg</a:t>
            </a:r>
            <a:endParaRPr sz="1200" b="0" i="0" u="none" strike="noStrike" cap="none" dirty="0">
              <a:solidFill>
                <a:schemeClr val="dk1"/>
              </a:solidFill>
              <a:latin typeface="Arial"/>
              <a:ea typeface="Arial"/>
              <a:cs typeface="Arial"/>
              <a:sym typeface="Arial"/>
            </a:endParaRPr>
          </a:p>
        </p:txBody>
      </p:sp>
      <p:sp>
        <p:nvSpPr>
          <p:cNvPr id="115" name="Google Shape;115;p7:notes"/>
          <p:cNvSpPr txBox="1">
            <a:spLocks noGrp="1"/>
          </p:cNvSpPr>
          <p:nvPr>
            <p:ph type="sldNum" idx="12"/>
          </p:nvPr>
        </p:nvSpPr>
        <p:spPr>
          <a:xfrm>
            <a:off x="2929380" y="11517349"/>
            <a:ext cx="2241030" cy="608391"/>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34</a:t>
            </a:fld>
            <a:endParaRPr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4131037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5:notes"/>
          <p:cNvSpPr>
            <a:spLocks noGrp="1" noRot="1" noChangeAspect="1"/>
          </p:cNvSpPr>
          <p:nvPr>
            <p:ph type="sldImg" idx="2"/>
          </p:nvPr>
        </p:nvSpPr>
        <p:spPr>
          <a:xfrm>
            <a:off x="-142875" y="1516063"/>
            <a:ext cx="5457825" cy="4092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15:notes"/>
          <p:cNvSpPr txBox="1">
            <a:spLocks noGrp="1"/>
          </p:cNvSpPr>
          <p:nvPr>
            <p:ph type="body" idx="1"/>
          </p:nvPr>
        </p:nvSpPr>
        <p:spPr>
          <a:xfrm>
            <a:off x="517161" y="5835512"/>
            <a:ext cx="4137285" cy="47745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dirty="0">
                <a:solidFill>
                  <a:schemeClr val="dk1"/>
                </a:solidFill>
                <a:latin typeface="Arial"/>
                <a:ea typeface="Arial"/>
                <a:cs typeface="Arial"/>
                <a:sym typeface="Arial"/>
              </a:rPr>
              <a:t>Julie/Gregg</a:t>
            </a:r>
            <a:endParaRPr sz="1200" b="0" i="0" u="none" strike="noStrike" cap="none" dirty="0">
              <a:solidFill>
                <a:schemeClr val="dk1"/>
              </a:solidFill>
              <a:latin typeface="Arial"/>
              <a:ea typeface="Arial"/>
              <a:cs typeface="Arial"/>
              <a:sym typeface="Arial"/>
            </a:endParaRPr>
          </a:p>
        </p:txBody>
      </p:sp>
      <p:sp>
        <p:nvSpPr>
          <p:cNvPr id="136" name="Google Shape;136;p15:notes"/>
          <p:cNvSpPr txBox="1">
            <a:spLocks noGrp="1"/>
          </p:cNvSpPr>
          <p:nvPr>
            <p:ph type="sldNum" idx="12"/>
          </p:nvPr>
        </p:nvSpPr>
        <p:spPr>
          <a:xfrm>
            <a:off x="2929380" y="11517349"/>
            <a:ext cx="2241030" cy="608391"/>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35</a:t>
            </a:fld>
            <a:endParaRPr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42378980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6:notes"/>
          <p:cNvSpPr>
            <a:spLocks noGrp="1" noRot="1" noChangeAspect="1"/>
          </p:cNvSpPr>
          <p:nvPr>
            <p:ph type="sldImg" idx="2"/>
          </p:nvPr>
        </p:nvSpPr>
        <p:spPr>
          <a:xfrm>
            <a:off x="-142875" y="1516063"/>
            <a:ext cx="5457825" cy="4092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p16:notes"/>
          <p:cNvSpPr txBox="1">
            <a:spLocks noGrp="1"/>
          </p:cNvSpPr>
          <p:nvPr>
            <p:ph type="body" idx="1"/>
          </p:nvPr>
        </p:nvSpPr>
        <p:spPr>
          <a:xfrm>
            <a:off x="517161" y="5835512"/>
            <a:ext cx="4137285" cy="47745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Arial"/>
              <a:ea typeface="Arial"/>
              <a:cs typeface="Arial"/>
              <a:sym typeface="Arial"/>
            </a:endParaRPr>
          </a:p>
        </p:txBody>
      </p:sp>
      <p:sp>
        <p:nvSpPr>
          <p:cNvPr id="206" name="Google Shape;206;p16:notes"/>
          <p:cNvSpPr txBox="1">
            <a:spLocks noGrp="1"/>
          </p:cNvSpPr>
          <p:nvPr>
            <p:ph type="sldNum" idx="12"/>
          </p:nvPr>
        </p:nvSpPr>
        <p:spPr>
          <a:xfrm>
            <a:off x="2929380" y="11517349"/>
            <a:ext cx="2241030" cy="608391"/>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36</a:t>
            </a:fld>
            <a:endParaRPr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811053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4a43c9dee2_0_0:notes"/>
          <p:cNvSpPr>
            <a:spLocks noGrp="1" noRot="1" noChangeAspect="1"/>
          </p:cNvSpPr>
          <p:nvPr>
            <p:ph type="sldImg" idx="2"/>
          </p:nvPr>
        </p:nvSpPr>
        <p:spPr>
          <a:xfrm>
            <a:off x="-142875" y="1516063"/>
            <a:ext cx="5457825" cy="4092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4a43c9dee2_0_0:notes"/>
          <p:cNvSpPr txBox="1">
            <a:spLocks noGrp="1"/>
          </p:cNvSpPr>
          <p:nvPr>
            <p:ph type="body" idx="1"/>
          </p:nvPr>
        </p:nvSpPr>
        <p:spPr>
          <a:xfrm>
            <a:off x="517161" y="5835512"/>
            <a:ext cx="4137285" cy="477470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4" name="Google Shape;94;g4a43c9dee2_0_0:notes"/>
          <p:cNvSpPr txBox="1">
            <a:spLocks noGrp="1"/>
          </p:cNvSpPr>
          <p:nvPr>
            <p:ph type="sldNum" idx="12"/>
          </p:nvPr>
        </p:nvSpPr>
        <p:spPr>
          <a:xfrm>
            <a:off x="2929380" y="11517348"/>
            <a:ext cx="2241030" cy="608276"/>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37</a:t>
            </a:fld>
            <a:endParaRPr dirty="0"/>
          </a:p>
        </p:txBody>
      </p:sp>
    </p:spTree>
    <p:extLst>
      <p:ext uri="{BB962C8B-B14F-4D97-AF65-F5344CB8AC3E}">
        <p14:creationId xmlns:p14="http://schemas.microsoft.com/office/powerpoint/2010/main" val="16526474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55affa286d_0_5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55affa286d_0_51: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149" name="Google Shape;149;g55affa286d_0_51:notes"/>
          <p:cNvSpPr txBox="1">
            <a:spLocks noGrp="1"/>
          </p:cNvSpPr>
          <p:nvPr>
            <p:ph type="sldNum" idx="12"/>
          </p:nvPr>
        </p:nvSpPr>
        <p:spPr>
          <a:xfrm>
            <a:off x="3971344" y="8829429"/>
            <a:ext cx="3037840" cy="464820"/>
          </a:xfrm>
          <a:prstGeom prst="rect">
            <a:avLst/>
          </a:prstGeom>
        </p:spPr>
        <p:txBody>
          <a:bodyPr spcFirstLastPara="1" wrap="square" lIns="93162" tIns="46568" rIns="93162" bIns="46568" anchor="b" anchorCtr="0">
            <a:noAutofit/>
          </a:bodyPr>
          <a:lstStyle/>
          <a:p>
            <a:pPr algn="r"/>
            <a:fld id="{00000000-1234-1234-1234-123412341234}" type="slidenum">
              <a:rPr lang="en-US"/>
              <a:pPr algn="r"/>
              <a:t>42</a:t>
            </a:fld>
            <a:endParaRPr dirty="0"/>
          </a:p>
        </p:txBody>
      </p:sp>
    </p:spTree>
    <p:extLst>
      <p:ext uri="{BB962C8B-B14F-4D97-AF65-F5344CB8AC3E}">
        <p14:creationId xmlns:p14="http://schemas.microsoft.com/office/powerpoint/2010/main" val="23607735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5: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155" name="Google Shape;155;p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48341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6: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160" name="Google Shape;160;p6: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87647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2: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70" name="Google Shape;70;p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671269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4: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86" name="Google Shape;86;p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2496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55affa286d_0_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55affa286d_0_3: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93" name="Google Shape;93;g55affa286d_0_3:notes"/>
          <p:cNvSpPr txBox="1">
            <a:spLocks noGrp="1"/>
          </p:cNvSpPr>
          <p:nvPr>
            <p:ph type="sldNum" idx="12"/>
          </p:nvPr>
        </p:nvSpPr>
        <p:spPr>
          <a:xfrm>
            <a:off x="3971344" y="8829429"/>
            <a:ext cx="3037840" cy="464820"/>
          </a:xfrm>
          <a:prstGeom prst="rect">
            <a:avLst/>
          </a:prstGeom>
        </p:spPr>
        <p:txBody>
          <a:bodyPr spcFirstLastPara="1" wrap="square" lIns="93162" tIns="46568" rIns="93162" bIns="46568" anchor="b" anchorCtr="0">
            <a:noAutofit/>
          </a:bodyPr>
          <a:lstStyle/>
          <a:p>
            <a:pPr algn="r"/>
            <a:fld id="{00000000-1234-1234-1234-123412341234}" type="slidenum">
              <a:rPr lang="en-US"/>
              <a:pPr algn="r"/>
              <a:t>4</a:t>
            </a:fld>
            <a:endParaRPr dirty="0"/>
          </a:p>
        </p:txBody>
      </p:sp>
    </p:spTree>
    <p:extLst>
      <p:ext uri="{BB962C8B-B14F-4D97-AF65-F5344CB8AC3E}">
        <p14:creationId xmlns:p14="http://schemas.microsoft.com/office/powerpoint/2010/main" val="128937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55affa286d_0_9: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55affa286d_0_9: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100" name="Google Shape;100;g55affa286d_0_9:notes"/>
          <p:cNvSpPr txBox="1">
            <a:spLocks noGrp="1"/>
          </p:cNvSpPr>
          <p:nvPr>
            <p:ph type="sldNum" idx="12"/>
          </p:nvPr>
        </p:nvSpPr>
        <p:spPr>
          <a:xfrm>
            <a:off x="3971344" y="8829429"/>
            <a:ext cx="3037840" cy="464820"/>
          </a:xfrm>
          <a:prstGeom prst="rect">
            <a:avLst/>
          </a:prstGeom>
        </p:spPr>
        <p:txBody>
          <a:bodyPr spcFirstLastPara="1" wrap="square" lIns="93162" tIns="46568" rIns="93162" bIns="46568" anchor="b" anchorCtr="0">
            <a:noAutofit/>
          </a:bodyPr>
          <a:lstStyle/>
          <a:p>
            <a:pPr algn="r"/>
            <a:fld id="{00000000-1234-1234-1234-123412341234}" type="slidenum">
              <a:rPr lang="en-US"/>
              <a:pPr algn="r"/>
              <a:t>10</a:t>
            </a:fld>
            <a:endParaRPr dirty="0"/>
          </a:p>
        </p:txBody>
      </p:sp>
    </p:spTree>
    <p:extLst>
      <p:ext uri="{BB962C8B-B14F-4D97-AF65-F5344CB8AC3E}">
        <p14:creationId xmlns:p14="http://schemas.microsoft.com/office/powerpoint/2010/main" val="3346012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5affa286d_0_1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5affa286d_0_15: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107" name="Google Shape;107;g55affa286d_0_15:notes"/>
          <p:cNvSpPr txBox="1">
            <a:spLocks noGrp="1"/>
          </p:cNvSpPr>
          <p:nvPr>
            <p:ph type="sldNum" idx="12"/>
          </p:nvPr>
        </p:nvSpPr>
        <p:spPr>
          <a:xfrm>
            <a:off x="3971344" y="8829429"/>
            <a:ext cx="3037840" cy="464820"/>
          </a:xfrm>
          <a:prstGeom prst="rect">
            <a:avLst/>
          </a:prstGeom>
        </p:spPr>
        <p:txBody>
          <a:bodyPr spcFirstLastPara="1" wrap="square" lIns="93162" tIns="46568" rIns="93162" bIns="46568" anchor="b" anchorCtr="0">
            <a:noAutofit/>
          </a:bodyPr>
          <a:lstStyle/>
          <a:p>
            <a:pPr algn="r"/>
            <a:fld id="{00000000-1234-1234-1234-123412341234}" type="slidenum">
              <a:rPr lang="en-US"/>
              <a:pPr algn="r"/>
              <a:t>15</a:t>
            </a:fld>
            <a:endParaRPr dirty="0"/>
          </a:p>
        </p:txBody>
      </p:sp>
    </p:spTree>
    <p:extLst>
      <p:ext uri="{BB962C8B-B14F-4D97-AF65-F5344CB8AC3E}">
        <p14:creationId xmlns:p14="http://schemas.microsoft.com/office/powerpoint/2010/main" val="18319858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55affa286d_0_2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55affa286d_0_21:notes"/>
          <p:cNvSpPr txBox="1">
            <a:spLocks noGrp="1"/>
          </p:cNvSpPr>
          <p:nvPr>
            <p:ph type="body" idx="1"/>
          </p:nvPr>
        </p:nvSpPr>
        <p:spPr>
          <a:xfrm>
            <a:off x="701040" y="4415790"/>
            <a:ext cx="5608320" cy="4183380"/>
          </a:xfrm>
          <a:prstGeom prst="rect">
            <a:avLst/>
          </a:prstGeom>
        </p:spPr>
        <p:txBody>
          <a:bodyPr spcFirstLastPara="1" wrap="square" lIns="93162" tIns="46568" rIns="93162" bIns="46568" anchor="t" anchorCtr="0">
            <a:noAutofit/>
          </a:bodyPr>
          <a:lstStyle/>
          <a:p>
            <a:pPr marL="0" indent="0">
              <a:spcBef>
                <a:spcPts val="367"/>
              </a:spcBef>
            </a:pPr>
            <a:endParaRPr dirty="0"/>
          </a:p>
        </p:txBody>
      </p:sp>
      <p:sp>
        <p:nvSpPr>
          <p:cNvPr id="114" name="Google Shape;114;g55affa286d_0_21:notes"/>
          <p:cNvSpPr txBox="1">
            <a:spLocks noGrp="1"/>
          </p:cNvSpPr>
          <p:nvPr>
            <p:ph type="sldNum" idx="12"/>
          </p:nvPr>
        </p:nvSpPr>
        <p:spPr>
          <a:xfrm>
            <a:off x="3971344" y="8829429"/>
            <a:ext cx="3037840" cy="464820"/>
          </a:xfrm>
          <a:prstGeom prst="rect">
            <a:avLst/>
          </a:prstGeom>
        </p:spPr>
        <p:txBody>
          <a:bodyPr spcFirstLastPara="1" wrap="square" lIns="93162" tIns="46568" rIns="93162" bIns="46568" anchor="b" anchorCtr="0">
            <a:noAutofit/>
          </a:bodyPr>
          <a:lstStyle/>
          <a:p>
            <a:pPr algn="r"/>
            <a:fld id="{00000000-1234-1234-1234-123412341234}" type="slidenum">
              <a:rPr lang="en-US"/>
              <a:pPr algn="r"/>
              <a:t>16</a:t>
            </a:fld>
            <a:endParaRPr dirty="0"/>
          </a:p>
        </p:txBody>
      </p:sp>
    </p:spTree>
    <p:extLst>
      <p:ext uri="{BB962C8B-B14F-4D97-AF65-F5344CB8AC3E}">
        <p14:creationId xmlns:p14="http://schemas.microsoft.com/office/powerpoint/2010/main" val="2332506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1791948" lvl="3" indent="-404633">
              <a:lnSpc>
                <a:spcPct val="115000"/>
              </a:lnSpc>
              <a:buFont typeface="+mj-lt"/>
              <a:buAutoNum type="romanUcPeriod"/>
            </a:pPr>
            <a:r>
              <a:rPr lang="en-US" dirty="0">
                <a:ea typeface="Arial" panose="020B0604020202020204" pitchFamily="34" charset="0"/>
              </a:rPr>
              <a:t>Use a dashboard with Student Outcome Measures (broken down by racial &amp; low-income)</a:t>
            </a:r>
            <a:endParaRPr lang="en-US" sz="1600" dirty="0">
              <a:ea typeface="Arial" panose="020B0604020202020204" pitchFamily="34" charset="0"/>
            </a:endParaRPr>
          </a:p>
          <a:p>
            <a:pPr marL="2254386" lvl="4" indent="-404633">
              <a:lnSpc>
                <a:spcPct val="115000"/>
              </a:lnSpc>
              <a:buFont typeface="+mj-lt"/>
              <a:buAutoNum type="alphaLcPeriod"/>
            </a:pPr>
            <a:r>
              <a:rPr lang="en-US" dirty="0">
                <a:ea typeface="Arial" panose="020B0604020202020204" pitchFamily="34" charset="0"/>
              </a:rPr>
              <a:t>Reduced disciplinary rates, </a:t>
            </a:r>
            <a:endParaRPr lang="en-US" sz="1600" dirty="0">
              <a:ea typeface="Arial" panose="020B0604020202020204" pitchFamily="34" charset="0"/>
            </a:endParaRPr>
          </a:p>
          <a:p>
            <a:pPr marL="2254386" lvl="4" indent="-404633">
              <a:lnSpc>
                <a:spcPct val="115000"/>
              </a:lnSpc>
              <a:buFont typeface="+mj-lt"/>
              <a:buAutoNum type="alphaLcPeriod"/>
            </a:pPr>
            <a:r>
              <a:rPr lang="en-US" dirty="0">
                <a:ea typeface="Arial" panose="020B0604020202020204" pitchFamily="34" charset="0"/>
              </a:rPr>
              <a:t>Reduced truancy rates, </a:t>
            </a:r>
            <a:endParaRPr lang="en-US" sz="1600" dirty="0">
              <a:ea typeface="Arial" panose="020B0604020202020204" pitchFamily="34" charset="0"/>
            </a:endParaRPr>
          </a:p>
          <a:p>
            <a:pPr marL="2254386" lvl="4" indent="-404633">
              <a:lnSpc>
                <a:spcPct val="115000"/>
              </a:lnSpc>
              <a:buFont typeface="+mj-lt"/>
              <a:buAutoNum type="alphaLcPeriod"/>
            </a:pPr>
            <a:r>
              <a:rPr lang="en-US" dirty="0">
                <a:ea typeface="Arial" panose="020B0604020202020204" pitchFamily="34" charset="0"/>
              </a:rPr>
              <a:t>Increased 4- and 5-year graduation rates, </a:t>
            </a:r>
          </a:p>
          <a:p>
            <a:pPr marL="2254386" lvl="4" indent="-404633">
              <a:lnSpc>
                <a:spcPct val="115000"/>
              </a:lnSpc>
              <a:buFont typeface="+mj-lt"/>
              <a:buAutoNum type="alphaLcPeriod"/>
            </a:pPr>
            <a:r>
              <a:rPr lang="en-US" sz="1600" dirty="0">
                <a:ea typeface="Arial" panose="020B0604020202020204" pitchFamily="34" charset="0"/>
              </a:rPr>
              <a:t>Dropout rates (new) </a:t>
            </a:r>
          </a:p>
          <a:p>
            <a:pPr marL="2254386" lvl="4" indent="-404633">
              <a:lnSpc>
                <a:spcPct val="115000"/>
              </a:lnSpc>
              <a:buFont typeface="+mj-lt"/>
              <a:buAutoNum type="alphaLcPeriod"/>
            </a:pPr>
            <a:r>
              <a:rPr lang="en-US" sz="1600" dirty="0">
                <a:ea typeface="Arial" panose="020B0604020202020204" pitchFamily="34" charset="0"/>
              </a:rPr>
              <a:t>SAT with all reported subgroups (new)</a:t>
            </a:r>
          </a:p>
          <a:p>
            <a:pPr marL="1791948" lvl="3" indent="-404633">
              <a:lnSpc>
                <a:spcPct val="115000"/>
              </a:lnSpc>
              <a:buFont typeface="+mj-lt"/>
              <a:buAutoNum type="romanUcPeriod"/>
            </a:pPr>
            <a:r>
              <a:rPr lang="en-US" u="sng" dirty="0">
                <a:solidFill>
                  <a:srgbClr val="0000FF"/>
                </a:solidFill>
                <a:ea typeface="Arial" panose="020B0604020202020204" pitchFamily="34" charset="0"/>
                <a:hlinkClick r:id="rId3">
                  <a:extLst>
                    <a:ext uri="{A12FA001-AC4F-418D-AE19-62706E023703}">
                      <ahyp:hlinkClr xmlns:ahyp="http://schemas.microsoft.com/office/drawing/2018/hyperlinkcolor" xmlns="" val="tx"/>
                    </a:ext>
                  </a:extLst>
                </a:hlinkClick>
              </a:rPr>
              <a:t>ISBE Goals</a:t>
            </a:r>
            <a:r>
              <a:rPr lang="en-US" u="sng" dirty="0">
                <a:solidFill>
                  <a:srgbClr val="0000FF"/>
                </a:solidFill>
                <a:ea typeface="Arial" panose="020B0604020202020204" pitchFamily="34" charset="0"/>
              </a:rPr>
              <a:t> (including closing achievement gaps in racial &amp; low-income subgroups:</a:t>
            </a:r>
            <a:endParaRPr lang="en-US" sz="1600" dirty="0">
              <a:ea typeface="Arial" panose="020B0604020202020204" pitchFamily="34" charset="0"/>
            </a:endParaRPr>
          </a:p>
          <a:p>
            <a:pPr marL="2254386" lvl="4" indent="-404633">
              <a:lnSpc>
                <a:spcPct val="115000"/>
              </a:lnSpc>
              <a:buFont typeface="+mj-lt"/>
              <a:buAutoNum type="alphaLcPeriod"/>
            </a:pPr>
            <a:r>
              <a:rPr lang="en-US" dirty="0">
                <a:ea typeface="Arial" panose="020B0604020202020204" pitchFamily="34" charset="0"/>
              </a:rPr>
              <a:t>Growth in 3</a:t>
            </a:r>
            <a:r>
              <a:rPr lang="en-US" baseline="30000" dirty="0">
                <a:ea typeface="Arial" panose="020B0604020202020204" pitchFamily="34" charset="0"/>
              </a:rPr>
              <a:t>rd</a:t>
            </a:r>
            <a:r>
              <a:rPr lang="en-US" dirty="0">
                <a:ea typeface="Arial" panose="020B0604020202020204" pitchFamily="34" charset="0"/>
              </a:rPr>
              <a:t> grade reading scores, </a:t>
            </a:r>
            <a:endParaRPr lang="en-US" sz="1600" dirty="0">
              <a:ea typeface="Arial" panose="020B0604020202020204" pitchFamily="34" charset="0"/>
            </a:endParaRPr>
          </a:p>
          <a:p>
            <a:pPr marL="2254386" lvl="4" indent="-404633">
              <a:lnSpc>
                <a:spcPct val="115000"/>
              </a:lnSpc>
              <a:buFont typeface="+mj-lt"/>
              <a:buAutoNum type="alphaLcPeriod"/>
            </a:pPr>
            <a:r>
              <a:rPr lang="en-US" dirty="0">
                <a:ea typeface="Arial" panose="020B0604020202020204" pitchFamily="34" charset="0"/>
              </a:rPr>
              <a:t>Growth in 5</a:t>
            </a:r>
            <a:r>
              <a:rPr lang="en-US" baseline="30000" dirty="0">
                <a:ea typeface="Arial" panose="020B0604020202020204" pitchFamily="34" charset="0"/>
              </a:rPr>
              <a:t>th</a:t>
            </a:r>
            <a:r>
              <a:rPr lang="en-US" dirty="0">
                <a:ea typeface="Arial" panose="020B0604020202020204" pitchFamily="34" charset="0"/>
              </a:rPr>
              <a:t> grade math scores, </a:t>
            </a:r>
            <a:endParaRPr lang="en-US" sz="1600" dirty="0">
              <a:ea typeface="Arial" panose="020B0604020202020204" pitchFamily="34" charset="0"/>
            </a:endParaRPr>
          </a:p>
          <a:p>
            <a:pPr marL="2254386" lvl="4" indent="-404633">
              <a:lnSpc>
                <a:spcPct val="115000"/>
              </a:lnSpc>
              <a:buFont typeface="+mj-lt"/>
              <a:buAutoNum type="alphaLcPeriod"/>
            </a:pPr>
            <a:r>
              <a:rPr lang="en-US" dirty="0">
                <a:ea typeface="Arial" panose="020B0604020202020204" pitchFamily="34" charset="0"/>
              </a:rPr>
              <a:t>Growth in 9</a:t>
            </a:r>
            <a:r>
              <a:rPr lang="en-US" baseline="30000" dirty="0">
                <a:ea typeface="Arial" panose="020B0604020202020204" pitchFamily="34" charset="0"/>
              </a:rPr>
              <a:t>th</a:t>
            </a:r>
            <a:r>
              <a:rPr lang="en-US" dirty="0">
                <a:ea typeface="Arial" panose="020B0604020202020204" pitchFamily="34" charset="0"/>
              </a:rPr>
              <a:t> grade students on track to graduate, and</a:t>
            </a:r>
            <a:endParaRPr lang="en-US" sz="1600" dirty="0">
              <a:ea typeface="Arial" panose="020B0604020202020204" pitchFamily="34" charset="0"/>
            </a:endParaRPr>
          </a:p>
          <a:p>
            <a:pPr marL="2254386" lvl="4" indent="-404633">
              <a:lnSpc>
                <a:spcPct val="115000"/>
              </a:lnSpc>
              <a:buFont typeface="+mj-lt"/>
              <a:buAutoNum type="alphaLcPeriod"/>
            </a:pPr>
            <a:r>
              <a:rPr lang="en-US" dirty="0">
                <a:ea typeface="Arial" panose="020B0604020202020204" pitchFamily="34" charset="0"/>
              </a:rPr>
              <a:t>Growth in college &amp; career ready high school graduates.</a:t>
            </a:r>
            <a:endParaRPr lang="en-US" sz="1600" dirty="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4A1C5F9B-EFF9-4287-86F8-D99E94A60715}" type="slidenum">
              <a:rPr lang="en-US" smtClean="0"/>
              <a:t>17</a:t>
            </a:fld>
            <a:endParaRPr lang="en-US" dirty="0"/>
          </a:p>
        </p:txBody>
      </p:sp>
    </p:spTree>
    <p:extLst>
      <p:ext uri="{BB962C8B-B14F-4D97-AF65-F5344CB8AC3E}">
        <p14:creationId xmlns:p14="http://schemas.microsoft.com/office/powerpoint/2010/main" val="14536947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751462" lvl="1" indent="-289023">
              <a:lnSpc>
                <a:spcPct val="115000"/>
              </a:lnSpc>
              <a:buFont typeface="+mj-lt"/>
              <a:buAutoNum type="arabicPeriod"/>
            </a:pPr>
            <a:r>
              <a:rPr lang="en-US" dirty="0">
                <a:latin typeface="Times New Roman" panose="02020603050405020304" pitchFamily="18" charset="0"/>
                <a:ea typeface="Arial" panose="020B0604020202020204" pitchFamily="34" charset="0"/>
              </a:rPr>
              <a:t>Quantitative data sets</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ISBE data sets (student achievement &amp; outcome measures)</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AFR</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EIS</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Annual Spend Plan</a:t>
            </a:r>
            <a:endParaRPr lang="en-US" sz="1100" dirty="0">
              <a:latin typeface="Arial" panose="020B0604020202020204" pitchFamily="34" charset="0"/>
              <a:ea typeface="Arial" panose="020B0604020202020204" pitchFamily="34" charset="0"/>
            </a:endParaRPr>
          </a:p>
          <a:p>
            <a:pPr marL="2543410" lvl="5" indent="-231220">
              <a:lnSpc>
                <a:spcPct val="115000"/>
              </a:lnSpc>
              <a:buFont typeface="+mj-lt"/>
              <a:buAutoNum type="romanLcPeriod"/>
            </a:pPr>
            <a:r>
              <a:rPr lang="en-US" dirty="0">
                <a:latin typeface="Times New Roman" panose="02020603050405020304" pitchFamily="18" charset="0"/>
                <a:ea typeface="Arial" panose="020B0604020202020204" pitchFamily="34" charset="0"/>
              </a:rPr>
              <a:t>Adequacy Gap Analysis Tool – proposed revisions</a:t>
            </a:r>
            <a:endParaRPr lang="en-US" sz="1100" dirty="0">
              <a:latin typeface="Arial" panose="020B0604020202020204" pitchFamily="34" charset="0"/>
              <a:ea typeface="Arial" panose="020B0604020202020204" pitchFamily="34" charset="0"/>
            </a:endParaRPr>
          </a:p>
          <a:p>
            <a:pPr marL="2659019" lvl="5" indent="-346828">
              <a:lnSpc>
                <a:spcPct val="115000"/>
              </a:lnSpc>
              <a:buFont typeface="Times New Roman" panose="02020603050405020304" pitchFamily="18" charset="0"/>
              <a:buChar char="-"/>
            </a:pPr>
            <a:r>
              <a:rPr lang="en-US" dirty="0">
                <a:latin typeface="Times New Roman" panose="02020603050405020304" pitchFamily="18" charset="0"/>
                <a:ea typeface="Arial" panose="020B0604020202020204" pitchFamily="34" charset="0"/>
              </a:rPr>
              <a:t>Four columns: (1) Adequacy target from the state for each element; (2) Actual staffing; (3) Difference between 1 &amp; 2; (4) proposed changes based on Difference column and student learning needs</a:t>
            </a:r>
            <a:endParaRPr lang="en-US" sz="1100" dirty="0">
              <a:latin typeface="Arial" panose="020B0604020202020204" pitchFamily="34" charset="0"/>
              <a:ea typeface="Arial" panose="020B0604020202020204" pitchFamily="34" charset="0"/>
            </a:endParaRPr>
          </a:p>
          <a:p>
            <a:pPr marL="2659019" lvl="5" indent="-346828">
              <a:lnSpc>
                <a:spcPct val="115000"/>
              </a:lnSpc>
              <a:buFont typeface="Times New Roman" panose="02020603050405020304" pitchFamily="18" charset="0"/>
              <a:buChar char="-"/>
            </a:pPr>
            <a:r>
              <a:rPr lang="en-US" dirty="0">
                <a:latin typeface="Times New Roman" panose="02020603050405020304" pitchFamily="18" charset="0"/>
                <a:ea typeface="Arial" panose="020B0604020202020204" pitchFamily="34" charset="0"/>
              </a:rPr>
              <a:t>FTEs and dollar amounts would be pre-populated from the state in the first column.</a:t>
            </a:r>
            <a:endParaRPr lang="en-US" sz="1100" dirty="0">
              <a:latin typeface="Arial" panose="020B0604020202020204" pitchFamily="34" charset="0"/>
              <a:ea typeface="Arial" panose="020B0604020202020204" pitchFamily="34" charset="0"/>
            </a:endParaRPr>
          </a:p>
          <a:p>
            <a:pPr marL="2659019" lvl="5" indent="-346828">
              <a:lnSpc>
                <a:spcPct val="115000"/>
              </a:lnSpc>
              <a:buFont typeface="Times New Roman" panose="02020603050405020304" pitchFamily="18" charset="0"/>
              <a:buChar char="-"/>
            </a:pPr>
            <a:r>
              <a:rPr lang="en-US" dirty="0">
                <a:latin typeface="Times New Roman" panose="02020603050405020304" pitchFamily="18" charset="0"/>
                <a:ea typeface="Arial" panose="020B0604020202020204" pitchFamily="34" charset="0"/>
              </a:rPr>
              <a:t>Current actual staffing would be pre-populated from EIS data.  Possible partnership with Forecast5 to allow access to their 5Sight tool.</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Timeline: baseline 2017-18 school year &amp; then 4 school years of implementation to compare spending in EBF elements and student achievement and other student outcome measures.</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Who will collect this data?  </a:t>
            </a:r>
            <a:endParaRPr lang="en-US" sz="1100" dirty="0">
              <a:latin typeface="Arial" panose="020B0604020202020204" pitchFamily="34" charset="0"/>
              <a:ea typeface="Arial" panose="020B0604020202020204" pitchFamily="34" charset="0"/>
            </a:endParaRPr>
          </a:p>
          <a:p>
            <a:pPr marL="2543410" lvl="5" indent="-231220">
              <a:lnSpc>
                <a:spcPct val="115000"/>
              </a:lnSpc>
              <a:buFont typeface="+mj-lt"/>
              <a:buAutoNum type="romanLcPeriod"/>
            </a:pPr>
            <a:r>
              <a:rPr lang="en-US" dirty="0">
                <a:latin typeface="Times New Roman" panose="02020603050405020304" pitchFamily="18" charset="0"/>
                <a:ea typeface="Arial" panose="020B0604020202020204" pitchFamily="34" charset="0"/>
              </a:rPr>
              <a:t>This may be facilitated through IASBO/Forecast 5 to lessen workload for ISBE for first 5-year study and then if General Assembly extends this to additional studies, plan for a more sustainable model.</a:t>
            </a:r>
            <a:endParaRPr lang="en-US" sz="1100" dirty="0">
              <a:latin typeface="Arial" panose="020B0604020202020204" pitchFamily="34" charset="0"/>
              <a:ea typeface="Arial" panose="020B0604020202020204" pitchFamily="34" charset="0"/>
            </a:endParaRPr>
          </a:p>
          <a:p>
            <a:pPr lvl="1"/>
            <a:endParaRPr lang="en-US" dirty="0"/>
          </a:p>
          <a:p>
            <a:pPr marL="751462" lvl="1" indent="-289023">
              <a:lnSpc>
                <a:spcPct val="115000"/>
              </a:lnSpc>
              <a:buFont typeface="+mj-lt"/>
              <a:buAutoNum type="arabicPeriod"/>
            </a:pPr>
            <a:r>
              <a:rPr lang="en-US" dirty="0">
                <a:latin typeface="Times New Roman" panose="02020603050405020304" pitchFamily="18" charset="0"/>
                <a:ea typeface="Arial" panose="020B0604020202020204" pitchFamily="34" charset="0"/>
              </a:rPr>
              <a:t>Qualitative case studies</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Conduct interviews with principals and focus groups with teachers to address systemic change.</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Think about including 5 Essentials survey data – safety, feelings of inclusion, etc. as part of the story in how we are going to close the racial achievement gap.</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Timeline: interviews and focus groups would take place in year 2021.</a:t>
            </a:r>
            <a:endParaRPr lang="en-US" sz="1100" dirty="0">
              <a:latin typeface="Arial" panose="020B0604020202020204" pitchFamily="34" charset="0"/>
              <a:ea typeface="Arial" panose="020B0604020202020204" pitchFamily="34" charset="0"/>
            </a:endParaRPr>
          </a:p>
          <a:p>
            <a:pPr marL="1156096" lvl="2" indent="-231220">
              <a:lnSpc>
                <a:spcPct val="115000"/>
              </a:lnSpc>
              <a:buFont typeface="+mj-lt"/>
              <a:buAutoNum type="alphaLcPeriod"/>
            </a:pPr>
            <a:r>
              <a:rPr lang="en-US" dirty="0">
                <a:latin typeface="Times New Roman" panose="02020603050405020304" pitchFamily="18" charset="0"/>
                <a:ea typeface="Arial" panose="020B0604020202020204" pitchFamily="34" charset="0"/>
              </a:rPr>
              <a:t>Who will collect this data?  Will take a minimum of 40 hours of data collection, plus time for travel and scheduling.  Number of case studies will be determined based on population of Tier 1 districts that improved student achievement and other outcomes.  Then can multiply each by half a day to determine total number of data collection hours.  Travel and time writing up case studies would also be figured into the cost.  Total budget is estimated to be up to $25,000.  Would need General Assembly’s approval and allocation of funds.  Then could put out an RFP.</a:t>
            </a:r>
            <a:endParaRPr lang="en-US" sz="1100" dirty="0">
              <a:latin typeface="Arial" panose="020B0604020202020204" pitchFamily="34"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4A1C5F9B-EFF9-4287-86F8-D99E94A60715}" type="slidenum">
              <a:rPr lang="en-US" smtClean="0"/>
              <a:t>18</a:t>
            </a:fld>
            <a:endParaRPr lang="en-US" dirty="0"/>
          </a:p>
        </p:txBody>
      </p:sp>
    </p:spTree>
    <p:extLst>
      <p:ext uri="{BB962C8B-B14F-4D97-AF65-F5344CB8AC3E}">
        <p14:creationId xmlns:p14="http://schemas.microsoft.com/office/powerpoint/2010/main" val="1068929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777240" y="2414482"/>
            <a:ext cx="8808720" cy="1666028"/>
          </a:xfrm>
          <a:prstGeom prst="rect">
            <a:avLst/>
          </a:prstGeom>
          <a:noFill/>
          <a:ln>
            <a:noFill/>
          </a:ln>
        </p:spPr>
        <p:txBody>
          <a:bodyPr spcFirstLastPara="1" wrap="square" lIns="101850" tIns="50925" rIns="101850" bIns="50925" anchor="ctr" anchorCtr="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54480" y="4404360"/>
            <a:ext cx="7254240" cy="1986280"/>
          </a:xfrm>
          <a:prstGeom prst="rect">
            <a:avLst/>
          </a:prstGeom>
          <a:noFill/>
          <a:ln>
            <a:noFill/>
          </a:ln>
        </p:spPr>
        <p:txBody>
          <a:bodyPr spcFirstLastPara="1" wrap="square" lIns="101850" tIns="50925" rIns="101850" bIns="50925" anchor="t" anchorCtr="0"/>
          <a:lstStyle>
            <a:lvl1pPr lvl="0" algn="ctr">
              <a:spcBef>
                <a:spcPts val="720"/>
              </a:spcBef>
              <a:spcAft>
                <a:spcPts val="0"/>
              </a:spcAft>
              <a:buClr>
                <a:srgbClr val="888888"/>
              </a:buClr>
              <a:buSzPts val="3600"/>
              <a:buNone/>
              <a:defRPr>
                <a:solidFill>
                  <a:srgbClr val="888888"/>
                </a:solidFill>
              </a:defRPr>
            </a:lvl1pPr>
            <a:lvl2pPr lvl="1" algn="ctr">
              <a:spcBef>
                <a:spcPts val="620"/>
              </a:spcBef>
              <a:spcAft>
                <a:spcPts val="0"/>
              </a:spcAft>
              <a:buClr>
                <a:srgbClr val="888888"/>
              </a:buClr>
              <a:buSzPts val="3100"/>
              <a:buNone/>
              <a:defRPr>
                <a:solidFill>
                  <a:srgbClr val="888888"/>
                </a:solidFill>
              </a:defRPr>
            </a:lvl2pPr>
            <a:lvl3pPr lvl="2" algn="ctr">
              <a:spcBef>
                <a:spcPts val="540"/>
              </a:spcBef>
              <a:spcAft>
                <a:spcPts val="0"/>
              </a:spcAft>
              <a:buClr>
                <a:srgbClr val="888888"/>
              </a:buClr>
              <a:buSzPts val="2700"/>
              <a:buNone/>
              <a:defRPr>
                <a:solidFill>
                  <a:srgbClr val="888888"/>
                </a:solidFill>
              </a:defRPr>
            </a:lvl3pPr>
            <a:lvl4pPr lvl="3" algn="ctr">
              <a:spcBef>
                <a:spcPts val="440"/>
              </a:spcBef>
              <a:spcAft>
                <a:spcPts val="0"/>
              </a:spcAft>
              <a:buClr>
                <a:srgbClr val="888888"/>
              </a:buClr>
              <a:buSzPts val="2200"/>
              <a:buNone/>
              <a:defRPr>
                <a:solidFill>
                  <a:srgbClr val="888888"/>
                </a:solidFill>
              </a:defRPr>
            </a:lvl4pPr>
            <a:lvl5pPr lvl="4" algn="ctr">
              <a:spcBef>
                <a:spcPts val="440"/>
              </a:spcBef>
              <a:spcAft>
                <a:spcPts val="0"/>
              </a:spcAft>
              <a:buClr>
                <a:srgbClr val="888888"/>
              </a:buClr>
              <a:buSzPts val="2200"/>
              <a:buNone/>
              <a:defRPr>
                <a:solidFill>
                  <a:srgbClr val="888888"/>
                </a:solidFill>
              </a:defRPr>
            </a:lvl5pPr>
            <a:lvl6pPr lvl="5" algn="ctr">
              <a:spcBef>
                <a:spcPts val="440"/>
              </a:spcBef>
              <a:spcAft>
                <a:spcPts val="0"/>
              </a:spcAft>
              <a:buClr>
                <a:srgbClr val="888888"/>
              </a:buClr>
              <a:buSzPts val="2200"/>
              <a:buNone/>
              <a:defRPr>
                <a:solidFill>
                  <a:srgbClr val="888888"/>
                </a:solidFill>
              </a:defRPr>
            </a:lvl6pPr>
            <a:lvl7pPr lvl="6" algn="ctr">
              <a:spcBef>
                <a:spcPts val="440"/>
              </a:spcBef>
              <a:spcAft>
                <a:spcPts val="0"/>
              </a:spcAft>
              <a:buClr>
                <a:srgbClr val="888888"/>
              </a:buClr>
              <a:buSzPts val="2200"/>
              <a:buNone/>
              <a:defRPr>
                <a:solidFill>
                  <a:srgbClr val="888888"/>
                </a:solidFill>
              </a:defRPr>
            </a:lvl7pPr>
            <a:lvl8pPr lvl="7" algn="ctr">
              <a:spcBef>
                <a:spcPts val="440"/>
              </a:spcBef>
              <a:spcAft>
                <a:spcPts val="0"/>
              </a:spcAft>
              <a:buClr>
                <a:srgbClr val="888888"/>
              </a:buClr>
              <a:buSzPts val="2200"/>
              <a:buNone/>
              <a:defRPr>
                <a:solidFill>
                  <a:srgbClr val="888888"/>
                </a:solidFill>
              </a:defRPr>
            </a:lvl8pPr>
            <a:lvl9pPr lvl="8" algn="ctr">
              <a:spcBef>
                <a:spcPts val="440"/>
              </a:spcBef>
              <a:spcAft>
                <a:spcPts val="0"/>
              </a:spcAft>
              <a:buClr>
                <a:srgbClr val="888888"/>
              </a:buClr>
              <a:buSzPts val="2200"/>
              <a:buNone/>
              <a:defRPr>
                <a:solidFill>
                  <a:srgbClr val="888888"/>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4"/>
        <p:cNvGrpSpPr/>
        <p:nvPr/>
      </p:nvGrpSpPr>
      <p:grpSpPr>
        <a:xfrm>
          <a:off x="0" y="0"/>
          <a:ext cx="0" cy="0"/>
          <a:chOff x="0" y="0"/>
          <a:chExt cx="0" cy="0"/>
        </a:xfrm>
      </p:grpSpPr>
      <p:pic>
        <p:nvPicPr>
          <p:cNvPr id="55" name="Google Shape;55;p11"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56" name="Google Shape;56;p11"/>
          <p:cNvSpPr txBox="1">
            <a:spLocks noGrp="1"/>
          </p:cNvSpPr>
          <p:nvPr>
            <p:ph type="title"/>
          </p:nvPr>
        </p:nvSpPr>
        <p:spPr>
          <a:xfrm>
            <a:off x="518488" y="311150"/>
            <a:ext cx="9326226" cy="1295400"/>
          </a:xfrm>
          <a:prstGeom prst="rect">
            <a:avLst/>
          </a:prstGeom>
          <a:noFill/>
          <a:ln>
            <a:noFill/>
          </a:ln>
        </p:spPr>
        <p:txBody>
          <a:bodyPr spcFirstLastPara="1" wrap="square" lIns="101850" tIns="50925" rIns="101850" bIns="50925" anchor="ctr" anchorCtr="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7" name="Google Shape;57;p11"/>
          <p:cNvSpPr txBox="1">
            <a:spLocks noGrp="1"/>
          </p:cNvSpPr>
          <p:nvPr>
            <p:ph type="body" idx="1"/>
          </p:nvPr>
        </p:nvSpPr>
        <p:spPr>
          <a:xfrm rot="5400000">
            <a:off x="2616201" y="-284787"/>
            <a:ext cx="5130800" cy="9326226"/>
          </a:xfrm>
          <a:prstGeom prst="rect">
            <a:avLst/>
          </a:prstGeom>
          <a:noFill/>
          <a:ln>
            <a:noFill/>
          </a:ln>
        </p:spPr>
        <p:txBody>
          <a:bodyPr spcFirstLastPara="1" wrap="square" lIns="101850" tIns="50925" rIns="101850" bIns="50925" anchor="t" anchorCtr="0"/>
          <a:lstStyle>
            <a:lvl1pPr marL="457189" lvl="0" indent="-342891" algn="l">
              <a:spcBef>
                <a:spcPts val="360"/>
              </a:spcBef>
              <a:spcAft>
                <a:spcPts val="0"/>
              </a:spcAft>
              <a:buClr>
                <a:schemeClr val="dk1"/>
              </a:buClr>
              <a:buSzPts val="1800"/>
              <a:buChar char="•"/>
              <a:defRPr/>
            </a:lvl1pPr>
            <a:lvl2pPr marL="914377" lvl="1" indent="-342891" algn="l">
              <a:spcBef>
                <a:spcPts val="360"/>
              </a:spcBef>
              <a:spcAft>
                <a:spcPts val="0"/>
              </a:spcAft>
              <a:buClr>
                <a:schemeClr val="dk1"/>
              </a:buClr>
              <a:buSzPts val="1800"/>
              <a:buChar char="–"/>
              <a:defRPr/>
            </a:lvl2pPr>
            <a:lvl3pPr marL="1371566" lvl="2" indent="-342891" algn="l">
              <a:spcBef>
                <a:spcPts val="360"/>
              </a:spcBef>
              <a:spcAft>
                <a:spcPts val="0"/>
              </a:spcAft>
              <a:buClr>
                <a:schemeClr val="dk1"/>
              </a:buClr>
              <a:buSzPts val="1800"/>
              <a:buChar char="•"/>
              <a:defRPr/>
            </a:lvl3pPr>
            <a:lvl4pPr marL="1828754" lvl="3" indent="-342891" algn="l">
              <a:spcBef>
                <a:spcPts val="360"/>
              </a:spcBef>
              <a:spcAft>
                <a:spcPts val="0"/>
              </a:spcAft>
              <a:buClr>
                <a:schemeClr val="dk1"/>
              </a:buClr>
              <a:buSzPts val="1800"/>
              <a:buChar char="–"/>
              <a:defRPr/>
            </a:lvl4pPr>
            <a:lvl5pPr marL="2285943" lvl="4" indent="-342891" algn="l">
              <a:spcBef>
                <a:spcPts val="360"/>
              </a:spcBef>
              <a:spcAft>
                <a:spcPts val="0"/>
              </a:spcAft>
              <a:buClr>
                <a:schemeClr val="dk1"/>
              </a:buClr>
              <a:buSzPts val="1800"/>
              <a:buChar char="»"/>
              <a:defRPr/>
            </a:lvl5pPr>
            <a:lvl6pPr marL="2743131" lvl="5" indent="-342891" algn="l">
              <a:spcBef>
                <a:spcPts val="360"/>
              </a:spcBef>
              <a:spcAft>
                <a:spcPts val="0"/>
              </a:spcAft>
              <a:buClr>
                <a:schemeClr val="dk1"/>
              </a:buClr>
              <a:buSzPts val="1800"/>
              <a:buChar char="•"/>
              <a:defRPr/>
            </a:lvl6pPr>
            <a:lvl7pPr marL="3200320" lvl="6" indent="-342891" algn="l">
              <a:spcBef>
                <a:spcPts val="360"/>
              </a:spcBef>
              <a:spcAft>
                <a:spcPts val="0"/>
              </a:spcAft>
              <a:buClr>
                <a:schemeClr val="dk1"/>
              </a:buClr>
              <a:buSzPts val="1800"/>
              <a:buChar char="•"/>
              <a:defRPr/>
            </a:lvl7pPr>
            <a:lvl8pPr marL="3657509" lvl="7" indent="-342891" algn="l">
              <a:spcBef>
                <a:spcPts val="360"/>
              </a:spcBef>
              <a:spcAft>
                <a:spcPts val="0"/>
              </a:spcAft>
              <a:buClr>
                <a:schemeClr val="dk1"/>
              </a:buClr>
              <a:buSzPts val="1800"/>
              <a:buChar char="•"/>
              <a:defRPr/>
            </a:lvl8pPr>
            <a:lvl9pPr marL="4114697" lvl="8" indent="-342891"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8"/>
        <p:cNvGrpSpPr/>
        <p:nvPr/>
      </p:nvGrpSpPr>
      <p:grpSpPr>
        <a:xfrm>
          <a:off x="0" y="0"/>
          <a:ext cx="0" cy="0"/>
          <a:chOff x="0" y="0"/>
          <a:chExt cx="0" cy="0"/>
        </a:xfrm>
      </p:grpSpPr>
      <p:pic>
        <p:nvPicPr>
          <p:cNvPr id="59" name="Google Shape;59;p12"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60" name="Google Shape;60;p12"/>
          <p:cNvSpPr txBox="1">
            <a:spLocks noGrp="1"/>
          </p:cNvSpPr>
          <p:nvPr>
            <p:ph type="title"/>
          </p:nvPr>
        </p:nvSpPr>
        <p:spPr>
          <a:xfrm rot="5400000">
            <a:off x="5363316" y="2461261"/>
            <a:ext cx="6631728" cy="2331720"/>
          </a:xfrm>
          <a:prstGeom prst="rect">
            <a:avLst/>
          </a:prstGeom>
          <a:noFill/>
          <a:ln>
            <a:noFill/>
          </a:ln>
        </p:spPr>
        <p:txBody>
          <a:bodyPr spcFirstLastPara="1" wrap="square" lIns="101850" tIns="50925" rIns="101850" bIns="50925" anchor="ctr" anchorCtr="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1" name="Google Shape;61;p12"/>
          <p:cNvSpPr txBox="1">
            <a:spLocks noGrp="1"/>
          </p:cNvSpPr>
          <p:nvPr>
            <p:ph type="body" idx="1"/>
          </p:nvPr>
        </p:nvSpPr>
        <p:spPr>
          <a:xfrm rot="5400000">
            <a:off x="613516" y="215901"/>
            <a:ext cx="6631728" cy="6822440"/>
          </a:xfrm>
          <a:prstGeom prst="rect">
            <a:avLst/>
          </a:prstGeom>
          <a:noFill/>
          <a:ln>
            <a:noFill/>
          </a:ln>
        </p:spPr>
        <p:txBody>
          <a:bodyPr spcFirstLastPara="1" wrap="square" lIns="101850" tIns="50925" rIns="101850" bIns="50925" anchor="t" anchorCtr="0"/>
          <a:lstStyle>
            <a:lvl1pPr marL="457189" lvl="0" indent="-342891" algn="l">
              <a:spcBef>
                <a:spcPts val="360"/>
              </a:spcBef>
              <a:spcAft>
                <a:spcPts val="0"/>
              </a:spcAft>
              <a:buClr>
                <a:schemeClr val="dk1"/>
              </a:buClr>
              <a:buSzPts val="1800"/>
              <a:buChar char="•"/>
              <a:defRPr/>
            </a:lvl1pPr>
            <a:lvl2pPr marL="914377" lvl="1" indent="-342891" algn="l">
              <a:spcBef>
                <a:spcPts val="360"/>
              </a:spcBef>
              <a:spcAft>
                <a:spcPts val="0"/>
              </a:spcAft>
              <a:buClr>
                <a:schemeClr val="dk1"/>
              </a:buClr>
              <a:buSzPts val="1800"/>
              <a:buChar char="–"/>
              <a:defRPr/>
            </a:lvl2pPr>
            <a:lvl3pPr marL="1371566" lvl="2" indent="-342891" algn="l">
              <a:spcBef>
                <a:spcPts val="360"/>
              </a:spcBef>
              <a:spcAft>
                <a:spcPts val="0"/>
              </a:spcAft>
              <a:buClr>
                <a:schemeClr val="dk1"/>
              </a:buClr>
              <a:buSzPts val="1800"/>
              <a:buChar char="•"/>
              <a:defRPr/>
            </a:lvl3pPr>
            <a:lvl4pPr marL="1828754" lvl="3" indent="-342891" algn="l">
              <a:spcBef>
                <a:spcPts val="360"/>
              </a:spcBef>
              <a:spcAft>
                <a:spcPts val="0"/>
              </a:spcAft>
              <a:buClr>
                <a:schemeClr val="dk1"/>
              </a:buClr>
              <a:buSzPts val="1800"/>
              <a:buChar char="–"/>
              <a:defRPr/>
            </a:lvl4pPr>
            <a:lvl5pPr marL="2285943" lvl="4" indent="-342891" algn="l">
              <a:spcBef>
                <a:spcPts val="360"/>
              </a:spcBef>
              <a:spcAft>
                <a:spcPts val="0"/>
              </a:spcAft>
              <a:buClr>
                <a:schemeClr val="dk1"/>
              </a:buClr>
              <a:buSzPts val="1800"/>
              <a:buChar char="»"/>
              <a:defRPr/>
            </a:lvl5pPr>
            <a:lvl6pPr marL="2743131" lvl="5" indent="-342891" algn="l">
              <a:spcBef>
                <a:spcPts val="360"/>
              </a:spcBef>
              <a:spcAft>
                <a:spcPts val="0"/>
              </a:spcAft>
              <a:buClr>
                <a:schemeClr val="dk1"/>
              </a:buClr>
              <a:buSzPts val="1800"/>
              <a:buChar char="•"/>
              <a:defRPr/>
            </a:lvl6pPr>
            <a:lvl7pPr marL="3200320" lvl="6" indent="-342891" algn="l">
              <a:spcBef>
                <a:spcPts val="360"/>
              </a:spcBef>
              <a:spcAft>
                <a:spcPts val="0"/>
              </a:spcAft>
              <a:buClr>
                <a:schemeClr val="dk1"/>
              </a:buClr>
              <a:buSzPts val="1800"/>
              <a:buChar char="•"/>
              <a:defRPr/>
            </a:lvl7pPr>
            <a:lvl8pPr marL="3657509" lvl="7" indent="-342891" algn="l">
              <a:spcBef>
                <a:spcPts val="360"/>
              </a:spcBef>
              <a:spcAft>
                <a:spcPts val="0"/>
              </a:spcAft>
              <a:buClr>
                <a:schemeClr val="dk1"/>
              </a:buClr>
              <a:buSzPts val="1800"/>
              <a:buChar char="•"/>
              <a:defRPr/>
            </a:lvl8pPr>
            <a:lvl9pPr marL="4114697" lvl="8" indent="-342891"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dirty="0" smtClean="0"/>
              <a:t>03/18/2019</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r"/>
            <a:fld id="{00000000-1234-1234-1234-123412341234}" type="slidenum">
              <a:rPr lang="en-US" smtClean="0"/>
              <a:pPr algn="r"/>
              <a:t>‹#›</a:t>
            </a:fld>
            <a:endParaRPr lang="en-US" dirty="0"/>
          </a:p>
        </p:txBody>
      </p:sp>
    </p:spTree>
    <p:extLst>
      <p:ext uri="{BB962C8B-B14F-4D97-AF65-F5344CB8AC3E}">
        <p14:creationId xmlns:p14="http://schemas.microsoft.com/office/powerpoint/2010/main" val="4001788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8"/>
        <p:cNvGrpSpPr/>
        <p:nvPr/>
      </p:nvGrpSpPr>
      <p:grpSpPr>
        <a:xfrm>
          <a:off x="0" y="0"/>
          <a:ext cx="0" cy="0"/>
          <a:chOff x="0" y="0"/>
          <a:chExt cx="0" cy="0"/>
        </a:xfrm>
      </p:grpSpPr>
      <p:pic>
        <p:nvPicPr>
          <p:cNvPr id="19" name="Google Shape;19;p3"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20" name="Google Shape;20;p3"/>
          <p:cNvSpPr txBox="1">
            <a:spLocks noGrp="1"/>
          </p:cNvSpPr>
          <p:nvPr>
            <p:ph type="body" idx="1"/>
          </p:nvPr>
        </p:nvSpPr>
        <p:spPr>
          <a:xfrm>
            <a:off x="518488" y="1812925"/>
            <a:ext cx="9326226" cy="5130800"/>
          </a:xfrm>
          <a:prstGeom prst="rect">
            <a:avLst/>
          </a:prstGeom>
          <a:noFill/>
          <a:ln>
            <a:noFill/>
          </a:ln>
        </p:spPr>
        <p:txBody>
          <a:bodyPr spcFirstLastPara="1" wrap="square" lIns="101850" tIns="50925" rIns="101850" bIns="50925" anchor="t" anchorCtr="0"/>
          <a:lstStyle>
            <a:lvl1pPr marL="457189" lvl="0" indent="-342891" algn="l">
              <a:spcBef>
                <a:spcPts val="360"/>
              </a:spcBef>
              <a:spcAft>
                <a:spcPts val="0"/>
              </a:spcAft>
              <a:buClr>
                <a:schemeClr val="dk1"/>
              </a:buClr>
              <a:buSzPts val="1800"/>
              <a:buChar char="•"/>
              <a:defRPr/>
            </a:lvl1pPr>
            <a:lvl2pPr marL="914377" lvl="1" indent="-342891" algn="l">
              <a:spcBef>
                <a:spcPts val="360"/>
              </a:spcBef>
              <a:spcAft>
                <a:spcPts val="0"/>
              </a:spcAft>
              <a:buClr>
                <a:schemeClr val="dk1"/>
              </a:buClr>
              <a:buSzPts val="1800"/>
              <a:buChar char="–"/>
              <a:defRPr/>
            </a:lvl2pPr>
            <a:lvl3pPr marL="1371566" lvl="2" indent="-342891" algn="l">
              <a:spcBef>
                <a:spcPts val="360"/>
              </a:spcBef>
              <a:spcAft>
                <a:spcPts val="0"/>
              </a:spcAft>
              <a:buClr>
                <a:schemeClr val="dk1"/>
              </a:buClr>
              <a:buSzPts val="1800"/>
              <a:buChar char="•"/>
              <a:defRPr/>
            </a:lvl3pPr>
            <a:lvl4pPr marL="1828754" lvl="3" indent="-342891" algn="l">
              <a:spcBef>
                <a:spcPts val="360"/>
              </a:spcBef>
              <a:spcAft>
                <a:spcPts val="0"/>
              </a:spcAft>
              <a:buClr>
                <a:schemeClr val="dk1"/>
              </a:buClr>
              <a:buSzPts val="1800"/>
              <a:buChar char="–"/>
              <a:defRPr/>
            </a:lvl4pPr>
            <a:lvl5pPr marL="2285943" lvl="4" indent="-342891" algn="l">
              <a:spcBef>
                <a:spcPts val="360"/>
              </a:spcBef>
              <a:spcAft>
                <a:spcPts val="0"/>
              </a:spcAft>
              <a:buClr>
                <a:schemeClr val="dk1"/>
              </a:buClr>
              <a:buSzPts val="1800"/>
              <a:buChar char="»"/>
              <a:defRPr/>
            </a:lvl5pPr>
            <a:lvl6pPr marL="2743131" lvl="5" indent="-342891" algn="l">
              <a:spcBef>
                <a:spcPts val="360"/>
              </a:spcBef>
              <a:spcAft>
                <a:spcPts val="0"/>
              </a:spcAft>
              <a:buClr>
                <a:schemeClr val="dk1"/>
              </a:buClr>
              <a:buSzPts val="1800"/>
              <a:buChar char="•"/>
              <a:defRPr/>
            </a:lvl6pPr>
            <a:lvl7pPr marL="3200320" lvl="6" indent="-342891" algn="l">
              <a:spcBef>
                <a:spcPts val="360"/>
              </a:spcBef>
              <a:spcAft>
                <a:spcPts val="0"/>
              </a:spcAft>
              <a:buClr>
                <a:schemeClr val="dk1"/>
              </a:buClr>
              <a:buSzPts val="1800"/>
              <a:buChar char="•"/>
              <a:defRPr/>
            </a:lvl7pPr>
            <a:lvl8pPr marL="3657509" lvl="7" indent="-342891" algn="l">
              <a:spcBef>
                <a:spcPts val="360"/>
              </a:spcBef>
              <a:spcAft>
                <a:spcPts val="0"/>
              </a:spcAft>
              <a:buClr>
                <a:schemeClr val="dk1"/>
              </a:buClr>
              <a:buSzPts val="1800"/>
              <a:buChar char="•"/>
              <a:defRPr/>
            </a:lvl8pPr>
            <a:lvl9pPr marL="4114697" lvl="8" indent="-342891" algn="l">
              <a:spcBef>
                <a:spcPts val="360"/>
              </a:spcBef>
              <a:spcAft>
                <a:spcPts val="0"/>
              </a:spcAft>
              <a:buClr>
                <a:schemeClr val="dk1"/>
              </a:buClr>
              <a:buSzPts val="1800"/>
              <a:buChar char="•"/>
              <a:defRPr/>
            </a:lvl9pPr>
          </a:lstStyle>
          <a:p>
            <a:endParaRPr/>
          </a:p>
        </p:txBody>
      </p:sp>
      <p:sp>
        <p:nvSpPr>
          <p:cNvPr id="21" name="Google Shape;21;p3"/>
          <p:cNvSpPr txBox="1">
            <a:spLocks noGrp="1"/>
          </p:cNvSpPr>
          <p:nvPr>
            <p:ph type="title"/>
          </p:nvPr>
        </p:nvSpPr>
        <p:spPr>
          <a:xfrm>
            <a:off x="518488" y="311150"/>
            <a:ext cx="9326226" cy="1295400"/>
          </a:xfrm>
          <a:prstGeom prst="rect">
            <a:avLst/>
          </a:prstGeom>
          <a:noFill/>
          <a:ln>
            <a:noFill/>
          </a:ln>
        </p:spPr>
        <p:txBody>
          <a:bodyPr spcFirstLastPara="1" wrap="square" lIns="101850" tIns="50925" rIns="101850" bIns="50925" anchor="ctr" anchorCtr="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2"/>
        <p:cNvGrpSpPr/>
        <p:nvPr/>
      </p:nvGrpSpPr>
      <p:grpSpPr>
        <a:xfrm>
          <a:off x="0" y="0"/>
          <a:ext cx="0" cy="0"/>
          <a:chOff x="0" y="0"/>
          <a:chExt cx="0" cy="0"/>
        </a:xfrm>
      </p:grpSpPr>
      <p:pic>
        <p:nvPicPr>
          <p:cNvPr id="23" name="Google Shape;23;p4"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24" name="Google Shape;24;p4"/>
          <p:cNvSpPr txBox="1">
            <a:spLocks noGrp="1"/>
          </p:cNvSpPr>
          <p:nvPr>
            <p:ph type="title"/>
          </p:nvPr>
        </p:nvSpPr>
        <p:spPr>
          <a:xfrm>
            <a:off x="818621" y="4994494"/>
            <a:ext cx="8808720" cy="1543685"/>
          </a:xfrm>
          <a:prstGeom prst="rect">
            <a:avLst/>
          </a:prstGeom>
          <a:noFill/>
          <a:ln>
            <a:noFill/>
          </a:ln>
        </p:spPr>
        <p:txBody>
          <a:bodyPr spcFirstLastPara="1" wrap="square" lIns="101850" tIns="50925" rIns="101850" bIns="50925" anchor="t" anchorCtr="0"/>
          <a:lstStyle>
            <a:lvl1pPr lvl="0" algn="l">
              <a:spcBef>
                <a:spcPts val="0"/>
              </a:spcBef>
              <a:spcAft>
                <a:spcPts val="0"/>
              </a:spcAft>
              <a:buSzPts val="1400"/>
              <a:buNone/>
              <a:defRPr sz="45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18621" y="3294275"/>
            <a:ext cx="8808720" cy="1700212"/>
          </a:xfrm>
          <a:prstGeom prst="rect">
            <a:avLst/>
          </a:prstGeom>
          <a:noFill/>
          <a:ln>
            <a:noFill/>
          </a:ln>
        </p:spPr>
        <p:txBody>
          <a:bodyPr spcFirstLastPara="1" wrap="square" lIns="101850" tIns="50925" rIns="101850" bIns="50925" anchor="b" anchorCtr="0"/>
          <a:lstStyle>
            <a:lvl1pPr marL="457189" lvl="0" indent="-228594" algn="l">
              <a:spcBef>
                <a:spcPts val="440"/>
              </a:spcBef>
              <a:spcAft>
                <a:spcPts val="0"/>
              </a:spcAft>
              <a:buClr>
                <a:srgbClr val="888888"/>
              </a:buClr>
              <a:buSzPts val="2200"/>
              <a:buNone/>
              <a:defRPr sz="2200">
                <a:solidFill>
                  <a:srgbClr val="888888"/>
                </a:solidFill>
              </a:defRPr>
            </a:lvl1pPr>
            <a:lvl2pPr marL="914377" lvl="1" indent="-228594" algn="l">
              <a:spcBef>
                <a:spcPts val="400"/>
              </a:spcBef>
              <a:spcAft>
                <a:spcPts val="0"/>
              </a:spcAft>
              <a:buClr>
                <a:srgbClr val="888888"/>
              </a:buClr>
              <a:buSzPts val="2000"/>
              <a:buNone/>
              <a:defRPr sz="2000">
                <a:solidFill>
                  <a:srgbClr val="888888"/>
                </a:solidFill>
              </a:defRPr>
            </a:lvl2pPr>
            <a:lvl3pPr marL="1371566" lvl="2" indent="-228594" algn="l">
              <a:spcBef>
                <a:spcPts val="360"/>
              </a:spcBef>
              <a:spcAft>
                <a:spcPts val="0"/>
              </a:spcAft>
              <a:buClr>
                <a:srgbClr val="888888"/>
              </a:buClr>
              <a:buSzPts val="1800"/>
              <a:buNone/>
              <a:defRPr sz="1800">
                <a:solidFill>
                  <a:srgbClr val="888888"/>
                </a:solidFill>
              </a:defRPr>
            </a:lvl3pPr>
            <a:lvl4pPr marL="1828754" lvl="3" indent="-228594" algn="l">
              <a:spcBef>
                <a:spcPts val="320"/>
              </a:spcBef>
              <a:spcAft>
                <a:spcPts val="0"/>
              </a:spcAft>
              <a:buClr>
                <a:srgbClr val="888888"/>
              </a:buClr>
              <a:buSzPts val="1600"/>
              <a:buNone/>
              <a:defRPr sz="1600">
                <a:solidFill>
                  <a:srgbClr val="888888"/>
                </a:solidFill>
              </a:defRPr>
            </a:lvl4pPr>
            <a:lvl5pPr marL="2285943" lvl="4" indent="-228594" algn="l">
              <a:spcBef>
                <a:spcPts val="320"/>
              </a:spcBef>
              <a:spcAft>
                <a:spcPts val="0"/>
              </a:spcAft>
              <a:buClr>
                <a:srgbClr val="888888"/>
              </a:buClr>
              <a:buSzPts val="1600"/>
              <a:buNone/>
              <a:defRPr sz="1600">
                <a:solidFill>
                  <a:srgbClr val="888888"/>
                </a:solidFill>
              </a:defRPr>
            </a:lvl5pPr>
            <a:lvl6pPr marL="2743131" lvl="5" indent="-228594" algn="l">
              <a:spcBef>
                <a:spcPts val="320"/>
              </a:spcBef>
              <a:spcAft>
                <a:spcPts val="0"/>
              </a:spcAft>
              <a:buClr>
                <a:srgbClr val="888888"/>
              </a:buClr>
              <a:buSzPts val="1600"/>
              <a:buNone/>
              <a:defRPr sz="1600">
                <a:solidFill>
                  <a:srgbClr val="888888"/>
                </a:solidFill>
              </a:defRPr>
            </a:lvl6pPr>
            <a:lvl7pPr marL="3200320" lvl="6" indent="-228594" algn="l">
              <a:spcBef>
                <a:spcPts val="320"/>
              </a:spcBef>
              <a:spcAft>
                <a:spcPts val="0"/>
              </a:spcAft>
              <a:buClr>
                <a:srgbClr val="888888"/>
              </a:buClr>
              <a:buSzPts val="1600"/>
              <a:buNone/>
              <a:defRPr sz="1600">
                <a:solidFill>
                  <a:srgbClr val="888888"/>
                </a:solidFill>
              </a:defRPr>
            </a:lvl7pPr>
            <a:lvl8pPr marL="3657509" lvl="7" indent="-228594" algn="l">
              <a:spcBef>
                <a:spcPts val="320"/>
              </a:spcBef>
              <a:spcAft>
                <a:spcPts val="0"/>
              </a:spcAft>
              <a:buClr>
                <a:srgbClr val="888888"/>
              </a:buClr>
              <a:buSzPts val="1600"/>
              <a:buNone/>
              <a:defRPr sz="1600">
                <a:solidFill>
                  <a:srgbClr val="888888"/>
                </a:solidFill>
              </a:defRPr>
            </a:lvl8pPr>
            <a:lvl9pPr marL="4114697" lvl="8" indent="-228594" algn="l">
              <a:spcBef>
                <a:spcPts val="32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6"/>
        <p:cNvGrpSpPr/>
        <p:nvPr/>
      </p:nvGrpSpPr>
      <p:grpSpPr>
        <a:xfrm>
          <a:off x="0" y="0"/>
          <a:ext cx="0" cy="0"/>
          <a:chOff x="0" y="0"/>
          <a:chExt cx="0" cy="0"/>
        </a:xfrm>
      </p:grpSpPr>
      <p:pic>
        <p:nvPicPr>
          <p:cNvPr id="27" name="Google Shape;27;p5"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28" name="Google Shape;28;p5"/>
          <p:cNvSpPr txBox="1">
            <a:spLocks noGrp="1"/>
          </p:cNvSpPr>
          <p:nvPr>
            <p:ph type="title"/>
          </p:nvPr>
        </p:nvSpPr>
        <p:spPr>
          <a:xfrm>
            <a:off x="518488" y="311150"/>
            <a:ext cx="9326226" cy="1295400"/>
          </a:xfrm>
          <a:prstGeom prst="rect">
            <a:avLst/>
          </a:prstGeom>
          <a:noFill/>
          <a:ln>
            <a:noFill/>
          </a:ln>
        </p:spPr>
        <p:txBody>
          <a:bodyPr spcFirstLastPara="1" wrap="square" lIns="101850" tIns="50925" rIns="101850" bIns="50925" anchor="ctr" anchorCtr="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518160" y="1813567"/>
            <a:ext cx="4577080" cy="5129425"/>
          </a:xfrm>
          <a:prstGeom prst="rect">
            <a:avLst/>
          </a:prstGeom>
          <a:noFill/>
          <a:ln>
            <a:noFill/>
          </a:ln>
        </p:spPr>
        <p:txBody>
          <a:bodyPr spcFirstLastPara="1" wrap="square" lIns="101850" tIns="50925" rIns="101850" bIns="50925" anchor="t" anchorCtr="0"/>
          <a:lstStyle>
            <a:lvl1pPr marL="457189" lvl="0" indent="-425440" algn="l">
              <a:spcBef>
                <a:spcPts val="620"/>
              </a:spcBef>
              <a:spcAft>
                <a:spcPts val="0"/>
              </a:spcAft>
              <a:buClr>
                <a:schemeClr val="dk1"/>
              </a:buClr>
              <a:buSzPts val="3100"/>
              <a:buChar char="•"/>
              <a:defRPr sz="3100"/>
            </a:lvl1pPr>
            <a:lvl2pPr marL="914377" lvl="1" indent="-400041" algn="l">
              <a:spcBef>
                <a:spcPts val="540"/>
              </a:spcBef>
              <a:spcAft>
                <a:spcPts val="0"/>
              </a:spcAft>
              <a:buClr>
                <a:schemeClr val="dk1"/>
              </a:buClr>
              <a:buSzPts val="2700"/>
              <a:buChar char="–"/>
              <a:defRPr sz="2700"/>
            </a:lvl2pPr>
            <a:lvl3pPr marL="1371566" lvl="2" indent="-368291" algn="l">
              <a:spcBef>
                <a:spcPts val="440"/>
              </a:spcBef>
              <a:spcAft>
                <a:spcPts val="0"/>
              </a:spcAft>
              <a:buClr>
                <a:schemeClr val="dk1"/>
              </a:buClr>
              <a:buSzPts val="2200"/>
              <a:buChar char="•"/>
              <a:defRPr sz="2200"/>
            </a:lvl3pPr>
            <a:lvl4pPr marL="1828754" lvl="3" indent="-355591" algn="l">
              <a:spcBef>
                <a:spcPts val="400"/>
              </a:spcBef>
              <a:spcAft>
                <a:spcPts val="0"/>
              </a:spcAft>
              <a:buClr>
                <a:schemeClr val="dk1"/>
              </a:buClr>
              <a:buSzPts val="2000"/>
              <a:buChar char="–"/>
              <a:defRPr sz="2000"/>
            </a:lvl4pPr>
            <a:lvl5pPr marL="2285943" lvl="4" indent="-355591" algn="l">
              <a:spcBef>
                <a:spcPts val="400"/>
              </a:spcBef>
              <a:spcAft>
                <a:spcPts val="0"/>
              </a:spcAft>
              <a:buClr>
                <a:schemeClr val="dk1"/>
              </a:buClr>
              <a:buSzPts val="2000"/>
              <a:buChar char="»"/>
              <a:defRPr sz="2000"/>
            </a:lvl5pPr>
            <a:lvl6pPr marL="2743131" lvl="5" indent="-355591" algn="l">
              <a:spcBef>
                <a:spcPts val="400"/>
              </a:spcBef>
              <a:spcAft>
                <a:spcPts val="0"/>
              </a:spcAft>
              <a:buClr>
                <a:schemeClr val="dk1"/>
              </a:buClr>
              <a:buSzPts val="2000"/>
              <a:buChar char="•"/>
              <a:defRPr sz="2000"/>
            </a:lvl6pPr>
            <a:lvl7pPr marL="3200320" lvl="6" indent="-355591" algn="l">
              <a:spcBef>
                <a:spcPts val="400"/>
              </a:spcBef>
              <a:spcAft>
                <a:spcPts val="0"/>
              </a:spcAft>
              <a:buClr>
                <a:schemeClr val="dk1"/>
              </a:buClr>
              <a:buSzPts val="2000"/>
              <a:buChar char="•"/>
              <a:defRPr sz="2000"/>
            </a:lvl7pPr>
            <a:lvl8pPr marL="3657509" lvl="7" indent="-355591" algn="l">
              <a:spcBef>
                <a:spcPts val="400"/>
              </a:spcBef>
              <a:spcAft>
                <a:spcPts val="0"/>
              </a:spcAft>
              <a:buClr>
                <a:schemeClr val="dk1"/>
              </a:buClr>
              <a:buSzPts val="2000"/>
              <a:buChar char="•"/>
              <a:defRPr sz="2000"/>
            </a:lvl8pPr>
            <a:lvl9pPr marL="4114697" lvl="8" indent="-355591" algn="l">
              <a:spcBef>
                <a:spcPts val="400"/>
              </a:spcBef>
              <a:spcAft>
                <a:spcPts val="0"/>
              </a:spcAft>
              <a:buClr>
                <a:schemeClr val="dk1"/>
              </a:buClr>
              <a:buSzPts val="2000"/>
              <a:buChar char="•"/>
              <a:defRPr sz="2000"/>
            </a:lvl9pPr>
          </a:lstStyle>
          <a:p>
            <a:endParaRPr/>
          </a:p>
        </p:txBody>
      </p:sp>
      <p:sp>
        <p:nvSpPr>
          <p:cNvPr id="30" name="Google Shape;30;p5"/>
          <p:cNvSpPr txBox="1">
            <a:spLocks noGrp="1"/>
          </p:cNvSpPr>
          <p:nvPr>
            <p:ph type="body" idx="2"/>
          </p:nvPr>
        </p:nvSpPr>
        <p:spPr>
          <a:xfrm>
            <a:off x="5267961" y="1813567"/>
            <a:ext cx="4577080" cy="5129425"/>
          </a:xfrm>
          <a:prstGeom prst="rect">
            <a:avLst/>
          </a:prstGeom>
          <a:noFill/>
          <a:ln>
            <a:noFill/>
          </a:ln>
        </p:spPr>
        <p:txBody>
          <a:bodyPr spcFirstLastPara="1" wrap="square" lIns="101850" tIns="50925" rIns="101850" bIns="50925" anchor="t" anchorCtr="0"/>
          <a:lstStyle>
            <a:lvl1pPr marL="457189" lvl="0" indent="-425440" algn="l">
              <a:spcBef>
                <a:spcPts val="620"/>
              </a:spcBef>
              <a:spcAft>
                <a:spcPts val="0"/>
              </a:spcAft>
              <a:buClr>
                <a:schemeClr val="dk1"/>
              </a:buClr>
              <a:buSzPts val="3100"/>
              <a:buChar char="•"/>
              <a:defRPr sz="3100"/>
            </a:lvl1pPr>
            <a:lvl2pPr marL="914377" lvl="1" indent="-400041" algn="l">
              <a:spcBef>
                <a:spcPts val="540"/>
              </a:spcBef>
              <a:spcAft>
                <a:spcPts val="0"/>
              </a:spcAft>
              <a:buClr>
                <a:schemeClr val="dk1"/>
              </a:buClr>
              <a:buSzPts val="2700"/>
              <a:buChar char="–"/>
              <a:defRPr sz="2700"/>
            </a:lvl2pPr>
            <a:lvl3pPr marL="1371566" lvl="2" indent="-368291" algn="l">
              <a:spcBef>
                <a:spcPts val="440"/>
              </a:spcBef>
              <a:spcAft>
                <a:spcPts val="0"/>
              </a:spcAft>
              <a:buClr>
                <a:schemeClr val="dk1"/>
              </a:buClr>
              <a:buSzPts val="2200"/>
              <a:buChar char="•"/>
              <a:defRPr sz="2200"/>
            </a:lvl3pPr>
            <a:lvl4pPr marL="1828754" lvl="3" indent="-355591" algn="l">
              <a:spcBef>
                <a:spcPts val="400"/>
              </a:spcBef>
              <a:spcAft>
                <a:spcPts val="0"/>
              </a:spcAft>
              <a:buClr>
                <a:schemeClr val="dk1"/>
              </a:buClr>
              <a:buSzPts val="2000"/>
              <a:buChar char="–"/>
              <a:defRPr sz="2000"/>
            </a:lvl4pPr>
            <a:lvl5pPr marL="2285943" lvl="4" indent="-355591" algn="l">
              <a:spcBef>
                <a:spcPts val="400"/>
              </a:spcBef>
              <a:spcAft>
                <a:spcPts val="0"/>
              </a:spcAft>
              <a:buClr>
                <a:schemeClr val="dk1"/>
              </a:buClr>
              <a:buSzPts val="2000"/>
              <a:buChar char="»"/>
              <a:defRPr sz="2000"/>
            </a:lvl5pPr>
            <a:lvl6pPr marL="2743131" lvl="5" indent="-355591" algn="l">
              <a:spcBef>
                <a:spcPts val="400"/>
              </a:spcBef>
              <a:spcAft>
                <a:spcPts val="0"/>
              </a:spcAft>
              <a:buClr>
                <a:schemeClr val="dk1"/>
              </a:buClr>
              <a:buSzPts val="2000"/>
              <a:buChar char="•"/>
              <a:defRPr sz="2000"/>
            </a:lvl6pPr>
            <a:lvl7pPr marL="3200320" lvl="6" indent="-355591" algn="l">
              <a:spcBef>
                <a:spcPts val="400"/>
              </a:spcBef>
              <a:spcAft>
                <a:spcPts val="0"/>
              </a:spcAft>
              <a:buClr>
                <a:schemeClr val="dk1"/>
              </a:buClr>
              <a:buSzPts val="2000"/>
              <a:buChar char="•"/>
              <a:defRPr sz="2000"/>
            </a:lvl7pPr>
            <a:lvl8pPr marL="3657509" lvl="7" indent="-355591" algn="l">
              <a:spcBef>
                <a:spcPts val="400"/>
              </a:spcBef>
              <a:spcAft>
                <a:spcPts val="0"/>
              </a:spcAft>
              <a:buClr>
                <a:schemeClr val="dk1"/>
              </a:buClr>
              <a:buSzPts val="2000"/>
              <a:buChar char="•"/>
              <a:defRPr sz="2000"/>
            </a:lvl8pPr>
            <a:lvl9pPr marL="4114697" lvl="8" indent="-355591" algn="l">
              <a:spcBef>
                <a:spcPts val="400"/>
              </a:spcBef>
              <a:spcAft>
                <a:spcPts val="0"/>
              </a:spcAft>
              <a:buClr>
                <a:schemeClr val="dk1"/>
              </a:buClr>
              <a:buSzPts val="2000"/>
              <a:buChar char="•"/>
              <a:defRPr sz="20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pic>
        <p:nvPicPr>
          <p:cNvPr id="32" name="Google Shape;32;p6"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33" name="Google Shape;33;p6"/>
          <p:cNvSpPr txBox="1">
            <a:spLocks noGrp="1"/>
          </p:cNvSpPr>
          <p:nvPr>
            <p:ph type="title"/>
          </p:nvPr>
        </p:nvSpPr>
        <p:spPr>
          <a:xfrm>
            <a:off x="518488" y="311150"/>
            <a:ext cx="9326226" cy="1295400"/>
          </a:xfrm>
          <a:prstGeom prst="rect">
            <a:avLst/>
          </a:prstGeom>
          <a:noFill/>
          <a:ln>
            <a:noFill/>
          </a:ln>
        </p:spPr>
        <p:txBody>
          <a:bodyPr spcFirstLastPara="1" wrap="square" lIns="101850" tIns="50925" rIns="101850" bIns="50925" anchor="ctr" anchorCtr="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518163" y="1739795"/>
            <a:ext cx="4578880" cy="725064"/>
          </a:xfrm>
          <a:prstGeom prst="rect">
            <a:avLst/>
          </a:prstGeom>
          <a:noFill/>
          <a:ln>
            <a:noFill/>
          </a:ln>
        </p:spPr>
        <p:txBody>
          <a:bodyPr spcFirstLastPara="1" wrap="square" lIns="101850" tIns="50925" rIns="101850" bIns="50925" anchor="b" anchorCtr="0"/>
          <a:lstStyle>
            <a:lvl1pPr marL="457189" lvl="0" indent="-228594" algn="l">
              <a:spcBef>
                <a:spcPts val="540"/>
              </a:spcBef>
              <a:spcAft>
                <a:spcPts val="0"/>
              </a:spcAft>
              <a:buClr>
                <a:schemeClr val="dk1"/>
              </a:buClr>
              <a:buSzPts val="2700"/>
              <a:buNone/>
              <a:defRPr sz="2700" b="1"/>
            </a:lvl1pPr>
            <a:lvl2pPr marL="914377" lvl="1" indent="-228594" algn="l">
              <a:spcBef>
                <a:spcPts val="440"/>
              </a:spcBef>
              <a:spcAft>
                <a:spcPts val="0"/>
              </a:spcAft>
              <a:buClr>
                <a:schemeClr val="dk1"/>
              </a:buClr>
              <a:buSzPts val="2200"/>
              <a:buNone/>
              <a:defRPr sz="2200" b="1"/>
            </a:lvl2pPr>
            <a:lvl3pPr marL="1371566" lvl="2" indent="-228594" algn="l">
              <a:spcBef>
                <a:spcPts val="400"/>
              </a:spcBef>
              <a:spcAft>
                <a:spcPts val="0"/>
              </a:spcAft>
              <a:buClr>
                <a:schemeClr val="dk1"/>
              </a:buClr>
              <a:buSzPts val="2000"/>
              <a:buNone/>
              <a:defRPr sz="2000" b="1"/>
            </a:lvl3pPr>
            <a:lvl4pPr marL="1828754" lvl="3" indent="-228594" algn="l">
              <a:spcBef>
                <a:spcPts val="360"/>
              </a:spcBef>
              <a:spcAft>
                <a:spcPts val="0"/>
              </a:spcAft>
              <a:buClr>
                <a:schemeClr val="dk1"/>
              </a:buClr>
              <a:buSzPts val="1800"/>
              <a:buNone/>
              <a:defRPr sz="1800" b="1"/>
            </a:lvl4pPr>
            <a:lvl5pPr marL="2285943" lvl="4" indent="-228594" algn="l">
              <a:spcBef>
                <a:spcPts val="360"/>
              </a:spcBef>
              <a:spcAft>
                <a:spcPts val="0"/>
              </a:spcAft>
              <a:buClr>
                <a:schemeClr val="dk1"/>
              </a:buClr>
              <a:buSzPts val="1800"/>
              <a:buNone/>
              <a:defRPr sz="1800" b="1"/>
            </a:lvl5pPr>
            <a:lvl6pPr marL="2743131" lvl="5" indent="-228594" algn="l">
              <a:spcBef>
                <a:spcPts val="360"/>
              </a:spcBef>
              <a:spcAft>
                <a:spcPts val="0"/>
              </a:spcAft>
              <a:buClr>
                <a:schemeClr val="dk1"/>
              </a:buClr>
              <a:buSzPts val="1800"/>
              <a:buNone/>
              <a:defRPr sz="1800" b="1"/>
            </a:lvl6pPr>
            <a:lvl7pPr marL="3200320" lvl="6" indent="-228594" algn="l">
              <a:spcBef>
                <a:spcPts val="360"/>
              </a:spcBef>
              <a:spcAft>
                <a:spcPts val="0"/>
              </a:spcAft>
              <a:buClr>
                <a:schemeClr val="dk1"/>
              </a:buClr>
              <a:buSzPts val="1800"/>
              <a:buNone/>
              <a:defRPr sz="1800" b="1"/>
            </a:lvl7pPr>
            <a:lvl8pPr marL="3657509" lvl="7" indent="-228594" algn="l">
              <a:spcBef>
                <a:spcPts val="360"/>
              </a:spcBef>
              <a:spcAft>
                <a:spcPts val="0"/>
              </a:spcAft>
              <a:buClr>
                <a:schemeClr val="dk1"/>
              </a:buClr>
              <a:buSzPts val="1800"/>
              <a:buNone/>
              <a:defRPr sz="1800" b="1"/>
            </a:lvl8pPr>
            <a:lvl9pPr marL="4114697" lvl="8" indent="-228594" algn="l">
              <a:spcBef>
                <a:spcPts val="360"/>
              </a:spcBef>
              <a:spcAft>
                <a:spcPts val="0"/>
              </a:spcAft>
              <a:buClr>
                <a:schemeClr val="dk1"/>
              </a:buClr>
              <a:buSzPts val="1800"/>
              <a:buNone/>
              <a:defRPr sz="1800" b="1"/>
            </a:lvl9pPr>
          </a:lstStyle>
          <a:p>
            <a:endParaRPr/>
          </a:p>
        </p:txBody>
      </p:sp>
      <p:sp>
        <p:nvSpPr>
          <p:cNvPr id="35" name="Google Shape;35;p6"/>
          <p:cNvSpPr txBox="1">
            <a:spLocks noGrp="1"/>
          </p:cNvSpPr>
          <p:nvPr>
            <p:ph type="body" idx="2"/>
          </p:nvPr>
        </p:nvSpPr>
        <p:spPr>
          <a:xfrm>
            <a:off x="518163" y="2464859"/>
            <a:ext cx="4578880" cy="4478126"/>
          </a:xfrm>
          <a:prstGeom prst="rect">
            <a:avLst/>
          </a:prstGeom>
          <a:noFill/>
          <a:ln>
            <a:noFill/>
          </a:ln>
        </p:spPr>
        <p:txBody>
          <a:bodyPr spcFirstLastPara="1" wrap="square" lIns="101850" tIns="50925" rIns="101850" bIns="50925" anchor="t" anchorCtr="0"/>
          <a:lstStyle>
            <a:lvl1pPr marL="457189" lvl="0" indent="-400041" algn="l">
              <a:spcBef>
                <a:spcPts val="540"/>
              </a:spcBef>
              <a:spcAft>
                <a:spcPts val="0"/>
              </a:spcAft>
              <a:buClr>
                <a:schemeClr val="dk1"/>
              </a:buClr>
              <a:buSzPts val="2700"/>
              <a:buChar char="•"/>
              <a:defRPr sz="2700"/>
            </a:lvl1pPr>
            <a:lvl2pPr marL="914377" lvl="1" indent="-368291" algn="l">
              <a:spcBef>
                <a:spcPts val="440"/>
              </a:spcBef>
              <a:spcAft>
                <a:spcPts val="0"/>
              </a:spcAft>
              <a:buClr>
                <a:schemeClr val="dk1"/>
              </a:buClr>
              <a:buSzPts val="2200"/>
              <a:buChar char="–"/>
              <a:defRPr sz="2200"/>
            </a:lvl2pPr>
            <a:lvl3pPr marL="1371566" lvl="2" indent="-355591" algn="l">
              <a:spcBef>
                <a:spcPts val="400"/>
              </a:spcBef>
              <a:spcAft>
                <a:spcPts val="0"/>
              </a:spcAft>
              <a:buClr>
                <a:schemeClr val="dk1"/>
              </a:buClr>
              <a:buSzPts val="2000"/>
              <a:buChar char="•"/>
              <a:defRPr sz="2000"/>
            </a:lvl3pPr>
            <a:lvl4pPr marL="1828754" lvl="3" indent="-342891" algn="l">
              <a:spcBef>
                <a:spcPts val="360"/>
              </a:spcBef>
              <a:spcAft>
                <a:spcPts val="0"/>
              </a:spcAft>
              <a:buClr>
                <a:schemeClr val="dk1"/>
              </a:buClr>
              <a:buSzPts val="1800"/>
              <a:buChar char="–"/>
              <a:defRPr sz="1800"/>
            </a:lvl4pPr>
            <a:lvl5pPr marL="2285943" lvl="4" indent="-342891" algn="l">
              <a:spcBef>
                <a:spcPts val="360"/>
              </a:spcBef>
              <a:spcAft>
                <a:spcPts val="0"/>
              </a:spcAft>
              <a:buClr>
                <a:schemeClr val="dk1"/>
              </a:buClr>
              <a:buSzPts val="1800"/>
              <a:buChar char="»"/>
              <a:defRPr sz="1800"/>
            </a:lvl5pPr>
            <a:lvl6pPr marL="2743131" lvl="5" indent="-342891" algn="l">
              <a:spcBef>
                <a:spcPts val="360"/>
              </a:spcBef>
              <a:spcAft>
                <a:spcPts val="0"/>
              </a:spcAft>
              <a:buClr>
                <a:schemeClr val="dk1"/>
              </a:buClr>
              <a:buSzPts val="1800"/>
              <a:buChar char="•"/>
              <a:defRPr sz="1800"/>
            </a:lvl6pPr>
            <a:lvl7pPr marL="3200320" lvl="6" indent="-342891" algn="l">
              <a:spcBef>
                <a:spcPts val="360"/>
              </a:spcBef>
              <a:spcAft>
                <a:spcPts val="0"/>
              </a:spcAft>
              <a:buClr>
                <a:schemeClr val="dk1"/>
              </a:buClr>
              <a:buSzPts val="1800"/>
              <a:buChar char="•"/>
              <a:defRPr sz="1800"/>
            </a:lvl7pPr>
            <a:lvl8pPr marL="3657509" lvl="7" indent="-342891" algn="l">
              <a:spcBef>
                <a:spcPts val="360"/>
              </a:spcBef>
              <a:spcAft>
                <a:spcPts val="0"/>
              </a:spcAft>
              <a:buClr>
                <a:schemeClr val="dk1"/>
              </a:buClr>
              <a:buSzPts val="1800"/>
              <a:buChar char="•"/>
              <a:defRPr sz="1800"/>
            </a:lvl8pPr>
            <a:lvl9pPr marL="4114697" lvl="8" indent="-342891" algn="l">
              <a:spcBef>
                <a:spcPts val="360"/>
              </a:spcBef>
              <a:spcAft>
                <a:spcPts val="0"/>
              </a:spcAft>
              <a:buClr>
                <a:schemeClr val="dk1"/>
              </a:buClr>
              <a:buSzPts val="1800"/>
              <a:buChar char="•"/>
              <a:defRPr sz="1800"/>
            </a:lvl9pPr>
          </a:lstStyle>
          <a:p>
            <a:endParaRPr/>
          </a:p>
        </p:txBody>
      </p:sp>
      <p:sp>
        <p:nvSpPr>
          <p:cNvPr id="36" name="Google Shape;36;p6"/>
          <p:cNvSpPr txBox="1">
            <a:spLocks noGrp="1"/>
          </p:cNvSpPr>
          <p:nvPr>
            <p:ph type="body" idx="3"/>
          </p:nvPr>
        </p:nvSpPr>
        <p:spPr>
          <a:xfrm>
            <a:off x="5264366" y="1739795"/>
            <a:ext cx="4580679" cy="725064"/>
          </a:xfrm>
          <a:prstGeom prst="rect">
            <a:avLst/>
          </a:prstGeom>
          <a:noFill/>
          <a:ln>
            <a:noFill/>
          </a:ln>
        </p:spPr>
        <p:txBody>
          <a:bodyPr spcFirstLastPara="1" wrap="square" lIns="101850" tIns="50925" rIns="101850" bIns="50925" anchor="b" anchorCtr="0"/>
          <a:lstStyle>
            <a:lvl1pPr marL="457189" lvl="0" indent="-228594" algn="l">
              <a:spcBef>
                <a:spcPts val="540"/>
              </a:spcBef>
              <a:spcAft>
                <a:spcPts val="0"/>
              </a:spcAft>
              <a:buClr>
                <a:schemeClr val="dk1"/>
              </a:buClr>
              <a:buSzPts val="2700"/>
              <a:buNone/>
              <a:defRPr sz="2700" b="1"/>
            </a:lvl1pPr>
            <a:lvl2pPr marL="914377" lvl="1" indent="-228594" algn="l">
              <a:spcBef>
                <a:spcPts val="440"/>
              </a:spcBef>
              <a:spcAft>
                <a:spcPts val="0"/>
              </a:spcAft>
              <a:buClr>
                <a:schemeClr val="dk1"/>
              </a:buClr>
              <a:buSzPts val="2200"/>
              <a:buNone/>
              <a:defRPr sz="2200" b="1"/>
            </a:lvl2pPr>
            <a:lvl3pPr marL="1371566" lvl="2" indent="-228594" algn="l">
              <a:spcBef>
                <a:spcPts val="400"/>
              </a:spcBef>
              <a:spcAft>
                <a:spcPts val="0"/>
              </a:spcAft>
              <a:buClr>
                <a:schemeClr val="dk1"/>
              </a:buClr>
              <a:buSzPts val="2000"/>
              <a:buNone/>
              <a:defRPr sz="2000" b="1"/>
            </a:lvl3pPr>
            <a:lvl4pPr marL="1828754" lvl="3" indent="-228594" algn="l">
              <a:spcBef>
                <a:spcPts val="360"/>
              </a:spcBef>
              <a:spcAft>
                <a:spcPts val="0"/>
              </a:spcAft>
              <a:buClr>
                <a:schemeClr val="dk1"/>
              </a:buClr>
              <a:buSzPts val="1800"/>
              <a:buNone/>
              <a:defRPr sz="1800" b="1"/>
            </a:lvl4pPr>
            <a:lvl5pPr marL="2285943" lvl="4" indent="-228594" algn="l">
              <a:spcBef>
                <a:spcPts val="360"/>
              </a:spcBef>
              <a:spcAft>
                <a:spcPts val="0"/>
              </a:spcAft>
              <a:buClr>
                <a:schemeClr val="dk1"/>
              </a:buClr>
              <a:buSzPts val="1800"/>
              <a:buNone/>
              <a:defRPr sz="1800" b="1"/>
            </a:lvl5pPr>
            <a:lvl6pPr marL="2743131" lvl="5" indent="-228594" algn="l">
              <a:spcBef>
                <a:spcPts val="360"/>
              </a:spcBef>
              <a:spcAft>
                <a:spcPts val="0"/>
              </a:spcAft>
              <a:buClr>
                <a:schemeClr val="dk1"/>
              </a:buClr>
              <a:buSzPts val="1800"/>
              <a:buNone/>
              <a:defRPr sz="1800" b="1"/>
            </a:lvl6pPr>
            <a:lvl7pPr marL="3200320" lvl="6" indent="-228594" algn="l">
              <a:spcBef>
                <a:spcPts val="360"/>
              </a:spcBef>
              <a:spcAft>
                <a:spcPts val="0"/>
              </a:spcAft>
              <a:buClr>
                <a:schemeClr val="dk1"/>
              </a:buClr>
              <a:buSzPts val="1800"/>
              <a:buNone/>
              <a:defRPr sz="1800" b="1"/>
            </a:lvl7pPr>
            <a:lvl8pPr marL="3657509" lvl="7" indent="-228594" algn="l">
              <a:spcBef>
                <a:spcPts val="360"/>
              </a:spcBef>
              <a:spcAft>
                <a:spcPts val="0"/>
              </a:spcAft>
              <a:buClr>
                <a:schemeClr val="dk1"/>
              </a:buClr>
              <a:buSzPts val="1800"/>
              <a:buNone/>
              <a:defRPr sz="1800" b="1"/>
            </a:lvl8pPr>
            <a:lvl9pPr marL="4114697" lvl="8" indent="-228594" algn="l">
              <a:spcBef>
                <a:spcPts val="360"/>
              </a:spcBef>
              <a:spcAft>
                <a:spcPts val="0"/>
              </a:spcAft>
              <a:buClr>
                <a:schemeClr val="dk1"/>
              </a:buClr>
              <a:buSzPts val="1800"/>
              <a:buNone/>
              <a:defRPr sz="1800" b="1"/>
            </a:lvl9pPr>
          </a:lstStyle>
          <a:p>
            <a:endParaRPr/>
          </a:p>
        </p:txBody>
      </p:sp>
      <p:sp>
        <p:nvSpPr>
          <p:cNvPr id="37" name="Google Shape;37;p6"/>
          <p:cNvSpPr txBox="1">
            <a:spLocks noGrp="1"/>
          </p:cNvSpPr>
          <p:nvPr>
            <p:ph type="body" idx="4"/>
          </p:nvPr>
        </p:nvSpPr>
        <p:spPr>
          <a:xfrm>
            <a:off x="5264366" y="2464859"/>
            <a:ext cx="4580679" cy="4478126"/>
          </a:xfrm>
          <a:prstGeom prst="rect">
            <a:avLst/>
          </a:prstGeom>
          <a:noFill/>
          <a:ln>
            <a:noFill/>
          </a:ln>
        </p:spPr>
        <p:txBody>
          <a:bodyPr spcFirstLastPara="1" wrap="square" lIns="101850" tIns="50925" rIns="101850" bIns="50925" anchor="t" anchorCtr="0"/>
          <a:lstStyle>
            <a:lvl1pPr marL="457189" lvl="0" indent="-400041" algn="l">
              <a:spcBef>
                <a:spcPts val="540"/>
              </a:spcBef>
              <a:spcAft>
                <a:spcPts val="0"/>
              </a:spcAft>
              <a:buClr>
                <a:schemeClr val="dk1"/>
              </a:buClr>
              <a:buSzPts val="2700"/>
              <a:buChar char="•"/>
              <a:defRPr sz="2700"/>
            </a:lvl1pPr>
            <a:lvl2pPr marL="914377" lvl="1" indent="-368291" algn="l">
              <a:spcBef>
                <a:spcPts val="440"/>
              </a:spcBef>
              <a:spcAft>
                <a:spcPts val="0"/>
              </a:spcAft>
              <a:buClr>
                <a:schemeClr val="dk1"/>
              </a:buClr>
              <a:buSzPts val="2200"/>
              <a:buChar char="–"/>
              <a:defRPr sz="2200"/>
            </a:lvl2pPr>
            <a:lvl3pPr marL="1371566" lvl="2" indent="-355591" algn="l">
              <a:spcBef>
                <a:spcPts val="400"/>
              </a:spcBef>
              <a:spcAft>
                <a:spcPts val="0"/>
              </a:spcAft>
              <a:buClr>
                <a:schemeClr val="dk1"/>
              </a:buClr>
              <a:buSzPts val="2000"/>
              <a:buChar char="•"/>
              <a:defRPr sz="2000"/>
            </a:lvl3pPr>
            <a:lvl4pPr marL="1828754" lvl="3" indent="-342891" algn="l">
              <a:spcBef>
                <a:spcPts val="360"/>
              </a:spcBef>
              <a:spcAft>
                <a:spcPts val="0"/>
              </a:spcAft>
              <a:buClr>
                <a:schemeClr val="dk1"/>
              </a:buClr>
              <a:buSzPts val="1800"/>
              <a:buChar char="–"/>
              <a:defRPr sz="1800"/>
            </a:lvl4pPr>
            <a:lvl5pPr marL="2285943" lvl="4" indent="-342891" algn="l">
              <a:spcBef>
                <a:spcPts val="360"/>
              </a:spcBef>
              <a:spcAft>
                <a:spcPts val="0"/>
              </a:spcAft>
              <a:buClr>
                <a:schemeClr val="dk1"/>
              </a:buClr>
              <a:buSzPts val="1800"/>
              <a:buChar char="»"/>
              <a:defRPr sz="1800"/>
            </a:lvl5pPr>
            <a:lvl6pPr marL="2743131" lvl="5" indent="-342891" algn="l">
              <a:spcBef>
                <a:spcPts val="360"/>
              </a:spcBef>
              <a:spcAft>
                <a:spcPts val="0"/>
              </a:spcAft>
              <a:buClr>
                <a:schemeClr val="dk1"/>
              </a:buClr>
              <a:buSzPts val="1800"/>
              <a:buChar char="•"/>
              <a:defRPr sz="1800"/>
            </a:lvl6pPr>
            <a:lvl7pPr marL="3200320" lvl="6" indent="-342891" algn="l">
              <a:spcBef>
                <a:spcPts val="360"/>
              </a:spcBef>
              <a:spcAft>
                <a:spcPts val="0"/>
              </a:spcAft>
              <a:buClr>
                <a:schemeClr val="dk1"/>
              </a:buClr>
              <a:buSzPts val="1800"/>
              <a:buChar char="•"/>
              <a:defRPr sz="1800"/>
            </a:lvl7pPr>
            <a:lvl8pPr marL="3657509" lvl="7" indent="-342891" algn="l">
              <a:spcBef>
                <a:spcPts val="360"/>
              </a:spcBef>
              <a:spcAft>
                <a:spcPts val="0"/>
              </a:spcAft>
              <a:buClr>
                <a:schemeClr val="dk1"/>
              </a:buClr>
              <a:buSzPts val="1800"/>
              <a:buChar char="•"/>
              <a:defRPr sz="1800"/>
            </a:lvl8pPr>
            <a:lvl9pPr marL="4114697" lvl="8" indent="-342891" algn="l">
              <a:spcBef>
                <a:spcPts val="360"/>
              </a:spcBef>
              <a:spcAft>
                <a:spcPts val="0"/>
              </a:spcAft>
              <a:buClr>
                <a:schemeClr val="dk1"/>
              </a:buClr>
              <a:buSzPts val="1800"/>
              <a:buChar char="•"/>
              <a:defRPr sz="18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8"/>
        <p:cNvGrpSpPr/>
        <p:nvPr/>
      </p:nvGrpSpPr>
      <p:grpSpPr>
        <a:xfrm>
          <a:off x="0" y="0"/>
          <a:ext cx="0" cy="0"/>
          <a:chOff x="0" y="0"/>
          <a:chExt cx="0" cy="0"/>
        </a:xfrm>
      </p:grpSpPr>
      <p:pic>
        <p:nvPicPr>
          <p:cNvPr id="39" name="Google Shape;39;p7"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40" name="Google Shape;40;p7"/>
          <p:cNvSpPr txBox="1">
            <a:spLocks noGrp="1"/>
          </p:cNvSpPr>
          <p:nvPr>
            <p:ph type="title"/>
          </p:nvPr>
        </p:nvSpPr>
        <p:spPr>
          <a:xfrm>
            <a:off x="518488" y="311150"/>
            <a:ext cx="9326226" cy="1295400"/>
          </a:xfrm>
          <a:prstGeom prst="rect">
            <a:avLst/>
          </a:prstGeom>
          <a:noFill/>
          <a:ln>
            <a:noFill/>
          </a:ln>
        </p:spPr>
        <p:txBody>
          <a:bodyPr spcFirstLastPara="1" wrap="square" lIns="101850" tIns="50925" rIns="101850" bIns="50925" anchor="ctr" anchorCtr="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41"/>
        <p:cNvGrpSpPr/>
        <p:nvPr/>
      </p:nvGrpSpPr>
      <p:grpSpPr>
        <a:xfrm>
          <a:off x="0" y="0"/>
          <a:ext cx="0" cy="0"/>
          <a:chOff x="0" y="0"/>
          <a:chExt cx="0" cy="0"/>
        </a:xfrm>
      </p:grpSpPr>
      <p:pic>
        <p:nvPicPr>
          <p:cNvPr id="42" name="Google Shape;42;p8"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43" name="Google Shape;43;p8"/>
          <p:cNvSpPr txBox="1">
            <a:spLocks noGrp="1"/>
          </p:cNvSpPr>
          <p:nvPr>
            <p:ph type="title"/>
          </p:nvPr>
        </p:nvSpPr>
        <p:spPr>
          <a:xfrm>
            <a:off x="518488" y="311150"/>
            <a:ext cx="9326226" cy="1295400"/>
          </a:xfrm>
          <a:prstGeom prst="rect">
            <a:avLst/>
          </a:prstGeom>
          <a:noFill/>
          <a:ln>
            <a:noFill/>
          </a:ln>
        </p:spPr>
        <p:txBody>
          <a:bodyPr spcFirstLastPara="1" wrap="square" lIns="101850" tIns="50925" rIns="101850" bIns="50925" anchor="ctr" anchorCtr="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4"/>
        <p:cNvGrpSpPr/>
        <p:nvPr/>
      </p:nvGrpSpPr>
      <p:grpSpPr>
        <a:xfrm>
          <a:off x="0" y="0"/>
          <a:ext cx="0" cy="0"/>
          <a:chOff x="0" y="0"/>
          <a:chExt cx="0" cy="0"/>
        </a:xfrm>
      </p:grpSpPr>
      <p:pic>
        <p:nvPicPr>
          <p:cNvPr id="45" name="Google Shape;45;p9"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46" name="Google Shape;46;p9"/>
          <p:cNvSpPr txBox="1">
            <a:spLocks noGrp="1"/>
          </p:cNvSpPr>
          <p:nvPr>
            <p:ph type="title"/>
          </p:nvPr>
        </p:nvSpPr>
        <p:spPr>
          <a:xfrm>
            <a:off x="518165" y="309457"/>
            <a:ext cx="3409421" cy="1316990"/>
          </a:xfrm>
          <a:prstGeom prst="rect">
            <a:avLst/>
          </a:prstGeom>
          <a:noFill/>
          <a:ln>
            <a:noFill/>
          </a:ln>
        </p:spPr>
        <p:txBody>
          <a:bodyPr spcFirstLastPara="1" wrap="square" lIns="101850" tIns="50925" rIns="101850" bIns="50925" anchor="b" anchorCtr="0"/>
          <a:lstStyle>
            <a:lvl1pPr lvl="0" algn="l">
              <a:spcBef>
                <a:spcPts val="0"/>
              </a:spcBef>
              <a:spcAft>
                <a:spcPts val="0"/>
              </a:spcAft>
              <a:buSzPts val="1400"/>
              <a:buNone/>
              <a:defRPr sz="22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7" name="Google Shape;47;p9"/>
          <p:cNvSpPr txBox="1">
            <a:spLocks noGrp="1"/>
          </p:cNvSpPr>
          <p:nvPr>
            <p:ph type="body" idx="1"/>
          </p:nvPr>
        </p:nvSpPr>
        <p:spPr>
          <a:xfrm>
            <a:off x="4051725" y="309457"/>
            <a:ext cx="5793317" cy="6633528"/>
          </a:xfrm>
          <a:prstGeom prst="rect">
            <a:avLst/>
          </a:prstGeom>
          <a:noFill/>
          <a:ln>
            <a:noFill/>
          </a:ln>
        </p:spPr>
        <p:txBody>
          <a:bodyPr spcFirstLastPara="1" wrap="square" lIns="101850" tIns="50925" rIns="101850" bIns="50925" anchor="t" anchorCtr="0"/>
          <a:lstStyle>
            <a:lvl1pPr marL="457189" lvl="0" indent="-457189" algn="l">
              <a:spcBef>
                <a:spcPts val="720"/>
              </a:spcBef>
              <a:spcAft>
                <a:spcPts val="0"/>
              </a:spcAft>
              <a:buClr>
                <a:schemeClr val="dk1"/>
              </a:buClr>
              <a:buSzPts val="3600"/>
              <a:buChar char="•"/>
              <a:defRPr sz="3600"/>
            </a:lvl1pPr>
            <a:lvl2pPr marL="914377" lvl="1" indent="-425440" algn="l">
              <a:spcBef>
                <a:spcPts val="620"/>
              </a:spcBef>
              <a:spcAft>
                <a:spcPts val="0"/>
              </a:spcAft>
              <a:buClr>
                <a:schemeClr val="dk1"/>
              </a:buClr>
              <a:buSzPts val="3100"/>
              <a:buChar char="–"/>
              <a:defRPr sz="3100"/>
            </a:lvl2pPr>
            <a:lvl3pPr marL="1371566" lvl="2" indent="-400041" algn="l">
              <a:spcBef>
                <a:spcPts val="540"/>
              </a:spcBef>
              <a:spcAft>
                <a:spcPts val="0"/>
              </a:spcAft>
              <a:buClr>
                <a:schemeClr val="dk1"/>
              </a:buClr>
              <a:buSzPts val="2700"/>
              <a:buChar char="•"/>
              <a:defRPr sz="2700"/>
            </a:lvl3pPr>
            <a:lvl4pPr marL="1828754" lvl="3" indent="-368291" algn="l">
              <a:spcBef>
                <a:spcPts val="440"/>
              </a:spcBef>
              <a:spcAft>
                <a:spcPts val="0"/>
              </a:spcAft>
              <a:buClr>
                <a:schemeClr val="dk1"/>
              </a:buClr>
              <a:buSzPts val="2200"/>
              <a:buChar char="–"/>
              <a:defRPr sz="2200"/>
            </a:lvl4pPr>
            <a:lvl5pPr marL="2285943" lvl="4" indent="-368291" algn="l">
              <a:spcBef>
                <a:spcPts val="440"/>
              </a:spcBef>
              <a:spcAft>
                <a:spcPts val="0"/>
              </a:spcAft>
              <a:buClr>
                <a:schemeClr val="dk1"/>
              </a:buClr>
              <a:buSzPts val="2200"/>
              <a:buChar char="»"/>
              <a:defRPr sz="2200"/>
            </a:lvl5pPr>
            <a:lvl6pPr marL="2743131" lvl="5" indent="-368291" algn="l">
              <a:spcBef>
                <a:spcPts val="440"/>
              </a:spcBef>
              <a:spcAft>
                <a:spcPts val="0"/>
              </a:spcAft>
              <a:buClr>
                <a:schemeClr val="dk1"/>
              </a:buClr>
              <a:buSzPts val="2200"/>
              <a:buChar char="•"/>
              <a:defRPr sz="2200"/>
            </a:lvl6pPr>
            <a:lvl7pPr marL="3200320" lvl="6" indent="-368291" algn="l">
              <a:spcBef>
                <a:spcPts val="440"/>
              </a:spcBef>
              <a:spcAft>
                <a:spcPts val="0"/>
              </a:spcAft>
              <a:buClr>
                <a:schemeClr val="dk1"/>
              </a:buClr>
              <a:buSzPts val="2200"/>
              <a:buChar char="•"/>
              <a:defRPr sz="2200"/>
            </a:lvl7pPr>
            <a:lvl8pPr marL="3657509" lvl="7" indent="-368291" algn="l">
              <a:spcBef>
                <a:spcPts val="440"/>
              </a:spcBef>
              <a:spcAft>
                <a:spcPts val="0"/>
              </a:spcAft>
              <a:buClr>
                <a:schemeClr val="dk1"/>
              </a:buClr>
              <a:buSzPts val="2200"/>
              <a:buChar char="•"/>
              <a:defRPr sz="2200"/>
            </a:lvl8pPr>
            <a:lvl9pPr marL="4114697" lvl="8" indent="-368291" algn="l">
              <a:spcBef>
                <a:spcPts val="440"/>
              </a:spcBef>
              <a:spcAft>
                <a:spcPts val="0"/>
              </a:spcAft>
              <a:buClr>
                <a:schemeClr val="dk1"/>
              </a:buClr>
              <a:buSzPts val="2200"/>
              <a:buChar char="•"/>
              <a:defRPr sz="2200"/>
            </a:lvl9pPr>
          </a:lstStyle>
          <a:p>
            <a:endParaRPr/>
          </a:p>
        </p:txBody>
      </p:sp>
      <p:sp>
        <p:nvSpPr>
          <p:cNvPr id="48" name="Google Shape;48;p9"/>
          <p:cNvSpPr txBox="1">
            <a:spLocks noGrp="1"/>
          </p:cNvSpPr>
          <p:nvPr>
            <p:ph type="body" idx="2"/>
          </p:nvPr>
        </p:nvSpPr>
        <p:spPr>
          <a:xfrm>
            <a:off x="518165" y="1626447"/>
            <a:ext cx="3409421" cy="5316538"/>
          </a:xfrm>
          <a:prstGeom prst="rect">
            <a:avLst/>
          </a:prstGeom>
          <a:noFill/>
          <a:ln>
            <a:noFill/>
          </a:ln>
        </p:spPr>
        <p:txBody>
          <a:bodyPr spcFirstLastPara="1" wrap="square" lIns="101850" tIns="50925" rIns="101850" bIns="50925" anchor="t" anchorCtr="0"/>
          <a:lstStyle>
            <a:lvl1pPr marL="457189" lvl="0" indent="-228594" algn="l">
              <a:spcBef>
                <a:spcPts val="320"/>
              </a:spcBef>
              <a:spcAft>
                <a:spcPts val="0"/>
              </a:spcAft>
              <a:buClr>
                <a:schemeClr val="dk1"/>
              </a:buClr>
              <a:buSzPts val="1600"/>
              <a:buNone/>
              <a:defRPr sz="1600"/>
            </a:lvl1pPr>
            <a:lvl2pPr marL="914377" lvl="1" indent="-228594" algn="l">
              <a:spcBef>
                <a:spcPts val="260"/>
              </a:spcBef>
              <a:spcAft>
                <a:spcPts val="0"/>
              </a:spcAft>
              <a:buClr>
                <a:schemeClr val="dk1"/>
              </a:buClr>
              <a:buSzPts val="1300"/>
              <a:buNone/>
              <a:defRPr sz="1300"/>
            </a:lvl2pPr>
            <a:lvl3pPr marL="1371566" lvl="2" indent="-228594" algn="l">
              <a:spcBef>
                <a:spcPts val="220"/>
              </a:spcBef>
              <a:spcAft>
                <a:spcPts val="0"/>
              </a:spcAft>
              <a:buClr>
                <a:schemeClr val="dk1"/>
              </a:buClr>
              <a:buSzPts val="1100"/>
              <a:buNone/>
              <a:defRPr sz="1100"/>
            </a:lvl3pPr>
            <a:lvl4pPr marL="1828754" lvl="3" indent="-228594" algn="l">
              <a:spcBef>
                <a:spcPts val="200"/>
              </a:spcBef>
              <a:spcAft>
                <a:spcPts val="0"/>
              </a:spcAft>
              <a:buClr>
                <a:schemeClr val="dk1"/>
              </a:buClr>
              <a:buSzPts val="1000"/>
              <a:buNone/>
              <a:defRPr sz="1000"/>
            </a:lvl4pPr>
            <a:lvl5pPr marL="2285943" lvl="4" indent="-228594" algn="l">
              <a:spcBef>
                <a:spcPts val="200"/>
              </a:spcBef>
              <a:spcAft>
                <a:spcPts val="0"/>
              </a:spcAft>
              <a:buClr>
                <a:schemeClr val="dk1"/>
              </a:buClr>
              <a:buSzPts val="1000"/>
              <a:buNone/>
              <a:defRPr sz="1000"/>
            </a:lvl5pPr>
            <a:lvl6pPr marL="2743131" lvl="5" indent="-228594" algn="l">
              <a:spcBef>
                <a:spcPts val="200"/>
              </a:spcBef>
              <a:spcAft>
                <a:spcPts val="0"/>
              </a:spcAft>
              <a:buClr>
                <a:schemeClr val="dk1"/>
              </a:buClr>
              <a:buSzPts val="1000"/>
              <a:buNone/>
              <a:defRPr sz="1000"/>
            </a:lvl6pPr>
            <a:lvl7pPr marL="3200320" lvl="6" indent="-228594" algn="l">
              <a:spcBef>
                <a:spcPts val="200"/>
              </a:spcBef>
              <a:spcAft>
                <a:spcPts val="0"/>
              </a:spcAft>
              <a:buClr>
                <a:schemeClr val="dk1"/>
              </a:buClr>
              <a:buSzPts val="1000"/>
              <a:buNone/>
              <a:defRPr sz="1000"/>
            </a:lvl7pPr>
            <a:lvl8pPr marL="3657509" lvl="7" indent="-228594" algn="l">
              <a:spcBef>
                <a:spcPts val="200"/>
              </a:spcBef>
              <a:spcAft>
                <a:spcPts val="0"/>
              </a:spcAft>
              <a:buClr>
                <a:schemeClr val="dk1"/>
              </a:buClr>
              <a:buSzPts val="1000"/>
              <a:buNone/>
              <a:defRPr sz="1000"/>
            </a:lvl8pPr>
            <a:lvl9pPr marL="4114697" lvl="8" indent="-228594" algn="l">
              <a:spcBef>
                <a:spcPts val="200"/>
              </a:spcBef>
              <a:spcAft>
                <a:spcPts val="0"/>
              </a:spcAft>
              <a:buClr>
                <a:schemeClr val="dk1"/>
              </a:buClr>
              <a:buSzPts val="1000"/>
              <a:buNone/>
              <a:defRPr sz="10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9"/>
        <p:cNvGrpSpPr/>
        <p:nvPr/>
      </p:nvGrpSpPr>
      <p:grpSpPr>
        <a:xfrm>
          <a:off x="0" y="0"/>
          <a:ext cx="0" cy="0"/>
          <a:chOff x="0" y="0"/>
          <a:chExt cx="0" cy="0"/>
        </a:xfrm>
      </p:grpSpPr>
      <p:pic>
        <p:nvPicPr>
          <p:cNvPr id="50" name="Google Shape;50;p10" descr="twitter-bird-light-bgs.png"/>
          <p:cNvPicPr preferRelativeResize="0"/>
          <p:nvPr/>
        </p:nvPicPr>
        <p:blipFill rotWithShape="1">
          <a:blip r:embed="rId2">
            <a:alphaModFix/>
          </a:blip>
          <a:srcRect/>
          <a:stretch/>
        </p:blipFill>
        <p:spPr>
          <a:xfrm>
            <a:off x="157020" y="7010404"/>
            <a:ext cx="533207" cy="517525"/>
          </a:xfrm>
          <a:prstGeom prst="rect">
            <a:avLst/>
          </a:prstGeom>
          <a:noFill/>
          <a:ln>
            <a:noFill/>
          </a:ln>
        </p:spPr>
      </p:pic>
      <p:sp>
        <p:nvSpPr>
          <p:cNvPr id="51" name="Google Shape;51;p10"/>
          <p:cNvSpPr txBox="1">
            <a:spLocks noGrp="1"/>
          </p:cNvSpPr>
          <p:nvPr>
            <p:ph type="title"/>
          </p:nvPr>
        </p:nvSpPr>
        <p:spPr>
          <a:xfrm>
            <a:off x="2031260" y="5440684"/>
            <a:ext cx="6217920" cy="642303"/>
          </a:xfrm>
          <a:prstGeom prst="rect">
            <a:avLst/>
          </a:prstGeom>
          <a:noFill/>
          <a:ln>
            <a:noFill/>
          </a:ln>
        </p:spPr>
        <p:txBody>
          <a:bodyPr spcFirstLastPara="1" wrap="square" lIns="101850" tIns="50925" rIns="101850" bIns="50925" anchor="b" anchorCtr="0"/>
          <a:lstStyle>
            <a:lvl1pPr lvl="0" algn="l">
              <a:spcBef>
                <a:spcPts val="0"/>
              </a:spcBef>
              <a:spcAft>
                <a:spcPts val="0"/>
              </a:spcAft>
              <a:buSzPts val="1400"/>
              <a:buNone/>
              <a:defRPr sz="22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2" name="Google Shape;52;p10"/>
          <p:cNvSpPr>
            <a:spLocks noGrp="1"/>
          </p:cNvSpPr>
          <p:nvPr>
            <p:ph type="pic" idx="2"/>
          </p:nvPr>
        </p:nvSpPr>
        <p:spPr>
          <a:xfrm>
            <a:off x="2031260" y="694478"/>
            <a:ext cx="6217920" cy="4663440"/>
          </a:xfrm>
          <a:prstGeom prst="rect">
            <a:avLst/>
          </a:prstGeom>
          <a:noFill/>
          <a:ln>
            <a:noFill/>
          </a:ln>
        </p:spPr>
        <p:txBody>
          <a:bodyPr spcFirstLastPara="1" wrap="square" lIns="101850" tIns="50925" rIns="101850" bIns="50925" anchor="t" anchorCtr="0"/>
          <a:lstStyle>
            <a:lvl1pPr marR="0" lvl="0" algn="l" rtl="0">
              <a:spcBef>
                <a:spcPts val="72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l" rtl="0">
              <a:spcBef>
                <a:spcPts val="620"/>
              </a:spcBef>
              <a:spcAft>
                <a:spcPts val="0"/>
              </a:spcAft>
              <a:buClr>
                <a:schemeClr val="dk1"/>
              </a:buClr>
              <a:buSzPts val="3100"/>
              <a:buFont typeface="Arial"/>
              <a:buNone/>
              <a:defRPr sz="3100" b="0" i="0" u="none" strike="noStrike" cap="none">
                <a:solidFill>
                  <a:schemeClr val="dk1"/>
                </a:solidFill>
                <a:latin typeface="Arial"/>
                <a:ea typeface="Arial"/>
                <a:cs typeface="Arial"/>
                <a:sym typeface="Arial"/>
              </a:defRPr>
            </a:lvl2pPr>
            <a:lvl3pPr marR="0" lvl="2" algn="l" rtl="0">
              <a:spcBef>
                <a:spcPts val="540"/>
              </a:spcBef>
              <a:spcAft>
                <a:spcPts val="0"/>
              </a:spcAft>
              <a:buClr>
                <a:schemeClr val="dk1"/>
              </a:buClr>
              <a:buSzPts val="2700"/>
              <a:buFont typeface="Arial"/>
              <a:buNone/>
              <a:defRPr sz="2700" b="0" i="0" u="none" strike="noStrike" cap="none">
                <a:solidFill>
                  <a:schemeClr val="dk1"/>
                </a:solidFill>
                <a:latin typeface="Arial"/>
                <a:ea typeface="Arial"/>
                <a:cs typeface="Arial"/>
                <a:sym typeface="Arial"/>
              </a:defRPr>
            </a:lvl3pPr>
            <a:lvl4pPr marR="0" lvl="3" algn="l" rtl="0">
              <a:spcBef>
                <a:spcPts val="440"/>
              </a:spcBef>
              <a:spcAft>
                <a:spcPts val="0"/>
              </a:spcAft>
              <a:buClr>
                <a:schemeClr val="dk1"/>
              </a:buClr>
              <a:buSzPts val="2200"/>
              <a:buFont typeface="Arial"/>
              <a:buNone/>
              <a:defRPr sz="2200" b="0" i="0" u="none" strike="noStrike" cap="none">
                <a:solidFill>
                  <a:schemeClr val="dk1"/>
                </a:solidFill>
                <a:latin typeface="Arial"/>
                <a:ea typeface="Arial"/>
                <a:cs typeface="Arial"/>
                <a:sym typeface="Arial"/>
              </a:defRPr>
            </a:lvl4pPr>
            <a:lvl5pPr marR="0" lvl="4" algn="l" rtl="0">
              <a:spcBef>
                <a:spcPts val="440"/>
              </a:spcBef>
              <a:spcAft>
                <a:spcPts val="0"/>
              </a:spcAft>
              <a:buClr>
                <a:schemeClr val="dk1"/>
              </a:buClr>
              <a:buSzPts val="2200"/>
              <a:buFont typeface="Arial"/>
              <a:buNone/>
              <a:defRPr sz="2200" b="0" i="0" u="none" strike="noStrike" cap="none">
                <a:solidFill>
                  <a:schemeClr val="dk1"/>
                </a:solidFill>
                <a:latin typeface="Arial"/>
                <a:ea typeface="Arial"/>
                <a:cs typeface="Arial"/>
                <a:sym typeface="Arial"/>
              </a:defRPr>
            </a:lvl5pPr>
            <a:lvl6pPr marR="0" lvl="5" algn="l" rtl="0">
              <a:spcBef>
                <a:spcPts val="440"/>
              </a:spcBef>
              <a:spcAft>
                <a:spcPts val="0"/>
              </a:spcAft>
              <a:buClr>
                <a:schemeClr val="dk1"/>
              </a:buClr>
              <a:buSzPts val="2200"/>
              <a:buFont typeface="Arial"/>
              <a:buNone/>
              <a:defRPr sz="2200" b="0" i="0" u="none" strike="noStrike" cap="none">
                <a:solidFill>
                  <a:schemeClr val="dk1"/>
                </a:solidFill>
                <a:latin typeface="Arial"/>
                <a:ea typeface="Arial"/>
                <a:cs typeface="Arial"/>
                <a:sym typeface="Arial"/>
              </a:defRPr>
            </a:lvl6pPr>
            <a:lvl7pPr marR="0" lvl="6" algn="l" rtl="0">
              <a:spcBef>
                <a:spcPts val="440"/>
              </a:spcBef>
              <a:spcAft>
                <a:spcPts val="0"/>
              </a:spcAft>
              <a:buClr>
                <a:schemeClr val="dk1"/>
              </a:buClr>
              <a:buSzPts val="2200"/>
              <a:buFont typeface="Arial"/>
              <a:buNone/>
              <a:defRPr sz="2200" b="0" i="0" u="none" strike="noStrike" cap="none">
                <a:solidFill>
                  <a:schemeClr val="dk1"/>
                </a:solidFill>
                <a:latin typeface="Arial"/>
                <a:ea typeface="Arial"/>
                <a:cs typeface="Arial"/>
                <a:sym typeface="Arial"/>
              </a:defRPr>
            </a:lvl7pPr>
            <a:lvl8pPr marR="0" lvl="7" algn="l" rtl="0">
              <a:spcBef>
                <a:spcPts val="440"/>
              </a:spcBef>
              <a:spcAft>
                <a:spcPts val="0"/>
              </a:spcAft>
              <a:buClr>
                <a:schemeClr val="dk1"/>
              </a:buClr>
              <a:buSzPts val="2200"/>
              <a:buFont typeface="Arial"/>
              <a:buNone/>
              <a:defRPr sz="2200" b="0" i="0" u="none" strike="noStrike" cap="none">
                <a:solidFill>
                  <a:schemeClr val="dk1"/>
                </a:solidFill>
                <a:latin typeface="Arial"/>
                <a:ea typeface="Arial"/>
                <a:cs typeface="Arial"/>
                <a:sym typeface="Arial"/>
              </a:defRPr>
            </a:lvl8pPr>
            <a:lvl9pPr marR="0" lvl="8" algn="l" rtl="0">
              <a:spcBef>
                <a:spcPts val="440"/>
              </a:spcBef>
              <a:spcAft>
                <a:spcPts val="0"/>
              </a:spcAft>
              <a:buClr>
                <a:schemeClr val="dk1"/>
              </a:buClr>
              <a:buSzPts val="2200"/>
              <a:buFont typeface="Arial"/>
              <a:buNone/>
              <a:defRPr sz="2200" b="0" i="0" u="none" strike="noStrike" cap="none">
                <a:solidFill>
                  <a:schemeClr val="dk1"/>
                </a:solidFill>
                <a:latin typeface="Arial"/>
                <a:ea typeface="Arial"/>
                <a:cs typeface="Arial"/>
                <a:sym typeface="Arial"/>
              </a:defRPr>
            </a:lvl9pPr>
          </a:lstStyle>
          <a:p>
            <a:endParaRPr dirty="0"/>
          </a:p>
        </p:txBody>
      </p:sp>
      <p:sp>
        <p:nvSpPr>
          <p:cNvPr id="53" name="Google Shape;53;p10"/>
          <p:cNvSpPr txBox="1">
            <a:spLocks noGrp="1"/>
          </p:cNvSpPr>
          <p:nvPr>
            <p:ph type="body" idx="1"/>
          </p:nvPr>
        </p:nvSpPr>
        <p:spPr>
          <a:xfrm>
            <a:off x="2031260" y="6082987"/>
            <a:ext cx="6217920" cy="912177"/>
          </a:xfrm>
          <a:prstGeom prst="rect">
            <a:avLst/>
          </a:prstGeom>
          <a:noFill/>
          <a:ln>
            <a:noFill/>
          </a:ln>
        </p:spPr>
        <p:txBody>
          <a:bodyPr spcFirstLastPara="1" wrap="square" lIns="101850" tIns="50925" rIns="101850" bIns="50925" anchor="t" anchorCtr="0"/>
          <a:lstStyle>
            <a:lvl1pPr marL="457189" lvl="0" indent="-228594" algn="l">
              <a:spcBef>
                <a:spcPts val="320"/>
              </a:spcBef>
              <a:spcAft>
                <a:spcPts val="0"/>
              </a:spcAft>
              <a:buClr>
                <a:schemeClr val="dk1"/>
              </a:buClr>
              <a:buSzPts val="1600"/>
              <a:buNone/>
              <a:defRPr sz="1600"/>
            </a:lvl1pPr>
            <a:lvl2pPr marL="914377" lvl="1" indent="-228594" algn="l">
              <a:spcBef>
                <a:spcPts val="260"/>
              </a:spcBef>
              <a:spcAft>
                <a:spcPts val="0"/>
              </a:spcAft>
              <a:buClr>
                <a:schemeClr val="dk1"/>
              </a:buClr>
              <a:buSzPts val="1300"/>
              <a:buNone/>
              <a:defRPr sz="1300"/>
            </a:lvl2pPr>
            <a:lvl3pPr marL="1371566" lvl="2" indent="-228594" algn="l">
              <a:spcBef>
                <a:spcPts val="220"/>
              </a:spcBef>
              <a:spcAft>
                <a:spcPts val="0"/>
              </a:spcAft>
              <a:buClr>
                <a:schemeClr val="dk1"/>
              </a:buClr>
              <a:buSzPts val="1100"/>
              <a:buNone/>
              <a:defRPr sz="1100"/>
            </a:lvl3pPr>
            <a:lvl4pPr marL="1828754" lvl="3" indent="-228594" algn="l">
              <a:spcBef>
                <a:spcPts val="200"/>
              </a:spcBef>
              <a:spcAft>
                <a:spcPts val="0"/>
              </a:spcAft>
              <a:buClr>
                <a:schemeClr val="dk1"/>
              </a:buClr>
              <a:buSzPts val="1000"/>
              <a:buNone/>
              <a:defRPr sz="1000"/>
            </a:lvl4pPr>
            <a:lvl5pPr marL="2285943" lvl="4" indent="-228594" algn="l">
              <a:spcBef>
                <a:spcPts val="200"/>
              </a:spcBef>
              <a:spcAft>
                <a:spcPts val="0"/>
              </a:spcAft>
              <a:buClr>
                <a:schemeClr val="dk1"/>
              </a:buClr>
              <a:buSzPts val="1000"/>
              <a:buNone/>
              <a:defRPr sz="1000"/>
            </a:lvl5pPr>
            <a:lvl6pPr marL="2743131" lvl="5" indent="-228594" algn="l">
              <a:spcBef>
                <a:spcPts val="200"/>
              </a:spcBef>
              <a:spcAft>
                <a:spcPts val="0"/>
              </a:spcAft>
              <a:buClr>
                <a:schemeClr val="dk1"/>
              </a:buClr>
              <a:buSzPts val="1000"/>
              <a:buNone/>
              <a:defRPr sz="1000"/>
            </a:lvl6pPr>
            <a:lvl7pPr marL="3200320" lvl="6" indent="-228594" algn="l">
              <a:spcBef>
                <a:spcPts val="200"/>
              </a:spcBef>
              <a:spcAft>
                <a:spcPts val="0"/>
              </a:spcAft>
              <a:buClr>
                <a:schemeClr val="dk1"/>
              </a:buClr>
              <a:buSzPts val="1000"/>
              <a:buNone/>
              <a:defRPr sz="1000"/>
            </a:lvl7pPr>
            <a:lvl8pPr marL="3657509" lvl="7" indent="-228594" algn="l">
              <a:spcBef>
                <a:spcPts val="200"/>
              </a:spcBef>
              <a:spcAft>
                <a:spcPts val="0"/>
              </a:spcAft>
              <a:buClr>
                <a:schemeClr val="dk1"/>
              </a:buClr>
              <a:buSzPts val="1000"/>
              <a:buNone/>
              <a:defRPr sz="1000"/>
            </a:lvl8pPr>
            <a:lvl9pPr marL="4114697" lvl="8" indent="-228594" algn="l">
              <a:spcBef>
                <a:spcPts val="200"/>
              </a:spcBef>
              <a:spcAft>
                <a:spcPts val="0"/>
              </a:spcAft>
              <a:buClr>
                <a:schemeClr val="dk1"/>
              </a:buClr>
              <a:buSzPts val="1000"/>
              <a:buNone/>
              <a:defRPr sz="10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pic>
        <p:nvPicPr>
          <p:cNvPr id="10" name="Google Shape;10;p1"/>
          <p:cNvPicPr preferRelativeResize="0"/>
          <p:nvPr/>
        </p:nvPicPr>
        <p:blipFill rotWithShape="1">
          <a:blip r:embed="rId15">
            <a:alphaModFix/>
          </a:blip>
          <a:srcRect/>
          <a:stretch/>
        </p:blipFill>
        <p:spPr>
          <a:xfrm>
            <a:off x="7442399" y="6934204"/>
            <a:ext cx="2763785" cy="746125"/>
          </a:xfrm>
          <a:prstGeom prst="rect">
            <a:avLst/>
          </a:prstGeom>
          <a:noFill/>
          <a:ln>
            <a:noFill/>
          </a:ln>
        </p:spPr>
      </p:pic>
      <p:sp>
        <p:nvSpPr>
          <p:cNvPr id="11" name="Google Shape;11;p1"/>
          <p:cNvSpPr txBox="1">
            <a:spLocks noGrp="1"/>
          </p:cNvSpPr>
          <p:nvPr>
            <p:ph type="title"/>
          </p:nvPr>
        </p:nvSpPr>
        <p:spPr>
          <a:xfrm>
            <a:off x="518488" y="311150"/>
            <a:ext cx="9326226" cy="1295400"/>
          </a:xfrm>
          <a:prstGeom prst="rect">
            <a:avLst/>
          </a:prstGeom>
          <a:noFill/>
          <a:ln>
            <a:noFill/>
          </a:ln>
        </p:spPr>
        <p:txBody>
          <a:bodyPr spcFirstLastPara="1" wrap="square" lIns="101850" tIns="50925" rIns="101850" bIns="50925" anchor="ctr" anchorCtr="0"/>
          <a:lstStyle>
            <a:lvl1pPr marR="0" lvl="0" algn="ctr" rtl="0">
              <a:spcBef>
                <a:spcPts val="0"/>
              </a:spcBef>
              <a:spcAft>
                <a:spcPts val="0"/>
              </a:spcAft>
              <a:buSzPts val="1400"/>
              <a:buNone/>
              <a:defRPr sz="4900" b="0" i="0"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49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49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49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4900" b="0" i="0" u="none" strike="noStrike" cap="none">
                <a:solidFill>
                  <a:schemeClr val="dk1"/>
                </a:solidFill>
                <a:latin typeface="Arial"/>
                <a:ea typeface="Arial"/>
                <a:cs typeface="Arial"/>
                <a:sym typeface="Arial"/>
              </a:defRPr>
            </a:lvl5pPr>
            <a:lvl6pPr marR="0" lvl="5" algn="ctr" rtl="0">
              <a:spcBef>
                <a:spcPts val="0"/>
              </a:spcBef>
              <a:spcAft>
                <a:spcPts val="0"/>
              </a:spcAft>
              <a:buSzPts val="1400"/>
              <a:buNone/>
              <a:defRPr sz="4900" b="0" i="0" u="none" strike="noStrike" cap="none">
                <a:solidFill>
                  <a:schemeClr val="dk1"/>
                </a:solidFill>
                <a:latin typeface="Arial"/>
                <a:ea typeface="Arial"/>
                <a:cs typeface="Arial"/>
                <a:sym typeface="Arial"/>
              </a:defRPr>
            </a:lvl6pPr>
            <a:lvl7pPr marR="0" lvl="6" algn="ctr" rtl="0">
              <a:spcBef>
                <a:spcPts val="0"/>
              </a:spcBef>
              <a:spcAft>
                <a:spcPts val="0"/>
              </a:spcAft>
              <a:buSzPts val="1400"/>
              <a:buNone/>
              <a:defRPr sz="4900" b="0" i="0" u="none" strike="noStrike" cap="none">
                <a:solidFill>
                  <a:schemeClr val="dk1"/>
                </a:solidFill>
                <a:latin typeface="Arial"/>
                <a:ea typeface="Arial"/>
                <a:cs typeface="Arial"/>
                <a:sym typeface="Arial"/>
              </a:defRPr>
            </a:lvl7pPr>
            <a:lvl8pPr marR="0" lvl="7" algn="ctr" rtl="0">
              <a:spcBef>
                <a:spcPts val="0"/>
              </a:spcBef>
              <a:spcAft>
                <a:spcPts val="0"/>
              </a:spcAft>
              <a:buSzPts val="1400"/>
              <a:buNone/>
              <a:defRPr sz="4900" b="0" i="0" u="none" strike="noStrike" cap="none">
                <a:solidFill>
                  <a:schemeClr val="dk1"/>
                </a:solidFill>
                <a:latin typeface="Arial"/>
                <a:ea typeface="Arial"/>
                <a:cs typeface="Arial"/>
                <a:sym typeface="Arial"/>
              </a:defRPr>
            </a:lvl8pPr>
            <a:lvl9pPr marR="0" lvl="8" algn="ctr" rtl="0">
              <a:spcBef>
                <a:spcPts val="0"/>
              </a:spcBef>
              <a:spcAft>
                <a:spcPts val="0"/>
              </a:spcAft>
              <a:buSzPts val="1400"/>
              <a:buNone/>
              <a:defRPr sz="49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body" idx="1"/>
          </p:nvPr>
        </p:nvSpPr>
        <p:spPr>
          <a:xfrm>
            <a:off x="518488" y="1812925"/>
            <a:ext cx="9326226" cy="5130800"/>
          </a:xfrm>
          <a:prstGeom prst="rect">
            <a:avLst/>
          </a:prstGeom>
          <a:noFill/>
          <a:ln>
            <a:noFill/>
          </a:ln>
        </p:spPr>
        <p:txBody>
          <a:bodyPr spcFirstLastPara="1" wrap="square" lIns="101850" tIns="50925" rIns="101850" bIns="50925" anchor="t" anchorCtr="0"/>
          <a:lstStyle>
            <a:lvl1pPr marL="457200" marR="0" lvl="0"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1pPr>
            <a:lvl2pPr marL="914400" marR="0" lvl="1" indent="-425450" algn="l" rtl="0">
              <a:spcBef>
                <a:spcPts val="620"/>
              </a:spcBef>
              <a:spcAft>
                <a:spcPts val="0"/>
              </a:spcAft>
              <a:buClr>
                <a:schemeClr val="dk1"/>
              </a:buClr>
              <a:buSzPts val="3100"/>
              <a:buFont typeface="Arial"/>
              <a:buChar char="–"/>
              <a:defRPr sz="3100" b="0" i="0" u="none" strike="noStrike" cap="none">
                <a:solidFill>
                  <a:schemeClr val="dk1"/>
                </a:solidFill>
                <a:latin typeface="Arial"/>
                <a:ea typeface="Arial"/>
                <a:cs typeface="Arial"/>
                <a:sym typeface="Arial"/>
              </a:defRPr>
            </a:lvl2pPr>
            <a:lvl3pPr marL="1371600" marR="0" lvl="2" indent="-400050" algn="l" rtl="0">
              <a:spcBef>
                <a:spcPts val="540"/>
              </a:spcBef>
              <a:spcAft>
                <a:spcPts val="0"/>
              </a:spcAft>
              <a:buClr>
                <a:schemeClr val="dk1"/>
              </a:buClr>
              <a:buSzPts val="2700"/>
              <a:buFont typeface="Arial"/>
              <a:buChar char="•"/>
              <a:defRPr sz="2700" b="0" i="0" u="none" strike="noStrike" cap="none">
                <a:solidFill>
                  <a:schemeClr val="dk1"/>
                </a:solidFill>
                <a:latin typeface="Arial"/>
                <a:ea typeface="Arial"/>
                <a:cs typeface="Arial"/>
                <a:sym typeface="Arial"/>
              </a:defRPr>
            </a:lvl3pPr>
            <a:lvl4pPr marL="1828800" marR="0" lvl="3" indent="-368300" algn="l" rtl="0">
              <a:spcBef>
                <a:spcPts val="440"/>
              </a:spcBef>
              <a:spcAft>
                <a:spcPts val="0"/>
              </a:spcAft>
              <a:buClr>
                <a:schemeClr val="dk1"/>
              </a:buClr>
              <a:buSzPts val="2200"/>
              <a:buFont typeface="Arial"/>
              <a:buChar char="–"/>
              <a:defRPr sz="2200" b="0" i="0" u="none" strike="noStrike" cap="none">
                <a:solidFill>
                  <a:schemeClr val="dk1"/>
                </a:solidFill>
                <a:latin typeface="Arial"/>
                <a:ea typeface="Arial"/>
                <a:cs typeface="Arial"/>
                <a:sym typeface="Arial"/>
              </a:defRPr>
            </a:lvl4pPr>
            <a:lvl5pPr marL="2286000" marR="0" lvl="4" indent="-368300" algn="l" rtl="0">
              <a:spcBef>
                <a:spcPts val="440"/>
              </a:spcBef>
              <a:spcAft>
                <a:spcPts val="0"/>
              </a:spcAft>
              <a:buClr>
                <a:schemeClr val="dk1"/>
              </a:buClr>
              <a:buSzPts val="2200"/>
              <a:buFont typeface="Arial"/>
              <a:buChar char="»"/>
              <a:defRPr sz="2200" b="0" i="0" u="none" strike="noStrike" cap="none">
                <a:solidFill>
                  <a:schemeClr val="dk1"/>
                </a:solidFill>
                <a:latin typeface="Arial"/>
                <a:ea typeface="Arial"/>
                <a:cs typeface="Arial"/>
                <a:sym typeface="Arial"/>
              </a:defRPr>
            </a:lvl5pPr>
            <a:lvl6pPr marL="2743200" marR="0" lvl="5" indent="-368300" algn="l" rtl="0">
              <a:spcBef>
                <a:spcPts val="440"/>
              </a:spcBef>
              <a:spcAft>
                <a:spcPts val="0"/>
              </a:spcAft>
              <a:buClr>
                <a:schemeClr val="dk1"/>
              </a:buClr>
              <a:buSzPts val="2200"/>
              <a:buFont typeface="Arial"/>
              <a:buChar char="•"/>
              <a:defRPr sz="2200" b="0" i="0" u="none" strike="noStrike" cap="none">
                <a:solidFill>
                  <a:schemeClr val="dk1"/>
                </a:solidFill>
                <a:latin typeface="Arial"/>
                <a:ea typeface="Arial"/>
                <a:cs typeface="Arial"/>
                <a:sym typeface="Arial"/>
              </a:defRPr>
            </a:lvl6pPr>
            <a:lvl7pPr marL="3200400" marR="0" lvl="6" indent="-368300" algn="l" rtl="0">
              <a:spcBef>
                <a:spcPts val="440"/>
              </a:spcBef>
              <a:spcAft>
                <a:spcPts val="0"/>
              </a:spcAft>
              <a:buClr>
                <a:schemeClr val="dk1"/>
              </a:buClr>
              <a:buSzPts val="2200"/>
              <a:buFont typeface="Arial"/>
              <a:buChar char="•"/>
              <a:defRPr sz="2200" b="0" i="0" u="none" strike="noStrike" cap="none">
                <a:solidFill>
                  <a:schemeClr val="dk1"/>
                </a:solidFill>
                <a:latin typeface="Arial"/>
                <a:ea typeface="Arial"/>
                <a:cs typeface="Arial"/>
                <a:sym typeface="Arial"/>
              </a:defRPr>
            </a:lvl7pPr>
            <a:lvl8pPr marL="3657600" marR="0" lvl="7" indent="-368300" algn="l" rtl="0">
              <a:spcBef>
                <a:spcPts val="440"/>
              </a:spcBef>
              <a:spcAft>
                <a:spcPts val="0"/>
              </a:spcAft>
              <a:buClr>
                <a:schemeClr val="dk1"/>
              </a:buClr>
              <a:buSzPts val="2200"/>
              <a:buFont typeface="Arial"/>
              <a:buChar char="•"/>
              <a:defRPr sz="2200" b="0" i="0" u="none" strike="noStrike" cap="none">
                <a:solidFill>
                  <a:schemeClr val="dk1"/>
                </a:solidFill>
                <a:latin typeface="Arial"/>
                <a:ea typeface="Arial"/>
                <a:cs typeface="Arial"/>
                <a:sym typeface="Arial"/>
              </a:defRPr>
            </a:lvl8pPr>
            <a:lvl9pPr marL="4114800" marR="0" lvl="8" indent="-368300" algn="l" rtl="0">
              <a:spcBef>
                <a:spcPts val="440"/>
              </a:spcBef>
              <a:spcAft>
                <a:spcPts val="0"/>
              </a:spcAft>
              <a:buClr>
                <a:schemeClr val="dk1"/>
              </a:buClr>
              <a:buSzPts val="2200"/>
              <a:buFont typeface="Arial"/>
              <a:buChar char="•"/>
              <a:defRPr sz="2200" b="0" i="0" u="none" strike="noStrike" cap="none">
                <a:solidFill>
                  <a:schemeClr val="dk1"/>
                </a:solidFill>
                <a:latin typeface="Arial"/>
                <a:ea typeface="Arial"/>
                <a:cs typeface="Arial"/>
                <a:sym typeface="Arial"/>
              </a:defRPr>
            </a:lvl9pPr>
          </a:lstStyle>
          <a:p>
            <a:endParaRPr/>
          </a:p>
        </p:txBody>
      </p:sp>
      <p:sp>
        <p:nvSpPr>
          <p:cNvPr id="13" name="Google Shape;13;p1"/>
          <p:cNvSpPr txBox="1"/>
          <p:nvPr/>
        </p:nvSpPr>
        <p:spPr>
          <a:xfrm>
            <a:off x="477597" y="7142167"/>
            <a:ext cx="1197264" cy="30797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b="0" i="0" u="none" strike="noStrike" cap="none" dirty="0">
                <a:solidFill>
                  <a:srgbClr val="479AE9"/>
                </a:solidFill>
                <a:latin typeface="Arial"/>
                <a:ea typeface="Arial"/>
                <a:cs typeface="Arial"/>
                <a:sym typeface="Arial"/>
              </a:rPr>
              <a:t>#iasboAC19</a:t>
            </a:r>
            <a:endParaRPr sz="1400" dirty="0"/>
          </a:p>
        </p:txBody>
      </p:sp>
      <p:pic>
        <p:nvPicPr>
          <p:cNvPr id="14" name="Google Shape;14;p1" descr="twitter-bird-light-bgs.png"/>
          <p:cNvPicPr preferRelativeResize="0"/>
          <p:nvPr/>
        </p:nvPicPr>
        <p:blipFill rotWithShape="1">
          <a:blip r:embed="rId16">
            <a:alphaModFix/>
          </a:blip>
          <a:srcRect/>
          <a:stretch/>
        </p:blipFill>
        <p:spPr>
          <a:xfrm>
            <a:off x="157020" y="7010404"/>
            <a:ext cx="533207" cy="51752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mailto:mjones@ccsd89.org" TargetMode="External"/><Relationship Id="rId7" Type="http://schemas.openxmlformats.org/officeDocument/2006/relationships/hyperlink" Target="mailto:susan.harkin@d300.org"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mailto:michelle.mangan@cuchicago.edu" TargetMode="External"/><Relationship Id="rId5" Type="http://schemas.openxmlformats.org/officeDocument/2006/relationships/hyperlink" Target="mailto:rmartire@roosevelt.edu" TargetMode="External"/><Relationship Id="rId4" Type="http://schemas.openxmlformats.org/officeDocument/2006/relationships/hyperlink" Target="mailto:rmartire@ctbaonline.or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Evidenced-Based Funding</a:t>
            </a:r>
            <a:endParaRPr lang="en-US" dirty="0"/>
          </a:p>
        </p:txBody>
      </p:sp>
      <p:sp>
        <p:nvSpPr>
          <p:cNvPr id="3" name="Subtitle 2"/>
          <p:cNvSpPr>
            <a:spLocks noGrp="1"/>
          </p:cNvSpPr>
          <p:nvPr>
            <p:ph type="subTitle" idx="1"/>
          </p:nvPr>
        </p:nvSpPr>
        <p:spPr/>
        <p:txBody>
          <a:bodyPr/>
          <a:lstStyle/>
          <a:p>
            <a:r>
              <a:rPr lang="en-US" dirty="0" smtClean="0"/>
              <a:t>What’s Next?</a:t>
            </a:r>
          </a:p>
          <a:p>
            <a:r>
              <a:rPr lang="en-US" dirty="0" smtClean="0"/>
              <a:t>An update from the</a:t>
            </a:r>
          </a:p>
          <a:p>
            <a:r>
              <a:rPr lang="en-US" dirty="0" smtClean="0"/>
              <a:t>Professional Review Panel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8"/>
          <p:cNvSpPr txBox="1">
            <a:spLocks noGrp="1"/>
          </p:cNvSpPr>
          <p:nvPr>
            <p:ph type="body" idx="1"/>
          </p:nvPr>
        </p:nvSpPr>
        <p:spPr>
          <a:xfrm>
            <a:off x="655639" y="1366353"/>
            <a:ext cx="9051900" cy="5130900"/>
          </a:xfrm>
          <a:prstGeom prst="rect">
            <a:avLst/>
          </a:prstGeom>
        </p:spPr>
        <p:txBody>
          <a:bodyPr spcFirstLastPara="1" wrap="square" lIns="101851" tIns="50925" rIns="101851" bIns="50925" anchor="t" anchorCtr="0">
            <a:noAutofit/>
          </a:bodyPr>
          <a:lstStyle/>
          <a:p>
            <a:pPr marL="0" indent="0">
              <a:buNone/>
            </a:pPr>
            <a:r>
              <a:rPr lang="en-US" sz="2000" dirty="0"/>
              <a:t>The Professional Review Panel (PRP) is composed of:</a:t>
            </a:r>
          </a:p>
          <a:p>
            <a:pPr marL="342891"/>
            <a:r>
              <a:rPr lang="en-US" sz="2000" dirty="0"/>
              <a:t>27 members</a:t>
            </a:r>
          </a:p>
          <a:p>
            <a:pPr marL="342891"/>
            <a:r>
              <a:rPr lang="en-US" sz="2000" dirty="0"/>
              <a:t>Voting members are appointed by both the State Superintendent </a:t>
            </a:r>
          </a:p>
          <a:p>
            <a:pPr marL="342891"/>
            <a:r>
              <a:rPr lang="en-US" sz="2000" dirty="0"/>
              <a:t>Non-voting members are appointed by each of the four General Assembly caucus leaders &amp; the Governor</a:t>
            </a:r>
          </a:p>
          <a:p>
            <a:pPr marL="0" indent="0">
              <a:buNone/>
            </a:pPr>
            <a:endParaRPr lang="en-US" sz="2000" dirty="0"/>
          </a:p>
          <a:p>
            <a:pPr marL="0" indent="0">
              <a:buNone/>
            </a:pPr>
            <a:r>
              <a:rPr lang="en-US" sz="2000" dirty="0"/>
              <a:t>State Superintendent appointments include representatives from school districts and communities reflecting the:</a:t>
            </a:r>
          </a:p>
          <a:p>
            <a:pPr marL="342891"/>
            <a:r>
              <a:rPr lang="en-US" sz="2000" dirty="0"/>
              <a:t>Geographic, </a:t>
            </a:r>
          </a:p>
          <a:p>
            <a:pPr marL="342891"/>
            <a:r>
              <a:rPr lang="en-US" sz="2000" dirty="0"/>
              <a:t>Socio-economic, </a:t>
            </a:r>
          </a:p>
          <a:p>
            <a:pPr marL="342891"/>
            <a:r>
              <a:rPr lang="en-US" sz="2000" dirty="0"/>
              <a:t>Racial, and </a:t>
            </a:r>
          </a:p>
          <a:p>
            <a:pPr marL="342891"/>
            <a:r>
              <a:rPr lang="en-US" sz="2000" dirty="0"/>
              <a:t>Ethnic diversity of this state. </a:t>
            </a:r>
          </a:p>
          <a:p>
            <a:pPr marL="0" indent="0">
              <a:buNone/>
            </a:pPr>
            <a:endParaRPr lang="en-US" sz="2000" dirty="0"/>
          </a:p>
          <a:p>
            <a:pPr marL="0" indent="0">
              <a:buNone/>
            </a:pPr>
            <a:r>
              <a:rPr lang="en-US" sz="2000" dirty="0"/>
              <a:t>The State Superintendent is also required to ensure that the membership of the panel includes representatives with expertise in </a:t>
            </a:r>
            <a:r>
              <a:rPr lang="en-US" sz="2000" b="1" i="1" dirty="0"/>
              <a:t>bilingual education</a:t>
            </a:r>
            <a:r>
              <a:rPr lang="en-US" sz="2000" dirty="0"/>
              <a:t> and </a:t>
            </a:r>
            <a:r>
              <a:rPr lang="en-US" sz="2000" b="1" i="1" dirty="0"/>
              <a:t>special education</a:t>
            </a:r>
            <a:r>
              <a:rPr lang="en-US" sz="2000" dirty="0"/>
              <a:t>. </a:t>
            </a:r>
          </a:p>
        </p:txBody>
      </p:sp>
      <p:sp>
        <p:nvSpPr>
          <p:cNvPr id="103" name="Google Shape;103;p18"/>
          <p:cNvSpPr txBox="1">
            <a:spLocks noGrp="1"/>
          </p:cNvSpPr>
          <p:nvPr>
            <p:ph type="title"/>
          </p:nvPr>
        </p:nvSpPr>
        <p:spPr>
          <a:xfrm>
            <a:off x="655639" y="311151"/>
            <a:ext cx="9051900" cy="1295400"/>
          </a:xfrm>
          <a:prstGeom prst="rect">
            <a:avLst/>
          </a:prstGeom>
        </p:spPr>
        <p:txBody>
          <a:bodyPr spcFirstLastPara="1" wrap="square" lIns="101851" tIns="50925" rIns="101851" bIns="50925" anchor="ctr" anchorCtr="0">
            <a:noAutofit/>
          </a:bodyPr>
          <a:lstStyle/>
          <a:p>
            <a:r>
              <a:rPr lang="en-US" dirty="0" smtClean="0"/>
              <a:t>Panel Members</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114297" indent="0">
              <a:buNone/>
            </a:pPr>
            <a:r>
              <a:rPr lang="en-US" sz="3200" dirty="0"/>
              <a:t>Panel makes recommendations to the Illinois State Board of Education, the General Assembly, and the Governor.</a:t>
            </a:r>
          </a:p>
          <a:p>
            <a:pPr lvl="1"/>
            <a:r>
              <a:rPr lang="en-US" sz="2800" dirty="0"/>
              <a:t>All EBF model elements</a:t>
            </a:r>
          </a:p>
          <a:p>
            <a:pPr lvl="1"/>
            <a:r>
              <a:rPr lang="en-US" sz="2800" dirty="0"/>
              <a:t>Annual Spend Plan</a:t>
            </a:r>
          </a:p>
          <a:p>
            <a:pPr lvl="1"/>
            <a:r>
              <a:rPr lang="en-US" sz="2800" dirty="0"/>
              <a:t>Comparable Wage Index</a:t>
            </a:r>
          </a:p>
          <a:p>
            <a:pPr lvl="1"/>
            <a:r>
              <a:rPr lang="en-US" sz="2800" dirty="0"/>
              <a:t>At-risk student definition</a:t>
            </a:r>
          </a:p>
          <a:p>
            <a:pPr lvl="1"/>
            <a:r>
              <a:rPr lang="en-US" sz="2800" dirty="0"/>
              <a:t>Benefits</a:t>
            </a:r>
          </a:p>
          <a:p>
            <a:pPr lvl="1"/>
            <a:r>
              <a:rPr lang="en-US" sz="2800" dirty="0"/>
              <a:t>Local Capacity Target</a:t>
            </a:r>
          </a:p>
          <a:p>
            <a:pPr marL="571486" lvl="1" indent="0">
              <a:buNone/>
            </a:pPr>
            <a:endParaRPr lang="en-US" sz="2800" dirty="0"/>
          </a:p>
          <a:p>
            <a:pPr lvl="1"/>
            <a:endParaRPr lang="en-US" sz="2800" dirty="0"/>
          </a:p>
          <a:p>
            <a:endParaRPr lang="en-US" sz="3200" dirty="0"/>
          </a:p>
        </p:txBody>
      </p:sp>
      <p:sp>
        <p:nvSpPr>
          <p:cNvPr id="3" name="Title 2"/>
          <p:cNvSpPr>
            <a:spLocks noGrp="1"/>
          </p:cNvSpPr>
          <p:nvPr>
            <p:ph type="title"/>
          </p:nvPr>
        </p:nvSpPr>
        <p:spPr/>
        <p:txBody>
          <a:bodyPr/>
          <a:lstStyle/>
          <a:p>
            <a:r>
              <a:rPr lang="en-US" dirty="0" smtClean="0"/>
              <a:t>Scope &amp; Reporting Structure</a:t>
            </a:r>
            <a:endParaRPr lang="en-US" dirty="0"/>
          </a:p>
        </p:txBody>
      </p:sp>
    </p:spTree>
    <p:extLst>
      <p:ext uri="{BB962C8B-B14F-4D97-AF65-F5344CB8AC3E}">
        <p14:creationId xmlns:p14="http://schemas.microsoft.com/office/powerpoint/2010/main" val="920881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sz="2400" dirty="0"/>
              <a:t>Funding for Alternative Schools, Laboratory Schools, safe schools, and alternative learning opportunities programs</a:t>
            </a:r>
          </a:p>
          <a:p>
            <a:r>
              <a:rPr lang="en-US" sz="2400" dirty="0"/>
              <a:t>Funding for college and career acceleration strategies</a:t>
            </a:r>
          </a:p>
          <a:p>
            <a:r>
              <a:rPr lang="en-US" sz="2400" dirty="0"/>
              <a:t>Special education investments</a:t>
            </a:r>
          </a:p>
          <a:p>
            <a:r>
              <a:rPr lang="en-US" sz="2400" dirty="0"/>
              <a:t>Early childhood investments</a:t>
            </a:r>
          </a:p>
          <a:p>
            <a:r>
              <a:rPr lang="en-US" sz="2400" dirty="0"/>
              <a:t>Evaluative Study</a:t>
            </a:r>
          </a:p>
          <a:p>
            <a:r>
              <a:rPr lang="en-US" sz="2400" dirty="0"/>
              <a:t>Hold harmless</a:t>
            </a:r>
          </a:p>
          <a:p>
            <a:r>
              <a:rPr lang="en-US" sz="2400" dirty="0"/>
              <a:t>Recalibration</a:t>
            </a:r>
          </a:p>
          <a:p>
            <a:pPr lvl="1"/>
            <a:r>
              <a:rPr lang="en-US" sz="1900" dirty="0"/>
              <a:t>Gifted, instructional materials, assessment, student activities, maintenance &amp; operations, central office, &amp; technology</a:t>
            </a:r>
          </a:p>
          <a:p>
            <a:endParaRPr lang="en-US" sz="2400" dirty="0"/>
          </a:p>
        </p:txBody>
      </p:sp>
      <p:sp>
        <p:nvSpPr>
          <p:cNvPr id="3" name="Title 2"/>
          <p:cNvSpPr>
            <a:spLocks noGrp="1"/>
          </p:cNvSpPr>
          <p:nvPr>
            <p:ph type="title"/>
          </p:nvPr>
        </p:nvSpPr>
        <p:spPr/>
        <p:txBody>
          <a:bodyPr/>
          <a:lstStyle/>
          <a:p>
            <a:r>
              <a:rPr lang="en-US" dirty="0" smtClean="0"/>
              <a:t>Scope &amp; Reporting Structure</a:t>
            </a:r>
            <a:endParaRPr lang="en-US" dirty="0"/>
          </a:p>
        </p:txBody>
      </p:sp>
    </p:spTree>
    <p:extLst>
      <p:ext uri="{BB962C8B-B14F-4D97-AF65-F5344CB8AC3E}">
        <p14:creationId xmlns:p14="http://schemas.microsoft.com/office/powerpoint/2010/main" val="3894300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655641" y="1812926"/>
            <a:ext cx="9051925" cy="4022611"/>
          </a:xfrm>
        </p:spPr>
        <p:txBody>
          <a:bodyPr/>
          <a:lstStyle/>
          <a:p>
            <a:pPr marL="114297" indent="0">
              <a:buNone/>
            </a:pPr>
            <a:r>
              <a:rPr lang="en-US" sz="2400" dirty="0"/>
              <a:t>The State Superintendent shall recalibrate the following per pupil elements on the Panel’s study of average expenses as reported in the most recent Annual Financial Report.</a:t>
            </a:r>
          </a:p>
          <a:p>
            <a:r>
              <a:rPr lang="en-US" sz="2400" dirty="0"/>
              <a:t>Gifted</a:t>
            </a:r>
          </a:p>
          <a:p>
            <a:r>
              <a:rPr lang="en-US" sz="2400" dirty="0"/>
              <a:t>Instructional Materials</a:t>
            </a:r>
          </a:p>
          <a:p>
            <a:r>
              <a:rPr lang="en-US" sz="2400" dirty="0"/>
              <a:t>Assessment</a:t>
            </a:r>
          </a:p>
          <a:p>
            <a:r>
              <a:rPr lang="en-US" sz="2400" dirty="0"/>
              <a:t>Student Activities</a:t>
            </a:r>
          </a:p>
          <a:p>
            <a:r>
              <a:rPr lang="en-US" sz="2400" dirty="0"/>
              <a:t>Maintenance &amp; Operations</a:t>
            </a:r>
          </a:p>
          <a:p>
            <a:r>
              <a:rPr lang="en-US" sz="2400" dirty="0"/>
              <a:t>Central Office</a:t>
            </a:r>
          </a:p>
          <a:p>
            <a:endParaRPr lang="en-US" sz="2400" dirty="0"/>
          </a:p>
        </p:txBody>
      </p:sp>
      <p:sp>
        <p:nvSpPr>
          <p:cNvPr id="3" name="Title 2"/>
          <p:cNvSpPr>
            <a:spLocks noGrp="1"/>
          </p:cNvSpPr>
          <p:nvPr>
            <p:ph type="title"/>
          </p:nvPr>
        </p:nvSpPr>
        <p:spPr/>
        <p:txBody>
          <a:bodyPr/>
          <a:lstStyle/>
          <a:p>
            <a:r>
              <a:rPr lang="en-US" dirty="0" smtClean="0"/>
              <a:t>Timeline – Annual Basis</a:t>
            </a:r>
            <a:endParaRPr lang="en-US" dirty="0"/>
          </a:p>
        </p:txBody>
      </p:sp>
      <p:graphicFrame>
        <p:nvGraphicFramePr>
          <p:cNvPr id="13" name="Diagram 12"/>
          <p:cNvGraphicFramePr/>
          <p:nvPr>
            <p:extLst>
              <p:ext uri="{D42A27DB-BD31-4B8C-83A1-F6EECF244321}">
                <p14:modId xmlns:p14="http://schemas.microsoft.com/office/powerpoint/2010/main" val="1785991123"/>
              </p:ext>
            </p:extLst>
          </p:nvPr>
        </p:nvGraphicFramePr>
        <p:xfrm>
          <a:off x="607523" y="5153899"/>
          <a:ext cx="9148156" cy="1995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111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p:cNvGraphicFramePr/>
          <p:nvPr>
            <p:extLst>
              <p:ext uri="{D42A27DB-BD31-4B8C-83A1-F6EECF244321}">
                <p14:modId xmlns:p14="http://schemas.microsoft.com/office/powerpoint/2010/main" val="3184505957"/>
              </p:ext>
            </p:extLst>
          </p:nvPr>
        </p:nvGraphicFramePr>
        <p:xfrm>
          <a:off x="1303686" y="1435575"/>
          <a:ext cx="7755833" cy="5996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smtClean="0"/>
              <a:t>Timeline – Periodic Basis</a:t>
            </a:r>
            <a:endParaRPr lang="en-US" dirty="0"/>
          </a:p>
        </p:txBody>
      </p:sp>
      <p:sp>
        <p:nvSpPr>
          <p:cNvPr id="4" name="TextBox 3"/>
          <p:cNvSpPr txBox="1"/>
          <p:nvPr/>
        </p:nvSpPr>
        <p:spPr>
          <a:xfrm>
            <a:off x="6195754" y="2146896"/>
            <a:ext cx="1712423" cy="584775"/>
          </a:xfrm>
          <a:prstGeom prst="rect">
            <a:avLst/>
          </a:prstGeom>
          <a:noFill/>
        </p:spPr>
        <p:txBody>
          <a:bodyPr wrap="square" rtlCol="0">
            <a:spAutoFit/>
          </a:bodyPr>
          <a:lstStyle/>
          <a:p>
            <a:pPr algn="ctr"/>
            <a:r>
              <a:rPr lang="en-US" sz="1600" dirty="0">
                <a:solidFill>
                  <a:schemeClr val="bg1"/>
                </a:solidFill>
              </a:rPr>
              <a:t>By School  Year 2020-2021</a:t>
            </a:r>
          </a:p>
        </p:txBody>
      </p:sp>
      <p:sp>
        <p:nvSpPr>
          <p:cNvPr id="7" name="TextBox 6"/>
          <p:cNvSpPr txBox="1"/>
          <p:nvPr/>
        </p:nvSpPr>
        <p:spPr>
          <a:xfrm>
            <a:off x="6337072" y="3436114"/>
            <a:ext cx="1712423" cy="584775"/>
          </a:xfrm>
          <a:prstGeom prst="rect">
            <a:avLst/>
          </a:prstGeom>
          <a:noFill/>
        </p:spPr>
        <p:txBody>
          <a:bodyPr wrap="square" rtlCol="0">
            <a:spAutoFit/>
          </a:bodyPr>
          <a:lstStyle/>
          <a:p>
            <a:pPr algn="ctr"/>
            <a:r>
              <a:rPr lang="en-US" sz="1600" dirty="0">
                <a:solidFill>
                  <a:schemeClr val="bg1"/>
                </a:solidFill>
              </a:rPr>
              <a:t>By School  Year 2021-2022</a:t>
            </a:r>
          </a:p>
        </p:txBody>
      </p:sp>
      <p:sp>
        <p:nvSpPr>
          <p:cNvPr id="9" name="TextBox 8"/>
          <p:cNvSpPr txBox="1"/>
          <p:nvPr/>
        </p:nvSpPr>
        <p:spPr>
          <a:xfrm>
            <a:off x="6420198" y="4858590"/>
            <a:ext cx="1712423" cy="584775"/>
          </a:xfrm>
          <a:prstGeom prst="rect">
            <a:avLst/>
          </a:prstGeom>
          <a:noFill/>
        </p:spPr>
        <p:txBody>
          <a:bodyPr wrap="square" rtlCol="0">
            <a:spAutoFit/>
          </a:bodyPr>
          <a:lstStyle/>
          <a:p>
            <a:pPr algn="ctr"/>
            <a:r>
              <a:rPr lang="en-US" sz="1600" dirty="0">
                <a:solidFill>
                  <a:schemeClr val="bg1"/>
                </a:solidFill>
              </a:rPr>
              <a:t>By School  Year 2022-2023</a:t>
            </a:r>
          </a:p>
        </p:txBody>
      </p:sp>
    </p:spTree>
    <p:extLst>
      <p:ext uri="{BB962C8B-B14F-4D97-AF65-F5344CB8AC3E}">
        <p14:creationId xmlns:p14="http://schemas.microsoft.com/office/powerpoint/2010/main" val="696316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9"/>
          <p:cNvSpPr txBox="1">
            <a:spLocks noGrp="1"/>
          </p:cNvSpPr>
          <p:nvPr>
            <p:ph type="body" idx="1"/>
          </p:nvPr>
        </p:nvSpPr>
        <p:spPr>
          <a:xfrm>
            <a:off x="655639" y="1812926"/>
            <a:ext cx="9051900" cy="5130900"/>
          </a:xfrm>
          <a:prstGeom prst="rect">
            <a:avLst/>
          </a:prstGeom>
        </p:spPr>
        <p:txBody>
          <a:bodyPr spcFirstLastPara="1" wrap="square" lIns="101851" tIns="50925" rIns="101851" bIns="50925" anchor="t" anchorCtr="0">
            <a:noAutofit/>
          </a:bodyPr>
          <a:lstStyle/>
          <a:p>
            <a:r>
              <a:rPr lang="en-US" dirty="0"/>
              <a:t>Evaluative Study</a:t>
            </a:r>
            <a:endParaRPr dirty="0"/>
          </a:p>
          <a:p>
            <a:pPr>
              <a:spcBef>
                <a:spcPts val="0"/>
              </a:spcBef>
            </a:pPr>
            <a:r>
              <a:rPr lang="en-US" dirty="0"/>
              <a:t>Equity</a:t>
            </a:r>
            <a:endParaRPr dirty="0"/>
          </a:p>
          <a:p>
            <a:pPr>
              <a:spcBef>
                <a:spcPts val="0"/>
              </a:spcBef>
            </a:pPr>
            <a:r>
              <a:rPr lang="en-US" dirty="0"/>
              <a:t>Recalibration</a:t>
            </a:r>
            <a:endParaRPr dirty="0"/>
          </a:p>
          <a:p>
            <a:pPr>
              <a:spcBef>
                <a:spcPts val="0"/>
              </a:spcBef>
            </a:pPr>
            <a:r>
              <a:rPr lang="en-US" dirty="0"/>
              <a:t>Regional Office of Education Funding</a:t>
            </a:r>
            <a:endParaRPr dirty="0"/>
          </a:p>
          <a:p>
            <a:pPr>
              <a:spcBef>
                <a:spcPts val="0"/>
              </a:spcBef>
            </a:pPr>
            <a:r>
              <a:rPr lang="en-US" dirty="0"/>
              <a:t>Annual Spend Plan </a:t>
            </a:r>
            <a:endParaRPr dirty="0"/>
          </a:p>
        </p:txBody>
      </p:sp>
      <p:sp>
        <p:nvSpPr>
          <p:cNvPr id="110" name="Google Shape;110;p19"/>
          <p:cNvSpPr txBox="1">
            <a:spLocks noGrp="1"/>
          </p:cNvSpPr>
          <p:nvPr>
            <p:ph type="title"/>
          </p:nvPr>
        </p:nvSpPr>
        <p:spPr>
          <a:xfrm>
            <a:off x="655639" y="311151"/>
            <a:ext cx="9051900" cy="1295400"/>
          </a:xfrm>
          <a:prstGeom prst="rect">
            <a:avLst/>
          </a:prstGeom>
        </p:spPr>
        <p:txBody>
          <a:bodyPr spcFirstLastPara="1" wrap="square" lIns="101851" tIns="50925" rIns="101851" bIns="50925" anchor="ctr" anchorCtr="0">
            <a:noAutofit/>
          </a:bodyPr>
          <a:lstStyle/>
          <a:p>
            <a:r>
              <a:rPr lang="en-US" dirty="0"/>
              <a:t>Committee Work to Date</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0"/>
          <p:cNvSpPr txBox="1">
            <a:spLocks noGrp="1"/>
          </p:cNvSpPr>
          <p:nvPr>
            <p:ph type="body" idx="1"/>
          </p:nvPr>
        </p:nvSpPr>
        <p:spPr>
          <a:xfrm>
            <a:off x="655639" y="1812926"/>
            <a:ext cx="9051900" cy="5130900"/>
          </a:xfrm>
          <a:prstGeom prst="rect">
            <a:avLst/>
          </a:prstGeom>
        </p:spPr>
        <p:txBody>
          <a:bodyPr spcFirstLastPara="1" wrap="square" lIns="101851" tIns="50925" rIns="101851" bIns="50925" anchor="t" anchorCtr="0">
            <a:noAutofit/>
          </a:bodyPr>
          <a:lstStyle/>
          <a:p>
            <a:pPr marL="0" indent="0">
              <a:buNone/>
            </a:pPr>
            <a:r>
              <a:rPr lang="en-US" sz="2800" dirty="0"/>
              <a:t>Within five years after implementation, the PRP is required to complete a study of the entire Evidence-Based Funding model, including an assessment of whether or not the formula is achieving state goals. </a:t>
            </a:r>
          </a:p>
          <a:p>
            <a:pPr marL="0" indent="0">
              <a:buNone/>
            </a:pPr>
            <a:endParaRPr lang="en-US" sz="2800" dirty="0"/>
          </a:p>
          <a:p>
            <a:pPr marL="0" indent="0">
              <a:buNone/>
            </a:pPr>
            <a:r>
              <a:rPr lang="en-US" sz="2800" dirty="0"/>
              <a:t>The PRP is required to submit a report including the findings of the study to the State Board of Education, General Assembly, and the Governor’s Office.</a:t>
            </a:r>
            <a:endParaRPr sz="2800" dirty="0"/>
          </a:p>
        </p:txBody>
      </p:sp>
      <p:sp>
        <p:nvSpPr>
          <p:cNvPr id="117" name="Google Shape;117;p20"/>
          <p:cNvSpPr txBox="1">
            <a:spLocks noGrp="1"/>
          </p:cNvSpPr>
          <p:nvPr>
            <p:ph type="title"/>
          </p:nvPr>
        </p:nvSpPr>
        <p:spPr>
          <a:xfrm>
            <a:off x="655639" y="311151"/>
            <a:ext cx="9051900" cy="1295400"/>
          </a:xfrm>
          <a:prstGeom prst="rect">
            <a:avLst/>
          </a:prstGeom>
        </p:spPr>
        <p:txBody>
          <a:bodyPr spcFirstLastPara="1" wrap="square" lIns="101851" tIns="50925" rIns="101851" bIns="50925" anchor="ctr" anchorCtr="0">
            <a:noAutofit/>
          </a:bodyPr>
          <a:lstStyle/>
          <a:p>
            <a:r>
              <a:rPr lang="en-US" b="1" dirty="0"/>
              <a:t>Evaluative </a:t>
            </a:r>
            <a:r>
              <a:rPr lang="en-US" b="1" dirty="0" smtClean="0"/>
              <a:t>Study</a:t>
            </a:r>
            <a:endParaRPr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hape 184">
            <a:extLst>
              <a:ext uri="{FF2B5EF4-FFF2-40B4-BE49-F238E27FC236}">
                <a16:creationId xmlns:a16="http://schemas.microsoft.com/office/drawing/2014/main" id="{A1BA26F3-66A5-4644-95AA-212CE02BC763}"/>
              </a:ext>
            </a:extLst>
          </p:cNvPr>
          <p:cNvSpPr txBox="1">
            <a:spLocks noGrp="1"/>
          </p:cNvSpPr>
          <p:nvPr>
            <p:ph type="title"/>
          </p:nvPr>
        </p:nvSpPr>
        <p:spPr/>
        <p:txBody>
          <a:bodyPr/>
          <a:lstStyle/>
          <a:p>
            <a:r>
              <a:rPr lang="en-US" sz="4200" dirty="0"/>
              <a:t/>
            </a:r>
            <a:br>
              <a:rPr lang="en-US" sz="4200" dirty="0"/>
            </a:br>
            <a:r>
              <a:rPr lang="en-US" sz="4200" dirty="0"/>
              <a:t>Research Questions to Guide the Evaluation</a:t>
            </a:r>
            <a:br>
              <a:rPr lang="en-US" sz="4200" dirty="0"/>
            </a:br>
            <a:r>
              <a:rPr lang="en-US" sz="4200" dirty="0"/>
              <a:t> </a:t>
            </a:r>
            <a:endParaRPr lang="en" sz="4200" dirty="0"/>
          </a:p>
        </p:txBody>
      </p:sp>
      <p:sp>
        <p:nvSpPr>
          <p:cNvPr id="5" name="TextBox 4">
            <a:extLst>
              <a:ext uri="{FF2B5EF4-FFF2-40B4-BE49-F238E27FC236}">
                <a16:creationId xmlns:a16="http://schemas.microsoft.com/office/drawing/2014/main" id="{62E3EAFC-4648-41B3-BE6C-94F4A7792764}"/>
              </a:ext>
            </a:extLst>
          </p:cNvPr>
          <p:cNvSpPr txBox="1"/>
          <p:nvPr/>
        </p:nvSpPr>
        <p:spPr>
          <a:xfrm>
            <a:off x="9349182" y="5315528"/>
            <a:ext cx="348172" cy="270074"/>
          </a:xfrm>
          <a:prstGeom prst="rect">
            <a:avLst/>
          </a:prstGeom>
          <a:noFill/>
        </p:spPr>
        <p:txBody>
          <a:bodyPr wrap="none" rtlCol="0">
            <a:spAutoFit/>
          </a:bodyPr>
          <a:lstStyle/>
          <a:p>
            <a:r>
              <a:rPr lang="en-US" sz="1155" dirty="0"/>
              <a:t>10</a:t>
            </a:r>
          </a:p>
        </p:txBody>
      </p:sp>
      <p:sp>
        <p:nvSpPr>
          <p:cNvPr id="10" name="Text Placeholder 9">
            <a:extLst>
              <a:ext uri="{FF2B5EF4-FFF2-40B4-BE49-F238E27FC236}">
                <a16:creationId xmlns:a16="http://schemas.microsoft.com/office/drawing/2014/main" id="{6E6B2C91-159D-44FE-9F5C-EE053E36D66D}"/>
              </a:ext>
            </a:extLst>
          </p:cNvPr>
          <p:cNvSpPr txBox="1">
            <a:spLocks noGrp="1"/>
          </p:cNvSpPr>
          <p:nvPr>
            <p:ph type="body" idx="1"/>
          </p:nvPr>
        </p:nvSpPr>
        <p:spPr>
          <a:xfrm>
            <a:off x="655641" y="1812928"/>
            <a:ext cx="9051925" cy="4980077"/>
          </a:xfrm>
          <a:prstGeom prst="rect">
            <a:avLst/>
          </a:prstGeom>
          <a:noFill/>
        </p:spPr>
        <p:txBody>
          <a:bodyPr wrap="square" rtlCol="0">
            <a:spAutoFit/>
          </a:bodyPr>
          <a:lstStyle/>
          <a:p>
            <a:pPr marL="834370" lvl="1" indent="-457189">
              <a:lnSpc>
                <a:spcPct val="115000"/>
              </a:lnSpc>
              <a:buSzPct val="100000"/>
              <a:buFont typeface="+mj-lt"/>
              <a:buAutoNum type="arabicParenR"/>
            </a:pPr>
            <a:r>
              <a:rPr lang="en-US" sz="2400" dirty="0">
                <a:ea typeface="Arial" panose="020B0604020202020204" pitchFamily="34" charset="0"/>
              </a:rPr>
              <a:t>Did growth in student achievement and other student outcome measures occur from the baseline 2017-18 school year through the 2021-22 school year in Illinois public schools? </a:t>
            </a:r>
          </a:p>
          <a:p>
            <a:pPr marL="834370" lvl="1" indent="-457189">
              <a:lnSpc>
                <a:spcPct val="115000"/>
              </a:lnSpc>
              <a:buSzPct val="100000"/>
              <a:buFont typeface="+mj-lt"/>
              <a:buAutoNum type="arabicParenR"/>
            </a:pPr>
            <a:r>
              <a:rPr lang="en-US" sz="2400" dirty="0">
                <a:ea typeface="Arial" panose="020B0604020202020204" pitchFamily="34" charset="0"/>
              </a:rPr>
              <a:t>How faithful was the implementation of the EBF model in Illinois public schools from the 2017-18 to 2021-22 school years?</a:t>
            </a:r>
          </a:p>
          <a:p>
            <a:pPr marL="834370" lvl="1" indent="-457189">
              <a:lnSpc>
                <a:spcPct val="115000"/>
              </a:lnSpc>
              <a:buSzPct val="100000"/>
              <a:buFont typeface="+mj-lt"/>
              <a:buAutoNum type="arabicParenR"/>
            </a:pPr>
            <a:r>
              <a:rPr lang="en-US" sz="2400" dirty="0">
                <a:ea typeface="Arial" panose="020B0604020202020204" pitchFamily="34" charset="0"/>
              </a:rPr>
              <a:t>Did changes in school-level expenditures predict changes in student growth factors?</a:t>
            </a:r>
          </a:p>
          <a:p>
            <a:pPr marL="834370" lvl="1" indent="-457189">
              <a:lnSpc>
                <a:spcPct val="115000"/>
              </a:lnSpc>
              <a:buSzPct val="100000"/>
              <a:buFont typeface="+mj-lt"/>
              <a:buAutoNum type="arabicParenR"/>
            </a:pPr>
            <a:r>
              <a:rPr lang="en-US" sz="2400" dirty="0">
                <a:ea typeface="Arial" panose="020B0604020202020204" pitchFamily="34" charset="0"/>
              </a:rPr>
              <a:t>What systemic and organizational change elements were necessary to close the achievement gap?</a:t>
            </a:r>
          </a:p>
        </p:txBody>
      </p:sp>
    </p:spTree>
    <p:extLst>
      <p:ext uri="{BB962C8B-B14F-4D97-AF65-F5344CB8AC3E}">
        <p14:creationId xmlns:p14="http://schemas.microsoft.com/office/powerpoint/2010/main" val="2386854745"/>
      </p:ext>
    </p:extLst>
  </p:cSld>
  <p:clrMapOvr>
    <a:masterClrMapping/>
  </p:clrMapOvr>
  <mc:AlternateContent xmlns:mc="http://schemas.openxmlformats.org/markup-compatibility/2006" xmlns:p14="http://schemas.microsoft.com/office/powerpoint/2010/main">
    <mc:Choice Requires="p14">
      <p:transition spd="slow" p14:dur="2000" advClick="0" advTm="60000"/>
    </mc:Choice>
    <mc:Fallback xmlns="">
      <p:transition spd="slow" advClick="0" advTm="60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6E6B2C91-159D-44FE-9F5C-EE053E36D66D}"/>
              </a:ext>
            </a:extLst>
          </p:cNvPr>
          <p:cNvSpPr txBox="1">
            <a:spLocks noGrp="1"/>
          </p:cNvSpPr>
          <p:nvPr>
            <p:ph type="body" idx="1"/>
          </p:nvPr>
        </p:nvSpPr>
        <p:spPr/>
        <p:txBody>
          <a:bodyPr/>
          <a:lstStyle/>
          <a:p>
            <a:pPr marL="114297" indent="0">
              <a:buNone/>
            </a:pPr>
            <a:r>
              <a:rPr lang="en-US" sz="2800" dirty="0"/>
              <a:t>Quantitative </a:t>
            </a:r>
          </a:p>
          <a:p>
            <a:pPr lvl="1"/>
            <a:r>
              <a:rPr lang="en-US" sz="2800" dirty="0"/>
              <a:t>Student achievement data &amp; other student outcome measures (ISBE School report card, AFR, EIS, &amp; other data sets)</a:t>
            </a:r>
          </a:p>
          <a:p>
            <a:pPr lvl="1"/>
            <a:r>
              <a:rPr lang="en-US" sz="2800" dirty="0"/>
              <a:t>EBF school-level elements (FTEs and $$)</a:t>
            </a:r>
          </a:p>
          <a:p>
            <a:pPr lvl="1"/>
            <a:r>
              <a:rPr lang="en-US" sz="2800" dirty="0"/>
              <a:t>Annual Spend Plan</a:t>
            </a:r>
          </a:p>
          <a:p>
            <a:pPr lvl="1"/>
            <a:r>
              <a:rPr lang="en-US" sz="2800" dirty="0"/>
              <a:t>Timeline: Baseline 2017-18 &amp; 4 subsequent years of implementation</a:t>
            </a:r>
          </a:p>
          <a:p>
            <a:pPr marL="114297" indent="0">
              <a:buNone/>
            </a:pPr>
            <a:r>
              <a:rPr lang="en-US" sz="2800" dirty="0"/>
              <a:t>Qualitative</a:t>
            </a:r>
          </a:p>
          <a:p>
            <a:pPr lvl="1"/>
            <a:r>
              <a:rPr lang="en-US" sz="2800" dirty="0"/>
              <a:t>Principal interviews &amp; teacher focus groups</a:t>
            </a:r>
          </a:p>
          <a:p>
            <a:pPr lvl="1"/>
            <a:r>
              <a:rPr lang="en-US" sz="2800" dirty="0"/>
              <a:t>Timeline: Year 2021 </a:t>
            </a:r>
          </a:p>
          <a:p>
            <a:endParaRPr lang="en-US" sz="2800" dirty="0"/>
          </a:p>
        </p:txBody>
      </p:sp>
      <p:sp>
        <p:nvSpPr>
          <p:cNvPr id="9" name="Shape 184">
            <a:extLst>
              <a:ext uri="{FF2B5EF4-FFF2-40B4-BE49-F238E27FC236}">
                <a16:creationId xmlns:a16="http://schemas.microsoft.com/office/drawing/2014/main" id="{A1BA26F3-66A5-4644-95AA-212CE02BC763}"/>
              </a:ext>
            </a:extLst>
          </p:cNvPr>
          <p:cNvSpPr txBox="1">
            <a:spLocks noGrp="1"/>
          </p:cNvSpPr>
          <p:nvPr>
            <p:ph type="title"/>
          </p:nvPr>
        </p:nvSpPr>
        <p:spPr/>
        <p:txBody>
          <a:bodyPr/>
          <a:lstStyle/>
          <a:p>
            <a:r>
              <a:rPr lang="en-US" dirty="0" smtClean="0"/>
              <a:t/>
            </a:r>
            <a:br>
              <a:rPr lang="en-US" dirty="0" smtClean="0"/>
            </a:br>
            <a:r>
              <a:rPr lang="en-US" dirty="0" smtClean="0"/>
              <a:t>Data Collection </a:t>
            </a:r>
            <a:br>
              <a:rPr lang="en-US" dirty="0" smtClean="0"/>
            </a:br>
            <a:r>
              <a:rPr lang="en-US" dirty="0" smtClean="0"/>
              <a:t> </a:t>
            </a:r>
            <a:endParaRPr lang="en" dirty="0"/>
          </a:p>
        </p:txBody>
      </p:sp>
      <p:sp>
        <p:nvSpPr>
          <p:cNvPr id="5" name="TextBox 4">
            <a:extLst>
              <a:ext uri="{FF2B5EF4-FFF2-40B4-BE49-F238E27FC236}">
                <a16:creationId xmlns:a16="http://schemas.microsoft.com/office/drawing/2014/main" id="{425BF886-EFC9-42CD-9D53-857EE23E385B}"/>
              </a:ext>
            </a:extLst>
          </p:cNvPr>
          <p:cNvSpPr txBox="1"/>
          <p:nvPr/>
        </p:nvSpPr>
        <p:spPr>
          <a:xfrm>
            <a:off x="9571056" y="5383867"/>
            <a:ext cx="348172" cy="270074"/>
          </a:xfrm>
          <a:prstGeom prst="rect">
            <a:avLst/>
          </a:prstGeom>
          <a:noFill/>
        </p:spPr>
        <p:txBody>
          <a:bodyPr wrap="none" rtlCol="0">
            <a:spAutoFit/>
          </a:bodyPr>
          <a:lstStyle/>
          <a:p>
            <a:r>
              <a:rPr lang="en-US" sz="1155" dirty="0"/>
              <a:t>15</a:t>
            </a:r>
          </a:p>
        </p:txBody>
      </p:sp>
    </p:spTree>
    <p:extLst>
      <p:ext uri="{BB962C8B-B14F-4D97-AF65-F5344CB8AC3E}">
        <p14:creationId xmlns:p14="http://schemas.microsoft.com/office/powerpoint/2010/main" val="1788721064"/>
      </p:ext>
    </p:extLst>
  </p:cSld>
  <p:clrMapOvr>
    <a:masterClrMapping/>
  </p:clrMapOvr>
  <mc:AlternateContent xmlns:mc="http://schemas.openxmlformats.org/markup-compatibility/2006" xmlns:p14="http://schemas.microsoft.com/office/powerpoint/2010/main">
    <mc:Choice Requires="p14">
      <p:transition spd="slow" p14:dur="2000" advClick="0" advTm="60000"/>
    </mc:Choice>
    <mc:Fallback xmlns="">
      <p:transition spd="slow" advClick="0" advTm="60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2"/>
          <p:cNvSpPr txBox="1">
            <a:spLocks noGrp="1"/>
          </p:cNvSpPr>
          <p:nvPr>
            <p:ph type="body" idx="1"/>
          </p:nvPr>
        </p:nvSpPr>
        <p:spPr>
          <a:xfrm>
            <a:off x="655639" y="1423555"/>
            <a:ext cx="9051900" cy="5695000"/>
          </a:xfrm>
          <a:prstGeom prst="rect">
            <a:avLst/>
          </a:prstGeom>
        </p:spPr>
        <p:txBody>
          <a:bodyPr spcFirstLastPara="1" wrap="square" lIns="101851" tIns="50925" rIns="101851" bIns="50925" anchor="t" anchorCtr="0">
            <a:noAutofit/>
          </a:bodyPr>
          <a:lstStyle/>
          <a:p>
            <a:pPr marL="0" indent="0">
              <a:buNone/>
            </a:pPr>
            <a:r>
              <a:rPr lang="en-US" sz="2000" b="1" u="sng" dirty="0"/>
              <a:t>Overview of Subcommittee Charge</a:t>
            </a:r>
            <a:r>
              <a:rPr lang="en-US" sz="2000" dirty="0"/>
              <a:t>:  Develop a shared understanding of the purpose for potentially recalibrating per pupil elements in the EBF</a:t>
            </a:r>
          </a:p>
          <a:p>
            <a:pPr marL="571486" indent="-571486"/>
            <a:endParaRPr lang="en-US" sz="2000" dirty="0"/>
          </a:p>
          <a:p>
            <a:pPr marL="0" indent="0">
              <a:buNone/>
            </a:pPr>
            <a:r>
              <a:rPr lang="en-US" sz="2000" dirty="0"/>
              <a:t>6 Recalibration Areas for Year One:</a:t>
            </a:r>
          </a:p>
          <a:p>
            <a:pPr marL="800080" lvl="1"/>
            <a:r>
              <a:rPr lang="en-US" sz="2000" dirty="0"/>
              <a:t>Gifted</a:t>
            </a:r>
          </a:p>
          <a:p>
            <a:pPr marL="800080" lvl="1"/>
            <a:r>
              <a:rPr lang="en-US" sz="2000" dirty="0"/>
              <a:t>Instructional materials</a:t>
            </a:r>
          </a:p>
          <a:p>
            <a:pPr marL="800080" lvl="1"/>
            <a:r>
              <a:rPr lang="en-US" sz="2000" dirty="0"/>
              <a:t>Assessments</a:t>
            </a:r>
          </a:p>
          <a:p>
            <a:pPr marL="800080" lvl="1"/>
            <a:r>
              <a:rPr lang="en-US" sz="2000" dirty="0"/>
              <a:t>Student activities</a:t>
            </a:r>
          </a:p>
          <a:p>
            <a:pPr marL="800080" lvl="1"/>
            <a:r>
              <a:rPr lang="en-US" sz="2000" dirty="0"/>
              <a:t>Maintenance and Operations</a:t>
            </a:r>
          </a:p>
          <a:p>
            <a:pPr marL="800080" lvl="1"/>
            <a:r>
              <a:rPr lang="en-US" sz="2000" dirty="0"/>
              <a:t>Central Office</a:t>
            </a:r>
          </a:p>
          <a:p>
            <a:pPr marL="457189" lvl="1" indent="0">
              <a:buNone/>
            </a:pPr>
            <a:endParaRPr lang="en-US" sz="2000" dirty="0"/>
          </a:p>
          <a:p>
            <a:pPr marL="0" indent="0">
              <a:buNone/>
            </a:pPr>
            <a:r>
              <a:rPr lang="en-US" sz="2000" dirty="0"/>
              <a:t>Challenges:</a:t>
            </a:r>
          </a:p>
          <a:p>
            <a:pPr marL="800080" lvl="1"/>
            <a:r>
              <a:rPr lang="en-US" sz="2000" dirty="0"/>
              <a:t>AFR Data</a:t>
            </a:r>
          </a:p>
          <a:p>
            <a:pPr marL="800080" lvl="1"/>
            <a:r>
              <a:rPr lang="en-US" sz="2000" dirty="0"/>
              <a:t>Underfunded System</a:t>
            </a:r>
          </a:p>
          <a:p>
            <a:pPr marL="800080" lvl="1"/>
            <a:r>
              <a:rPr lang="en-US" sz="2000" dirty="0"/>
              <a:t>Hard to do Evidence-Based</a:t>
            </a:r>
          </a:p>
          <a:p>
            <a:pPr marL="0" indent="0">
              <a:buNone/>
            </a:pPr>
            <a:endParaRPr lang="en-US" sz="2000" dirty="0"/>
          </a:p>
          <a:p>
            <a:pPr marL="342891"/>
            <a:endParaRPr lang="en-US" sz="2000" dirty="0"/>
          </a:p>
        </p:txBody>
      </p:sp>
      <p:sp>
        <p:nvSpPr>
          <p:cNvPr id="131" name="Google Shape;131;p22"/>
          <p:cNvSpPr txBox="1">
            <a:spLocks noGrp="1"/>
          </p:cNvSpPr>
          <p:nvPr>
            <p:ph type="title"/>
          </p:nvPr>
        </p:nvSpPr>
        <p:spPr>
          <a:xfrm>
            <a:off x="655639" y="311151"/>
            <a:ext cx="9051900" cy="1295400"/>
          </a:xfrm>
          <a:prstGeom prst="rect">
            <a:avLst/>
          </a:prstGeom>
        </p:spPr>
        <p:txBody>
          <a:bodyPr spcFirstLastPara="1" wrap="square" lIns="101851" tIns="50925" rIns="101851" bIns="50925" anchor="ctr" anchorCtr="0">
            <a:noAutofit/>
          </a:bodyPr>
          <a:lstStyle/>
          <a:p>
            <a:r>
              <a:rPr lang="en-US" b="1" dirty="0" smtClean="0"/>
              <a:t>Recalibration</a:t>
            </a:r>
            <a:endParaRPr b="1" dirty="0"/>
          </a:p>
        </p:txBody>
      </p:sp>
    </p:spTree>
    <p:extLst>
      <p:ext uri="{BB962C8B-B14F-4D97-AF65-F5344CB8AC3E}">
        <p14:creationId xmlns:p14="http://schemas.microsoft.com/office/powerpoint/2010/main" val="361647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4"/>
          <p:cNvSpPr txBox="1"/>
          <p:nvPr/>
        </p:nvSpPr>
        <p:spPr>
          <a:xfrm>
            <a:off x="1143000" y="434978"/>
            <a:ext cx="8077200" cy="722313"/>
          </a:xfrm>
          <a:prstGeom prst="rect">
            <a:avLst/>
          </a:prstGeom>
          <a:noFill/>
          <a:ln>
            <a:noFill/>
          </a:ln>
        </p:spPr>
        <p:txBody>
          <a:bodyPr spcFirstLastPara="1" wrap="square" lIns="91425" tIns="45700" rIns="91425" bIns="45700" anchor="t" anchorCtr="0">
            <a:noAutofit/>
          </a:bodyPr>
          <a:lstStyle/>
          <a:p>
            <a:pPr algn="ctr"/>
            <a:r>
              <a:rPr lang="en-US" sz="4000" b="1" dirty="0">
                <a:solidFill>
                  <a:srgbClr val="004882"/>
                </a:solidFill>
              </a:rPr>
              <a:t>Introductions</a:t>
            </a:r>
            <a:endParaRPr dirty="0"/>
          </a:p>
        </p:txBody>
      </p:sp>
      <p:sp>
        <p:nvSpPr>
          <p:cNvPr id="73" name="Google Shape;73;p14"/>
          <p:cNvSpPr txBox="1"/>
          <p:nvPr/>
        </p:nvSpPr>
        <p:spPr>
          <a:xfrm>
            <a:off x="609600" y="1147858"/>
            <a:ext cx="6781800" cy="5177299"/>
          </a:xfrm>
          <a:prstGeom prst="rect">
            <a:avLst/>
          </a:prstGeom>
          <a:noFill/>
          <a:ln>
            <a:noFill/>
          </a:ln>
        </p:spPr>
        <p:txBody>
          <a:bodyPr spcFirstLastPara="1" wrap="square" lIns="91425" tIns="45700" rIns="91425" bIns="45700" anchor="t" anchorCtr="0">
            <a:noAutofit/>
          </a:bodyPr>
          <a:lstStyle/>
          <a:p>
            <a:r>
              <a:rPr lang="en-US" sz="2000" dirty="0">
                <a:solidFill>
                  <a:schemeClr val="dk1"/>
                </a:solidFill>
              </a:rPr>
              <a:t>Ralph Martire (Speaker)</a:t>
            </a:r>
            <a:endParaRPr dirty="0"/>
          </a:p>
          <a:p>
            <a:r>
              <a:rPr lang="en-US" sz="2000" i="1" dirty="0">
                <a:solidFill>
                  <a:schemeClr val="dk1"/>
                </a:solidFill>
              </a:rPr>
              <a:t> - Executive Director of the Center for Tax and Budget Accountability, and Arthur Rubloff Professor of Public Policy at Roosevelt University</a:t>
            </a:r>
          </a:p>
          <a:p>
            <a:r>
              <a:rPr lang="en-US" sz="2000" i="1" dirty="0">
                <a:solidFill>
                  <a:schemeClr val="dk1"/>
                </a:solidFill>
              </a:rPr>
              <a:t>- Member, Professional Review Panel</a:t>
            </a:r>
            <a:endParaRPr dirty="0"/>
          </a:p>
          <a:p>
            <a:endParaRPr sz="2000" dirty="0">
              <a:solidFill>
                <a:schemeClr val="dk1"/>
              </a:solidFill>
            </a:endParaRPr>
          </a:p>
          <a:p>
            <a:r>
              <a:rPr lang="en-US" sz="2000" dirty="0"/>
              <a:t>Michelle Turner Mangan, Ph.D. (Speaker)</a:t>
            </a:r>
          </a:p>
          <a:p>
            <a:r>
              <a:rPr lang="en-US" sz="2000" i="1" dirty="0"/>
              <a:t>- Professor &amp; Chair, Department of Research, College of Graduate Studies, Concordia University Chicago</a:t>
            </a:r>
          </a:p>
          <a:p>
            <a:r>
              <a:rPr lang="en-US" sz="2000" i="1" dirty="0"/>
              <a:t>- Chair, Professional Review Panel</a:t>
            </a:r>
            <a:endParaRPr lang="en-US" sz="2000" dirty="0"/>
          </a:p>
          <a:p>
            <a:endParaRPr sz="2000" dirty="0">
              <a:solidFill>
                <a:schemeClr val="dk1"/>
              </a:solidFill>
            </a:endParaRPr>
          </a:p>
          <a:p>
            <a:r>
              <a:rPr lang="en-US" sz="2000" dirty="0">
                <a:solidFill>
                  <a:schemeClr val="dk1"/>
                </a:solidFill>
              </a:rPr>
              <a:t>Susan Harkin, CSBO, SFO (Speaker)</a:t>
            </a:r>
            <a:endParaRPr dirty="0"/>
          </a:p>
          <a:p>
            <a:r>
              <a:rPr lang="en-US" sz="2000" i="1" dirty="0">
                <a:solidFill>
                  <a:schemeClr val="dk1"/>
                </a:solidFill>
              </a:rPr>
              <a:t> - Chief Operating Officer, Community Unit School District 300, Algonquin, IL</a:t>
            </a:r>
          </a:p>
          <a:p>
            <a:r>
              <a:rPr lang="en-US" sz="2000" i="1" dirty="0">
                <a:solidFill>
                  <a:schemeClr val="dk1"/>
                </a:solidFill>
              </a:rPr>
              <a:t>- Vice Chair, Professional Review Panel</a:t>
            </a:r>
            <a:endParaRPr dirty="0"/>
          </a:p>
          <a:p>
            <a:endParaRPr sz="2000" dirty="0">
              <a:solidFill>
                <a:schemeClr val="dk1"/>
              </a:solidFill>
            </a:endParaRPr>
          </a:p>
          <a:p>
            <a:r>
              <a:rPr lang="en-US" sz="2000" dirty="0"/>
              <a:t>Maureen Jones, CSBO (Moderator)</a:t>
            </a:r>
          </a:p>
          <a:p>
            <a:r>
              <a:rPr lang="en-US" sz="2000" i="1" dirty="0"/>
              <a:t>- Assistant Superintendent of Finance &amp; Operations,</a:t>
            </a:r>
            <a:endParaRPr lang="en-US" sz="2000" dirty="0"/>
          </a:p>
          <a:p>
            <a:r>
              <a:rPr lang="en-US" sz="2000" i="1" dirty="0"/>
              <a:t>CCSD 89, Glen Ellyn, IL</a:t>
            </a:r>
            <a:endParaRPr lang="en-US" sz="2000" dirty="0"/>
          </a:p>
          <a:p>
            <a:r>
              <a:rPr lang="en-US" sz="2000" dirty="0"/>
              <a:t/>
            </a:r>
            <a:br>
              <a:rPr lang="en-US" sz="2000" dirty="0"/>
            </a:br>
            <a:endParaRPr sz="2000" dirty="0"/>
          </a:p>
        </p:txBody>
      </p:sp>
      <p:pic>
        <p:nvPicPr>
          <p:cNvPr id="77" name="Google Shape;77;p14"/>
          <p:cNvPicPr preferRelativeResize="0"/>
          <p:nvPr/>
        </p:nvPicPr>
        <p:blipFill>
          <a:blip r:embed="rId3">
            <a:alphaModFix/>
          </a:blip>
          <a:stretch>
            <a:fillRect/>
          </a:stretch>
        </p:blipFill>
        <p:spPr>
          <a:xfrm>
            <a:off x="7934385" y="4021659"/>
            <a:ext cx="1221925" cy="1221925"/>
          </a:xfrm>
          <a:prstGeom prst="rect">
            <a:avLst/>
          </a:prstGeom>
          <a:noFill/>
          <a:ln>
            <a:noFill/>
          </a:ln>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16323" y="1631588"/>
            <a:ext cx="2858053" cy="914400"/>
          </a:xfrm>
          <a:prstGeom prst="rect">
            <a:avLst/>
          </a:prstGeom>
        </p:spPr>
      </p:pic>
      <p:pic>
        <p:nvPicPr>
          <p:cNvPr id="1026" name="Picture 2" descr="https://lh6.googleusercontent.com/qb9po1LQd5v02lRfdDd6AnaS7h43owIZPG6kMOW-uKKw5DiLhp0sR99a93bc_efcVc9YTrrEFtLbkrpibBdzTWDCetKvEAc3iJe2ekmlGDLXVblex4Gc994rsGXcTOiwsEUJQ3fOJ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34383" y="5445088"/>
            <a:ext cx="1225296" cy="122529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lh3.googleusercontent.com/JSkEaV2h5ugzFlM2Yo6gWELpS6GOOqiABb7dG-MT7RjNizmdibM2zwRGn08KiSi5J0TGo7ZBIHDK_q_9LWPuJ7_TybUVaJB-G-F4tmKMi3_056L6bTuCXg5DlPgO8PPWy0_n4yuuH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3948" y="2762107"/>
            <a:ext cx="2322799" cy="12252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Gifted Expenditures - AFR</a:t>
            </a:r>
          </a:p>
        </p:txBody>
      </p:sp>
      <p:graphicFrame>
        <p:nvGraphicFramePr>
          <p:cNvPr id="4" name="Content Placeholder 7"/>
          <p:cNvGraphicFramePr>
            <a:graphicFrameLocks/>
          </p:cNvGraphicFramePr>
          <p:nvPr>
            <p:extLst/>
          </p:nvPr>
        </p:nvGraphicFramePr>
        <p:xfrm>
          <a:off x="565355" y="2056042"/>
          <a:ext cx="9142209" cy="2728761"/>
        </p:xfrm>
        <a:graphic>
          <a:graphicData uri="http://schemas.openxmlformats.org/drawingml/2006/table">
            <a:tbl>
              <a:tblPr firstRow="1" firstCol="1" bandRow="1">
                <a:tableStyleId>{5C22544A-7EE6-4342-B048-85BDC9FD1C3A}</a:tableStyleId>
              </a:tblPr>
              <a:tblGrid>
                <a:gridCol w="3816651">
                  <a:extLst>
                    <a:ext uri="{9D8B030D-6E8A-4147-A177-3AD203B41FA5}">
                      <a16:colId xmlns:a16="http://schemas.microsoft.com/office/drawing/2014/main" val="20000"/>
                    </a:ext>
                  </a:extLst>
                </a:gridCol>
                <a:gridCol w="1863945">
                  <a:extLst>
                    <a:ext uri="{9D8B030D-6E8A-4147-A177-3AD203B41FA5}">
                      <a16:colId xmlns:a16="http://schemas.microsoft.com/office/drawing/2014/main" val="20001"/>
                    </a:ext>
                  </a:extLst>
                </a:gridCol>
                <a:gridCol w="1750761">
                  <a:extLst>
                    <a:ext uri="{9D8B030D-6E8A-4147-A177-3AD203B41FA5}">
                      <a16:colId xmlns:a16="http://schemas.microsoft.com/office/drawing/2014/main" val="20002"/>
                    </a:ext>
                  </a:extLst>
                </a:gridCol>
                <a:gridCol w="1710852">
                  <a:extLst>
                    <a:ext uri="{9D8B030D-6E8A-4147-A177-3AD203B41FA5}">
                      <a16:colId xmlns:a16="http://schemas.microsoft.com/office/drawing/2014/main" val="20003"/>
                    </a:ext>
                  </a:extLst>
                </a:gridCol>
              </a:tblGrid>
              <a:tr h="350520">
                <a:tc>
                  <a:txBody>
                    <a:bodyPr/>
                    <a:lstStyle/>
                    <a:p>
                      <a:pPr marL="0" marR="0" algn="ctr">
                        <a:lnSpc>
                          <a:spcPct val="115000"/>
                        </a:lnSpc>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smtClean="0">
                          <a:effectLst/>
                        </a:rPr>
                        <a:t>Set by Statute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smtClean="0">
                          <a:effectLst/>
                        </a:rPr>
                        <a:t>FY2017 AFR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smtClean="0">
                          <a:effectLst/>
                        </a:rPr>
                        <a:t>FY2018 AFR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559067">
                <a:tc>
                  <a:txBody>
                    <a:bodyPr/>
                    <a:lstStyle/>
                    <a:p>
                      <a:pPr marL="0" marR="0">
                        <a:lnSpc>
                          <a:spcPct val="115000"/>
                        </a:lnSpc>
                        <a:spcBef>
                          <a:spcPts val="0"/>
                        </a:spcBef>
                        <a:spcAft>
                          <a:spcPts val="0"/>
                        </a:spcAft>
                      </a:pPr>
                      <a:r>
                        <a:rPr lang="en-US" sz="2000" dirty="0" smtClean="0">
                          <a:effectLst/>
                          <a:latin typeface="+mj-lt"/>
                        </a:rPr>
                        <a:t>State Average</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rPr>
                        <a:t>$40</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rPr>
                        <a:t>$28</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rPr>
                        <a:t>$34</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559067">
                <a:tc>
                  <a:txBody>
                    <a:bodyPr/>
                    <a:lstStyle/>
                    <a:p>
                      <a:pPr marL="0" marR="0">
                        <a:lnSpc>
                          <a:spcPct val="115000"/>
                        </a:lnSpc>
                        <a:spcBef>
                          <a:spcPts val="0"/>
                        </a:spcBef>
                        <a:spcAft>
                          <a:spcPts val="0"/>
                        </a:spcAft>
                      </a:pPr>
                      <a:r>
                        <a:rPr lang="en-US" sz="2000" dirty="0" smtClean="0">
                          <a:effectLst/>
                          <a:latin typeface="+mj-lt"/>
                        </a:rPr>
                        <a:t>Elementary District Average</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$63</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559067">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000" dirty="0" smtClean="0">
                          <a:effectLst/>
                          <a:latin typeface="+mj-lt"/>
                        </a:rPr>
                        <a:t>High School District Average</a:t>
                      </a:r>
                      <a:endParaRPr lang="en-US" sz="2000" dirty="0" smtClean="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$4</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70104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000" dirty="0" smtClean="0">
                          <a:effectLst/>
                          <a:latin typeface="+mj-lt"/>
                        </a:rPr>
                        <a:t>90-110%</a:t>
                      </a:r>
                      <a:r>
                        <a:rPr lang="en-US" sz="2000" baseline="0" dirty="0" smtClean="0">
                          <a:effectLst/>
                          <a:latin typeface="+mj-lt"/>
                        </a:rPr>
                        <a:t> Adequacy District Avg</a:t>
                      </a:r>
                      <a:endParaRPr lang="en-US" sz="2000" dirty="0" smtClean="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$57</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$89</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Rectangle 4"/>
          <p:cNvSpPr/>
          <p:nvPr/>
        </p:nvSpPr>
        <p:spPr>
          <a:xfrm>
            <a:off x="808703" y="4947288"/>
            <a:ext cx="4572000" cy="287002"/>
          </a:xfrm>
          <a:prstGeom prst="rect">
            <a:avLst/>
          </a:prstGeom>
        </p:spPr>
        <p:txBody>
          <a:bodyPr>
            <a:spAutoFit/>
          </a:bodyPr>
          <a:lstStyle/>
          <a:p>
            <a:pPr>
              <a:lnSpc>
                <a:spcPct val="115000"/>
              </a:lnSpc>
            </a:pPr>
            <a:r>
              <a:rPr lang="en-US" sz="1100" dirty="0">
                <a:latin typeface="Calibri" panose="020F0502020204030204" pitchFamily="34" charset="0"/>
                <a:ea typeface="Times New Roman" panose="02020603050405020304" pitchFamily="18" charset="0"/>
                <a:cs typeface="Times New Roman" panose="02020603050405020304" pitchFamily="18" charset="0"/>
              </a:rPr>
              <a:t>Source: CTBA analysis of EBF statute, ISBE FY2017 and FY2018 AFR data</a:t>
            </a:r>
            <a:endParaRPr lang="en-US"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Content Placeholder 4"/>
          <p:cNvSpPr txBox="1">
            <a:spLocks/>
          </p:cNvSpPr>
          <p:nvPr/>
        </p:nvSpPr>
        <p:spPr>
          <a:xfrm>
            <a:off x="1489589" y="5788743"/>
            <a:ext cx="7806813" cy="687524"/>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2000" dirty="0"/>
              <a:t>From AFR: Function 1650 “Gifted Programs”, all funds all objects</a:t>
            </a:r>
          </a:p>
        </p:txBody>
      </p:sp>
    </p:spTree>
    <p:extLst>
      <p:ext uri="{BB962C8B-B14F-4D97-AF65-F5344CB8AC3E}">
        <p14:creationId xmlns:p14="http://schemas.microsoft.com/office/powerpoint/2010/main" val="34692589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Instructional Materials - AFR</a:t>
            </a:r>
          </a:p>
        </p:txBody>
      </p:sp>
      <p:graphicFrame>
        <p:nvGraphicFramePr>
          <p:cNvPr id="4" name="Content Placeholder 7"/>
          <p:cNvGraphicFramePr>
            <a:graphicFrameLocks/>
          </p:cNvGraphicFramePr>
          <p:nvPr>
            <p:extLst/>
          </p:nvPr>
        </p:nvGraphicFramePr>
        <p:xfrm>
          <a:off x="486701" y="1905002"/>
          <a:ext cx="9220865" cy="2753499"/>
        </p:xfrm>
        <a:graphic>
          <a:graphicData uri="http://schemas.openxmlformats.org/drawingml/2006/table">
            <a:tbl>
              <a:tblPr firstRow="1" firstCol="1" bandRow="1">
                <a:tableStyleId>{5C22544A-7EE6-4342-B048-85BDC9FD1C3A}</a:tableStyleId>
              </a:tblPr>
              <a:tblGrid>
                <a:gridCol w="3849488">
                  <a:extLst>
                    <a:ext uri="{9D8B030D-6E8A-4147-A177-3AD203B41FA5}">
                      <a16:colId xmlns:a16="http://schemas.microsoft.com/office/drawing/2014/main" val="20000"/>
                    </a:ext>
                  </a:extLst>
                </a:gridCol>
                <a:gridCol w="1879981">
                  <a:extLst>
                    <a:ext uri="{9D8B030D-6E8A-4147-A177-3AD203B41FA5}">
                      <a16:colId xmlns:a16="http://schemas.microsoft.com/office/drawing/2014/main" val="20001"/>
                    </a:ext>
                  </a:extLst>
                </a:gridCol>
                <a:gridCol w="1765824">
                  <a:extLst>
                    <a:ext uri="{9D8B030D-6E8A-4147-A177-3AD203B41FA5}">
                      <a16:colId xmlns:a16="http://schemas.microsoft.com/office/drawing/2014/main" val="20002"/>
                    </a:ext>
                  </a:extLst>
                </a:gridCol>
                <a:gridCol w="1725572">
                  <a:extLst>
                    <a:ext uri="{9D8B030D-6E8A-4147-A177-3AD203B41FA5}">
                      <a16:colId xmlns:a16="http://schemas.microsoft.com/office/drawing/2014/main" val="20003"/>
                    </a:ext>
                  </a:extLst>
                </a:gridCol>
              </a:tblGrid>
              <a:tr h="405039">
                <a:tc>
                  <a:txBody>
                    <a:bodyPr/>
                    <a:lstStyle/>
                    <a:p>
                      <a:pPr marL="0" marR="0" algn="ctr">
                        <a:lnSpc>
                          <a:spcPct val="115000"/>
                        </a:lnSpc>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smtClean="0">
                          <a:effectLst/>
                        </a:rPr>
                        <a:t>Set by Statute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smtClean="0">
                          <a:effectLst/>
                        </a:rPr>
                        <a:t>FY2017 AFR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smtClean="0">
                          <a:effectLst/>
                        </a:rPr>
                        <a:t>FY2018 AFR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559067">
                <a:tc>
                  <a:txBody>
                    <a:bodyPr/>
                    <a:lstStyle/>
                    <a:p>
                      <a:pPr marL="0" marR="0">
                        <a:lnSpc>
                          <a:spcPct val="115000"/>
                        </a:lnSpc>
                        <a:spcBef>
                          <a:spcPts val="0"/>
                        </a:spcBef>
                        <a:spcAft>
                          <a:spcPts val="0"/>
                        </a:spcAft>
                      </a:pPr>
                      <a:r>
                        <a:rPr lang="en-US" sz="2000" dirty="0" smtClean="0">
                          <a:effectLst/>
                          <a:latin typeface="+mj-lt"/>
                        </a:rPr>
                        <a:t>State Average</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rPr>
                        <a:t>$190</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rPr>
                        <a:t>$199</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rPr>
                        <a:t>$207</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559067">
                <a:tc>
                  <a:txBody>
                    <a:bodyPr/>
                    <a:lstStyle/>
                    <a:p>
                      <a:pPr marL="0" marR="0">
                        <a:lnSpc>
                          <a:spcPct val="115000"/>
                        </a:lnSpc>
                        <a:spcBef>
                          <a:spcPts val="0"/>
                        </a:spcBef>
                        <a:spcAft>
                          <a:spcPts val="0"/>
                        </a:spcAft>
                      </a:pPr>
                      <a:r>
                        <a:rPr lang="en-US" sz="2000" dirty="0" smtClean="0">
                          <a:effectLst/>
                          <a:latin typeface="+mj-lt"/>
                        </a:rPr>
                        <a:t>Elementary District Average</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$239</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559067">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000" dirty="0" smtClean="0">
                          <a:effectLst/>
                          <a:latin typeface="+mj-lt"/>
                        </a:rPr>
                        <a:t>High School District Average</a:t>
                      </a:r>
                      <a:endParaRPr lang="en-US" sz="2000" dirty="0" smtClean="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$214</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70104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000" dirty="0" smtClean="0">
                          <a:effectLst/>
                          <a:latin typeface="+mj-lt"/>
                        </a:rPr>
                        <a:t>90-110%</a:t>
                      </a:r>
                      <a:r>
                        <a:rPr lang="en-US" sz="2000" baseline="0" dirty="0" smtClean="0">
                          <a:effectLst/>
                          <a:latin typeface="+mj-lt"/>
                        </a:rPr>
                        <a:t> Adequacy District Avg</a:t>
                      </a:r>
                      <a:endParaRPr lang="en-US" sz="2000" dirty="0" smtClean="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$214</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$232</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Rectangle 4"/>
          <p:cNvSpPr/>
          <p:nvPr/>
        </p:nvSpPr>
        <p:spPr>
          <a:xfrm>
            <a:off x="655639" y="4669948"/>
            <a:ext cx="4572000" cy="287002"/>
          </a:xfrm>
          <a:prstGeom prst="rect">
            <a:avLst/>
          </a:prstGeom>
        </p:spPr>
        <p:txBody>
          <a:bodyPr>
            <a:spAutoFit/>
          </a:bodyPr>
          <a:lstStyle/>
          <a:p>
            <a:pPr>
              <a:lnSpc>
                <a:spcPct val="115000"/>
              </a:lnSpc>
            </a:pPr>
            <a:r>
              <a:rPr lang="en-US" sz="1100" dirty="0">
                <a:latin typeface="Calibri" panose="020F0502020204030204" pitchFamily="34" charset="0"/>
                <a:ea typeface="Times New Roman" panose="02020603050405020304" pitchFamily="18" charset="0"/>
                <a:cs typeface="Times New Roman" panose="02020603050405020304" pitchFamily="18" charset="0"/>
              </a:rPr>
              <a:t>Source: CTBA analysis of EBF statute, ISBE FY2017 and FY2018 AFR data</a:t>
            </a:r>
            <a:endParaRPr lang="en-US"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Content Placeholder 4"/>
          <p:cNvSpPr txBox="1">
            <a:spLocks/>
          </p:cNvSpPr>
          <p:nvPr/>
        </p:nvSpPr>
        <p:spPr>
          <a:xfrm>
            <a:off x="1890254" y="5368413"/>
            <a:ext cx="7162799" cy="1068524"/>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800" dirty="0"/>
              <a:t>From AFR: Ed Fund, all 1000 Functions excluding Student Activities Function 1500, 400 Objects “Supplies and Materials”</a:t>
            </a:r>
          </a:p>
          <a:p>
            <a:r>
              <a:rPr lang="en-US" sz="1800" dirty="0"/>
              <a:t>Note: CTBA FY18 AFR state average per pupil is lower than reported in ISBE’s analysis by $4 due to difference in enrollment numbers</a:t>
            </a:r>
          </a:p>
        </p:txBody>
      </p:sp>
    </p:spTree>
    <p:extLst>
      <p:ext uri="{BB962C8B-B14F-4D97-AF65-F5344CB8AC3E}">
        <p14:creationId xmlns:p14="http://schemas.microsoft.com/office/powerpoint/2010/main" val="851019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Assessments - AFR</a:t>
            </a:r>
          </a:p>
        </p:txBody>
      </p:sp>
      <p:graphicFrame>
        <p:nvGraphicFramePr>
          <p:cNvPr id="4" name="Content Placeholder 7"/>
          <p:cNvGraphicFramePr>
            <a:graphicFrameLocks/>
          </p:cNvGraphicFramePr>
          <p:nvPr>
            <p:extLst/>
          </p:nvPr>
        </p:nvGraphicFramePr>
        <p:xfrm>
          <a:off x="417871" y="1905002"/>
          <a:ext cx="9448800" cy="2641307"/>
        </p:xfrm>
        <a:graphic>
          <a:graphicData uri="http://schemas.openxmlformats.org/drawingml/2006/table">
            <a:tbl>
              <a:tblPr firstRow="1" firstCol="1" bandRow="1">
                <a:tableStyleId>{5C22544A-7EE6-4342-B048-85BDC9FD1C3A}</a:tableStyleId>
              </a:tblPr>
              <a:tblGrid>
                <a:gridCol w="3944645">
                  <a:extLst>
                    <a:ext uri="{9D8B030D-6E8A-4147-A177-3AD203B41FA5}">
                      <a16:colId xmlns:a16="http://schemas.microsoft.com/office/drawing/2014/main" val="20000"/>
                    </a:ext>
                  </a:extLst>
                </a:gridCol>
                <a:gridCol w="1926455">
                  <a:extLst>
                    <a:ext uri="{9D8B030D-6E8A-4147-A177-3AD203B41FA5}">
                      <a16:colId xmlns:a16="http://schemas.microsoft.com/office/drawing/2014/main" val="20001"/>
                    </a:ext>
                  </a:extLst>
                </a:gridCol>
                <a:gridCol w="1809475">
                  <a:extLst>
                    <a:ext uri="{9D8B030D-6E8A-4147-A177-3AD203B41FA5}">
                      <a16:colId xmlns:a16="http://schemas.microsoft.com/office/drawing/2014/main" val="20002"/>
                    </a:ext>
                  </a:extLst>
                </a:gridCol>
                <a:gridCol w="1768227">
                  <a:extLst>
                    <a:ext uri="{9D8B030D-6E8A-4147-A177-3AD203B41FA5}">
                      <a16:colId xmlns:a16="http://schemas.microsoft.com/office/drawing/2014/main" val="20003"/>
                    </a:ext>
                  </a:extLst>
                </a:gridCol>
              </a:tblGrid>
              <a:tr h="405039">
                <a:tc>
                  <a:txBody>
                    <a:bodyPr/>
                    <a:lstStyle/>
                    <a:p>
                      <a:pPr marL="0" marR="0" algn="ctr">
                        <a:lnSpc>
                          <a:spcPct val="115000"/>
                        </a:lnSpc>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smtClean="0">
                          <a:effectLst/>
                        </a:rPr>
                        <a:t>Set by Statute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smtClean="0">
                          <a:effectLst/>
                        </a:rPr>
                        <a:t>FY2017 AFR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smtClean="0">
                          <a:effectLst/>
                        </a:rPr>
                        <a:t>FY2018 AFR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559067">
                <a:tc>
                  <a:txBody>
                    <a:bodyPr/>
                    <a:lstStyle/>
                    <a:p>
                      <a:pPr marL="0" marR="0">
                        <a:lnSpc>
                          <a:spcPct val="115000"/>
                        </a:lnSpc>
                        <a:spcBef>
                          <a:spcPts val="0"/>
                        </a:spcBef>
                        <a:spcAft>
                          <a:spcPts val="0"/>
                        </a:spcAft>
                      </a:pPr>
                      <a:r>
                        <a:rPr lang="en-US" sz="2000" dirty="0" smtClean="0">
                          <a:effectLst/>
                          <a:latin typeface="+mj-lt"/>
                        </a:rPr>
                        <a:t>State Average</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rPr>
                        <a:t>$25</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rPr>
                        <a:t>$23</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rPr>
                        <a:t>$24</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559067">
                <a:tc>
                  <a:txBody>
                    <a:bodyPr/>
                    <a:lstStyle/>
                    <a:p>
                      <a:pPr marL="0" marR="0">
                        <a:lnSpc>
                          <a:spcPct val="115000"/>
                        </a:lnSpc>
                        <a:spcBef>
                          <a:spcPts val="0"/>
                        </a:spcBef>
                        <a:spcAft>
                          <a:spcPts val="0"/>
                        </a:spcAft>
                      </a:pPr>
                      <a:r>
                        <a:rPr lang="en-US" sz="2000" dirty="0" smtClean="0">
                          <a:effectLst/>
                          <a:latin typeface="+mj-lt"/>
                        </a:rPr>
                        <a:t>Elementary District Average</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$23</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559067">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000" dirty="0" smtClean="0">
                          <a:effectLst/>
                          <a:latin typeface="+mj-lt"/>
                        </a:rPr>
                        <a:t>High School District Average</a:t>
                      </a:r>
                      <a:endParaRPr lang="en-US" sz="2000" dirty="0" smtClean="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$32</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559067">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000" dirty="0" smtClean="0">
                          <a:effectLst/>
                          <a:latin typeface="+mj-lt"/>
                        </a:rPr>
                        <a:t>90-110%</a:t>
                      </a:r>
                      <a:r>
                        <a:rPr lang="en-US" sz="2000" baseline="0" dirty="0" smtClean="0">
                          <a:effectLst/>
                          <a:latin typeface="+mj-lt"/>
                        </a:rPr>
                        <a:t> Adequacy District Avg</a:t>
                      </a:r>
                      <a:endParaRPr lang="en-US" sz="2000" dirty="0" smtClean="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$22</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mj-lt"/>
                          <a:ea typeface="Times New Roman" panose="02020603050405020304" pitchFamily="18" charset="0"/>
                          <a:cs typeface="Times New Roman" panose="02020603050405020304" pitchFamily="18" charset="0"/>
                        </a:rPr>
                        <a:t>$24</a:t>
                      </a:r>
                      <a:endParaRPr lang="en-US" sz="20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Rectangle 4"/>
          <p:cNvSpPr/>
          <p:nvPr/>
        </p:nvSpPr>
        <p:spPr>
          <a:xfrm>
            <a:off x="739877" y="4557756"/>
            <a:ext cx="4572000" cy="287002"/>
          </a:xfrm>
          <a:prstGeom prst="rect">
            <a:avLst/>
          </a:prstGeom>
        </p:spPr>
        <p:txBody>
          <a:bodyPr>
            <a:spAutoFit/>
          </a:bodyPr>
          <a:lstStyle/>
          <a:p>
            <a:pPr>
              <a:lnSpc>
                <a:spcPct val="115000"/>
              </a:lnSpc>
            </a:pPr>
            <a:r>
              <a:rPr lang="en-US" sz="1100" dirty="0">
                <a:latin typeface="Calibri" panose="020F0502020204030204" pitchFamily="34" charset="0"/>
                <a:ea typeface="Times New Roman" panose="02020603050405020304" pitchFamily="18" charset="0"/>
                <a:cs typeface="Times New Roman" panose="02020603050405020304" pitchFamily="18" charset="0"/>
              </a:rPr>
              <a:t>Source: CTBA analysis of EBF statute, ISBE FY2017 and FY2018 AFR data</a:t>
            </a:r>
            <a:endParaRPr lang="en-US"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Content Placeholder 4"/>
          <p:cNvSpPr txBox="1">
            <a:spLocks/>
          </p:cNvSpPr>
          <p:nvPr/>
        </p:nvSpPr>
        <p:spPr>
          <a:xfrm>
            <a:off x="1332272" y="5653548"/>
            <a:ext cx="7986251" cy="457200"/>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800" dirty="0"/>
              <a:t>From AFR: 2230 Function “Assessment and Testing”, all objects, all Funds</a:t>
            </a:r>
          </a:p>
        </p:txBody>
      </p:sp>
    </p:spTree>
    <p:extLst>
      <p:ext uri="{BB962C8B-B14F-4D97-AF65-F5344CB8AC3E}">
        <p14:creationId xmlns:p14="http://schemas.microsoft.com/office/powerpoint/2010/main" val="10755747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Student Activities - AFR</a:t>
            </a:r>
          </a:p>
        </p:txBody>
      </p:sp>
      <p:graphicFrame>
        <p:nvGraphicFramePr>
          <p:cNvPr id="4" name="Content Placeholder 7"/>
          <p:cNvGraphicFramePr>
            <a:graphicFrameLocks/>
          </p:cNvGraphicFramePr>
          <p:nvPr>
            <p:extLst/>
          </p:nvPr>
        </p:nvGraphicFramePr>
        <p:xfrm>
          <a:off x="368712" y="1784555"/>
          <a:ext cx="9625782" cy="2999258"/>
        </p:xfrm>
        <a:graphic>
          <a:graphicData uri="http://schemas.openxmlformats.org/drawingml/2006/table">
            <a:tbl>
              <a:tblPr firstRow="1" firstCol="1" bandRow="1">
                <a:tableStyleId>{5C22544A-7EE6-4342-B048-85BDC9FD1C3A}</a:tableStyleId>
              </a:tblPr>
              <a:tblGrid>
                <a:gridCol w="2617539">
                  <a:extLst>
                    <a:ext uri="{9D8B030D-6E8A-4147-A177-3AD203B41FA5}">
                      <a16:colId xmlns:a16="http://schemas.microsoft.com/office/drawing/2014/main" val="20000"/>
                    </a:ext>
                  </a:extLst>
                </a:gridCol>
                <a:gridCol w="1182113">
                  <a:extLst>
                    <a:ext uri="{9D8B030D-6E8A-4147-A177-3AD203B41FA5}">
                      <a16:colId xmlns:a16="http://schemas.microsoft.com/office/drawing/2014/main" val="20001"/>
                    </a:ext>
                  </a:extLst>
                </a:gridCol>
                <a:gridCol w="1008320">
                  <a:extLst>
                    <a:ext uri="{9D8B030D-6E8A-4147-A177-3AD203B41FA5}">
                      <a16:colId xmlns:a16="http://schemas.microsoft.com/office/drawing/2014/main" val="20002"/>
                    </a:ext>
                  </a:extLst>
                </a:gridCol>
                <a:gridCol w="1445343">
                  <a:extLst>
                    <a:ext uri="{9D8B030D-6E8A-4147-A177-3AD203B41FA5}">
                      <a16:colId xmlns:a16="http://schemas.microsoft.com/office/drawing/2014/main" val="20003"/>
                    </a:ext>
                  </a:extLst>
                </a:gridCol>
                <a:gridCol w="1386348">
                  <a:extLst>
                    <a:ext uri="{9D8B030D-6E8A-4147-A177-3AD203B41FA5}">
                      <a16:colId xmlns:a16="http://schemas.microsoft.com/office/drawing/2014/main" val="20004"/>
                    </a:ext>
                  </a:extLst>
                </a:gridCol>
                <a:gridCol w="1986119">
                  <a:extLst>
                    <a:ext uri="{9D8B030D-6E8A-4147-A177-3AD203B41FA5}">
                      <a16:colId xmlns:a16="http://schemas.microsoft.com/office/drawing/2014/main" val="20005"/>
                    </a:ext>
                  </a:extLst>
                </a:gridCol>
              </a:tblGrid>
              <a:tr h="1215136">
                <a:tc>
                  <a:txBody>
                    <a:bodyPr/>
                    <a:lstStyle/>
                    <a:p>
                      <a:pPr marL="0" marR="0" algn="ctr">
                        <a:lnSpc>
                          <a:spcPct val="115000"/>
                        </a:lnSpc>
                        <a:spcBef>
                          <a:spcPts val="0"/>
                        </a:spcBef>
                        <a:spcAft>
                          <a:spcPts val="0"/>
                        </a:spcAft>
                      </a:pP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700" dirty="0" smtClean="0">
                          <a:effectLst/>
                        </a:rPr>
                        <a:t>Set by Statute</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700" dirty="0" smtClean="0">
                          <a:effectLst/>
                        </a:rPr>
                        <a:t>FY2017 AFR</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700" dirty="0" smtClean="0">
                          <a:effectLst/>
                        </a:rPr>
                        <a:t>FY2018 State AFR Avg–CTBA analysis</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700" dirty="0" smtClean="0">
                          <a:effectLst/>
                        </a:rPr>
                        <a:t>FY2018 State AFR Avg–ISBE analysis</a:t>
                      </a: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700" dirty="0" smtClean="0">
                          <a:effectLst/>
                        </a:rPr>
                        <a:t>FY2018 AFR Avg of 90-110%</a:t>
                      </a:r>
                      <a:r>
                        <a:rPr lang="en-US" sz="1700" baseline="0" dirty="0" smtClean="0">
                          <a:effectLst/>
                        </a:rPr>
                        <a:t> Dists</a:t>
                      </a:r>
                      <a:r>
                        <a:rPr lang="en-US" sz="1700" dirty="0" smtClean="0">
                          <a:effectLst/>
                        </a:rPr>
                        <a:t>–CTBA analysis</a:t>
                      </a: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559067">
                <a:tc>
                  <a:txBody>
                    <a:bodyPr/>
                    <a:lstStyle/>
                    <a:p>
                      <a:pPr marL="0" marR="0">
                        <a:lnSpc>
                          <a:spcPct val="115000"/>
                        </a:lnSpc>
                        <a:spcBef>
                          <a:spcPts val="0"/>
                        </a:spcBef>
                        <a:spcAft>
                          <a:spcPts val="0"/>
                        </a:spcAft>
                      </a:pPr>
                      <a:r>
                        <a:rPr kumimoji="0" lang="en-US" sz="1900" b="1" kern="1200" dirty="0" smtClean="0">
                          <a:solidFill>
                            <a:schemeClr val="lt1"/>
                          </a:solidFill>
                          <a:effectLst/>
                          <a:latin typeface="+mn-lt"/>
                          <a:ea typeface="+mn-ea"/>
                          <a:cs typeface="+mn-cs"/>
                        </a:rPr>
                        <a:t>Elementary Average</a:t>
                      </a:r>
                      <a:endParaRPr kumimoji="0" lang="en-US" sz="1900" b="1" kern="1200" dirty="0">
                        <a:solidFill>
                          <a:schemeClr val="lt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rPr>
                        <a:t>$100</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rPr>
                        <a:t>$101</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rPr>
                        <a:t>$90</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$104</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$84</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654304">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900" b="1" kern="1200" dirty="0" smtClean="0">
                          <a:solidFill>
                            <a:schemeClr val="lt1"/>
                          </a:solidFill>
                          <a:effectLst/>
                          <a:latin typeface="+mn-lt"/>
                          <a:ea typeface="+mn-ea"/>
                          <a:cs typeface="+mn-cs"/>
                        </a:rPr>
                        <a:t>Middle</a:t>
                      </a:r>
                      <a:r>
                        <a:rPr kumimoji="0" lang="en-US" sz="1900" b="1" kern="1200" baseline="0" dirty="0" smtClean="0">
                          <a:solidFill>
                            <a:schemeClr val="lt1"/>
                          </a:solidFill>
                          <a:effectLst/>
                          <a:latin typeface="+mn-lt"/>
                          <a:ea typeface="+mn-ea"/>
                          <a:cs typeface="+mn-cs"/>
                        </a:rPr>
                        <a:t> School</a:t>
                      </a:r>
                      <a:r>
                        <a:rPr kumimoji="0" lang="en-US" sz="1900" b="1" kern="1200" dirty="0" smtClean="0">
                          <a:solidFill>
                            <a:schemeClr val="lt1"/>
                          </a:solidFill>
                          <a:effectLst/>
                          <a:latin typeface="+mn-lt"/>
                          <a:ea typeface="+mn-ea"/>
                          <a:cs typeface="+mn-cs"/>
                        </a:rPr>
                        <a:t> Average</a:t>
                      </a:r>
                      <a:endParaRPr kumimoji="0" lang="en-US" sz="1900" b="1" kern="1200" dirty="0" smtClean="0">
                        <a:solidFill>
                          <a:schemeClr val="lt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$200</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$202</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$204*</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$208</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$238*</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559067">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900" dirty="0" smtClean="0">
                          <a:effectLst/>
                          <a:latin typeface="+mj-lt"/>
                        </a:rPr>
                        <a:t>High School Average</a:t>
                      </a:r>
                      <a:endParaRPr lang="en-US" sz="1900" dirty="0" smtClean="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$675</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$696</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$706</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$717</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smtClean="0">
                          <a:effectLst/>
                          <a:latin typeface="+mj-lt"/>
                          <a:ea typeface="Times New Roman" panose="02020603050405020304" pitchFamily="18" charset="0"/>
                          <a:cs typeface="Times New Roman" panose="02020603050405020304" pitchFamily="18" charset="0"/>
                        </a:rPr>
                        <a:t>$819</a:t>
                      </a:r>
                      <a:endParaRPr lang="en-US" sz="19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bl>
          </a:graphicData>
        </a:graphic>
      </p:graphicFrame>
      <p:sp>
        <p:nvSpPr>
          <p:cNvPr id="5" name="Rectangle 4"/>
          <p:cNvSpPr/>
          <p:nvPr/>
        </p:nvSpPr>
        <p:spPr>
          <a:xfrm>
            <a:off x="368711" y="4794948"/>
            <a:ext cx="7168895" cy="287002"/>
          </a:xfrm>
          <a:prstGeom prst="rect">
            <a:avLst/>
          </a:prstGeom>
        </p:spPr>
        <p:txBody>
          <a:bodyPr wrap="square">
            <a:spAutoFit/>
          </a:bodyPr>
          <a:lstStyle/>
          <a:p>
            <a:pPr>
              <a:lnSpc>
                <a:spcPct val="115000"/>
              </a:lnSpc>
            </a:pPr>
            <a:r>
              <a:rPr lang="en-US" sz="1100" dirty="0">
                <a:latin typeface="Calibri" panose="020F0502020204030204" pitchFamily="34" charset="0"/>
                <a:ea typeface="Times New Roman" panose="02020603050405020304" pitchFamily="18" charset="0"/>
                <a:cs typeface="Times New Roman" panose="02020603050405020304" pitchFamily="18" charset="0"/>
              </a:rPr>
              <a:t>Source: CTBA analysis of EBF statute, ISBE FY2017 and FY2018 AFR data, ISBE Estimated FY2018 Cost Factors</a:t>
            </a:r>
            <a:endParaRPr lang="en-US"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Content Placeholder 4"/>
          <p:cNvSpPr txBox="1">
            <a:spLocks/>
          </p:cNvSpPr>
          <p:nvPr/>
        </p:nvSpPr>
        <p:spPr>
          <a:xfrm>
            <a:off x="820993" y="5292213"/>
            <a:ext cx="8001000" cy="1604384"/>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400" dirty="0"/>
              <a:t>From AFR: 1500 Function “Interscholastic Programs”, all objects, all Funds</a:t>
            </a:r>
          </a:p>
          <a:p>
            <a:r>
              <a:rPr lang="en-US" sz="1400" dirty="0"/>
              <a:t>Notes: </a:t>
            </a:r>
          </a:p>
          <a:p>
            <a:pPr lvl="1"/>
            <a:r>
              <a:rPr lang="en-US" sz="1200" dirty="0">
                <a:solidFill>
                  <a:schemeClr val="accent2">
                    <a:lumMod val="75000"/>
                  </a:schemeClr>
                </a:solidFill>
              </a:rPr>
              <a:t>CTBA and ISBE high school average numbers differ slightly due to differences in enrollment numbers used</a:t>
            </a:r>
          </a:p>
          <a:p>
            <a:pPr lvl="1"/>
            <a:r>
              <a:rPr lang="en-US" sz="1200" dirty="0">
                <a:solidFill>
                  <a:schemeClr val="accent2">
                    <a:lumMod val="75000"/>
                  </a:schemeClr>
                </a:solidFill>
              </a:rPr>
              <a:t>ISBE sets middle school cost at 29% of high school average, and elementary costs at 50% of middle school costs. CTBA analysis uses HS-only and Elem-only district averages to approximate HS and Elem expenditures. Asterisked values are approximated using ISBE methodology (29% of high school expenditures)</a:t>
            </a:r>
          </a:p>
          <a:p>
            <a:pPr lvl="1"/>
            <a:endParaRPr lang="en-US" sz="1600" dirty="0"/>
          </a:p>
        </p:txBody>
      </p:sp>
    </p:spTree>
    <p:extLst>
      <p:ext uri="{BB962C8B-B14F-4D97-AF65-F5344CB8AC3E}">
        <p14:creationId xmlns:p14="http://schemas.microsoft.com/office/powerpoint/2010/main" val="1276533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Maintenance and Operations</a:t>
            </a:r>
          </a:p>
        </p:txBody>
      </p:sp>
      <p:graphicFrame>
        <p:nvGraphicFramePr>
          <p:cNvPr id="4" name="Content Placeholder 6"/>
          <p:cNvGraphicFramePr>
            <a:graphicFrameLocks/>
          </p:cNvGraphicFramePr>
          <p:nvPr>
            <p:extLst/>
          </p:nvPr>
        </p:nvGraphicFramePr>
        <p:xfrm>
          <a:off x="526030" y="1861176"/>
          <a:ext cx="9478297" cy="3332071"/>
        </p:xfrm>
        <a:graphic>
          <a:graphicData uri="http://schemas.openxmlformats.org/drawingml/2006/table">
            <a:tbl>
              <a:tblPr firstRow="1" firstCol="1" bandRow="1">
                <a:tableStyleId>{5C22544A-7EE6-4342-B048-85BDC9FD1C3A}</a:tableStyleId>
              </a:tblPr>
              <a:tblGrid>
                <a:gridCol w="2773169">
                  <a:extLst>
                    <a:ext uri="{9D8B030D-6E8A-4147-A177-3AD203B41FA5}">
                      <a16:colId xmlns:a16="http://schemas.microsoft.com/office/drawing/2014/main" val="20000"/>
                    </a:ext>
                  </a:extLst>
                </a:gridCol>
                <a:gridCol w="1290104">
                  <a:extLst>
                    <a:ext uri="{9D8B030D-6E8A-4147-A177-3AD203B41FA5}">
                      <a16:colId xmlns:a16="http://schemas.microsoft.com/office/drawing/2014/main" val="20001"/>
                    </a:ext>
                  </a:extLst>
                </a:gridCol>
                <a:gridCol w="1488579">
                  <a:extLst>
                    <a:ext uri="{9D8B030D-6E8A-4147-A177-3AD203B41FA5}">
                      <a16:colId xmlns:a16="http://schemas.microsoft.com/office/drawing/2014/main" val="20002"/>
                    </a:ext>
                  </a:extLst>
                </a:gridCol>
                <a:gridCol w="1267953">
                  <a:extLst>
                    <a:ext uri="{9D8B030D-6E8A-4147-A177-3AD203B41FA5}">
                      <a16:colId xmlns:a16="http://schemas.microsoft.com/office/drawing/2014/main" val="20003"/>
                    </a:ext>
                  </a:extLst>
                </a:gridCol>
                <a:gridCol w="1267953">
                  <a:extLst>
                    <a:ext uri="{9D8B030D-6E8A-4147-A177-3AD203B41FA5}">
                      <a16:colId xmlns:a16="http://schemas.microsoft.com/office/drawing/2014/main" val="20004"/>
                    </a:ext>
                  </a:extLst>
                </a:gridCol>
                <a:gridCol w="1390539">
                  <a:extLst>
                    <a:ext uri="{9D8B030D-6E8A-4147-A177-3AD203B41FA5}">
                      <a16:colId xmlns:a16="http://schemas.microsoft.com/office/drawing/2014/main" val="20005"/>
                    </a:ext>
                  </a:extLst>
                </a:gridCol>
              </a:tblGrid>
              <a:tr h="1170432">
                <a:tc>
                  <a:txBody>
                    <a:bodyPr/>
                    <a:lstStyle/>
                    <a:p>
                      <a:pPr marL="0" marR="0">
                        <a:lnSpc>
                          <a:spcPct val="120000"/>
                        </a:lnSpc>
                        <a:spcBef>
                          <a:spcPts val="0"/>
                        </a:spcBef>
                        <a:spcAft>
                          <a:spcPts val="0"/>
                        </a:spcAft>
                      </a:pPr>
                      <a:r>
                        <a:rPr lang="en-US" sz="1600" dirty="0">
                          <a:effectLst/>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effectLst/>
                        </a:rPr>
                        <a:t>Set by Statute (FY2018)</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FY2017 AFRs, All Dists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20000"/>
                        </a:lnSpc>
                        <a:spcBef>
                          <a:spcPts val="0"/>
                        </a:spcBef>
                        <a:spcAft>
                          <a:spcPts val="0"/>
                        </a:spcAft>
                        <a:buClrTx/>
                        <a:buSzTx/>
                        <a:buFontTx/>
                        <a:buNone/>
                        <a:tabLst/>
                        <a:defRPr/>
                      </a:pPr>
                      <a:r>
                        <a:rPr lang="en-US" sz="1600" dirty="0" smtClean="0">
                          <a:effectLst/>
                        </a:rPr>
                        <a:t>FY2018 AFRs, All Districts</a:t>
                      </a:r>
                      <a:r>
                        <a:rPr lang="en-US" sz="1600" baseline="0" dirty="0" smtClean="0">
                          <a:effectLst/>
                        </a:rPr>
                        <a:t> (</a:t>
                      </a:r>
                      <a:r>
                        <a:rPr lang="en-US" sz="1600" dirty="0" smtClean="0">
                          <a:effectLst/>
                        </a:rPr>
                        <a:t>CTBA)</a:t>
                      </a:r>
                      <a:endParaRPr lang="en-US" sz="16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20000"/>
                        </a:lnSpc>
                        <a:spcBef>
                          <a:spcPts val="0"/>
                        </a:spcBef>
                        <a:spcAft>
                          <a:spcPts val="0"/>
                        </a:spcAft>
                        <a:buClrTx/>
                        <a:buSzTx/>
                        <a:buFontTx/>
                        <a:buNone/>
                        <a:tabLst/>
                        <a:defRPr/>
                      </a:pPr>
                      <a:r>
                        <a:rPr lang="en-US" sz="1600" dirty="0" smtClean="0">
                          <a:effectLst/>
                        </a:rPr>
                        <a:t>FY2018 AFRs, All Districts</a:t>
                      </a:r>
                      <a:r>
                        <a:rPr lang="en-US" sz="1600" baseline="0" dirty="0" smtClean="0">
                          <a:effectLst/>
                        </a:rPr>
                        <a:t> (</a:t>
                      </a:r>
                      <a:r>
                        <a:rPr lang="en-US" sz="1600" dirty="0" smtClean="0">
                          <a:effectLst/>
                        </a:rPr>
                        <a:t>ISBE)</a:t>
                      </a:r>
                      <a:endParaRPr lang="en-US" sz="16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smtClean="0">
                          <a:effectLst/>
                        </a:rPr>
                        <a:t>FY2018 AFRs, 90-110% Dists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877824">
                <a:tc>
                  <a:txBody>
                    <a:bodyPr/>
                    <a:lstStyle/>
                    <a:p>
                      <a:pPr marL="0" marR="0">
                        <a:lnSpc>
                          <a:spcPct val="120000"/>
                        </a:lnSpc>
                        <a:spcBef>
                          <a:spcPts val="0"/>
                        </a:spcBef>
                        <a:spcAft>
                          <a:spcPts val="0"/>
                        </a:spcAft>
                      </a:pPr>
                      <a:r>
                        <a:rPr lang="en-US" sz="1600" dirty="0">
                          <a:effectLst/>
                        </a:rPr>
                        <a:t>Maintenance and Operations – Total Costs minus Benefits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20000"/>
                        </a:lnSpc>
                        <a:spcBef>
                          <a:spcPts val="0"/>
                        </a:spcBef>
                        <a:spcAft>
                          <a:spcPts val="0"/>
                        </a:spcAft>
                      </a:pPr>
                      <a:r>
                        <a:rPr lang="en-US" sz="1600" dirty="0">
                          <a:effectLst/>
                        </a:rPr>
                        <a:t>$1,038</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$941</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latin typeface="+mj-lt"/>
                        </a:rPr>
                        <a:t>$989</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latin typeface="+mj-lt"/>
                          <a:ea typeface="Times New Roman" panose="02020603050405020304" pitchFamily="18" charset="0"/>
                          <a:cs typeface="Times New Roman" panose="02020603050405020304" pitchFamily="18" charset="0"/>
                        </a:rPr>
                        <a:t>$1,001</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latin typeface="+mj-lt"/>
                        </a:rPr>
                        <a:t>$1,033</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653243">
                <a:tc>
                  <a:txBody>
                    <a:bodyPr/>
                    <a:lstStyle/>
                    <a:p>
                      <a:pPr marL="0" marR="0">
                        <a:lnSpc>
                          <a:spcPct val="120000"/>
                        </a:lnSpc>
                        <a:spcBef>
                          <a:spcPts val="0"/>
                        </a:spcBef>
                        <a:spcAft>
                          <a:spcPts val="0"/>
                        </a:spcAft>
                      </a:pPr>
                      <a:r>
                        <a:rPr lang="en-US" sz="1600" dirty="0">
                          <a:effectLst/>
                        </a:rPr>
                        <a:t>Maintenance and Operations – Salary costs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20000"/>
                        </a:lnSpc>
                        <a:spcBef>
                          <a:spcPts val="0"/>
                        </a:spcBef>
                        <a:spcAft>
                          <a:spcPts val="0"/>
                        </a:spcAft>
                      </a:pPr>
                      <a:r>
                        <a:rPr lang="en-US" sz="1600" dirty="0">
                          <a:effectLst/>
                        </a:rPr>
                        <a:t>$353</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$366</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latin typeface="+mj-lt"/>
                        </a:rPr>
                        <a:t>$357</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latin typeface="+mj-lt"/>
                          <a:ea typeface="Times New Roman" panose="02020603050405020304" pitchFamily="18" charset="0"/>
                          <a:cs typeface="Times New Roman" panose="02020603050405020304" pitchFamily="18" charset="0"/>
                        </a:rPr>
                        <a:t>$364</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latin typeface="+mj-lt"/>
                        </a:rPr>
                        <a:t>$</a:t>
                      </a:r>
                      <a:r>
                        <a:rPr lang="en-US" sz="1600" dirty="0" smtClean="0">
                          <a:effectLst/>
                          <a:latin typeface="+mj-lt"/>
                        </a:rPr>
                        <a:t>387</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653243">
                <a:tc>
                  <a:txBody>
                    <a:bodyPr/>
                    <a:lstStyle/>
                    <a:p>
                      <a:pPr marL="0" marR="0">
                        <a:lnSpc>
                          <a:spcPct val="120000"/>
                        </a:lnSpc>
                        <a:spcBef>
                          <a:spcPts val="0"/>
                        </a:spcBef>
                        <a:spcAft>
                          <a:spcPts val="0"/>
                        </a:spcAft>
                      </a:pPr>
                      <a:r>
                        <a:rPr lang="en-US" sz="1600" dirty="0">
                          <a:effectLst/>
                        </a:rPr>
                        <a:t>Benefits as Percentage of Salaries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20000"/>
                        </a:lnSpc>
                        <a:spcBef>
                          <a:spcPts val="0"/>
                        </a:spcBef>
                        <a:spcAft>
                          <a:spcPts val="0"/>
                        </a:spcAft>
                      </a:pPr>
                      <a:r>
                        <a:rPr lang="en-US" sz="1600" dirty="0">
                          <a:effectLst/>
                        </a:rPr>
                        <a:t>30%</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36.6%</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latin typeface="+mj-lt"/>
                        </a:rPr>
                        <a:t>20.2%</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latin typeface="+mj-lt"/>
                          <a:ea typeface="Times New Roman" panose="02020603050405020304" pitchFamily="18" charset="0"/>
                          <a:cs typeface="Times New Roman" panose="02020603050405020304" pitchFamily="18" charset="0"/>
                        </a:rPr>
                        <a:t>20.2%</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latin typeface="+mj-lt"/>
                        </a:rPr>
                        <a:t>19%</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bl>
          </a:graphicData>
        </a:graphic>
      </p:graphicFrame>
      <p:sp>
        <p:nvSpPr>
          <p:cNvPr id="5" name="Rectangle 4"/>
          <p:cNvSpPr/>
          <p:nvPr/>
        </p:nvSpPr>
        <p:spPr>
          <a:xfrm>
            <a:off x="526027" y="5183535"/>
            <a:ext cx="7168895" cy="287002"/>
          </a:xfrm>
          <a:prstGeom prst="rect">
            <a:avLst/>
          </a:prstGeom>
        </p:spPr>
        <p:txBody>
          <a:bodyPr wrap="square">
            <a:spAutoFit/>
          </a:bodyPr>
          <a:lstStyle/>
          <a:p>
            <a:pPr>
              <a:lnSpc>
                <a:spcPct val="115000"/>
              </a:lnSpc>
            </a:pPr>
            <a:r>
              <a:rPr lang="en-US" sz="1100" dirty="0">
                <a:latin typeface="Calibri" panose="020F0502020204030204" pitchFamily="34" charset="0"/>
                <a:ea typeface="Times New Roman" panose="02020603050405020304" pitchFamily="18" charset="0"/>
                <a:cs typeface="Times New Roman" panose="02020603050405020304" pitchFamily="18" charset="0"/>
              </a:rPr>
              <a:t>Source: CTBA analysis of EBF statute, ISBE FY2017 and FY2018 AFR data, ISBE Estimated FY2018 Cost Factors</a:t>
            </a:r>
            <a:endParaRPr lang="en-US"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Content Placeholder 4"/>
          <p:cNvSpPr txBox="1">
            <a:spLocks/>
          </p:cNvSpPr>
          <p:nvPr/>
        </p:nvSpPr>
        <p:spPr>
          <a:xfrm>
            <a:off x="947023" y="5690419"/>
            <a:ext cx="8760543" cy="1437968"/>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200" dirty="0"/>
              <a:t>From AFR: 2540 “Operation &amp; Maintenance of Plant Services” Function, all objects except 500 Capital Outlay, all Funds</a:t>
            </a:r>
          </a:p>
          <a:p>
            <a:r>
              <a:rPr lang="en-US" sz="1200" dirty="0"/>
              <a:t>Notes: </a:t>
            </a:r>
          </a:p>
          <a:p>
            <a:pPr lvl="1"/>
            <a:r>
              <a:rPr lang="en-US" sz="1251" dirty="0">
                <a:solidFill>
                  <a:schemeClr val="accent2">
                    <a:lumMod val="75000"/>
                  </a:schemeClr>
                </a:solidFill>
              </a:rPr>
              <a:t>ISBE also omits objects 700 Non-Capitalize Equipment and 800 Termination benefits from its FY18 AFR analysis, resulting in $11M less in total OM expend than CTBA’s analysis</a:t>
            </a:r>
          </a:p>
          <a:p>
            <a:pPr lvl="1"/>
            <a:r>
              <a:rPr lang="en-US" sz="1251" dirty="0">
                <a:solidFill>
                  <a:schemeClr val="accent2">
                    <a:lumMod val="75000"/>
                  </a:schemeClr>
                </a:solidFill>
              </a:rPr>
              <a:t>EBF estimates benefits are 30% of salaries expenditures; might be able to adjust down based on data above</a:t>
            </a:r>
          </a:p>
        </p:txBody>
      </p:sp>
    </p:spTree>
    <p:extLst>
      <p:ext uri="{BB962C8B-B14F-4D97-AF65-F5344CB8AC3E}">
        <p14:creationId xmlns:p14="http://schemas.microsoft.com/office/powerpoint/2010/main" val="671106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Central Office</a:t>
            </a:r>
          </a:p>
        </p:txBody>
      </p:sp>
      <p:graphicFrame>
        <p:nvGraphicFramePr>
          <p:cNvPr id="4" name="Content Placeholder 6"/>
          <p:cNvGraphicFramePr>
            <a:graphicFrameLocks/>
          </p:cNvGraphicFramePr>
          <p:nvPr>
            <p:extLst/>
          </p:nvPr>
        </p:nvGraphicFramePr>
        <p:xfrm>
          <a:off x="467035" y="1606553"/>
          <a:ext cx="9468465" cy="3536132"/>
        </p:xfrm>
        <a:graphic>
          <a:graphicData uri="http://schemas.openxmlformats.org/drawingml/2006/table">
            <a:tbl>
              <a:tblPr firstRow="1" firstCol="1" bandRow="1">
                <a:tableStyleId>{5C22544A-7EE6-4342-B048-85BDC9FD1C3A}</a:tableStyleId>
              </a:tblPr>
              <a:tblGrid>
                <a:gridCol w="2317380">
                  <a:extLst>
                    <a:ext uri="{9D8B030D-6E8A-4147-A177-3AD203B41FA5}">
                      <a16:colId xmlns:a16="http://schemas.microsoft.com/office/drawing/2014/main" val="20000"/>
                    </a:ext>
                  </a:extLst>
                </a:gridCol>
                <a:gridCol w="1148559">
                  <a:extLst>
                    <a:ext uri="{9D8B030D-6E8A-4147-A177-3AD203B41FA5}">
                      <a16:colId xmlns:a16="http://schemas.microsoft.com/office/drawing/2014/main" val="20001"/>
                    </a:ext>
                  </a:extLst>
                </a:gridCol>
                <a:gridCol w="1388033">
                  <a:extLst>
                    <a:ext uri="{9D8B030D-6E8A-4147-A177-3AD203B41FA5}">
                      <a16:colId xmlns:a16="http://schemas.microsoft.com/office/drawing/2014/main" val="20002"/>
                    </a:ext>
                  </a:extLst>
                </a:gridCol>
                <a:gridCol w="1575007">
                  <a:extLst>
                    <a:ext uri="{9D8B030D-6E8A-4147-A177-3AD203B41FA5}">
                      <a16:colId xmlns:a16="http://schemas.microsoft.com/office/drawing/2014/main" val="20003"/>
                    </a:ext>
                  </a:extLst>
                </a:gridCol>
                <a:gridCol w="1519743">
                  <a:extLst>
                    <a:ext uri="{9D8B030D-6E8A-4147-A177-3AD203B41FA5}">
                      <a16:colId xmlns:a16="http://schemas.microsoft.com/office/drawing/2014/main" val="20004"/>
                    </a:ext>
                  </a:extLst>
                </a:gridCol>
                <a:gridCol w="1519743">
                  <a:extLst>
                    <a:ext uri="{9D8B030D-6E8A-4147-A177-3AD203B41FA5}">
                      <a16:colId xmlns:a16="http://schemas.microsoft.com/office/drawing/2014/main" val="20005"/>
                    </a:ext>
                  </a:extLst>
                </a:gridCol>
              </a:tblGrid>
              <a:tr h="1170432">
                <a:tc>
                  <a:txBody>
                    <a:bodyPr/>
                    <a:lstStyle/>
                    <a:p>
                      <a:endParaRPr lang="en-US" sz="1600" dirty="0">
                        <a:effectLst/>
                        <a:latin typeface="Calibri" panose="020F0502020204030204" pitchFamily="34" charset="0"/>
                      </a:endParaRPr>
                    </a:p>
                  </a:txBody>
                  <a:tcPr marL="68580" marR="68580" marT="0" marB="0"/>
                </a:tc>
                <a:tc>
                  <a:txBody>
                    <a:bodyPr/>
                    <a:lstStyle/>
                    <a:p>
                      <a:pPr marL="0" marR="0" algn="ctr">
                        <a:lnSpc>
                          <a:spcPct val="120000"/>
                        </a:lnSpc>
                        <a:spcBef>
                          <a:spcPts val="0"/>
                        </a:spcBef>
                        <a:spcAft>
                          <a:spcPts val="0"/>
                        </a:spcAft>
                      </a:pPr>
                      <a:r>
                        <a:rPr lang="en-US" sz="1600" dirty="0">
                          <a:effectLst/>
                        </a:rPr>
                        <a:t>Statute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FY2017 AFR, All Districts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smtClean="0">
                          <a:effectLst/>
                        </a:rPr>
                        <a:t>FY2018 </a:t>
                      </a:r>
                      <a:r>
                        <a:rPr lang="en-US" sz="1600" dirty="0">
                          <a:effectLst/>
                        </a:rPr>
                        <a:t>AFR, </a:t>
                      </a:r>
                      <a:r>
                        <a:rPr lang="en-US" sz="1600" dirty="0" smtClean="0">
                          <a:effectLst/>
                        </a:rPr>
                        <a:t>90-110</a:t>
                      </a:r>
                      <a:r>
                        <a:rPr lang="en-US" sz="1600" dirty="0">
                          <a:effectLst/>
                        </a:rPr>
                        <a:t>% </a:t>
                      </a:r>
                      <a:r>
                        <a:rPr lang="en-US" sz="1600" dirty="0" smtClean="0">
                          <a:effectLst/>
                        </a:rPr>
                        <a:t>Adequacy Districts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FY2018 A</a:t>
                      </a:r>
                      <a:r>
                        <a:rPr lang="en-US" sz="1600" dirty="0">
                          <a:effectLst/>
                          <a:latin typeface="+mj-lt"/>
                        </a:rPr>
                        <a:t>FR, All </a:t>
                      </a:r>
                      <a:r>
                        <a:rPr lang="en-US" sz="1600" dirty="0" smtClean="0">
                          <a:effectLst/>
                          <a:latin typeface="+mj-lt"/>
                        </a:rPr>
                        <a:t>Districts</a:t>
                      </a:r>
                    </a:p>
                    <a:p>
                      <a:pPr marL="0" marR="0" algn="ctr">
                        <a:lnSpc>
                          <a:spcPct val="120000"/>
                        </a:lnSpc>
                        <a:spcBef>
                          <a:spcPts val="0"/>
                        </a:spcBef>
                        <a:spcAft>
                          <a:spcPts val="0"/>
                        </a:spcAft>
                      </a:pPr>
                      <a:r>
                        <a:rPr lang="en-US" sz="1600" dirty="0" smtClean="0">
                          <a:effectLst/>
                          <a:latin typeface="+mj-lt"/>
                          <a:ea typeface="Times New Roman" panose="02020603050405020304" pitchFamily="18" charset="0"/>
                          <a:cs typeface="Times New Roman" panose="02020603050405020304" pitchFamily="18" charset="0"/>
                        </a:rPr>
                        <a:t>(CTBA)</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smtClean="0">
                          <a:effectLst/>
                        </a:rPr>
                        <a:t>FY2018 A</a:t>
                      </a:r>
                      <a:r>
                        <a:rPr kumimoji="0" lang="en-US" sz="1600" b="1" kern="1200" dirty="0" smtClean="0">
                          <a:solidFill>
                            <a:schemeClr val="lt1"/>
                          </a:solidFill>
                          <a:effectLst/>
                          <a:latin typeface="+mn-lt"/>
                          <a:ea typeface="+mn-ea"/>
                          <a:cs typeface="+mn-cs"/>
                        </a:rPr>
                        <a:t>FR, All Districts</a:t>
                      </a:r>
                    </a:p>
                    <a:p>
                      <a:pPr marL="0" marR="0" algn="ctr">
                        <a:lnSpc>
                          <a:spcPct val="120000"/>
                        </a:lnSpc>
                        <a:spcBef>
                          <a:spcPts val="0"/>
                        </a:spcBef>
                        <a:spcAft>
                          <a:spcPts val="0"/>
                        </a:spcAft>
                      </a:pPr>
                      <a:r>
                        <a:rPr kumimoji="0" lang="en-US" sz="1600" b="1" kern="1200" dirty="0" smtClean="0">
                          <a:solidFill>
                            <a:schemeClr val="lt1"/>
                          </a:solidFill>
                          <a:effectLst/>
                          <a:latin typeface="+mn-lt"/>
                          <a:ea typeface="Times New Roman" panose="02020603050405020304" pitchFamily="18" charset="0"/>
                          <a:cs typeface="Times New Roman" panose="02020603050405020304" pitchFamily="18" charset="0"/>
                        </a:rPr>
                        <a:t>(ISBE)</a:t>
                      </a:r>
                    </a:p>
                  </a:txBody>
                  <a:tcPr marL="68580" marR="68580" marT="0" marB="0" anchor="ctr"/>
                </a:tc>
                <a:extLst>
                  <a:ext uri="{0D108BD9-81ED-4DB2-BD59-A6C34878D82A}">
                    <a16:rowId xmlns:a16="http://schemas.microsoft.com/office/drawing/2014/main" val="10000"/>
                  </a:ext>
                </a:extLst>
              </a:tr>
              <a:tr h="713189">
                <a:tc>
                  <a:txBody>
                    <a:bodyPr/>
                    <a:lstStyle/>
                    <a:p>
                      <a:pPr marL="0" marR="0">
                        <a:lnSpc>
                          <a:spcPct val="120000"/>
                        </a:lnSpc>
                        <a:spcBef>
                          <a:spcPts val="0"/>
                        </a:spcBef>
                        <a:spcAft>
                          <a:spcPts val="0"/>
                        </a:spcAft>
                      </a:pPr>
                      <a:r>
                        <a:rPr lang="en-US" sz="1600" dirty="0">
                          <a:effectLst/>
                        </a:rPr>
                        <a:t>Per Pupil Cost, Total Minus Benefits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a:t>
                      </a:r>
                      <a:r>
                        <a:rPr lang="en-US" sz="1600" dirty="0" smtClean="0">
                          <a:effectLst/>
                        </a:rPr>
                        <a:t>742</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$782.34</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rPr>
                        <a:t>$819</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a:t>
                      </a:r>
                      <a:r>
                        <a:rPr lang="en-US" sz="1600" dirty="0" smtClean="0">
                          <a:effectLst/>
                        </a:rPr>
                        <a:t>767</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$781</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469661">
                <a:tc>
                  <a:txBody>
                    <a:bodyPr/>
                    <a:lstStyle/>
                    <a:p>
                      <a:pPr marL="0" marR="0">
                        <a:lnSpc>
                          <a:spcPct val="120000"/>
                        </a:lnSpc>
                        <a:spcBef>
                          <a:spcPts val="0"/>
                        </a:spcBef>
                        <a:spcAft>
                          <a:spcPts val="0"/>
                        </a:spcAft>
                      </a:pPr>
                      <a:r>
                        <a:rPr lang="en-US" sz="1600" dirty="0">
                          <a:effectLst/>
                        </a:rPr>
                        <a:t>Salaries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$368.48</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$400.78</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rPr>
                        <a:t>$434</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rPr>
                        <a:t>$409</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$417</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469661">
                <a:tc>
                  <a:txBody>
                    <a:bodyPr/>
                    <a:lstStyle/>
                    <a:p>
                      <a:pPr marL="0" marR="0">
                        <a:lnSpc>
                          <a:spcPct val="120000"/>
                        </a:lnSpc>
                        <a:spcBef>
                          <a:spcPts val="0"/>
                        </a:spcBef>
                        <a:spcAft>
                          <a:spcPts val="0"/>
                        </a:spcAft>
                      </a:pPr>
                      <a:r>
                        <a:rPr lang="en-US" sz="1600" dirty="0" smtClean="0">
                          <a:effectLst/>
                        </a:rPr>
                        <a:t>Total Minus Salaries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rPr>
                        <a:t>$373.52</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$381.56</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a:t>
                      </a:r>
                      <a:r>
                        <a:rPr lang="en-US" sz="1600" dirty="0" smtClean="0">
                          <a:effectLst/>
                        </a:rPr>
                        <a:t>386</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a:t>
                      </a:r>
                      <a:r>
                        <a:rPr lang="en-US" sz="1600" dirty="0" smtClean="0">
                          <a:effectLst/>
                        </a:rPr>
                        <a:t>385</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$364</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713189">
                <a:tc>
                  <a:txBody>
                    <a:bodyPr/>
                    <a:lstStyle/>
                    <a:p>
                      <a:pPr marL="0" marR="0">
                        <a:lnSpc>
                          <a:spcPct val="120000"/>
                        </a:lnSpc>
                        <a:spcBef>
                          <a:spcPts val="0"/>
                        </a:spcBef>
                        <a:spcAft>
                          <a:spcPts val="0"/>
                        </a:spcAft>
                      </a:pPr>
                      <a:r>
                        <a:rPr lang="en-US" sz="1600" dirty="0">
                          <a:effectLst/>
                        </a:rPr>
                        <a:t>Benefits as Percentage of Salaries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30.0%</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a:effectLst/>
                        </a:rPr>
                        <a:t>34.8%</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rPr>
                        <a:t>53%</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rPr>
                        <a:t>51.2%</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20000"/>
                        </a:lnSpc>
                        <a:spcBef>
                          <a:spcPts val="0"/>
                        </a:spcBef>
                        <a:spcAft>
                          <a:spcPts val="0"/>
                        </a:spcAft>
                      </a:pPr>
                      <a:r>
                        <a:rPr lang="en-US" sz="1600" dirty="0" smtClean="0">
                          <a:effectLst/>
                          <a:latin typeface="+mj-lt"/>
                          <a:ea typeface="Times New Roman" panose="02020603050405020304" pitchFamily="18" charset="0"/>
                          <a:cs typeface="Times New Roman" panose="02020603050405020304" pitchFamily="18" charset="0"/>
                        </a:rPr>
                        <a:t>N/A</a:t>
                      </a:r>
                      <a:endParaRPr lang="en-US" sz="1600" dirty="0">
                        <a:effectLst/>
                        <a:latin typeface="+mj-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Rectangle 4"/>
          <p:cNvSpPr/>
          <p:nvPr/>
        </p:nvSpPr>
        <p:spPr>
          <a:xfrm>
            <a:off x="467034" y="5142683"/>
            <a:ext cx="7168895" cy="287002"/>
          </a:xfrm>
          <a:prstGeom prst="rect">
            <a:avLst/>
          </a:prstGeom>
        </p:spPr>
        <p:txBody>
          <a:bodyPr wrap="square">
            <a:spAutoFit/>
          </a:bodyPr>
          <a:lstStyle/>
          <a:p>
            <a:pPr>
              <a:lnSpc>
                <a:spcPct val="115000"/>
              </a:lnSpc>
            </a:pPr>
            <a:r>
              <a:rPr lang="en-US" sz="1100" dirty="0">
                <a:latin typeface="Calibri" panose="020F0502020204030204" pitchFamily="34" charset="0"/>
                <a:ea typeface="Times New Roman" panose="02020603050405020304" pitchFamily="18" charset="0"/>
                <a:cs typeface="Times New Roman" panose="02020603050405020304" pitchFamily="18" charset="0"/>
              </a:rPr>
              <a:t>Source: CTBA analysis of EBF statute, ISBE FY2017 and FY2018 AFR data, ISBE Estimated FY2018 Cost Factors</a:t>
            </a:r>
            <a:endParaRPr lang="en-US"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Content Placeholder 4"/>
          <p:cNvSpPr txBox="1">
            <a:spLocks/>
          </p:cNvSpPr>
          <p:nvPr/>
        </p:nvSpPr>
        <p:spPr>
          <a:xfrm>
            <a:off x="885621" y="5587022"/>
            <a:ext cx="8631291" cy="1128411"/>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200" dirty="0"/>
              <a:t>From AFR: Functions 2300, 2500, 2600, excluding 2372 (Transportation), 2530 (Facility acquisition), 2540 (Op &amp; Maint), 2550 (Transportation) , and 2560 (food services)</a:t>
            </a:r>
          </a:p>
          <a:p>
            <a:r>
              <a:rPr lang="en-US" sz="1200" dirty="0"/>
              <a:t>Notes: </a:t>
            </a:r>
          </a:p>
          <a:p>
            <a:pPr lvl="1"/>
            <a:r>
              <a:rPr lang="en-US" sz="1251" dirty="0">
                <a:solidFill>
                  <a:schemeClr val="accent2">
                    <a:lumMod val="75000"/>
                  </a:schemeClr>
                </a:solidFill>
              </a:rPr>
              <a:t>EBF estimates benefits are 30% of salaries expenditures; might be able to adjust upward based on data above</a:t>
            </a:r>
          </a:p>
        </p:txBody>
      </p:sp>
    </p:spTree>
    <p:extLst>
      <p:ext uri="{BB962C8B-B14F-4D97-AF65-F5344CB8AC3E}">
        <p14:creationId xmlns:p14="http://schemas.microsoft.com/office/powerpoint/2010/main" val="8222486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1"/>
          <p:cNvSpPr txBox="1">
            <a:spLocks noGrp="1"/>
          </p:cNvSpPr>
          <p:nvPr>
            <p:ph type="body" idx="1"/>
          </p:nvPr>
        </p:nvSpPr>
        <p:spPr>
          <a:xfrm>
            <a:off x="464116" y="2038506"/>
            <a:ext cx="9434947" cy="4490115"/>
          </a:xfrm>
          <a:prstGeom prst="rect">
            <a:avLst/>
          </a:prstGeom>
        </p:spPr>
        <p:txBody>
          <a:bodyPr spcFirstLastPara="1" wrap="square" lIns="101851" tIns="50925" rIns="101851" bIns="50925" anchor="t" anchorCtr="0">
            <a:noAutofit/>
          </a:bodyPr>
          <a:lstStyle/>
          <a:p>
            <a:pPr marL="0" indent="0">
              <a:buNone/>
            </a:pPr>
            <a:r>
              <a:rPr lang="en-US" sz="1800" dirty="0"/>
              <a:t>Overview of Committee Charge:</a:t>
            </a:r>
          </a:p>
          <a:p>
            <a:pPr marL="0" indent="0">
              <a:buNone/>
            </a:pPr>
            <a:endParaRPr lang="en-US" sz="1800" dirty="0"/>
          </a:p>
          <a:p>
            <a:pPr marL="800080" lvl="1">
              <a:spcAft>
                <a:spcPts val="1200"/>
              </a:spcAft>
              <a:buFont typeface="+mj-lt"/>
              <a:buAutoNum type="arabicPeriod"/>
            </a:pPr>
            <a:r>
              <a:rPr lang="en-US" sz="1800" dirty="0"/>
              <a:t>Develop a shared understanding of the issue and purpose for studying racial equity as it relates to evidence-based funding (EBF). </a:t>
            </a:r>
          </a:p>
          <a:p>
            <a:pPr marL="800080" lvl="1">
              <a:spcAft>
                <a:spcPts val="1200"/>
              </a:spcAft>
              <a:buFont typeface="+mj-lt"/>
              <a:buAutoNum type="arabicPeriod"/>
            </a:pPr>
            <a:r>
              <a:rPr lang="en-US" sz="1800" dirty="0"/>
              <a:t>Determine what information is needed to address racial equity in the elements and distribution of EBF. </a:t>
            </a:r>
          </a:p>
          <a:p>
            <a:pPr marL="800080" lvl="1">
              <a:spcAft>
                <a:spcPts val="1200"/>
              </a:spcAft>
              <a:buFont typeface="+mj-lt"/>
              <a:buAutoNum type="arabicPeriod"/>
            </a:pPr>
            <a:r>
              <a:rPr lang="en-US" sz="1800" dirty="0"/>
              <a:t>Determine if an expert is needed to provide information on racial equity in EBF. </a:t>
            </a:r>
          </a:p>
          <a:p>
            <a:pPr marL="800080" lvl="1">
              <a:spcAft>
                <a:spcPts val="1200"/>
              </a:spcAft>
              <a:buFont typeface="+mj-lt"/>
              <a:buAutoNum type="arabicPeriod"/>
            </a:pPr>
            <a:r>
              <a:rPr lang="en-US" sz="1800" dirty="0"/>
              <a:t>Develop options and formal recommendations for racial equity in EBF. </a:t>
            </a:r>
          </a:p>
          <a:p>
            <a:pPr marL="800080" lvl="1">
              <a:buFont typeface="+mj-lt"/>
              <a:buAutoNum type="arabicPeriod"/>
            </a:pPr>
            <a:r>
              <a:rPr lang="en-US" sz="1800" dirty="0"/>
              <a:t>Present a recommendation to the PRP regarding the elements and distribution of EBF that will facilitate closing the achievement gaps among racial groups of K-12 public school students in Illinois.</a:t>
            </a:r>
          </a:p>
          <a:p>
            <a:pPr marL="0" indent="0">
              <a:buNone/>
            </a:pPr>
            <a:endParaRPr lang="en-US" sz="1800" dirty="0"/>
          </a:p>
        </p:txBody>
      </p:sp>
      <p:sp>
        <p:nvSpPr>
          <p:cNvPr id="124" name="Google Shape;124;p21"/>
          <p:cNvSpPr txBox="1">
            <a:spLocks noGrp="1"/>
          </p:cNvSpPr>
          <p:nvPr>
            <p:ph type="title"/>
          </p:nvPr>
        </p:nvSpPr>
        <p:spPr>
          <a:xfrm>
            <a:off x="655639" y="311151"/>
            <a:ext cx="9051900" cy="1295400"/>
          </a:xfrm>
          <a:prstGeom prst="rect">
            <a:avLst/>
          </a:prstGeom>
        </p:spPr>
        <p:txBody>
          <a:bodyPr spcFirstLastPara="1" wrap="square" lIns="101851" tIns="50925" rIns="101851" bIns="50925" anchor="ctr" anchorCtr="0">
            <a:noAutofit/>
          </a:bodyPr>
          <a:lstStyle/>
          <a:p>
            <a:r>
              <a:rPr lang="en-US" b="1" dirty="0" smtClean="0"/>
              <a:t>Equity</a:t>
            </a:r>
            <a:endParaRPr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7315" y="471949"/>
            <a:ext cx="9456840" cy="1468899"/>
          </a:xfrm>
        </p:spPr>
        <p:txBody>
          <a:bodyPr/>
          <a:lstStyle/>
          <a:p>
            <a:r>
              <a:rPr lang="en-US" sz="3600" dirty="0">
                <a:latin typeface="+mn-lt"/>
              </a:rPr>
              <a:t>Average Adequacy Gap per Pupil by Race/Ethnicity, Excluding Districts Spending in Excess of Adequacy Target, 2018</a:t>
            </a:r>
          </a:p>
        </p:txBody>
      </p:sp>
      <p:graphicFrame>
        <p:nvGraphicFramePr>
          <p:cNvPr id="4" name="Content Placeholder 6"/>
          <p:cNvGraphicFramePr>
            <a:graphicFrameLocks/>
          </p:cNvGraphicFramePr>
          <p:nvPr>
            <p:extLst/>
          </p:nvPr>
        </p:nvGraphicFramePr>
        <p:xfrm>
          <a:off x="1319753" y="2227566"/>
          <a:ext cx="8128617" cy="4074543"/>
        </p:xfrm>
        <a:graphic>
          <a:graphicData uri="http://schemas.openxmlformats.org/drawingml/2006/table">
            <a:tbl>
              <a:tblPr firstRow="1" bandRow="1">
                <a:tableStyleId>{3C2FFA5D-87B4-456A-9821-1D502468CF0F}</a:tableStyleId>
              </a:tblPr>
              <a:tblGrid>
                <a:gridCol w="1432851">
                  <a:extLst>
                    <a:ext uri="{9D8B030D-6E8A-4147-A177-3AD203B41FA5}">
                      <a16:colId xmlns:a16="http://schemas.microsoft.com/office/drawing/2014/main" val="20000"/>
                    </a:ext>
                  </a:extLst>
                </a:gridCol>
                <a:gridCol w="2084439">
                  <a:extLst>
                    <a:ext uri="{9D8B030D-6E8A-4147-A177-3AD203B41FA5}">
                      <a16:colId xmlns:a16="http://schemas.microsoft.com/office/drawing/2014/main" val="20001"/>
                    </a:ext>
                  </a:extLst>
                </a:gridCol>
                <a:gridCol w="2566220">
                  <a:extLst>
                    <a:ext uri="{9D8B030D-6E8A-4147-A177-3AD203B41FA5}">
                      <a16:colId xmlns:a16="http://schemas.microsoft.com/office/drawing/2014/main" val="20002"/>
                    </a:ext>
                  </a:extLst>
                </a:gridCol>
                <a:gridCol w="2045109">
                  <a:extLst>
                    <a:ext uri="{9D8B030D-6E8A-4147-A177-3AD203B41FA5}">
                      <a16:colId xmlns:a16="http://schemas.microsoft.com/office/drawing/2014/main" val="20003"/>
                    </a:ext>
                  </a:extLst>
                </a:gridCol>
              </a:tblGrid>
              <a:tr h="1309301">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endParaRPr lang="en-US" sz="1900" dirty="0">
                        <a:effectLst/>
                        <a:latin typeface="+mn-lt"/>
                      </a:endParaRPr>
                    </a:p>
                  </a:txBody>
                  <a:tcPr marL="68580" marR="68580" marT="0" marB="0"/>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Average Enrollment, </a:t>
                      </a:r>
                      <a:endParaRPr lang="en-US" sz="1900" dirty="0" smtClean="0">
                        <a:effectLst/>
                        <a:latin typeface="+mn-lt"/>
                      </a:endParaRPr>
                    </a:p>
                    <a:p>
                      <a:pPr marL="0" marR="0" algn="ctr">
                        <a:lnSpc>
                          <a:spcPct val="107000"/>
                        </a:lnSpc>
                        <a:spcBef>
                          <a:spcPts val="0"/>
                        </a:spcBef>
                        <a:spcAft>
                          <a:spcPts val="0"/>
                        </a:spcAft>
                      </a:pPr>
                      <a:r>
                        <a:rPr lang="en-US" sz="1900" dirty="0" smtClean="0">
                          <a:effectLst/>
                          <a:latin typeface="+mn-lt"/>
                        </a:rPr>
                        <a:t>2015-2017</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Total Adequacy Gap, Weighted</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Adequacy Gap per Pupil</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725652">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White</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854,854</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$2,829,200,598</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$3,309.57</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679863">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Black</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348,085</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$1,620,778,837</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$4,656.28</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679863">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Latino</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489,610</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$2,386,295,960</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$4,873.87</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679863">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Total</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1,838,110</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$7,369,105,965</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$4,009.07</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Rectangle 4"/>
          <p:cNvSpPr/>
          <p:nvPr/>
        </p:nvSpPr>
        <p:spPr>
          <a:xfrm>
            <a:off x="1192535" y="6417344"/>
            <a:ext cx="7985881" cy="400110"/>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Source: CTBA analysis of ISBE FY2015, FY2016, and FY2017 Illinois Report Cards; CTBA analysis of ISBE FY18 Evidence-Based Funding Formula Distribution Full Calculations</a:t>
            </a:r>
          </a:p>
        </p:txBody>
      </p:sp>
    </p:spTree>
    <p:extLst>
      <p:ext uri="{BB962C8B-B14F-4D97-AF65-F5344CB8AC3E}">
        <p14:creationId xmlns:p14="http://schemas.microsoft.com/office/powerpoint/2010/main" val="23748545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District Funding Per-Pupil by Source</a:t>
            </a:r>
            <a:br>
              <a:rPr lang="en-US" sz="3600" dirty="0"/>
            </a:br>
            <a:r>
              <a:rPr lang="en-US" sz="2800" dirty="0"/>
              <a:t>Old Formula</a:t>
            </a:r>
          </a:p>
        </p:txBody>
      </p:sp>
      <p:graphicFrame>
        <p:nvGraphicFramePr>
          <p:cNvPr id="4" name="Chart 3"/>
          <p:cNvGraphicFramePr>
            <a:graphicFrameLocks/>
          </p:cNvGraphicFramePr>
          <p:nvPr>
            <p:extLst>
              <p:ext uri="{D42A27DB-BD31-4B8C-83A1-F6EECF244321}">
                <p14:modId xmlns:p14="http://schemas.microsoft.com/office/powerpoint/2010/main" val="1640780773"/>
              </p:ext>
            </p:extLst>
          </p:nvPr>
        </p:nvGraphicFramePr>
        <p:xfrm>
          <a:off x="572142" y="1606550"/>
          <a:ext cx="9432183" cy="53657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672915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EAV Per-Pupil by Racial Supermajority</a:t>
            </a:r>
          </a:p>
        </p:txBody>
      </p:sp>
      <p:graphicFrame>
        <p:nvGraphicFramePr>
          <p:cNvPr id="4" name="Chart 3"/>
          <p:cNvGraphicFramePr>
            <a:graphicFrameLocks/>
          </p:cNvGraphicFramePr>
          <p:nvPr>
            <p:extLst>
              <p:ext uri="{D42A27DB-BD31-4B8C-83A1-F6EECF244321}">
                <p14:modId xmlns:p14="http://schemas.microsoft.com/office/powerpoint/2010/main" val="3534413409"/>
              </p:ext>
            </p:extLst>
          </p:nvPr>
        </p:nvGraphicFramePr>
        <p:xfrm>
          <a:off x="1600203" y="1606552"/>
          <a:ext cx="7342239" cy="51482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79950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6"/>
          <p:cNvSpPr txBox="1">
            <a:spLocks noGrp="1"/>
          </p:cNvSpPr>
          <p:nvPr>
            <p:ph type="body" idx="1"/>
          </p:nvPr>
        </p:nvSpPr>
        <p:spPr/>
        <p:txBody>
          <a:bodyPr/>
          <a:lstStyle/>
          <a:p>
            <a:r>
              <a:rPr lang="en-US" sz="2800" dirty="0">
                <a:sym typeface="Calibri"/>
              </a:rPr>
              <a:t>Background Professional Review Panel (PRP)</a:t>
            </a:r>
          </a:p>
          <a:p>
            <a:r>
              <a:rPr lang="en-US" sz="2800" dirty="0">
                <a:sym typeface="Calibri"/>
              </a:rPr>
              <a:t>Focus and Structure of the Panel</a:t>
            </a:r>
          </a:p>
          <a:p>
            <a:r>
              <a:rPr lang="en-US" sz="2800" dirty="0">
                <a:sym typeface="Calibri"/>
              </a:rPr>
              <a:t>Committee Work to Date</a:t>
            </a:r>
          </a:p>
          <a:p>
            <a:r>
              <a:rPr lang="en-US" sz="2800" dirty="0">
                <a:sym typeface="Calibri"/>
              </a:rPr>
              <a:t>Looking Forward</a:t>
            </a:r>
          </a:p>
        </p:txBody>
      </p:sp>
      <p:sp>
        <p:nvSpPr>
          <p:cNvPr id="3" name="Title 2"/>
          <p:cNvSpPr>
            <a:spLocks noGrp="1"/>
          </p:cNvSpPr>
          <p:nvPr>
            <p:ph type="title"/>
          </p:nvPr>
        </p:nvSpPr>
        <p:spPr/>
        <p:txBody>
          <a:bodyPr/>
          <a:lstStyle/>
          <a:p>
            <a:r>
              <a:rPr lang="en-US" dirty="0" smtClean="0"/>
              <a:t>Learning Objectives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9716" y="311151"/>
            <a:ext cx="9753600" cy="1295400"/>
          </a:xfrm>
        </p:spPr>
        <p:txBody>
          <a:bodyPr/>
          <a:lstStyle/>
          <a:p>
            <a:r>
              <a:rPr lang="en-US" sz="3600" dirty="0"/>
              <a:t>Percentage of Students Meeting or Exceeding PARCC by District/Racial Ethnic Majority</a:t>
            </a:r>
          </a:p>
        </p:txBody>
      </p:sp>
      <p:graphicFrame>
        <p:nvGraphicFramePr>
          <p:cNvPr id="4" name="Chart 3"/>
          <p:cNvGraphicFramePr>
            <a:graphicFrameLocks/>
          </p:cNvGraphicFramePr>
          <p:nvPr>
            <p:extLst>
              <p:ext uri="{D42A27DB-BD31-4B8C-83A1-F6EECF244321}">
                <p14:modId xmlns:p14="http://schemas.microsoft.com/office/powerpoint/2010/main" val="1668685875"/>
              </p:ext>
            </p:extLst>
          </p:nvPr>
        </p:nvGraphicFramePr>
        <p:xfrm>
          <a:off x="1401100" y="1927126"/>
          <a:ext cx="7757651" cy="495545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182884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Controlling for Low-Income Status, Race Was Still a Predictor of PARCC Scores</a:t>
            </a:r>
          </a:p>
        </p:txBody>
      </p:sp>
      <p:sp>
        <p:nvSpPr>
          <p:cNvPr id="4" name="Content Placeholder 2"/>
          <p:cNvSpPr txBox="1">
            <a:spLocks/>
          </p:cNvSpPr>
          <p:nvPr/>
        </p:nvSpPr>
        <p:spPr>
          <a:xfrm>
            <a:off x="346216" y="1828804"/>
            <a:ext cx="9887071" cy="5014451"/>
          </a:xfrm>
          <a:prstGeom prst="rect">
            <a:avLst/>
          </a:prstGeom>
          <a:noFill/>
          <a:ln>
            <a:noFill/>
          </a:ln>
        </p:spPr>
        <p:txBody>
          <a:bodyPr spcFirstLastPara="1" wrap="square" lIns="101851" tIns="50925" rIns="101851" bIns="50925" anchor="t" anchorCtr="0">
            <a:normAutofit lnSpcReduction="10000"/>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600" b="0" i="0" u="none" strike="noStrike" cap="none">
                <a:solidFill>
                  <a:schemeClr val="dk1"/>
                </a:solidFill>
                <a:latin typeface="Arial"/>
                <a:ea typeface="Arial"/>
                <a:cs typeface="Arial"/>
                <a:sym typeface="Arial"/>
              </a:defRPr>
            </a:lvl1pPr>
            <a:lvl2pPr marL="914400" marR="0" lvl="1" indent="-342900" algn="l" rtl="0">
              <a:lnSpc>
                <a:spcPct val="100000"/>
              </a:lnSpc>
              <a:spcBef>
                <a:spcPts val="360"/>
              </a:spcBef>
              <a:spcAft>
                <a:spcPts val="0"/>
              </a:spcAft>
              <a:buClr>
                <a:schemeClr val="dk1"/>
              </a:buClr>
              <a:buSzPts val="1800"/>
              <a:buFont typeface="Arial"/>
              <a:buChar char="–"/>
              <a:defRPr sz="3100" b="0" i="0" u="none" strike="noStrike" cap="none">
                <a:solidFill>
                  <a:schemeClr val="dk1"/>
                </a:solidFill>
                <a:latin typeface="Arial"/>
                <a:ea typeface="Arial"/>
                <a:cs typeface="Arial"/>
                <a:sym typeface="Arial"/>
              </a:defRPr>
            </a:lvl2pPr>
            <a:lvl3pPr marL="1371600" marR="0" lvl="2" indent="-342900" algn="l" rtl="0">
              <a:lnSpc>
                <a:spcPct val="100000"/>
              </a:lnSpc>
              <a:spcBef>
                <a:spcPts val="360"/>
              </a:spcBef>
              <a:spcAft>
                <a:spcPts val="0"/>
              </a:spcAft>
              <a:buClr>
                <a:schemeClr val="dk1"/>
              </a:buClr>
              <a:buSzPts val="1800"/>
              <a:buFont typeface="Arial"/>
              <a:buChar char="•"/>
              <a:defRPr sz="2700" b="0" i="0" u="none" strike="noStrike" cap="none">
                <a:solidFill>
                  <a:schemeClr val="dk1"/>
                </a:solidFill>
                <a:latin typeface="Arial"/>
                <a:ea typeface="Arial"/>
                <a:cs typeface="Arial"/>
                <a:sym typeface="Arial"/>
              </a:defRPr>
            </a:lvl3pPr>
            <a:lvl4pPr marL="1828800" marR="0" lvl="3" indent="-342900" algn="l" rtl="0">
              <a:lnSpc>
                <a:spcPct val="100000"/>
              </a:lnSpc>
              <a:spcBef>
                <a:spcPts val="360"/>
              </a:spcBef>
              <a:spcAft>
                <a:spcPts val="0"/>
              </a:spcAft>
              <a:buClr>
                <a:schemeClr val="dk1"/>
              </a:buClr>
              <a:buSzPts val="1800"/>
              <a:buFont typeface="Arial"/>
              <a:buChar char="–"/>
              <a:defRPr sz="22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dk1"/>
              </a:buClr>
              <a:buSzPts val="1800"/>
              <a:buFont typeface="Arial"/>
              <a:buChar char="»"/>
              <a:defRPr sz="220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dk1"/>
              </a:buClr>
              <a:buSzPts val="1800"/>
              <a:buFont typeface="Arial"/>
              <a:buChar char="•"/>
              <a:defRPr sz="2200"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2200"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2200"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2200" b="0" i="0" u="none" strike="noStrike" cap="none">
                <a:solidFill>
                  <a:schemeClr val="dk1"/>
                </a:solidFill>
                <a:latin typeface="Arial"/>
                <a:ea typeface="Arial"/>
                <a:cs typeface="Arial"/>
                <a:sym typeface="Arial"/>
              </a:defRPr>
            </a:lvl9pPr>
          </a:lstStyle>
          <a:p>
            <a:pPr>
              <a:buFont typeface="Wingdings" panose="05000000000000000000" pitchFamily="2" charset="2"/>
              <a:buChar char="Ø"/>
            </a:pPr>
            <a:r>
              <a:rPr lang="en-US" sz="2100" dirty="0"/>
              <a:t>Was race a predictor of PARCC summative scale scores in the 2016 &amp; 2017 school years, controlling for low-income status?</a:t>
            </a:r>
          </a:p>
          <a:p>
            <a:pPr>
              <a:buFont typeface="Wingdings" panose="05000000000000000000" pitchFamily="2" charset="2"/>
              <a:buChar char="Ø"/>
            </a:pPr>
            <a:r>
              <a:rPr lang="en-US" sz="2100" dirty="0"/>
              <a:t>Descriptive Statistics for PARCC by race and low-income status</a:t>
            </a:r>
          </a:p>
          <a:p>
            <a:pPr marL="0" indent="0">
              <a:buNone/>
            </a:pPr>
            <a:endParaRPr lang="en-US" dirty="0"/>
          </a:p>
          <a:p>
            <a:pPr marL="0" indent="0">
              <a:buNone/>
            </a:pPr>
            <a:endParaRPr lang="en-US" dirty="0"/>
          </a:p>
          <a:p>
            <a:pPr marL="0" indent="0">
              <a:buNone/>
            </a:pPr>
            <a:endParaRPr lang="en-US" dirty="0"/>
          </a:p>
          <a:p>
            <a:pPr>
              <a:buFont typeface="Wingdings" panose="05000000000000000000" pitchFamily="2" charset="2"/>
              <a:buChar char="Ø"/>
            </a:pPr>
            <a:endParaRPr lang="en-US" dirty="0"/>
          </a:p>
          <a:p>
            <a:pPr marL="114297" indent="0">
              <a:buNone/>
            </a:pPr>
            <a:endParaRPr lang="en-US" dirty="0"/>
          </a:p>
          <a:p>
            <a:pPr>
              <a:buFont typeface="Wingdings" panose="05000000000000000000" pitchFamily="2" charset="2"/>
              <a:buChar char="Ø"/>
            </a:pPr>
            <a:r>
              <a:rPr lang="en-US" sz="1900" dirty="0"/>
              <a:t>Y’</a:t>
            </a:r>
            <a:r>
              <a:rPr lang="en-US" sz="1900" baseline="-25000" dirty="0"/>
              <a:t>PARCC</a:t>
            </a:r>
            <a:r>
              <a:rPr lang="en-US" sz="1900" dirty="0"/>
              <a:t> = 755.50 – 18.23(Hispanic) – 27.53(Black) – 9.32(White) – 19.44(Low-Income)</a:t>
            </a:r>
          </a:p>
          <a:p>
            <a:pPr>
              <a:buFont typeface="Wingdings" panose="05000000000000000000" pitchFamily="2" charset="2"/>
              <a:buChar char="Ø"/>
            </a:pPr>
            <a:r>
              <a:rPr lang="en-US" sz="1900" dirty="0"/>
              <a:t>Race was a statistically significant predictor of PARCC summative scale scores (F(4) = 346890, p&lt;.0001), with an R</a:t>
            </a:r>
            <a:r>
              <a:rPr lang="en-US" sz="1900" baseline="30000" dirty="0"/>
              <a:t>2</a:t>
            </a:r>
            <a:r>
              <a:rPr lang="en-US" sz="1900" dirty="0"/>
              <a:t> of .0561.</a:t>
            </a:r>
          </a:p>
          <a:p>
            <a:pPr>
              <a:buFont typeface="Wingdings" panose="05000000000000000000" pitchFamily="2" charset="2"/>
              <a:buChar char="Ø"/>
            </a:pPr>
            <a:endParaRPr lang="en-US" dirty="0"/>
          </a:p>
          <a:p>
            <a:endParaRPr lang="en-US" dirty="0"/>
          </a:p>
        </p:txBody>
      </p:sp>
      <p:pic>
        <p:nvPicPr>
          <p:cNvPr id="5" name="Picture 4"/>
          <p:cNvPicPr>
            <a:picLocks noChangeAspect="1"/>
          </p:cNvPicPr>
          <p:nvPr/>
        </p:nvPicPr>
        <p:blipFill>
          <a:blip r:embed="rId2"/>
          <a:stretch>
            <a:fillRect/>
          </a:stretch>
        </p:blipFill>
        <p:spPr>
          <a:xfrm>
            <a:off x="500927" y="3018304"/>
            <a:ext cx="9577647" cy="2310584"/>
          </a:xfrm>
          <a:prstGeom prst="rect">
            <a:avLst/>
          </a:prstGeom>
        </p:spPr>
      </p:pic>
    </p:spTree>
    <p:extLst>
      <p:ext uri="{BB962C8B-B14F-4D97-AF65-F5344CB8AC3E}">
        <p14:creationId xmlns:p14="http://schemas.microsoft.com/office/powerpoint/2010/main" val="30494871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11151"/>
            <a:ext cx="9959520" cy="1295400"/>
          </a:xfrm>
        </p:spPr>
        <p:txBody>
          <a:bodyPr/>
          <a:lstStyle/>
          <a:p>
            <a:r>
              <a:rPr lang="en-US" sz="3200" dirty="0">
                <a:latin typeface="Georgia" panose="02040502050405020303" pitchFamily="18" charset="0"/>
              </a:rPr>
              <a:t>Distribution of $366M in New FY2018 EBF Funding, by Low Income Concentration and Race/Ethnicity</a:t>
            </a:r>
            <a:endParaRPr lang="en-US" sz="3200"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292743" y="1600614"/>
            <a:ext cx="9678839" cy="5003319"/>
          </a:xfrm>
          <a:prstGeom prst="rect">
            <a:avLst/>
          </a:prstGeom>
        </p:spPr>
      </p:pic>
      <p:sp>
        <p:nvSpPr>
          <p:cNvPr id="5" name="Rectangle 3"/>
          <p:cNvSpPr>
            <a:spLocks noChangeArrowheads="1"/>
          </p:cNvSpPr>
          <p:nvPr/>
        </p:nvSpPr>
        <p:spPr bwMode="auto">
          <a:xfrm>
            <a:off x="437397" y="6517539"/>
            <a:ext cx="96745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200" dirty="0"/>
              <a:t>Sources: CTBA analysis of ISBE Evidence-Based Funding Formula Distribution Full Calculations; Enrollment by race from ISBE FY2017 Report Card data</a:t>
            </a:r>
          </a:p>
        </p:txBody>
      </p:sp>
    </p:spTree>
    <p:extLst>
      <p:ext uri="{BB962C8B-B14F-4D97-AF65-F5344CB8AC3E}">
        <p14:creationId xmlns:p14="http://schemas.microsoft.com/office/powerpoint/2010/main" val="20883945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571486" indent="-457189">
              <a:buFont typeface="+mj-lt"/>
              <a:buAutoNum type="arabicPeriod"/>
            </a:pPr>
            <a:r>
              <a:rPr lang="en-US" sz="2000" dirty="0"/>
              <a:t>Before PRP committee recommendations are brought to the full panel, the Equity Committee will view them through an equity lens to avoid possible adverse effects.</a:t>
            </a:r>
          </a:p>
          <a:p>
            <a:pPr marL="571486" indent="-457189">
              <a:buFont typeface="+mj-lt"/>
              <a:buAutoNum type="arabicPeriod"/>
            </a:pPr>
            <a:r>
              <a:rPr lang="en-US" sz="2000" dirty="0"/>
              <a:t>Identify elements that close racial achievement gaps and provide systemic support for implementation of EBF to stakeholders.</a:t>
            </a:r>
          </a:p>
          <a:p>
            <a:pPr lvl="1"/>
            <a:r>
              <a:rPr lang="en-US" sz="1800" dirty="0">
                <a:solidFill>
                  <a:schemeClr val="accent2">
                    <a:lumMod val="75000"/>
                  </a:schemeClr>
                </a:solidFill>
              </a:rPr>
              <a:t>Professional Development (PD) is an important element to aid implicitly biased views and culturally relevant pedagogy. Embedded PD is the most effective. Utilize approved providers vetted by ISBE.</a:t>
            </a:r>
          </a:p>
          <a:p>
            <a:pPr marL="571486" indent="-457189">
              <a:buFont typeface="+mj-lt"/>
              <a:buAutoNum type="arabicPeriod"/>
            </a:pPr>
            <a:r>
              <a:rPr lang="en-US" sz="2000" dirty="0"/>
              <a:t>Evaluate Study: Disaggregate student achievement and other student outcome measures by race. </a:t>
            </a:r>
          </a:p>
          <a:p>
            <a:pPr lvl="1"/>
            <a:r>
              <a:rPr lang="en-US" sz="1800" dirty="0">
                <a:solidFill>
                  <a:schemeClr val="accent2">
                    <a:lumMod val="75000"/>
                  </a:schemeClr>
                </a:solidFill>
              </a:rPr>
              <a:t>Use the Odden-Picus Adequacy Index and Horizontal weighted equity measure to assess adequacy and equity statewide.</a:t>
            </a:r>
          </a:p>
          <a:p>
            <a:pPr marL="571486" indent="-457189">
              <a:buFont typeface="+mj-lt"/>
              <a:buAutoNum type="arabicPeriod"/>
            </a:pPr>
            <a:r>
              <a:rPr lang="en-US" sz="2000" dirty="0"/>
              <a:t>Annual Spend Plan: Include racial achievement gap as part of goals for achieving student growth and state education goals.</a:t>
            </a:r>
          </a:p>
        </p:txBody>
      </p:sp>
      <p:sp>
        <p:nvSpPr>
          <p:cNvPr id="3" name="Title 2"/>
          <p:cNvSpPr>
            <a:spLocks noGrp="1"/>
          </p:cNvSpPr>
          <p:nvPr>
            <p:ph type="title"/>
          </p:nvPr>
        </p:nvSpPr>
        <p:spPr/>
        <p:txBody>
          <a:bodyPr/>
          <a:lstStyle/>
          <a:p>
            <a:r>
              <a:rPr lang="en-US" sz="3600" dirty="0"/>
              <a:t>Present Recommendations for </a:t>
            </a:r>
            <a:br>
              <a:rPr lang="en-US" sz="3600" dirty="0"/>
            </a:br>
            <a:r>
              <a:rPr lang="en-US" sz="3600" dirty="0"/>
              <a:t>Equity in the EBF to the PRP</a:t>
            </a:r>
          </a:p>
        </p:txBody>
      </p:sp>
    </p:spTree>
    <p:extLst>
      <p:ext uri="{BB962C8B-B14F-4D97-AF65-F5344CB8AC3E}">
        <p14:creationId xmlns:p14="http://schemas.microsoft.com/office/powerpoint/2010/main" val="4001732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0"/>
          <p:cNvSpPr txBox="1">
            <a:spLocks noGrp="1"/>
          </p:cNvSpPr>
          <p:nvPr>
            <p:ph type="title"/>
          </p:nvPr>
        </p:nvSpPr>
        <p:spPr>
          <a:xfrm>
            <a:off x="655641" y="826539"/>
            <a:ext cx="9051925" cy="1295400"/>
          </a:xfrm>
        </p:spPr>
        <p:txBody>
          <a:bodyPr/>
          <a:lstStyle/>
          <a:p>
            <a:r>
              <a:rPr lang="en-US" b="1" dirty="0" smtClean="0">
                <a:sym typeface="Calibri"/>
              </a:rPr>
              <a:t>ROE Funding</a:t>
            </a:r>
            <a:br>
              <a:rPr lang="en-US" b="1" dirty="0" smtClean="0">
                <a:sym typeface="Calibri"/>
              </a:rPr>
            </a:br>
            <a:r>
              <a:rPr lang="en-US" dirty="0">
                <a:sym typeface="Calibri"/>
              </a:rPr>
              <a:t>Issue and Purpose for Studying </a:t>
            </a:r>
            <a:br>
              <a:rPr lang="en-US" dirty="0">
                <a:sym typeface="Calibri"/>
              </a:rPr>
            </a:br>
            <a:endParaRPr lang="en-US" b="1" dirty="0"/>
          </a:p>
        </p:txBody>
      </p:sp>
      <p:sp>
        <p:nvSpPr>
          <p:cNvPr id="118" name="Google Shape;118;p20"/>
          <p:cNvSpPr txBox="1">
            <a:spLocks noGrp="1"/>
          </p:cNvSpPr>
          <p:nvPr>
            <p:ph type="body" idx="1"/>
          </p:nvPr>
        </p:nvSpPr>
        <p:spPr/>
        <p:txBody>
          <a:bodyPr/>
          <a:lstStyle/>
          <a:p>
            <a:pPr marL="0" indent="0">
              <a:buNone/>
            </a:pPr>
            <a:r>
              <a:rPr lang="en-US" sz="2400" dirty="0"/>
              <a:t>On any given day, the education for 7,127 students is funded differently from the other 2 million students in Illinois. </a:t>
            </a:r>
          </a:p>
          <a:p>
            <a:pPr marL="0" indent="0">
              <a:buNone/>
            </a:pPr>
            <a:r>
              <a:rPr lang="en-US" sz="2400" dirty="0"/>
              <a:t>These students receive educational services from ROE/ISCs.  These students may: </a:t>
            </a:r>
          </a:p>
          <a:p>
            <a:pPr lvl="1"/>
            <a:r>
              <a:rPr lang="en-US" sz="2000" dirty="0"/>
              <a:t>have multiple suspensions,</a:t>
            </a:r>
          </a:p>
          <a:p>
            <a:pPr lvl="1"/>
            <a:r>
              <a:rPr lang="en-US" sz="2000" dirty="0"/>
              <a:t>be expulsion eligible, </a:t>
            </a:r>
          </a:p>
          <a:p>
            <a:pPr lvl="1"/>
            <a:r>
              <a:rPr lang="en-US" sz="2000" dirty="0"/>
              <a:t>be in danger of dropping out, or </a:t>
            </a:r>
          </a:p>
          <a:p>
            <a:pPr lvl="1"/>
            <a:r>
              <a:rPr lang="en-US" sz="2000" dirty="0"/>
              <a:t>have significant attendance issues caused by a variety of problems.  </a:t>
            </a:r>
          </a:p>
          <a:p>
            <a:pPr marL="0" indent="0">
              <a:buNone/>
            </a:pPr>
            <a:r>
              <a:rPr lang="en-US" sz="2400" dirty="0"/>
              <a:t>Currently, the EBF model does not address the needs of these students as compared to the other students in Illinois Public Schools.</a:t>
            </a:r>
          </a:p>
        </p:txBody>
      </p:sp>
    </p:spTree>
    <p:extLst>
      <p:ext uri="{BB962C8B-B14F-4D97-AF65-F5344CB8AC3E}">
        <p14:creationId xmlns:p14="http://schemas.microsoft.com/office/powerpoint/2010/main" val="16830329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3"/>
          <p:cNvSpPr txBox="1">
            <a:spLocks noGrp="1"/>
          </p:cNvSpPr>
          <p:nvPr>
            <p:ph type="title"/>
          </p:nvPr>
        </p:nvSpPr>
        <p:spPr/>
        <p:txBody>
          <a:bodyPr/>
          <a:lstStyle/>
          <a:p>
            <a:pPr lvl="0"/>
            <a:r>
              <a:rPr lang="en-US" dirty="0" smtClean="0">
                <a:sym typeface="Calibri"/>
              </a:rPr>
              <a:t>Summary of Issues Related ROE Funding</a:t>
            </a:r>
            <a:endParaRPr lang="en-US" dirty="0">
              <a:sym typeface="Calibri"/>
            </a:endParaRPr>
          </a:p>
        </p:txBody>
      </p:sp>
      <p:sp>
        <p:nvSpPr>
          <p:cNvPr id="139" name="Google Shape;139;p23"/>
          <p:cNvSpPr txBox="1">
            <a:spLocks noGrp="1"/>
          </p:cNvSpPr>
          <p:nvPr>
            <p:ph idx="1"/>
          </p:nvPr>
        </p:nvSpPr>
        <p:spPr/>
        <p:txBody>
          <a:bodyPr/>
          <a:lstStyle/>
          <a:p>
            <a:pPr lvl="0"/>
            <a:r>
              <a:rPr lang="en-US" sz="2800" dirty="0"/>
              <a:t>EBF funding for ROE/ISCs was and will be held flat because:</a:t>
            </a:r>
          </a:p>
          <a:p>
            <a:pPr lvl="1"/>
            <a:r>
              <a:rPr lang="en-US" sz="2400" dirty="0"/>
              <a:t>There is no local effort target for ROE/ISCs. </a:t>
            </a:r>
          </a:p>
          <a:p>
            <a:pPr lvl="1"/>
            <a:r>
              <a:rPr lang="en-US" sz="2400" dirty="0"/>
              <a:t>There is no low income count for ROE/ISCs. </a:t>
            </a:r>
          </a:p>
          <a:p>
            <a:pPr lvl="1"/>
            <a:r>
              <a:rPr lang="en-US" sz="2400" dirty="0"/>
              <a:t>The model does not account for dynamic program enrollment.</a:t>
            </a:r>
          </a:p>
          <a:p>
            <a:pPr lvl="0"/>
            <a:r>
              <a:rPr lang="en-US" sz="2800" dirty="0"/>
              <a:t>Because ROE/ISC FY18 funding was held flat, there was a supplemental appropriation in FY18 to fund FY17 programs that experienced increased enrollment. </a:t>
            </a:r>
          </a:p>
        </p:txBody>
      </p:sp>
    </p:spTree>
    <p:extLst>
      <p:ext uri="{BB962C8B-B14F-4D97-AF65-F5344CB8AC3E}">
        <p14:creationId xmlns:p14="http://schemas.microsoft.com/office/powerpoint/2010/main" val="6273383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3"/>
          <p:cNvSpPr txBox="1">
            <a:spLocks noGrp="1"/>
          </p:cNvSpPr>
          <p:nvPr>
            <p:ph type="title"/>
          </p:nvPr>
        </p:nvSpPr>
        <p:spPr/>
        <p:txBody>
          <a:bodyPr/>
          <a:lstStyle/>
          <a:p>
            <a:pPr lvl="0"/>
            <a:r>
              <a:rPr lang="en-US" dirty="0" smtClean="0">
                <a:sym typeface="Calibri"/>
              </a:rPr>
              <a:t>Recommendation</a:t>
            </a:r>
            <a:endParaRPr lang="en-US" dirty="0">
              <a:sym typeface="Calibri"/>
            </a:endParaRPr>
          </a:p>
        </p:txBody>
      </p:sp>
      <p:sp>
        <p:nvSpPr>
          <p:cNvPr id="4" name="Content Placeholder 3"/>
          <p:cNvSpPr>
            <a:spLocks noGrp="1"/>
          </p:cNvSpPr>
          <p:nvPr>
            <p:ph idx="1"/>
          </p:nvPr>
        </p:nvSpPr>
        <p:spPr>
          <a:xfrm>
            <a:off x="381000" y="1596796"/>
            <a:ext cx="9601200" cy="5130800"/>
          </a:xfrm>
        </p:spPr>
        <p:txBody>
          <a:bodyPr/>
          <a:lstStyle/>
          <a:p>
            <a:pPr marL="0" indent="0">
              <a:lnSpc>
                <a:spcPct val="120000"/>
              </a:lnSpc>
              <a:spcBef>
                <a:spcPts val="0"/>
              </a:spcBef>
              <a:buNone/>
            </a:pPr>
            <a:r>
              <a:rPr lang="en-US" sz="1400" dirty="0">
                <a:sym typeface="Calibri"/>
              </a:rPr>
              <a:t>The PRP approved the recommendation of the ROE Funding proposal as presented with the understanding that appropriation amounts for FY 2020 are sufficient so as to not impact or diminish the amount of tier funding available to a Illinois organizational units. This recommendation will sunset on June 30, 2020.</a:t>
            </a:r>
          </a:p>
          <a:p>
            <a:pPr marL="342891" indent="-342891">
              <a:lnSpc>
                <a:spcPct val="120000"/>
              </a:lnSpc>
              <a:spcBef>
                <a:spcPts val="0"/>
              </a:spcBef>
              <a:buSzPct val="100000"/>
              <a:buFont typeface="+mj-lt"/>
              <a:buAutoNum type="arabicPeriod"/>
            </a:pPr>
            <a:endParaRPr lang="en-US" sz="1400" dirty="0">
              <a:sym typeface="Calibri"/>
            </a:endParaRPr>
          </a:p>
          <a:p>
            <a:pPr marL="0" indent="0">
              <a:lnSpc>
                <a:spcPct val="120000"/>
              </a:lnSpc>
              <a:spcBef>
                <a:spcPts val="0"/>
              </a:spcBef>
              <a:buNone/>
            </a:pPr>
            <a:r>
              <a:rPr lang="en-US" sz="1400" dirty="0">
                <a:sym typeface="Calibri"/>
              </a:rPr>
              <a:t>Modify the EBF state statute to allow </a:t>
            </a:r>
            <a:r>
              <a:rPr lang="en-US" sz="1400" b="1" i="1" u="sng" dirty="0">
                <a:sym typeface="Calibri"/>
              </a:rPr>
              <a:t>Regional Safe School</a:t>
            </a:r>
            <a:r>
              <a:rPr lang="en-US" sz="1400" dirty="0">
                <a:sym typeface="Calibri"/>
              </a:rPr>
              <a:t> and </a:t>
            </a:r>
            <a:r>
              <a:rPr lang="en-US" sz="1400" b="1" i="1" u="sng" dirty="0">
                <a:sym typeface="Calibri"/>
              </a:rPr>
              <a:t>Truant Alternative Optional Education Programs</a:t>
            </a:r>
            <a:r>
              <a:rPr lang="en-US" sz="1400" dirty="0">
                <a:sym typeface="Calibri"/>
              </a:rPr>
              <a:t>  to receive </a:t>
            </a:r>
            <a:r>
              <a:rPr lang="en-US" sz="1400" b="1" i="1" u="sng" dirty="0">
                <a:sym typeface="Calibri"/>
              </a:rPr>
              <a:t>Tier Funding</a:t>
            </a:r>
            <a:r>
              <a:rPr lang="en-US" sz="1400" dirty="0">
                <a:sym typeface="Calibri"/>
              </a:rPr>
              <a:t> effective with the FY 2020 budget cycle to include:</a:t>
            </a:r>
          </a:p>
          <a:p>
            <a:pPr>
              <a:lnSpc>
                <a:spcPct val="120000"/>
              </a:lnSpc>
              <a:spcBef>
                <a:spcPts val="0"/>
              </a:spcBef>
              <a:buSzPct val="100000"/>
            </a:pPr>
            <a:r>
              <a:rPr lang="en-US" sz="1400" dirty="0">
                <a:sym typeface="Calibri"/>
              </a:rPr>
              <a:t>Setting a local effort to 10% ⇒ Mirrors Lab Schools </a:t>
            </a:r>
          </a:p>
          <a:p>
            <a:pPr>
              <a:lnSpc>
                <a:spcPct val="120000"/>
              </a:lnSpc>
              <a:spcBef>
                <a:spcPts val="0"/>
              </a:spcBef>
              <a:buSzPct val="100000"/>
            </a:pPr>
            <a:r>
              <a:rPr lang="en-US" sz="1400" dirty="0">
                <a:sym typeface="Calibri"/>
              </a:rPr>
              <a:t>Establishing a Low Income Count of 50% ⇒ State average</a:t>
            </a:r>
          </a:p>
          <a:p>
            <a:pPr>
              <a:lnSpc>
                <a:spcPct val="120000"/>
              </a:lnSpc>
              <a:spcBef>
                <a:spcPts val="0"/>
              </a:spcBef>
              <a:buSzPct val="100000"/>
            </a:pPr>
            <a:r>
              <a:rPr lang="en-US" sz="1400" dirty="0">
                <a:sym typeface="Calibri"/>
              </a:rPr>
              <a:t>Using a March Enrollment Count ⇒ Addresses the fact that programs grow throughout the year. ROE/ISC will receive the funding for these students/not the home school enrollment account with a phase of FY20 – Current year enrollment only, FY21 – Current year or two year average enrollment (highest of), and FY22 and ongoing – Current year or three year average enrollment (highest of)</a:t>
            </a:r>
          </a:p>
          <a:p>
            <a:pPr marL="0" indent="0">
              <a:lnSpc>
                <a:spcPct val="120000"/>
              </a:lnSpc>
              <a:spcBef>
                <a:spcPts val="0"/>
              </a:spcBef>
              <a:buNone/>
            </a:pPr>
            <a:endParaRPr lang="en-US" sz="1400" dirty="0">
              <a:sym typeface="Calibri"/>
            </a:endParaRPr>
          </a:p>
          <a:p>
            <a:pPr marL="0" indent="0">
              <a:lnSpc>
                <a:spcPct val="120000"/>
              </a:lnSpc>
              <a:spcBef>
                <a:spcPts val="0"/>
              </a:spcBef>
              <a:buNone/>
            </a:pPr>
            <a:r>
              <a:rPr lang="en-US" sz="1400" dirty="0">
                <a:sym typeface="Calibri"/>
              </a:rPr>
              <a:t>Eliminate the </a:t>
            </a:r>
            <a:r>
              <a:rPr lang="en-US" sz="1400" b="1" i="1" u="sng" dirty="0">
                <a:sym typeface="Calibri"/>
              </a:rPr>
              <a:t>Hold Harmless Base Funding Minimum</a:t>
            </a:r>
            <a:r>
              <a:rPr lang="en-US" sz="1400" dirty="0">
                <a:sym typeface="Calibri"/>
              </a:rPr>
              <a:t> for Regional Safe School, Truant Alternative Optional Education and Alternative Learning Opportunity Programs once they no longer continue</a:t>
            </a:r>
          </a:p>
          <a:p>
            <a:pPr marL="0" indent="0">
              <a:lnSpc>
                <a:spcPct val="120000"/>
              </a:lnSpc>
              <a:spcBef>
                <a:spcPts val="0"/>
              </a:spcBef>
              <a:buNone/>
            </a:pPr>
            <a:endParaRPr lang="en-US" sz="1400" dirty="0">
              <a:sym typeface="Calibri"/>
            </a:endParaRPr>
          </a:p>
          <a:p>
            <a:pPr marL="0" indent="0">
              <a:lnSpc>
                <a:spcPct val="120000"/>
              </a:lnSpc>
              <a:spcBef>
                <a:spcPts val="0"/>
              </a:spcBef>
              <a:buNone/>
            </a:pPr>
            <a:r>
              <a:rPr lang="en-US" sz="1400" dirty="0">
                <a:sym typeface="Calibri"/>
              </a:rPr>
              <a:t>Continue </a:t>
            </a:r>
            <a:r>
              <a:rPr lang="en-US" sz="1400" b="1" i="1" u="sng" dirty="0">
                <a:sym typeface="Calibri"/>
              </a:rPr>
              <a:t>studying</a:t>
            </a:r>
            <a:r>
              <a:rPr lang="en-US" sz="1400" dirty="0">
                <a:sym typeface="Calibri"/>
              </a:rPr>
              <a:t> the following items:</a:t>
            </a:r>
          </a:p>
          <a:p>
            <a:pPr>
              <a:lnSpc>
                <a:spcPct val="120000"/>
              </a:lnSpc>
              <a:spcBef>
                <a:spcPts val="0"/>
              </a:spcBef>
              <a:buSzPct val="100000"/>
            </a:pPr>
            <a:r>
              <a:rPr lang="en-US" sz="1400" b="1" i="1" u="sng" dirty="0">
                <a:sym typeface="Calibri"/>
              </a:rPr>
              <a:t>Alternative Learning Opportunity Program</a:t>
            </a:r>
            <a:r>
              <a:rPr lang="en-US" sz="1400" dirty="0">
                <a:sym typeface="Calibri"/>
              </a:rPr>
              <a:t> funding,</a:t>
            </a:r>
          </a:p>
          <a:p>
            <a:pPr>
              <a:lnSpc>
                <a:spcPct val="120000"/>
              </a:lnSpc>
              <a:spcBef>
                <a:spcPts val="0"/>
              </a:spcBef>
              <a:buSzPct val="100000"/>
            </a:pPr>
            <a:r>
              <a:rPr lang="en-US" sz="1400" b="1" i="1" u="sng" dirty="0">
                <a:sym typeface="Calibri"/>
              </a:rPr>
              <a:t>EBF elements</a:t>
            </a:r>
            <a:r>
              <a:rPr lang="en-US" sz="1400" dirty="0">
                <a:sym typeface="Calibri"/>
              </a:rPr>
              <a:t> in relation to </a:t>
            </a:r>
            <a:r>
              <a:rPr lang="en-US" sz="1400" b="1" i="1" u="sng" dirty="0">
                <a:sym typeface="Calibri"/>
              </a:rPr>
              <a:t>RSSP, TAOEP, and ALOP</a:t>
            </a:r>
            <a:r>
              <a:rPr lang="en-US" sz="1400" dirty="0">
                <a:sym typeface="Calibri"/>
              </a:rPr>
              <a:t>, and</a:t>
            </a:r>
          </a:p>
          <a:p>
            <a:pPr>
              <a:lnSpc>
                <a:spcPct val="120000"/>
              </a:lnSpc>
              <a:spcBef>
                <a:spcPts val="0"/>
              </a:spcBef>
              <a:buSzPct val="100000"/>
            </a:pPr>
            <a:r>
              <a:rPr lang="en-US" sz="1400" b="1" i="1" u="sng" dirty="0">
                <a:sym typeface="Calibri"/>
              </a:rPr>
              <a:t>Truancy alternatives</a:t>
            </a:r>
            <a:r>
              <a:rPr lang="en-US" sz="1400" dirty="0">
                <a:sym typeface="Calibri"/>
              </a:rPr>
              <a:t> for students no longer in the public education system.  </a:t>
            </a:r>
          </a:p>
          <a:p>
            <a:endParaRPr lang="en-US" sz="1400" dirty="0"/>
          </a:p>
        </p:txBody>
      </p:sp>
    </p:spTree>
    <p:extLst>
      <p:ext uri="{BB962C8B-B14F-4D97-AF65-F5344CB8AC3E}">
        <p14:creationId xmlns:p14="http://schemas.microsoft.com/office/powerpoint/2010/main" val="4758269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7"/>
          <p:cNvSpPr txBox="1">
            <a:spLocks noGrp="1"/>
          </p:cNvSpPr>
          <p:nvPr>
            <p:ph type="title"/>
          </p:nvPr>
        </p:nvSpPr>
        <p:spPr/>
        <p:txBody>
          <a:bodyPr/>
          <a:lstStyle/>
          <a:p>
            <a:pPr lvl="0"/>
            <a:r>
              <a:rPr lang="en-US" b="1" dirty="0" smtClean="0"/>
              <a:t>Annual Spend Plan (ASP</a:t>
            </a:r>
            <a:r>
              <a:rPr lang="en-US" b="1" dirty="0"/>
              <a:t>)</a:t>
            </a:r>
            <a:br>
              <a:rPr lang="en-US" b="1" dirty="0"/>
            </a:br>
            <a:r>
              <a:rPr lang="en-US" dirty="0"/>
              <a:t>State </a:t>
            </a:r>
            <a:r>
              <a:rPr lang="en-US" dirty="0" smtClean="0"/>
              <a:t>Requirements</a:t>
            </a:r>
            <a:endParaRPr lang="en-US" dirty="0"/>
          </a:p>
        </p:txBody>
      </p:sp>
      <p:sp>
        <p:nvSpPr>
          <p:cNvPr id="97" name="Google Shape;97;p17"/>
          <p:cNvSpPr txBox="1">
            <a:spLocks noGrp="1"/>
          </p:cNvSpPr>
          <p:nvPr>
            <p:ph idx="1"/>
          </p:nvPr>
        </p:nvSpPr>
        <p:spPr/>
        <p:txBody>
          <a:bodyPr/>
          <a:lstStyle/>
          <a:p>
            <a:pPr marL="0" indent="0">
              <a:buNone/>
            </a:pPr>
            <a:r>
              <a:rPr lang="en-US" sz="2800" dirty="0"/>
              <a:t>Timing:  By the end of September, as part of the annual budget process</a:t>
            </a:r>
            <a:br>
              <a:rPr lang="en-US" sz="2800" dirty="0"/>
            </a:br>
            <a:endParaRPr lang="en-US" sz="2800" dirty="0"/>
          </a:p>
          <a:p>
            <a:pPr marL="0" indent="0">
              <a:buNone/>
            </a:pPr>
            <a:r>
              <a:rPr lang="en-US" sz="2800" dirty="0"/>
              <a:t>Requirements:  Districts will create an annual district level spending plan that describes how they: </a:t>
            </a:r>
            <a:br>
              <a:rPr lang="en-US" sz="2800" dirty="0"/>
            </a:br>
            <a:endParaRPr lang="en-US" sz="2800" dirty="0"/>
          </a:p>
          <a:p>
            <a:r>
              <a:rPr lang="en-US" sz="2400" dirty="0"/>
              <a:t>Will </a:t>
            </a:r>
            <a:r>
              <a:rPr lang="en-US" sz="2400" b="1" u="sng" dirty="0"/>
              <a:t>utilize its Evidence-Based funding</a:t>
            </a:r>
            <a:r>
              <a:rPr lang="en-US" sz="2400" dirty="0"/>
              <a:t> with specific identification of the intended utilization of Low-Income, English learner, and special education resources, </a:t>
            </a:r>
          </a:p>
          <a:p>
            <a:r>
              <a:rPr lang="en-US" sz="2400" dirty="0"/>
              <a:t>Expect to </a:t>
            </a:r>
            <a:r>
              <a:rPr lang="en-US" sz="2400" b="1" u="sng" dirty="0"/>
              <a:t>achieve student growth</a:t>
            </a:r>
            <a:r>
              <a:rPr lang="en-US" sz="2400" dirty="0"/>
              <a:t>, and</a:t>
            </a:r>
          </a:p>
          <a:p>
            <a:r>
              <a:rPr lang="en-US" sz="2400" dirty="0"/>
              <a:t>Will </a:t>
            </a:r>
            <a:r>
              <a:rPr lang="en-US" sz="2400" b="1" u="sng" dirty="0"/>
              <a:t>achieve State education goals</a:t>
            </a:r>
            <a:r>
              <a:rPr lang="en-US" sz="2400" dirty="0"/>
              <a:t>.</a:t>
            </a:r>
          </a:p>
        </p:txBody>
      </p:sp>
    </p:spTree>
    <p:extLst>
      <p:ext uri="{BB962C8B-B14F-4D97-AF65-F5344CB8AC3E}">
        <p14:creationId xmlns:p14="http://schemas.microsoft.com/office/powerpoint/2010/main" val="30832844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Guidelines for ASP</a:t>
            </a:r>
            <a:endParaRPr lang="en-US" dirty="0"/>
          </a:p>
        </p:txBody>
      </p:sp>
      <p:sp>
        <p:nvSpPr>
          <p:cNvPr id="3" name="Content Placeholder 2"/>
          <p:cNvSpPr>
            <a:spLocks noGrp="1"/>
          </p:cNvSpPr>
          <p:nvPr>
            <p:ph idx="1"/>
          </p:nvPr>
        </p:nvSpPr>
        <p:spPr>
          <a:xfrm>
            <a:off x="655641" y="1796300"/>
            <a:ext cx="9051925" cy="5130800"/>
          </a:xfrm>
        </p:spPr>
        <p:txBody>
          <a:bodyPr/>
          <a:lstStyle/>
          <a:p>
            <a:pPr marL="0" indent="0">
              <a:buNone/>
            </a:pPr>
            <a:r>
              <a:rPr lang="en-US" sz="2400" dirty="0"/>
              <a:t>The Committee established the following guidelines for the development of the proposed ASP:</a:t>
            </a:r>
            <a:br>
              <a:rPr lang="en-US" sz="2400" dirty="0"/>
            </a:br>
            <a:endParaRPr lang="en-US" sz="2400" dirty="0"/>
          </a:p>
          <a:p>
            <a:r>
              <a:rPr lang="en-US" sz="2500" dirty="0"/>
              <a:t>The ASP must </a:t>
            </a:r>
            <a:r>
              <a:rPr lang="en-US" sz="2500" b="1" u="sng" dirty="0"/>
              <a:t>comply</a:t>
            </a:r>
            <a:r>
              <a:rPr lang="en-US" sz="2500" dirty="0"/>
              <a:t> with State legislation.</a:t>
            </a:r>
          </a:p>
          <a:p>
            <a:r>
              <a:rPr lang="en-US" sz="2500" dirty="0"/>
              <a:t>The committee should look for opportunities to </a:t>
            </a:r>
            <a:r>
              <a:rPr lang="en-US" sz="2500" b="1" u="sng" dirty="0"/>
              <a:t>utilize existing state reports</a:t>
            </a:r>
            <a:r>
              <a:rPr lang="en-US" sz="2500" dirty="0"/>
              <a:t> to populate Annual Spend Plan, </a:t>
            </a:r>
            <a:r>
              <a:rPr lang="en-US" sz="2500" dirty="0" smtClean="0"/>
              <a:t>e.g., </a:t>
            </a:r>
            <a:r>
              <a:rPr lang="en-US" sz="2500" dirty="0"/>
              <a:t>EIS reporting, Annual Budget, Adequacy Target Gap Calculator, etc. </a:t>
            </a:r>
          </a:p>
          <a:p>
            <a:r>
              <a:rPr lang="en-US" sz="2500" dirty="0"/>
              <a:t>The ASP data should be </a:t>
            </a:r>
            <a:r>
              <a:rPr lang="en-US" sz="2500" b="1" u="sng" dirty="0"/>
              <a:t>prospective</a:t>
            </a:r>
            <a:r>
              <a:rPr lang="en-US" sz="2500" dirty="0"/>
              <a:t>.</a:t>
            </a:r>
          </a:p>
          <a:p>
            <a:r>
              <a:rPr lang="en-US" sz="2500" dirty="0"/>
              <a:t>The ASP should be a tool to </a:t>
            </a:r>
            <a:r>
              <a:rPr lang="en-US" sz="2500" b="1" u="sng" dirty="0"/>
              <a:t>facilitate local discussions</a:t>
            </a:r>
            <a:r>
              <a:rPr lang="en-US" sz="2500" dirty="0"/>
              <a:t> tying school improvement goals to </a:t>
            </a:r>
            <a:r>
              <a:rPr lang="en-US" sz="2500" b="1" u="sng" dirty="0"/>
              <a:t>academic needs and resource allocation</a:t>
            </a:r>
            <a:r>
              <a:rPr lang="en-US" sz="2500" dirty="0"/>
              <a:t>.</a:t>
            </a:r>
          </a:p>
          <a:p>
            <a:endParaRPr lang="en-US" sz="2400" dirty="0"/>
          </a:p>
        </p:txBody>
      </p:sp>
    </p:spTree>
    <p:extLst>
      <p:ext uri="{BB962C8B-B14F-4D97-AF65-F5344CB8AC3E}">
        <p14:creationId xmlns:p14="http://schemas.microsoft.com/office/powerpoint/2010/main" val="34868301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EBF FTE and Dollar Allocation Comparison </a:t>
            </a:r>
            <a:endParaRPr lang="en-US" dirty="0"/>
          </a:p>
        </p:txBody>
      </p:sp>
      <p:sp>
        <p:nvSpPr>
          <p:cNvPr id="3" name="Content Placeholder 2"/>
          <p:cNvSpPr>
            <a:spLocks noGrp="1"/>
          </p:cNvSpPr>
          <p:nvPr>
            <p:ph idx="1"/>
          </p:nvPr>
        </p:nvSpPr>
        <p:spPr/>
        <p:txBody>
          <a:bodyPr/>
          <a:lstStyle/>
          <a:p>
            <a:pPr marL="0" indent="0">
              <a:buNone/>
            </a:pPr>
            <a:r>
              <a:rPr lang="en-US" sz="3200" dirty="0"/>
              <a:t>Using the ISBE </a:t>
            </a:r>
            <a:r>
              <a:rPr lang="en-US" sz="3200" i="1" dirty="0"/>
              <a:t>Adequacy Target Gap Calculator</a:t>
            </a:r>
            <a:r>
              <a:rPr lang="en-US" sz="3200" dirty="0"/>
              <a:t>, districts would be required to:</a:t>
            </a:r>
          </a:p>
          <a:p>
            <a:r>
              <a:rPr lang="en-US" sz="3200" dirty="0"/>
              <a:t>Enter projected FTE and dollar allocations aligned to the EBF elements and provide </a:t>
            </a:r>
            <a:r>
              <a:rPr lang="en-US" sz="2800" dirty="0"/>
              <a:t>explanations</a:t>
            </a:r>
            <a:r>
              <a:rPr lang="en-US" sz="3200" dirty="0"/>
              <a:t> for changes and</a:t>
            </a:r>
          </a:p>
          <a:p>
            <a:r>
              <a:rPr lang="en-US" sz="3200" dirty="0"/>
              <a:t>Provide explanations for funding out side of the EBF elements.</a:t>
            </a:r>
          </a:p>
        </p:txBody>
      </p:sp>
    </p:spTree>
    <p:extLst>
      <p:ext uri="{BB962C8B-B14F-4D97-AF65-F5344CB8AC3E}">
        <p14:creationId xmlns:p14="http://schemas.microsoft.com/office/powerpoint/2010/main" val="2246458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7"/>
          <p:cNvSpPr txBox="1">
            <a:spLocks noGrp="1"/>
          </p:cNvSpPr>
          <p:nvPr>
            <p:ph type="body" idx="1"/>
          </p:nvPr>
        </p:nvSpPr>
        <p:spPr>
          <a:xfrm>
            <a:off x="655639" y="1812926"/>
            <a:ext cx="9051900" cy="5130900"/>
          </a:xfrm>
          <a:prstGeom prst="rect">
            <a:avLst/>
          </a:prstGeom>
        </p:spPr>
        <p:txBody>
          <a:bodyPr spcFirstLastPara="1" wrap="square" lIns="101851" tIns="50925" rIns="101851" bIns="50925" anchor="t" anchorCtr="0">
            <a:noAutofit/>
          </a:bodyPr>
          <a:lstStyle/>
          <a:p>
            <a:pPr marL="0" indent="0">
              <a:buNone/>
            </a:pPr>
            <a:r>
              <a:rPr lang="en-US" sz="2400" dirty="0"/>
              <a:t>Public Act 100-0465</a:t>
            </a:r>
          </a:p>
          <a:p>
            <a:pPr marL="0" indent="0">
              <a:buNone/>
            </a:pPr>
            <a:r>
              <a:rPr lang="en-US" sz="2400" dirty="0"/>
              <a:t>Sec. 18-8.15.</a:t>
            </a:r>
          </a:p>
          <a:p>
            <a:pPr marL="0" indent="0">
              <a:buNone/>
            </a:pPr>
            <a:endParaRPr lang="en-US" sz="2400" i="1" dirty="0"/>
          </a:p>
          <a:p>
            <a:pPr marL="0" indent="0">
              <a:buNone/>
            </a:pPr>
            <a:r>
              <a:rPr lang="en-US" sz="2400" i="1" dirty="0"/>
              <a:t>A Professional Review Panel (PRP) is created to:</a:t>
            </a:r>
          </a:p>
          <a:p>
            <a:pPr marL="0" indent="0">
              <a:buNone/>
            </a:pPr>
            <a:endParaRPr lang="en-US" sz="2400" i="1" dirty="0"/>
          </a:p>
          <a:p>
            <a:pPr marL="342891">
              <a:spcAft>
                <a:spcPts val="1200"/>
              </a:spcAft>
            </a:pPr>
            <a:r>
              <a:rPr lang="en-US" sz="2400" i="1" dirty="0"/>
              <a:t>Study and review implementation and effect of the EBF; and </a:t>
            </a:r>
          </a:p>
          <a:p>
            <a:pPr marL="342891"/>
            <a:r>
              <a:rPr lang="en-US" sz="2400" i="1" dirty="0"/>
              <a:t>Recommend continual recalibration of, and future study topics and modifications to the EBF.</a:t>
            </a:r>
            <a:endParaRPr sz="2400" i="1" dirty="0"/>
          </a:p>
        </p:txBody>
      </p:sp>
      <p:sp>
        <p:nvSpPr>
          <p:cNvPr id="96" name="Google Shape;96;p17"/>
          <p:cNvSpPr txBox="1">
            <a:spLocks noGrp="1"/>
          </p:cNvSpPr>
          <p:nvPr>
            <p:ph type="title"/>
          </p:nvPr>
        </p:nvSpPr>
        <p:spPr>
          <a:xfrm>
            <a:off x="655639" y="311151"/>
            <a:ext cx="9051900" cy="1295400"/>
          </a:xfrm>
          <a:prstGeom prst="rect">
            <a:avLst/>
          </a:prstGeom>
        </p:spPr>
        <p:txBody>
          <a:bodyPr spcFirstLastPara="1" wrap="square" lIns="101851" tIns="50925" rIns="101851" bIns="50925" anchor="ctr" anchorCtr="0">
            <a:noAutofit/>
          </a:bodyPr>
          <a:lstStyle/>
          <a:p>
            <a:r>
              <a:rPr lang="en-US" dirty="0" smtClean="0"/>
              <a:t>Legislation</a:t>
            </a:r>
            <a:endParaRP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ASP Sample Subset</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569491754"/>
              </p:ext>
            </p:extLst>
          </p:nvPr>
        </p:nvGraphicFramePr>
        <p:xfrm>
          <a:off x="512089" y="1858963"/>
          <a:ext cx="9339029" cy="4335780"/>
        </p:xfrm>
        <a:graphic>
          <a:graphicData uri="http://schemas.openxmlformats.org/drawingml/2006/table">
            <a:tbl>
              <a:tblPr/>
              <a:tblGrid>
                <a:gridCol w="2375879">
                  <a:extLst>
                    <a:ext uri="{9D8B030D-6E8A-4147-A177-3AD203B41FA5}">
                      <a16:colId xmlns:a16="http://schemas.microsoft.com/office/drawing/2014/main" val="2412886650"/>
                    </a:ext>
                  </a:extLst>
                </a:gridCol>
                <a:gridCol w="1224491">
                  <a:extLst>
                    <a:ext uri="{9D8B030D-6E8A-4147-A177-3AD203B41FA5}">
                      <a16:colId xmlns:a16="http://schemas.microsoft.com/office/drawing/2014/main" val="3389644291"/>
                    </a:ext>
                  </a:extLst>
                </a:gridCol>
                <a:gridCol w="1224491">
                  <a:extLst>
                    <a:ext uri="{9D8B030D-6E8A-4147-A177-3AD203B41FA5}">
                      <a16:colId xmlns:a16="http://schemas.microsoft.com/office/drawing/2014/main" val="3900771257"/>
                    </a:ext>
                  </a:extLst>
                </a:gridCol>
                <a:gridCol w="1224491">
                  <a:extLst>
                    <a:ext uri="{9D8B030D-6E8A-4147-A177-3AD203B41FA5}">
                      <a16:colId xmlns:a16="http://schemas.microsoft.com/office/drawing/2014/main" val="2319642316"/>
                    </a:ext>
                  </a:extLst>
                </a:gridCol>
                <a:gridCol w="1224491">
                  <a:extLst>
                    <a:ext uri="{9D8B030D-6E8A-4147-A177-3AD203B41FA5}">
                      <a16:colId xmlns:a16="http://schemas.microsoft.com/office/drawing/2014/main" val="1967026923"/>
                    </a:ext>
                  </a:extLst>
                </a:gridCol>
                <a:gridCol w="2065187">
                  <a:extLst>
                    <a:ext uri="{9D8B030D-6E8A-4147-A177-3AD203B41FA5}">
                      <a16:colId xmlns:a16="http://schemas.microsoft.com/office/drawing/2014/main" val="160057570"/>
                    </a:ext>
                  </a:extLst>
                </a:gridCol>
              </a:tblGrid>
              <a:tr h="1409700">
                <a:tc>
                  <a:txBody>
                    <a:bodyPr/>
                    <a:lstStyle/>
                    <a:p>
                      <a:pPr algn="ctr" fontAlgn="b"/>
                      <a:r>
                        <a:rPr lang="en-US" sz="1900" b="1" i="0" u="sng" strike="noStrike" dirty="0">
                          <a:solidFill>
                            <a:srgbClr val="000000"/>
                          </a:solidFill>
                          <a:effectLst/>
                          <a:latin typeface="Calibri" panose="020F0502020204030204" pitchFamily="34" charset="0"/>
                        </a:rPr>
                        <a:t>Position / Investment</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900" b="1" i="0" u="sng" strike="noStrike" dirty="0">
                          <a:solidFill>
                            <a:srgbClr val="000000"/>
                          </a:solidFill>
                          <a:effectLst/>
                          <a:latin typeface="Calibri" panose="020F0502020204030204" pitchFamily="34" charset="0"/>
                        </a:rPr>
                        <a:t> FY 19 </a:t>
                      </a:r>
                      <a:r>
                        <a:rPr lang="en-US" sz="1900" b="1" i="0" u="sng" strike="noStrike" dirty="0" smtClean="0">
                          <a:solidFill>
                            <a:srgbClr val="000000"/>
                          </a:solidFill>
                          <a:effectLst/>
                          <a:latin typeface="Calibri" panose="020F0502020204030204" pitchFamily="34" charset="0"/>
                        </a:rPr>
                        <a:t> </a:t>
                      </a:r>
                      <a:r>
                        <a:rPr lang="en-US" sz="1900" b="1" i="0" u="sng" strike="noStrike" dirty="0">
                          <a:solidFill>
                            <a:srgbClr val="000000"/>
                          </a:solidFill>
                          <a:effectLst/>
                          <a:latin typeface="Calibri" panose="020F0502020204030204" pitchFamily="34" charset="0"/>
                        </a:rPr>
                        <a:t>Adequacy Target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900" b="1" i="0" u="sng" strike="noStrike" dirty="0">
                          <a:solidFill>
                            <a:srgbClr val="000000"/>
                          </a:solidFill>
                          <a:effectLst/>
                          <a:latin typeface="Calibri" panose="020F0502020204030204" pitchFamily="34" charset="0"/>
                        </a:rPr>
                        <a:t> FY 19  Actual Staffing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900" b="1" i="0" u="sng" strike="noStrike" dirty="0">
                          <a:solidFill>
                            <a:srgbClr val="000000"/>
                          </a:solidFill>
                          <a:effectLst/>
                          <a:latin typeface="Calibri" panose="020F0502020204030204" pitchFamily="34" charset="0"/>
                        </a:rPr>
                        <a:t> FY 20 Budgeted Staffing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900" b="1" i="0" u="sng" strike="noStrike" dirty="0">
                          <a:solidFill>
                            <a:srgbClr val="000000"/>
                          </a:solidFill>
                          <a:effectLst/>
                          <a:latin typeface="Calibri" panose="020F0502020204030204" pitchFamily="34" charset="0"/>
                        </a:rPr>
                        <a:t> FY 19 </a:t>
                      </a:r>
                      <a:r>
                        <a:rPr lang="en-US" sz="1900" b="1" i="0" u="sng" strike="noStrike" dirty="0" smtClean="0">
                          <a:solidFill>
                            <a:srgbClr val="000000"/>
                          </a:solidFill>
                          <a:effectLst/>
                          <a:latin typeface="Calibri" panose="020F0502020204030204" pitchFamily="34" charset="0"/>
                        </a:rPr>
                        <a:t>Actual  </a:t>
                      </a:r>
                      <a:r>
                        <a:rPr lang="en-US" sz="1900" b="1" i="0" u="sng" strike="noStrike" dirty="0">
                          <a:solidFill>
                            <a:srgbClr val="000000"/>
                          </a:solidFill>
                          <a:effectLst/>
                          <a:latin typeface="Calibri" panose="020F0502020204030204" pitchFamily="34" charset="0"/>
                        </a:rPr>
                        <a:t>- </a:t>
                      </a:r>
                      <a:br>
                        <a:rPr lang="en-US" sz="1900" b="1" i="0" u="sng" strike="noStrike" dirty="0">
                          <a:solidFill>
                            <a:srgbClr val="000000"/>
                          </a:solidFill>
                          <a:effectLst/>
                          <a:latin typeface="Calibri" panose="020F0502020204030204" pitchFamily="34" charset="0"/>
                        </a:rPr>
                      </a:br>
                      <a:r>
                        <a:rPr lang="en-US" sz="1900" b="1" i="0" u="sng" strike="noStrike" dirty="0">
                          <a:solidFill>
                            <a:srgbClr val="000000"/>
                          </a:solidFill>
                          <a:effectLst/>
                          <a:latin typeface="Calibri" panose="020F0502020204030204" pitchFamily="34" charset="0"/>
                        </a:rPr>
                        <a:t>FY 20 </a:t>
                      </a:r>
                      <a:r>
                        <a:rPr lang="en-US" sz="1900" b="1" i="0" u="sng" strike="noStrike" dirty="0" smtClean="0">
                          <a:solidFill>
                            <a:srgbClr val="000000"/>
                          </a:solidFill>
                          <a:effectLst/>
                          <a:latin typeface="Calibri" panose="020F0502020204030204" pitchFamily="34" charset="0"/>
                        </a:rPr>
                        <a:t>Budgeted</a:t>
                      </a:r>
                      <a:endParaRPr lang="en-US" sz="1900" b="1" i="0" u="sng" strike="noStrike" dirty="0">
                        <a:solidFill>
                          <a:srgbClr val="000000"/>
                        </a:solidFill>
                        <a:effectLst/>
                        <a:latin typeface="Calibri" panose="020F0502020204030204" pitchFamily="34"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900" b="1" i="0" u="sng" strike="noStrike" dirty="0">
                          <a:solidFill>
                            <a:srgbClr val="000000"/>
                          </a:solidFill>
                          <a:effectLst/>
                          <a:latin typeface="Calibri" panose="020F0502020204030204" pitchFamily="34" charset="0"/>
                        </a:rPr>
                        <a:t> Explanation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8305826"/>
                  </a:ext>
                </a:extLst>
              </a:tr>
              <a:tr h="375920">
                <a:tc>
                  <a:txBody>
                    <a:bodyPr/>
                    <a:lstStyle/>
                    <a:p>
                      <a:pPr algn="l" fontAlgn="b"/>
                      <a:r>
                        <a:rPr lang="en-US" sz="1900" b="1" i="0" u="sng" strike="noStrike" dirty="0">
                          <a:solidFill>
                            <a:srgbClr val="000000"/>
                          </a:solidFill>
                          <a:effectLst/>
                          <a:latin typeface="Calibri" panose="020F0502020204030204" pitchFamily="34" charset="0"/>
                        </a:rPr>
                        <a:t>Core Investments</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900" b="1" i="0" u="sng" strike="noStrike" dirty="0">
                        <a:solidFill>
                          <a:srgbClr val="000000"/>
                        </a:solidFill>
                        <a:effectLst/>
                        <a:latin typeface="Calibri" panose="020F0502020204030204" pitchFamily="34"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900" b="1" i="0" u="sng" strike="noStrike" dirty="0">
                        <a:solidFill>
                          <a:srgbClr val="000000"/>
                        </a:solidFill>
                        <a:effectLst/>
                        <a:latin typeface="Calibri" panose="020F0502020204030204" pitchFamily="34"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900" b="1" i="0" u="sng" strike="noStrike" dirty="0">
                        <a:solidFill>
                          <a:srgbClr val="000000"/>
                        </a:solidFill>
                        <a:effectLst/>
                        <a:latin typeface="Calibri" panose="020F0502020204030204" pitchFamily="34"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900" b="1" i="0" u="sng" strike="noStrike" dirty="0">
                        <a:solidFill>
                          <a:srgbClr val="000000"/>
                        </a:solidFill>
                        <a:effectLst/>
                        <a:latin typeface="Calibri" panose="020F0502020204030204" pitchFamily="34"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900" b="0" i="0" u="none" strike="noStrike" dirty="0">
                        <a:solidFill>
                          <a:srgbClr val="000000"/>
                        </a:solidFill>
                        <a:effectLst/>
                        <a:latin typeface="Calibri" panose="020F0502020204030204" pitchFamily="34"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7847441"/>
                  </a:ext>
                </a:extLst>
              </a:tr>
              <a:tr h="660400">
                <a:tc>
                  <a:txBody>
                    <a:bodyPr/>
                    <a:lstStyle/>
                    <a:p>
                      <a:pPr algn="l" fontAlgn="b"/>
                      <a:r>
                        <a:rPr lang="en-US" sz="1900" b="0" i="0" u="none" strike="noStrike" dirty="0">
                          <a:solidFill>
                            <a:srgbClr val="000000"/>
                          </a:solidFill>
                          <a:effectLst/>
                          <a:latin typeface="Calibri" panose="020F0502020204030204" pitchFamily="34" charset="0"/>
                        </a:rPr>
                        <a:t>Core Teachers</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900" b="0" i="0" u="none" strike="noStrike" dirty="0">
                          <a:effectLst/>
                          <a:latin typeface="Arial" panose="020B0604020202020204" pitchFamily="34" charset="0"/>
                        </a:rPr>
                        <a:t>       970.70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900" b="0" i="0" u="none" strike="noStrike" dirty="0">
                          <a:effectLst/>
                          <a:latin typeface="Arial" panose="020B0604020202020204" pitchFamily="34" charset="0"/>
                        </a:rPr>
                        <a:t>       900.00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900" b="0" i="0" u="none" strike="noStrike" dirty="0">
                          <a:effectLst/>
                          <a:latin typeface="Arial" panose="020B0604020202020204" pitchFamily="34" charset="0"/>
                        </a:rPr>
                        <a:t>       905.00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900" b="0" i="1" u="none" strike="noStrike" dirty="0">
                          <a:solidFill>
                            <a:srgbClr val="000000"/>
                          </a:solidFill>
                          <a:effectLst/>
                          <a:latin typeface="Calibri" panose="020F0502020204030204" pitchFamily="34" charset="0"/>
                        </a:rPr>
                        <a:t>            5.00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900" b="0" i="0" u="none" strike="noStrike" dirty="0">
                          <a:solidFill>
                            <a:srgbClr val="000000"/>
                          </a:solidFill>
                          <a:effectLst/>
                          <a:latin typeface="Calibri" panose="020F0502020204030204" pitchFamily="34" charset="0"/>
                        </a:rPr>
                        <a:t>To maintain </a:t>
                      </a:r>
                      <a:r>
                        <a:rPr lang="en-US" sz="1900" b="0" i="0" u="none" strike="noStrike" dirty="0" smtClean="0">
                          <a:solidFill>
                            <a:srgbClr val="000000"/>
                          </a:solidFill>
                          <a:effectLst/>
                          <a:latin typeface="Calibri" panose="020F0502020204030204" pitchFamily="34" charset="0"/>
                        </a:rPr>
                        <a:t>current class </a:t>
                      </a:r>
                      <a:r>
                        <a:rPr lang="en-US" sz="1900" b="0" i="0" u="none" strike="noStrike" dirty="0">
                          <a:solidFill>
                            <a:srgbClr val="000000"/>
                          </a:solidFill>
                          <a:effectLst/>
                          <a:latin typeface="Calibri" panose="020F0502020204030204" pitchFamily="34" charset="0"/>
                        </a:rPr>
                        <a:t>size</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03209312"/>
                  </a:ext>
                </a:extLst>
              </a:tr>
              <a:tr h="660400">
                <a:tc>
                  <a:txBody>
                    <a:bodyPr/>
                    <a:lstStyle/>
                    <a:p>
                      <a:pPr algn="l" fontAlgn="b"/>
                      <a:r>
                        <a:rPr lang="en-US" sz="1900" b="0" i="0" u="none" strike="noStrike" dirty="0">
                          <a:solidFill>
                            <a:srgbClr val="000000"/>
                          </a:solidFill>
                          <a:effectLst/>
                          <a:latin typeface="Calibri" panose="020F0502020204030204" pitchFamily="34" charset="0"/>
                        </a:rPr>
                        <a:t>Specialist Teacher</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900" b="0" i="0" u="none" strike="noStrike" dirty="0">
                          <a:effectLst/>
                          <a:latin typeface="Arial" panose="020B0604020202020204" pitchFamily="34" charset="0"/>
                        </a:rPr>
                        <a:t>       231.88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900" b="0" i="0" u="none" strike="noStrike" dirty="0">
                          <a:effectLst/>
                          <a:latin typeface="Arial" panose="020B0604020202020204" pitchFamily="34" charset="0"/>
                        </a:rPr>
                        <a:t>       200.00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900" b="0" i="0" u="none" strike="noStrike" dirty="0">
                          <a:effectLst/>
                          <a:latin typeface="Arial" panose="020B0604020202020204" pitchFamily="34" charset="0"/>
                        </a:rPr>
                        <a:t>       200.00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900" b="0" i="1" u="none" strike="noStrike" dirty="0">
                          <a:solidFill>
                            <a:srgbClr val="000000"/>
                          </a:solidFill>
                          <a:effectLst/>
                          <a:latin typeface="Calibri" panose="020F0502020204030204" pitchFamily="34" charset="0"/>
                        </a:rPr>
                        <a:t>                -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900" b="0" i="0" u="none" strike="noStrike" dirty="0">
                          <a:solidFill>
                            <a:srgbClr val="000000"/>
                          </a:solidFill>
                          <a:effectLst/>
                          <a:latin typeface="Calibri" panose="020F0502020204030204" pitchFamily="34" charset="0"/>
                        </a:rPr>
                        <a:t>No Change</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224532983"/>
                  </a:ext>
                </a:extLst>
              </a:tr>
              <a:tr h="660400">
                <a:tc>
                  <a:txBody>
                    <a:bodyPr/>
                    <a:lstStyle/>
                    <a:p>
                      <a:pPr algn="l" fontAlgn="b"/>
                      <a:r>
                        <a:rPr lang="en-US" sz="1900" b="0" i="0" u="none" strike="noStrike" dirty="0">
                          <a:solidFill>
                            <a:srgbClr val="000000"/>
                          </a:solidFill>
                          <a:effectLst/>
                          <a:latin typeface="Calibri" panose="020F0502020204030204" pitchFamily="34" charset="0"/>
                        </a:rPr>
                        <a:t>Instructional Facilitator</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900" b="0" i="0" u="none" strike="noStrike" dirty="0">
                          <a:effectLst/>
                          <a:latin typeface="Arial" panose="020B0604020202020204" pitchFamily="34" charset="0"/>
                        </a:rPr>
                        <a:t>       102.79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900" b="0" i="0" u="none" strike="noStrike" dirty="0">
                          <a:effectLst/>
                          <a:latin typeface="Arial" panose="020B0604020202020204" pitchFamily="34" charset="0"/>
                        </a:rPr>
                        <a:t>         33.00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900" b="0" i="0" u="none" strike="noStrike" dirty="0">
                          <a:effectLst/>
                          <a:latin typeface="Arial" panose="020B0604020202020204" pitchFamily="34" charset="0"/>
                        </a:rPr>
                        <a:t>         42.60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900" b="0" i="1" u="none" strike="noStrike" dirty="0">
                          <a:solidFill>
                            <a:srgbClr val="000000"/>
                          </a:solidFill>
                          <a:effectLst/>
                          <a:latin typeface="Calibri" panose="020F0502020204030204" pitchFamily="34" charset="0"/>
                        </a:rPr>
                        <a:t>            9.60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900" b="0" i="0" u="none" strike="noStrike" dirty="0" smtClean="0">
                          <a:solidFill>
                            <a:srgbClr val="000000"/>
                          </a:solidFill>
                          <a:effectLst/>
                          <a:latin typeface="Calibri" panose="020F0502020204030204" pitchFamily="34" charset="0"/>
                        </a:rPr>
                        <a:t>To add</a:t>
                      </a:r>
                      <a:r>
                        <a:rPr lang="en-US" sz="1900" b="0" i="0" u="none" strike="noStrike" baseline="0" dirty="0" smtClean="0">
                          <a:solidFill>
                            <a:srgbClr val="000000"/>
                          </a:solidFill>
                          <a:effectLst/>
                          <a:latin typeface="Calibri" panose="020F0502020204030204" pitchFamily="34" charset="0"/>
                        </a:rPr>
                        <a:t> c</a:t>
                      </a:r>
                      <a:r>
                        <a:rPr lang="en-US" sz="1900" b="0" i="0" u="none" strike="noStrike" dirty="0" smtClean="0">
                          <a:solidFill>
                            <a:srgbClr val="000000"/>
                          </a:solidFill>
                          <a:effectLst/>
                          <a:latin typeface="Calibri" panose="020F0502020204030204" pitchFamily="34" charset="0"/>
                        </a:rPr>
                        <a:t>oaches </a:t>
                      </a:r>
                      <a:r>
                        <a:rPr lang="en-US" sz="1900" b="0" i="0" u="none" strike="noStrike" dirty="0">
                          <a:solidFill>
                            <a:srgbClr val="000000"/>
                          </a:solidFill>
                          <a:effectLst/>
                          <a:latin typeface="Calibri" panose="020F0502020204030204" pitchFamily="34" charset="0"/>
                        </a:rPr>
                        <a:t>at </a:t>
                      </a:r>
                      <a:r>
                        <a:rPr lang="en-US" sz="1900" b="0" i="0" u="none" strike="noStrike" dirty="0" smtClean="0">
                          <a:solidFill>
                            <a:srgbClr val="000000"/>
                          </a:solidFill>
                          <a:effectLst/>
                          <a:latin typeface="Calibri" panose="020F0502020204030204" pitchFamily="34" charset="0"/>
                        </a:rPr>
                        <a:t>Elementary Schools</a:t>
                      </a:r>
                      <a:endParaRPr lang="en-US" sz="1900" b="0" i="0" u="none" strike="noStrike" dirty="0">
                        <a:solidFill>
                          <a:srgbClr val="000000"/>
                        </a:solidFill>
                        <a:effectLst/>
                        <a:latin typeface="Calibri" panose="020F0502020204030204" pitchFamily="34"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8206175"/>
                  </a:ext>
                </a:extLst>
              </a:tr>
              <a:tr h="660400">
                <a:tc>
                  <a:txBody>
                    <a:bodyPr/>
                    <a:lstStyle/>
                    <a:p>
                      <a:pPr algn="l" fontAlgn="b"/>
                      <a:r>
                        <a:rPr lang="en-US" sz="1900" b="0" i="0" u="none" strike="noStrike" dirty="0">
                          <a:solidFill>
                            <a:srgbClr val="000000"/>
                          </a:solidFill>
                          <a:effectLst/>
                          <a:latin typeface="Calibri" panose="020F0502020204030204" pitchFamily="34" charset="0"/>
                        </a:rPr>
                        <a:t>Core Intervention Teacher</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900" b="0" i="0" u="none" strike="noStrike" dirty="0">
                          <a:effectLst/>
                          <a:latin typeface="Arial" panose="020B0604020202020204" pitchFamily="34" charset="0"/>
                        </a:rPr>
                        <a:t>         42.08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900" b="0" i="0" u="none" strike="noStrike" dirty="0">
                          <a:effectLst/>
                          <a:latin typeface="Arial" panose="020B0604020202020204" pitchFamily="34" charset="0"/>
                        </a:rPr>
                        <a:t>         20.00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900" b="0" i="0" u="none" strike="noStrike" dirty="0">
                          <a:effectLst/>
                          <a:latin typeface="Arial" panose="020B0604020202020204" pitchFamily="34" charset="0"/>
                        </a:rPr>
                        <a:t>         20.00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900" b="0" i="1" u="none" strike="noStrike" dirty="0">
                          <a:solidFill>
                            <a:srgbClr val="000000"/>
                          </a:solidFill>
                          <a:effectLst/>
                          <a:latin typeface="Calibri" panose="020F0502020204030204" pitchFamily="34" charset="0"/>
                        </a:rPr>
                        <a:t>                -   </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900" b="0" i="0" u="none" strike="noStrike" dirty="0" smtClean="0">
                          <a:solidFill>
                            <a:srgbClr val="000000"/>
                          </a:solidFill>
                          <a:effectLst/>
                          <a:latin typeface="Calibri" panose="020F0502020204030204" pitchFamily="34" charset="0"/>
                        </a:rPr>
                        <a:t>No Change</a:t>
                      </a:r>
                      <a:endParaRPr lang="en-US" sz="1900" b="0" i="0" u="none" strike="noStrike" dirty="0">
                        <a:solidFill>
                          <a:srgbClr val="000000"/>
                        </a:solidFill>
                        <a:effectLst/>
                        <a:latin typeface="Calibri" panose="020F0502020204030204" pitchFamily="34" charset="0"/>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037814205"/>
                  </a:ext>
                </a:extLst>
              </a:tr>
            </a:tbl>
          </a:graphicData>
        </a:graphic>
      </p:graphicFrame>
    </p:spTree>
    <p:extLst>
      <p:ext uri="{BB962C8B-B14F-4D97-AF65-F5344CB8AC3E}">
        <p14:creationId xmlns:p14="http://schemas.microsoft.com/office/powerpoint/2010/main" val="32103860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 Next Steps</a:t>
            </a:r>
            <a:endParaRPr lang="en-US" dirty="0"/>
          </a:p>
        </p:txBody>
      </p:sp>
      <p:sp>
        <p:nvSpPr>
          <p:cNvPr id="3" name="Content Placeholder 2"/>
          <p:cNvSpPr>
            <a:spLocks noGrp="1"/>
          </p:cNvSpPr>
          <p:nvPr>
            <p:ph idx="1"/>
          </p:nvPr>
        </p:nvSpPr>
        <p:spPr/>
        <p:txBody>
          <a:bodyPr/>
          <a:lstStyle/>
          <a:p>
            <a:r>
              <a:rPr lang="en-US" dirty="0" smtClean="0"/>
              <a:t>Refine components of the ASP</a:t>
            </a:r>
          </a:p>
          <a:p>
            <a:r>
              <a:rPr lang="en-US" dirty="0" smtClean="0"/>
              <a:t>Work with ISBE to develop the template to be utilized in the FY 2020 budget cycle</a:t>
            </a:r>
          </a:p>
          <a:p>
            <a:r>
              <a:rPr lang="en-US" dirty="0" smtClean="0"/>
              <a:t>Finalize ASP at the June 2019 PRP Meeting</a:t>
            </a:r>
          </a:p>
          <a:p>
            <a:r>
              <a:rPr lang="en-US" dirty="0" smtClean="0"/>
              <a:t>Rollout out to school districts for submission with their FY 2020 budget</a:t>
            </a:r>
            <a:endParaRPr lang="en-US" dirty="0"/>
          </a:p>
        </p:txBody>
      </p:sp>
    </p:spTree>
    <p:extLst>
      <p:ext uri="{BB962C8B-B14F-4D97-AF65-F5344CB8AC3E}">
        <p14:creationId xmlns:p14="http://schemas.microsoft.com/office/powerpoint/2010/main" val="17058073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3" name="Title 2"/>
          <p:cNvSpPr>
            <a:spLocks noGrp="1"/>
          </p:cNvSpPr>
          <p:nvPr>
            <p:ph type="title"/>
          </p:nvPr>
        </p:nvSpPr>
        <p:spPr/>
        <p:txBody>
          <a:bodyPr/>
          <a:lstStyle/>
          <a:p>
            <a:r>
              <a:rPr lang="en-US" sz="5400" dirty="0"/>
              <a:t>Looking Ahead</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40891" y="311151"/>
            <a:ext cx="9881420" cy="1295400"/>
          </a:xfrm>
        </p:spPr>
        <p:txBody>
          <a:bodyPr/>
          <a:lstStyle/>
          <a:p>
            <a:r>
              <a:rPr lang="en-US" sz="3200" dirty="0"/>
              <a:t>EBF Shortfall in Millions of Inflation-Adjusted Dollars after $350M/Year New Money until Fully Funded</a:t>
            </a:r>
          </a:p>
        </p:txBody>
      </p:sp>
      <p:graphicFrame>
        <p:nvGraphicFramePr>
          <p:cNvPr id="4" name="Content Placeholder 6"/>
          <p:cNvGraphicFramePr>
            <a:graphicFrameLocks/>
          </p:cNvGraphicFramePr>
          <p:nvPr>
            <p:extLst>
              <p:ext uri="{D42A27DB-BD31-4B8C-83A1-F6EECF244321}">
                <p14:modId xmlns:p14="http://schemas.microsoft.com/office/powerpoint/2010/main" val="660289763"/>
              </p:ext>
            </p:extLst>
          </p:nvPr>
        </p:nvGraphicFramePr>
        <p:xfrm>
          <a:off x="567535" y="2170983"/>
          <a:ext cx="9476117" cy="3285920"/>
        </p:xfrm>
        <a:graphic>
          <a:graphicData uri="http://schemas.openxmlformats.org/drawingml/2006/table">
            <a:tbl>
              <a:tblPr firstRow="1" bandRow="1">
                <a:tableStyleId>{3C2FFA5D-87B4-456A-9821-1D502468CF0F}</a:tableStyleId>
              </a:tblPr>
              <a:tblGrid>
                <a:gridCol w="2994243">
                  <a:extLst>
                    <a:ext uri="{9D8B030D-6E8A-4147-A177-3AD203B41FA5}">
                      <a16:colId xmlns:a16="http://schemas.microsoft.com/office/drawing/2014/main" val="20000"/>
                    </a:ext>
                  </a:extLst>
                </a:gridCol>
                <a:gridCol w="1289919">
                  <a:extLst>
                    <a:ext uri="{9D8B030D-6E8A-4147-A177-3AD203B41FA5}">
                      <a16:colId xmlns:a16="http://schemas.microsoft.com/office/drawing/2014/main" val="20001"/>
                    </a:ext>
                  </a:extLst>
                </a:gridCol>
                <a:gridCol w="1275343">
                  <a:extLst>
                    <a:ext uri="{9D8B030D-6E8A-4147-A177-3AD203B41FA5}">
                      <a16:colId xmlns:a16="http://schemas.microsoft.com/office/drawing/2014/main" val="20002"/>
                    </a:ext>
                  </a:extLst>
                </a:gridCol>
                <a:gridCol w="1282631">
                  <a:extLst>
                    <a:ext uri="{9D8B030D-6E8A-4147-A177-3AD203B41FA5}">
                      <a16:colId xmlns:a16="http://schemas.microsoft.com/office/drawing/2014/main" val="20003"/>
                    </a:ext>
                  </a:extLst>
                </a:gridCol>
                <a:gridCol w="1238905">
                  <a:extLst>
                    <a:ext uri="{9D8B030D-6E8A-4147-A177-3AD203B41FA5}">
                      <a16:colId xmlns:a16="http://schemas.microsoft.com/office/drawing/2014/main" val="20004"/>
                    </a:ext>
                  </a:extLst>
                </a:gridCol>
                <a:gridCol w="1395076">
                  <a:extLst>
                    <a:ext uri="{9D8B030D-6E8A-4147-A177-3AD203B41FA5}">
                      <a16:colId xmlns:a16="http://schemas.microsoft.com/office/drawing/2014/main" val="20005"/>
                    </a:ext>
                  </a:extLst>
                </a:gridCol>
              </a:tblGrid>
              <a:tr h="820301">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endParaRPr lang="en-US" sz="1900" dirty="0">
                        <a:effectLst/>
                        <a:latin typeface="+mn-lt"/>
                      </a:endParaRPr>
                    </a:p>
                  </a:txBody>
                  <a:tcPr marL="68580" marR="68580" marT="0" marB="0"/>
                </a:tc>
                <a:tc>
                  <a:txBody>
                    <a:bodyPr/>
                    <a:lstStyle/>
                    <a:p>
                      <a:pPr marL="0" marR="0" algn="ctr">
                        <a:lnSpc>
                          <a:spcPct val="115000"/>
                        </a:lnSpc>
                        <a:spcBef>
                          <a:spcPts val="0"/>
                        </a:spcBef>
                        <a:spcAft>
                          <a:spcPts val="0"/>
                        </a:spcAft>
                      </a:pPr>
                      <a:r>
                        <a:rPr lang="en-US" sz="1900" dirty="0">
                          <a:effectLst/>
                        </a:rPr>
                        <a:t>FY2019</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900" dirty="0">
                          <a:effectLst/>
                        </a:rPr>
                        <a:t>FY2020</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900" dirty="0">
                          <a:effectLst/>
                        </a:rPr>
                        <a:t>FY2030</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900" dirty="0">
                          <a:effectLst/>
                        </a:rPr>
                        <a:t>FY2040</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900" dirty="0">
                          <a:effectLst/>
                        </a:rPr>
                        <a:t>FY2051</a:t>
                      </a:r>
                      <a:endParaRPr lang="en-US" sz="1900" dirty="0">
                        <a:solidFill>
                          <a:srgbClr val="FF0000"/>
                        </a:solidFill>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821873">
                <a:tc>
                  <a:txBody>
                    <a:bodyPr/>
                    <a:lstStyle/>
                    <a:p>
                      <a:pPr marL="0" marR="0" algn="l">
                        <a:lnSpc>
                          <a:spcPct val="115000"/>
                        </a:lnSpc>
                        <a:spcBef>
                          <a:spcPts val="0"/>
                        </a:spcBef>
                        <a:spcAft>
                          <a:spcPts val="0"/>
                        </a:spcAft>
                      </a:pPr>
                      <a:r>
                        <a:rPr lang="en-US" sz="1900" dirty="0">
                          <a:effectLst/>
                        </a:rPr>
                        <a:t>Total Funding Needed to Fund EBF Fully (infl adj)</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$7,350</a:t>
                      </a:r>
                      <a:endParaRPr lang="en-US" sz="19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$7,504</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$9,284</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$10,522</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$11,055</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821873">
                <a:tc>
                  <a:txBody>
                    <a:bodyPr/>
                    <a:lstStyle/>
                    <a:p>
                      <a:pPr marL="0" marR="0" algn="l">
                        <a:lnSpc>
                          <a:spcPct val="115000"/>
                        </a:lnSpc>
                        <a:spcBef>
                          <a:spcPts val="0"/>
                        </a:spcBef>
                        <a:spcAft>
                          <a:spcPts val="0"/>
                        </a:spcAft>
                      </a:pPr>
                      <a:r>
                        <a:rPr lang="en-US" sz="1900" dirty="0">
                          <a:effectLst/>
                        </a:rPr>
                        <a:t>Total New Money Put into EBF since FY2020</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a:t>
                      </a:r>
                      <a:endParaRPr lang="en-US" sz="19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$350</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$3,850</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$7,350</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$11,200</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821873">
                <a:tc>
                  <a:txBody>
                    <a:bodyPr/>
                    <a:lstStyle/>
                    <a:p>
                      <a:pPr marL="0" marR="0" algn="l">
                        <a:lnSpc>
                          <a:spcPct val="115000"/>
                        </a:lnSpc>
                        <a:spcBef>
                          <a:spcPts val="0"/>
                        </a:spcBef>
                        <a:spcAft>
                          <a:spcPts val="0"/>
                        </a:spcAft>
                      </a:pPr>
                      <a:r>
                        <a:rPr lang="en-US" sz="1900" dirty="0">
                          <a:effectLst/>
                        </a:rPr>
                        <a:t>Shortfall/Surplus (infl adj)</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solidFill>
                            <a:srgbClr val="FF0000"/>
                          </a:solidFill>
                          <a:effectLst/>
                        </a:rPr>
                        <a:t>-$7,350</a:t>
                      </a:r>
                      <a:endParaRPr lang="en-US" sz="1900" b="1" dirty="0">
                        <a:solidFill>
                          <a:srgbClr val="FF0000"/>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solidFill>
                            <a:srgbClr val="FF0000"/>
                          </a:solidFill>
                          <a:effectLst/>
                        </a:rPr>
                        <a:t>-$7,154</a:t>
                      </a:r>
                      <a:endParaRPr lang="en-US" sz="1900" dirty="0">
                        <a:solidFill>
                          <a:srgbClr val="FF0000"/>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solidFill>
                            <a:srgbClr val="FF0000"/>
                          </a:solidFill>
                          <a:effectLst/>
                        </a:rPr>
                        <a:t>-$5,434</a:t>
                      </a:r>
                      <a:endParaRPr lang="en-US" sz="1900" dirty="0">
                        <a:solidFill>
                          <a:srgbClr val="FF0000"/>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solidFill>
                            <a:srgbClr val="FF0000"/>
                          </a:solidFill>
                          <a:effectLst/>
                        </a:rPr>
                        <a:t>-$3,172</a:t>
                      </a:r>
                      <a:endParaRPr lang="en-US" sz="1900" dirty="0">
                        <a:solidFill>
                          <a:srgbClr val="FF0000"/>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900" dirty="0">
                          <a:effectLst/>
                        </a:rPr>
                        <a:t>$144</a:t>
                      </a:r>
                      <a:endParaRPr lang="en-US" sz="19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999103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7315" y="216313"/>
            <a:ext cx="9329020" cy="1508227"/>
          </a:xfrm>
        </p:spPr>
        <p:txBody>
          <a:bodyPr/>
          <a:lstStyle/>
          <a:p>
            <a:r>
              <a:rPr lang="en-US" sz="3600" dirty="0">
                <a:latin typeface="+mj-lt"/>
              </a:rPr>
              <a:t>EBF Shortfall in Millions of Inflation-Adjusted Dollars, Fully Funding EBF in 10 Years</a:t>
            </a:r>
          </a:p>
        </p:txBody>
      </p:sp>
      <p:graphicFrame>
        <p:nvGraphicFramePr>
          <p:cNvPr id="4" name="Content Placeholder 6"/>
          <p:cNvGraphicFramePr>
            <a:graphicFrameLocks/>
          </p:cNvGraphicFramePr>
          <p:nvPr>
            <p:extLst>
              <p:ext uri="{D42A27DB-BD31-4B8C-83A1-F6EECF244321}">
                <p14:modId xmlns:p14="http://schemas.microsoft.com/office/powerpoint/2010/main" val="3690573793"/>
              </p:ext>
            </p:extLst>
          </p:nvPr>
        </p:nvGraphicFramePr>
        <p:xfrm>
          <a:off x="810883" y="2265875"/>
          <a:ext cx="9075452" cy="3515495"/>
        </p:xfrm>
        <a:graphic>
          <a:graphicData uri="http://schemas.openxmlformats.org/drawingml/2006/table">
            <a:tbl>
              <a:tblPr firstRow="1" bandRow="1">
                <a:tableStyleId>{3C2FFA5D-87B4-456A-9821-1D502468CF0F}</a:tableStyleId>
              </a:tblPr>
              <a:tblGrid>
                <a:gridCol w="3036427">
                  <a:extLst>
                    <a:ext uri="{9D8B030D-6E8A-4147-A177-3AD203B41FA5}">
                      <a16:colId xmlns:a16="http://schemas.microsoft.com/office/drawing/2014/main" val="20000"/>
                    </a:ext>
                  </a:extLst>
                </a:gridCol>
                <a:gridCol w="1531387">
                  <a:extLst>
                    <a:ext uri="{9D8B030D-6E8A-4147-A177-3AD203B41FA5}">
                      <a16:colId xmlns:a16="http://schemas.microsoft.com/office/drawing/2014/main" val="20001"/>
                    </a:ext>
                  </a:extLst>
                </a:gridCol>
                <a:gridCol w="1514081">
                  <a:extLst>
                    <a:ext uri="{9D8B030D-6E8A-4147-A177-3AD203B41FA5}">
                      <a16:colId xmlns:a16="http://schemas.microsoft.com/office/drawing/2014/main" val="20002"/>
                    </a:ext>
                  </a:extLst>
                </a:gridCol>
                <a:gridCol w="1522735">
                  <a:extLst>
                    <a:ext uri="{9D8B030D-6E8A-4147-A177-3AD203B41FA5}">
                      <a16:colId xmlns:a16="http://schemas.microsoft.com/office/drawing/2014/main" val="20003"/>
                    </a:ext>
                  </a:extLst>
                </a:gridCol>
                <a:gridCol w="1470823">
                  <a:extLst>
                    <a:ext uri="{9D8B030D-6E8A-4147-A177-3AD203B41FA5}">
                      <a16:colId xmlns:a16="http://schemas.microsoft.com/office/drawing/2014/main" val="20004"/>
                    </a:ext>
                  </a:extLst>
                </a:gridCol>
              </a:tblGrid>
              <a:tr h="877613">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endParaRPr lang="en-US" sz="2000" dirty="0">
                        <a:effectLst/>
                        <a:latin typeface="+mn-lt"/>
                      </a:endParaRPr>
                    </a:p>
                  </a:txBody>
                  <a:tcPr marL="68580" marR="68580" marT="0" marB="0"/>
                </a:tc>
                <a:tc>
                  <a:txBody>
                    <a:bodyPr/>
                    <a:lstStyle/>
                    <a:p>
                      <a:pPr marL="0" marR="0" algn="ctr">
                        <a:lnSpc>
                          <a:spcPct val="115000"/>
                        </a:lnSpc>
                        <a:spcBef>
                          <a:spcPts val="0"/>
                        </a:spcBef>
                        <a:spcAft>
                          <a:spcPts val="0"/>
                        </a:spcAft>
                      </a:pPr>
                      <a:r>
                        <a:rPr lang="en-US" sz="2000" dirty="0">
                          <a:effectLst/>
                        </a:rPr>
                        <a:t>FY2019</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a:effectLst/>
                        </a:rPr>
                        <a:t>FY2020</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a:effectLst/>
                        </a:rPr>
                        <a:t>FY2025</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dirty="0">
                          <a:effectLst/>
                        </a:rPr>
                        <a:t>FY2030</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879295">
                <a:tc>
                  <a:txBody>
                    <a:bodyPr/>
                    <a:lstStyle/>
                    <a:p>
                      <a:pPr marL="0" marR="0" algn="l">
                        <a:lnSpc>
                          <a:spcPct val="115000"/>
                        </a:lnSpc>
                        <a:spcBef>
                          <a:spcPts val="0"/>
                        </a:spcBef>
                        <a:spcAft>
                          <a:spcPts val="0"/>
                        </a:spcAft>
                      </a:pPr>
                      <a:r>
                        <a:rPr lang="en-US" sz="2000" dirty="0">
                          <a:effectLst/>
                        </a:rPr>
                        <a:t>Total Funding Needed to Fund EBF Fully (infl adj)</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$7,350</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$7,504</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$4,371</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$779</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879295">
                <a:tc>
                  <a:txBody>
                    <a:bodyPr/>
                    <a:lstStyle/>
                    <a:p>
                      <a:pPr marL="0" marR="0" algn="l">
                        <a:lnSpc>
                          <a:spcPct val="115000"/>
                        </a:lnSpc>
                        <a:spcBef>
                          <a:spcPts val="0"/>
                        </a:spcBef>
                        <a:spcAft>
                          <a:spcPts val="0"/>
                        </a:spcAft>
                      </a:pPr>
                      <a:r>
                        <a:rPr lang="en-US" sz="2000" dirty="0">
                          <a:effectLst/>
                        </a:rPr>
                        <a:t>Total New Money Put into EBF since FY2020</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 </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$779</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$4,676</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$8,572</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879295">
                <a:tc>
                  <a:txBody>
                    <a:bodyPr/>
                    <a:lstStyle/>
                    <a:p>
                      <a:pPr marL="0" marR="0" algn="l">
                        <a:lnSpc>
                          <a:spcPct val="115000"/>
                        </a:lnSpc>
                        <a:spcBef>
                          <a:spcPts val="0"/>
                        </a:spcBef>
                        <a:spcAft>
                          <a:spcPts val="0"/>
                        </a:spcAft>
                      </a:pPr>
                      <a:r>
                        <a:rPr lang="en-US" sz="2000" dirty="0">
                          <a:effectLst/>
                        </a:rPr>
                        <a:t>Shortfall/Surplus (infl adj)</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 </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solidFill>
                            <a:srgbClr val="FF0000"/>
                          </a:solidFill>
                          <a:effectLst/>
                        </a:rPr>
                        <a:t>-$6,725</a:t>
                      </a:r>
                      <a:endParaRPr lang="en-US" sz="2000" dirty="0">
                        <a:solidFill>
                          <a:srgbClr val="FF0000"/>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solidFill>
                            <a:srgbClr val="FF0000"/>
                          </a:solidFill>
                          <a:effectLst/>
                        </a:rPr>
                        <a:t>-$3,592</a:t>
                      </a:r>
                      <a:endParaRPr lang="en-US" sz="2000" dirty="0">
                        <a:solidFill>
                          <a:srgbClr val="FF0000"/>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000" dirty="0">
                          <a:effectLst/>
                        </a:rPr>
                        <a:t>$0</a:t>
                      </a:r>
                      <a:endParaRPr lang="en-US" sz="20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bl>
          </a:graphicData>
        </a:graphic>
      </p:graphicFrame>
      <p:sp>
        <p:nvSpPr>
          <p:cNvPr id="5" name="Rectangle 4"/>
          <p:cNvSpPr/>
          <p:nvPr/>
        </p:nvSpPr>
        <p:spPr>
          <a:xfrm>
            <a:off x="810886" y="6045706"/>
            <a:ext cx="7536611" cy="276999"/>
          </a:xfrm>
          <a:prstGeom prst="rect">
            <a:avLst/>
          </a:prstGeom>
        </p:spPr>
        <p:txBody>
          <a:bodyPr wrap="square">
            <a:spAutoFit/>
          </a:bodyPr>
          <a:lstStyle/>
          <a:p>
            <a:r>
              <a:rPr lang="en-US" sz="1200" dirty="0">
                <a:latin typeface="+mj-lt"/>
                <a:ea typeface="Times New Roman" panose="02020603050405020304" pitchFamily="18" charset="0"/>
                <a:cs typeface="Times New Roman" panose="02020603050405020304" pitchFamily="18" charset="0"/>
              </a:rPr>
              <a:t>Source: CTBA analysis of ISBE FY2019 EBF Calculation using Bureau of Labor Statistics ECI historical data.</a:t>
            </a:r>
            <a:endParaRPr lang="en-US" sz="1200" dirty="0">
              <a:latin typeface="+mj-lt"/>
            </a:endParaRPr>
          </a:p>
        </p:txBody>
      </p:sp>
    </p:spTree>
    <p:extLst>
      <p:ext uri="{BB962C8B-B14F-4D97-AF65-F5344CB8AC3E}">
        <p14:creationId xmlns:p14="http://schemas.microsoft.com/office/powerpoint/2010/main" val="41162298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Illinois Structural Deficit, Including Full Funding of EBF</a:t>
            </a:r>
          </a:p>
        </p:txBody>
      </p:sp>
      <p:graphicFrame>
        <p:nvGraphicFramePr>
          <p:cNvPr id="4" name="Content Placeholder 6">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3847775180"/>
              </p:ext>
            </p:extLst>
          </p:nvPr>
        </p:nvGraphicFramePr>
        <p:xfrm>
          <a:off x="655641" y="1880060"/>
          <a:ext cx="9211033" cy="4383091"/>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AC847263-9D42-45D3-9689-6EF19D85032E}"/>
              </a:ext>
            </a:extLst>
          </p:cNvPr>
          <p:cNvSpPr txBox="1"/>
          <p:nvPr/>
        </p:nvSpPr>
        <p:spPr>
          <a:xfrm>
            <a:off x="445699" y="6396339"/>
            <a:ext cx="9420972" cy="646331"/>
          </a:xfrm>
          <a:prstGeom prst="rect">
            <a:avLst/>
          </a:prstGeom>
          <a:noFill/>
        </p:spPr>
        <p:txBody>
          <a:bodyPr wrap="square" rtlCol="0">
            <a:spAutoFit/>
          </a:bodyPr>
          <a:lstStyle/>
          <a:p>
            <a:r>
              <a:rPr lang="en-US" sz="1200" dirty="0"/>
              <a:t>Source: CTBA analysis of COGFA figures. Assumes expenditures keep pace with inflation and funding of the Evidence Based Formula as required under P.A. 100-0465, a total increase of $7.4 billion (on a fully inflation-adjusted basis in FY2018 dollars) by FY2029 (which totals $9.17 billion in FY2029); assumes revenues grow at historic rates, and assumes no change in law.</a:t>
            </a:r>
          </a:p>
        </p:txBody>
      </p:sp>
    </p:spTree>
    <p:extLst>
      <p:ext uri="{BB962C8B-B14F-4D97-AF65-F5344CB8AC3E}">
        <p14:creationId xmlns:p14="http://schemas.microsoft.com/office/powerpoint/2010/main" val="14945170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6"/>
          <p:cNvSpPr txBox="1"/>
          <p:nvPr/>
        </p:nvSpPr>
        <p:spPr>
          <a:xfrm>
            <a:off x="838200" y="2743203"/>
            <a:ext cx="8839200" cy="1541463"/>
          </a:xfrm>
          <a:prstGeom prst="rect">
            <a:avLst/>
          </a:prstGeom>
          <a:noFill/>
          <a:ln>
            <a:noFill/>
          </a:ln>
        </p:spPr>
        <p:txBody>
          <a:bodyPr spcFirstLastPara="1" wrap="square" lIns="91425" tIns="45700" rIns="91425" bIns="45700" anchor="t" anchorCtr="0">
            <a:noAutofit/>
          </a:bodyPr>
          <a:lstStyle/>
          <a:p>
            <a:pPr algn="ctr"/>
            <a:r>
              <a:rPr lang="en-US" sz="6000" b="1" i="1" dirty="0">
                <a:solidFill>
                  <a:srgbClr val="004882"/>
                </a:solidFill>
              </a:rPr>
              <a:t>Questions and Answers</a:t>
            </a:r>
            <a:endParaRPr dirty="0"/>
          </a:p>
          <a:p>
            <a:pPr algn="ctr"/>
            <a:r>
              <a:rPr lang="en-US" sz="3200" i="1" dirty="0">
                <a:solidFill>
                  <a:schemeClr val="dk1"/>
                </a:solidFill>
              </a:rPr>
              <a:t>We thank you for your time</a:t>
            </a:r>
            <a:r>
              <a:rPr lang="en-US" sz="3200" i="1" dirty="0">
                <a:solidFill>
                  <a:srgbClr val="004882"/>
                </a:solidFill>
              </a:rPr>
              <a:t>!</a:t>
            </a:r>
            <a:endParaRP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7"/>
          <p:cNvSpPr txBox="1"/>
          <p:nvPr/>
        </p:nvSpPr>
        <p:spPr>
          <a:xfrm>
            <a:off x="1143000" y="533403"/>
            <a:ext cx="8077200" cy="722313"/>
          </a:xfrm>
          <a:prstGeom prst="rect">
            <a:avLst/>
          </a:prstGeom>
          <a:noFill/>
          <a:ln>
            <a:noFill/>
          </a:ln>
        </p:spPr>
        <p:txBody>
          <a:bodyPr spcFirstLastPara="1" wrap="square" lIns="91425" tIns="45700" rIns="91425" bIns="45700" anchor="t" anchorCtr="0">
            <a:noAutofit/>
          </a:bodyPr>
          <a:lstStyle/>
          <a:p>
            <a:pPr algn="ctr"/>
            <a:r>
              <a:rPr lang="en-US" sz="4000" b="1" dirty="0">
                <a:solidFill>
                  <a:srgbClr val="004882"/>
                </a:solidFill>
              </a:rPr>
              <a:t>Presenters:</a:t>
            </a:r>
            <a:endParaRPr dirty="0"/>
          </a:p>
        </p:txBody>
      </p:sp>
      <p:sp>
        <p:nvSpPr>
          <p:cNvPr id="2" name="Rectangle 1"/>
          <p:cNvSpPr/>
          <p:nvPr/>
        </p:nvSpPr>
        <p:spPr>
          <a:xfrm>
            <a:off x="609600" y="1408601"/>
            <a:ext cx="9144000" cy="5386090"/>
          </a:xfrm>
          <a:prstGeom prst="rect">
            <a:avLst/>
          </a:prstGeom>
        </p:spPr>
        <p:txBody>
          <a:bodyPr>
            <a:spAutoFit/>
          </a:bodyPr>
          <a:lstStyle/>
          <a:p>
            <a:pPr algn="ctr"/>
            <a:r>
              <a:rPr lang="en-US" sz="1800" b="1" u="sng" dirty="0">
                <a:solidFill>
                  <a:srgbClr val="004882"/>
                </a:solidFill>
                <a:latin typeface="Arial" panose="020B0604020202020204" pitchFamily="34" charset="0"/>
              </a:rPr>
              <a:t>MODERATOR INFO:</a:t>
            </a:r>
            <a:endParaRPr lang="en-US" dirty="0"/>
          </a:p>
          <a:p>
            <a:pPr algn="ctr"/>
            <a:r>
              <a:rPr lang="en-US" b="1" dirty="0">
                <a:latin typeface="Arial" panose="020B0604020202020204" pitchFamily="34" charset="0"/>
              </a:rPr>
              <a:t>Maureen Jones</a:t>
            </a:r>
            <a:r>
              <a:rPr lang="en-US" dirty="0">
                <a:latin typeface="Arial" panose="020B0604020202020204" pitchFamily="34" charset="0"/>
              </a:rPr>
              <a:t>, Assistant Superintendent of Finance and Operations</a:t>
            </a:r>
            <a:endParaRPr lang="en-US" dirty="0"/>
          </a:p>
          <a:p>
            <a:pPr algn="ctr"/>
            <a:r>
              <a:rPr lang="en-US" dirty="0">
                <a:latin typeface="Arial" panose="020B0604020202020204" pitchFamily="34" charset="0"/>
              </a:rPr>
              <a:t>Community Consolidated School District 89 </a:t>
            </a:r>
            <a:endParaRPr lang="en-US" dirty="0"/>
          </a:p>
          <a:p>
            <a:pPr marL="457189" indent="-49212" algn="ctr"/>
            <a:r>
              <a:rPr lang="en-US" dirty="0">
                <a:latin typeface="Arial" panose="020B0604020202020204" pitchFamily="34" charset="0"/>
              </a:rPr>
              <a:t>(630) 469-8900; </a:t>
            </a:r>
            <a:r>
              <a:rPr lang="en-US" u="sng" dirty="0">
                <a:solidFill>
                  <a:srgbClr val="0000FF"/>
                </a:solidFill>
                <a:latin typeface="Arial" panose="020B0604020202020204" pitchFamily="34" charset="0"/>
                <a:hlinkClick r:id="rId3"/>
              </a:rPr>
              <a:t>mjones@ccsd89.org</a:t>
            </a:r>
            <a:endParaRPr lang="en-US" dirty="0"/>
          </a:p>
          <a:p>
            <a:pPr algn="ctr"/>
            <a:r>
              <a:rPr lang="en-US" dirty="0"/>
              <a:t/>
            </a:r>
            <a:br>
              <a:rPr lang="en-US" dirty="0"/>
            </a:br>
            <a:r>
              <a:rPr lang="en-US" sz="1800" b="1" u="sng" dirty="0">
                <a:solidFill>
                  <a:srgbClr val="004882"/>
                </a:solidFill>
                <a:latin typeface="Arial" panose="020B0604020202020204" pitchFamily="34" charset="0"/>
              </a:rPr>
              <a:t>PANELISTS INFO:</a:t>
            </a:r>
            <a:endParaRPr lang="en-US" dirty="0"/>
          </a:p>
          <a:p>
            <a:pPr algn="ctr"/>
            <a:r>
              <a:rPr lang="en-US" b="1" dirty="0"/>
              <a:t>Ralph M. Martire</a:t>
            </a:r>
            <a:r>
              <a:rPr lang="en-US" dirty="0"/>
              <a:t>, Executive Director, Center for Tax and Budget Accountability and Arthur Rubloff Endowed Professor of Public Policy at Roosevelt University</a:t>
            </a:r>
          </a:p>
          <a:p>
            <a:pPr algn="ctr"/>
            <a:endParaRPr lang="en-US" dirty="0"/>
          </a:p>
          <a:p>
            <a:r>
              <a:rPr lang="en-US" dirty="0"/>
              <a:t>	Center for Tax and Budget Accountability	Roosevelt University, College of Arts &amp; Science</a:t>
            </a:r>
          </a:p>
          <a:p>
            <a:r>
              <a:rPr lang="en-US" dirty="0"/>
              <a:t>		(312) 332-1049			(312) 341-3766</a:t>
            </a:r>
          </a:p>
          <a:p>
            <a:r>
              <a:rPr lang="en-US" dirty="0"/>
              <a:t>	          </a:t>
            </a:r>
            <a:r>
              <a:rPr lang="en-US" dirty="0">
                <a:hlinkClick r:id="rId4"/>
              </a:rPr>
              <a:t>rmartire@ctbaonline.org</a:t>
            </a:r>
            <a:r>
              <a:rPr lang="en-US" dirty="0"/>
              <a:t>                                  </a:t>
            </a:r>
            <a:r>
              <a:rPr lang="en-US" dirty="0">
                <a:hlinkClick r:id="rId5"/>
              </a:rPr>
              <a:t>rmartire@roosevelt.edu</a:t>
            </a:r>
            <a:endParaRPr lang="en-US" dirty="0"/>
          </a:p>
          <a:p>
            <a:endParaRPr lang="en-US" dirty="0"/>
          </a:p>
          <a:p>
            <a:pPr algn="ctr"/>
            <a:r>
              <a:rPr lang="en-US" b="1" dirty="0">
                <a:latin typeface="Arial" panose="020B0604020202020204" pitchFamily="34" charset="0"/>
              </a:rPr>
              <a:t>Michelle Turner Mangan</a:t>
            </a:r>
            <a:r>
              <a:rPr lang="en-US" dirty="0">
                <a:latin typeface="Arial" panose="020B0604020202020204" pitchFamily="34" charset="0"/>
              </a:rPr>
              <a:t>, Ph.D., Professor &amp; Chair, Department of Research </a:t>
            </a:r>
          </a:p>
          <a:p>
            <a:pPr algn="ctr"/>
            <a:r>
              <a:rPr lang="en-US" dirty="0">
                <a:latin typeface="Arial" panose="020B0604020202020204" pitchFamily="34" charset="0"/>
              </a:rPr>
              <a:t>College of Graduate Studies, Concordia University Chicago</a:t>
            </a:r>
            <a:endParaRPr lang="en-US" dirty="0"/>
          </a:p>
          <a:p>
            <a:pPr marL="457189" indent="-49212" algn="ctr"/>
            <a:r>
              <a:rPr lang="en-US" dirty="0">
                <a:latin typeface="Arial" panose="020B0604020202020204" pitchFamily="34" charset="0"/>
              </a:rPr>
              <a:t>(708) 209-3493 </a:t>
            </a:r>
          </a:p>
          <a:p>
            <a:pPr marL="457189" indent="-49212" algn="ctr"/>
            <a:r>
              <a:rPr lang="en-US" u="sng" dirty="0">
                <a:solidFill>
                  <a:srgbClr val="0000FF"/>
                </a:solidFill>
                <a:latin typeface="Arial" panose="020B0604020202020204" pitchFamily="34" charset="0"/>
                <a:hlinkClick r:id="rId6"/>
              </a:rPr>
              <a:t>michelle.mangan@cuchicago.edu</a:t>
            </a:r>
            <a:endParaRPr lang="en-US" dirty="0"/>
          </a:p>
          <a:p>
            <a:pPr algn="ctr"/>
            <a:r>
              <a:rPr lang="en-US" dirty="0"/>
              <a:t/>
            </a:r>
            <a:br>
              <a:rPr lang="en-US" dirty="0"/>
            </a:br>
            <a:r>
              <a:rPr lang="en-US" b="1" dirty="0">
                <a:latin typeface="Arial" panose="020B0604020202020204" pitchFamily="34" charset="0"/>
              </a:rPr>
              <a:t>Susan Harkin</a:t>
            </a:r>
            <a:r>
              <a:rPr lang="en-US" dirty="0">
                <a:latin typeface="Arial" panose="020B0604020202020204" pitchFamily="34" charset="0"/>
              </a:rPr>
              <a:t>, Chief Operating Officer/CSBO </a:t>
            </a:r>
            <a:endParaRPr lang="en-US" dirty="0"/>
          </a:p>
          <a:p>
            <a:pPr algn="ctr"/>
            <a:r>
              <a:rPr lang="en-US" dirty="0">
                <a:latin typeface="Arial" panose="020B0604020202020204" pitchFamily="34" charset="0"/>
              </a:rPr>
              <a:t>Community Unit School District 300</a:t>
            </a:r>
            <a:endParaRPr lang="en-US" dirty="0"/>
          </a:p>
          <a:p>
            <a:pPr algn="ctr"/>
            <a:r>
              <a:rPr lang="en-US" dirty="0">
                <a:latin typeface="Arial" panose="020B0604020202020204" pitchFamily="34" charset="0"/>
              </a:rPr>
              <a:t>(847) 551-8319; </a:t>
            </a:r>
            <a:r>
              <a:rPr lang="en-US" u="sng" dirty="0">
                <a:solidFill>
                  <a:srgbClr val="0000FF"/>
                </a:solidFill>
                <a:latin typeface="Arial" panose="020B0604020202020204" pitchFamily="34" charset="0"/>
                <a:hlinkClick r:id="rId7"/>
              </a:rPr>
              <a:t>susan.harkin@d300.org</a:t>
            </a:r>
            <a:endParaRPr lang="en-US" dirty="0"/>
          </a:p>
          <a:p>
            <a:r>
              <a:rPr lang="en-US" dirty="0"/>
              <a:t/>
            </a:r>
            <a:br>
              <a:rPr lang="en-US"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latin typeface="+mj-lt"/>
              </a:rPr>
              <a:t>Breakdown of Districts Spending Above and Below Adequacy Targets, 2018</a:t>
            </a:r>
          </a:p>
        </p:txBody>
      </p:sp>
      <p:graphicFrame>
        <p:nvGraphicFramePr>
          <p:cNvPr id="4" name="Content Placeholder 6"/>
          <p:cNvGraphicFramePr>
            <a:graphicFrameLocks/>
          </p:cNvGraphicFramePr>
          <p:nvPr>
            <p:extLst>
              <p:ext uri="{D42A27DB-BD31-4B8C-83A1-F6EECF244321}">
                <p14:modId xmlns:p14="http://schemas.microsoft.com/office/powerpoint/2010/main" val="1385384234"/>
              </p:ext>
            </p:extLst>
          </p:nvPr>
        </p:nvGraphicFramePr>
        <p:xfrm>
          <a:off x="655641" y="2254834"/>
          <a:ext cx="9303405" cy="3772341"/>
        </p:xfrm>
        <a:graphic>
          <a:graphicData uri="http://schemas.openxmlformats.org/drawingml/2006/table">
            <a:tbl>
              <a:tblPr firstRow="1" bandRow="1">
                <a:tableStyleId>{3C2FFA5D-87B4-456A-9821-1D502468CF0F}</a:tableStyleId>
              </a:tblPr>
              <a:tblGrid>
                <a:gridCol w="2486909">
                  <a:extLst>
                    <a:ext uri="{9D8B030D-6E8A-4147-A177-3AD203B41FA5}">
                      <a16:colId xmlns:a16="http://schemas.microsoft.com/office/drawing/2014/main" val="20000"/>
                    </a:ext>
                  </a:extLst>
                </a:gridCol>
                <a:gridCol w="1167049">
                  <a:extLst>
                    <a:ext uri="{9D8B030D-6E8A-4147-A177-3AD203B41FA5}">
                      <a16:colId xmlns:a16="http://schemas.microsoft.com/office/drawing/2014/main" val="20001"/>
                    </a:ext>
                  </a:extLst>
                </a:gridCol>
                <a:gridCol w="1333772">
                  <a:extLst>
                    <a:ext uri="{9D8B030D-6E8A-4147-A177-3AD203B41FA5}">
                      <a16:colId xmlns:a16="http://schemas.microsoft.com/office/drawing/2014/main" val="20002"/>
                    </a:ext>
                  </a:extLst>
                </a:gridCol>
                <a:gridCol w="1500493">
                  <a:extLst>
                    <a:ext uri="{9D8B030D-6E8A-4147-A177-3AD203B41FA5}">
                      <a16:colId xmlns:a16="http://schemas.microsoft.com/office/drawing/2014/main" val="20003"/>
                    </a:ext>
                  </a:extLst>
                </a:gridCol>
                <a:gridCol w="1417133">
                  <a:extLst>
                    <a:ext uri="{9D8B030D-6E8A-4147-A177-3AD203B41FA5}">
                      <a16:colId xmlns:a16="http://schemas.microsoft.com/office/drawing/2014/main" val="20004"/>
                    </a:ext>
                  </a:extLst>
                </a:gridCol>
                <a:gridCol w="1398049">
                  <a:extLst>
                    <a:ext uri="{9D8B030D-6E8A-4147-A177-3AD203B41FA5}">
                      <a16:colId xmlns:a16="http://schemas.microsoft.com/office/drawing/2014/main" val="20005"/>
                    </a:ext>
                  </a:extLst>
                </a:gridCol>
              </a:tblGrid>
              <a:tr h="1748111">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endParaRPr lang="en-US" sz="1900" dirty="0">
                        <a:effectLst/>
                        <a:latin typeface="+mn-lt"/>
                      </a:endParaRPr>
                    </a:p>
                  </a:txBody>
                  <a:tcPr marL="68580" marR="68580" marT="0" marB="0" anchor="ctr"/>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Count</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 of All Districts</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 of Students who are White</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 of Students who are Black</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 of Students who are Latino</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1011491">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Districts Spending Above Adequacy Targets</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146</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17.12%</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67.62%</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4.08%</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14.40%</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1012739">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Districts Spending Below Adequacy Targets</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707</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82.88%</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46.00%</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19.56%</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27.27%</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bl>
          </a:graphicData>
        </a:graphic>
      </p:graphicFrame>
      <p:sp>
        <p:nvSpPr>
          <p:cNvPr id="5" name="Rectangle 4"/>
          <p:cNvSpPr/>
          <p:nvPr/>
        </p:nvSpPr>
        <p:spPr>
          <a:xfrm>
            <a:off x="516197" y="6135328"/>
            <a:ext cx="9806643" cy="400110"/>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Source: CTBA analysis of ISBE FY2015, FY2016, and FY2017 Illinois Report Cards; CTBA analysis of FY 18 ISBE Evidence-Based Funding Formula Distribution Full Calculations</a:t>
            </a:r>
          </a:p>
        </p:txBody>
      </p:sp>
    </p:spTree>
    <p:extLst>
      <p:ext uri="{BB962C8B-B14F-4D97-AF65-F5344CB8AC3E}">
        <p14:creationId xmlns:p14="http://schemas.microsoft.com/office/powerpoint/2010/main" val="1208705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solidFill>
                  <a:schemeClr val="tx1"/>
                </a:solidFill>
                <a:latin typeface="+mj-lt"/>
              </a:rPr>
              <a:t>FY2018 EBF Funding Distribution</a:t>
            </a:r>
          </a:p>
        </p:txBody>
      </p:sp>
      <p:graphicFrame>
        <p:nvGraphicFramePr>
          <p:cNvPr id="4" name="Table 3"/>
          <p:cNvGraphicFramePr>
            <a:graphicFrameLocks noGrp="1"/>
          </p:cNvGraphicFramePr>
          <p:nvPr>
            <p:extLst>
              <p:ext uri="{D42A27DB-BD31-4B8C-83A1-F6EECF244321}">
                <p14:modId xmlns:p14="http://schemas.microsoft.com/office/powerpoint/2010/main" val="4232509027"/>
              </p:ext>
            </p:extLst>
          </p:nvPr>
        </p:nvGraphicFramePr>
        <p:xfrm>
          <a:off x="721744" y="1805793"/>
          <a:ext cx="8919712" cy="4111926"/>
        </p:xfrm>
        <a:graphic>
          <a:graphicData uri="http://schemas.openxmlformats.org/drawingml/2006/table">
            <a:tbl>
              <a:tblPr firstRow="1" firstCol="1" bandRow="1">
                <a:tableStyleId>{3C2FFA5D-87B4-456A-9821-1D502468CF0F}</a:tableStyleId>
              </a:tblPr>
              <a:tblGrid>
                <a:gridCol w="2373316">
                  <a:extLst>
                    <a:ext uri="{9D8B030D-6E8A-4147-A177-3AD203B41FA5}">
                      <a16:colId xmlns:a16="http://schemas.microsoft.com/office/drawing/2014/main" val="20000"/>
                    </a:ext>
                  </a:extLst>
                </a:gridCol>
                <a:gridCol w="3056072">
                  <a:extLst>
                    <a:ext uri="{9D8B030D-6E8A-4147-A177-3AD203B41FA5}">
                      <a16:colId xmlns:a16="http://schemas.microsoft.com/office/drawing/2014/main" val="20001"/>
                    </a:ext>
                  </a:extLst>
                </a:gridCol>
                <a:gridCol w="3490324">
                  <a:extLst>
                    <a:ext uri="{9D8B030D-6E8A-4147-A177-3AD203B41FA5}">
                      <a16:colId xmlns:a16="http://schemas.microsoft.com/office/drawing/2014/main" val="20002"/>
                    </a:ext>
                  </a:extLst>
                </a:gridCol>
              </a:tblGrid>
              <a:tr h="567071">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spcBef>
                          <a:spcPts val="0"/>
                        </a:spcBef>
                        <a:spcAft>
                          <a:spcPts val="0"/>
                        </a:spcAft>
                      </a:pPr>
                      <a:r>
                        <a:rPr lang="en-US" sz="2400" dirty="0">
                          <a:effectLst/>
                          <a:latin typeface="+mn-lt"/>
                        </a:rPr>
                        <a:t> </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spcBef>
                          <a:spcPts val="0"/>
                        </a:spcBef>
                        <a:spcAft>
                          <a:spcPts val="0"/>
                        </a:spcAft>
                      </a:pPr>
                      <a:r>
                        <a:rPr lang="en-US" sz="2400" dirty="0">
                          <a:effectLst/>
                          <a:latin typeface="+mn-lt"/>
                        </a:rPr>
                        <a:t>New $</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spcBef>
                          <a:spcPts val="0"/>
                        </a:spcBef>
                        <a:spcAft>
                          <a:spcPts val="0"/>
                        </a:spcAft>
                      </a:pPr>
                      <a:r>
                        <a:rPr lang="en-US" sz="2400" dirty="0">
                          <a:effectLst/>
                          <a:latin typeface="+mn-lt"/>
                        </a:rPr>
                        <a:t>% of New Money</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0"/>
                  </a:ext>
                </a:extLst>
              </a:tr>
              <a:tr h="784401">
                <a:tc>
                  <a:txBody>
                    <a:bodyPr/>
                    <a:lstStyle>
                      <a:lvl1pPr marL="0" algn="l" defTabSz="914400" rtl="0" eaLnBrk="1" latinLnBrk="0" hangingPunct="1">
                        <a:defRPr sz="1800" b="1" kern="1200">
                          <a:solidFill>
                            <a:schemeClr val="dk1"/>
                          </a:solidFill>
                          <a:latin typeface="Georgia"/>
                        </a:defRPr>
                      </a:lvl1pPr>
                      <a:lvl2pPr marL="457200" algn="l" defTabSz="914400" rtl="0" eaLnBrk="1" latinLnBrk="0" hangingPunct="1">
                        <a:defRPr sz="1800" b="1" kern="1200">
                          <a:solidFill>
                            <a:schemeClr val="dk1"/>
                          </a:solidFill>
                          <a:latin typeface="Georgia"/>
                        </a:defRPr>
                      </a:lvl2pPr>
                      <a:lvl3pPr marL="914400" algn="l" defTabSz="914400" rtl="0" eaLnBrk="1" latinLnBrk="0" hangingPunct="1">
                        <a:defRPr sz="1800" b="1" kern="1200">
                          <a:solidFill>
                            <a:schemeClr val="dk1"/>
                          </a:solidFill>
                          <a:latin typeface="Georgia"/>
                        </a:defRPr>
                      </a:lvl3pPr>
                      <a:lvl4pPr marL="1371600" algn="l" defTabSz="914400" rtl="0" eaLnBrk="1" latinLnBrk="0" hangingPunct="1">
                        <a:defRPr sz="1800" b="1" kern="1200">
                          <a:solidFill>
                            <a:schemeClr val="dk1"/>
                          </a:solidFill>
                          <a:latin typeface="Georgia"/>
                        </a:defRPr>
                      </a:lvl4pPr>
                      <a:lvl5pPr marL="1828800" algn="l" defTabSz="914400" rtl="0" eaLnBrk="1" latinLnBrk="0" hangingPunct="1">
                        <a:defRPr sz="1800" b="1" kern="1200">
                          <a:solidFill>
                            <a:schemeClr val="dk1"/>
                          </a:solidFill>
                          <a:latin typeface="Georgia"/>
                        </a:defRPr>
                      </a:lvl5pPr>
                      <a:lvl6pPr marL="2286000" algn="l" defTabSz="914400" rtl="0" eaLnBrk="1" latinLnBrk="0" hangingPunct="1">
                        <a:defRPr sz="1800" b="1" kern="1200">
                          <a:solidFill>
                            <a:schemeClr val="dk1"/>
                          </a:solidFill>
                          <a:latin typeface="Georgia"/>
                        </a:defRPr>
                      </a:lvl6pPr>
                      <a:lvl7pPr marL="2743200" algn="l" defTabSz="914400" rtl="0" eaLnBrk="1" latinLnBrk="0" hangingPunct="1">
                        <a:defRPr sz="1800" b="1" kern="1200">
                          <a:solidFill>
                            <a:schemeClr val="dk1"/>
                          </a:solidFill>
                          <a:latin typeface="Georgia"/>
                        </a:defRPr>
                      </a:lvl7pPr>
                      <a:lvl8pPr marL="3200400" algn="l" defTabSz="914400" rtl="0" eaLnBrk="1" latinLnBrk="0" hangingPunct="1">
                        <a:defRPr sz="1800" b="1" kern="1200">
                          <a:solidFill>
                            <a:schemeClr val="dk1"/>
                          </a:solidFill>
                          <a:latin typeface="Georgia"/>
                        </a:defRPr>
                      </a:lvl8pPr>
                      <a:lvl9pPr marL="3657600" algn="l" defTabSz="914400" rtl="0" eaLnBrk="1" latinLnBrk="0" hangingPunct="1">
                        <a:defRPr sz="1800" b="1" kern="1200">
                          <a:solidFill>
                            <a:schemeClr val="dk1"/>
                          </a:solidFill>
                          <a:latin typeface="Georgia"/>
                        </a:defRPr>
                      </a:lvl9pPr>
                    </a:lstStyle>
                    <a:p>
                      <a:pPr marL="0" marR="0">
                        <a:spcBef>
                          <a:spcPts val="0"/>
                        </a:spcBef>
                        <a:spcAft>
                          <a:spcPts val="0"/>
                        </a:spcAft>
                      </a:pPr>
                      <a:r>
                        <a:rPr lang="en-US" sz="2400" dirty="0">
                          <a:effectLst/>
                          <a:latin typeface="+mn-lt"/>
                        </a:rPr>
                        <a:t>Tier 1</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$326,630,217</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89.09%</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698739">
                <a:tc>
                  <a:txBody>
                    <a:bodyPr/>
                    <a:lstStyle>
                      <a:lvl1pPr marL="0" algn="l" defTabSz="914400" rtl="0" eaLnBrk="1" latinLnBrk="0" hangingPunct="1">
                        <a:defRPr sz="1800" b="1" kern="1200">
                          <a:solidFill>
                            <a:schemeClr val="dk1"/>
                          </a:solidFill>
                          <a:latin typeface="Georgia"/>
                        </a:defRPr>
                      </a:lvl1pPr>
                      <a:lvl2pPr marL="457200" algn="l" defTabSz="914400" rtl="0" eaLnBrk="1" latinLnBrk="0" hangingPunct="1">
                        <a:defRPr sz="1800" b="1" kern="1200">
                          <a:solidFill>
                            <a:schemeClr val="dk1"/>
                          </a:solidFill>
                          <a:latin typeface="Georgia"/>
                        </a:defRPr>
                      </a:lvl2pPr>
                      <a:lvl3pPr marL="914400" algn="l" defTabSz="914400" rtl="0" eaLnBrk="1" latinLnBrk="0" hangingPunct="1">
                        <a:defRPr sz="1800" b="1" kern="1200">
                          <a:solidFill>
                            <a:schemeClr val="dk1"/>
                          </a:solidFill>
                          <a:latin typeface="Georgia"/>
                        </a:defRPr>
                      </a:lvl3pPr>
                      <a:lvl4pPr marL="1371600" algn="l" defTabSz="914400" rtl="0" eaLnBrk="1" latinLnBrk="0" hangingPunct="1">
                        <a:defRPr sz="1800" b="1" kern="1200">
                          <a:solidFill>
                            <a:schemeClr val="dk1"/>
                          </a:solidFill>
                          <a:latin typeface="Georgia"/>
                        </a:defRPr>
                      </a:lvl4pPr>
                      <a:lvl5pPr marL="1828800" algn="l" defTabSz="914400" rtl="0" eaLnBrk="1" latinLnBrk="0" hangingPunct="1">
                        <a:defRPr sz="1800" b="1" kern="1200">
                          <a:solidFill>
                            <a:schemeClr val="dk1"/>
                          </a:solidFill>
                          <a:latin typeface="Georgia"/>
                        </a:defRPr>
                      </a:lvl5pPr>
                      <a:lvl6pPr marL="2286000" algn="l" defTabSz="914400" rtl="0" eaLnBrk="1" latinLnBrk="0" hangingPunct="1">
                        <a:defRPr sz="1800" b="1" kern="1200">
                          <a:solidFill>
                            <a:schemeClr val="dk1"/>
                          </a:solidFill>
                          <a:latin typeface="Georgia"/>
                        </a:defRPr>
                      </a:lvl6pPr>
                      <a:lvl7pPr marL="2743200" algn="l" defTabSz="914400" rtl="0" eaLnBrk="1" latinLnBrk="0" hangingPunct="1">
                        <a:defRPr sz="1800" b="1" kern="1200">
                          <a:solidFill>
                            <a:schemeClr val="dk1"/>
                          </a:solidFill>
                          <a:latin typeface="Georgia"/>
                        </a:defRPr>
                      </a:lvl7pPr>
                      <a:lvl8pPr marL="3200400" algn="l" defTabSz="914400" rtl="0" eaLnBrk="1" latinLnBrk="0" hangingPunct="1">
                        <a:defRPr sz="1800" b="1" kern="1200">
                          <a:solidFill>
                            <a:schemeClr val="dk1"/>
                          </a:solidFill>
                          <a:latin typeface="Georgia"/>
                        </a:defRPr>
                      </a:lvl8pPr>
                      <a:lvl9pPr marL="3657600" algn="l" defTabSz="914400" rtl="0" eaLnBrk="1" latinLnBrk="0" hangingPunct="1">
                        <a:defRPr sz="1800" b="1" kern="1200">
                          <a:solidFill>
                            <a:schemeClr val="dk1"/>
                          </a:solidFill>
                          <a:latin typeface="Georgia"/>
                        </a:defRPr>
                      </a:lvl9pPr>
                    </a:lstStyle>
                    <a:p>
                      <a:pPr marL="0" marR="0">
                        <a:spcBef>
                          <a:spcPts val="0"/>
                        </a:spcBef>
                        <a:spcAft>
                          <a:spcPts val="0"/>
                        </a:spcAft>
                      </a:pPr>
                      <a:r>
                        <a:rPr lang="en-US" sz="2400" dirty="0">
                          <a:effectLst/>
                          <a:latin typeface="+mn-lt"/>
                        </a:rPr>
                        <a:t>Tier 2</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$36,313,680</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9.91%</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655608">
                <a:tc>
                  <a:txBody>
                    <a:bodyPr/>
                    <a:lstStyle>
                      <a:lvl1pPr marL="0" algn="l" defTabSz="914400" rtl="0" eaLnBrk="1" latinLnBrk="0" hangingPunct="1">
                        <a:defRPr sz="1800" b="1" kern="1200">
                          <a:solidFill>
                            <a:schemeClr val="dk1"/>
                          </a:solidFill>
                          <a:latin typeface="Georgia"/>
                        </a:defRPr>
                      </a:lvl1pPr>
                      <a:lvl2pPr marL="457200" algn="l" defTabSz="914400" rtl="0" eaLnBrk="1" latinLnBrk="0" hangingPunct="1">
                        <a:defRPr sz="1800" b="1" kern="1200">
                          <a:solidFill>
                            <a:schemeClr val="dk1"/>
                          </a:solidFill>
                          <a:latin typeface="Georgia"/>
                        </a:defRPr>
                      </a:lvl2pPr>
                      <a:lvl3pPr marL="914400" algn="l" defTabSz="914400" rtl="0" eaLnBrk="1" latinLnBrk="0" hangingPunct="1">
                        <a:defRPr sz="1800" b="1" kern="1200">
                          <a:solidFill>
                            <a:schemeClr val="dk1"/>
                          </a:solidFill>
                          <a:latin typeface="Georgia"/>
                        </a:defRPr>
                      </a:lvl3pPr>
                      <a:lvl4pPr marL="1371600" algn="l" defTabSz="914400" rtl="0" eaLnBrk="1" latinLnBrk="0" hangingPunct="1">
                        <a:defRPr sz="1800" b="1" kern="1200">
                          <a:solidFill>
                            <a:schemeClr val="dk1"/>
                          </a:solidFill>
                          <a:latin typeface="Georgia"/>
                        </a:defRPr>
                      </a:lvl4pPr>
                      <a:lvl5pPr marL="1828800" algn="l" defTabSz="914400" rtl="0" eaLnBrk="1" latinLnBrk="0" hangingPunct="1">
                        <a:defRPr sz="1800" b="1" kern="1200">
                          <a:solidFill>
                            <a:schemeClr val="dk1"/>
                          </a:solidFill>
                          <a:latin typeface="Georgia"/>
                        </a:defRPr>
                      </a:lvl5pPr>
                      <a:lvl6pPr marL="2286000" algn="l" defTabSz="914400" rtl="0" eaLnBrk="1" latinLnBrk="0" hangingPunct="1">
                        <a:defRPr sz="1800" b="1" kern="1200">
                          <a:solidFill>
                            <a:schemeClr val="dk1"/>
                          </a:solidFill>
                          <a:latin typeface="Georgia"/>
                        </a:defRPr>
                      </a:lvl6pPr>
                      <a:lvl7pPr marL="2743200" algn="l" defTabSz="914400" rtl="0" eaLnBrk="1" latinLnBrk="0" hangingPunct="1">
                        <a:defRPr sz="1800" b="1" kern="1200">
                          <a:solidFill>
                            <a:schemeClr val="dk1"/>
                          </a:solidFill>
                          <a:latin typeface="Georgia"/>
                        </a:defRPr>
                      </a:lvl7pPr>
                      <a:lvl8pPr marL="3200400" algn="l" defTabSz="914400" rtl="0" eaLnBrk="1" latinLnBrk="0" hangingPunct="1">
                        <a:defRPr sz="1800" b="1" kern="1200">
                          <a:solidFill>
                            <a:schemeClr val="dk1"/>
                          </a:solidFill>
                          <a:latin typeface="Georgia"/>
                        </a:defRPr>
                      </a:lvl8pPr>
                      <a:lvl9pPr marL="3657600" algn="l" defTabSz="914400" rtl="0" eaLnBrk="1" latinLnBrk="0" hangingPunct="1">
                        <a:defRPr sz="1800" b="1" kern="1200">
                          <a:solidFill>
                            <a:schemeClr val="dk1"/>
                          </a:solidFill>
                          <a:latin typeface="Georgia"/>
                        </a:defRPr>
                      </a:lvl9pPr>
                    </a:lstStyle>
                    <a:p>
                      <a:pPr marL="0" marR="0">
                        <a:spcBef>
                          <a:spcPts val="0"/>
                        </a:spcBef>
                        <a:spcAft>
                          <a:spcPts val="0"/>
                        </a:spcAft>
                      </a:pPr>
                      <a:r>
                        <a:rPr lang="en-US" sz="2400" dirty="0">
                          <a:effectLst/>
                          <a:latin typeface="+mn-lt"/>
                        </a:rPr>
                        <a:t>Tier 3</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$3,299,490</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0.90%</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715992">
                <a:tc>
                  <a:txBody>
                    <a:bodyPr/>
                    <a:lstStyle>
                      <a:lvl1pPr marL="0" algn="l" defTabSz="914400" rtl="0" eaLnBrk="1" latinLnBrk="0" hangingPunct="1">
                        <a:defRPr sz="1800" b="1" kern="1200">
                          <a:solidFill>
                            <a:schemeClr val="dk1"/>
                          </a:solidFill>
                          <a:latin typeface="Georgia"/>
                        </a:defRPr>
                      </a:lvl1pPr>
                      <a:lvl2pPr marL="457200" algn="l" defTabSz="914400" rtl="0" eaLnBrk="1" latinLnBrk="0" hangingPunct="1">
                        <a:defRPr sz="1800" b="1" kern="1200">
                          <a:solidFill>
                            <a:schemeClr val="dk1"/>
                          </a:solidFill>
                          <a:latin typeface="Georgia"/>
                        </a:defRPr>
                      </a:lvl2pPr>
                      <a:lvl3pPr marL="914400" algn="l" defTabSz="914400" rtl="0" eaLnBrk="1" latinLnBrk="0" hangingPunct="1">
                        <a:defRPr sz="1800" b="1" kern="1200">
                          <a:solidFill>
                            <a:schemeClr val="dk1"/>
                          </a:solidFill>
                          <a:latin typeface="Georgia"/>
                        </a:defRPr>
                      </a:lvl3pPr>
                      <a:lvl4pPr marL="1371600" algn="l" defTabSz="914400" rtl="0" eaLnBrk="1" latinLnBrk="0" hangingPunct="1">
                        <a:defRPr sz="1800" b="1" kern="1200">
                          <a:solidFill>
                            <a:schemeClr val="dk1"/>
                          </a:solidFill>
                          <a:latin typeface="Georgia"/>
                        </a:defRPr>
                      </a:lvl4pPr>
                      <a:lvl5pPr marL="1828800" algn="l" defTabSz="914400" rtl="0" eaLnBrk="1" latinLnBrk="0" hangingPunct="1">
                        <a:defRPr sz="1800" b="1" kern="1200">
                          <a:solidFill>
                            <a:schemeClr val="dk1"/>
                          </a:solidFill>
                          <a:latin typeface="Georgia"/>
                        </a:defRPr>
                      </a:lvl5pPr>
                      <a:lvl6pPr marL="2286000" algn="l" defTabSz="914400" rtl="0" eaLnBrk="1" latinLnBrk="0" hangingPunct="1">
                        <a:defRPr sz="1800" b="1" kern="1200">
                          <a:solidFill>
                            <a:schemeClr val="dk1"/>
                          </a:solidFill>
                          <a:latin typeface="Georgia"/>
                        </a:defRPr>
                      </a:lvl6pPr>
                      <a:lvl7pPr marL="2743200" algn="l" defTabSz="914400" rtl="0" eaLnBrk="1" latinLnBrk="0" hangingPunct="1">
                        <a:defRPr sz="1800" b="1" kern="1200">
                          <a:solidFill>
                            <a:schemeClr val="dk1"/>
                          </a:solidFill>
                          <a:latin typeface="Georgia"/>
                        </a:defRPr>
                      </a:lvl7pPr>
                      <a:lvl8pPr marL="3200400" algn="l" defTabSz="914400" rtl="0" eaLnBrk="1" latinLnBrk="0" hangingPunct="1">
                        <a:defRPr sz="1800" b="1" kern="1200">
                          <a:solidFill>
                            <a:schemeClr val="dk1"/>
                          </a:solidFill>
                          <a:latin typeface="Georgia"/>
                        </a:defRPr>
                      </a:lvl8pPr>
                      <a:lvl9pPr marL="3657600" algn="l" defTabSz="914400" rtl="0" eaLnBrk="1" latinLnBrk="0" hangingPunct="1">
                        <a:defRPr sz="1800" b="1" kern="1200">
                          <a:solidFill>
                            <a:schemeClr val="dk1"/>
                          </a:solidFill>
                          <a:latin typeface="Georgia"/>
                        </a:defRPr>
                      </a:lvl9pPr>
                    </a:lstStyle>
                    <a:p>
                      <a:pPr marL="0" marR="0">
                        <a:spcBef>
                          <a:spcPts val="0"/>
                        </a:spcBef>
                        <a:spcAft>
                          <a:spcPts val="0"/>
                        </a:spcAft>
                      </a:pPr>
                      <a:r>
                        <a:rPr lang="en-US" sz="2400" dirty="0">
                          <a:effectLst/>
                          <a:latin typeface="+mn-lt"/>
                        </a:rPr>
                        <a:t>Tier 4</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$366,609</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0.10%</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690115">
                <a:tc>
                  <a:txBody>
                    <a:bodyPr/>
                    <a:lstStyle>
                      <a:lvl1pPr marL="0" algn="l" defTabSz="914400" rtl="0" eaLnBrk="1" latinLnBrk="0" hangingPunct="1">
                        <a:defRPr sz="1800" b="1" kern="1200">
                          <a:solidFill>
                            <a:schemeClr val="dk1"/>
                          </a:solidFill>
                          <a:latin typeface="Georgia"/>
                        </a:defRPr>
                      </a:lvl1pPr>
                      <a:lvl2pPr marL="457200" algn="l" defTabSz="914400" rtl="0" eaLnBrk="1" latinLnBrk="0" hangingPunct="1">
                        <a:defRPr sz="1800" b="1" kern="1200">
                          <a:solidFill>
                            <a:schemeClr val="dk1"/>
                          </a:solidFill>
                          <a:latin typeface="Georgia"/>
                        </a:defRPr>
                      </a:lvl2pPr>
                      <a:lvl3pPr marL="914400" algn="l" defTabSz="914400" rtl="0" eaLnBrk="1" latinLnBrk="0" hangingPunct="1">
                        <a:defRPr sz="1800" b="1" kern="1200">
                          <a:solidFill>
                            <a:schemeClr val="dk1"/>
                          </a:solidFill>
                          <a:latin typeface="Georgia"/>
                        </a:defRPr>
                      </a:lvl3pPr>
                      <a:lvl4pPr marL="1371600" algn="l" defTabSz="914400" rtl="0" eaLnBrk="1" latinLnBrk="0" hangingPunct="1">
                        <a:defRPr sz="1800" b="1" kern="1200">
                          <a:solidFill>
                            <a:schemeClr val="dk1"/>
                          </a:solidFill>
                          <a:latin typeface="Georgia"/>
                        </a:defRPr>
                      </a:lvl4pPr>
                      <a:lvl5pPr marL="1828800" algn="l" defTabSz="914400" rtl="0" eaLnBrk="1" latinLnBrk="0" hangingPunct="1">
                        <a:defRPr sz="1800" b="1" kern="1200">
                          <a:solidFill>
                            <a:schemeClr val="dk1"/>
                          </a:solidFill>
                          <a:latin typeface="Georgia"/>
                        </a:defRPr>
                      </a:lvl5pPr>
                      <a:lvl6pPr marL="2286000" algn="l" defTabSz="914400" rtl="0" eaLnBrk="1" latinLnBrk="0" hangingPunct="1">
                        <a:defRPr sz="1800" b="1" kern="1200">
                          <a:solidFill>
                            <a:schemeClr val="dk1"/>
                          </a:solidFill>
                          <a:latin typeface="Georgia"/>
                        </a:defRPr>
                      </a:lvl6pPr>
                      <a:lvl7pPr marL="2743200" algn="l" defTabSz="914400" rtl="0" eaLnBrk="1" latinLnBrk="0" hangingPunct="1">
                        <a:defRPr sz="1800" b="1" kern="1200">
                          <a:solidFill>
                            <a:schemeClr val="dk1"/>
                          </a:solidFill>
                          <a:latin typeface="Georgia"/>
                        </a:defRPr>
                      </a:lvl7pPr>
                      <a:lvl8pPr marL="3200400" algn="l" defTabSz="914400" rtl="0" eaLnBrk="1" latinLnBrk="0" hangingPunct="1">
                        <a:defRPr sz="1800" b="1" kern="1200">
                          <a:solidFill>
                            <a:schemeClr val="dk1"/>
                          </a:solidFill>
                          <a:latin typeface="Georgia"/>
                        </a:defRPr>
                      </a:lvl8pPr>
                      <a:lvl9pPr marL="3657600" algn="l" defTabSz="914400" rtl="0" eaLnBrk="1" latinLnBrk="0" hangingPunct="1">
                        <a:defRPr sz="1800" b="1" kern="1200">
                          <a:solidFill>
                            <a:schemeClr val="dk1"/>
                          </a:solidFill>
                          <a:latin typeface="Georgia"/>
                        </a:defRPr>
                      </a:lvl9pPr>
                    </a:lstStyle>
                    <a:p>
                      <a:pPr marL="0" marR="0">
                        <a:spcBef>
                          <a:spcPts val="0"/>
                        </a:spcBef>
                        <a:spcAft>
                          <a:spcPts val="0"/>
                        </a:spcAft>
                      </a:pPr>
                      <a:r>
                        <a:rPr lang="en-US" sz="2400" dirty="0">
                          <a:effectLst/>
                          <a:latin typeface="+mn-lt"/>
                        </a:rPr>
                        <a:t>Total</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$366,609,996</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spcBef>
                          <a:spcPts val="0"/>
                        </a:spcBef>
                        <a:spcAft>
                          <a:spcPts val="0"/>
                        </a:spcAft>
                      </a:pPr>
                      <a:r>
                        <a:rPr lang="en-US" sz="2400" dirty="0">
                          <a:effectLst/>
                          <a:latin typeface="+mn-lt"/>
                        </a:rPr>
                        <a:t>100.00%</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bl>
          </a:graphicData>
        </a:graphic>
      </p:graphicFrame>
      <p:sp>
        <p:nvSpPr>
          <p:cNvPr id="5" name="Rectangle 1"/>
          <p:cNvSpPr>
            <a:spLocks noChangeArrowheads="1"/>
          </p:cNvSpPr>
          <p:nvPr/>
        </p:nvSpPr>
        <p:spPr bwMode="auto">
          <a:xfrm>
            <a:off x="824643" y="5917719"/>
            <a:ext cx="340940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buClrTx/>
            </a:pPr>
            <a:r>
              <a:rPr lang="en-US" altLang="en-US" sz="1000" dirty="0">
                <a:solidFill>
                  <a:schemeClr val="tx1"/>
                </a:solidFill>
                <a:latin typeface="Arial" panose="020B0604020202020204" pitchFamily="34" charset="0"/>
                <a:ea typeface="Calibri" panose="020F0502020204030204" pitchFamily="34" charset="0"/>
                <a:cs typeface="Times New Roman" panose="02020603050405020304" pitchFamily="18" charset="0"/>
              </a:rPr>
              <a:t>Source: CTBA analysis of ISBE FY18 EBF Quick facts</a:t>
            </a:r>
            <a:endParaRPr lang="en-US" altLang="en-US" sz="1800" dirty="0">
              <a:solidFill>
                <a:schemeClr val="tx1"/>
              </a:solidFill>
              <a:latin typeface="Arial" panose="020B0604020202020204" pitchFamily="34" charset="0"/>
            </a:endParaRPr>
          </a:p>
        </p:txBody>
      </p:sp>
    </p:spTree>
    <p:extLst>
      <p:ext uri="{BB962C8B-B14F-4D97-AF65-F5344CB8AC3E}">
        <p14:creationId xmlns:p14="http://schemas.microsoft.com/office/powerpoint/2010/main" val="2794609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FY2018 EBF Distribution as </a:t>
            </a:r>
            <a:br>
              <a:rPr lang="en-US" sz="3600" dirty="0"/>
            </a:br>
            <a:r>
              <a:rPr lang="en-US" sz="3600" dirty="0"/>
              <a:t>Percentage of State Total</a:t>
            </a:r>
          </a:p>
        </p:txBody>
      </p:sp>
      <p:graphicFrame>
        <p:nvGraphicFramePr>
          <p:cNvPr id="4" name="Content Placeholder 6">
            <a:extLst>
              <a:ext uri="{FF2B5EF4-FFF2-40B4-BE49-F238E27FC236}">
                <a16:creationId xmlns:a16="http://schemas.microsoft.com/office/drawing/2014/main" id="{876BC30F-B0E9-49B3-BED0-F515C1A532C5}"/>
              </a:ext>
            </a:extLst>
          </p:cNvPr>
          <p:cNvGraphicFramePr>
            <a:graphicFrameLocks/>
          </p:cNvGraphicFramePr>
          <p:nvPr>
            <p:extLst>
              <p:ext uri="{D42A27DB-BD31-4B8C-83A1-F6EECF244321}">
                <p14:modId xmlns:p14="http://schemas.microsoft.com/office/powerpoint/2010/main" val="1547635337"/>
              </p:ext>
            </p:extLst>
          </p:nvPr>
        </p:nvGraphicFramePr>
        <p:xfrm>
          <a:off x="609600" y="1799304"/>
          <a:ext cx="9144002" cy="2363778"/>
        </p:xfrm>
        <a:graphic>
          <a:graphicData uri="http://schemas.openxmlformats.org/drawingml/2006/table">
            <a:tbl>
              <a:tblPr firstRow="1" bandRow="1">
                <a:tableStyleId>{5C22544A-7EE6-4342-B048-85BDC9FD1C3A}</a:tableStyleId>
              </a:tblPr>
              <a:tblGrid>
                <a:gridCol w="1306287">
                  <a:extLst>
                    <a:ext uri="{9D8B030D-6E8A-4147-A177-3AD203B41FA5}">
                      <a16:colId xmlns:a16="http://schemas.microsoft.com/office/drawing/2014/main" val="2734531128"/>
                    </a:ext>
                  </a:extLst>
                </a:gridCol>
                <a:gridCol w="1306287">
                  <a:extLst>
                    <a:ext uri="{9D8B030D-6E8A-4147-A177-3AD203B41FA5}">
                      <a16:colId xmlns:a16="http://schemas.microsoft.com/office/drawing/2014/main" val="448701539"/>
                    </a:ext>
                  </a:extLst>
                </a:gridCol>
                <a:gridCol w="1569396">
                  <a:extLst>
                    <a:ext uri="{9D8B030D-6E8A-4147-A177-3AD203B41FA5}">
                      <a16:colId xmlns:a16="http://schemas.microsoft.com/office/drawing/2014/main" val="981523474"/>
                    </a:ext>
                  </a:extLst>
                </a:gridCol>
                <a:gridCol w="1310919">
                  <a:extLst>
                    <a:ext uri="{9D8B030D-6E8A-4147-A177-3AD203B41FA5}">
                      <a16:colId xmlns:a16="http://schemas.microsoft.com/office/drawing/2014/main" val="1492709730"/>
                    </a:ext>
                  </a:extLst>
                </a:gridCol>
                <a:gridCol w="1392851">
                  <a:extLst>
                    <a:ext uri="{9D8B030D-6E8A-4147-A177-3AD203B41FA5}">
                      <a16:colId xmlns:a16="http://schemas.microsoft.com/office/drawing/2014/main" val="3527355175"/>
                    </a:ext>
                  </a:extLst>
                </a:gridCol>
                <a:gridCol w="1310919">
                  <a:extLst>
                    <a:ext uri="{9D8B030D-6E8A-4147-A177-3AD203B41FA5}">
                      <a16:colId xmlns:a16="http://schemas.microsoft.com/office/drawing/2014/main" val="504118906"/>
                    </a:ext>
                  </a:extLst>
                </a:gridCol>
                <a:gridCol w="947343">
                  <a:extLst>
                    <a:ext uri="{9D8B030D-6E8A-4147-A177-3AD203B41FA5}">
                      <a16:colId xmlns:a16="http://schemas.microsoft.com/office/drawing/2014/main" val="441835947"/>
                    </a:ext>
                  </a:extLst>
                </a:gridCol>
              </a:tblGrid>
              <a:tr h="754053">
                <a:tc>
                  <a:txBody>
                    <a:bodyPr/>
                    <a:lstStyle/>
                    <a:p>
                      <a:pPr algn="ctr" fontAlgn="ctr"/>
                      <a:r>
                        <a:rPr lang="en-US" sz="1600" b="1" i="0" u="none" strike="noStrike" dirty="0">
                          <a:solidFill>
                            <a:schemeClr val="bg1"/>
                          </a:solidFill>
                          <a:effectLst/>
                          <a:latin typeface="Calibri" panose="020F0502020204030204" pitchFamily="34" charset="0"/>
                        </a:rPr>
                        <a:t>As a % of Illinois</a:t>
                      </a:r>
                    </a:p>
                  </a:txBody>
                  <a:tcPr marL="9525" marR="9525" marT="9525" marB="0" anchor="ctr"/>
                </a:tc>
                <a:tc>
                  <a:txBody>
                    <a:bodyPr/>
                    <a:lstStyle/>
                    <a:p>
                      <a:pPr algn="ctr" fontAlgn="ctr"/>
                      <a:r>
                        <a:rPr lang="en-US" sz="1600" b="1" i="0" u="none" strike="noStrike" dirty="0">
                          <a:solidFill>
                            <a:schemeClr val="bg1"/>
                          </a:solidFill>
                          <a:effectLst/>
                          <a:latin typeface="Calibri" panose="020F0502020204030204" pitchFamily="34" charset="0"/>
                        </a:rPr>
                        <a:t>% Final Tier Funding</a:t>
                      </a:r>
                      <a:br>
                        <a:rPr lang="en-US" sz="1600" b="1" i="0" u="none" strike="noStrike" dirty="0">
                          <a:solidFill>
                            <a:schemeClr val="bg1"/>
                          </a:solidFill>
                          <a:effectLst/>
                          <a:latin typeface="Calibri" panose="020F0502020204030204" pitchFamily="34" charset="0"/>
                        </a:rPr>
                      </a:br>
                      <a:endParaRPr lang="en-US" sz="16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ctr"/>
                      <a:r>
                        <a:rPr lang="en-US" sz="1600" b="1" i="0" u="none" strike="noStrike" dirty="0">
                          <a:solidFill>
                            <a:schemeClr val="bg1"/>
                          </a:solidFill>
                          <a:effectLst/>
                          <a:latin typeface="Calibri" panose="020F0502020204030204" pitchFamily="34" charset="0"/>
                        </a:rPr>
                        <a:t>% Supplemental English Learner Grant</a:t>
                      </a:r>
                    </a:p>
                  </a:txBody>
                  <a:tcPr marL="9525" marR="9525" marT="9525" marB="0" anchor="ctr"/>
                </a:tc>
                <a:tc>
                  <a:txBody>
                    <a:bodyPr/>
                    <a:lstStyle/>
                    <a:p>
                      <a:pPr algn="ctr" fontAlgn="ctr"/>
                      <a:r>
                        <a:rPr lang="en-US" sz="1600" b="1" i="0" u="none" strike="noStrike" dirty="0">
                          <a:solidFill>
                            <a:schemeClr val="bg1"/>
                          </a:solidFill>
                          <a:effectLst/>
                          <a:latin typeface="Calibri" panose="020F0502020204030204" pitchFamily="34" charset="0"/>
                        </a:rPr>
                        <a:t>% Total New Money from EBF</a:t>
                      </a:r>
                    </a:p>
                  </a:txBody>
                  <a:tcPr marL="9525" marR="9525" marT="9525" marB="0" anchor="ctr"/>
                </a:tc>
                <a:tc>
                  <a:txBody>
                    <a:bodyPr/>
                    <a:lstStyle/>
                    <a:p>
                      <a:pPr algn="ctr" fontAlgn="ctr"/>
                      <a:r>
                        <a:rPr lang="en-US" sz="1600" b="1" i="0" u="none" strike="noStrike" dirty="0">
                          <a:solidFill>
                            <a:schemeClr val="bg1"/>
                          </a:solidFill>
                          <a:effectLst/>
                          <a:latin typeface="Calibri" panose="020F0502020204030204" pitchFamily="34" charset="0"/>
                        </a:rPr>
                        <a:t>% Enrollment (ASE)</a:t>
                      </a:r>
                    </a:p>
                  </a:txBody>
                  <a:tcPr marL="9525" marR="9525" marT="9525" marB="0" anchor="ctr"/>
                </a:tc>
                <a:tc>
                  <a:txBody>
                    <a:bodyPr/>
                    <a:lstStyle/>
                    <a:p>
                      <a:pPr algn="ctr" fontAlgn="ctr"/>
                      <a:r>
                        <a:rPr lang="en-US" sz="1600" b="1" i="0" u="none" strike="noStrike" dirty="0">
                          <a:solidFill>
                            <a:schemeClr val="bg1"/>
                          </a:solidFill>
                          <a:effectLst/>
                          <a:latin typeface="Calibri" panose="020F0502020204030204" pitchFamily="34" charset="0"/>
                        </a:rPr>
                        <a:t>% Low Income</a:t>
                      </a:r>
                    </a:p>
                  </a:txBody>
                  <a:tcPr marL="9525" marR="9525" marT="9525" marB="0" anchor="ctr"/>
                </a:tc>
                <a:tc>
                  <a:txBody>
                    <a:bodyPr/>
                    <a:lstStyle/>
                    <a:p>
                      <a:pPr algn="ctr" fontAlgn="ctr"/>
                      <a:r>
                        <a:rPr lang="en-US" sz="1600" b="1" i="0" u="none" strike="noStrike" dirty="0">
                          <a:solidFill>
                            <a:schemeClr val="bg1"/>
                          </a:solidFill>
                          <a:effectLst/>
                          <a:latin typeface="Calibri" panose="020F0502020204030204" pitchFamily="34" charset="0"/>
                        </a:rPr>
                        <a:t>% EL</a:t>
                      </a:r>
                    </a:p>
                  </a:txBody>
                  <a:tcPr marL="9525" marR="9525" marT="9525" marB="0" anchor="ctr"/>
                </a:tc>
                <a:extLst>
                  <a:ext uri="{0D108BD9-81ED-4DB2-BD59-A6C34878D82A}">
                    <a16:rowId xmlns:a16="http://schemas.microsoft.com/office/drawing/2014/main" val="2029878175"/>
                  </a:ext>
                </a:extLst>
              </a:tr>
              <a:tr h="370840">
                <a:tc>
                  <a:txBody>
                    <a:bodyPr/>
                    <a:lstStyle/>
                    <a:p>
                      <a:pPr algn="l" fontAlgn="b"/>
                      <a:r>
                        <a:rPr lang="en-US" sz="1600" b="1" i="0" u="none" strike="noStrike" dirty="0">
                          <a:solidFill>
                            <a:srgbClr val="000000"/>
                          </a:solidFill>
                          <a:effectLst/>
                          <a:latin typeface="Calibri" panose="020F0502020204030204" pitchFamily="34" charset="0"/>
                        </a:rPr>
                        <a:t>Cook</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19.3%</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18.3%</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19.2%</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18.7%</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18.3%</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26.4%</a:t>
                      </a:r>
                    </a:p>
                  </a:txBody>
                  <a:tcPr marL="9525" marR="9525" marT="9525" marB="0" anchor="ctr"/>
                </a:tc>
                <a:extLst>
                  <a:ext uri="{0D108BD9-81ED-4DB2-BD59-A6C34878D82A}">
                    <a16:rowId xmlns:a16="http://schemas.microsoft.com/office/drawing/2014/main" val="3454277000"/>
                  </a:ext>
                </a:extLst>
              </a:tr>
              <a:tr h="497205">
                <a:tc>
                  <a:txBody>
                    <a:bodyPr/>
                    <a:lstStyle/>
                    <a:p>
                      <a:pPr algn="l" fontAlgn="b"/>
                      <a:r>
                        <a:rPr lang="en-US" sz="1600" b="1" i="0" u="none" strike="noStrike" dirty="0">
                          <a:solidFill>
                            <a:srgbClr val="000000"/>
                          </a:solidFill>
                          <a:effectLst/>
                          <a:latin typeface="Calibri" panose="020F0502020204030204" pitchFamily="34" charset="0"/>
                        </a:rPr>
                        <a:t>Collar Counties*</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28.4%</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30.4%</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28.6%</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28.5%</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20.1%</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31.6%</a:t>
                      </a:r>
                    </a:p>
                  </a:txBody>
                  <a:tcPr marL="9525" marR="9525" marT="9525" marB="0" anchor="ctr"/>
                </a:tc>
                <a:extLst>
                  <a:ext uri="{0D108BD9-81ED-4DB2-BD59-A6C34878D82A}">
                    <a16:rowId xmlns:a16="http://schemas.microsoft.com/office/drawing/2014/main" val="56224790"/>
                  </a:ext>
                </a:extLst>
              </a:tr>
              <a:tr h="370840">
                <a:tc>
                  <a:txBody>
                    <a:bodyPr/>
                    <a:lstStyle/>
                    <a:p>
                      <a:pPr algn="l" fontAlgn="b"/>
                      <a:r>
                        <a:rPr lang="en-US" sz="1600" b="1" i="0" u="none" strike="noStrike" dirty="0">
                          <a:solidFill>
                            <a:srgbClr val="000000"/>
                          </a:solidFill>
                          <a:effectLst/>
                          <a:latin typeface="Calibri" panose="020F0502020204030204" pitchFamily="34" charset="0"/>
                        </a:rPr>
                        <a:t>Downstate</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34.2%</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9.3%</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32.4%</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34.0%</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31.8%</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10.3%</a:t>
                      </a:r>
                    </a:p>
                  </a:txBody>
                  <a:tcPr marL="9525" marR="9525" marT="9525" marB="0" anchor="ctr"/>
                </a:tc>
                <a:extLst>
                  <a:ext uri="{0D108BD9-81ED-4DB2-BD59-A6C34878D82A}">
                    <a16:rowId xmlns:a16="http://schemas.microsoft.com/office/drawing/2014/main" val="3874633016"/>
                  </a:ext>
                </a:extLst>
              </a:tr>
              <a:tr h="370840">
                <a:tc>
                  <a:txBody>
                    <a:bodyPr/>
                    <a:lstStyle/>
                    <a:p>
                      <a:pPr algn="l" fontAlgn="b"/>
                      <a:r>
                        <a:rPr lang="en-US" sz="1600" b="1" i="0" u="none" strike="noStrike" dirty="0">
                          <a:solidFill>
                            <a:srgbClr val="000000"/>
                          </a:solidFill>
                          <a:effectLst/>
                          <a:latin typeface="Calibri" panose="020F0502020204030204" pitchFamily="34" charset="0"/>
                        </a:rPr>
                        <a:t>CPS</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18.1%</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42.0%</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19.9%</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18.8%</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29.8%</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31.7%</a:t>
                      </a:r>
                    </a:p>
                  </a:txBody>
                  <a:tcPr marL="9525" marR="9525" marT="9525" marB="0" anchor="ctr"/>
                </a:tc>
                <a:extLst>
                  <a:ext uri="{0D108BD9-81ED-4DB2-BD59-A6C34878D82A}">
                    <a16:rowId xmlns:a16="http://schemas.microsoft.com/office/drawing/2014/main" val="3698162214"/>
                  </a:ext>
                </a:extLst>
              </a:tr>
            </a:tbl>
          </a:graphicData>
        </a:graphic>
      </p:graphicFrame>
      <p:graphicFrame>
        <p:nvGraphicFramePr>
          <p:cNvPr id="5" name="Table 4">
            <a:extLst>
              <a:ext uri="{FF2B5EF4-FFF2-40B4-BE49-F238E27FC236}">
                <a16:creationId xmlns:a16="http://schemas.microsoft.com/office/drawing/2014/main" id="{AD0B87FD-0098-4154-8CDB-58F562AC2C1C}"/>
              </a:ext>
            </a:extLst>
          </p:cNvPr>
          <p:cNvGraphicFramePr>
            <a:graphicFrameLocks noGrp="1"/>
          </p:cNvGraphicFramePr>
          <p:nvPr>
            <p:extLst>
              <p:ext uri="{D42A27DB-BD31-4B8C-83A1-F6EECF244321}">
                <p14:modId xmlns:p14="http://schemas.microsoft.com/office/powerpoint/2010/main" val="3713917081"/>
              </p:ext>
            </p:extLst>
          </p:nvPr>
        </p:nvGraphicFramePr>
        <p:xfrm>
          <a:off x="652283" y="4463289"/>
          <a:ext cx="4270374" cy="2351405"/>
        </p:xfrm>
        <a:graphic>
          <a:graphicData uri="http://schemas.openxmlformats.org/drawingml/2006/table">
            <a:tbl>
              <a:tblPr firstRow="1" bandRow="1">
                <a:tableStyleId>{5C22544A-7EE6-4342-B048-85BDC9FD1C3A}</a:tableStyleId>
              </a:tblPr>
              <a:tblGrid>
                <a:gridCol w="1755775">
                  <a:extLst>
                    <a:ext uri="{9D8B030D-6E8A-4147-A177-3AD203B41FA5}">
                      <a16:colId xmlns:a16="http://schemas.microsoft.com/office/drawing/2014/main" val="886523809"/>
                    </a:ext>
                  </a:extLst>
                </a:gridCol>
                <a:gridCol w="1143000">
                  <a:extLst>
                    <a:ext uri="{9D8B030D-6E8A-4147-A177-3AD203B41FA5}">
                      <a16:colId xmlns:a16="http://schemas.microsoft.com/office/drawing/2014/main" val="584996871"/>
                    </a:ext>
                  </a:extLst>
                </a:gridCol>
                <a:gridCol w="1371599">
                  <a:extLst>
                    <a:ext uri="{9D8B030D-6E8A-4147-A177-3AD203B41FA5}">
                      <a16:colId xmlns:a16="http://schemas.microsoft.com/office/drawing/2014/main" val="423974965"/>
                    </a:ext>
                  </a:extLst>
                </a:gridCol>
              </a:tblGrid>
              <a:tr h="497205">
                <a:tc>
                  <a:txBody>
                    <a:bodyPr/>
                    <a:lstStyle/>
                    <a:p>
                      <a:pPr algn="ctr" fontAlgn="ctr"/>
                      <a:r>
                        <a:rPr lang="en-US" sz="1600" b="1" i="0" u="none" strike="noStrike" dirty="0">
                          <a:solidFill>
                            <a:schemeClr val="bg1"/>
                          </a:solidFill>
                          <a:effectLst/>
                          <a:latin typeface="Calibri" panose="020F0502020204030204" pitchFamily="34" charset="0"/>
                        </a:rPr>
                        <a:t>As a % of County, Area, District</a:t>
                      </a:r>
                    </a:p>
                  </a:txBody>
                  <a:tcPr marL="9525" marR="9525" marT="9525" marB="0" anchor="ctr"/>
                </a:tc>
                <a:tc>
                  <a:txBody>
                    <a:bodyPr/>
                    <a:lstStyle/>
                    <a:p>
                      <a:pPr algn="ctr" fontAlgn="ctr"/>
                      <a:r>
                        <a:rPr lang="en-US" sz="1600" b="1" i="0" u="none" strike="noStrike" dirty="0">
                          <a:solidFill>
                            <a:schemeClr val="bg1"/>
                          </a:solidFill>
                          <a:effectLst/>
                          <a:latin typeface="Calibri" panose="020F0502020204030204" pitchFamily="34" charset="0"/>
                        </a:rPr>
                        <a:t>% Low Income</a:t>
                      </a:r>
                    </a:p>
                  </a:txBody>
                  <a:tcPr marL="9525" marR="9525" marT="9525" marB="0" anchor="ctr"/>
                </a:tc>
                <a:tc>
                  <a:txBody>
                    <a:bodyPr/>
                    <a:lstStyle/>
                    <a:p>
                      <a:pPr algn="ctr" fontAlgn="ctr"/>
                      <a:r>
                        <a:rPr lang="en-US" sz="1600" b="1" i="0" u="none" strike="noStrike" dirty="0">
                          <a:solidFill>
                            <a:schemeClr val="bg1"/>
                          </a:solidFill>
                          <a:effectLst/>
                          <a:latin typeface="Calibri" panose="020F0502020204030204" pitchFamily="34" charset="0"/>
                        </a:rPr>
                        <a:t>% EL</a:t>
                      </a:r>
                    </a:p>
                  </a:txBody>
                  <a:tcPr marL="9525" marR="9525" marT="9525" marB="0" anchor="ctr"/>
                </a:tc>
                <a:extLst>
                  <a:ext uri="{0D108BD9-81ED-4DB2-BD59-A6C34878D82A}">
                    <a16:rowId xmlns:a16="http://schemas.microsoft.com/office/drawing/2014/main" val="581414903"/>
                  </a:ext>
                </a:extLst>
              </a:tr>
              <a:tr h="370840">
                <a:tc>
                  <a:txBody>
                    <a:bodyPr/>
                    <a:lstStyle/>
                    <a:p>
                      <a:pPr algn="l" fontAlgn="b"/>
                      <a:r>
                        <a:rPr lang="en-US" sz="1600" b="1" i="0" u="none" strike="noStrike" dirty="0">
                          <a:solidFill>
                            <a:srgbClr val="000000"/>
                          </a:solidFill>
                          <a:effectLst/>
                          <a:latin typeface="Calibri" panose="020F0502020204030204" pitchFamily="34" charset="0"/>
                        </a:rPr>
                        <a:t>Cook</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48.2%</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14.0%</a:t>
                      </a:r>
                    </a:p>
                  </a:txBody>
                  <a:tcPr marL="9525" marR="9525" marT="9525" marB="0" anchor="ctr"/>
                </a:tc>
                <a:extLst>
                  <a:ext uri="{0D108BD9-81ED-4DB2-BD59-A6C34878D82A}">
                    <a16:rowId xmlns:a16="http://schemas.microsoft.com/office/drawing/2014/main" val="3571574301"/>
                  </a:ext>
                </a:extLst>
              </a:tr>
              <a:tr h="370840">
                <a:tc>
                  <a:txBody>
                    <a:bodyPr/>
                    <a:lstStyle/>
                    <a:p>
                      <a:pPr algn="l" fontAlgn="b"/>
                      <a:r>
                        <a:rPr lang="en-US" sz="1600" b="1" i="0" u="none" strike="noStrike" dirty="0">
                          <a:solidFill>
                            <a:srgbClr val="000000"/>
                          </a:solidFill>
                          <a:effectLst/>
                          <a:latin typeface="Calibri" panose="020F0502020204030204" pitchFamily="34" charset="0"/>
                        </a:rPr>
                        <a:t>Collar Counties*</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34.7%</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11.0%</a:t>
                      </a:r>
                    </a:p>
                  </a:txBody>
                  <a:tcPr marL="9525" marR="9525" marT="9525" marB="0" anchor="ctr"/>
                </a:tc>
                <a:extLst>
                  <a:ext uri="{0D108BD9-81ED-4DB2-BD59-A6C34878D82A}">
                    <a16:rowId xmlns:a16="http://schemas.microsoft.com/office/drawing/2014/main" val="2194557081"/>
                  </a:ext>
                </a:extLst>
              </a:tr>
              <a:tr h="370840">
                <a:tc>
                  <a:txBody>
                    <a:bodyPr/>
                    <a:lstStyle/>
                    <a:p>
                      <a:pPr algn="l" fontAlgn="b"/>
                      <a:r>
                        <a:rPr lang="en-US" sz="1600" b="1" i="0" u="none" strike="noStrike" dirty="0">
                          <a:solidFill>
                            <a:srgbClr val="000000"/>
                          </a:solidFill>
                          <a:effectLst/>
                          <a:latin typeface="Calibri" panose="020F0502020204030204" pitchFamily="34" charset="0"/>
                        </a:rPr>
                        <a:t>Downstate</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46.2%</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3.0%</a:t>
                      </a:r>
                    </a:p>
                  </a:txBody>
                  <a:tcPr marL="9525" marR="9525" marT="9525" marB="0" anchor="ctr"/>
                </a:tc>
                <a:extLst>
                  <a:ext uri="{0D108BD9-81ED-4DB2-BD59-A6C34878D82A}">
                    <a16:rowId xmlns:a16="http://schemas.microsoft.com/office/drawing/2014/main" val="2620373282"/>
                  </a:ext>
                </a:extLst>
              </a:tr>
              <a:tr h="370840">
                <a:tc>
                  <a:txBody>
                    <a:bodyPr/>
                    <a:lstStyle/>
                    <a:p>
                      <a:pPr algn="l" fontAlgn="b"/>
                      <a:r>
                        <a:rPr lang="en-US" sz="1600" b="1" i="0" u="none" strike="noStrike" dirty="0">
                          <a:solidFill>
                            <a:srgbClr val="000000"/>
                          </a:solidFill>
                          <a:effectLst/>
                          <a:latin typeface="Calibri" panose="020F0502020204030204" pitchFamily="34" charset="0"/>
                        </a:rPr>
                        <a:t>CPS</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77.9%</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16.7%</a:t>
                      </a:r>
                    </a:p>
                  </a:txBody>
                  <a:tcPr marL="9525" marR="9525" marT="9525" marB="0" anchor="ctr"/>
                </a:tc>
                <a:extLst>
                  <a:ext uri="{0D108BD9-81ED-4DB2-BD59-A6C34878D82A}">
                    <a16:rowId xmlns:a16="http://schemas.microsoft.com/office/drawing/2014/main" val="3851112336"/>
                  </a:ext>
                </a:extLst>
              </a:tr>
              <a:tr h="370840">
                <a:tc>
                  <a:txBody>
                    <a:bodyPr/>
                    <a:lstStyle/>
                    <a:p>
                      <a:pPr algn="l" fontAlgn="b"/>
                      <a:r>
                        <a:rPr lang="en-US" sz="1600" b="1" i="0" u="none" strike="noStrike" dirty="0">
                          <a:solidFill>
                            <a:srgbClr val="000000"/>
                          </a:solidFill>
                          <a:effectLst/>
                          <a:latin typeface="Calibri" panose="020F0502020204030204" pitchFamily="34" charset="0"/>
                        </a:rPr>
                        <a:t>Illinois</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49.3%</a:t>
                      </a:r>
                    </a:p>
                  </a:txBody>
                  <a:tcPr marL="9525" marR="9525" marT="9525" marB="0" anchor="ctr"/>
                </a:tc>
                <a:tc>
                  <a:txBody>
                    <a:bodyPr/>
                    <a:lstStyle/>
                    <a:p>
                      <a:pPr algn="r" fontAlgn="b"/>
                      <a:r>
                        <a:rPr lang="en-US" sz="1600" b="0" i="0" u="none" strike="noStrike" dirty="0">
                          <a:solidFill>
                            <a:srgbClr val="000000"/>
                          </a:solidFill>
                          <a:effectLst/>
                          <a:latin typeface="Calibri" panose="020F0502020204030204" pitchFamily="34" charset="0"/>
                        </a:rPr>
                        <a:t>9.9%</a:t>
                      </a:r>
                    </a:p>
                  </a:txBody>
                  <a:tcPr marL="9525" marR="9525" marT="9525" marB="0" anchor="ctr"/>
                </a:tc>
                <a:extLst>
                  <a:ext uri="{0D108BD9-81ED-4DB2-BD59-A6C34878D82A}">
                    <a16:rowId xmlns:a16="http://schemas.microsoft.com/office/drawing/2014/main" val="1446936072"/>
                  </a:ext>
                </a:extLst>
              </a:tr>
            </a:tbl>
          </a:graphicData>
        </a:graphic>
      </p:graphicFrame>
      <p:sp>
        <p:nvSpPr>
          <p:cNvPr id="6" name="TextBox 5">
            <a:extLst>
              <a:ext uri="{FF2B5EF4-FFF2-40B4-BE49-F238E27FC236}">
                <a16:creationId xmlns:a16="http://schemas.microsoft.com/office/drawing/2014/main" id="{3A290DD1-2C93-4D2A-AE68-46C3C6584620}"/>
              </a:ext>
            </a:extLst>
          </p:cNvPr>
          <p:cNvSpPr txBox="1"/>
          <p:nvPr/>
        </p:nvSpPr>
        <p:spPr>
          <a:xfrm>
            <a:off x="5636874" y="4289338"/>
            <a:ext cx="4035425" cy="430887"/>
          </a:xfrm>
          <a:prstGeom prst="rect">
            <a:avLst/>
          </a:prstGeom>
          <a:noFill/>
        </p:spPr>
        <p:txBody>
          <a:bodyPr wrap="square" rtlCol="0">
            <a:spAutoFit/>
          </a:bodyPr>
          <a:lstStyle/>
          <a:p>
            <a:r>
              <a:rPr lang="en-US" sz="1100" dirty="0"/>
              <a:t>Source: CTBA Analysis of ISBE Data, FY 2018 EBF Distribution Quick Facts​, 4/30/2018</a:t>
            </a:r>
          </a:p>
        </p:txBody>
      </p:sp>
      <p:sp>
        <p:nvSpPr>
          <p:cNvPr id="7" name="TextBox 6">
            <a:extLst>
              <a:ext uri="{FF2B5EF4-FFF2-40B4-BE49-F238E27FC236}">
                <a16:creationId xmlns:a16="http://schemas.microsoft.com/office/drawing/2014/main" id="{A0D08717-D260-4E32-B147-464B0F70D26F}"/>
              </a:ext>
            </a:extLst>
          </p:cNvPr>
          <p:cNvSpPr txBox="1"/>
          <p:nvPr/>
        </p:nvSpPr>
        <p:spPr>
          <a:xfrm>
            <a:off x="5181603" y="5512854"/>
            <a:ext cx="4035425" cy="584775"/>
          </a:xfrm>
          <a:prstGeom prst="rect">
            <a:avLst/>
          </a:prstGeom>
          <a:noFill/>
        </p:spPr>
        <p:txBody>
          <a:bodyPr wrap="square" rtlCol="0">
            <a:spAutoFit/>
          </a:bodyPr>
          <a:lstStyle/>
          <a:p>
            <a:r>
              <a:rPr lang="en-US" sz="1600" dirty="0"/>
              <a:t>*Note: Collar Counties consist of DuPage, Kane, Lake, McHenry, and Will Counties.</a:t>
            </a:r>
          </a:p>
        </p:txBody>
      </p:sp>
    </p:spTree>
    <p:extLst>
      <p:ext uri="{BB962C8B-B14F-4D97-AF65-F5344CB8AC3E}">
        <p14:creationId xmlns:p14="http://schemas.microsoft.com/office/powerpoint/2010/main" val="2835945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0557" y="252156"/>
            <a:ext cx="9950245" cy="1295400"/>
          </a:xfrm>
        </p:spPr>
        <p:txBody>
          <a:bodyPr/>
          <a:lstStyle/>
          <a:p>
            <a:pPr lvl="0">
              <a:spcBef>
                <a:spcPct val="0"/>
              </a:spcBef>
              <a:defRPr/>
            </a:pPr>
            <a:r>
              <a:rPr lang="en-US" sz="3600" kern="1200" dirty="0">
                <a:solidFill>
                  <a:schemeClr val="tx1"/>
                </a:solidFill>
                <a:latin typeface="+mn-lt"/>
              </a:rPr>
              <a:t>Distribution of $366M in New EBF </a:t>
            </a:r>
            <a:br>
              <a:rPr lang="en-US" sz="3600" kern="1200" dirty="0">
                <a:solidFill>
                  <a:schemeClr val="tx1"/>
                </a:solidFill>
                <a:latin typeface="+mn-lt"/>
              </a:rPr>
            </a:br>
            <a:r>
              <a:rPr lang="en-US" sz="3600" kern="1200" dirty="0">
                <a:solidFill>
                  <a:schemeClr val="tx1"/>
                </a:solidFill>
                <a:latin typeface="+mn-lt"/>
              </a:rPr>
              <a:t>Funding by Low Income Concentration, FY2018</a:t>
            </a:r>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462739" y="1797680"/>
            <a:ext cx="9437727" cy="5076619"/>
          </a:xfrm>
          <a:prstGeom prst="rect">
            <a:avLst/>
          </a:prstGeom>
        </p:spPr>
      </p:pic>
      <p:sp>
        <p:nvSpPr>
          <p:cNvPr id="5" name="Rectangle 3"/>
          <p:cNvSpPr>
            <a:spLocks noChangeArrowheads="1"/>
          </p:cNvSpPr>
          <p:nvPr/>
        </p:nvSpPr>
        <p:spPr bwMode="auto">
          <a:xfrm>
            <a:off x="655639" y="6324235"/>
            <a:ext cx="433144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200" dirty="0"/>
              <a:t>Source: CTBA analysis of FY2018 EBF Distribution Full Calculation</a:t>
            </a:r>
          </a:p>
        </p:txBody>
      </p:sp>
    </p:spTree>
    <p:extLst>
      <p:ext uri="{BB962C8B-B14F-4D97-AF65-F5344CB8AC3E}">
        <p14:creationId xmlns:p14="http://schemas.microsoft.com/office/powerpoint/2010/main" val="3866405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55639" y="137653"/>
            <a:ext cx="9456840" cy="1468899"/>
          </a:xfrm>
        </p:spPr>
        <p:txBody>
          <a:bodyPr/>
          <a:lstStyle/>
          <a:p>
            <a:r>
              <a:rPr lang="en-US" sz="3600" dirty="0">
                <a:latin typeface="+mn-lt"/>
              </a:rPr>
              <a:t>Average Adequacy Gap per Pupil by Race/Ethnicity, Excluding Districts Spending in Excess of Adequacy Target, 2018</a:t>
            </a:r>
          </a:p>
        </p:txBody>
      </p:sp>
      <p:graphicFrame>
        <p:nvGraphicFramePr>
          <p:cNvPr id="4" name="Content Placeholder 6"/>
          <p:cNvGraphicFramePr>
            <a:graphicFrameLocks/>
          </p:cNvGraphicFramePr>
          <p:nvPr>
            <p:extLst>
              <p:ext uri="{D42A27DB-BD31-4B8C-83A1-F6EECF244321}">
                <p14:modId xmlns:p14="http://schemas.microsoft.com/office/powerpoint/2010/main" val="2913441933"/>
              </p:ext>
            </p:extLst>
          </p:nvPr>
        </p:nvGraphicFramePr>
        <p:xfrm>
          <a:off x="1319753" y="2227566"/>
          <a:ext cx="8128619" cy="4074542"/>
        </p:xfrm>
        <a:graphic>
          <a:graphicData uri="http://schemas.openxmlformats.org/drawingml/2006/table">
            <a:tbl>
              <a:tblPr firstRow="1" bandRow="1">
                <a:tableStyleId>{3C2FFA5D-87B4-456A-9821-1D502468CF0F}</a:tableStyleId>
              </a:tblPr>
              <a:tblGrid>
                <a:gridCol w="1432851">
                  <a:extLst>
                    <a:ext uri="{9D8B030D-6E8A-4147-A177-3AD203B41FA5}">
                      <a16:colId xmlns:a16="http://schemas.microsoft.com/office/drawing/2014/main" val="20000"/>
                    </a:ext>
                  </a:extLst>
                </a:gridCol>
                <a:gridCol w="2084439">
                  <a:extLst>
                    <a:ext uri="{9D8B030D-6E8A-4147-A177-3AD203B41FA5}">
                      <a16:colId xmlns:a16="http://schemas.microsoft.com/office/drawing/2014/main" val="20001"/>
                    </a:ext>
                  </a:extLst>
                </a:gridCol>
                <a:gridCol w="2566220">
                  <a:extLst>
                    <a:ext uri="{9D8B030D-6E8A-4147-A177-3AD203B41FA5}">
                      <a16:colId xmlns:a16="http://schemas.microsoft.com/office/drawing/2014/main" val="20002"/>
                    </a:ext>
                  </a:extLst>
                </a:gridCol>
                <a:gridCol w="2045109">
                  <a:extLst>
                    <a:ext uri="{9D8B030D-6E8A-4147-A177-3AD203B41FA5}">
                      <a16:colId xmlns:a16="http://schemas.microsoft.com/office/drawing/2014/main" val="20003"/>
                    </a:ext>
                  </a:extLst>
                </a:gridCol>
              </a:tblGrid>
              <a:tr h="1309301">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endParaRPr lang="en-US" sz="1900" dirty="0">
                        <a:effectLst/>
                        <a:latin typeface="+mn-lt"/>
                      </a:endParaRPr>
                    </a:p>
                  </a:txBody>
                  <a:tcPr marL="68580" marR="68580" marT="0" marB="0"/>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Average Enrollment, </a:t>
                      </a:r>
                      <a:endParaRPr lang="en-US" sz="1900" dirty="0" smtClean="0">
                        <a:effectLst/>
                        <a:latin typeface="+mn-lt"/>
                      </a:endParaRPr>
                    </a:p>
                    <a:p>
                      <a:pPr marL="0" marR="0" algn="ctr">
                        <a:lnSpc>
                          <a:spcPct val="107000"/>
                        </a:lnSpc>
                        <a:spcBef>
                          <a:spcPts val="0"/>
                        </a:spcBef>
                        <a:spcAft>
                          <a:spcPts val="0"/>
                        </a:spcAft>
                      </a:pPr>
                      <a:r>
                        <a:rPr lang="en-US" sz="1900" dirty="0" smtClean="0">
                          <a:effectLst/>
                          <a:latin typeface="+mn-lt"/>
                        </a:rPr>
                        <a:t>2015-2017</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Total Adequacy Gap, Weighted</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b="1" kern="1200">
                          <a:solidFill>
                            <a:schemeClr val="lt1"/>
                          </a:solidFill>
                          <a:latin typeface="Georgia"/>
                        </a:defRPr>
                      </a:lvl1pPr>
                      <a:lvl2pPr marL="457200" algn="l" defTabSz="914400" rtl="0" eaLnBrk="1" latinLnBrk="0" hangingPunct="1">
                        <a:defRPr sz="1800" b="1" kern="1200">
                          <a:solidFill>
                            <a:schemeClr val="lt1"/>
                          </a:solidFill>
                          <a:latin typeface="Georgia"/>
                        </a:defRPr>
                      </a:lvl2pPr>
                      <a:lvl3pPr marL="914400" algn="l" defTabSz="914400" rtl="0" eaLnBrk="1" latinLnBrk="0" hangingPunct="1">
                        <a:defRPr sz="1800" b="1" kern="1200">
                          <a:solidFill>
                            <a:schemeClr val="lt1"/>
                          </a:solidFill>
                          <a:latin typeface="Georgia"/>
                        </a:defRPr>
                      </a:lvl3pPr>
                      <a:lvl4pPr marL="1371600" algn="l" defTabSz="914400" rtl="0" eaLnBrk="1" latinLnBrk="0" hangingPunct="1">
                        <a:defRPr sz="1800" b="1" kern="1200">
                          <a:solidFill>
                            <a:schemeClr val="lt1"/>
                          </a:solidFill>
                          <a:latin typeface="Georgia"/>
                        </a:defRPr>
                      </a:lvl4pPr>
                      <a:lvl5pPr marL="1828800" algn="l" defTabSz="914400" rtl="0" eaLnBrk="1" latinLnBrk="0" hangingPunct="1">
                        <a:defRPr sz="1800" b="1" kern="1200">
                          <a:solidFill>
                            <a:schemeClr val="lt1"/>
                          </a:solidFill>
                          <a:latin typeface="Georgia"/>
                        </a:defRPr>
                      </a:lvl5pPr>
                      <a:lvl6pPr marL="2286000" algn="l" defTabSz="914400" rtl="0" eaLnBrk="1" latinLnBrk="0" hangingPunct="1">
                        <a:defRPr sz="1800" b="1" kern="1200">
                          <a:solidFill>
                            <a:schemeClr val="lt1"/>
                          </a:solidFill>
                          <a:latin typeface="Georgia"/>
                        </a:defRPr>
                      </a:lvl6pPr>
                      <a:lvl7pPr marL="2743200" algn="l" defTabSz="914400" rtl="0" eaLnBrk="1" latinLnBrk="0" hangingPunct="1">
                        <a:defRPr sz="1800" b="1" kern="1200">
                          <a:solidFill>
                            <a:schemeClr val="lt1"/>
                          </a:solidFill>
                          <a:latin typeface="Georgia"/>
                        </a:defRPr>
                      </a:lvl7pPr>
                      <a:lvl8pPr marL="3200400" algn="l" defTabSz="914400" rtl="0" eaLnBrk="1" latinLnBrk="0" hangingPunct="1">
                        <a:defRPr sz="1800" b="1" kern="1200">
                          <a:solidFill>
                            <a:schemeClr val="lt1"/>
                          </a:solidFill>
                          <a:latin typeface="Georgia"/>
                        </a:defRPr>
                      </a:lvl8pPr>
                      <a:lvl9pPr marL="3657600" algn="l" defTabSz="914400" rtl="0" eaLnBrk="1" latinLnBrk="0" hangingPunct="1">
                        <a:defRPr sz="1800" b="1" kern="1200">
                          <a:solidFill>
                            <a:schemeClr val="lt1"/>
                          </a:solidFill>
                          <a:latin typeface="Georgia"/>
                        </a:defRPr>
                      </a:lvl9pPr>
                    </a:lstStyle>
                    <a:p>
                      <a:pPr marL="0" marR="0" algn="ctr">
                        <a:lnSpc>
                          <a:spcPct val="107000"/>
                        </a:lnSpc>
                        <a:spcBef>
                          <a:spcPts val="0"/>
                        </a:spcBef>
                        <a:spcAft>
                          <a:spcPts val="0"/>
                        </a:spcAft>
                      </a:pPr>
                      <a:r>
                        <a:rPr lang="en-US" sz="1900" dirty="0">
                          <a:effectLst/>
                          <a:latin typeface="+mn-lt"/>
                        </a:rPr>
                        <a:t>Adequacy Gap per Pupil</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725652">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White</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854,854</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$2,829,200,598</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$3,309.57</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679863">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Black</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348,085</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$1,620,778,837</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$4,656.28</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679863">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Latino</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489,610</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$2,386,295,960</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$4,873.87</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679863">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nSpc>
                          <a:spcPct val="107000"/>
                        </a:lnSpc>
                        <a:spcBef>
                          <a:spcPts val="0"/>
                        </a:spcBef>
                        <a:spcAft>
                          <a:spcPts val="0"/>
                        </a:spcAft>
                      </a:pPr>
                      <a:r>
                        <a:rPr lang="en-US" sz="1900" dirty="0">
                          <a:effectLst/>
                          <a:latin typeface="+mn-lt"/>
                        </a:rPr>
                        <a:t>Total</a:t>
                      </a:r>
                      <a:endParaRPr lang="en-US" sz="19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1,838,110</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$7,369,105,965</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lvl1pPr marL="0" algn="l" defTabSz="914400" rtl="0" eaLnBrk="1" latinLnBrk="0" hangingPunct="1">
                        <a:defRPr sz="1800" kern="1200">
                          <a:solidFill>
                            <a:schemeClr val="dk1"/>
                          </a:solidFill>
                          <a:latin typeface="Georgia"/>
                        </a:defRPr>
                      </a:lvl1pPr>
                      <a:lvl2pPr marL="457200" algn="l" defTabSz="914400" rtl="0" eaLnBrk="1" latinLnBrk="0" hangingPunct="1">
                        <a:defRPr sz="1800" kern="1200">
                          <a:solidFill>
                            <a:schemeClr val="dk1"/>
                          </a:solidFill>
                          <a:latin typeface="Georgia"/>
                        </a:defRPr>
                      </a:lvl2pPr>
                      <a:lvl3pPr marL="914400" algn="l" defTabSz="914400" rtl="0" eaLnBrk="1" latinLnBrk="0" hangingPunct="1">
                        <a:defRPr sz="1800" kern="1200">
                          <a:solidFill>
                            <a:schemeClr val="dk1"/>
                          </a:solidFill>
                          <a:latin typeface="Georgia"/>
                        </a:defRPr>
                      </a:lvl3pPr>
                      <a:lvl4pPr marL="1371600" algn="l" defTabSz="914400" rtl="0" eaLnBrk="1" latinLnBrk="0" hangingPunct="1">
                        <a:defRPr sz="1800" kern="1200">
                          <a:solidFill>
                            <a:schemeClr val="dk1"/>
                          </a:solidFill>
                          <a:latin typeface="Georgia"/>
                        </a:defRPr>
                      </a:lvl4pPr>
                      <a:lvl5pPr marL="1828800" algn="l" defTabSz="914400" rtl="0" eaLnBrk="1" latinLnBrk="0" hangingPunct="1">
                        <a:defRPr sz="1800" kern="1200">
                          <a:solidFill>
                            <a:schemeClr val="dk1"/>
                          </a:solidFill>
                          <a:latin typeface="Georgia"/>
                        </a:defRPr>
                      </a:lvl5pPr>
                      <a:lvl6pPr marL="2286000" algn="l" defTabSz="914400" rtl="0" eaLnBrk="1" latinLnBrk="0" hangingPunct="1">
                        <a:defRPr sz="1800" kern="1200">
                          <a:solidFill>
                            <a:schemeClr val="dk1"/>
                          </a:solidFill>
                          <a:latin typeface="Georgia"/>
                        </a:defRPr>
                      </a:lvl6pPr>
                      <a:lvl7pPr marL="2743200" algn="l" defTabSz="914400" rtl="0" eaLnBrk="1" latinLnBrk="0" hangingPunct="1">
                        <a:defRPr sz="1800" kern="1200">
                          <a:solidFill>
                            <a:schemeClr val="dk1"/>
                          </a:solidFill>
                          <a:latin typeface="Georgia"/>
                        </a:defRPr>
                      </a:lvl7pPr>
                      <a:lvl8pPr marL="3200400" algn="l" defTabSz="914400" rtl="0" eaLnBrk="1" latinLnBrk="0" hangingPunct="1">
                        <a:defRPr sz="1800" kern="1200">
                          <a:solidFill>
                            <a:schemeClr val="dk1"/>
                          </a:solidFill>
                          <a:latin typeface="Georgia"/>
                        </a:defRPr>
                      </a:lvl8pPr>
                      <a:lvl9pPr marL="3657600" algn="l" defTabSz="914400" rtl="0" eaLnBrk="1" latinLnBrk="0" hangingPunct="1">
                        <a:defRPr sz="1800" kern="1200">
                          <a:solidFill>
                            <a:schemeClr val="dk1"/>
                          </a:solidFill>
                          <a:latin typeface="Georgia"/>
                        </a:defRPr>
                      </a:lvl9pPr>
                    </a:lstStyle>
                    <a:p>
                      <a:pPr marL="0" marR="0" algn="r">
                        <a:lnSpc>
                          <a:spcPct val="107000"/>
                        </a:lnSpc>
                        <a:spcBef>
                          <a:spcPts val="0"/>
                        </a:spcBef>
                        <a:spcAft>
                          <a:spcPts val="0"/>
                        </a:spcAft>
                      </a:pPr>
                      <a:r>
                        <a:rPr lang="en-US" sz="1900" dirty="0">
                          <a:effectLst/>
                          <a:latin typeface="+mn-lt"/>
                        </a:rPr>
                        <a:t>$4,009.07</a:t>
                      </a:r>
                      <a:endParaRPr lang="en-US" sz="19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Rectangle 4"/>
          <p:cNvSpPr/>
          <p:nvPr/>
        </p:nvSpPr>
        <p:spPr>
          <a:xfrm>
            <a:off x="1192535" y="6417344"/>
            <a:ext cx="7985881" cy="400110"/>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Source: CTBA analysis of ISBE FY2015, FY2016, and FY2017 Illinois Report Cards; CTBA analysis of ISBE FY18 Evidence-Based Funding Formula Distribution Full Calculations</a:t>
            </a:r>
          </a:p>
        </p:txBody>
      </p:sp>
    </p:spTree>
    <p:extLst>
      <p:ext uri="{BB962C8B-B14F-4D97-AF65-F5344CB8AC3E}">
        <p14:creationId xmlns:p14="http://schemas.microsoft.com/office/powerpoint/2010/main" val="2103269071"/>
      </p:ext>
    </p:extLst>
  </p:cSld>
  <p:clrMapOvr>
    <a:masterClrMapping/>
  </p:clrMapOvr>
</p:sld>
</file>

<file path=ppt/theme/_rels/themeOverride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image" Target="../media/image11.jpeg"/></Relationships>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Override>
</file>

<file path=docProps/app.xml><?xml version="1.0" encoding="utf-8"?>
<Properties xmlns="http://schemas.openxmlformats.org/officeDocument/2006/extended-properties" xmlns:vt="http://schemas.openxmlformats.org/officeDocument/2006/docPropsVTypes">
  <TotalTime>625</TotalTime>
  <Words>3742</Words>
  <Application>Microsoft Office PowerPoint</Application>
  <PresentationFormat>Custom</PresentationFormat>
  <Paragraphs>670</Paragraphs>
  <Slides>47</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Arial</vt:lpstr>
      <vt:lpstr>Calibri</vt:lpstr>
      <vt:lpstr>Georgia</vt:lpstr>
      <vt:lpstr>Times New Roman</vt:lpstr>
      <vt:lpstr>Wingdings</vt:lpstr>
      <vt:lpstr>Wingdings 2</vt:lpstr>
      <vt:lpstr>Office Theme</vt:lpstr>
      <vt:lpstr>Evidenced-Based Funding</vt:lpstr>
      <vt:lpstr>PowerPoint Presentation</vt:lpstr>
      <vt:lpstr>Learning Objectives</vt:lpstr>
      <vt:lpstr>Legislation</vt:lpstr>
      <vt:lpstr>Breakdown of Districts Spending Above and Below Adequacy Targets, 2018</vt:lpstr>
      <vt:lpstr>FY2018 EBF Funding Distribution</vt:lpstr>
      <vt:lpstr>FY2018 EBF Distribution as  Percentage of State Total</vt:lpstr>
      <vt:lpstr>Distribution of $366M in New EBF  Funding by Low Income Concentration, FY2018</vt:lpstr>
      <vt:lpstr>Average Adequacy Gap per Pupil by Race/Ethnicity, Excluding Districts Spending in Excess of Adequacy Target, 2018</vt:lpstr>
      <vt:lpstr>Panel Members</vt:lpstr>
      <vt:lpstr>Scope &amp; Reporting Structure</vt:lpstr>
      <vt:lpstr>Scope &amp; Reporting Structure</vt:lpstr>
      <vt:lpstr>Timeline – Annual Basis</vt:lpstr>
      <vt:lpstr>Timeline – Periodic Basis</vt:lpstr>
      <vt:lpstr>Committee Work to Date</vt:lpstr>
      <vt:lpstr>Evaluative Study</vt:lpstr>
      <vt:lpstr> Research Questions to Guide the Evaluation  </vt:lpstr>
      <vt:lpstr> Data Collection   </vt:lpstr>
      <vt:lpstr>Recalibration</vt:lpstr>
      <vt:lpstr>Gifted Expenditures - AFR</vt:lpstr>
      <vt:lpstr>Instructional Materials - AFR</vt:lpstr>
      <vt:lpstr>Assessments - AFR</vt:lpstr>
      <vt:lpstr>Student Activities - AFR</vt:lpstr>
      <vt:lpstr>Maintenance and Operations</vt:lpstr>
      <vt:lpstr>Central Office</vt:lpstr>
      <vt:lpstr>Equity</vt:lpstr>
      <vt:lpstr>Average Adequacy Gap per Pupil by Race/Ethnicity, Excluding Districts Spending in Excess of Adequacy Target, 2018</vt:lpstr>
      <vt:lpstr>District Funding Per-Pupil by Source Old Formula</vt:lpstr>
      <vt:lpstr>EAV Per-Pupil by Racial Supermajority</vt:lpstr>
      <vt:lpstr>Percentage of Students Meeting or Exceeding PARCC by District/Racial Ethnic Majority</vt:lpstr>
      <vt:lpstr>Controlling for Low-Income Status, Race Was Still a Predictor of PARCC Scores</vt:lpstr>
      <vt:lpstr>Distribution of $366M in New FY2018 EBF Funding, by Low Income Concentration and Race/Ethnicity</vt:lpstr>
      <vt:lpstr>Present Recommendations for  Equity in the EBF to the PRP</vt:lpstr>
      <vt:lpstr>ROE Funding Issue and Purpose for Studying  </vt:lpstr>
      <vt:lpstr>Summary of Issues Related ROE Funding</vt:lpstr>
      <vt:lpstr>Recommendation</vt:lpstr>
      <vt:lpstr>Annual Spend Plan (ASP) State Requirements</vt:lpstr>
      <vt:lpstr>Committee Guidelines for ASP</vt:lpstr>
      <vt:lpstr>EBF FTE and Dollar Allocation Comparison </vt:lpstr>
      <vt:lpstr>ASP Sample Subset</vt:lpstr>
      <vt:lpstr>ASP Next Steps</vt:lpstr>
      <vt:lpstr>Looking Ahead</vt:lpstr>
      <vt:lpstr>EBF Shortfall in Millions of Inflation-Adjusted Dollars after $350M/Year New Money until Fully Funded</vt:lpstr>
      <vt:lpstr>EBF Shortfall in Millions of Inflation-Adjusted Dollars, Fully Funding EBF in 10 Years</vt:lpstr>
      <vt:lpstr>Illinois Structural Deficit, Including Full Funding of EBF</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Harkin, Susan</dc:creator>
  <cp:lastModifiedBy>Harkin, Susan</cp:lastModifiedBy>
  <cp:revision>53</cp:revision>
  <cp:lastPrinted>2019-04-15T19:44:16Z</cp:lastPrinted>
  <dcterms:modified xsi:type="dcterms:W3CDTF">2019-05-08T18:22:31Z</dcterms:modified>
</cp:coreProperties>
</file>