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B7069-BB03-491C-8D54-AE1BD0A8D807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83860-82F7-4021-9264-E411D66FC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963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B7069-BB03-491C-8D54-AE1BD0A8D807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83860-82F7-4021-9264-E411D66FC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116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587B7069-BB03-491C-8D54-AE1BD0A8D807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29E83860-82F7-4021-9264-E411D66FC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10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B7069-BB03-491C-8D54-AE1BD0A8D807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83860-82F7-4021-9264-E411D66FC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981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87B7069-BB03-491C-8D54-AE1BD0A8D807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9E83860-82F7-4021-9264-E411D66FC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0162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B7069-BB03-491C-8D54-AE1BD0A8D807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83860-82F7-4021-9264-E411D66FC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066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B7069-BB03-491C-8D54-AE1BD0A8D807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83860-82F7-4021-9264-E411D66FC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11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B7069-BB03-491C-8D54-AE1BD0A8D807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83860-82F7-4021-9264-E411D66FC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868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B7069-BB03-491C-8D54-AE1BD0A8D807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83860-82F7-4021-9264-E411D66FC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617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B7069-BB03-491C-8D54-AE1BD0A8D807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83860-82F7-4021-9264-E411D66FC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465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B7069-BB03-491C-8D54-AE1BD0A8D807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83860-82F7-4021-9264-E411D66FC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517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587B7069-BB03-491C-8D54-AE1BD0A8D807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29E83860-82F7-4021-9264-E411D66FC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1588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sbe.net/pr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Professional Review Panel</a:t>
            </a:r>
            <a:br>
              <a:rPr lang="en-US" dirty="0" smtClean="0"/>
            </a:br>
            <a:r>
              <a:rPr lang="en-US" dirty="0" smtClean="0"/>
              <a:t>Evidenced Based Funding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Presentation to Illinois ASBO Delegate Advisory Assembly</a:t>
            </a:r>
          </a:p>
          <a:p>
            <a:r>
              <a:rPr lang="en-US" dirty="0" smtClean="0"/>
              <a:t>October 3,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42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Professional Review Panel Charge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/>
              <a:t>The Professional Review Panel (PRP) is created to study and review the implementation and effect of the Evidence-Based Funding model and to recommend continual recalibration and future study of topics and modifications for the model.  </a:t>
            </a:r>
            <a:endParaRPr lang="en-US" sz="4000" dirty="0"/>
          </a:p>
          <a:p>
            <a:pPr marL="0" indent="0" algn="r">
              <a:buNone/>
            </a:pPr>
            <a:r>
              <a:rPr lang="en-US" sz="4000" i="1" dirty="0" smtClean="0"/>
              <a:t>105 ILCS 5/18-8.15 (</a:t>
            </a:r>
            <a:r>
              <a:rPr lang="en-US" sz="4000" i="1" dirty="0" err="1" smtClean="0"/>
              <a:t>i</a:t>
            </a:r>
            <a:r>
              <a:rPr lang="en-US" sz="4000" i="1" dirty="0" smtClean="0"/>
              <a:t>)</a:t>
            </a:r>
            <a:endParaRPr lang="en-US" sz="4000" i="1" dirty="0"/>
          </a:p>
        </p:txBody>
      </p:sp>
    </p:spTree>
    <p:extLst>
      <p:ext uri="{BB962C8B-B14F-4D97-AF65-F5344CB8AC3E}">
        <p14:creationId xmlns:p14="http://schemas.microsoft.com/office/powerpoint/2010/main" val="2721767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Membership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27 members appointed by State Superintendent and each of the four General Assembly caucus leaders</a:t>
            </a:r>
          </a:p>
          <a:p>
            <a:r>
              <a:rPr lang="en-US" sz="3200" dirty="0" smtClean="0"/>
              <a:t>Representatives from school districts and communities reflecting the geographic, socio-economic, racial, and ethnic diversity</a:t>
            </a:r>
          </a:p>
          <a:p>
            <a:r>
              <a:rPr lang="en-US" sz="3200" dirty="0" smtClean="0"/>
              <a:t>Must include representatives with expertise in bilingual and special education</a:t>
            </a:r>
          </a:p>
        </p:txBody>
      </p:sp>
    </p:spTree>
    <p:extLst>
      <p:ext uri="{BB962C8B-B14F-4D97-AF65-F5344CB8AC3E}">
        <p14:creationId xmlns:p14="http://schemas.microsoft.com/office/powerpoint/2010/main" val="3699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Based on a majority vote of the PRP</a:t>
            </a:r>
          </a:p>
          <a:p>
            <a:r>
              <a:rPr lang="en-US" sz="3200" dirty="0" smtClean="0"/>
              <a:t>Minority opinions may accompany any recommendation of the majority panel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38521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Within fiver years after implementation, the PRP is required to complete a study of the entire EBF model, including an assessment of whether or not the formula is achieving state goals.</a:t>
            </a:r>
          </a:p>
          <a:p>
            <a:r>
              <a:rPr lang="en-US" sz="3200" dirty="0" smtClean="0"/>
              <a:t>A report including the findings of the study will be submitted to ISBE, General Assembly, and the Governor’s Office.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6071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Annually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Recalibrate the per pupil elements of the Adequacy Target:</a:t>
            </a:r>
          </a:p>
          <a:p>
            <a:pPr lvl="1"/>
            <a:r>
              <a:rPr lang="en-US" sz="2800" dirty="0" smtClean="0"/>
              <a:t>Gifted,</a:t>
            </a:r>
          </a:p>
          <a:p>
            <a:pPr lvl="1"/>
            <a:r>
              <a:rPr lang="en-US" sz="2800" dirty="0" smtClean="0"/>
              <a:t>Instructional materials,</a:t>
            </a:r>
          </a:p>
          <a:p>
            <a:pPr lvl="1"/>
            <a:r>
              <a:rPr lang="en-US" sz="2800" dirty="0" smtClean="0"/>
              <a:t>Assessment,</a:t>
            </a:r>
          </a:p>
          <a:p>
            <a:pPr lvl="1"/>
            <a:r>
              <a:rPr lang="en-US" sz="2800" dirty="0" smtClean="0"/>
              <a:t>Student activities,</a:t>
            </a:r>
          </a:p>
          <a:p>
            <a:pPr lvl="1"/>
            <a:r>
              <a:rPr lang="en-US" sz="2800" dirty="0" smtClean="0"/>
              <a:t>Maintenance and operations, and</a:t>
            </a:r>
          </a:p>
          <a:p>
            <a:pPr lvl="1"/>
            <a:r>
              <a:rPr lang="en-US" sz="2800" dirty="0" smtClean="0"/>
              <a:t>Central office.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5276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PRP 3-Year Reporting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Technology</a:t>
            </a:r>
          </a:p>
          <a:p>
            <a:r>
              <a:rPr lang="en-US" sz="3200" dirty="0" smtClean="0"/>
              <a:t>Local Capacity Target</a:t>
            </a:r>
          </a:p>
          <a:p>
            <a:r>
              <a:rPr lang="en-US" sz="3200" dirty="0" smtClean="0"/>
              <a:t>Alternative Schools, Laboratory Schools, safe schools, and alternative learning opportunities program</a:t>
            </a:r>
          </a:p>
          <a:p>
            <a:r>
              <a:rPr lang="en-US" sz="3200" dirty="0" smtClean="0"/>
              <a:t>Funding for college and career acceleration strategies</a:t>
            </a:r>
          </a:p>
          <a:p>
            <a:r>
              <a:rPr lang="en-US" sz="3200" dirty="0" smtClean="0"/>
              <a:t>Special education investments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69405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PRP 5-Year Reporting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Comparable Wage Index</a:t>
            </a:r>
          </a:p>
          <a:p>
            <a:r>
              <a:rPr lang="en-US" sz="3200" dirty="0" smtClean="0"/>
              <a:t>Maintenance and Operations</a:t>
            </a:r>
          </a:p>
          <a:p>
            <a:r>
              <a:rPr lang="en-US" sz="3200" dirty="0" smtClean="0"/>
              <a:t>Poverty Concentration</a:t>
            </a:r>
          </a:p>
          <a:p>
            <a:r>
              <a:rPr lang="en-US" sz="3200" dirty="0" smtClean="0"/>
              <a:t>Benefits</a:t>
            </a:r>
          </a:p>
          <a:p>
            <a:r>
              <a:rPr lang="en-US" sz="3200" dirty="0" smtClean="0"/>
              <a:t>Local Capacity Target</a:t>
            </a:r>
          </a:p>
          <a:p>
            <a:r>
              <a:rPr lang="en-US" sz="3200" dirty="0" smtClean="0"/>
              <a:t>Early Childhood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34130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info – Follow the Committee at: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4400" dirty="0" smtClean="0">
                <a:hlinkClick r:id="rId2"/>
              </a:rPr>
              <a:t>https</a:t>
            </a:r>
            <a:r>
              <a:rPr lang="en-US" sz="4400" dirty="0">
                <a:hlinkClick r:id="rId2"/>
              </a:rPr>
              <a:t>://</a:t>
            </a:r>
            <a:r>
              <a:rPr lang="en-US" sz="4400" dirty="0" smtClean="0">
                <a:hlinkClick r:id="rId2"/>
              </a:rPr>
              <a:t>www.isbe.net/prp</a:t>
            </a:r>
            <a:endParaRPr lang="en-US" sz="4400" dirty="0" smtClean="0"/>
          </a:p>
          <a:p>
            <a:pPr marL="0" indent="0" algn="ctr">
              <a:buNone/>
            </a:pP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265325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38</TotalTime>
  <Words>269</Words>
  <Application>Microsoft Office PowerPoint</Application>
  <PresentationFormat>Widescreen</PresentationFormat>
  <Paragraphs>39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Corbel</vt:lpstr>
      <vt:lpstr>Wingdings</vt:lpstr>
      <vt:lpstr>Banded</vt:lpstr>
      <vt:lpstr>Professional Review Panel Evidenced Based Funding</vt:lpstr>
      <vt:lpstr>Professional Review Panel Charge</vt:lpstr>
      <vt:lpstr>Membership</vt:lpstr>
      <vt:lpstr>Recommendations</vt:lpstr>
      <vt:lpstr>Charge</vt:lpstr>
      <vt:lpstr>Annually</vt:lpstr>
      <vt:lpstr>PRP 3-Year Reporting</vt:lpstr>
      <vt:lpstr>PRP 5-Year Reporting</vt:lpstr>
      <vt:lpstr>More info – Follow the Committee at: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Evidenced Based Funding</dc:title>
  <dc:creator>Harkin, Susan</dc:creator>
  <cp:lastModifiedBy>Harkin, Susan</cp:lastModifiedBy>
  <cp:revision>9</cp:revision>
  <dcterms:created xsi:type="dcterms:W3CDTF">2018-10-03T01:25:16Z</dcterms:created>
  <dcterms:modified xsi:type="dcterms:W3CDTF">2018-10-03T02:03:38Z</dcterms:modified>
</cp:coreProperties>
</file>