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1" r:id="rId5"/>
    <p:sldId id="273" r:id="rId6"/>
    <p:sldId id="258" r:id="rId7"/>
    <p:sldId id="259" r:id="rId8"/>
    <p:sldId id="274" r:id="rId9"/>
    <p:sldId id="262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-3.9603983325613712E-2"/>
                  <c:y val="-4.20158938466025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E3-4897-B6D5-A728102FB13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'1.04'!$A$2:$A$7</c:f>
              <c:strCache>
                <c:ptCount val="6"/>
                <c:pt idx="0">
                  <c:v>Property Taxes</c:v>
                </c:pt>
                <c:pt idx="1">
                  <c:v>EDA</c:v>
                </c:pt>
                <c:pt idx="2">
                  <c:v>Local</c:v>
                </c:pt>
                <c:pt idx="3">
                  <c:v>General State Aid</c:v>
                </c:pt>
                <c:pt idx="4">
                  <c:v>Other State</c:v>
                </c:pt>
                <c:pt idx="5">
                  <c:v>Federal</c:v>
                </c:pt>
              </c:strCache>
            </c:strRef>
          </c:cat>
          <c:val>
            <c:numRef>
              <c:f>'1.04'!$C$2:$C$7</c:f>
              <c:numCache>
                <c:formatCode>_("$"* #,##0_);_("$"* \(#,##0\);_("$"* "-"??_);_(@_)</c:formatCode>
                <c:ptCount val="6"/>
                <c:pt idx="0">
                  <c:v>195836561.04488957</c:v>
                </c:pt>
                <c:pt idx="1">
                  <c:v>2894112</c:v>
                </c:pt>
                <c:pt idx="2">
                  <c:v>9720204</c:v>
                </c:pt>
                <c:pt idx="3">
                  <c:v>51751340.93</c:v>
                </c:pt>
                <c:pt idx="4">
                  <c:v>13309848.41</c:v>
                </c:pt>
                <c:pt idx="5">
                  <c:v>18922930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E3-4897-B6D5-A728102FB1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-5.5943852606659475E-2"/>
                  <c:y val="-4.20158938466025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93-4961-96B6-BE202FB0F4B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'1.04'!$A$17:$A$22</c:f>
              <c:strCache>
                <c:ptCount val="6"/>
                <c:pt idx="0">
                  <c:v>Property Taxes</c:v>
                </c:pt>
                <c:pt idx="1">
                  <c:v>Economic Development Act</c:v>
                </c:pt>
                <c:pt idx="2">
                  <c:v>Local</c:v>
                </c:pt>
                <c:pt idx="3">
                  <c:v>General State Aid</c:v>
                </c:pt>
                <c:pt idx="4">
                  <c:v>State-Other</c:v>
                </c:pt>
                <c:pt idx="5">
                  <c:v>Federal</c:v>
                </c:pt>
              </c:strCache>
            </c:strRef>
          </c:cat>
          <c:val>
            <c:numRef>
              <c:f>'1.04'!$B$17:$B$22</c:f>
              <c:numCache>
                <c:formatCode>General</c:formatCode>
                <c:ptCount val="6"/>
                <c:pt idx="0">
                  <c:v>168642314.04488957</c:v>
                </c:pt>
                <c:pt idx="1">
                  <c:v>0</c:v>
                </c:pt>
                <c:pt idx="2">
                  <c:v>8765204</c:v>
                </c:pt>
                <c:pt idx="3">
                  <c:v>51751340.93</c:v>
                </c:pt>
                <c:pt idx="4">
                  <c:v>13309848.41</c:v>
                </c:pt>
                <c:pt idx="5">
                  <c:v>18922930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93-4961-96B6-BE202FB0F4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8.8292964738103386E-2"/>
                  <c:y val="-0.241298883240051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DE-4017-82A5-115946C2B8A4}"/>
                </c:ext>
              </c:extLst>
            </c:dLbl>
            <c:dLbl>
              <c:idx val="3"/>
              <c:layout>
                <c:manualLayout>
                  <c:x val="-3.9603983325613712E-2"/>
                  <c:y val="-4.20158938466025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DE-4017-82A5-115946C2B8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[FS1617.xls]Sheet1!$F$861:$F$863</c:f>
              <c:strCache>
                <c:ptCount val="3"/>
                <c:pt idx="0">
                  <c:v>State</c:v>
                </c:pt>
                <c:pt idx="1">
                  <c:v>Local</c:v>
                </c:pt>
                <c:pt idx="2">
                  <c:v>Federal</c:v>
                </c:pt>
              </c:strCache>
            </c:strRef>
          </c:cat>
          <c:val>
            <c:numRef>
              <c:f>[FS1617.xls]Sheet1!$G$861:$G$863</c:f>
              <c:numCache>
                <c:formatCode>0%</c:formatCode>
                <c:ptCount val="3"/>
                <c:pt idx="0">
                  <c:v>0.24410000000000001</c:v>
                </c:pt>
                <c:pt idx="1">
                  <c:v>0.68089999999999995</c:v>
                </c:pt>
                <c:pt idx="2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DE-4017-82A5-115946C2B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F821-3295-4BD4-8B75-713071B900CE}" type="datetimeFigureOut">
              <a:rPr lang="en-US" smtClean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3250-0DC3-423F-A22C-8F91CD85C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3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F821-3295-4BD4-8B75-713071B900CE}" type="datetimeFigureOut">
              <a:rPr lang="en-US" smtClean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3250-0DC3-423F-A22C-8F91CD85C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9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F821-3295-4BD4-8B75-713071B900CE}" type="datetimeFigureOut">
              <a:rPr lang="en-US" smtClean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3250-0DC3-423F-A22C-8F91CD85C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3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F821-3295-4BD4-8B75-713071B900CE}" type="datetimeFigureOut">
              <a:rPr lang="en-US" smtClean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3250-0DC3-423F-A22C-8F91CD85C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1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F821-3295-4BD4-8B75-713071B900CE}" type="datetimeFigureOut">
              <a:rPr lang="en-US" smtClean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3250-0DC3-423F-A22C-8F91CD85C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3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F821-3295-4BD4-8B75-713071B900CE}" type="datetimeFigureOut">
              <a:rPr lang="en-US" smtClean="0"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3250-0DC3-423F-A22C-8F91CD85C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0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F821-3295-4BD4-8B75-713071B900CE}" type="datetimeFigureOut">
              <a:rPr lang="en-US" smtClean="0"/>
              <a:t>12/19/2018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3250-0DC3-423F-A22C-8F91CD85C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6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F821-3295-4BD4-8B75-713071B900CE}" type="datetimeFigureOut">
              <a:rPr lang="en-US" smtClean="0"/>
              <a:t>12/19/2018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3250-0DC3-423F-A22C-8F91CD85C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4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F821-3295-4BD4-8B75-713071B900CE}" type="datetimeFigureOut">
              <a:rPr lang="en-US" smtClean="0"/>
              <a:t>12/19/2018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3250-0DC3-423F-A22C-8F91CD85C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4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F821-3295-4BD4-8B75-713071B900CE}" type="datetimeFigureOut">
              <a:rPr lang="en-US" smtClean="0"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3250-0DC3-423F-A22C-8F91CD85C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F821-3295-4BD4-8B75-713071B900CE}" type="datetimeFigureOut">
              <a:rPr lang="en-US" smtClean="0"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3250-0DC3-423F-A22C-8F91CD85C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4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1F821-3295-4BD4-8B75-713071B900CE}" type="datetimeFigureOut">
              <a:rPr lang="en-US" smtClean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13250-0DC3-423F-A22C-8F91CD85C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3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Illinois</a:t>
            </a:r>
            <a:br>
              <a:rPr lang="en-US" dirty="0" smtClean="0"/>
            </a:br>
            <a:r>
              <a:rPr lang="en-US" dirty="0" smtClean="0"/>
              <a:t>School Funding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67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icrosoft PowerPoint - EBF Presentation_Overview_10-4-17 - Google Chrome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t="15459" r="12128" b="13646"/>
          <a:stretch/>
        </p:blipFill>
        <p:spPr>
          <a:xfrm>
            <a:off x="1353344" y="376238"/>
            <a:ext cx="9485312" cy="6400800"/>
          </a:xfrm>
        </p:spPr>
      </p:pic>
    </p:spTree>
    <p:extLst>
      <p:ext uri="{BB962C8B-B14F-4D97-AF65-F5344CB8AC3E}">
        <p14:creationId xmlns:p14="http://schemas.microsoft.com/office/powerpoint/2010/main" val="307892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Provisions for the New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 Harmless Provision</a:t>
            </a:r>
          </a:p>
          <a:p>
            <a:r>
              <a:rPr lang="en-US" dirty="0" smtClean="0"/>
              <a:t>Consolidated 5 Grants</a:t>
            </a:r>
          </a:p>
          <a:p>
            <a:pPr lvl="1"/>
            <a:r>
              <a:rPr lang="en-US" dirty="0" smtClean="0"/>
              <a:t>GSA</a:t>
            </a:r>
          </a:p>
          <a:p>
            <a:pPr lvl="1"/>
            <a:r>
              <a:rPr lang="en-US" dirty="0" smtClean="0"/>
              <a:t>ELL</a:t>
            </a:r>
          </a:p>
          <a:p>
            <a:pPr lvl="1"/>
            <a:r>
              <a:rPr lang="en-US" dirty="0" smtClean="0"/>
              <a:t>Special Education Personnel</a:t>
            </a:r>
          </a:p>
          <a:p>
            <a:pPr lvl="1"/>
            <a:r>
              <a:rPr lang="en-US" dirty="0" smtClean="0"/>
              <a:t>Special Education for Children</a:t>
            </a:r>
          </a:p>
          <a:p>
            <a:pPr lvl="1"/>
            <a:r>
              <a:rPr lang="en-US" dirty="0" smtClean="0"/>
              <a:t>Special Education for Summer School</a:t>
            </a:r>
          </a:p>
          <a:p>
            <a:r>
              <a:rPr lang="en-US" dirty="0" smtClean="0"/>
              <a:t>Base Funding Minimum Used to Determine How Additional Funds will Be Distributed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0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EBF Presentation_Overview_10-4-17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13333" r="12291" b="16706"/>
          <a:stretch/>
        </p:blipFill>
        <p:spPr>
          <a:xfrm>
            <a:off x="1295401" y="228600"/>
            <a:ext cx="960119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9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EBF Presentation_Overview_10-4-17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15529" r="11606" b="13412"/>
          <a:stretch/>
        </p:blipFill>
        <p:spPr>
          <a:xfrm>
            <a:off x="1327194" y="228600"/>
            <a:ext cx="953761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soft PowerPoint - EBF Presentation_Overview_10-4-17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t="18665" r="12291" b="12472"/>
          <a:stretch/>
        </p:blipFill>
        <p:spPr>
          <a:xfrm>
            <a:off x="1211563" y="228600"/>
            <a:ext cx="976887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9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EBF Presentation_Overview_10-4-17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t="13961" r="11835" b="14980"/>
          <a:stretch/>
        </p:blipFill>
        <p:spPr>
          <a:xfrm>
            <a:off x="1348388" y="228600"/>
            <a:ext cx="94952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81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EBF Presentation_Overview_10-4-17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7" t="16785" r="12177" b="12314"/>
          <a:stretch/>
        </p:blipFill>
        <p:spPr>
          <a:xfrm>
            <a:off x="1330804" y="228600"/>
            <a:ext cx="953039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06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EBF Presentation_Overview_10-4-17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19922" r="11949" b="10275"/>
          <a:stretch/>
        </p:blipFill>
        <p:spPr>
          <a:xfrm>
            <a:off x="1327765" y="228600"/>
            <a:ext cx="953647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83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EBF Presentation_Overview_10-4-17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14745" r="11720" b="14352"/>
          <a:stretch/>
        </p:blipFill>
        <p:spPr>
          <a:xfrm>
            <a:off x="1267078" y="228600"/>
            <a:ext cx="965784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94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$350 million for FY 2017-18 additional funding</a:t>
            </a:r>
          </a:p>
          <a:p>
            <a:r>
              <a:rPr lang="en-US" dirty="0" smtClean="0"/>
              <a:t>$300 million for FY 2018-19 additional funding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Illinois EBF is an attempt to:</a:t>
            </a:r>
          </a:p>
          <a:p>
            <a:r>
              <a:rPr lang="en-US" dirty="0" smtClean="0"/>
              <a:t>Create an equitable state funding model;</a:t>
            </a:r>
          </a:p>
          <a:p>
            <a:r>
              <a:rPr lang="en-US" dirty="0" smtClean="0"/>
              <a:t>Lessen the effects of a child’s education defined by their zip code; </a:t>
            </a:r>
          </a:p>
          <a:p>
            <a:r>
              <a:rPr lang="en-US" dirty="0" smtClean="0"/>
              <a:t>Retain local control; and</a:t>
            </a:r>
          </a:p>
          <a:p>
            <a:r>
              <a:rPr lang="en-US" dirty="0" smtClean="0"/>
              <a:t>Strike a balance between local and state education funding.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7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Sources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9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D300 Revenue - FY 2018-19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Operating Funds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All Funds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51145403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752587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900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Illinois Schools Revenue FY 2016-17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5706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752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School Funding History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1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School Funding History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Adopted a new formula for FY 2017-18 </a:t>
            </a:r>
          </a:p>
          <a:p>
            <a:r>
              <a:rPr lang="en-US" dirty="0" smtClean="0"/>
              <a:t>Previous formula was created in December 1997 and implemented for FY 1998-1999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1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1997 General State Aid (GSA) Formula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Foundation Formula </a:t>
            </a:r>
          </a:p>
          <a:p>
            <a:pPr marL="457200" lvl="1" indent="0">
              <a:buNone/>
            </a:pPr>
            <a:r>
              <a:rPr lang="en-US" dirty="0" smtClean="0"/>
              <a:t>Guaranteed funding level</a:t>
            </a:r>
          </a:p>
          <a:p>
            <a:r>
              <a:rPr lang="en-US" b="1" u="sng" dirty="0" smtClean="0"/>
              <a:t>Foundation Level</a:t>
            </a:r>
          </a:p>
          <a:p>
            <a:pPr marL="457200" lvl="1" indent="0">
              <a:buNone/>
            </a:pPr>
            <a:r>
              <a:rPr lang="en-US" dirty="0" smtClean="0"/>
              <a:t>$6,119 per student</a:t>
            </a:r>
          </a:p>
          <a:p>
            <a:r>
              <a:rPr lang="en-US" b="1" u="sng" dirty="0" smtClean="0"/>
              <a:t>Basic Formula</a:t>
            </a:r>
          </a:p>
          <a:p>
            <a:pPr marL="0" indent="0" algn="ctr">
              <a:buNone/>
            </a:pPr>
            <a:r>
              <a:rPr lang="en-US" sz="2400" dirty="0" smtClean="0"/>
              <a:t>(Foundation Level – Local Resources)</a:t>
            </a:r>
          </a:p>
          <a:p>
            <a:pPr marL="0" indent="0" algn="ctr">
              <a:buNone/>
            </a:pPr>
            <a:r>
              <a:rPr lang="en-US" sz="2400" dirty="0" smtClean="0"/>
              <a:t> X </a:t>
            </a:r>
          </a:p>
          <a:p>
            <a:pPr marL="0" indent="0" algn="ctr">
              <a:buNone/>
            </a:pPr>
            <a:r>
              <a:rPr lang="en-US" sz="2400" dirty="0" smtClean="0"/>
              <a:t>Average Daily Attendance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Foundation Level Stagnated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$6,119 FY 2010 – FY 2017</a:t>
            </a:r>
          </a:p>
          <a:p>
            <a:r>
              <a:rPr lang="en-US" b="1" u="sng" dirty="0" smtClean="0"/>
              <a:t>Proration of Foundation Level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FY 2010 – FY 2016 (87%-98%)</a:t>
            </a:r>
            <a:endParaRPr lang="en-US" b="1" u="sng" dirty="0" smtClean="0"/>
          </a:p>
          <a:p>
            <a:r>
              <a:rPr lang="en-US" b="1" u="sng" dirty="0" smtClean="0"/>
              <a:t>Property taxes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Every year a district can increase their property taxes by CPI</a:t>
            </a:r>
          </a:p>
          <a:p>
            <a:r>
              <a:rPr lang="en-US" b="1" u="sng" dirty="0" smtClean="0"/>
              <a:t>Per Pupil Spending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Range of $6,167 to $34,306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9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Evidenced Based Funding for Student Success Act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2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Evidenced Based Funding (EBF)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Recognized Individual Student Needs</a:t>
            </a:r>
          </a:p>
          <a:p>
            <a:r>
              <a:rPr lang="en-US" dirty="0" smtClean="0"/>
              <a:t>Account for Differences in Local Resources</a:t>
            </a:r>
          </a:p>
          <a:p>
            <a:r>
              <a:rPr lang="en-US" dirty="0" smtClean="0"/>
              <a:t>Close Funding Gaps</a:t>
            </a:r>
          </a:p>
          <a:p>
            <a:r>
              <a:rPr lang="en-US" dirty="0" smtClean="0"/>
              <a:t>Provide Stable Sustainable System</a:t>
            </a:r>
          </a:p>
          <a:p>
            <a:r>
              <a:rPr lang="en-US" dirty="0" smtClean="0"/>
              <a:t>No Schools Lose State Funding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Adequacy Target</a:t>
            </a:r>
          </a:p>
          <a:p>
            <a:r>
              <a:rPr lang="en-US" dirty="0" smtClean="0"/>
              <a:t>Local Capacity</a:t>
            </a:r>
          </a:p>
          <a:p>
            <a:r>
              <a:rPr lang="en-US" dirty="0" smtClean="0"/>
              <a:t>Percent of Adequacy</a:t>
            </a:r>
          </a:p>
          <a:p>
            <a:r>
              <a:rPr lang="en-US" dirty="0" smtClean="0"/>
              <a:t>Distribution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59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272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Illinois School Funding Model</vt:lpstr>
      <vt:lpstr>Funding Sources</vt:lpstr>
      <vt:lpstr>D300 Revenue - FY 2018-19</vt:lpstr>
      <vt:lpstr>All Illinois Schools Revenue FY 2016-17</vt:lpstr>
      <vt:lpstr>Illinois School Funding History</vt:lpstr>
      <vt:lpstr>Illinois School Funding History</vt:lpstr>
      <vt:lpstr>1997 General State Aid (GSA) Formula</vt:lpstr>
      <vt:lpstr>Illinois Evidenced Based Funding for Student Success Act</vt:lpstr>
      <vt:lpstr>2017 Evidenced Based Funding (EBF)</vt:lpstr>
      <vt:lpstr>PowerPoint Presentation</vt:lpstr>
      <vt:lpstr>Provisions for the New Formula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Funding</vt:lpstr>
    </vt:vector>
  </TitlesOfParts>
  <Company>CUSD300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State Funding Model</dc:title>
  <dc:creator>Harkin, Susan</dc:creator>
  <cp:lastModifiedBy>Harkin, Susan</cp:lastModifiedBy>
  <cp:revision>13</cp:revision>
  <dcterms:created xsi:type="dcterms:W3CDTF">2018-06-22T12:54:54Z</dcterms:created>
  <dcterms:modified xsi:type="dcterms:W3CDTF">2018-12-19T21:32:46Z</dcterms:modified>
</cp:coreProperties>
</file>