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2" r:id="rId1"/>
  </p:sldMasterIdLst>
  <p:notesMasterIdLst>
    <p:notesMasterId r:id="rId35"/>
  </p:notesMasterIdLst>
  <p:handoutMasterIdLst>
    <p:handoutMasterId r:id="rId36"/>
  </p:handoutMasterIdLst>
  <p:sldIdLst>
    <p:sldId id="462" r:id="rId2"/>
    <p:sldId id="318" r:id="rId3"/>
    <p:sldId id="290" r:id="rId4"/>
    <p:sldId id="404" r:id="rId5"/>
    <p:sldId id="405" r:id="rId6"/>
    <p:sldId id="406" r:id="rId7"/>
    <p:sldId id="407" r:id="rId8"/>
    <p:sldId id="453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54" r:id="rId17"/>
    <p:sldId id="441" r:id="rId18"/>
    <p:sldId id="457" r:id="rId19"/>
    <p:sldId id="458" r:id="rId20"/>
    <p:sldId id="459" r:id="rId21"/>
    <p:sldId id="460" r:id="rId22"/>
    <p:sldId id="442" r:id="rId23"/>
    <p:sldId id="461" r:id="rId24"/>
    <p:sldId id="445" r:id="rId25"/>
    <p:sldId id="447" r:id="rId26"/>
    <p:sldId id="448" r:id="rId27"/>
    <p:sldId id="449" r:id="rId28"/>
    <p:sldId id="450" r:id="rId29"/>
    <p:sldId id="451" r:id="rId30"/>
    <p:sldId id="452" r:id="rId31"/>
    <p:sldId id="456" r:id="rId32"/>
    <p:sldId id="305" r:id="rId33"/>
    <p:sldId id="314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C0E"/>
    <a:srgbClr val="339933"/>
    <a:srgbClr val="0066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6" autoAdjust="0"/>
    <p:restoredTop sz="94699" autoAdjust="0"/>
  </p:normalViewPr>
  <p:slideViewPr>
    <p:cSldViewPr snapToGrid="0" snapToObjects="1">
      <p:cViewPr varScale="1">
        <p:scale>
          <a:sx n="87" d="100"/>
          <a:sy n="87" d="100"/>
        </p:scale>
        <p:origin x="8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1F4E43-C0D1-433C-B140-58330BA73151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6D7354-B70D-4DE9-8409-113DE715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B11E-4637-4089-9BED-8C84DED7E44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20860-4B10-474D-812A-B5E2FC24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9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0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harkin@d300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C.Matlock@dla-ltd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xWaJ2pkDiW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ISS_96.htm" TargetMode="External"/><Relationship Id="rId2" Type="http://schemas.openxmlformats.org/officeDocument/2006/relationships/hyperlink" Target="http://www.johnmaxwell.com/blog/5-levels-of-leadersh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wXeg8ThW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Your </a:t>
            </a:r>
            <a:br>
              <a:rPr lang="en-US" dirty="0"/>
            </a:br>
            <a:r>
              <a:rPr lang="en-US" dirty="0"/>
              <a:t>Leadership Strengths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on:</a:t>
            </a:r>
            <a:br>
              <a:rPr lang="en-US" dirty="0"/>
            </a:br>
            <a:r>
              <a:rPr lang="en-US" dirty="0"/>
              <a:t>Thursday, March 29, 2018</a:t>
            </a:r>
            <a:br>
              <a:rPr lang="en-US" dirty="0"/>
            </a:br>
            <a:r>
              <a:rPr lang="en-US" dirty="0"/>
              <a:t>Iowa ASBO</a:t>
            </a:r>
          </a:p>
        </p:txBody>
      </p:sp>
    </p:spTree>
    <p:extLst>
      <p:ext uri="{BB962C8B-B14F-4D97-AF65-F5344CB8AC3E}">
        <p14:creationId xmlns:p14="http://schemas.microsoft.com/office/powerpoint/2010/main" val="257747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Fundamental Practices for Exemplary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the Way</a:t>
            </a:r>
          </a:p>
          <a:p>
            <a:r>
              <a:rPr lang="en-US" dirty="0"/>
              <a:t>Inspire a Shared </a:t>
            </a:r>
            <a:r>
              <a:rPr lang="en-US" dirty="0" smtClean="0"/>
              <a:t>Vision</a:t>
            </a:r>
          </a:p>
          <a:p>
            <a:r>
              <a:rPr lang="en-US" dirty="0" smtClean="0"/>
              <a:t>Challenge the Process</a:t>
            </a:r>
          </a:p>
          <a:p>
            <a:r>
              <a:rPr lang="en-US" dirty="0" smtClean="0"/>
              <a:t>Enable Others to Act</a:t>
            </a:r>
          </a:p>
          <a:p>
            <a:r>
              <a:rPr lang="en-US" dirty="0" smtClean="0"/>
              <a:t>Encourage the Heart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r>
              <a:rPr lang="en-US" dirty="0" smtClean="0"/>
              <a:t> the Way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CLARIFY VALUES</a:t>
            </a:r>
            <a:r>
              <a:rPr lang="en-US" b="1" dirty="0" smtClean="0"/>
              <a:t> </a:t>
            </a:r>
            <a:r>
              <a:rPr lang="en-US" dirty="0" smtClean="0"/>
              <a:t>by finding your voice and affirming shared ideals</a:t>
            </a:r>
          </a:p>
          <a:p>
            <a:endParaRPr lang="en-US" b="1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SET THE EXAMPLE</a:t>
            </a:r>
            <a:r>
              <a:rPr lang="en-US" b="1" dirty="0" smtClean="0"/>
              <a:t> </a:t>
            </a:r>
            <a:r>
              <a:rPr lang="en-US" dirty="0" smtClean="0"/>
              <a:t>by aligning actions with shared values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6980" y="2333493"/>
            <a:ext cx="2036240" cy="30482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Inspire</a:t>
            </a:r>
            <a:r>
              <a:rPr lang="en-US" dirty="0" smtClean="0"/>
              <a:t> a Shared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ENVISION THE FUTURE</a:t>
            </a:r>
            <a:r>
              <a:rPr lang="en-US" b="1" dirty="0" smtClean="0"/>
              <a:t> </a:t>
            </a:r>
            <a:r>
              <a:rPr lang="en-US" dirty="0" smtClean="0"/>
              <a:t>by imagining exciting and ennobling possibilities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ENLIST OTHERS</a:t>
            </a:r>
            <a:r>
              <a:rPr lang="en-US" b="1" dirty="0" smtClean="0"/>
              <a:t> </a:t>
            </a:r>
            <a:r>
              <a:rPr lang="en-US" dirty="0" smtClean="0"/>
              <a:t>in a common vision by appealing to shared aspirations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2136706"/>
            <a:ext cx="3197225" cy="30455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</a:t>
            </a:r>
            <a:r>
              <a:rPr lang="en-US" dirty="0" smtClean="0"/>
              <a:t> the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SEARCH FOR OPPORTUNITIES</a:t>
            </a:r>
            <a:r>
              <a:rPr lang="en-US" b="1" dirty="0" smtClean="0"/>
              <a:t> </a:t>
            </a:r>
            <a:r>
              <a:rPr lang="en-US" dirty="0" smtClean="0"/>
              <a:t>by seizing the initiative and by looking outward for innovative ways to improve</a:t>
            </a:r>
          </a:p>
          <a:p>
            <a:endParaRPr lang="en-US" b="1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EXPERIMENT AND TAKE RISKS</a:t>
            </a:r>
            <a:r>
              <a:rPr lang="en-US" b="1" dirty="0" smtClean="0"/>
              <a:t> </a:t>
            </a:r>
            <a:r>
              <a:rPr lang="en-US" dirty="0" smtClean="0"/>
              <a:t>by constantly generating small wins and learning from experience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" b="9794"/>
          <a:stretch/>
        </p:blipFill>
        <p:spPr>
          <a:xfrm>
            <a:off x="4773259" y="2137596"/>
            <a:ext cx="3551877" cy="3103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Enable</a:t>
            </a:r>
            <a:r>
              <a:rPr lang="en-US" dirty="0" smtClean="0"/>
              <a:t> Others to 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FOSTER COLLABORATION</a:t>
            </a:r>
            <a:r>
              <a:rPr lang="en-US" dirty="0" smtClean="0"/>
              <a:t> by building trust and facilitating relationships</a:t>
            </a:r>
          </a:p>
          <a:p>
            <a:endParaRPr lang="en-US" b="1" u="sng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STRENGTHEN OTHERS</a:t>
            </a:r>
            <a:r>
              <a:rPr lang="en-US" dirty="0" smtClean="0"/>
              <a:t> by increasing self-determination and developing confidence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76" y="2136706"/>
            <a:ext cx="3163824" cy="31577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Encourage</a:t>
            </a:r>
            <a:r>
              <a:rPr lang="en-US" dirty="0" smtClean="0"/>
              <a:t> the Heart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RECOGNIZE CONTRIBUTIONS</a:t>
            </a:r>
            <a:r>
              <a:rPr lang="en-US" dirty="0" smtClean="0"/>
              <a:t> by showing appreciation for individual excellence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CELEBRATE THE VALUES AND VICTORIES</a:t>
            </a:r>
            <a:r>
              <a:rPr lang="en-US" dirty="0" smtClean="0"/>
              <a:t> by creating a spirit of community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2136706"/>
            <a:ext cx="3197225" cy="3197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you best at?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Model the Way</a:t>
            </a:r>
          </a:p>
          <a:p>
            <a:r>
              <a:rPr lang="en-US" dirty="0"/>
              <a:t>Inspire a Shared </a:t>
            </a:r>
            <a:r>
              <a:rPr lang="en-US" dirty="0" smtClean="0"/>
              <a:t>Vision</a:t>
            </a:r>
          </a:p>
          <a:p>
            <a:r>
              <a:rPr lang="en-US" dirty="0" smtClean="0"/>
              <a:t>Challenge the Process</a:t>
            </a:r>
          </a:p>
          <a:p>
            <a:r>
              <a:rPr lang="en-US" dirty="0" smtClean="0"/>
              <a:t>Enable Others to Act</a:t>
            </a:r>
          </a:p>
          <a:p>
            <a:r>
              <a:rPr lang="en-US" dirty="0" smtClean="0"/>
              <a:t>Encourage the Heart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can you work 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Model the Way</a:t>
            </a:r>
          </a:p>
          <a:p>
            <a:r>
              <a:rPr lang="en-US" dirty="0"/>
              <a:t>Inspire a Shared Vision</a:t>
            </a:r>
          </a:p>
          <a:p>
            <a:r>
              <a:rPr lang="en-US" dirty="0"/>
              <a:t>Challenge the Process</a:t>
            </a:r>
          </a:p>
          <a:p>
            <a:r>
              <a:rPr lang="en-US" dirty="0"/>
              <a:t>Enable Others to Act</a:t>
            </a:r>
          </a:p>
          <a:p>
            <a:r>
              <a:rPr lang="en-US" dirty="0"/>
              <a:t>Encourage the </a:t>
            </a:r>
            <a:r>
              <a:rPr lang="en-US" dirty="0" smtClean="0"/>
              <a:t>Heart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Candor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Kim Scott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60" y="286604"/>
            <a:ext cx="7543800" cy="1450757"/>
          </a:xfrm>
        </p:spPr>
        <p:txBody>
          <a:bodyPr/>
          <a:lstStyle/>
          <a:p>
            <a:r>
              <a:rPr lang="en-US" b="1" dirty="0"/>
              <a:t>Radical Candor – Great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Provide Guidance, Care Personally and Challenge Directly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85E26B-9CB5-432A-A3E0-1E5EDA8A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26" y="2260664"/>
            <a:ext cx="1278881" cy="1278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FB6A49-1B2D-4D15-AC2E-EEFE1199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830" y="2320849"/>
            <a:ext cx="1108151" cy="1108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E6889A-4C4D-4956-8E7B-F8EA69FC7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532" y="2328683"/>
            <a:ext cx="1100317" cy="11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Radical Candor - Guidance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08" y="2057319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Do you have the right people in the right roles?</a:t>
            </a:r>
          </a:p>
          <a:p>
            <a:pPr marL="0" indent="0">
              <a:buNone/>
            </a:pPr>
            <a:r>
              <a:rPr lang="en-US" sz="2400" dirty="0" err="1"/>
              <a:t>Rockstars</a:t>
            </a:r>
            <a:r>
              <a:rPr lang="en-US" sz="2400" dirty="0"/>
              <a:t> or Superstars?  Know their goals</a:t>
            </a:r>
          </a:p>
          <a:p>
            <a:pPr marL="0" indent="0">
              <a:buNone/>
            </a:pPr>
            <a:r>
              <a:rPr lang="en-US" sz="2400" dirty="0"/>
              <a:t>Be a master of leading people not telling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0E1A05-7ABB-4765-9DDF-1607C77C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568" y="610429"/>
            <a:ext cx="1140841" cy="11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Susan Harkin, </a:t>
            </a:r>
            <a:r>
              <a:rPr lang="en-US" b="1" dirty="0" smtClean="0"/>
              <a:t>SFO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Chief Operating Officer</a:t>
            </a:r>
            <a:br>
              <a:rPr lang="en-US" dirty="0" smtClean="0"/>
            </a:br>
            <a:r>
              <a:rPr lang="en-US" dirty="0" smtClean="0"/>
              <a:t>Algonquin IL Community Unit School District 300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susan.harkin@d300.org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Carrie Matlock</a:t>
            </a:r>
            <a:br>
              <a:rPr lang="en-US" b="1" dirty="0" smtClean="0"/>
            </a:br>
            <a:r>
              <a:rPr lang="en-US" dirty="0" smtClean="0"/>
              <a:t>President</a:t>
            </a:r>
            <a:br>
              <a:rPr lang="en-US" dirty="0" smtClean="0"/>
            </a:br>
            <a:r>
              <a:rPr lang="en-US" dirty="0" smtClean="0"/>
              <a:t>DLA </a:t>
            </a:r>
            <a:r>
              <a:rPr lang="en-US" dirty="0"/>
              <a:t>Architects, Ltd.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c.matlock@dla-ltd.com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50" y="3461805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850" y="169068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79188"/>
            <a:ext cx="7543800" cy="1450757"/>
          </a:xfrm>
        </p:spPr>
        <p:txBody>
          <a:bodyPr/>
          <a:lstStyle/>
          <a:p>
            <a:r>
              <a:rPr lang="en-US" b="1" dirty="0"/>
              <a:t>Radical Candor – </a:t>
            </a:r>
            <a:br>
              <a:rPr lang="en-US" b="1" dirty="0"/>
            </a:br>
            <a:r>
              <a:rPr lang="en-US" b="1" dirty="0"/>
              <a:t>Care Personally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08" y="1999532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Are you emotionally present?</a:t>
            </a:r>
          </a:p>
          <a:p>
            <a:pPr marL="0" indent="0">
              <a:buNone/>
            </a:pPr>
            <a:r>
              <a:rPr lang="en-US" sz="2400" dirty="0"/>
              <a:t>Are you “Centered”?</a:t>
            </a:r>
          </a:p>
          <a:p>
            <a:pPr marL="0" indent="0">
              <a:buNone/>
            </a:pPr>
            <a:r>
              <a:rPr lang="en-US" sz="2400" dirty="0"/>
              <a:t>What is your team member’s life story?</a:t>
            </a:r>
          </a:p>
          <a:p>
            <a:pPr marL="0" indent="0">
              <a:buNone/>
            </a:pPr>
            <a:r>
              <a:rPr lang="en-US" sz="2400" dirty="0"/>
              <a:t>Values? Motivations? Goals?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3CFFB4-6FD6-4F86-B6D4-A4783CFC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68" y="424667"/>
            <a:ext cx="1108151" cy="11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2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Radical Candor – </a:t>
            </a:r>
            <a:br>
              <a:rPr lang="en-US" b="1" dirty="0"/>
            </a:br>
            <a:r>
              <a:rPr lang="en-US" b="1" dirty="0"/>
              <a:t>Challenge Directly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875" y="2024590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Challenge others and let them challenge you</a:t>
            </a:r>
          </a:p>
          <a:p>
            <a:pPr marL="0" indent="0">
              <a:buNone/>
            </a:pPr>
            <a:r>
              <a:rPr lang="en-US" sz="2400" dirty="0"/>
              <a:t>Don’t be afraid to admit mistakes</a:t>
            </a:r>
          </a:p>
          <a:p>
            <a:pPr marL="0" indent="0">
              <a:buNone/>
            </a:pPr>
            <a:r>
              <a:rPr lang="en-US" sz="2400" dirty="0"/>
              <a:t>Be kind &amp; clear</a:t>
            </a:r>
          </a:p>
          <a:p>
            <a:pPr marL="0" indent="0">
              <a:buNone/>
            </a:pPr>
            <a:r>
              <a:rPr lang="en-US" sz="2400" dirty="0"/>
              <a:t>Be specific &amp; sincere	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3E6DD7-ACA3-4CB3-B802-4D5EEDA3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036" y="461823"/>
            <a:ext cx="1100317" cy="11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2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Candor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83855"/>
            <a:ext cx="7886700" cy="393108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www.youtube.com/watch?v=xWaJ2pkDiWU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2154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What quadrant do you fall?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8" y="2033552"/>
            <a:ext cx="5835633" cy="4022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Competency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Mind Tools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Don’t </a:t>
            </a:r>
            <a:r>
              <a:rPr lang="en-US" dirty="0" smtClean="0"/>
              <a:t>Know,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/>
              <a:t>You Don’t Know!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“Competency Ladder”?</a:t>
            </a:r>
          </a:p>
          <a:p>
            <a:r>
              <a:rPr lang="en-US" smtClean="0"/>
              <a:t>How does it apply to me and my leadership skills?</a:t>
            </a:r>
          </a:p>
          <a:p>
            <a:r>
              <a:rPr lang="en-US" smtClean="0"/>
              <a:t>How Do we know what we don’t know?</a:t>
            </a:r>
          </a:p>
          <a:p>
            <a:pPr lvl="1"/>
            <a:r>
              <a:rPr lang="en-US" smtClean="0"/>
              <a:t>Peers</a:t>
            </a:r>
          </a:p>
          <a:p>
            <a:pPr lvl="1"/>
            <a:r>
              <a:rPr lang="en-US" smtClean="0"/>
              <a:t>Our own Failures/Mistakes</a:t>
            </a:r>
          </a:p>
          <a:p>
            <a:pPr lvl="1"/>
            <a:r>
              <a:rPr lang="en-US" smtClean="0"/>
              <a:t>Self Examination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3962400"/>
            <a:ext cx="5959012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Levels of Leader 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Unconscious Incompetence</a:t>
            </a:r>
          </a:p>
          <a:p>
            <a:r>
              <a:rPr lang="en-US" smtClean="0"/>
              <a:t>Conscious Incompetence</a:t>
            </a:r>
          </a:p>
          <a:p>
            <a:r>
              <a:rPr lang="en-US" smtClean="0"/>
              <a:t>Conscious Competence</a:t>
            </a:r>
          </a:p>
          <a:p>
            <a:r>
              <a:rPr lang="en-US" smtClean="0"/>
              <a:t>Unconscious Competence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Unconscious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06891" cy="402336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Challenge</a:t>
            </a:r>
            <a:r>
              <a:rPr lang="en-US" dirty="0" smtClean="0"/>
              <a:t>:  We </a:t>
            </a:r>
            <a:r>
              <a:rPr lang="en-US" dirty="0"/>
              <a:t>don't know that we don't have this skill, or that we need to learn it.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u="sng" dirty="0" smtClean="0"/>
              <a:t>How do we correct the problem?</a:t>
            </a:r>
          </a:p>
          <a:p>
            <a:pPr lvl="1"/>
            <a:r>
              <a:rPr lang="en-US" dirty="0" smtClean="0"/>
              <a:t>Identify Deficiencies</a:t>
            </a:r>
          </a:p>
          <a:p>
            <a:pPr lvl="1"/>
            <a:r>
              <a:rPr lang="en-US" dirty="0" smtClean="0"/>
              <a:t>Admit Deficiencies </a:t>
            </a:r>
          </a:p>
          <a:p>
            <a:pPr lvl="1"/>
            <a:r>
              <a:rPr lang="en-US" dirty="0" smtClean="0"/>
              <a:t>Find the Right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http://i.walmartimages.com/i/p/00/04/92/88/11/0004928811030_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2365374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N.60800718023675460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44" y="4416973"/>
            <a:ext cx="22458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Conscious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Challenge</a:t>
            </a:r>
            <a:r>
              <a:rPr lang="en-US" dirty="0" smtClean="0"/>
              <a:t>: We know we don’t know.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How Do We Do Correct the Problem?</a:t>
            </a:r>
          </a:p>
          <a:p>
            <a:pPr lvl="1"/>
            <a:r>
              <a:rPr lang="en-US" dirty="0" smtClean="0"/>
              <a:t>Identify the appropriate resources </a:t>
            </a:r>
          </a:p>
          <a:p>
            <a:pPr lvl="1"/>
            <a:r>
              <a:rPr lang="en-US" dirty="0" smtClean="0"/>
              <a:t>Books on leadership skills</a:t>
            </a:r>
          </a:p>
          <a:p>
            <a:pPr lvl="1"/>
            <a:r>
              <a:rPr lang="en-US" dirty="0" smtClean="0"/>
              <a:t>Peer Support Network </a:t>
            </a:r>
          </a:p>
          <a:p>
            <a:pPr lvl="1"/>
            <a:r>
              <a:rPr lang="en-US" dirty="0" smtClean="0"/>
              <a:t>Having an open mind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20" y="3289253"/>
            <a:ext cx="288454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Conscious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Challenge</a:t>
            </a:r>
            <a:r>
              <a:rPr lang="en-US" dirty="0" smtClean="0"/>
              <a:t>:  Now we have the knowledge and the ability to correct the problem.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u="sng" dirty="0" smtClean="0"/>
              <a:t>What Do we Do Now?</a:t>
            </a:r>
          </a:p>
          <a:p>
            <a:pPr lvl="1"/>
            <a:r>
              <a:rPr lang="en-US" dirty="0" smtClean="0"/>
              <a:t>Apply it immediately </a:t>
            </a:r>
          </a:p>
          <a:p>
            <a:pPr lvl="1"/>
            <a:r>
              <a:rPr lang="en-US" dirty="0" smtClean="0"/>
              <a:t>Track your progress</a:t>
            </a:r>
          </a:p>
          <a:p>
            <a:pPr lvl="1"/>
            <a:r>
              <a:rPr lang="en-US" dirty="0" smtClean="0"/>
              <a:t>Stay accountable </a:t>
            </a:r>
          </a:p>
          <a:p>
            <a:pPr lvl="1"/>
            <a:r>
              <a:rPr lang="en-US" dirty="0" smtClean="0"/>
              <a:t>Make it a habit!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to be Shared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Five Levels of Leadership 	</a:t>
            </a:r>
            <a:r>
              <a:rPr lang="en-US" dirty="0"/>
              <a:t>(Maxwell)</a:t>
            </a:r>
          </a:p>
          <a:p>
            <a:pPr marL="0" indent="0">
              <a:buNone/>
            </a:pPr>
            <a:r>
              <a:rPr lang="en-US" b="1" dirty="0" smtClean="0"/>
              <a:t>Five </a:t>
            </a:r>
            <a:r>
              <a:rPr lang="en-US" b="1" dirty="0"/>
              <a:t>Fundamentals of Practices of Exemplary Leadership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/>
              <a:t>(</a:t>
            </a:r>
            <a:r>
              <a:rPr lang="en-US" dirty="0" err="1"/>
              <a:t>Kouzes</a:t>
            </a:r>
            <a:r>
              <a:rPr lang="en-US" dirty="0"/>
              <a:t> &amp; </a:t>
            </a:r>
            <a:r>
              <a:rPr lang="en-US" dirty="0" err="1"/>
              <a:t>Pousner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Radical Candor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(Scott)</a:t>
            </a:r>
          </a:p>
          <a:p>
            <a:pPr marL="0" indent="0">
              <a:buNone/>
            </a:pPr>
            <a:r>
              <a:rPr lang="en-US" b="1" dirty="0"/>
              <a:t>Leader </a:t>
            </a:r>
            <a:r>
              <a:rPr lang="en-US" b="1" dirty="0" smtClean="0"/>
              <a:t>Competency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>(Mind </a:t>
            </a:r>
            <a:r>
              <a:rPr lang="en-US" dirty="0"/>
              <a:t>Tools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7177" y="1690689"/>
            <a:ext cx="2499577" cy="3121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Unconscious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Challenge</a:t>
            </a:r>
            <a:r>
              <a:rPr lang="en-US" dirty="0" smtClean="0"/>
              <a:t>:  What was a struggle is now habit or instinct. </a:t>
            </a:r>
          </a:p>
          <a:p>
            <a:r>
              <a:rPr lang="en-US" b="1" u="sng" dirty="0" smtClean="0"/>
              <a:t>How do we stay here?</a:t>
            </a:r>
          </a:p>
          <a:p>
            <a:pPr lvl="1"/>
            <a:r>
              <a:rPr lang="en-US" dirty="0" smtClean="0"/>
              <a:t>Time, frequency, consistency and peer support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52" y="3025669"/>
            <a:ext cx="4449097" cy="32181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08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88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 for </a:t>
            </a:r>
            <a:r>
              <a:rPr lang="en-US" b="1" u="sng" dirty="0">
                <a:solidFill>
                  <a:srgbClr val="FF0000"/>
                </a:solidFill>
              </a:rPr>
              <a:t>Level 5 </a:t>
            </a:r>
            <a:r>
              <a:rPr lang="en-US" b="1" u="sng" dirty="0" smtClean="0">
                <a:solidFill>
                  <a:srgbClr val="FF0000"/>
                </a:solidFill>
              </a:rPr>
              <a:t>Leadership</a:t>
            </a:r>
          </a:p>
          <a:p>
            <a:r>
              <a:rPr lang="en-US" dirty="0"/>
              <a:t>Incorporate the </a:t>
            </a:r>
            <a:r>
              <a:rPr lang="en-US" b="1" u="sng" dirty="0" smtClean="0">
                <a:solidFill>
                  <a:srgbClr val="FF0000"/>
                </a:solidFill>
              </a:rPr>
              <a:t>Five Fundamentals </a:t>
            </a:r>
            <a:r>
              <a:rPr lang="en-US" b="1" u="sng" dirty="0">
                <a:solidFill>
                  <a:srgbClr val="FF0000"/>
                </a:solidFill>
              </a:rPr>
              <a:t>of </a:t>
            </a:r>
            <a:r>
              <a:rPr lang="en-US" b="1" u="sng" dirty="0" smtClean="0">
                <a:solidFill>
                  <a:srgbClr val="FF0000"/>
                </a:solidFill>
              </a:rPr>
              <a:t>Exemplary Leadership</a:t>
            </a:r>
            <a:r>
              <a:rPr lang="en-US" dirty="0" smtClean="0"/>
              <a:t> </a:t>
            </a:r>
            <a:r>
              <a:rPr lang="en-US" dirty="0"/>
              <a:t>into your daily interaction with your team</a:t>
            </a:r>
          </a:p>
          <a:p>
            <a:r>
              <a:rPr lang="en-US" dirty="0" smtClean="0"/>
              <a:t>Find ways to provide </a:t>
            </a:r>
            <a:r>
              <a:rPr lang="en-US" b="1" u="sng" dirty="0" smtClean="0">
                <a:solidFill>
                  <a:srgbClr val="FF0000"/>
                </a:solidFill>
              </a:rPr>
              <a:t>Radical Candor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by being kind but clear, </a:t>
            </a:r>
            <a:r>
              <a:rPr lang="en-US" dirty="0"/>
              <a:t>s</a:t>
            </a:r>
            <a:r>
              <a:rPr lang="en-US" dirty="0" smtClean="0"/>
              <a:t>pecific and sincere</a:t>
            </a:r>
            <a:endParaRPr lang="en-US" dirty="0"/>
          </a:p>
          <a:p>
            <a:r>
              <a:rPr lang="en-US" dirty="0" smtClean="0"/>
              <a:t>Become an </a:t>
            </a:r>
            <a:r>
              <a:rPr lang="en-US" b="1" u="sng" dirty="0" smtClean="0">
                <a:solidFill>
                  <a:srgbClr val="FF0000"/>
                </a:solidFill>
              </a:rPr>
              <a:t>Unconscious Competent</a:t>
            </a:r>
            <a:r>
              <a:rPr lang="en-US" dirty="0" smtClean="0"/>
              <a:t> leader by continually finding ways to develop your leadership</a:t>
            </a:r>
          </a:p>
          <a:p>
            <a:r>
              <a:rPr lang="en-US" dirty="0"/>
              <a:t>Find leadership models that fit you and your team so you can be the best </a:t>
            </a:r>
            <a:r>
              <a:rPr lang="en-US" b="1" u="sng" dirty="0"/>
              <a:t>leader</a:t>
            </a:r>
            <a:r>
              <a:rPr lang="en-US" dirty="0"/>
              <a:t> for your organization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Kouzes</a:t>
            </a:r>
            <a:r>
              <a:rPr lang="en-US" dirty="0"/>
              <a:t>, J. </a:t>
            </a:r>
            <a:r>
              <a:rPr lang="en-US" dirty="0" smtClean="0"/>
              <a:t>A. </a:t>
            </a:r>
            <a:r>
              <a:rPr lang="en-US" dirty="0"/>
              <a:t>(2003). The five practices of exemplary leadership. San Francisco: Pfeiffer. </a:t>
            </a:r>
          </a:p>
          <a:p>
            <a:r>
              <a:rPr lang="en-US" dirty="0"/>
              <a:t>Maxwell, J. (2017, August 9). The 5 levels of leadership. Retrieved from The John Maxwell Co.: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www.johnmaxwell.com/blog/5-levels-of-leadership</a:t>
            </a:r>
            <a:endParaRPr lang="en-US" dirty="0" smtClean="0"/>
          </a:p>
          <a:p>
            <a:r>
              <a:rPr lang="en-US" dirty="0" err="1" smtClean="0"/>
              <a:t>MindTools</a:t>
            </a:r>
            <a:r>
              <a:rPr lang="en-US" dirty="0"/>
              <a:t>. (2018, March 14). The conscious competence ladder. Retrieved from </a:t>
            </a:r>
            <a:r>
              <a:rPr lang="en-US" dirty="0" err="1"/>
              <a:t>MindTools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www.mindtools.com/pages/article/newISS_96.htm</a:t>
            </a:r>
            <a:endParaRPr lang="en-US" dirty="0"/>
          </a:p>
          <a:p>
            <a:r>
              <a:rPr lang="en-US" dirty="0"/>
              <a:t>Scott, K. (2017). Radical candor. New York, NY: St. Martin's Press.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Five Levels of Leadership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Maxwell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Power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Personal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Expert (respect)</a:t>
            </a:r>
          </a:p>
          <a:p>
            <a:r>
              <a:rPr lang="en-US" smtClean="0"/>
              <a:t>Info (possession)</a:t>
            </a:r>
          </a:p>
          <a:p>
            <a:r>
              <a:rPr lang="en-US" smtClean="0"/>
              <a:t>Referent (personality)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Positional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Legitimate (position)</a:t>
            </a:r>
          </a:p>
          <a:p>
            <a:r>
              <a:rPr lang="en-US" smtClean="0"/>
              <a:t>Reward (incentive)</a:t>
            </a:r>
          </a:p>
          <a:p>
            <a:r>
              <a:rPr lang="en-US" smtClean="0"/>
              <a:t>Connection (legislative)</a:t>
            </a:r>
          </a:p>
          <a:p>
            <a:r>
              <a:rPr lang="en-US" smtClean="0"/>
              <a:t>Coercive (negative 	consequences)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Levels of Leadership</a:t>
            </a:r>
            <a:endParaRPr lang="en-US" dirty="0"/>
          </a:p>
        </p:txBody>
      </p:sp>
      <p:pic>
        <p:nvPicPr>
          <p:cNvPr id="8" name="Content Placeholder 7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6737" r="74"/>
          <a:stretch/>
        </p:blipFill>
        <p:spPr>
          <a:xfrm>
            <a:off x="2538155" y="1844988"/>
            <a:ext cx="4067691" cy="43891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(Rights) – People follow because they </a:t>
            </a:r>
            <a:r>
              <a:rPr lang="en-US" b="1" u="sng" dirty="0" smtClean="0"/>
              <a:t>have to</a:t>
            </a:r>
          </a:p>
          <a:p>
            <a:r>
              <a:rPr lang="en-US" dirty="0" smtClean="0"/>
              <a:t>Permission (Relationships) – People follow because they </a:t>
            </a:r>
            <a:r>
              <a:rPr lang="en-US" b="1" u="sng" dirty="0" smtClean="0"/>
              <a:t>want to</a:t>
            </a:r>
          </a:p>
          <a:p>
            <a:r>
              <a:rPr lang="en-US" dirty="0" smtClean="0"/>
              <a:t>Production (Results) – People follow because of </a:t>
            </a:r>
            <a:r>
              <a:rPr lang="en-US" b="1" u="sng" dirty="0" smtClean="0"/>
              <a:t>what you have done</a:t>
            </a:r>
            <a:r>
              <a:rPr lang="en-US" dirty="0" smtClean="0"/>
              <a:t> for the organization</a:t>
            </a:r>
          </a:p>
          <a:p>
            <a:r>
              <a:rPr lang="en-US" dirty="0" smtClean="0"/>
              <a:t>People Development (Reproduction) – People follow because of what you have </a:t>
            </a:r>
            <a:r>
              <a:rPr lang="en-US" b="1" u="sng" dirty="0" smtClean="0"/>
              <a:t>done for them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Pinnacle (Respect) – People follow because of who you are and what you represent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John C. Maxwell, “The 5 Levels of Leadership”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Level are You?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(Rights) – People follow because they </a:t>
            </a:r>
            <a:r>
              <a:rPr lang="en-US" b="1" u="sng" dirty="0" smtClean="0"/>
              <a:t>have to</a:t>
            </a:r>
          </a:p>
          <a:p>
            <a:r>
              <a:rPr lang="en-US" dirty="0" smtClean="0"/>
              <a:t>Permission (Relationships) – People follow because they </a:t>
            </a:r>
            <a:r>
              <a:rPr lang="en-US" b="1" u="sng" dirty="0" smtClean="0"/>
              <a:t>want to</a:t>
            </a:r>
          </a:p>
          <a:p>
            <a:r>
              <a:rPr lang="en-US" dirty="0" smtClean="0"/>
              <a:t>Production (Results) – People follow because of </a:t>
            </a:r>
            <a:r>
              <a:rPr lang="en-US" b="1" u="sng" dirty="0" smtClean="0"/>
              <a:t>what you have done</a:t>
            </a:r>
            <a:r>
              <a:rPr lang="en-US" dirty="0" smtClean="0"/>
              <a:t> for the organization</a:t>
            </a:r>
          </a:p>
          <a:p>
            <a:r>
              <a:rPr lang="en-US" dirty="0" smtClean="0"/>
              <a:t>People Development (Reproduction) – People follow because of what you have </a:t>
            </a:r>
            <a:r>
              <a:rPr lang="en-US" b="1" u="sng" dirty="0" smtClean="0"/>
              <a:t>done for them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Pinnacle (Respect) – People follow because of who you are and what you represent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John C. Maxwell, “The 5 Levels of Leadership”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Fundamental Practices for Exemplary Leadership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M. </a:t>
            </a:r>
            <a:r>
              <a:rPr lang="en-US" dirty="0" err="1" smtClean="0"/>
              <a:t>Kouzes</a:t>
            </a:r>
            <a:r>
              <a:rPr lang="en-US" dirty="0" smtClean="0"/>
              <a:t> and Marry Z. Posner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2873</TotalTime>
  <Words>899</Words>
  <Application>Microsoft Office PowerPoint</Application>
  <PresentationFormat>On-screen Show (4:3)</PresentationFormat>
  <Paragraphs>197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Calibri Light</vt:lpstr>
      <vt:lpstr>Wingdings</vt:lpstr>
      <vt:lpstr>Retrospect</vt:lpstr>
      <vt:lpstr>Leveraging Your  Leadership Strengths</vt:lpstr>
      <vt:lpstr>Presenters</vt:lpstr>
      <vt:lpstr>Tools to be Shared</vt:lpstr>
      <vt:lpstr>The Five Levels of Leadership</vt:lpstr>
      <vt:lpstr>Sources of Power</vt:lpstr>
      <vt:lpstr>Five Levels of Leadership</vt:lpstr>
      <vt:lpstr>Levels of Leadership</vt:lpstr>
      <vt:lpstr>Activity:   What Level are You? </vt:lpstr>
      <vt:lpstr>Five Fundamental Practices for Exemplary Leadership</vt:lpstr>
      <vt:lpstr>Five Fundamental Practices for Exemplary Leadership</vt:lpstr>
      <vt:lpstr>Model the Way</vt:lpstr>
      <vt:lpstr>Inspire a Shared Vision</vt:lpstr>
      <vt:lpstr>Challenge the Process</vt:lpstr>
      <vt:lpstr>Enable Others to Act</vt:lpstr>
      <vt:lpstr>Encourage the Heart</vt:lpstr>
      <vt:lpstr>Activity</vt:lpstr>
      <vt:lpstr>Radical Candor</vt:lpstr>
      <vt:lpstr>Radical Candor – Great Leaders</vt:lpstr>
      <vt:lpstr>Radical Candor - Guidance </vt:lpstr>
      <vt:lpstr>Radical Candor –  Care Personally</vt:lpstr>
      <vt:lpstr>Radical Candor –  Challenge Directly</vt:lpstr>
      <vt:lpstr>Radical Candor</vt:lpstr>
      <vt:lpstr>Activity:  What quadrant do you fall?</vt:lpstr>
      <vt:lpstr>Leader Competency</vt:lpstr>
      <vt:lpstr>You Don’t Know, What You Don’t Know!</vt:lpstr>
      <vt:lpstr>4 Levels of Leader Competency</vt:lpstr>
      <vt:lpstr>Unconscious Incompetence</vt:lpstr>
      <vt:lpstr>Conscious Incompetence</vt:lpstr>
      <vt:lpstr>Conscious Competence</vt:lpstr>
      <vt:lpstr>Unconscious Competence</vt:lpstr>
      <vt:lpstr>Q&amp;A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Curry</dc:creator>
  <cp:lastModifiedBy>Harkin, Susan</cp:lastModifiedBy>
  <cp:revision>170</cp:revision>
  <cp:lastPrinted>2014-03-27T19:11:57Z</cp:lastPrinted>
  <dcterms:created xsi:type="dcterms:W3CDTF">2012-01-31T20:55:43Z</dcterms:created>
  <dcterms:modified xsi:type="dcterms:W3CDTF">2018-03-26T20:02:17Z</dcterms:modified>
</cp:coreProperties>
</file>