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18" r:id="rId3"/>
    <p:sldId id="290" r:id="rId4"/>
    <p:sldId id="313" r:id="rId5"/>
    <p:sldId id="324" r:id="rId6"/>
    <p:sldId id="319" r:id="rId7"/>
    <p:sldId id="320" r:id="rId8"/>
    <p:sldId id="321" r:id="rId9"/>
    <p:sldId id="322" r:id="rId10"/>
    <p:sldId id="323" r:id="rId11"/>
    <p:sldId id="326" r:id="rId12"/>
    <p:sldId id="327" r:id="rId13"/>
    <p:sldId id="328" r:id="rId14"/>
    <p:sldId id="329" r:id="rId15"/>
    <p:sldId id="330" r:id="rId16"/>
    <p:sldId id="331" r:id="rId17"/>
    <p:sldId id="333" r:id="rId18"/>
    <p:sldId id="390" r:id="rId19"/>
    <p:sldId id="334" r:id="rId20"/>
    <p:sldId id="335" r:id="rId21"/>
    <p:sldId id="336" r:id="rId22"/>
    <p:sldId id="337" r:id="rId23"/>
    <p:sldId id="387" r:id="rId24"/>
    <p:sldId id="338" r:id="rId25"/>
    <p:sldId id="339" r:id="rId26"/>
    <p:sldId id="340" r:id="rId27"/>
    <p:sldId id="341" r:id="rId28"/>
    <p:sldId id="342" r:id="rId29"/>
    <p:sldId id="343" r:id="rId30"/>
    <p:sldId id="365" r:id="rId31"/>
    <p:sldId id="366" r:id="rId32"/>
    <p:sldId id="367" r:id="rId33"/>
    <p:sldId id="369" r:id="rId34"/>
    <p:sldId id="370" r:id="rId35"/>
    <p:sldId id="374" r:id="rId36"/>
    <p:sldId id="373" r:id="rId37"/>
    <p:sldId id="375" r:id="rId38"/>
    <p:sldId id="391" r:id="rId39"/>
    <p:sldId id="383" r:id="rId40"/>
    <p:sldId id="384" r:id="rId41"/>
    <p:sldId id="385" r:id="rId42"/>
    <p:sldId id="382" r:id="rId43"/>
    <p:sldId id="388" r:id="rId44"/>
    <p:sldId id="376" r:id="rId45"/>
    <p:sldId id="380" r:id="rId46"/>
    <p:sldId id="266" r:id="rId47"/>
    <p:sldId id="386" r:id="rId48"/>
    <p:sldId id="314" r:id="rId4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0CC0E"/>
    <a:srgbClr val="0066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9" autoAdjust="0"/>
  </p:normalViewPr>
  <p:slideViewPr>
    <p:cSldViewPr snapToGrid="0" snapToObjects="1">
      <p:cViewPr varScale="1">
        <p:scale>
          <a:sx n="125" d="100"/>
          <a:sy n="125" d="100"/>
        </p:scale>
        <p:origin x="3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1F4E43-C0D1-433C-B140-58330BA73151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6D7354-B70D-4DE9-8409-113DE715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B11E-4637-4089-9BED-8C84DED7E44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20860-4B10-474D-812A-B5E2FC24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1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4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Susan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B9D80A2-C48B-4517-BD36-281044803D32}" type="slidenum">
              <a:rPr lang="en-US" sz="1200" smtClean="0"/>
              <a:pPr eaLnBrk="1" hangingPunct="1"/>
              <a:t>30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85250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Luann talking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Susan &amp; Brad helping with the activity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5A3C8B4-2167-4898-BFDD-FC8F672C30C4}" type="slidenum">
              <a:rPr lang="en-US" sz="1200" smtClean="0"/>
              <a:pPr eaLnBrk="1" hangingPunct="1"/>
              <a:t>31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9581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Carrie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DC805E3-1BC6-4038-812A-D91942A6AB26}" type="slidenum">
              <a:rPr lang="en-US" sz="1200" smtClean="0"/>
              <a:pPr eaLnBrk="1" hangingPunct="1"/>
              <a:t>32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01002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Carrie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823DB32-EA3F-4877-A6C8-B25A767E042E}" type="slidenum">
              <a:rPr lang="en-US" sz="1200" smtClean="0"/>
              <a:pPr eaLnBrk="1" hangingPunct="1"/>
              <a:t>33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42167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76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Susan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790513C-2135-448F-AF31-A5BCA4FC46F2}" type="slidenum">
              <a:rPr lang="en-US" sz="1200" smtClean="0"/>
              <a:pPr eaLnBrk="1" hangingPunct="1"/>
              <a:t>35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81630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Carrie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F67F35B-681C-4203-8503-EF30BEDDF96C}" type="slidenum">
              <a:rPr lang="en-US" sz="1200" smtClean="0"/>
              <a:pPr eaLnBrk="1" hangingPunct="1"/>
              <a:t>36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29463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Carrie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4F0A087-5835-440D-BD01-EA81E10E63D3}" type="slidenum">
              <a:rPr lang="en-US" sz="1200" smtClean="0"/>
              <a:pPr eaLnBrk="1" hangingPunct="1"/>
              <a:t>37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356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8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28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2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8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3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Susan/Carrie</a:t>
            </a: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EBE2300-1C80-4F9E-8E6A-392806730349}" type="slidenum">
              <a:rPr lang="en-US" sz="1200" smtClean="0"/>
              <a:pPr eaLnBrk="1" hangingPunct="1"/>
              <a:t>44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70568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2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29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Intro- bridging – two parts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Translate – speaking their language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3C2C-77E6-B649-9E65-7437944A5B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3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E395D235-E366-4566-A641-C4565BB24B0C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/>
            <a:fld id="{62D9E954-97BF-47CF-A176-E52D071BD3D1}" type="slidenum">
              <a:rPr lang="ja-JP" altLang="en-US" sz="1200">
                <a:latin typeface="Times New Roman" pitchFamily="-111" charset="0"/>
              </a:rPr>
              <a:pPr algn="r"/>
              <a:t>8</a:t>
            </a:fld>
            <a:endParaRPr lang="en-US" altLang="ja-JP" sz="1200" dirty="0">
              <a:latin typeface="Times New Roman" pitchFamily="-111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5" rIns="91431" bIns="45715"/>
          <a:lstStyle/>
          <a:p>
            <a:pPr eaLnBrk="1" hangingPunct="1"/>
            <a:r>
              <a:rPr lang="en-US" altLang="ja-JP" dirty="0">
                <a:latin typeface="Arial" charset="0"/>
              </a:rPr>
              <a:t>Day 2 - </a:t>
            </a:r>
            <a:endParaRPr lang="ja-JP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1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E395D235-E366-4566-A641-C4565BB24B0C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/>
            <a:fld id="{62D9E954-97BF-47CF-A176-E52D071BD3D1}" type="slidenum">
              <a:rPr lang="ja-JP" altLang="en-US" sz="1200">
                <a:latin typeface="Times New Roman" pitchFamily="-111" charset="0"/>
              </a:rPr>
              <a:pPr algn="r"/>
              <a:t>9</a:t>
            </a:fld>
            <a:endParaRPr lang="en-US" altLang="ja-JP" sz="1200" dirty="0">
              <a:latin typeface="Times New Roman" pitchFamily="-111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5" rIns="91431" bIns="45715"/>
          <a:lstStyle/>
          <a:p>
            <a:pPr eaLnBrk="1" hangingPunct="1"/>
            <a:r>
              <a:rPr lang="en-US" altLang="ja-JP" dirty="0">
                <a:latin typeface="Arial" charset="0"/>
              </a:rPr>
              <a:t>Day</a:t>
            </a:r>
            <a:r>
              <a:rPr lang="en-US" altLang="ja-JP" baseline="0" dirty="0">
                <a:latin typeface="Arial" charset="0"/>
              </a:rPr>
              <a:t> 2 – figure out how to best communicate with someone to have influence in the relationship</a:t>
            </a:r>
          </a:p>
          <a:p>
            <a:pPr eaLnBrk="1" hangingPunct="1"/>
            <a:r>
              <a:rPr lang="en-US" altLang="ja-JP" baseline="0" dirty="0">
                <a:latin typeface="Arial" charset="0"/>
              </a:rPr>
              <a:t>The idea of speaking their language (ie the French) metaphor.</a:t>
            </a:r>
          </a:p>
          <a:p>
            <a:pPr eaLnBrk="1" hangingPunct="1"/>
            <a:endParaRPr lang="en-US" altLang="ja-JP" baseline="0" dirty="0">
              <a:latin typeface="Arial" charset="0"/>
            </a:endParaRP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people help, control, analyze, compromise page.  Bridging Workbook 6+7+12</a:t>
            </a:r>
            <a:r>
              <a:rPr lang="en-US" dirty="0">
                <a:effectLst/>
              </a:rPr>
              <a:t> </a:t>
            </a:r>
            <a:endParaRPr lang="ja-JP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6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7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0860-4B10-474D-812A-B5E2FC24DC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8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0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2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28C517-E8B8-F649-B2DD-C0A3C9476D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.Matlock@dla-ltd.com" TargetMode="External"/><Relationship Id="rId2" Type="http://schemas.openxmlformats.org/officeDocument/2006/relationships/hyperlink" Target="mailto:susan.harkin@d300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lifo.co/introduction-lifo/lifo-produces-results/" TargetMode="External"/><Relationship Id="rId2" Type="http://schemas.openxmlformats.org/officeDocument/2006/relationships/hyperlink" Target="https://www.mindtools.com/pages/article/newCDV_59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hikingartist.com/2013/03/24/words-bridge-illustra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Extending </a:t>
            </a:r>
            <a:r>
              <a:rPr lang="en-US" smtClean="0"/>
              <a:t>Your </a:t>
            </a:r>
            <a:br>
              <a:rPr lang="en-US" smtClean="0"/>
            </a:br>
            <a:r>
              <a:rPr lang="en-US" smtClean="0"/>
              <a:t>Leadership </a:t>
            </a:r>
            <a:r>
              <a:rPr lang="en-US" dirty="0" smtClean="0"/>
              <a:t>Toolbox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on:</a:t>
            </a:r>
            <a:br>
              <a:rPr lang="en-US" dirty="0" smtClean="0"/>
            </a:br>
            <a:r>
              <a:rPr lang="en-US" dirty="0" smtClean="0"/>
              <a:t>March 28, 2018</a:t>
            </a:r>
            <a:br>
              <a:rPr lang="en-US" dirty="0" smtClean="0"/>
            </a:br>
            <a:r>
              <a:rPr lang="en-US" dirty="0" smtClean="0"/>
              <a:t>Iowa ASBO</a:t>
            </a:r>
          </a:p>
        </p:txBody>
      </p:sp>
    </p:spTree>
    <p:extLst>
      <p:ext uri="{BB962C8B-B14F-4D97-AF65-F5344CB8AC3E}">
        <p14:creationId xmlns:p14="http://schemas.microsoft.com/office/powerpoint/2010/main" val="19379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9071DC-B8A1-4132-BB97-69BE77AF6A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8562" r="19226" b="6766"/>
          <a:stretch/>
        </p:blipFill>
        <p:spPr bwMode="auto">
          <a:xfrm rot="5400000">
            <a:off x="2048704" y="1320165"/>
            <a:ext cx="5200651" cy="5875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520" y="147338"/>
            <a:ext cx="6589200" cy="128089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Activity:  Identify </a:t>
            </a:r>
            <a:r>
              <a:rPr lang="en-US" dirty="0">
                <a:solidFill>
                  <a:schemeClr val="bg1"/>
                </a:solidFill>
              </a:rPr>
              <a:t>Other’s Styles in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 descr="A person sitting in a red shirt&#10;&#10;Description generated with high confidence">
            <a:extLst>
              <a:ext uri="{FF2B5EF4-FFF2-40B4-BE49-F238E27FC236}">
                <a16:creationId xmlns:a16="http://schemas.microsoft.com/office/drawing/2014/main" xmlns="" id="{5614321D-2B77-46F2-B862-74431C60E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4" b="2927"/>
          <a:stretch/>
        </p:blipFill>
        <p:spPr>
          <a:xfrm>
            <a:off x="6802229" y="2068308"/>
            <a:ext cx="1940342" cy="1917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AA63D60-9BC4-4FC9-8FDB-9169636F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05" y="4678481"/>
            <a:ext cx="3078044" cy="18267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A person sitting in a kitchen&#10;&#10;Description generated with very high confidence">
            <a:extLst>
              <a:ext uri="{FF2B5EF4-FFF2-40B4-BE49-F238E27FC236}">
                <a16:creationId xmlns:a16="http://schemas.microsoft.com/office/drawing/2014/main" xmlns="" id="{F1D3D248-1853-452E-BDA1-CD505E5AA6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46" t="7364" r="23740" b="7241"/>
          <a:stretch/>
        </p:blipFill>
        <p:spPr>
          <a:xfrm>
            <a:off x="401429" y="2068308"/>
            <a:ext cx="2194866" cy="2028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CF84E8-BE81-47EA-A762-423ED08431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08" t="5676" r="208" b="4151"/>
          <a:stretch/>
        </p:blipFill>
        <p:spPr>
          <a:xfrm>
            <a:off x="272293" y="4601270"/>
            <a:ext cx="1647825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98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Mind Tools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Emotional Intelligence (EI)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is EI?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Components of EI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to improve EI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Connecting EI in leadership using LIFO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 (</a:t>
            </a:r>
            <a:r>
              <a:rPr lang="en-US" dirty="0" err="1" smtClean="0"/>
              <a:t>EI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Emotional intelligence</a:t>
            </a:r>
            <a:r>
              <a:rPr lang="en-US" dirty="0"/>
              <a:t> (</a:t>
            </a:r>
            <a:r>
              <a:rPr lang="en-US" b="1" dirty="0"/>
              <a:t>EI</a:t>
            </a:r>
            <a:r>
              <a:rPr lang="en-US" dirty="0"/>
              <a:t>) is the ability </a:t>
            </a:r>
            <a:r>
              <a:rPr lang="en-US" dirty="0" smtClean="0"/>
              <a:t>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Monitor </a:t>
            </a:r>
            <a:r>
              <a:rPr lang="en-US" dirty="0"/>
              <a:t>one's own and other </a:t>
            </a:r>
            <a:r>
              <a:rPr lang="en-US" dirty="0" smtClean="0"/>
              <a:t>people's emotions;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Discriminate </a:t>
            </a:r>
            <a:r>
              <a:rPr lang="en-US" dirty="0"/>
              <a:t>between different </a:t>
            </a:r>
            <a:r>
              <a:rPr lang="en-US" dirty="0" smtClean="0"/>
              <a:t>emotions;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Label emotions </a:t>
            </a:r>
            <a:r>
              <a:rPr lang="en-US" dirty="0" smtClean="0"/>
              <a:t>appropriately; </a:t>
            </a:r>
            <a:r>
              <a:rPr lang="en-US" dirty="0"/>
              <a:t>and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</a:t>
            </a:r>
            <a:r>
              <a:rPr lang="en-US" dirty="0"/>
              <a:t>emotional information to </a:t>
            </a:r>
            <a:r>
              <a:rPr lang="en-US" dirty="0" smtClean="0"/>
              <a:t>guide thinking </a:t>
            </a:r>
            <a:r>
              <a:rPr lang="en-US" dirty="0"/>
              <a:t>and </a:t>
            </a:r>
            <a:r>
              <a:rPr lang="en-US" dirty="0" smtClean="0"/>
              <a:t>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71613"/>
            <a:ext cx="86010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93713" y="1135063"/>
            <a:ext cx="8156575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High EI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631" y="2082483"/>
            <a:ext cx="5295187" cy="40227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68" y="1679357"/>
            <a:ext cx="7596265" cy="6605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68" y="2587262"/>
            <a:ext cx="7596265" cy="6605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68" y="3508152"/>
            <a:ext cx="7596265" cy="6605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68" y="4401745"/>
            <a:ext cx="7596265" cy="6605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Improving EI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" y="5310371"/>
            <a:ext cx="7594601" cy="6614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68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LIFO and Emotional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Controlling/Taking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EI Characteristics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Low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Aggressive</a:t>
            </a:r>
          </a:p>
          <a:p>
            <a:r>
              <a:rPr lang="en-US" dirty="0" smtClean="0"/>
              <a:t>Demanding</a:t>
            </a:r>
          </a:p>
          <a:p>
            <a:r>
              <a:rPr lang="en-US" dirty="0" smtClean="0"/>
              <a:t>Egotistical</a:t>
            </a:r>
          </a:p>
          <a:p>
            <a:r>
              <a:rPr lang="en-US" dirty="0" smtClean="0"/>
              <a:t>Bossy</a:t>
            </a:r>
          </a:p>
          <a:p>
            <a:r>
              <a:rPr lang="en-US" dirty="0" smtClean="0"/>
              <a:t>Confrontational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High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Assertive</a:t>
            </a:r>
          </a:p>
          <a:p>
            <a:r>
              <a:rPr lang="en-US" dirty="0" smtClean="0"/>
              <a:t>Ambitious</a:t>
            </a:r>
          </a:p>
          <a:p>
            <a:r>
              <a:rPr lang="en-US" dirty="0" smtClean="0"/>
              <a:t>Driving</a:t>
            </a:r>
          </a:p>
          <a:p>
            <a:r>
              <a:rPr lang="en-US" dirty="0" smtClean="0"/>
              <a:t>Strong Willed</a:t>
            </a:r>
          </a:p>
          <a:p>
            <a:r>
              <a:rPr lang="en-US" dirty="0" smtClean="0"/>
              <a:t>Decisive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Susan Harkin, </a:t>
            </a:r>
            <a:r>
              <a:rPr lang="en-US" b="1" dirty="0" smtClean="0"/>
              <a:t>SFO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Chief Operating Officer</a:t>
            </a:r>
            <a:br>
              <a:rPr lang="en-US" dirty="0" smtClean="0"/>
            </a:br>
            <a:r>
              <a:rPr lang="en-US" dirty="0" smtClean="0"/>
              <a:t>Algonquin IL Community Unit School District 300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susan.harkin@d300.org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Carrie Matlock</a:t>
            </a:r>
            <a:br>
              <a:rPr lang="en-US" b="1" dirty="0" smtClean="0"/>
            </a:br>
            <a:r>
              <a:rPr lang="en-US" dirty="0" smtClean="0"/>
              <a:t>President</a:t>
            </a:r>
            <a:br>
              <a:rPr lang="en-US" dirty="0" smtClean="0"/>
            </a:br>
            <a:r>
              <a:rPr lang="en-US" dirty="0" smtClean="0"/>
              <a:t>DLA </a:t>
            </a:r>
            <a:r>
              <a:rPr lang="en-US" dirty="0"/>
              <a:t>Architects, Ltd.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c.matlock@dla-ltd.com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565211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184573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Adaptive/Dealing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EI Characteristics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Low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Easily Districted</a:t>
            </a:r>
          </a:p>
          <a:p>
            <a:r>
              <a:rPr lang="en-US" dirty="0" smtClean="0"/>
              <a:t>Glib</a:t>
            </a:r>
          </a:p>
          <a:p>
            <a:r>
              <a:rPr lang="en-US" dirty="0" smtClean="0"/>
              <a:t>Selfish</a:t>
            </a:r>
          </a:p>
          <a:p>
            <a:r>
              <a:rPr lang="en-US" dirty="0" smtClean="0"/>
              <a:t>Poor Listener</a:t>
            </a:r>
          </a:p>
          <a:p>
            <a:r>
              <a:rPr lang="en-US" dirty="0" smtClean="0"/>
              <a:t>Impulsive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High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Warm</a:t>
            </a:r>
          </a:p>
          <a:p>
            <a:r>
              <a:rPr lang="en-US" dirty="0" smtClean="0"/>
              <a:t>Enthusiastic</a:t>
            </a:r>
          </a:p>
          <a:p>
            <a:r>
              <a:rPr lang="en-US" dirty="0" err="1" smtClean="0"/>
              <a:t>Socialable</a:t>
            </a:r>
            <a:endParaRPr lang="en-US" dirty="0" smtClean="0"/>
          </a:p>
          <a:p>
            <a:r>
              <a:rPr lang="en-US" dirty="0" smtClean="0"/>
              <a:t>Charming</a:t>
            </a:r>
          </a:p>
          <a:p>
            <a:r>
              <a:rPr lang="en-US" dirty="0" smtClean="0"/>
              <a:t>Persuasive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Conserving/Holding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EI Characteristics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Low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Resistant to Change</a:t>
            </a:r>
          </a:p>
          <a:p>
            <a:r>
              <a:rPr lang="en-US" dirty="0" smtClean="0"/>
              <a:t>Passive</a:t>
            </a:r>
          </a:p>
          <a:p>
            <a:r>
              <a:rPr lang="en-US" dirty="0" smtClean="0"/>
              <a:t>Un-Responsive</a:t>
            </a:r>
          </a:p>
          <a:p>
            <a:r>
              <a:rPr lang="en-US" dirty="0" smtClean="0"/>
              <a:t>Slow</a:t>
            </a:r>
          </a:p>
          <a:p>
            <a:r>
              <a:rPr lang="en-US" dirty="0" smtClean="0"/>
              <a:t>Stubborn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High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</a:p>
          <a:p>
            <a:r>
              <a:rPr lang="en-US" dirty="0" smtClean="0"/>
              <a:t>Stable</a:t>
            </a:r>
          </a:p>
          <a:p>
            <a:r>
              <a:rPr lang="en-US" dirty="0" smtClean="0"/>
              <a:t>Predictable</a:t>
            </a:r>
          </a:p>
          <a:p>
            <a:r>
              <a:rPr lang="en-US" dirty="0" smtClean="0"/>
              <a:t>Consistent</a:t>
            </a:r>
          </a:p>
          <a:p>
            <a:r>
              <a:rPr lang="en-US" dirty="0" smtClean="0"/>
              <a:t>Good Listener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Supporting/Giving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EI Characteristics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Low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Critical</a:t>
            </a:r>
          </a:p>
          <a:p>
            <a:r>
              <a:rPr lang="en-US" dirty="0" smtClean="0"/>
              <a:t>Picky</a:t>
            </a:r>
          </a:p>
          <a:p>
            <a:r>
              <a:rPr lang="en-US" dirty="0" smtClean="0"/>
              <a:t>Fussy</a:t>
            </a:r>
          </a:p>
          <a:p>
            <a:r>
              <a:rPr lang="en-US" dirty="0" smtClean="0"/>
              <a:t>Hard to Please</a:t>
            </a:r>
          </a:p>
          <a:p>
            <a:r>
              <a:rPr lang="en-US" dirty="0" smtClean="0"/>
              <a:t>Perfectionistic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High EI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Detailed</a:t>
            </a:r>
          </a:p>
          <a:p>
            <a:r>
              <a:rPr lang="en-US" dirty="0" smtClean="0"/>
              <a:t>Careful</a:t>
            </a:r>
          </a:p>
          <a:p>
            <a:r>
              <a:rPr lang="en-US" dirty="0" smtClean="0"/>
              <a:t>Meticulous</a:t>
            </a:r>
          </a:p>
          <a:p>
            <a:r>
              <a:rPr lang="en-US" dirty="0" smtClean="0"/>
              <a:t>Systematic</a:t>
            </a:r>
          </a:p>
          <a:p>
            <a:r>
              <a:rPr lang="en-US" dirty="0" smtClean="0"/>
              <a:t>Neat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Discuss your LIFO style with your neighbor in relation to EI. 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What things you could do more of to improve your emotional intelligence?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smtClean="0"/>
              <a:t>Review – Adaptive/Dealing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" y="2119953"/>
            <a:ext cx="7891272" cy="27093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Review – Conserving/Holding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50" y="1745275"/>
            <a:ext cx="6096000" cy="4572000"/>
          </a:xfrm>
          <a:ln w="381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Review – Controlling/Taking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47963"/>
            <a:ext cx="2381250" cy="2219325"/>
          </a:xfrm>
          <a:ln w="571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Review – Supporting/Giving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79678" y="1846263"/>
            <a:ext cx="3429093" cy="4022725"/>
          </a:xfrm>
          <a:ln w="571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3" y="228600"/>
            <a:ext cx="6520815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2318" y="1052070"/>
            <a:ext cx="7519364" cy="4852809"/>
            <a:chOff x="1091236" y="838200"/>
            <a:chExt cx="7519364" cy="4611461"/>
          </a:xfrm>
        </p:grpSpPr>
        <p:sp>
          <p:nvSpPr>
            <p:cNvPr id="2" name="Oval 1"/>
            <p:cNvSpPr/>
            <p:nvPr/>
          </p:nvSpPr>
          <p:spPr>
            <a:xfrm>
              <a:off x="4495800" y="838200"/>
              <a:ext cx="4114800" cy="39101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/>
                <a:t>EI</a:t>
              </a:r>
              <a:endParaRPr lang="en-US" sz="4400" dirty="0" smtClean="0"/>
            </a:p>
            <a:p>
              <a:pPr algn="ctr"/>
              <a:r>
                <a:rPr lang="en-US" sz="2800" dirty="0" smtClean="0"/>
                <a:t>Emotional Intelligence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091236" y="838200"/>
              <a:ext cx="4114800" cy="39101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IQ</a:t>
              </a:r>
            </a:p>
            <a:p>
              <a:pPr algn="ctr"/>
              <a:r>
                <a:rPr lang="en-US" sz="2800" dirty="0" smtClean="0"/>
                <a:t>Competence</a:t>
              </a:r>
            </a:p>
            <a:p>
              <a:pPr algn="ctr"/>
              <a:endParaRPr lang="en-US" sz="2800" dirty="0"/>
            </a:p>
          </p:txBody>
        </p:sp>
        <p:pic>
          <p:nvPicPr>
            <p:cNvPr id="1026" name="Picture 2" descr="C:\Program Files (x86)\Microsoft Office\MEDIA\CAGCAT10\j030295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87" y="1879519"/>
              <a:ext cx="1304544" cy="182880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91236" y="4893969"/>
              <a:ext cx="7379054" cy="55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IQ + </a:t>
              </a:r>
              <a:r>
                <a:rPr lang="en-US" sz="3200" dirty="0" err="1" smtClean="0"/>
                <a:t>EI</a:t>
              </a:r>
              <a:r>
                <a:rPr lang="en-US" sz="3200" dirty="0" smtClean="0"/>
                <a:t> = Success</a:t>
              </a:r>
              <a:endParaRPr lang="en-US" sz="3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be Shared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Life Orientation (LIFO)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>(Atkins)</a:t>
            </a:r>
          </a:p>
          <a:p>
            <a:pPr marL="0" indent="0">
              <a:buNone/>
            </a:pPr>
            <a:r>
              <a:rPr lang="en-US" b="1" dirty="0"/>
              <a:t>Emotional Intelligence</a:t>
            </a:r>
            <a:r>
              <a:rPr lang="en-US" dirty="0"/>
              <a:t>		(Mind Tools)</a:t>
            </a:r>
          </a:p>
          <a:p>
            <a:pPr marL="0" indent="0">
              <a:buNone/>
            </a:pPr>
            <a:r>
              <a:rPr lang="en-US" b="1" dirty="0"/>
              <a:t>Art of Listening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/>
              <a:t>(Nichols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5311" y="2296914"/>
            <a:ext cx="2499577" cy="3121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Listening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Mary P. Nichols, PhD.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Well do you Listen?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Questionnaire</a:t>
            </a:r>
            <a:endParaRPr lang="en-US" dirty="0"/>
          </a:p>
        </p:txBody>
      </p:sp>
      <p:pic>
        <p:nvPicPr>
          <p:cNvPr id="3" name="Content Placeholder 2" descr="c1a635f6-a099-4ede-8f15-79b86e315088.pdf - Google Chrome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4" t="23798" r="31058" b="32088"/>
          <a:stretch/>
        </p:blipFill>
        <p:spPr>
          <a:xfrm>
            <a:off x="822960" y="2691025"/>
            <a:ext cx="4046220" cy="3034665"/>
          </a:xfrm>
          <a:ln w="38100"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84648" y="1846052"/>
            <a:ext cx="3182112" cy="736282"/>
          </a:xfrm>
        </p:spPr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89220" y="2582334"/>
            <a:ext cx="3177540" cy="3378200"/>
          </a:xfrm>
        </p:spPr>
        <p:txBody>
          <a:bodyPr/>
          <a:lstStyle/>
          <a:p>
            <a:r>
              <a:rPr lang="en-US" dirty="0" smtClean="0"/>
              <a:t>31-35 = Effective Listener</a:t>
            </a:r>
          </a:p>
          <a:p>
            <a:r>
              <a:rPr lang="en-US" dirty="0" smtClean="0"/>
              <a:t>21-30 = Good Listener</a:t>
            </a:r>
          </a:p>
          <a:p>
            <a:r>
              <a:rPr lang="en-US" dirty="0" smtClean="0"/>
              <a:t>14-20 = Not-so-good Listener</a:t>
            </a:r>
          </a:p>
          <a:p>
            <a:r>
              <a:rPr lang="en-US" dirty="0" smtClean="0"/>
              <a:t>&lt;13 = Huh???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31</a:t>
            </a:fld>
            <a:endParaRPr lang="en-US"/>
          </a:p>
        </p:txBody>
      </p:sp>
      <p:pic>
        <p:nvPicPr>
          <p:cNvPr id="8196" name="Picture 6" descr="C:\Documents and Settings\slshepard\Local Settings\Temporary Internet Files\Content.IE5\MLO2EX3X\MC9004404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92" y="822961"/>
            <a:ext cx="10748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Skills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Hearing is with your ears, listening is with the mind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Keith Davis, Human Behavior &amp; </a:t>
            </a:r>
            <a:r>
              <a:rPr lang="en-US" dirty="0" smtClean="0"/>
              <a:t>Work</a:t>
            </a:r>
            <a:endParaRPr lang="en-US" dirty="0" smtClean="0"/>
          </a:p>
          <a:p>
            <a:r>
              <a:rPr lang="en-US" dirty="0" smtClean="0"/>
              <a:t>Listening is playing catch with words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play catch, both parties must </a:t>
            </a:r>
            <a:r>
              <a:rPr lang="en-US" dirty="0" smtClean="0"/>
              <a:t>participate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Dr</a:t>
            </a:r>
            <a:r>
              <a:rPr lang="en-US" dirty="0" smtClean="0"/>
              <a:t>. Mortimer Adler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857414"/>
            <a:ext cx="2636520" cy="19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Then - Why Don’t We Listen?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brain is faster than our mouth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We speak 125-150 words/minutes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We listen to 400 words/minute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Our brain can process 1,000-1,500 words/minute!!</a:t>
            </a:r>
          </a:p>
          <a:p>
            <a:r>
              <a:rPr lang="en-US" dirty="0" smtClean="0"/>
              <a:t>Untrained listener understands/retains 50% of conversation!</a:t>
            </a:r>
          </a:p>
          <a:p>
            <a:r>
              <a:rPr lang="en-US" dirty="0" smtClean="0"/>
              <a:t>Experts suggest that we all make at least one major listening </a:t>
            </a:r>
            <a:r>
              <a:rPr lang="en-US" dirty="0" smtClean="0"/>
              <a:t>mistake per day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33</a:t>
            </a:fld>
            <a:endParaRPr lang="en-US"/>
          </a:p>
        </p:txBody>
      </p:sp>
      <p:pic>
        <p:nvPicPr>
          <p:cNvPr id="11268" name="Picture 6" descr="C:\Documents and Settings\slshepard\Local Settings\Temporary Internet Files\Content.IE5\2SV1B2HX\MC9002345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59" y="4215292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Listening	</a:t>
            </a:r>
          </a:p>
        </p:txBody>
      </p:sp>
      <p:sp>
        <p:nvSpPr>
          <p:cNvPr id="12291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b="1" u="sng" dirty="0" smtClean="0"/>
              <a:t>talking</a:t>
            </a:r>
            <a:r>
              <a:rPr lang="en-US" dirty="0" smtClean="0"/>
              <a:t> as an </a:t>
            </a:r>
            <a:r>
              <a:rPr lang="en-US" b="1" u="sng" dirty="0"/>
              <a:t>active</a:t>
            </a:r>
            <a:r>
              <a:rPr lang="en-US" dirty="0"/>
              <a:t> </a:t>
            </a:r>
            <a:r>
              <a:rPr lang="en-US" dirty="0" smtClean="0"/>
              <a:t>role</a:t>
            </a:r>
          </a:p>
          <a:p>
            <a:r>
              <a:rPr lang="en-US" dirty="0" smtClean="0"/>
              <a:t>See </a:t>
            </a:r>
            <a:r>
              <a:rPr lang="en-US" b="1" u="sng" dirty="0" smtClean="0"/>
              <a:t>listening</a:t>
            </a:r>
            <a:r>
              <a:rPr lang="en-US" dirty="0" smtClean="0"/>
              <a:t> as a </a:t>
            </a:r>
            <a:r>
              <a:rPr lang="en-US" b="1" u="sng" dirty="0"/>
              <a:t>passive</a:t>
            </a:r>
            <a:r>
              <a:rPr lang="en-US" dirty="0" smtClean="0"/>
              <a:t> role</a:t>
            </a:r>
          </a:p>
          <a:p>
            <a:r>
              <a:rPr lang="en-US" b="1" u="sng" dirty="0" smtClean="0"/>
              <a:t>Over preparation</a:t>
            </a:r>
            <a:r>
              <a:rPr lang="en-US" dirty="0" smtClean="0"/>
              <a:t> of what you are going to say</a:t>
            </a:r>
          </a:p>
          <a:p>
            <a:r>
              <a:rPr lang="en-US" b="1" u="sng" dirty="0" smtClean="0"/>
              <a:t>Emotional</a:t>
            </a:r>
            <a:r>
              <a:rPr lang="en-US" dirty="0" smtClean="0"/>
              <a:t> filters or blinders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educate our students in reading, writing and speech, when in reality our skill set requirements are: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7126" t="2329" r="15112" b="1492"/>
          <a:stretch/>
        </p:blipFill>
        <p:spPr>
          <a:xfrm>
            <a:off x="4768185" y="2984645"/>
            <a:ext cx="3493829" cy="33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Effective Listening?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your Knowledge</a:t>
            </a:r>
          </a:p>
          <a:p>
            <a:r>
              <a:rPr lang="en-US" dirty="0" smtClean="0"/>
              <a:t>Save Time</a:t>
            </a:r>
          </a:p>
          <a:p>
            <a:r>
              <a:rPr lang="en-US" dirty="0" smtClean="0"/>
              <a:t>Reduce Stress</a:t>
            </a:r>
          </a:p>
          <a:p>
            <a:r>
              <a:rPr lang="en-US" dirty="0" smtClean="0"/>
              <a:t>Real Dialogue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Understand</a:t>
            </a:r>
          </a:p>
          <a:p>
            <a:r>
              <a:rPr lang="en-US" dirty="0" smtClean="0"/>
              <a:t>Self-Esteem</a:t>
            </a:r>
          </a:p>
          <a:p>
            <a:r>
              <a:rPr lang="en-US" dirty="0" smtClean="0"/>
              <a:t>Influence &amp; Power</a:t>
            </a:r>
          </a:p>
          <a:p>
            <a:r>
              <a:rPr lang="en-US" dirty="0" smtClean="0"/>
              <a:t>Develop your Potential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35</a:t>
            </a:fld>
            <a:endParaRPr lang="en-US"/>
          </a:p>
        </p:txBody>
      </p:sp>
      <p:pic>
        <p:nvPicPr>
          <p:cNvPr id="15364" name="Picture 2" descr="C:\Documents and Settings\slshepard\Local Settings\Temporary Internet Files\Content.IE5\UDOVYJ8G\MC9003554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29" y="2714414"/>
            <a:ext cx="250480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Habits – </a:t>
            </a:r>
            <a:br>
              <a:rPr lang="en-US" dirty="0" smtClean="0"/>
            </a:br>
            <a:r>
              <a:rPr lang="en-US" dirty="0" smtClean="0"/>
              <a:t>Are you one of these?</a:t>
            </a:r>
            <a:endParaRPr lang="en-US" dirty="0"/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Attention Faker </a:t>
            </a:r>
          </a:p>
          <a:p>
            <a:r>
              <a:rPr lang="en-US" smtClean="0"/>
              <a:t>Fact Gather </a:t>
            </a:r>
          </a:p>
          <a:p>
            <a:r>
              <a:rPr lang="en-US" smtClean="0"/>
              <a:t>Criticizer</a:t>
            </a:r>
          </a:p>
          <a:p>
            <a:r>
              <a:rPr lang="en-US" smtClean="0"/>
              <a:t>Boring </a:t>
            </a:r>
          </a:p>
          <a:p>
            <a:r>
              <a:rPr lang="en-US" smtClean="0"/>
              <a:t>Blockers</a:t>
            </a:r>
          </a:p>
          <a:p>
            <a:r>
              <a:rPr lang="en-US" smtClean="0"/>
              <a:t>Distracter</a:t>
            </a:r>
          </a:p>
          <a:p>
            <a:r>
              <a:rPr lang="en-US" smtClean="0"/>
              <a:t>Note Taker</a:t>
            </a:r>
          </a:p>
          <a:p>
            <a:r>
              <a:rPr lang="en-US" smtClean="0"/>
              <a:t>Mental Rehearser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36</a:t>
            </a:fld>
            <a:endParaRPr lang="en-US"/>
          </a:p>
        </p:txBody>
      </p:sp>
      <p:pic>
        <p:nvPicPr>
          <p:cNvPr id="13316" name="Picture 3" descr="C:\Documents and Settings\slshepard\Local Settings\Temporary Internet Files\Content.IE5\2SV1B2HX\MC9004344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79" y="2286000"/>
            <a:ext cx="338997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Be a Great Listener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39957" cy="4351338"/>
          </a:xfrm>
        </p:spPr>
        <p:txBody>
          <a:bodyPr/>
          <a:lstStyle/>
          <a:p>
            <a:r>
              <a:rPr lang="en-US" dirty="0" smtClean="0"/>
              <a:t>One must develop listening skills: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 Interactive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 Attentive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does not come easily!!</a:t>
            </a:r>
          </a:p>
          <a:p>
            <a:endParaRPr lang="en-US" dirty="0" smtClean="0"/>
          </a:p>
          <a:p>
            <a:r>
              <a:rPr lang="en-US" dirty="0" smtClean="0"/>
              <a:t>Skills will help you to better receive true meanings your speaker is trying to convey!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37</a:t>
            </a:fld>
            <a:endParaRPr lang="en-US"/>
          </a:p>
        </p:txBody>
      </p:sp>
      <p:pic>
        <p:nvPicPr>
          <p:cNvPr id="16388" name="Picture 4" descr="C:\Documents and Settings\slshepard\Local Settings\Temporary Internet Files\Content.IE5\2SV1B2HX\MC9000890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023661"/>
            <a:ext cx="12983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LIFO and Listening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Controlling/Taking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them tune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Competitive	</a:t>
            </a:r>
          </a:p>
          <a:p>
            <a:r>
              <a:rPr lang="en-US" dirty="0" smtClean="0"/>
              <a:t>Enterprising</a:t>
            </a:r>
          </a:p>
          <a:p>
            <a:r>
              <a:rPr lang="en-US" dirty="0" smtClean="0"/>
              <a:t>Fast-moving</a:t>
            </a:r>
          </a:p>
          <a:p>
            <a:r>
              <a:rPr lang="en-US" dirty="0" smtClean="0"/>
              <a:t>Pioneering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What makes them tune out?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Resources restricted</a:t>
            </a:r>
          </a:p>
          <a:p>
            <a:r>
              <a:rPr lang="en-US" smtClean="0"/>
              <a:t>Authority undercut</a:t>
            </a:r>
          </a:p>
          <a:p>
            <a:r>
              <a:rPr lang="en-US" smtClean="0"/>
              <a:t>Less responsibility</a:t>
            </a:r>
          </a:p>
          <a:p>
            <a:r>
              <a:rPr lang="en-US" smtClean="0"/>
              <a:t>No challenges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Orientation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Schutz</a:t>
            </a:r>
            <a:r>
              <a:rPr lang="en-US" dirty="0" smtClean="0"/>
              <a:t>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Adaptive/Dealing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Harmony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makes them tune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Social</a:t>
            </a:r>
          </a:p>
          <a:p>
            <a:r>
              <a:rPr lang="en-US" smtClean="0"/>
              <a:t>Flexible</a:t>
            </a:r>
          </a:p>
          <a:p>
            <a:r>
              <a:rPr lang="en-US" smtClean="0"/>
              <a:t>Informal</a:t>
            </a:r>
          </a:p>
          <a:p>
            <a:r>
              <a:rPr lang="en-US" smtClean="0"/>
              <a:t>Accepting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What makes them tune out?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Unfriendly people</a:t>
            </a:r>
          </a:p>
          <a:p>
            <a:r>
              <a:rPr lang="en-US" smtClean="0"/>
              <a:t>Critical authority</a:t>
            </a:r>
          </a:p>
          <a:p>
            <a:r>
              <a:rPr lang="en-US" smtClean="0"/>
              <a:t>Routines and details</a:t>
            </a:r>
          </a:p>
          <a:p>
            <a:r>
              <a:rPr lang="en-US" smtClean="0"/>
              <a:t>Strict schedules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9933"/>
          </a:solidFill>
          <a:ln>
            <a:solidFill>
              <a:srgbClr val="0066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Conserving/Holding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makes them tune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Unemotional</a:t>
            </a:r>
          </a:p>
          <a:p>
            <a:r>
              <a:rPr lang="en-US" dirty="0" smtClean="0"/>
              <a:t>Factual</a:t>
            </a:r>
          </a:p>
          <a:p>
            <a:r>
              <a:rPr lang="en-US" dirty="0" smtClean="0"/>
              <a:t>Inquiring</a:t>
            </a:r>
          </a:p>
          <a:p>
            <a:r>
              <a:rPr lang="en-US" dirty="0" smtClean="0"/>
              <a:t>Practical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What makes them tune out?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Constant changes</a:t>
            </a:r>
          </a:p>
          <a:p>
            <a:r>
              <a:rPr lang="en-US" smtClean="0"/>
              <a:t>Highly emotional</a:t>
            </a:r>
          </a:p>
          <a:p>
            <a:r>
              <a:rPr lang="en-US" smtClean="0"/>
              <a:t>Fast decisions</a:t>
            </a:r>
          </a:p>
          <a:p>
            <a:r>
              <a:rPr lang="en-US" smtClean="0"/>
              <a:t>Unplanned action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Supporting/Giving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Excellence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them tune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Respectful</a:t>
            </a:r>
          </a:p>
          <a:p>
            <a:r>
              <a:rPr lang="en-US" smtClean="0"/>
              <a:t>Accepting</a:t>
            </a:r>
          </a:p>
          <a:p>
            <a:r>
              <a:rPr lang="en-US" smtClean="0"/>
              <a:t>Reassuring</a:t>
            </a:r>
          </a:p>
          <a:p>
            <a:r>
              <a:rPr lang="en-US" smtClean="0"/>
              <a:t>Idealistic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What makes them tune out?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Critical</a:t>
            </a:r>
          </a:p>
          <a:p>
            <a:r>
              <a:rPr lang="en-US" smtClean="0"/>
              <a:t>Ridiculing</a:t>
            </a:r>
          </a:p>
          <a:p>
            <a:r>
              <a:rPr lang="en-US" smtClean="0"/>
              <a:t>Failing</a:t>
            </a:r>
          </a:p>
          <a:p>
            <a:r>
              <a:rPr lang="en-US" smtClean="0"/>
              <a:t>Unhelpful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Discuss your LIFO style with your neighbor in relation to listening.</a:t>
            </a:r>
          </a:p>
          <a:p>
            <a:pPr lvl="1"/>
            <a:r>
              <a:rPr lang="en-US" sz="3800" dirty="0" smtClean="0">
                <a:solidFill>
                  <a:srgbClr val="FF0000"/>
                </a:solidFill>
              </a:rPr>
              <a:t>Is what is listed for tuning in and out accurate?</a:t>
            </a:r>
          </a:p>
          <a:p>
            <a:r>
              <a:rPr lang="en-US" sz="4000" dirty="0"/>
              <a:t>Pick someone you have difficulty communicating with.</a:t>
            </a:r>
          </a:p>
          <a:p>
            <a:pPr lvl="1"/>
            <a:r>
              <a:rPr lang="en-US" sz="3800" dirty="0">
                <a:solidFill>
                  <a:srgbClr val="FF0000"/>
                </a:solidFill>
              </a:rPr>
              <a:t>If you know their LIFO preference, what can you do differently to make them tune in</a:t>
            </a:r>
            <a:r>
              <a:rPr lang="en-US" sz="3800" dirty="0" smtClean="0">
                <a:solidFill>
                  <a:srgbClr val="FF0000"/>
                </a:solidFill>
              </a:rPr>
              <a:t>?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 Attention!!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b="1" u="sng" dirty="0" smtClean="0"/>
              <a:t>motivated</a:t>
            </a:r>
            <a:r>
              <a:rPr lang="en-US" dirty="0" smtClean="0"/>
              <a:t> to listen</a:t>
            </a:r>
          </a:p>
          <a:p>
            <a:r>
              <a:rPr lang="en-US" dirty="0" smtClean="0"/>
              <a:t>Ask </a:t>
            </a:r>
            <a:r>
              <a:rPr lang="en-US" b="1" u="sng" dirty="0" smtClean="0"/>
              <a:t>questions</a:t>
            </a:r>
            <a:r>
              <a:rPr lang="en-US" dirty="0" smtClean="0"/>
              <a:t> if you must speak</a:t>
            </a:r>
          </a:p>
          <a:p>
            <a:r>
              <a:rPr lang="en-US" dirty="0" smtClean="0"/>
              <a:t>Be alert to </a:t>
            </a:r>
            <a:r>
              <a:rPr lang="en-US" b="1" u="sng" dirty="0" smtClean="0"/>
              <a:t>nonverbal clues</a:t>
            </a:r>
          </a:p>
          <a:p>
            <a:r>
              <a:rPr lang="en-US" dirty="0" smtClean="0"/>
              <a:t>Allow speaker </a:t>
            </a:r>
            <a:r>
              <a:rPr lang="en-US" sz="2000" b="1" u="sng" dirty="0" smtClean="0"/>
              <a:t>tell</a:t>
            </a:r>
            <a:r>
              <a:rPr lang="en-US" b="1" u="sng" dirty="0" smtClean="0"/>
              <a:t> their story</a:t>
            </a:r>
          </a:p>
          <a:p>
            <a:r>
              <a:rPr lang="en-US" dirty="0" smtClean="0"/>
              <a:t>DO NOT </a:t>
            </a:r>
            <a:r>
              <a:rPr lang="en-US" b="1" u="sng" dirty="0" smtClean="0"/>
              <a:t>interrupt</a:t>
            </a:r>
          </a:p>
          <a:p>
            <a:r>
              <a:rPr lang="en-US" dirty="0" smtClean="0"/>
              <a:t>Fight off </a:t>
            </a:r>
            <a:r>
              <a:rPr lang="en-US" b="1" u="sng" dirty="0" smtClean="0"/>
              <a:t>distractions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 not trust your </a:t>
            </a:r>
            <a:r>
              <a:rPr lang="en-US" sz="2000" b="1" u="sng" dirty="0"/>
              <a:t>memory</a:t>
            </a:r>
          </a:p>
          <a:p>
            <a:r>
              <a:rPr lang="en-US" sz="2000" dirty="0"/>
              <a:t>Listen with a </a:t>
            </a:r>
            <a:r>
              <a:rPr lang="en-US" sz="2000" b="1" u="sng" dirty="0"/>
              <a:t>goal in mind</a:t>
            </a:r>
          </a:p>
          <a:p>
            <a:r>
              <a:rPr lang="en-US" sz="2000" dirty="0"/>
              <a:t>React to message - </a:t>
            </a:r>
            <a:r>
              <a:rPr lang="en-US" sz="2000" b="1" u="sng" dirty="0"/>
              <a:t>not person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Give </a:t>
            </a:r>
            <a:r>
              <a:rPr lang="en-US" sz="2000" dirty="0"/>
              <a:t>speaker </a:t>
            </a:r>
            <a:r>
              <a:rPr lang="en-US" sz="2000" b="1" u="sng" dirty="0"/>
              <a:t>undivided attention</a:t>
            </a:r>
          </a:p>
          <a:p>
            <a:r>
              <a:rPr lang="en-US" sz="2000" dirty="0" smtClean="0"/>
              <a:t>DO </a:t>
            </a:r>
            <a:r>
              <a:rPr lang="en-US" sz="2000" dirty="0"/>
              <a:t>NOT </a:t>
            </a:r>
            <a:r>
              <a:rPr lang="en-US" sz="2000" b="1" u="sng" dirty="0"/>
              <a:t>get angry</a:t>
            </a:r>
          </a:p>
          <a:p>
            <a:r>
              <a:rPr lang="en-US" sz="2000" dirty="0" smtClean="0"/>
              <a:t>Impossible </a:t>
            </a:r>
            <a:r>
              <a:rPr lang="en-US" sz="2000" dirty="0"/>
              <a:t>to </a:t>
            </a:r>
            <a:r>
              <a:rPr lang="en-US" sz="2000" dirty="0" smtClean="0"/>
              <a:t>listen/speak </a:t>
            </a:r>
            <a:r>
              <a:rPr lang="en-US" sz="2000" dirty="0"/>
              <a:t>at the </a:t>
            </a:r>
            <a:r>
              <a:rPr lang="en-US" sz="2000" b="1" u="sng" dirty="0"/>
              <a:t>same </a:t>
            </a:r>
            <a:r>
              <a:rPr lang="en-US" sz="2000" b="1" u="sng" dirty="0" smtClean="0"/>
              <a:t>time</a:t>
            </a:r>
            <a:endParaRPr lang="en-US" sz="2000" b="1" u="sng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34" t="1076" r="5032"/>
          <a:stretch/>
        </p:blipFill>
        <p:spPr>
          <a:xfrm>
            <a:off x="291947" y="263028"/>
            <a:ext cx="8560107" cy="63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Performing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</a:p>
          <a:p>
            <a:pPr lvl="1"/>
            <a:r>
              <a:rPr lang="en-US" dirty="0" smtClean="0"/>
              <a:t>Confirming strengths</a:t>
            </a:r>
          </a:p>
          <a:p>
            <a:pPr lvl="1"/>
            <a:r>
              <a:rPr lang="en-US" dirty="0" smtClean="0"/>
              <a:t>Treating negatives positively</a:t>
            </a:r>
          </a:p>
          <a:p>
            <a:pPr lvl="1"/>
            <a:r>
              <a:rPr lang="en-US" dirty="0" smtClean="0"/>
              <a:t>Utilizing differences</a:t>
            </a:r>
          </a:p>
          <a:p>
            <a:pPr lvl="1"/>
            <a:r>
              <a:rPr lang="en-US" dirty="0" smtClean="0"/>
              <a:t>Visioning the whole</a:t>
            </a:r>
          </a:p>
          <a:p>
            <a:pPr lvl="1"/>
            <a:r>
              <a:rPr lang="en-US" dirty="0" smtClean="0"/>
              <a:t>Getting agreement</a:t>
            </a:r>
          </a:p>
          <a:p>
            <a:pPr lvl="1"/>
            <a:r>
              <a:rPr lang="en-US" dirty="0" smtClean="0"/>
              <a:t>Controlling excess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22" y="2133600"/>
            <a:ext cx="24939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7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to speak and interact with others based upon their </a:t>
            </a:r>
            <a:r>
              <a:rPr lang="en-US" b="1" u="sng" dirty="0" smtClean="0">
                <a:solidFill>
                  <a:srgbClr val="FF0000"/>
                </a:solidFill>
              </a:rPr>
              <a:t>Life Orientations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Improve your </a:t>
            </a:r>
            <a:r>
              <a:rPr lang="en-US" b="1" u="sng" dirty="0" smtClean="0">
                <a:solidFill>
                  <a:srgbClr val="FF0000"/>
                </a:solidFill>
              </a:rPr>
              <a:t>Emotional Intelligence</a:t>
            </a:r>
            <a:r>
              <a:rPr lang="en-US" dirty="0" smtClean="0"/>
              <a:t> by:</a:t>
            </a:r>
          </a:p>
          <a:p>
            <a:pPr lvl="1"/>
            <a:r>
              <a:rPr lang="en-US" dirty="0" smtClean="0"/>
              <a:t>Observing how you </a:t>
            </a:r>
            <a:r>
              <a:rPr lang="en-US" b="1" u="sng" dirty="0" smtClean="0"/>
              <a:t>react</a:t>
            </a:r>
            <a:r>
              <a:rPr lang="en-US" dirty="0" smtClean="0"/>
              <a:t> to </a:t>
            </a:r>
            <a:r>
              <a:rPr lang="en-US" b="1" u="sng" dirty="0" smtClean="0"/>
              <a:t>people</a:t>
            </a:r>
            <a:r>
              <a:rPr lang="en-US" dirty="0" smtClean="0"/>
              <a:t> and stressful </a:t>
            </a:r>
            <a:r>
              <a:rPr lang="en-US" b="1" u="sng" dirty="0" smtClean="0"/>
              <a:t>situation</a:t>
            </a:r>
          </a:p>
          <a:p>
            <a:pPr lvl="1"/>
            <a:r>
              <a:rPr lang="en-US" dirty="0" smtClean="0"/>
              <a:t>Taking </a:t>
            </a:r>
            <a:r>
              <a:rPr lang="en-US" b="1" u="sng" dirty="0" smtClean="0"/>
              <a:t>responsibility</a:t>
            </a:r>
            <a:r>
              <a:rPr lang="en-US" dirty="0" smtClean="0"/>
              <a:t> for your </a:t>
            </a:r>
            <a:r>
              <a:rPr lang="en-US" b="1" u="sng" dirty="0" smtClean="0"/>
              <a:t>actions</a:t>
            </a:r>
          </a:p>
          <a:p>
            <a:pPr lvl="1"/>
            <a:r>
              <a:rPr lang="en-US" dirty="0" smtClean="0"/>
              <a:t>Examining how </a:t>
            </a:r>
            <a:r>
              <a:rPr lang="en-US" b="1" u="sng" dirty="0" smtClean="0"/>
              <a:t>your actions affect</a:t>
            </a:r>
            <a:r>
              <a:rPr lang="en-US" dirty="0" smtClean="0"/>
              <a:t> others</a:t>
            </a:r>
          </a:p>
          <a:p>
            <a:r>
              <a:rPr lang="en-US" dirty="0" smtClean="0"/>
              <a:t>Become a better </a:t>
            </a:r>
            <a:r>
              <a:rPr lang="en-US" b="1" u="sng" dirty="0" smtClean="0">
                <a:solidFill>
                  <a:srgbClr val="FF0000"/>
                </a:solidFill>
              </a:rPr>
              <a:t>Listener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by:</a:t>
            </a:r>
          </a:p>
          <a:p>
            <a:pPr lvl="1"/>
            <a:r>
              <a:rPr lang="en-US" dirty="0" smtClean="0"/>
              <a:t>Asking </a:t>
            </a:r>
            <a:r>
              <a:rPr lang="en-US" b="1" u="sng" dirty="0" smtClean="0"/>
              <a:t>questions</a:t>
            </a:r>
            <a:r>
              <a:rPr lang="en-US" dirty="0" smtClean="0"/>
              <a:t> if you must speak</a:t>
            </a:r>
          </a:p>
          <a:p>
            <a:pPr lvl="1"/>
            <a:r>
              <a:rPr lang="en-US" dirty="0" smtClean="0"/>
              <a:t>Allowing speaker to </a:t>
            </a:r>
            <a:r>
              <a:rPr lang="en-US" b="1" u="sng" dirty="0" smtClean="0"/>
              <a:t>tell their story</a:t>
            </a:r>
            <a:r>
              <a:rPr lang="en-US" dirty="0" smtClean="0"/>
              <a:t> - DO NOT </a:t>
            </a:r>
            <a:r>
              <a:rPr lang="en-US" b="1" u="sng" dirty="0" smtClean="0"/>
              <a:t>interrupt</a:t>
            </a:r>
          </a:p>
          <a:p>
            <a:pPr lvl="1"/>
            <a:r>
              <a:rPr lang="en-US" dirty="0" smtClean="0"/>
              <a:t>Fighting off </a:t>
            </a:r>
            <a:r>
              <a:rPr lang="en-US" b="1" u="sng" dirty="0" smtClean="0"/>
              <a:t>distractions</a:t>
            </a:r>
            <a:r>
              <a:rPr lang="en-US" dirty="0" smtClean="0"/>
              <a:t> and giving speaker </a:t>
            </a:r>
            <a:r>
              <a:rPr lang="en-US" b="1" u="sng" dirty="0" smtClean="0"/>
              <a:t>undivided attention</a:t>
            </a:r>
          </a:p>
          <a:p>
            <a:pPr lvl="1"/>
            <a:r>
              <a:rPr lang="en-US" dirty="0" smtClean="0"/>
              <a:t>Understanding how what makes others </a:t>
            </a:r>
            <a:r>
              <a:rPr lang="en-US" b="1" u="sng" dirty="0" smtClean="0"/>
              <a:t>tune in</a:t>
            </a:r>
            <a:r>
              <a:rPr lang="en-US" dirty="0" smtClean="0"/>
              <a:t> and </a:t>
            </a:r>
            <a:r>
              <a:rPr lang="en-US" b="1" u="sng" dirty="0" smtClean="0"/>
              <a:t>tune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buNone/>
            </a:pPr>
            <a:r>
              <a:rPr lang="en-US" dirty="0" err="1"/>
              <a:t>MindTools</a:t>
            </a:r>
            <a:r>
              <a:rPr lang="en-US" dirty="0"/>
              <a:t>. (2018, March 14). </a:t>
            </a:r>
            <a:r>
              <a:rPr lang="en-US" i="1" dirty="0"/>
              <a:t>Emotional intelligence</a:t>
            </a:r>
            <a:r>
              <a:rPr lang="en-US" dirty="0"/>
              <a:t>. Retrieved from </a:t>
            </a:r>
            <a:r>
              <a:rPr lang="en-US" dirty="0" err="1" smtClean="0"/>
              <a:t>MindTools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www.mindtools.com/pages/article/newCDV_59.htm</a:t>
            </a:r>
            <a:endParaRPr lang="en-US" dirty="0" smtClean="0"/>
          </a:p>
          <a:p>
            <a:pPr marL="0" indent="-457200">
              <a:buNone/>
            </a:pPr>
            <a:r>
              <a:rPr lang="en-US" dirty="0" smtClean="0"/>
              <a:t>The </a:t>
            </a:r>
            <a:r>
              <a:rPr lang="en-US" dirty="0" err="1"/>
              <a:t>Schutz</a:t>
            </a:r>
            <a:r>
              <a:rPr lang="en-US" dirty="0"/>
              <a:t> Company. (2009, August 9). How LIFO Produces Results. </a:t>
            </a:r>
            <a:r>
              <a:rPr lang="en-US" dirty="0" smtClean="0"/>
              <a:t>Retrieved </a:t>
            </a:r>
            <a:r>
              <a:rPr lang="en-US" dirty="0"/>
              <a:t>from LIFO: Life Orientations: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://lifo.co/introduction-lifo/lifo-produces-results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-457200">
              <a:buNone/>
            </a:pPr>
            <a:r>
              <a:rPr lang="en-US" dirty="0"/>
              <a:t>Nichols PhD., M. P. (2009). </a:t>
            </a:r>
            <a:r>
              <a:rPr lang="en-US" i="1" dirty="0"/>
              <a:t>The lost art of listening: How learning to listen </a:t>
            </a:r>
            <a:r>
              <a:rPr lang="en-US" i="1" dirty="0" smtClean="0"/>
              <a:t>can </a:t>
            </a:r>
            <a:r>
              <a:rPr lang="en-US" i="1" dirty="0"/>
              <a:t>improve relationships</a:t>
            </a:r>
            <a:r>
              <a:rPr lang="en-US" dirty="0"/>
              <a:t> (2nd ed.). New York, NY: The Guilford </a:t>
            </a:r>
            <a:r>
              <a:rPr lang="en-US" dirty="0" smtClean="0"/>
              <a:t>Publications</a:t>
            </a:r>
            <a:r>
              <a:rPr lang="en-US" dirty="0"/>
              <a:t>, Inc.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Orientation (LIFO)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Confirm your LIFO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Matching communication styles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Understand how to leverage your LIFO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9071DC-B8A1-4132-BB97-69BE77AF6A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8562" r="19226" b="6766"/>
          <a:stretch/>
        </p:blipFill>
        <p:spPr bwMode="auto">
          <a:xfrm rot="5400000">
            <a:off x="2048704" y="1224629"/>
            <a:ext cx="5200651" cy="5875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520" y="147338"/>
            <a:ext cx="6589200" cy="128089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Activity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Confirming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 descr="A person sitting in a red shirt&#10;&#10;Description generated with high confidence">
            <a:extLst>
              <a:ext uri="{FF2B5EF4-FFF2-40B4-BE49-F238E27FC236}">
                <a16:creationId xmlns:a16="http://schemas.microsoft.com/office/drawing/2014/main" xmlns="" id="{5614321D-2B77-46F2-B862-74431C60E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4" b="2927"/>
          <a:stretch/>
        </p:blipFill>
        <p:spPr>
          <a:xfrm>
            <a:off x="6802229" y="2068308"/>
            <a:ext cx="1940342" cy="1917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AA63D60-9BC4-4FC9-8FDB-9169636F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05" y="4678481"/>
            <a:ext cx="3078044" cy="18267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A person sitting in a kitchen&#10;&#10;Description generated with very high confidence">
            <a:extLst>
              <a:ext uri="{FF2B5EF4-FFF2-40B4-BE49-F238E27FC236}">
                <a16:creationId xmlns:a16="http://schemas.microsoft.com/office/drawing/2014/main" xmlns="" id="{F1D3D248-1853-452E-BDA1-CD505E5AA6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46" t="7364" r="23740" b="7241"/>
          <a:stretch/>
        </p:blipFill>
        <p:spPr>
          <a:xfrm>
            <a:off x="401429" y="2068308"/>
            <a:ext cx="2194866" cy="2028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CF84E8-BE81-47EA-A762-423ED08431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08" t="5676" r="208" b="4151"/>
          <a:stretch/>
        </p:blipFill>
        <p:spPr>
          <a:xfrm>
            <a:off x="272293" y="4601270"/>
            <a:ext cx="1647825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659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DE863948-8279-4318-B756-AB685C8F22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301CBD-B2C2-44DE-B0C9-925796038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42720" y="1905000"/>
            <a:ext cx="6085840" cy="3667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8DC861-9561-4534-AA9E-5C84695282D2}"/>
              </a:ext>
            </a:extLst>
          </p:cNvPr>
          <p:cNvSpPr txBox="1"/>
          <p:nvPr/>
        </p:nvSpPr>
        <p:spPr>
          <a:xfrm>
            <a:off x="2286000" y="643491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hikingartist.com/2013/03/24/words-bridge-illustr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43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8</a:t>
            </a:fld>
            <a:endParaRPr lang="en-US"/>
          </a:p>
        </p:txBody>
      </p:sp>
      <p:sp>
        <p:nvSpPr>
          <p:cNvPr id="18228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900"/>
            <a:ext cx="8229600" cy="668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Mismatching</a:t>
            </a:r>
            <a:endParaRPr lang="en-US" dirty="0">
              <a:ea typeface="+mj-ea"/>
            </a:endParaRPr>
          </a:p>
        </p:txBody>
      </p:sp>
      <p:sp>
        <p:nvSpPr>
          <p:cNvPr id="90132" name="Rectangle 28"/>
          <p:cNvSpPr>
            <a:spLocks noChangeArrowheads="1"/>
          </p:cNvSpPr>
          <p:nvPr/>
        </p:nvSpPr>
        <p:spPr bwMode="auto">
          <a:xfrm>
            <a:off x="1088570" y="1203960"/>
            <a:ext cx="3015342" cy="192024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33" name="Rectangle 4"/>
          <p:cNvSpPr>
            <a:spLocks noChangeArrowheads="1"/>
          </p:cNvSpPr>
          <p:nvPr/>
        </p:nvSpPr>
        <p:spPr bwMode="auto">
          <a:xfrm>
            <a:off x="1240970" y="1371600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30000"/>
              </a:spcBef>
            </a:pPr>
            <a:r>
              <a:rPr lang="en-US" sz="2000" dirty="0">
                <a:solidFill>
                  <a:schemeClr val="bg1"/>
                </a:solidFill>
              </a:rPr>
              <a:t>Excellence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85657" y="3489960"/>
            <a:ext cx="3015342" cy="1920240"/>
            <a:chOff x="4974771" y="1737360"/>
            <a:chExt cx="3015342" cy="1920240"/>
          </a:xfrm>
          <a:solidFill>
            <a:srgbClr val="FFCC00"/>
          </a:solidFill>
        </p:grpSpPr>
        <p:sp>
          <p:nvSpPr>
            <p:cNvPr id="90128" name="Rectangle 27"/>
            <p:cNvSpPr>
              <a:spLocks noChangeArrowheads="1"/>
            </p:cNvSpPr>
            <p:nvPr/>
          </p:nvSpPr>
          <p:spPr bwMode="auto">
            <a:xfrm>
              <a:off x="4974771" y="1737360"/>
              <a:ext cx="3015342" cy="1920240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9" name="Rectangle 6"/>
            <p:cNvSpPr>
              <a:spLocks noChangeArrowheads="1"/>
            </p:cNvSpPr>
            <p:nvPr/>
          </p:nvSpPr>
          <p:spPr bwMode="auto">
            <a:xfrm>
              <a:off x="4996542" y="1900025"/>
              <a:ext cx="2993570" cy="6858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30000"/>
                </a:spcBef>
                <a:buFont typeface="Arial" charset="0"/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Harmony</a:t>
              </a:r>
            </a:p>
          </p:txBody>
        </p:sp>
      </p:grpSp>
      <p:sp>
        <p:nvSpPr>
          <p:cNvPr id="182306" name="Rectangle 34"/>
          <p:cNvSpPr>
            <a:spLocks noChangeArrowheads="1"/>
          </p:cNvSpPr>
          <p:nvPr/>
        </p:nvSpPr>
        <p:spPr bwMode="auto">
          <a:xfrm>
            <a:off x="1066799" y="3489960"/>
            <a:ext cx="3015342" cy="1920240"/>
          </a:xfrm>
          <a:prstGeom prst="rect">
            <a:avLst/>
          </a:prstGeom>
          <a:solidFill>
            <a:srgbClr val="FF66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1" charset="0"/>
              <a:ea typeface="+mn-ea"/>
            </a:endParaRPr>
          </a:p>
        </p:txBody>
      </p:sp>
      <p:sp>
        <p:nvSpPr>
          <p:cNvPr id="90125" name="Rectangle 10"/>
          <p:cNvSpPr>
            <a:spLocks noChangeArrowheads="1"/>
          </p:cNvSpPr>
          <p:nvPr/>
        </p:nvSpPr>
        <p:spPr bwMode="auto">
          <a:xfrm>
            <a:off x="1302655" y="3666552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30000"/>
              </a:spcBef>
              <a:buFont typeface="Arial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Action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85657" y="1203960"/>
            <a:ext cx="3015342" cy="1920240"/>
            <a:chOff x="1066800" y="4023360"/>
            <a:chExt cx="3015342" cy="1920240"/>
          </a:xfrm>
          <a:solidFill>
            <a:srgbClr val="008000"/>
          </a:solidFill>
        </p:grpSpPr>
        <p:sp>
          <p:nvSpPr>
            <p:cNvPr id="90120" name="Rectangle 31"/>
            <p:cNvSpPr>
              <a:spLocks noChangeArrowheads="1"/>
            </p:cNvSpPr>
            <p:nvPr/>
          </p:nvSpPr>
          <p:spPr bwMode="auto">
            <a:xfrm>
              <a:off x="1066800" y="4023360"/>
              <a:ext cx="3015342" cy="1920240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2" name="Rectangle 13"/>
            <p:cNvSpPr>
              <a:spLocks noChangeArrowheads="1"/>
            </p:cNvSpPr>
            <p:nvPr/>
          </p:nvSpPr>
          <p:spPr bwMode="auto">
            <a:xfrm>
              <a:off x="1066800" y="4195841"/>
              <a:ext cx="3015342" cy="6858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30000"/>
                </a:spcBef>
                <a:buFont typeface="Arial" charset="0"/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Reason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7" y="2317154"/>
            <a:ext cx="2913732" cy="1950046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2122712" y="2003310"/>
            <a:ext cx="965552" cy="892573"/>
            <a:chOff x="2209800" y="2459039"/>
            <a:chExt cx="1066800" cy="968773"/>
          </a:xfrm>
        </p:grpSpPr>
        <p:sp>
          <p:nvSpPr>
            <p:cNvPr id="81" name="Rectangle 80"/>
            <p:cNvSpPr/>
            <p:nvPr/>
          </p:nvSpPr>
          <p:spPr>
            <a:xfrm>
              <a:off x="2209800" y="2459039"/>
              <a:ext cx="1066800" cy="96877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/>
            <p:cNvCxnSpPr>
              <a:stCxn id="81" idx="1"/>
              <a:endCxn id="81" idx="3"/>
            </p:cNvCxnSpPr>
            <p:nvPr/>
          </p:nvCxnSpPr>
          <p:spPr>
            <a:xfrm>
              <a:off x="2209800" y="2943426"/>
              <a:ext cx="10668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1" idx="0"/>
              <a:endCxn id="81" idx="2"/>
            </p:cNvCxnSpPr>
            <p:nvPr/>
          </p:nvCxnSpPr>
          <p:spPr>
            <a:xfrm>
              <a:off x="2743200" y="2459039"/>
              <a:ext cx="0" cy="968773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042164" y="4267200"/>
            <a:ext cx="965552" cy="892573"/>
            <a:chOff x="2209800" y="2459039"/>
            <a:chExt cx="1066800" cy="968773"/>
          </a:xfrm>
        </p:grpSpPr>
        <p:sp>
          <p:nvSpPr>
            <p:cNvPr id="94" name="Rectangle 93"/>
            <p:cNvSpPr/>
            <p:nvPr/>
          </p:nvSpPr>
          <p:spPr>
            <a:xfrm>
              <a:off x="2209800" y="2459039"/>
              <a:ext cx="1066800" cy="96877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5" name="Straight Connector 94"/>
            <p:cNvCxnSpPr>
              <a:stCxn id="94" idx="1"/>
              <a:endCxn id="94" idx="3"/>
            </p:cNvCxnSpPr>
            <p:nvPr/>
          </p:nvCxnSpPr>
          <p:spPr>
            <a:xfrm>
              <a:off x="2209800" y="2943426"/>
              <a:ext cx="10668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4" idx="0"/>
              <a:endCxn id="94" idx="2"/>
            </p:cNvCxnSpPr>
            <p:nvPr/>
          </p:nvCxnSpPr>
          <p:spPr>
            <a:xfrm>
              <a:off x="2743200" y="2459039"/>
              <a:ext cx="0" cy="968773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2122712" y="4267200"/>
            <a:ext cx="965552" cy="892573"/>
            <a:chOff x="2209800" y="2459039"/>
            <a:chExt cx="1066800" cy="968773"/>
          </a:xfrm>
        </p:grpSpPr>
        <p:sp>
          <p:nvSpPr>
            <p:cNvPr id="98" name="Rectangle 97"/>
            <p:cNvSpPr/>
            <p:nvPr/>
          </p:nvSpPr>
          <p:spPr>
            <a:xfrm>
              <a:off x="2209800" y="2459039"/>
              <a:ext cx="1066800" cy="96877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9" name="Straight Connector 98"/>
            <p:cNvCxnSpPr>
              <a:stCxn id="98" idx="1"/>
              <a:endCxn id="98" idx="3"/>
            </p:cNvCxnSpPr>
            <p:nvPr/>
          </p:nvCxnSpPr>
          <p:spPr>
            <a:xfrm>
              <a:off x="2209800" y="2943426"/>
              <a:ext cx="10668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8" idx="0"/>
              <a:endCxn id="98" idx="2"/>
            </p:cNvCxnSpPr>
            <p:nvPr/>
          </p:nvCxnSpPr>
          <p:spPr>
            <a:xfrm>
              <a:off x="2743200" y="2459039"/>
              <a:ext cx="0" cy="968773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6042164" y="2003310"/>
            <a:ext cx="965552" cy="892573"/>
            <a:chOff x="2209800" y="2459039"/>
            <a:chExt cx="1066800" cy="968773"/>
          </a:xfrm>
        </p:grpSpPr>
        <p:sp>
          <p:nvSpPr>
            <p:cNvPr id="102" name="Rectangle 101"/>
            <p:cNvSpPr/>
            <p:nvPr/>
          </p:nvSpPr>
          <p:spPr>
            <a:xfrm>
              <a:off x="2209800" y="2459039"/>
              <a:ext cx="1066800" cy="96877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3" name="Straight Connector 102"/>
            <p:cNvCxnSpPr>
              <a:stCxn id="102" idx="1"/>
              <a:endCxn id="102" idx="3"/>
            </p:cNvCxnSpPr>
            <p:nvPr/>
          </p:nvCxnSpPr>
          <p:spPr>
            <a:xfrm>
              <a:off x="2209800" y="2943426"/>
              <a:ext cx="10668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2" idx="0"/>
              <a:endCxn id="102" idx="2"/>
            </p:cNvCxnSpPr>
            <p:nvPr/>
          </p:nvCxnSpPr>
          <p:spPr>
            <a:xfrm>
              <a:off x="2743200" y="2459039"/>
              <a:ext cx="0" cy="968773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9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C517-E8B8-F649-B2DD-C0A3C9476D2E}" type="slidenum">
              <a:rPr lang="en-US" smtClean="0"/>
              <a:t>9</a:t>
            </a:fld>
            <a:endParaRPr lang="en-US"/>
          </a:p>
        </p:txBody>
      </p:sp>
      <p:sp>
        <p:nvSpPr>
          <p:cNvPr id="18228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0488"/>
            <a:ext cx="8229600" cy="7477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Matching</a:t>
            </a:r>
            <a:endParaRPr lang="en-US" dirty="0">
              <a:ea typeface="+mj-ea"/>
            </a:endParaRPr>
          </a:p>
        </p:txBody>
      </p:sp>
      <p:sp>
        <p:nvSpPr>
          <p:cNvPr id="90132" name="Rectangle 28"/>
          <p:cNvSpPr>
            <a:spLocks noChangeArrowheads="1"/>
          </p:cNvSpPr>
          <p:nvPr/>
        </p:nvSpPr>
        <p:spPr bwMode="auto">
          <a:xfrm>
            <a:off x="1088570" y="1204243"/>
            <a:ext cx="3015342" cy="192024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0133" name="Rectangle 4"/>
          <p:cNvSpPr>
            <a:spLocks noChangeArrowheads="1"/>
          </p:cNvSpPr>
          <p:nvPr/>
        </p:nvSpPr>
        <p:spPr bwMode="auto">
          <a:xfrm>
            <a:off x="1240970" y="1371883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30000"/>
              </a:spcBef>
            </a:pPr>
            <a:r>
              <a:rPr lang="en-US" sz="2000" dirty="0">
                <a:solidFill>
                  <a:schemeClr val="bg1"/>
                </a:solidFill>
              </a:rPr>
              <a:t>Excellence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22712" y="2003310"/>
            <a:ext cx="965552" cy="892573"/>
            <a:chOff x="2209800" y="2459039"/>
            <a:chExt cx="1066800" cy="968773"/>
          </a:xfrm>
        </p:grpSpPr>
        <p:sp>
          <p:nvSpPr>
            <p:cNvPr id="6" name="Rectangle 5"/>
            <p:cNvSpPr/>
            <p:nvPr/>
          </p:nvSpPr>
          <p:spPr>
            <a:xfrm>
              <a:off x="2209800" y="2459039"/>
              <a:ext cx="1066800" cy="96877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>
              <a:stCxn id="6" idx="1"/>
              <a:endCxn id="6" idx="3"/>
            </p:cNvCxnSpPr>
            <p:nvPr/>
          </p:nvCxnSpPr>
          <p:spPr>
            <a:xfrm>
              <a:off x="2209800" y="2943426"/>
              <a:ext cx="10668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0"/>
              <a:endCxn id="6" idx="2"/>
            </p:cNvCxnSpPr>
            <p:nvPr/>
          </p:nvCxnSpPr>
          <p:spPr>
            <a:xfrm>
              <a:off x="2743200" y="2459039"/>
              <a:ext cx="0" cy="968773"/>
            </a:xfrm>
            <a:prstGeom prst="line">
              <a:avLst/>
            </a:prstGeom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985657" y="3490243"/>
            <a:ext cx="3015342" cy="1920240"/>
            <a:chOff x="4974771" y="1737360"/>
            <a:chExt cx="3015342" cy="1920240"/>
          </a:xfrm>
          <a:solidFill>
            <a:srgbClr val="FFCC00"/>
          </a:solidFill>
        </p:grpSpPr>
        <p:sp>
          <p:nvSpPr>
            <p:cNvPr id="90128" name="Rectangle 27"/>
            <p:cNvSpPr>
              <a:spLocks noChangeArrowheads="1"/>
            </p:cNvSpPr>
            <p:nvPr/>
          </p:nvSpPr>
          <p:spPr bwMode="auto">
            <a:xfrm>
              <a:off x="4974771" y="1737360"/>
              <a:ext cx="3015342" cy="1920240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9" name="Rectangle 6"/>
            <p:cNvSpPr>
              <a:spLocks noChangeArrowheads="1"/>
            </p:cNvSpPr>
            <p:nvPr/>
          </p:nvSpPr>
          <p:spPr bwMode="auto">
            <a:xfrm>
              <a:off x="4996542" y="1900025"/>
              <a:ext cx="2993570" cy="6858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30000"/>
                </a:spcBef>
                <a:buFont typeface="Arial" charset="0"/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Harmony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33961" y="2519147"/>
              <a:ext cx="965552" cy="892573"/>
              <a:chOff x="2117201" y="2459039"/>
              <a:chExt cx="1066800" cy="968773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2117201" y="2459039"/>
                <a:ext cx="1066800" cy="9687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32" idx="1"/>
                <a:endCxn id="32" idx="3"/>
              </p:cNvCxnSpPr>
              <p:nvPr/>
            </p:nvCxnSpPr>
            <p:spPr>
              <a:xfrm>
                <a:off x="2117201" y="2943426"/>
                <a:ext cx="1066800" cy="0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0"/>
                <a:endCxn id="32" idx="2"/>
              </p:cNvCxnSpPr>
              <p:nvPr/>
            </p:nvCxnSpPr>
            <p:spPr>
              <a:xfrm>
                <a:off x="2650601" y="2459039"/>
                <a:ext cx="0" cy="96877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1066799" y="3490243"/>
            <a:ext cx="3015342" cy="1920240"/>
            <a:chOff x="4985658" y="4014408"/>
            <a:chExt cx="3015342" cy="1920240"/>
          </a:xfrm>
          <a:solidFill>
            <a:srgbClr val="FC5704">
              <a:alpha val="87843"/>
            </a:srgbClr>
          </a:solidFill>
        </p:grpSpPr>
        <p:sp>
          <p:nvSpPr>
            <p:cNvPr id="182306" name="Rectangle 34"/>
            <p:cNvSpPr>
              <a:spLocks noChangeArrowheads="1"/>
            </p:cNvSpPr>
            <p:nvPr/>
          </p:nvSpPr>
          <p:spPr bwMode="auto">
            <a:xfrm>
              <a:off x="4985658" y="4014408"/>
              <a:ext cx="3015342" cy="1920240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-111" charset="0"/>
                <a:ea typeface="+mn-ea"/>
              </a:endParaRPr>
            </a:p>
          </p:txBody>
        </p:sp>
        <p:sp>
          <p:nvSpPr>
            <p:cNvPr id="90125" name="Rectangle 10"/>
            <p:cNvSpPr>
              <a:spLocks noChangeArrowheads="1"/>
            </p:cNvSpPr>
            <p:nvPr/>
          </p:nvSpPr>
          <p:spPr bwMode="auto">
            <a:xfrm>
              <a:off x="5199744" y="4191000"/>
              <a:ext cx="2667000" cy="762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30000"/>
                </a:spcBef>
                <a:buFont typeface="Arial" charset="0"/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Action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037944" y="4791648"/>
              <a:ext cx="965552" cy="892573"/>
              <a:chOff x="2221830" y="2417531"/>
              <a:chExt cx="1066800" cy="968773"/>
            </a:xfrm>
            <a:grpFill/>
          </p:grpSpPr>
          <p:sp>
            <p:nvSpPr>
              <p:cNvPr id="24" name="Rectangle 23"/>
              <p:cNvSpPr/>
              <p:nvPr/>
            </p:nvSpPr>
            <p:spPr>
              <a:xfrm>
                <a:off x="2221830" y="2417531"/>
                <a:ext cx="1066800" cy="9687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3"/>
              </p:cNvCxnSpPr>
              <p:nvPr/>
            </p:nvCxnSpPr>
            <p:spPr>
              <a:xfrm>
                <a:off x="2221830" y="2901918"/>
                <a:ext cx="1066800" cy="0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4" idx="0"/>
                <a:endCxn id="24" idx="2"/>
              </p:cNvCxnSpPr>
              <p:nvPr/>
            </p:nvCxnSpPr>
            <p:spPr>
              <a:xfrm>
                <a:off x="2755230" y="2417531"/>
                <a:ext cx="0" cy="96877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4985657" y="1204243"/>
            <a:ext cx="3015342" cy="1920240"/>
            <a:chOff x="1066800" y="4023360"/>
            <a:chExt cx="3015342" cy="1920240"/>
          </a:xfrm>
          <a:solidFill>
            <a:srgbClr val="008000"/>
          </a:solidFill>
        </p:grpSpPr>
        <p:sp>
          <p:nvSpPr>
            <p:cNvPr id="90120" name="Rectangle 31"/>
            <p:cNvSpPr>
              <a:spLocks noChangeArrowheads="1"/>
            </p:cNvSpPr>
            <p:nvPr/>
          </p:nvSpPr>
          <p:spPr bwMode="auto">
            <a:xfrm>
              <a:off x="1066800" y="4023360"/>
              <a:ext cx="3015342" cy="1920240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2" name="Rectangle 13"/>
            <p:cNvSpPr>
              <a:spLocks noChangeArrowheads="1"/>
            </p:cNvSpPr>
            <p:nvPr/>
          </p:nvSpPr>
          <p:spPr bwMode="auto">
            <a:xfrm>
              <a:off x="1121860" y="4195841"/>
              <a:ext cx="2960281" cy="6858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30000"/>
                </a:spcBef>
                <a:buFont typeface="Arial" charset="0"/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Reason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125990" y="4822426"/>
              <a:ext cx="965552" cy="892573"/>
              <a:chOff x="2237475" y="2467407"/>
              <a:chExt cx="1066800" cy="968773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2237475" y="2467407"/>
                <a:ext cx="1066800" cy="9687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/>
              <p:cNvCxnSpPr>
                <a:stCxn id="29" idx="1"/>
                <a:endCxn id="29" idx="3"/>
              </p:cNvCxnSpPr>
              <p:nvPr/>
            </p:nvCxnSpPr>
            <p:spPr>
              <a:xfrm>
                <a:off x="2237475" y="2951794"/>
                <a:ext cx="1066800" cy="0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0"/>
                <a:endCxn id="29" idx="2"/>
              </p:cNvCxnSpPr>
              <p:nvPr/>
            </p:nvCxnSpPr>
            <p:spPr>
              <a:xfrm>
                <a:off x="2770875" y="2467407"/>
                <a:ext cx="0" cy="96877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7" y="2286283"/>
            <a:ext cx="296028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1707</TotalTime>
  <Words>1016</Words>
  <Application>Microsoft Office PowerPoint</Application>
  <PresentationFormat>On-screen Show (4:3)</PresentationFormat>
  <Paragraphs>365</Paragraphs>
  <Slides>48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ＭＳ Ｐゴシック</vt:lpstr>
      <vt:lpstr>Arial</vt:lpstr>
      <vt:lpstr>Calibri</vt:lpstr>
      <vt:lpstr>Calibri Light</vt:lpstr>
      <vt:lpstr>Times New Roman</vt:lpstr>
      <vt:lpstr>Wingdings</vt:lpstr>
      <vt:lpstr>Retrospect</vt:lpstr>
      <vt:lpstr>Extending Your  Leadership Toolbox</vt:lpstr>
      <vt:lpstr>Presenters</vt:lpstr>
      <vt:lpstr>Tools to be Shared</vt:lpstr>
      <vt:lpstr>Life Orientation</vt:lpstr>
      <vt:lpstr>Life Orientation (LIFO)</vt:lpstr>
      <vt:lpstr>Activity Confirming Styles</vt:lpstr>
      <vt:lpstr>Bridging</vt:lpstr>
      <vt:lpstr>Mismatching</vt:lpstr>
      <vt:lpstr>Matching</vt:lpstr>
      <vt:lpstr>Activity:  Identify Other’s Styles in Email</vt:lpstr>
      <vt:lpstr>Emotional Intelligence</vt:lpstr>
      <vt:lpstr>Emotional Intelligence (EI)</vt:lpstr>
      <vt:lpstr>Emotional Intelligence (EI)</vt:lpstr>
      <vt:lpstr>PowerPoint Presentation</vt:lpstr>
      <vt:lpstr>PowerPoint Presentation</vt:lpstr>
      <vt:lpstr>Attributes of High EI</vt:lpstr>
      <vt:lpstr>Strategies to Improving EI</vt:lpstr>
      <vt:lpstr>LIFO and Emotional Intelligence</vt:lpstr>
      <vt:lpstr>Controlling/Taking EI Characteristics</vt:lpstr>
      <vt:lpstr>Adaptive/Dealing  EI Characteristics</vt:lpstr>
      <vt:lpstr>Conserving/Holding EI Characteristics</vt:lpstr>
      <vt:lpstr>Supporting/Giving EI Characteristics</vt:lpstr>
      <vt:lpstr>Activity</vt:lpstr>
      <vt:lpstr>Review – Adaptive/Dealing</vt:lpstr>
      <vt:lpstr>Review – Conserving/Holding</vt:lpstr>
      <vt:lpstr>Review – Controlling/Taking</vt:lpstr>
      <vt:lpstr>Review – Supporting/Giving</vt:lpstr>
      <vt:lpstr>PowerPoint Presentation</vt:lpstr>
      <vt:lpstr>PowerPoint Presentation</vt:lpstr>
      <vt:lpstr>Listening</vt:lpstr>
      <vt:lpstr>How Well do you Listen?</vt:lpstr>
      <vt:lpstr>Listening Skills</vt:lpstr>
      <vt:lpstr>Then - Why Don’t We Listen?</vt:lpstr>
      <vt:lpstr>Pitfalls of Listening </vt:lpstr>
      <vt:lpstr>Why Effective Listening?</vt:lpstr>
      <vt:lpstr>Bad Habits –  Are you one of these?</vt:lpstr>
      <vt:lpstr>To Be a Great Listener</vt:lpstr>
      <vt:lpstr>LIFO and Listening</vt:lpstr>
      <vt:lpstr>Controlling/Taking Action</vt:lpstr>
      <vt:lpstr>Adaptive/Dealing Harmony</vt:lpstr>
      <vt:lpstr>Conserving/Holding Reason</vt:lpstr>
      <vt:lpstr>Supporting/Giving Excellence</vt:lpstr>
      <vt:lpstr>Activity</vt:lpstr>
      <vt:lpstr>Attention Attention!!</vt:lpstr>
      <vt:lpstr>PowerPoint Presentation</vt:lpstr>
      <vt:lpstr>High Performing Teams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Curry</dc:creator>
  <cp:lastModifiedBy>Harkin, Susan</cp:lastModifiedBy>
  <cp:revision>148</cp:revision>
  <cp:lastPrinted>2014-03-27T19:11:57Z</cp:lastPrinted>
  <dcterms:created xsi:type="dcterms:W3CDTF">2012-01-31T20:55:43Z</dcterms:created>
  <dcterms:modified xsi:type="dcterms:W3CDTF">2018-03-26T13:43:42Z</dcterms:modified>
</cp:coreProperties>
</file>