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62" r:id="rId4"/>
    <p:sldId id="266" r:id="rId5"/>
    <p:sldId id="280" r:id="rId6"/>
    <p:sldId id="263" r:id="rId7"/>
    <p:sldId id="264" r:id="rId8"/>
    <p:sldId id="265" r:id="rId9"/>
    <p:sldId id="267" r:id="rId10"/>
    <p:sldId id="268" r:id="rId11"/>
    <p:sldId id="281" r:id="rId12"/>
    <p:sldId id="284" r:id="rId13"/>
    <p:sldId id="277" r:id="rId14"/>
    <p:sldId id="269" r:id="rId15"/>
    <p:sldId id="270" r:id="rId16"/>
    <p:sldId id="271" r:id="rId17"/>
    <p:sldId id="282" r:id="rId18"/>
    <p:sldId id="272" r:id="rId19"/>
    <p:sldId id="279" r:id="rId20"/>
    <p:sldId id="273" r:id="rId21"/>
    <p:sldId id="275" r:id="rId22"/>
    <p:sldId id="276" r:id="rId23"/>
    <p:sldId id="283" r:id="rId24"/>
    <p:sldId id="260" r:id="rId25"/>
    <p:sldId id="261" r:id="rId26"/>
  </p:sldIdLst>
  <p:sldSz cx="10058400" cy="7772400"/>
  <p:notesSz cx="9144000" cy="6858000"/>
  <p:defaultTextStyle>
    <a:defPPr>
      <a:defRPr lang="en-US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8F"/>
    <a:srgbClr val="00A8FF"/>
    <a:srgbClr val="6D9D31"/>
    <a:srgbClr val="004882"/>
    <a:srgbClr val="F15B48"/>
    <a:srgbClr val="81BA48"/>
    <a:srgbClr val="000000"/>
    <a:srgbClr val="7CF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2000" y="16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84803E-4548-044D-8BD7-F6EBF74CF143}" type="datetimeFigureOut">
              <a:rPr lang="en-US"/>
              <a:pPr>
                <a:defRPr/>
              </a:pPr>
              <a:t>12/20/18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1021E6-CBFB-CD46-9314-890261A82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650FE24-FAC7-CF4D-8A75-94E1A08DBDE4}" type="datetimeFigureOut">
              <a:rPr lang="en-US"/>
              <a:pPr>
                <a:defRPr/>
              </a:pPr>
              <a:t>12/20/18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514350"/>
            <a:ext cx="3327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B30F614-D7F0-DE43-9F1D-54BA44374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81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5CA7C2-83FF-584B-A13B-806E21D981E8}" type="slidenum">
              <a:rPr lang="en-US" sz="1200">
                <a:cs typeface="Arial" charset="0"/>
              </a:rPr>
              <a:pPr eaLnBrk="1" hangingPunct="1"/>
              <a:t>1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51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7BA30F4-3F32-45CF-B1A5-C1B1B1D358EB}" type="slidenum">
              <a:rPr lang="en-US" sz="1200"/>
              <a:pPr algn="r" eaLnBrk="1" hangingPunct="1"/>
              <a:t>12</a:t>
            </a:fld>
            <a:endParaRPr lang="en-US" sz="120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005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547C577-DBE8-4471-A90F-E3991DF2CD59}" type="slidenum">
              <a:rPr lang="en-US" sz="1200"/>
              <a:pPr eaLnBrk="1" hangingPunct="1"/>
              <a:t>13</a:t>
            </a:fld>
            <a:endParaRPr lang="en-US" sz="1200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104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769EF06-3D67-4FEE-81EE-CA89E0D9A148}" type="slidenum">
              <a:rPr lang="en-US" sz="1200"/>
              <a:pPr eaLnBrk="1" hangingPunct="1"/>
              <a:t>14</a:t>
            </a:fld>
            <a:endParaRPr 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412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41F8B7E-2B14-4B2E-9AB6-AF47B0DD8CB3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231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41F8B7E-2B14-4B2E-9AB6-AF47B0DD8CB3}" type="slidenum">
              <a:rPr lang="en-US" sz="1200"/>
              <a:pPr eaLnBrk="1" hangingPunct="1"/>
              <a:t>16</a:t>
            </a:fld>
            <a:endParaRPr lang="en-US" sz="12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http://www.youtube.com/watch?v=DK4iU_CrwPM</a:t>
            </a:r>
          </a:p>
        </p:txBody>
      </p:sp>
    </p:spTree>
    <p:extLst>
      <p:ext uri="{BB962C8B-B14F-4D97-AF65-F5344CB8AC3E}">
        <p14:creationId xmlns:p14="http://schemas.microsoft.com/office/powerpoint/2010/main" val="2274945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3E87-8C01-42FD-B8B1-B089E9522E7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9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169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Sympathy-</a:t>
            </a:r>
            <a:r>
              <a:rPr lang="en-US" baseline="0" dirty="0"/>
              <a:t> “at least…”</a:t>
            </a:r>
          </a:p>
          <a:p>
            <a:r>
              <a:rPr lang="en-US" baseline="0" dirty="0"/>
              <a:t>Empathy-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3E87-8C01-42FD-B8B1-B089E9522E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9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029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3D08C86-1C7C-4D07-9F3E-9992B049CA61}" type="slidenum">
              <a:rPr lang="en-US" sz="1200"/>
              <a:pPr eaLnBrk="1" hangingPunct="1"/>
              <a:t>21</a:t>
            </a:fld>
            <a:endParaRPr lang="en-US" sz="1200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900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http://www.youtube.com/watch?feature=player_detailpage&amp;v=HWTMa76BzH0</a:t>
            </a:r>
          </a:p>
        </p:txBody>
      </p:sp>
    </p:spTree>
    <p:extLst>
      <p:ext uri="{BB962C8B-B14F-4D97-AF65-F5344CB8AC3E}">
        <p14:creationId xmlns:p14="http://schemas.microsoft.com/office/powerpoint/2010/main" val="3167329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9552529-5AE2-4680-BEC5-5D96F19DA8E8}" type="slidenum">
              <a:rPr lang="en-US" sz="1200"/>
              <a:pPr algn="r" eaLnBrk="1" hangingPunct="1"/>
              <a:t>22</a:t>
            </a:fld>
            <a:endParaRPr lang="en-US" sz="12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469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DCD3B7-F0DE-4D13-AD50-F341243F3E27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44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47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6CCC2A1-7B40-4B7F-978D-745EEC20272D}" type="slidenum">
              <a:rPr lang="en-US" sz="1200"/>
              <a:pPr eaLnBrk="1" hangingPunct="1"/>
              <a:t>7</a:t>
            </a:fld>
            <a:endParaRPr lang="en-US" sz="1200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295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7BA30F4-3F32-45CF-B1A5-C1B1B1D358EB}" type="slidenum">
              <a:rPr lang="en-US" sz="1200"/>
              <a:pPr algn="r" eaLnBrk="1" hangingPunct="1"/>
              <a:t>8</a:t>
            </a:fld>
            <a:endParaRPr lang="en-US" sz="120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67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EC693E8-3613-41D7-A882-5006438A5D37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07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33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7BA30F4-3F32-45CF-B1A5-C1B1B1D358EB}" type="slidenum">
              <a:rPr lang="en-US" sz="1200"/>
              <a:pPr algn="r" eaLnBrk="1" hangingPunct="1"/>
              <a:t>11</a:t>
            </a:fld>
            <a:endParaRPr lang="en-US" sz="120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67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62200"/>
            <a:ext cx="8153400" cy="1666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52078"/>
            <a:ext cx="67818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930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79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600199"/>
            <a:ext cx="2263140" cy="52578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600199"/>
            <a:ext cx="6621780" cy="5257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22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9051925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9601200" cy="42767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84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76812"/>
            <a:ext cx="861060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76600"/>
            <a:ext cx="861060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31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975725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895601"/>
            <a:ext cx="4335780" cy="38862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2895601"/>
            <a:ext cx="4267200" cy="38862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24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90519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47490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901407" cy="373380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2209800"/>
            <a:ext cx="4572000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971799"/>
            <a:ext cx="4648200" cy="37338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88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8534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5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7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219200"/>
            <a:ext cx="3124200" cy="116924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599"/>
            <a:ext cx="5212080" cy="595238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9" y="2362199"/>
            <a:ext cx="3048001" cy="4580785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10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600200"/>
            <a:ext cx="6035040" cy="375771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77501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portCon_PP_Slide.eps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9513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371600"/>
            <a:ext cx="853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9448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7588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27088" indent="-3175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73175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82763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92350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harkin@d300.org" TargetMode="External"/><Relationship Id="rId2" Type="http://schemas.openxmlformats.org/officeDocument/2006/relationships/hyperlink" Target="mailto:fadams@district30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illiamsa@cm201u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HWTMa76BzH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1"/>
          <p:cNvSpPr txBox="1">
            <a:spLocks noChangeArrowheads="1"/>
          </p:cNvSpPr>
          <p:nvPr/>
        </p:nvSpPr>
        <p:spPr bwMode="auto">
          <a:xfrm>
            <a:off x="990600" y="2443877"/>
            <a:ext cx="8077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00A88F"/>
                </a:solidFill>
              </a:rPr>
              <a:t>Providing Platinum Customer Service in the Business Office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83458"/>
            <a:ext cx="9052560" cy="12573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Perceptions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19684" y="1853184"/>
            <a:ext cx="9171305" cy="2414016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Often times, you are the face or the voice of the District.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Do you take on the responsibility or do you play the game?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248" y="4284807"/>
            <a:ext cx="2933700" cy="24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3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533400"/>
            <a:ext cx="8382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Perception is Reality…until its Not.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2667000"/>
            <a:ext cx="8686800" cy="4419600"/>
          </a:xfrm>
        </p:spPr>
        <p:txBody>
          <a:bodyPr>
            <a:noAutofit/>
          </a:bodyPr>
          <a:lstStyle/>
          <a:p>
            <a:r>
              <a:rPr lang="en-US" sz="2400" dirty="0"/>
              <a:t>Work to change a negative perception by:</a:t>
            </a:r>
          </a:p>
          <a:p>
            <a:pPr lvl="1"/>
            <a:r>
              <a:rPr lang="en-US" sz="2000" dirty="0"/>
              <a:t>Addressing the issue head on, especially if you were in the wrong.</a:t>
            </a:r>
          </a:p>
          <a:p>
            <a:pPr lvl="1"/>
            <a:r>
              <a:rPr lang="en-US" sz="2000" dirty="0"/>
              <a:t>Providing a more positive impression to stick in someone’s mind, you have to offer it up repeatedly.</a:t>
            </a:r>
          </a:p>
          <a:p>
            <a:pPr lvl="1"/>
            <a:r>
              <a:rPr lang="en-US" sz="2000" dirty="0"/>
              <a:t>Looking for characteristics you share with the person.  Common ground will help soften their stance.</a:t>
            </a:r>
          </a:p>
          <a:p>
            <a:pPr marL="502920" lvl="1" indent="0">
              <a:lnSpc>
                <a:spcPct val="90000"/>
              </a:lnSpc>
              <a:buNone/>
            </a:pPr>
            <a:endParaRPr lang="en-US" sz="1800" dirty="0">
              <a:latin typeface="Gill Sans MT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Gill Sans MT" pitchFamily="34" charset="0"/>
              <a:ea typeface="ＭＳ Ｐゴシック" pitchFamily="34" charset="-128"/>
            </a:endParaRPr>
          </a:p>
          <a:p>
            <a:pPr marL="502920" lvl="1" indent="0">
              <a:lnSpc>
                <a:spcPct val="90000"/>
              </a:lnSpc>
              <a:buNone/>
            </a:pPr>
            <a:endParaRPr lang="en-US" sz="1800" dirty="0">
              <a:latin typeface="Gill Sans MT" pitchFamily="34" charset="0"/>
              <a:ea typeface="ＭＳ Ｐゴシック" pitchFamily="34" charset="-128"/>
            </a:endParaRPr>
          </a:p>
          <a:p>
            <a:pPr marL="502920" lvl="1" indent="0">
              <a:lnSpc>
                <a:spcPct val="90000"/>
              </a:lnSpc>
              <a:buNone/>
            </a:pPr>
            <a:endParaRPr lang="en-US" sz="1800" dirty="0">
              <a:latin typeface="Gill Sans MT" pitchFamily="34" charset="0"/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3676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1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533400"/>
            <a:ext cx="83820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Perception is Reality…until its Not.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2667000"/>
            <a:ext cx="8686800" cy="4419600"/>
          </a:xfrm>
        </p:spPr>
        <p:txBody>
          <a:bodyPr>
            <a:noAutofit/>
          </a:bodyPr>
          <a:lstStyle/>
          <a:p>
            <a:r>
              <a:rPr lang="en-US" sz="2400"/>
              <a:t>Also </a:t>
            </a:r>
            <a:r>
              <a:rPr lang="en-US" sz="2400" dirty="0"/>
              <a:t>Remember What NOT to do….</a:t>
            </a:r>
            <a:endParaRPr lang="en-US" sz="2500" dirty="0"/>
          </a:p>
          <a:p>
            <a:pPr lvl="1"/>
            <a:r>
              <a:rPr lang="en-US" sz="2000" dirty="0"/>
              <a:t>Don’t accuse the person of being wrong about you. Their perception is their perception, and it’s up to you to help “correct” it.</a:t>
            </a:r>
          </a:p>
          <a:p>
            <a:pPr lvl="1"/>
            <a:r>
              <a:rPr lang="en-US" sz="2000" dirty="0"/>
              <a:t>Don’t avoid working with the person. The more you’re in front of </a:t>
            </a:r>
          </a:p>
          <a:p>
            <a:pPr marL="509588" lvl="1" indent="0" defTabSz="857250">
              <a:buNone/>
            </a:pPr>
            <a:r>
              <a:rPr lang="en-US" sz="2000" dirty="0"/>
              <a:t>	them, the better.</a:t>
            </a:r>
          </a:p>
          <a:p>
            <a:pPr lvl="1"/>
            <a:r>
              <a:rPr lang="en-US" sz="2000" dirty="0"/>
              <a:t>Don’t expect the perception to change overnight.</a:t>
            </a:r>
          </a:p>
          <a:p>
            <a:pPr marL="502920" lvl="1" indent="0">
              <a:lnSpc>
                <a:spcPct val="90000"/>
              </a:lnSpc>
              <a:buNone/>
            </a:pPr>
            <a:endParaRPr lang="en-US" sz="1800" dirty="0">
              <a:latin typeface="Gill Sans MT" pitchFamily="34" charset="0"/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latin typeface="Gill Sans MT" pitchFamily="34" charset="0"/>
              <a:ea typeface="ＭＳ Ｐゴシック" pitchFamily="34" charset="-128"/>
            </a:endParaRPr>
          </a:p>
          <a:p>
            <a:pPr marL="502920" lvl="1" indent="0">
              <a:lnSpc>
                <a:spcPct val="90000"/>
              </a:lnSpc>
              <a:buNone/>
            </a:pPr>
            <a:endParaRPr lang="en-US" sz="1800" dirty="0">
              <a:latin typeface="Gill Sans MT" pitchFamily="34" charset="0"/>
              <a:ea typeface="ＭＳ Ｐゴシック" pitchFamily="34" charset="-128"/>
            </a:endParaRPr>
          </a:p>
          <a:p>
            <a:pPr marL="502920" lvl="1" indent="0">
              <a:lnSpc>
                <a:spcPct val="90000"/>
              </a:lnSpc>
              <a:buNone/>
            </a:pPr>
            <a:endParaRPr lang="en-US" sz="1800" dirty="0">
              <a:latin typeface="Gill Sans MT" pitchFamily="34" charset="0"/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3676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84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0275" y="533400"/>
            <a:ext cx="9051925" cy="129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pitchFamily="34" charset="0"/>
              </a:rPr>
              <a:t>6 Ways to Handle Irritated People</a:t>
            </a:r>
            <a:endParaRPr lang="en-US" sz="528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pitchFamily="34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2640"/>
            <a:ext cx="9300845" cy="4023360"/>
          </a:xfrm>
        </p:spPr>
        <p:txBody>
          <a:bodyPr/>
          <a:lstStyle/>
          <a:p>
            <a:pPr marL="761365" indent="-670560" eaLnBrk="1" hangingPunct="1">
              <a:buFont typeface="Arial" pitchFamily="34" charset="0"/>
              <a:buAutoNum type="arabicPeriod"/>
            </a:pPr>
            <a:r>
              <a:rPr lang="en-US" sz="3190" dirty="0">
                <a:ea typeface="ＭＳ Ｐゴシック" pitchFamily="34" charset="-128"/>
              </a:rPr>
              <a:t>Apologize</a:t>
            </a:r>
            <a:endParaRPr lang="en-US" sz="1320" dirty="0">
              <a:ea typeface="ＭＳ Ｐゴシック" pitchFamily="34" charset="-128"/>
            </a:endParaRPr>
          </a:p>
          <a:p>
            <a:pPr marL="761365" indent="-670560" eaLnBrk="1" hangingPunct="1">
              <a:buFont typeface="Arial" pitchFamily="34" charset="0"/>
              <a:buAutoNum type="arabicPeriod"/>
            </a:pPr>
            <a:r>
              <a:rPr lang="en-US" sz="3190" dirty="0">
                <a:ea typeface="ＭＳ Ｐゴシック" pitchFamily="34" charset="-128"/>
              </a:rPr>
              <a:t>Kill them with Diplomacy</a:t>
            </a:r>
            <a:endParaRPr lang="en-US" sz="1320" dirty="0">
              <a:ea typeface="ＭＳ Ｐゴシック" pitchFamily="34" charset="-128"/>
            </a:endParaRPr>
          </a:p>
          <a:p>
            <a:pPr marL="761365" indent="-670560" eaLnBrk="1" hangingPunct="1">
              <a:buFont typeface="Arial" pitchFamily="34" charset="0"/>
              <a:buAutoNum type="arabicPeriod"/>
            </a:pPr>
            <a:r>
              <a:rPr lang="en-US" sz="3190" dirty="0">
                <a:ea typeface="ＭＳ Ｐゴシック" pitchFamily="34" charset="-128"/>
              </a:rPr>
              <a:t>Go into Computer Mode</a:t>
            </a:r>
            <a:endParaRPr lang="en-US" sz="1320" dirty="0">
              <a:ea typeface="ＭＳ Ｐゴシック" pitchFamily="34" charset="-128"/>
            </a:endParaRPr>
          </a:p>
          <a:p>
            <a:pPr marL="761365" indent="-670560" eaLnBrk="1" hangingPunct="1">
              <a:buFont typeface="Arial" pitchFamily="34" charset="0"/>
              <a:buAutoNum type="arabicPeriod"/>
            </a:pPr>
            <a:r>
              <a:rPr lang="en-US" sz="2970" dirty="0">
                <a:ea typeface="ＭＳ Ｐゴシック" pitchFamily="34" charset="-128"/>
              </a:rPr>
              <a:t>Ask, </a:t>
            </a:r>
            <a:r>
              <a:rPr lang="ja-JP" altLang="en-US" sz="2970" dirty="0">
                <a:ea typeface="ＭＳ Ｐゴシック" pitchFamily="34" charset="-128"/>
              </a:rPr>
              <a:t>“</a:t>
            </a:r>
            <a:r>
              <a:rPr lang="en-US" altLang="ja-JP" sz="2970" dirty="0">
                <a:ea typeface="ＭＳ Ｐゴシック" pitchFamily="34" charset="-128"/>
              </a:rPr>
              <a:t>Have I done something to upset you?  I’d like to be a part of the solution.</a:t>
            </a:r>
            <a:r>
              <a:rPr lang="ja-JP" altLang="en-US" sz="2970" dirty="0">
                <a:ea typeface="ＭＳ Ｐゴシック" pitchFamily="34" charset="-128"/>
              </a:rPr>
              <a:t>”</a:t>
            </a:r>
            <a:endParaRPr lang="en-US" sz="1320" dirty="0">
              <a:ea typeface="ＭＳ Ｐゴシック" pitchFamily="34" charset="-128"/>
            </a:endParaRPr>
          </a:p>
          <a:p>
            <a:pPr marL="761365" indent="-670560" eaLnBrk="1" hangingPunct="1">
              <a:buFont typeface="Arial" pitchFamily="34" charset="0"/>
              <a:buAutoNum type="arabicPeriod"/>
            </a:pPr>
            <a:r>
              <a:rPr lang="en-US" sz="3190" dirty="0">
                <a:ea typeface="ＭＳ Ｐゴシック" pitchFamily="34" charset="-128"/>
              </a:rPr>
              <a:t>Show Empathy</a:t>
            </a:r>
            <a:endParaRPr lang="en-US" sz="1320" dirty="0">
              <a:ea typeface="ＭＳ Ｐゴシック" pitchFamily="34" charset="-128"/>
            </a:endParaRPr>
          </a:p>
          <a:p>
            <a:pPr marL="761365" indent="-670560" eaLnBrk="1" hangingPunct="1">
              <a:buFont typeface="Arial" pitchFamily="34" charset="0"/>
              <a:buAutoNum type="arabicPeriod"/>
            </a:pPr>
            <a:r>
              <a:rPr lang="en-US" sz="3190" dirty="0">
                <a:ea typeface="ＭＳ Ｐゴシック" pitchFamily="34" charset="-128"/>
              </a:rPr>
              <a:t>Show Appreciation</a:t>
            </a:r>
            <a:endParaRPr lang="en-US" dirty="0">
              <a:ea typeface="ＭＳ Ｐゴシック" pitchFamily="34" charset="-128"/>
            </a:endParaRPr>
          </a:p>
          <a:p>
            <a:pPr marL="761365" indent="-670560" eaLnBrk="1" hangingPunct="1">
              <a:buFont typeface="Arial" pitchFamily="34" charset="0"/>
              <a:buAutoNum type="arabicPeriod"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44035" name="Picture 4" descr="j02324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311" y="4495800"/>
            <a:ext cx="3000756" cy="23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61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9051925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Have You ever Played the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Blame Game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4152" y="1828800"/>
            <a:ext cx="7242048" cy="469392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080" dirty="0">
                <a:ea typeface="ＭＳ Ｐゴシック" pitchFamily="34" charset="-128"/>
              </a:rPr>
              <a:t>Does anyone ever want to hear:</a:t>
            </a:r>
          </a:p>
          <a:p>
            <a:pPr lvl="1" eaLnBrk="1" hangingPunct="1"/>
            <a:r>
              <a:rPr lang="en-US" sz="2640" dirty="0">
                <a:ea typeface="ＭＳ Ｐゴシック" pitchFamily="34" charset="-128"/>
              </a:rPr>
              <a:t>I don</a:t>
            </a:r>
            <a:r>
              <a:rPr lang="en-US" altLang="en-US" sz="2640" dirty="0">
                <a:ea typeface="ＭＳ Ｐゴシック" pitchFamily="34" charset="-128"/>
              </a:rPr>
              <a:t>’</a:t>
            </a:r>
            <a:r>
              <a:rPr lang="en-US" sz="2640" dirty="0">
                <a:ea typeface="ＭＳ Ｐゴシック" pitchFamily="34" charset="-128"/>
              </a:rPr>
              <a:t>t know;</a:t>
            </a:r>
          </a:p>
          <a:p>
            <a:pPr lvl="1" eaLnBrk="1" hangingPunct="1"/>
            <a:r>
              <a:rPr lang="en-US" sz="2640" dirty="0">
                <a:ea typeface="ＭＳ Ｐゴシック" pitchFamily="34" charset="-128"/>
              </a:rPr>
              <a:t>It</a:t>
            </a:r>
            <a:r>
              <a:rPr lang="en-US" altLang="en-US" sz="2640" dirty="0">
                <a:ea typeface="ＭＳ Ｐゴシック" pitchFamily="34" charset="-128"/>
              </a:rPr>
              <a:t>’</a:t>
            </a:r>
            <a:r>
              <a:rPr lang="en-US" altLang="ja-JP" sz="2640" dirty="0">
                <a:ea typeface="ＭＳ Ｐゴシック" pitchFamily="34" charset="-128"/>
              </a:rPr>
              <a:t>s not my job;</a:t>
            </a:r>
          </a:p>
          <a:p>
            <a:pPr lvl="1" eaLnBrk="1" hangingPunct="1"/>
            <a:r>
              <a:rPr lang="en-US" sz="2640" dirty="0">
                <a:ea typeface="ＭＳ Ｐゴシック" pitchFamily="34" charset="-128"/>
              </a:rPr>
              <a:t>There is nothing I can do about it;</a:t>
            </a:r>
          </a:p>
          <a:p>
            <a:pPr lvl="1" eaLnBrk="1" hangingPunct="1"/>
            <a:r>
              <a:rPr lang="en-US" sz="2640" dirty="0">
                <a:ea typeface="ＭＳ Ｐゴシック" pitchFamily="34" charset="-128"/>
              </a:rPr>
              <a:t>Someone ought to tell him;</a:t>
            </a:r>
          </a:p>
          <a:p>
            <a:pPr lvl="1" eaLnBrk="1" hangingPunct="1"/>
            <a:r>
              <a:rPr lang="en-US" sz="2640" dirty="0">
                <a:ea typeface="ＭＳ Ｐゴシック" pitchFamily="34" charset="-128"/>
              </a:rPr>
              <a:t>All we can do is wait and see; or</a:t>
            </a:r>
          </a:p>
          <a:p>
            <a:pPr lvl="1" eaLnBrk="1" hangingPunct="1"/>
            <a:r>
              <a:rPr lang="en-US" sz="2640" dirty="0">
                <a:ea typeface="ＭＳ Ｐゴシック" pitchFamily="34" charset="-128"/>
              </a:rPr>
              <a:t>If it were me, I would do it differently?</a:t>
            </a:r>
          </a:p>
          <a:p>
            <a:pPr eaLnBrk="1" hangingPunct="1"/>
            <a:r>
              <a:rPr lang="en-US" sz="3140" dirty="0">
                <a:ea typeface="ＭＳ Ｐゴシック" pitchFamily="34" charset="-128"/>
              </a:rPr>
              <a:t>That</a:t>
            </a:r>
            <a:r>
              <a:rPr lang="en-US" altLang="en-US" sz="3140" dirty="0">
                <a:ea typeface="ＭＳ Ｐゴシック" pitchFamily="34" charset="-128"/>
              </a:rPr>
              <a:t>’</a:t>
            </a:r>
            <a:r>
              <a:rPr lang="en-US" sz="3140" dirty="0">
                <a:ea typeface="ＭＳ Ｐゴシック" pitchFamily="34" charset="-128"/>
              </a:rPr>
              <a:t>s the </a:t>
            </a:r>
            <a:r>
              <a:rPr lang="en-US" sz="3140" i="1" dirty="0">
                <a:ea typeface="ＭＳ Ｐゴシック" pitchFamily="34" charset="-128"/>
              </a:rPr>
              <a:t>Blame Game</a:t>
            </a:r>
          </a:p>
          <a:p>
            <a:pPr eaLnBrk="1" hangingPunct="1"/>
            <a:r>
              <a:rPr lang="en-US" sz="3080" dirty="0">
                <a:ea typeface="ＭＳ Ｐゴシック" pitchFamily="34" charset="-128"/>
              </a:rPr>
              <a:t>How could you be portrayed after saying any of these things by any of your customers?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104" y="2209799"/>
            <a:ext cx="2439861" cy="250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6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9051925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Ways to Beat the Game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173480" y="1752600"/>
            <a:ext cx="8249285" cy="278282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Remember that the leader is in </a:t>
            </a:r>
            <a:r>
              <a:rPr lang="en-US" i="1" u="sng" dirty="0">
                <a:ea typeface="ＭＳ Ｐゴシック" pitchFamily="34" charset="-128"/>
              </a:rPr>
              <a:t>YOU</a:t>
            </a:r>
            <a:r>
              <a:rPr lang="en-US" dirty="0">
                <a:ea typeface="ＭＳ Ｐゴシック" pitchFamily="34" charset="-128"/>
              </a:rPr>
              <a:t>!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Do not allow others engage you in conflict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Be proactive instead of reactive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Tell them </a:t>
            </a:r>
            <a:r>
              <a:rPr lang="en-US" altLang="en-US" dirty="0">
                <a:ea typeface="ＭＳ Ｐゴシック" pitchFamily="34" charset="-128"/>
              </a:rPr>
              <a:t>“</a:t>
            </a:r>
            <a:r>
              <a:rPr lang="en-US" dirty="0">
                <a:ea typeface="ＭＳ Ｐゴシック" pitchFamily="34" charset="-128"/>
              </a:rPr>
              <a:t>You could be right</a:t>
            </a:r>
            <a:r>
              <a:rPr lang="en-US" altLang="en-US" dirty="0">
                <a:ea typeface="ＭＳ Ｐゴシック" pitchFamily="34" charset="-128"/>
              </a:rPr>
              <a:t>”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  <a:sym typeface="Wingdings" pitchFamily="2" charset="2"/>
              </a:rPr>
              <a:t>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496" y="5050341"/>
            <a:ext cx="3034284" cy="180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1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9051925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Ways to Beat the Game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173480" y="1686897"/>
            <a:ext cx="8249285" cy="9801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Be a Good Listener….</a:t>
            </a:r>
          </a:p>
        </p:txBody>
      </p:sp>
      <p:pic>
        <p:nvPicPr>
          <p:cNvPr id="3" name="Bad_Listen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3112" y="2438400"/>
            <a:ext cx="7352177" cy="379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16986"/>
            <a:ext cx="9052560" cy="12573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Ways to Beat the Game	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502920" y="1874521"/>
            <a:ext cx="9052560" cy="402336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Effective listening requires active listening.  </a:t>
            </a:r>
          </a:p>
          <a:p>
            <a:r>
              <a:rPr lang="en-US" dirty="0">
                <a:ea typeface="ＭＳ Ｐゴシック" pitchFamily="34" charset="-128"/>
              </a:rPr>
              <a:t>Use statements like; “That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Interesting: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Tell me more about that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Why would you do that?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Why would you ask me that?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Why would you say that to me?”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04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9051925" cy="12954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Ways to Beat the Game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502920" y="2057400"/>
            <a:ext cx="9052560" cy="263194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Be a team player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Be a lifelong learner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Put yourself in other peoples shoes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384" y="4351913"/>
            <a:ext cx="3989832" cy="220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402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16986"/>
            <a:ext cx="9052560" cy="12573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Sympathy versus Empathy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762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53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3"/>
          <p:cNvSpPr txBox="1">
            <a:spLocks noChangeArrowheads="1"/>
          </p:cNvSpPr>
          <p:nvPr/>
        </p:nvSpPr>
        <p:spPr bwMode="auto">
          <a:xfrm>
            <a:off x="990600" y="434975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A88F"/>
                </a:solidFill>
              </a:rPr>
              <a:t>Introductions</a:t>
            </a:r>
          </a:p>
        </p:txBody>
      </p:sp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8600" y="1828800"/>
            <a:ext cx="8839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Frank Adams, CSBO (Speaker), </a:t>
            </a:r>
            <a:r>
              <a:rPr lang="en-US" i="1" dirty="0"/>
              <a:t>Assistant Business Manager Northbrook-Glenview SD 30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Susan Harkin, CSBO/SFO (Speaker), C</a:t>
            </a:r>
            <a:r>
              <a:rPr lang="en-US" i="1" dirty="0"/>
              <a:t>hief Operating Officer, Algonquin CUSD 300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Dr. Ann Williams, EdD/CSBO/SFO (Speaker), Assistant Superintendent </a:t>
            </a:r>
            <a:r>
              <a:rPr lang="en-US" i="1" dirty="0"/>
              <a:t>Crete-Monee CSD 201-U</a:t>
            </a:r>
          </a:p>
        </p:txBody>
      </p:sp>
      <p:pic>
        <p:nvPicPr>
          <p:cNvPr id="614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1999" y="4448633"/>
            <a:ext cx="1298149" cy="6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53499"/>
            <a:ext cx="2495550" cy="64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3" y="6172200"/>
            <a:ext cx="873868" cy="873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Empathy - Audrey Hepburn.mp4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0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49930"/>
            <a:ext cx="9052560" cy="12573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Group Activity: Ground Rules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905000"/>
            <a:ext cx="9052560" cy="4040124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No Names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No Districts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Be respectful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Try not to interrupt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Time constraints</a:t>
            </a:r>
          </a:p>
        </p:txBody>
      </p:sp>
    </p:spTree>
    <p:extLst>
      <p:ext uri="{BB962C8B-B14F-4D97-AF65-F5344CB8AC3E}">
        <p14:creationId xmlns:p14="http://schemas.microsoft.com/office/powerpoint/2010/main" val="4217162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" y="449930"/>
            <a:ext cx="9052560" cy="12573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How Others Succeed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133600"/>
            <a:ext cx="9448800" cy="457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What have you done? Did it work? 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What do you wish you had done?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Difficult teacher situations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Difficult parent situation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Difficult community member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Difficult administrator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Difficult board member </a:t>
            </a:r>
          </a:p>
        </p:txBody>
      </p:sp>
    </p:spTree>
    <p:extLst>
      <p:ext uri="{BB962C8B-B14F-4D97-AF65-F5344CB8AC3E}">
        <p14:creationId xmlns:p14="http://schemas.microsoft.com/office/powerpoint/2010/main" val="2418342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915400" cy="1905000"/>
          </a:xfrm>
        </p:spPr>
        <p:txBody>
          <a:bodyPr/>
          <a:lstStyle/>
          <a:p>
            <a:r>
              <a:rPr lang="en-US" sz="4000" dirty="0"/>
              <a:t>In Summary, </a:t>
            </a:r>
            <a:br>
              <a:rPr lang="en-US" sz="4000" dirty="0"/>
            </a:br>
            <a:r>
              <a:rPr lang="en-US" sz="4000" dirty="0"/>
              <a:t>providing Platinum Customer Service means….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9220200" cy="3429000"/>
          </a:xfrm>
        </p:spPr>
        <p:txBody>
          <a:bodyPr/>
          <a:lstStyle/>
          <a:p>
            <a:r>
              <a:rPr lang="en-US" sz="2800" dirty="0"/>
              <a:t>Knowing who your customers are</a:t>
            </a:r>
          </a:p>
          <a:p>
            <a:r>
              <a:rPr lang="en-US" sz="2800" dirty="0"/>
              <a:t>Understanding their expectations</a:t>
            </a:r>
          </a:p>
          <a:p>
            <a:r>
              <a:rPr lang="en-US" sz="2800" dirty="0"/>
              <a:t>Acknowledging their perception (and working to change it if necessary)</a:t>
            </a:r>
          </a:p>
          <a:p>
            <a:r>
              <a:rPr lang="en-US" sz="2800" dirty="0"/>
              <a:t>Avoiding the blame game</a:t>
            </a:r>
          </a:p>
          <a:p>
            <a:r>
              <a:rPr lang="en-US" sz="2800" dirty="0"/>
              <a:t>Demonstrating empathy when appropriate</a:t>
            </a:r>
          </a:p>
          <a:p>
            <a:r>
              <a:rPr lang="en-US" sz="2800" dirty="0"/>
              <a:t>Knowing that you can make the difference!</a:t>
            </a:r>
          </a:p>
        </p:txBody>
      </p:sp>
    </p:spTree>
    <p:extLst>
      <p:ext uri="{BB962C8B-B14F-4D97-AF65-F5344CB8AC3E}">
        <p14:creationId xmlns:p14="http://schemas.microsoft.com/office/powerpoint/2010/main" val="4077997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3"/>
          <p:cNvSpPr txBox="1">
            <a:spLocks noChangeArrowheads="1"/>
          </p:cNvSpPr>
          <p:nvPr/>
        </p:nvSpPr>
        <p:spPr bwMode="auto">
          <a:xfrm>
            <a:off x="609600" y="2743200"/>
            <a:ext cx="8839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b="1" i="1" dirty="0">
                <a:solidFill>
                  <a:srgbClr val="00A88F"/>
                </a:solidFill>
                <a:cs typeface="Arial" charset="0"/>
              </a:rPr>
              <a:t>Questions and Answers</a:t>
            </a:r>
          </a:p>
          <a:p>
            <a:pPr algn="ctr" eaLnBrk="1" hangingPunct="1"/>
            <a:r>
              <a:rPr lang="en-US" sz="3200" i="1" dirty="0"/>
              <a:t>We thank you for your time</a:t>
            </a:r>
            <a:r>
              <a:rPr lang="en-US" sz="3200" i="1" dirty="0">
                <a:solidFill>
                  <a:srgbClr val="004882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3"/>
          <p:cNvSpPr txBox="1">
            <a:spLocks noChangeArrowheads="1"/>
          </p:cNvSpPr>
          <p:nvPr/>
        </p:nvSpPr>
        <p:spPr bwMode="auto">
          <a:xfrm>
            <a:off x="990600" y="533400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A88F"/>
                </a:solidFill>
              </a:rPr>
              <a:t>Presenters:</a:t>
            </a:r>
          </a:p>
        </p:txBody>
      </p:sp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304800" y="1676400"/>
            <a:ext cx="94488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u="sng" dirty="0">
                <a:solidFill>
                  <a:srgbClr val="00A88F"/>
                </a:solidFill>
              </a:rPr>
              <a:t>PANELISTS INFO: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Frank Adams, Assistant Business Manager; Northbrook-Glenview SD 30 </a:t>
            </a:r>
          </a:p>
          <a:p>
            <a:pPr lvl="1" algn="ctr" eaLnBrk="1" hangingPunct="1"/>
            <a:r>
              <a:rPr lang="en-US" dirty="0"/>
              <a:t>(847) 400-8961 ; </a:t>
            </a:r>
            <a:r>
              <a:rPr lang="en-US" dirty="0">
                <a:hlinkClick r:id="rId2"/>
              </a:rPr>
              <a:t>fadams@district30.org</a:t>
            </a:r>
            <a:r>
              <a:rPr lang="en-US" dirty="0"/>
              <a:t> </a:t>
            </a:r>
          </a:p>
          <a:p>
            <a:pPr lvl="1" algn="ctr" eaLnBrk="1" hangingPunct="1"/>
            <a:endParaRPr lang="en-US" dirty="0"/>
          </a:p>
          <a:p>
            <a:pPr algn="ctr" eaLnBrk="1" hangingPunct="1"/>
            <a:r>
              <a:rPr lang="en-US" dirty="0"/>
              <a:t>Susan Harkin, Chief Operating Officer; Algonquin CUSD 300, </a:t>
            </a:r>
          </a:p>
          <a:p>
            <a:pPr algn="ctr" eaLnBrk="1" hangingPunct="1"/>
            <a:r>
              <a:rPr lang="en-US" dirty="0"/>
              <a:t>(847) 55-8319; </a:t>
            </a:r>
            <a:r>
              <a:rPr lang="en-US" dirty="0">
                <a:hlinkClick r:id="rId3"/>
              </a:rPr>
              <a:t>susan.harkin@d300.org</a:t>
            </a:r>
            <a:r>
              <a:rPr lang="en-US" dirty="0"/>
              <a:t> </a:t>
            </a:r>
          </a:p>
          <a:p>
            <a:pPr algn="ctr" eaLnBrk="1" hangingPunct="1"/>
            <a:endParaRPr lang="en-US" dirty="0"/>
          </a:p>
          <a:p>
            <a:pPr algn="ctr" eaLnBrk="1" hangingPunct="1"/>
            <a:r>
              <a:rPr lang="en-US" dirty="0"/>
              <a:t>Dr. Ann Williams, Assistant Superintendent, Crete-Monee CSD 201-U</a:t>
            </a:r>
          </a:p>
          <a:p>
            <a:pPr lvl="1" algn="ctr" eaLnBrk="1" hangingPunct="1"/>
            <a:r>
              <a:rPr lang="en-US" dirty="0"/>
              <a:t>(708) 367-8320; </a:t>
            </a:r>
            <a:r>
              <a:rPr lang="en-US" dirty="0">
                <a:hlinkClick r:id="rId4"/>
              </a:rPr>
              <a:t>williamsa@cm201u.org</a:t>
            </a:r>
            <a:r>
              <a:rPr lang="en-US" dirty="0"/>
              <a:t> </a:t>
            </a:r>
          </a:p>
          <a:p>
            <a:pPr algn="ctr" eaLnBrk="1" hangingPunct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Life Can be Frustrating	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  <a:hlinkClick r:id="rId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761999"/>
            <a:ext cx="5378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A88F"/>
                </a:solidFill>
              </a:rPr>
              <a:t>Platinum Customer Service?</a:t>
            </a:r>
          </a:p>
        </p:txBody>
      </p:sp>
    </p:spTree>
    <p:extLst>
      <p:ext uri="{BB962C8B-B14F-4D97-AF65-F5344CB8AC3E}">
        <p14:creationId xmlns:p14="http://schemas.microsoft.com/office/powerpoint/2010/main" val="11817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9051925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Who are your customers?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31841"/>
            <a:ext cx="5867400" cy="4978559"/>
          </a:xfrm>
        </p:spPr>
        <p:txBody>
          <a:bodyPr/>
          <a:lstStyle/>
          <a:p>
            <a:pPr lvl="1" eaLnBrk="1" hangingPunct="1"/>
            <a:r>
              <a:rPr lang="en-US" dirty="0">
                <a:ea typeface="ＭＳ Ｐゴシック" pitchFamily="34" charset="-128"/>
              </a:rPr>
              <a:t>Students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Parents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Teachers/Staff/Administrators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Community Members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Board Members 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Vendors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Visitors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028" y="3140552"/>
            <a:ext cx="3436620" cy="242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3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3"/>
          <p:cNvSpPr txBox="1">
            <a:spLocks noChangeArrowheads="1"/>
          </p:cNvSpPr>
          <p:nvPr/>
        </p:nvSpPr>
        <p:spPr bwMode="auto">
          <a:xfrm>
            <a:off x="990600" y="434975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A88F"/>
                </a:solidFill>
              </a:rPr>
              <a:t>Moment of Reflection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9051925" cy="1524000"/>
          </a:xfrm>
        </p:spPr>
        <p:txBody>
          <a:bodyPr/>
          <a:lstStyle/>
          <a:p>
            <a:r>
              <a:rPr lang="en-US" sz="3200" dirty="0"/>
              <a:t>What is the worst customer service experience you have had?  Why was it so bad?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456" y="3276600"/>
            <a:ext cx="446314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5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84988" y="818388"/>
            <a:ext cx="933754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Gill Sans MT" charset="0"/>
              </a:rPr>
              <a:t>How do you feel when </a:t>
            </a:r>
          </a:p>
          <a:p>
            <a:pPr algn="ctr"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Gill Sans MT" charset="0"/>
              </a:rPr>
              <a:t>these things happen?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5251704" cy="35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69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701390"/>
            <a:ext cx="9052560" cy="12573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Expectations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840993"/>
            <a:ext cx="9052560" cy="44089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dirty="0">
                <a:ea typeface="ＭＳ Ｐゴシック" pitchFamily="34" charset="-128"/>
              </a:rPr>
              <a:t>As a customer what do you expect in reference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Friendliness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Professionalism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Fairness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Honesty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Compassion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Empathy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097" y="2796540"/>
            <a:ext cx="2439606" cy="32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5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533400"/>
            <a:ext cx="85344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Expectations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1"/>
            <a:ext cx="5494020" cy="2590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latin typeface="Gill Sans MT" pitchFamily="34" charset="0"/>
                <a:ea typeface="ＭＳ Ｐゴシック" pitchFamily="34" charset="-128"/>
              </a:rPr>
              <a:t>When these expectations are not met, what happens to that customer’s perception of you?  Your district?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Gill Sans MT" pitchFamily="34" charset="0"/>
              <a:ea typeface="ＭＳ Ｐゴシック" pitchFamily="34" charset="-128"/>
            </a:endParaRPr>
          </a:p>
          <a:p>
            <a:pPr marL="502920" lvl="1" indent="0">
              <a:lnSpc>
                <a:spcPct val="90000"/>
              </a:lnSpc>
              <a:buNone/>
            </a:pPr>
            <a:endParaRPr lang="en-US" dirty="0">
              <a:latin typeface="Gill Sans MT" pitchFamily="34" charset="0"/>
              <a:ea typeface="ＭＳ Ｐゴシック" pitchFamily="34" charset="-128"/>
            </a:endParaRPr>
          </a:p>
          <a:p>
            <a:pPr marL="502920" lvl="1" indent="0">
              <a:lnSpc>
                <a:spcPct val="90000"/>
              </a:lnSpc>
              <a:buNone/>
            </a:pPr>
            <a:endParaRPr lang="en-US" dirty="0">
              <a:latin typeface="Gill Sans MT" pitchFamily="34" charset="0"/>
              <a:ea typeface="ＭＳ Ｐゴシック" pitchFamily="34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37020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37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6023" y="609600"/>
            <a:ext cx="9051925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  <a:ea typeface="ＭＳ Ｐゴシック" pitchFamily="34" charset="-128"/>
              </a:rPr>
              <a:t>Perceptions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2057400"/>
            <a:ext cx="9052560" cy="234696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Do you always think about your customers?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Do you realize how impactful YOU can be?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812" y="3739501"/>
            <a:ext cx="4308348" cy="304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04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776</Words>
  <Application>Microsoft Macintosh PowerPoint</Application>
  <PresentationFormat>Custom</PresentationFormat>
  <Paragraphs>149</Paragraphs>
  <Slides>25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Gill Sans MT</vt:lpstr>
      <vt:lpstr>Wingdings 2</vt:lpstr>
      <vt:lpstr>Office Theme</vt:lpstr>
      <vt:lpstr>PowerPoint Presentation</vt:lpstr>
      <vt:lpstr>PowerPoint Presentation</vt:lpstr>
      <vt:lpstr>Life Can be Frustrating </vt:lpstr>
      <vt:lpstr>Who are your customers?</vt:lpstr>
      <vt:lpstr>What is the worst customer service experience you have had?  Why was it so bad?</vt:lpstr>
      <vt:lpstr>PowerPoint Presentation</vt:lpstr>
      <vt:lpstr>Expectations</vt:lpstr>
      <vt:lpstr>Expectations</vt:lpstr>
      <vt:lpstr>Perceptions</vt:lpstr>
      <vt:lpstr>Perceptions</vt:lpstr>
      <vt:lpstr>Perception is Reality…until its Not.</vt:lpstr>
      <vt:lpstr>Perception is Reality…until its Not.</vt:lpstr>
      <vt:lpstr>6 Ways to Handle Irritated People</vt:lpstr>
      <vt:lpstr>Have You ever Played the Blame Game?</vt:lpstr>
      <vt:lpstr>Ways to Beat the Game</vt:lpstr>
      <vt:lpstr>Ways to Beat the Game </vt:lpstr>
      <vt:lpstr>Ways to Beat the Game </vt:lpstr>
      <vt:lpstr>Ways to Beat the Game</vt:lpstr>
      <vt:lpstr>Sympathy versus Empathy</vt:lpstr>
      <vt:lpstr>PowerPoint Presentation</vt:lpstr>
      <vt:lpstr>Group Activity: Ground Rules</vt:lpstr>
      <vt:lpstr>How Others Succeed</vt:lpstr>
      <vt:lpstr>In Summary,  providing Platinum Customer Service means….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+</dc:creator>
  <cp:lastModifiedBy>John Curry</cp:lastModifiedBy>
  <cp:revision>71</cp:revision>
  <dcterms:created xsi:type="dcterms:W3CDTF">2007-09-20T14:21:43Z</dcterms:created>
  <dcterms:modified xsi:type="dcterms:W3CDTF">2018-12-20T20:49:45Z</dcterms:modified>
</cp:coreProperties>
</file>