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9"/>
  </p:notesMasterIdLst>
  <p:sldIdLst>
    <p:sldId id="257" r:id="rId3"/>
    <p:sldId id="267" r:id="rId4"/>
    <p:sldId id="266" r:id="rId5"/>
    <p:sldId id="264" r:id="rId6"/>
    <p:sldId id="265" r:id="rId7"/>
    <p:sldId id="263" r:id="rId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7058" autoAdjust="0"/>
  </p:normalViewPr>
  <p:slideViewPr>
    <p:cSldViewPr snapToGrid="0">
      <p:cViewPr varScale="1">
        <p:scale>
          <a:sx n="79" d="100"/>
          <a:sy n="79" d="100"/>
        </p:scale>
        <p:origin x="96" y="894"/>
      </p:cViewPr>
      <p:guideLst/>
    </p:cSldViewPr>
  </p:slideViewPr>
  <p:outlineViewPr>
    <p:cViewPr>
      <p:scale>
        <a:sx n="33" d="100"/>
        <a:sy n="33" d="100"/>
      </p:scale>
      <p:origin x="0" y="-2052"/>
    </p:cViewPr>
  </p:outlineViewPr>
  <p:notesTextViewPr>
    <p:cViewPr>
      <p:scale>
        <a:sx n="1" d="1"/>
        <a:sy n="1" d="1"/>
      </p:scale>
      <p:origin x="0" y="-10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A809C2D-B0EE-4BA3-A3B9-8F3C8506611F}" type="datetimeFigureOut">
              <a:rPr lang="en-US" smtClean="0"/>
              <a:t>11/15/2016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3A9EE84-14C6-4CC9-AD0A-5063AD8A9D18}" type="slidenum">
              <a:rPr lang="en-US" smtClean="0"/>
              <a:t>‹#›</a:t>
            </a:fld>
            <a:endParaRPr lang="en-US"/>
          </a:p>
        </p:txBody>
      </p:sp>
    </p:spTree>
    <p:extLst>
      <p:ext uri="{BB962C8B-B14F-4D97-AF65-F5344CB8AC3E}">
        <p14:creationId xmlns:p14="http://schemas.microsoft.com/office/powerpoint/2010/main" val="1549074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84-14C6-4CC9-AD0A-5063AD8A9D18}" type="slidenum">
              <a:rPr lang="en-US" smtClean="0"/>
              <a:t>1</a:t>
            </a:fld>
            <a:endParaRPr lang="en-US"/>
          </a:p>
        </p:txBody>
      </p:sp>
    </p:spTree>
    <p:extLst>
      <p:ext uri="{BB962C8B-B14F-4D97-AF65-F5344CB8AC3E}">
        <p14:creationId xmlns:p14="http://schemas.microsoft.com/office/powerpoint/2010/main" val="1579537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July 2012, I joined the administrative team of Community Unit School District 300 as their Chief Financial Officer.  For those of you who are not familiar with D300, we are the sixth largest school district in Illinois 45 miles west of Chicago covering 118 geographic miles and serving 14 different communities.  D300 serves a diverse community with various socio-economic levels and racial/ethnicities.</a:t>
            </a:r>
          </a:p>
          <a:p>
            <a:endParaRPr lang="en-US" dirty="0" smtClean="0"/>
          </a:p>
          <a:p>
            <a:r>
              <a:rPr lang="en-US" dirty="0" smtClean="0"/>
              <a:t>As many of the collar counties experienced in the 90s, the District went through rapid enrollment growth which had created serious financial issues for the district.  During this time, the Board had been desperately trying to dig themselves out of a financial hole caused by this rapid growth and was struggling to do so.  Over the years, the poor District finances seemed to be the focus of the Board and administration rather than what we need to done to improve student learning. </a:t>
            </a:r>
            <a:endParaRPr lang="en-US" dirty="0"/>
          </a:p>
        </p:txBody>
      </p:sp>
      <p:sp>
        <p:nvSpPr>
          <p:cNvPr id="4" name="Slide Number Placeholder 3"/>
          <p:cNvSpPr>
            <a:spLocks noGrp="1"/>
          </p:cNvSpPr>
          <p:nvPr>
            <p:ph type="sldNum" sz="quarter" idx="10"/>
          </p:nvPr>
        </p:nvSpPr>
        <p:spPr/>
        <p:txBody>
          <a:bodyPr/>
          <a:lstStyle/>
          <a:p>
            <a:fld id="{A3A9EE84-14C6-4CC9-AD0A-5063AD8A9D18}" type="slidenum">
              <a:rPr lang="en-US" smtClean="0"/>
              <a:t>2</a:t>
            </a:fld>
            <a:endParaRPr lang="en-US"/>
          </a:p>
        </p:txBody>
      </p:sp>
    </p:spTree>
    <p:extLst>
      <p:ext uri="{BB962C8B-B14F-4D97-AF65-F5344CB8AC3E}">
        <p14:creationId xmlns:p14="http://schemas.microsoft.com/office/powerpoint/2010/main" val="983182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2006, the District passed an operating and bond referendum which began the road to District’s financial stability.  Prior to the passage of the referendum, the District had a fund balance of $8 million or twenty-one days of cash on hand as of June 30.  This $8 million included their early taxes revenue that was supposed to be for the following school year.  The District was in a cycle of borrowing money in the spring to make payroll and pay their bills.  At that time, S&amp;P had provided a rating BBB which is 8 levels below the highest rating S&amp;P gives</a:t>
            </a:r>
          </a:p>
          <a:p>
            <a:endParaRPr lang="en-US" dirty="0" smtClean="0"/>
          </a:p>
          <a:p>
            <a:r>
              <a:rPr lang="en-US" dirty="0" smtClean="0"/>
              <a:t>At the end of this past school year, the District ended the year with an operating fund balance of $83 million or 10 times the amount it had in 2004.  This fund balance equates to 133 days of cash on hand.  The District has not had to issue tax anticipation warrants in more than four years and successfully negotiated a four year teacher contract last year.  In 2008, S&amp;P upgraded the District’s bond rating to AA which is an increase of 5 levels and the District has been able to maintain this rating despite the current financial climate in Illinois.  All of this was done through the collective efforts of our board and administration and to the direct benefit of our students and staff.  And so the story begins, how did the D300 board and administration work to achieve financial stability for our District? </a:t>
            </a:r>
            <a:endParaRPr lang="en-US" dirty="0"/>
          </a:p>
        </p:txBody>
      </p:sp>
      <p:sp>
        <p:nvSpPr>
          <p:cNvPr id="4" name="Slide Number Placeholder 3"/>
          <p:cNvSpPr>
            <a:spLocks noGrp="1"/>
          </p:cNvSpPr>
          <p:nvPr>
            <p:ph type="sldNum" sz="quarter" idx="10"/>
          </p:nvPr>
        </p:nvSpPr>
        <p:spPr/>
        <p:txBody>
          <a:bodyPr/>
          <a:lstStyle/>
          <a:p>
            <a:fld id="{A3A9EE84-14C6-4CC9-AD0A-5063AD8A9D18}" type="slidenum">
              <a:rPr lang="en-US" smtClean="0"/>
              <a:t>3</a:t>
            </a:fld>
            <a:endParaRPr lang="en-US"/>
          </a:p>
        </p:txBody>
      </p:sp>
    </p:spTree>
    <p:extLst>
      <p:ext uri="{BB962C8B-B14F-4D97-AF65-F5344CB8AC3E}">
        <p14:creationId xmlns:p14="http://schemas.microsoft.com/office/powerpoint/2010/main" val="1313640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of the most effective tools that the District uses to sustain its fiscal position is the development of the annual budget calendar.  The primary purpose of the budget calendar is to list the steps that are followed in the development of the budget.  Not only do the steps ensure compliance with the school code for adoption of a budget, it also provides the framework for the board and administration to weigh in on the budget and the overall financial position of the district.  For D300, there is a Board finance committee that is actively engaged in overseeing the district finances and stewarding the district resources.  At their monthly meetings, the committee reviews the detail analysis for the district levy, budget, financial projections, debt levels, cash flow and other key financial data. The board finance committee is key in providing guidance on key financial areas.  </a:t>
            </a:r>
          </a:p>
          <a:p>
            <a:endParaRPr lang="en-US" dirty="0" smtClean="0"/>
          </a:p>
          <a:p>
            <a:r>
              <a:rPr lang="en-US" dirty="0" smtClean="0"/>
              <a:t>Two other tools that have helped the District improve its financial position is the Board fund balance policy and the District long-range financial plan.  In May of 2009, the District adopted a fund balance policy that requires the district to maintain a fund balance equal to 120 days cash on hand.  The adoption of the fund balance policy was part of the reason the District has been able to maintain its “AA” S&amp;P rating.   The District uses its fund balance policy to guide the district long-range financial planning.  Annually, the district updates its long-range financial plan model that projects changes to revenue, salaries, benefits, other expenditures, enrollment, staff head count and other various financial components. As part of the long-range financial planning, the District monitors the projected fund balance against the Board fund balance policy and makes financial adjustments as necessary to comply with their policy.  As a specific example, we have modeled the impact of a pension-cost shift and a potential property tax freeze.  The Board Finance Committee feels the current cushion in the fund balance will allow us to develop thoughtful changes to the District finances should these financial impacts occur. </a:t>
            </a:r>
            <a:endParaRPr lang="en-US" dirty="0"/>
          </a:p>
        </p:txBody>
      </p:sp>
      <p:sp>
        <p:nvSpPr>
          <p:cNvPr id="4" name="Slide Number Placeholder 3"/>
          <p:cNvSpPr>
            <a:spLocks noGrp="1"/>
          </p:cNvSpPr>
          <p:nvPr>
            <p:ph type="sldNum" sz="quarter" idx="10"/>
          </p:nvPr>
        </p:nvSpPr>
        <p:spPr/>
        <p:txBody>
          <a:bodyPr/>
          <a:lstStyle/>
          <a:p>
            <a:fld id="{A3A9EE84-14C6-4CC9-AD0A-5063AD8A9D18}" type="slidenum">
              <a:rPr lang="en-US" smtClean="0"/>
              <a:t>4</a:t>
            </a:fld>
            <a:endParaRPr lang="en-US"/>
          </a:p>
        </p:txBody>
      </p:sp>
    </p:spTree>
    <p:extLst>
      <p:ext uri="{BB962C8B-B14F-4D97-AF65-F5344CB8AC3E}">
        <p14:creationId xmlns:p14="http://schemas.microsoft.com/office/powerpoint/2010/main" val="2891135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tool that we actively use to sustain financial stability and credit quality of our district is our master facility plan.  This plan includes a review of the district facilities in alignment with evaluation of building system, programmatic changes, security enhancements and projected enrollment changes.  The Board Construction and Facility Oversight Committee is responsible for monitoring the maintenance of our district facilities.  The plan is updated and reviewed annually with the committee.  The plan includes a five-year look at what projects need to be completed and those costs associated with those projects are factored into the overall District budget.  As part of the 2006 referendum, the District received $185 million for additions and renovations to our buildings.  </a:t>
            </a:r>
          </a:p>
          <a:p>
            <a:endParaRPr lang="en-US" smtClean="0"/>
          </a:p>
          <a:p>
            <a:r>
              <a:rPr lang="en-US" smtClean="0"/>
              <a:t>As </a:t>
            </a:r>
            <a:r>
              <a:rPr lang="en-US" dirty="0" smtClean="0"/>
              <a:t>it has been 10 years since we passed the referendum, the master facility plan is the tool we use to ensure our budgeted capital projects dollars are going to the most cost-effective projects as well as informing us on future financial needs in this area.  We use this tool to guide future financial discussions with our public to ensure we are have the appropriate funding to ensure we can continue to properly maintain all of the 29 District buildings. </a:t>
            </a:r>
            <a:endParaRPr lang="en-US" dirty="0"/>
          </a:p>
        </p:txBody>
      </p:sp>
      <p:sp>
        <p:nvSpPr>
          <p:cNvPr id="4" name="Slide Number Placeholder 3"/>
          <p:cNvSpPr>
            <a:spLocks noGrp="1"/>
          </p:cNvSpPr>
          <p:nvPr>
            <p:ph type="sldNum" sz="quarter" idx="10"/>
          </p:nvPr>
        </p:nvSpPr>
        <p:spPr/>
        <p:txBody>
          <a:bodyPr/>
          <a:lstStyle/>
          <a:p>
            <a:fld id="{A3A9EE84-14C6-4CC9-AD0A-5063AD8A9D18}" type="slidenum">
              <a:rPr lang="en-US" smtClean="0"/>
              <a:t>5</a:t>
            </a:fld>
            <a:endParaRPr lang="en-US"/>
          </a:p>
        </p:txBody>
      </p:sp>
    </p:spTree>
    <p:extLst>
      <p:ext uri="{BB962C8B-B14F-4D97-AF65-F5344CB8AC3E}">
        <p14:creationId xmlns:p14="http://schemas.microsoft.com/office/powerpoint/2010/main" val="162000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040633F7-4827-4DB5-AAF4-61C0BB2C4269}" type="slidenum">
              <a:rPr lang="en-US">
                <a:solidFill>
                  <a:prstClr val="white"/>
                </a:solidFill>
              </a:rPr>
              <a:pPr/>
              <a:t>6</a:t>
            </a:fld>
            <a:endParaRPr lang="en-US" dirty="0">
              <a:solidFill>
                <a:prstClr val="white"/>
              </a:solidFill>
            </a:endParaRPr>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r>
              <a:rPr lang="en-US" dirty="0" smtClean="0"/>
              <a:t>These are all good discussions that boards</a:t>
            </a:r>
            <a:r>
              <a:rPr lang="en-US" baseline="0" dirty="0" smtClean="0"/>
              <a:t> ought to have. </a:t>
            </a:r>
            <a:r>
              <a:rPr lang="en-US" dirty="0"/>
              <a:t>New members may find that their boards have consensus on these issues but perhaps have not had these discussions recently. </a:t>
            </a:r>
            <a:r>
              <a:rPr lang="en-US" baseline="0" dirty="0" smtClean="0"/>
              <a:t>Board expectations should be documented in policy language.</a:t>
            </a:r>
            <a:endParaRPr lang="en-US" dirty="0" smtClean="0"/>
          </a:p>
          <a:p>
            <a:endParaRPr lang="en-US" dirty="0" smtClean="0"/>
          </a:p>
          <a:p>
            <a:pPr marL="174708" indent="-174708">
              <a:buFont typeface="Arial" pitchFamily="34" charset="0"/>
              <a:buChar char="•"/>
            </a:pPr>
            <a:r>
              <a:rPr lang="en-US" dirty="0" smtClean="0"/>
              <a:t>Determine </a:t>
            </a:r>
            <a:r>
              <a:rPr lang="en-US" dirty="0"/>
              <a:t>acceptable amounts of fund balances for the district in the eyes of the community</a:t>
            </a:r>
            <a:r>
              <a:rPr lang="en-US" dirty="0" smtClean="0"/>
              <a:t>. </a:t>
            </a:r>
          </a:p>
          <a:p>
            <a:pPr marL="174708" indent="-174708">
              <a:buFont typeface="Arial" pitchFamily="34" charset="0"/>
              <a:buChar char="•"/>
            </a:pPr>
            <a:r>
              <a:rPr lang="en-US" dirty="0" smtClean="0"/>
              <a:t>How </a:t>
            </a:r>
            <a:r>
              <a:rPr lang="en-US" dirty="0"/>
              <a:t>much accumulation debt is allowable, both building and other long term </a:t>
            </a:r>
            <a:r>
              <a:rPr lang="en-US" dirty="0" smtClean="0"/>
              <a:t>debts.</a:t>
            </a:r>
          </a:p>
          <a:p>
            <a:pPr marL="174708" indent="-174708">
              <a:buFont typeface="Arial" pitchFamily="34" charset="0"/>
              <a:buChar char="•"/>
            </a:pPr>
            <a:r>
              <a:rPr lang="en-US" dirty="0" smtClean="0"/>
              <a:t>The</a:t>
            </a:r>
            <a:r>
              <a:rPr lang="en-US" baseline="0" dirty="0" smtClean="0"/>
              <a:t> board should review c</a:t>
            </a:r>
            <a:r>
              <a:rPr lang="en-US" dirty="0" smtClean="0"/>
              <a:t>ash </a:t>
            </a:r>
            <a:r>
              <a:rPr lang="en-US" dirty="0"/>
              <a:t>flow </a:t>
            </a:r>
            <a:r>
              <a:rPr lang="en-US" dirty="0" smtClean="0"/>
              <a:t>levels.</a:t>
            </a:r>
          </a:p>
          <a:p>
            <a:pPr marL="174708" indent="-174708">
              <a:buFont typeface="Arial" pitchFamily="34" charset="0"/>
              <a:buChar char="•"/>
            </a:pPr>
            <a:r>
              <a:rPr lang="en-US" dirty="0" smtClean="0"/>
              <a:t>The</a:t>
            </a:r>
            <a:r>
              <a:rPr lang="en-US" baseline="0" dirty="0" smtClean="0"/>
              <a:t> board should discuss and determine </a:t>
            </a:r>
            <a:r>
              <a:rPr lang="en-US" dirty="0" smtClean="0"/>
              <a:t>types </a:t>
            </a:r>
            <a:r>
              <a:rPr lang="en-US" dirty="0"/>
              <a:t>of allowable short term </a:t>
            </a:r>
            <a:r>
              <a:rPr lang="en-US" dirty="0" smtClean="0"/>
              <a:t>borrowing.</a:t>
            </a:r>
          </a:p>
          <a:p>
            <a:pPr marL="174708" indent="-174708">
              <a:buFont typeface="Arial" pitchFamily="34" charset="0"/>
              <a:buChar char="•"/>
            </a:pPr>
            <a:r>
              <a:rPr lang="en-US" dirty="0" smtClean="0"/>
              <a:t>The</a:t>
            </a:r>
            <a:r>
              <a:rPr lang="en-US" baseline="0" dirty="0" smtClean="0"/>
              <a:t> board also has an obligation to hear from the school district auditor regarding how the district is complying with standards for internal controls and the protection of assets.</a:t>
            </a:r>
          </a:p>
          <a:p>
            <a:pPr marL="174708" indent="-174708">
              <a:buFont typeface="Arial" pitchFamily="34" charset="0"/>
              <a:buChar char="•"/>
            </a:pPr>
            <a:endParaRPr lang="en-US" baseline="0" dirty="0" smtClean="0"/>
          </a:p>
          <a:p>
            <a:r>
              <a:rPr lang="en-US" baseline="0" dirty="0" smtClean="0"/>
              <a:t>All these issues are related to the board’s role in clarifying district purpose</a:t>
            </a:r>
            <a:r>
              <a:rPr lang="en-US" baseline="0" dirty="0" smtClean="0"/>
              <a:t>.</a:t>
            </a:r>
          </a:p>
          <a:p>
            <a:endParaRPr lang="en-US" baseline="0" dirty="0" smtClean="0"/>
          </a:p>
          <a:p>
            <a:r>
              <a:rPr lang="en-US" dirty="0" smtClean="0"/>
              <a:t>The District Strategic Plan is the tool that guides and ties the budget process, financial long-range projections and master facility planning together.  The action items identified in the strategic plan are quantified and prioritized throughout the financial planning process.  Since the Strategic Plan is the tool that the Board uses to guide the overall mission and vision of a District, it is critical that the Strategic plan is incorporated into the long-range financial planning. It is one thing to have great ideas for our District but it is important that those ideas can be supported financially and sustained long-term by the District.   The Strategic Plan is the tool that ties the district’s educational side with the financial side and allows the Board to be the Gatekeeper to Financial and Management Excellence.  </a:t>
            </a:r>
          </a:p>
          <a:p>
            <a:endParaRPr lang="en-US" dirty="0" smtClean="0"/>
          </a:p>
          <a:p>
            <a:r>
              <a:rPr lang="en-US" dirty="0" smtClean="0"/>
              <a:t>The last tool that we use as a district to monitor our district’s financial health is the monthly board financial reporting and annual financial report.  As part of the monthly board meeting, your board package should include monthly financial report.  It is important that board members review and understand those reports.  If Board members have questions about the reports, they should work with their superintendent to get those questions addressed.  In general, your monthly financial reports should be benchmarked against the board approved budget.  This oversight is important to make sure that the budget that was being approved is being followed. </a:t>
            </a:r>
          </a:p>
          <a:p>
            <a:endParaRPr lang="en-US" dirty="0" smtClean="0"/>
          </a:p>
          <a:p>
            <a:r>
              <a:rPr lang="en-US" dirty="0" smtClean="0"/>
              <a:t>Annually, board members should receive a copy of your annual financial report.  As you look at this report, it is important to ask the question, how did the actual results compare to the budget?  If they did not match, it is important as the question, what caused the difference?  If the actual results were different than the budget, how is this difference going to impact the long-term financial health of your school district? Did your district end the year with a deficit?  Will this deficit continue?  How will this deficit impact the long-term financial health of the school district? </a:t>
            </a:r>
          </a:p>
          <a:p>
            <a:endParaRPr lang="en-US" dirty="0" smtClean="0"/>
          </a:p>
          <a:p>
            <a:r>
              <a:rPr lang="en-US" dirty="0" smtClean="0"/>
              <a:t>From my perspective, it is important for the Board, superintendent and school business official set clear expectations regarding your school district’s financial health.  These expectations should contemplate the use of fund balances, accumulation of debt, cash flow levels, short-term borrowing, other standards for financial reporting and auditing or protection of assets.  It is important to develop the mechanism to monitor these items so that there are no financial surprises and ensure the financial stability of your school district.  If we use the appropriate tools to manage and monitor our school district finances, school boards, superintendents and business officials can ensure the long-term financial stability of our school districts and our ability to continue meeting the education needs of our students. </a:t>
            </a:r>
            <a:endParaRPr lang="en-US" dirty="0"/>
          </a:p>
        </p:txBody>
      </p:sp>
    </p:spTree>
    <p:extLst>
      <p:ext uri="{BB962C8B-B14F-4D97-AF65-F5344CB8AC3E}">
        <p14:creationId xmlns:p14="http://schemas.microsoft.com/office/powerpoint/2010/main" val="1517579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5AB3AF-BA90-4E92-AA28-FD068798CC08}" type="datetimeFigureOut">
              <a:rPr lang="en-US" smtClean="0"/>
              <a:t>11/15/2016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763973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5AB3AF-BA90-4E92-AA28-FD068798CC08}" type="datetimeFigureOut">
              <a:rPr lang="en-US" smtClean="0"/>
              <a:t>11/15/2016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865001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5AB3AF-BA90-4E92-AA28-FD068798CC08}" type="datetimeFigureOut">
              <a:rPr lang="en-US" smtClean="0"/>
              <a:t>11/15/2016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246850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121920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320800" y="914401"/>
            <a:ext cx="9652000" cy="5211763"/>
          </a:xfrm>
        </p:spPr>
        <p:txBody>
          <a:bodyPr/>
          <a:lstStyle/>
          <a:p>
            <a:endParaRPr lang="en-US" dirty="0"/>
          </a:p>
        </p:txBody>
      </p:sp>
    </p:spTree>
    <p:extLst>
      <p:ext uri="{BB962C8B-B14F-4D97-AF65-F5344CB8AC3E}">
        <p14:creationId xmlns:p14="http://schemas.microsoft.com/office/powerpoint/2010/main" val="20439964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4830E2-C250-49E5-BA43-77487CCBF3F8}" type="datetimeFigureOut">
              <a:rPr lang="en-US" smtClean="0"/>
              <a:t>11/15/2016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17417832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4830E2-C250-49E5-BA43-77487CCBF3F8}" type="datetimeFigureOut">
              <a:rPr lang="en-US" smtClean="0"/>
              <a:t>11/15/2016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15057977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4830E2-C250-49E5-BA43-77487CCBF3F8}" type="datetimeFigureOut">
              <a:rPr lang="en-US" smtClean="0"/>
              <a:t>11/15/2016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19982366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4830E2-C250-49E5-BA43-77487CCBF3F8}" type="datetimeFigureOut">
              <a:rPr lang="en-US" smtClean="0"/>
              <a:t>11/15/2016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32523924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4830E2-C250-49E5-BA43-77487CCBF3F8}" type="datetimeFigureOut">
              <a:rPr lang="en-US" smtClean="0"/>
              <a:t>11/15/2016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10848123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4830E2-C250-49E5-BA43-77487CCBF3F8}" type="datetimeFigureOut">
              <a:rPr lang="en-US" smtClean="0"/>
              <a:t>11/15/2016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14578506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830E2-C250-49E5-BA43-77487CCBF3F8}" type="datetimeFigureOut">
              <a:rPr lang="en-US" smtClean="0"/>
              <a:t>11/15/2016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1376075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5AB3AF-BA90-4E92-AA28-FD068798CC08}" type="datetimeFigureOut">
              <a:rPr lang="en-US" smtClean="0"/>
              <a:t>11/15/2016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38174073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4830E2-C250-49E5-BA43-77487CCBF3F8}" type="datetimeFigureOut">
              <a:rPr lang="en-US" smtClean="0"/>
              <a:t>11/15/2016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1269685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4830E2-C250-49E5-BA43-77487CCBF3F8}" type="datetimeFigureOut">
              <a:rPr lang="en-US" smtClean="0"/>
              <a:t>11/15/2016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8720000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4830E2-C250-49E5-BA43-77487CCBF3F8}" type="datetimeFigureOut">
              <a:rPr lang="en-US" smtClean="0"/>
              <a:t>11/15/2016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13883062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4830E2-C250-49E5-BA43-77487CCBF3F8}" type="datetimeFigureOut">
              <a:rPr lang="en-US" smtClean="0"/>
              <a:t>11/15/2016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58D54-7749-4437-A88D-C1D6743D1D00}" type="slidenum">
              <a:rPr lang="en-US" smtClean="0"/>
              <a:t>‹#›</a:t>
            </a:fld>
            <a:endParaRPr lang="en-US"/>
          </a:p>
        </p:txBody>
      </p:sp>
    </p:spTree>
    <p:extLst>
      <p:ext uri="{BB962C8B-B14F-4D97-AF65-F5344CB8AC3E}">
        <p14:creationId xmlns:p14="http://schemas.microsoft.com/office/powerpoint/2010/main" val="2572033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5AB3AF-BA90-4E92-AA28-FD068798CC08}" type="datetimeFigureOut">
              <a:rPr lang="en-US" smtClean="0"/>
              <a:t>11/15/2016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2201455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5AB3AF-BA90-4E92-AA28-FD068798CC08}" type="datetimeFigureOut">
              <a:rPr lang="en-US" smtClean="0"/>
              <a:t>11/15/2016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1105245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5AB3AF-BA90-4E92-AA28-FD068798CC08}" type="datetimeFigureOut">
              <a:rPr lang="en-US" smtClean="0"/>
              <a:t>11/15/2016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2217299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5AB3AF-BA90-4E92-AA28-FD068798CC08}" type="datetimeFigureOut">
              <a:rPr lang="en-US" smtClean="0"/>
              <a:t>11/15/2016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2788244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AB3AF-BA90-4E92-AA28-FD068798CC08}" type="datetimeFigureOut">
              <a:rPr lang="en-US" smtClean="0"/>
              <a:t>11/15/2016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1013914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5AB3AF-BA90-4E92-AA28-FD068798CC08}" type="datetimeFigureOut">
              <a:rPr lang="en-US" smtClean="0"/>
              <a:t>11/15/2016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2911529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5AB3AF-BA90-4E92-AA28-FD068798CC08}" type="datetimeFigureOut">
              <a:rPr lang="en-US" smtClean="0"/>
              <a:t>11/15/2016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693450-A51D-45AC-A83B-16F180D3ED75}" type="slidenum">
              <a:rPr lang="en-US" smtClean="0"/>
              <a:t>‹#›</a:t>
            </a:fld>
            <a:endParaRPr lang="en-US"/>
          </a:p>
        </p:txBody>
      </p:sp>
    </p:spTree>
    <p:extLst>
      <p:ext uri="{BB962C8B-B14F-4D97-AF65-F5344CB8AC3E}">
        <p14:creationId xmlns:p14="http://schemas.microsoft.com/office/powerpoint/2010/main" val="317260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5AB3AF-BA90-4E92-AA28-FD068798CC08}" type="datetimeFigureOut">
              <a:rPr lang="en-US" smtClean="0"/>
              <a:t>11/15/2016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93450-A51D-45AC-A83B-16F180D3ED75}" type="slidenum">
              <a:rPr lang="en-US" smtClean="0"/>
              <a:t>‹#›</a:t>
            </a:fld>
            <a:endParaRPr lang="en-US"/>
          </a:p>
        </p:txBody>
      </p:sp>
    </p:spTree>
    <p:extLst>
      <p:ext uri="{BB962C8B-B14F-4D97-AF65-F5344CB8AC3E}">
        <p14:creationId xmlns:p14="http://schemas.microsoft.com/office/powerpoint/2010/main" val="2766840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830E2-C250-49E5-BA43-77487CCBF3F8}" type="datetimeFigureOut">
              <a:rPr lang="en-US" smtClean="0"/>
              <a:t>11/15/2016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58D54-7749-4437-A88D-C1D6743D1D00}" type="slidenum">
              <a:rPr lang="en-US" smtClean="0"/>
              <a:t>‹#›</a:t>
            </a:fld>
            <a:endParaRPr lang="en-US"/>
          </a:p>
        </p:txBody>
      </p:sp>
    </p:spTree>
    <p:extLst>
      <p:ext uri="{BB962C8B-B14F-4D97-AF65-F5344CB8AC3E}">
        <p14:creationId xmlns:p14="http://schemas.microsoft.com/office/powerpoint/2010/main" val="39467161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Your Board:  The Gatekeeper to Financial and Management Excellence</a:t>
            </a:r>
            <a:endParaRPr lang="en-US" dirty="0"/>
          </a:p>
        </p:txBody>
      </p:sp>
      <p:sp>
        <p:nvSpPr>
          <p:cNvPr id="5" name="Subtitle 4"/>
          <p:cNvSpPr>
            <a:spLocks noGrp="1"/>
          </p:cNvSpPr>
          <p:nvPr>
            <p:ph type="subTitle" idx="1"/>
          </p:nvPr>
        </p:nvSpPr>
        <p:spPr/>
        <p:txBody>
          <a:bodyPr/>
          <a:lstStyle/>
          <a:p>
            <a:r>
              <a:rPr lang="en-US" dirty="0" smtClean="0"/>
              <a:t>From the Business Manager’s Perspective</a:t>
            </a:r>
            <a:endParaRPr lang="en-US" dirty="0"/>
          </a:p>
        </p:txBody>
      </p:sp>
    </p:spTree>
    <p:extLst>
      <p:ext uri="{BB962C8B-B14F-4D97-AF65-F5344CB8AC3E}">
        <p14:creationId xmlns:p14="http://schemas.microsoft.com/office/powerpoint/2010/main" val="3620558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Community Unit School District 300</a:t>
            </a:r>
            <a:endParaRPr lang="en-US" dirty="0"/>
          </a:p>
        </p:txBody>
      </p:sp>
      <p:sp>
        <p:nvSpPr>
          <p:cNvPr id="7" name="Content Placeholder 6"/>
          <p:cNvSpPr>
            <a:spLocks noGrp="1"/>
          </p:cNvSpPr>
          <p:nvPr>
            <p:ph sz="half" idx="1"/>
          </p:nvPr>
        </p:nvSpPr>
        <p:spPr/>
        <p:txBody>
          <a:bodyPr>
            <a:normAutofit/>
          </a:bodyPr>
          <a:lstStyle/>
          <a:p>
            <a:r>
              <a:rPr lang="en-US" dirty="0" smtClean="0"/>
              <a:t>Sixth </a:t>
            </a:r>
            <a:r>
              <a:rPr lang="en-US" dirty="0"/>
              <a:t>largest school district in Illinois </a:t>
            </a:r>
            <a:endParaRPr lang="en-US" dirty="0" smtClean="0"/>
          </a:p>
          <a:p>
            <a:r>
              <a:rPr lang="en-US" dirty="0" smtClean="0"/>
              <a:t>45 </a:t>
            </a:r>
            <a:r>
              <a:rPr lang="en-US" dirty="0"/>
              <a:t>miles west of </a:t>
            </a:r>
            <a:r>
              <a:rPr lang="en-US" dirty="0" smtClean="0"/>
              <a:t>Chicago</a:t>
            </a:r>
          </a:p>
          <a:p>
            <a:r>
              <a:rPr lang="en-US" dirty="0" smtClean="0"/>
              <a:t>118 </a:t>
            </a:r>
            <a:r>
              <a:rPr lang="en-US" dirty="0"/>
              <a:t>geographic miles </a:t>
            </a:r>
            <a:endParaRPr lang="en-US" dirty="0" smtClean="0"/>
          </a:p>
          <a:p>
            <a:r>
              <a:rPr lang="en-US" dirty="0" smtClean="0"/>
              <a:t>Serving </a:t>
            </a:r>
            <a:r>
              <a:rPr lang="en-US" dirty="0"/>
              <a:t>14 different </a:t>
            </a:r>
            <a:r>
              <a:rPr lang="en-US" dirty="0" smtClean="0"/>
              <a:t>communities  </a:t>
            </a:r>
          </a:p>
          <a:p>
            <a:r>
              <a:rPr lang="en-US" dirty="0" smtClean="0"/>
              <a:t>Diverse </a:t>
            </a:r>
            <a:r>
              <a:rPr lang="en-US" dirty="0"/>
              <a:t>community with various socio-economic levels and </a:t>
            </a:r>
            <a:r>
              <a:rPr lang="en-US" dirty="0" smtClean="0"/>
              <a:t>racial/ethnicities</a:t>
            </a:r>
            <a:endParaRPr lang="en-US" dirty="0"/>
          </a:p>
        </p:txBody>
      </p:sp>
      <p:pic>
        <p:nvPicPr>
          <p:cNvPr id="9" name="Content Placeholder 8"/>
          <p:cNvPicPr>
            <a:picLocks noGrp="1" noChangeAspect="1"/>
          </p:cNvPicPr>
          <p:nvPr>
            <p:ph sz="half" idx="2"/>
          </p:nvPr>
        </p:nvPicPr>
        <p:blipFill>
          <a:blip r:embed="rId3"/>
          <a:stretch>
            <a:fillRect/>
          </a:stretch>
        </p:blipFill>
        <p:spPr>
          <a:xfrm>
            <a:off x="6694701" y="1803761"/>
            <a:ext cx="4877522" cy="4352544"/>
          </a:xfrm>
          <a:prstGeom prst="rect">
            <a:avLst/>
          </a:prstGeom>
        </p:spPr>
      </p:pic>
    </p:spTree>
    <p:extLst>
      <p:ext uri="{BB962C8B-B14F-4D97-AF65-F5344CB8AC3E}">
        <p14:creationId xmlns:p14="http://schemas.microsoft.com/office/powerpoint/2010/main" val="3790680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D300 Financial Conditions</a:t>
            </a:r>
            <a:endParaRPr lang="en-US" dirty="0"/>
          </a:p>
        </p:txBody>
      </p:sp>
      <p:sp>
        <p:nvSpPr>
          <p:cNvPr id="4" name="Text Placeholder 3"/>
          <p:cNvSpPr>
            <a:spLocks noGrp="1"/>
          </p:cNvSpPr>
          <p:nvPr>
            <p:ph type="body" idx="1"/>
          </p:nvPr>
        </p:nvSpPr>
        <p:spPr/>
        <p:txBody>
          <a:bodyPr/>
          <a:lstStyle/>
          <a:p>
            <a:r>
              <a:rPr lang="en-US" dirty="0" smtClean="0"/>
              <a:t>Pre-2004</a:t>
            </a:r>
            <a:endParaRPr lang="en-US" dirty="0"/>
          </a:p>
        </p:txBody>
      </p:sp>
      <p:sp>
        <p:nvSpPr>
          <p:cNvPr id="5" name="Content Placeholder 4"/>
          <p:cNvSpPr>
            <a:spLocks noGrp="1"/>
          </p:cNvSpPr>
          <p:nvPr>
            <p:ph sz="half" idx="2"/>
          </p:nvPr>
        </p:nvSpPr>
        <p:spPr/>
        <p:txBody>
          <a:bodyPr/>
          <a:lstStyle/>
          <a:p>
            <a:r>
              <a:rPr lang="en-US" dirty="0" smtClean="0"/>
              <a:t>$8 million fund balance</a:t>
            </a:r>
          </a:p>
          <a:p>
            <a:r>
              <a:rPr lang="en-US" dirty="0" smtClean="0"/>
              <a:t>21 days cash on hand</a:t>
            </a:r>
          </a:p>
          <a:p>
            <a:r>
              <a:rPr lang="en-US" dirty="0" smtClean="0"/>
              <a:t>Issuing TAWs in spring</a:t>
            </a:r>
          </a:p>
          <a:p>
            <a:r>
              <a:rPr lang="en-US" dirty="0" smtClean="0"/>
              <a:t>BBB – Standard &amp; Poor’s Rating</a:t>
            </a:r>
            <a:endParaRPr lang="en-US" dirty="0"/>
          </a:p>
        </p:txBody>
      </p:sp>
      <p:sp>
        <p:nvSpPr>
          <p:cNvPr id="6" name="Text Placeholder 5"/>
          <p:cNvSpPr>
            <a:spLocks noGrp="1"/>
          </p:cNvSpPr>
          <p:nvPr>
            <p:ph type="body" sz="quarter" idx="3"/>
          </p:nvPr>
        </p:nvSpPr>
        <p:spPr/>
        <p:txBody>
          <a:bodyPr/>
          <a:lstStyle/>
          <a:p>
            <a:r>
              <a:rPr lang="en-US" dirty="0" smtClean="0"/>
              <a:t>Now</a:t>
            </a:r>
            <a:endParaRPr lang="en-US" dirty="0"/>
          </a:p>
        </p:txBody>
      </p:sp>
      <p:sp>
        <p:nvSpPr>
          <p:cNvPr id="7" name="Content Placeholder 6"/>
          <p:cNvSpPr>
            <a:spLocks noGrp="1"/>
          </p:cNvSpPr>
          <p:nvPr>
            <p:ph sz="quarter" idx="4"/>
          </p:nvPr>
        </p:nvSpPr>
        <p:spPr/>
        <p:txBody>
          <a:bodyPr/>
          <a:lstStyle/>
          <a:p>
            <a:r>
              <a:rPr lang="en-US" dirty="0"/>
              <a:t>$</a:t>
            </a:r>
            <a:r>
              <a:rPr lang="en-US" dirty="0" smtClean="0"/>
              <a:t>83 </a:t>
            </a:r>
            <a:r>
              <a:rPr lang="en-US" dirty="0"/>
              <a:t>million fund balance</a:t>
            </a:r>
          </a:p>
          <a:p>
            <a:r>
              <a:rPr lang="en-US" dirty="0" smtClean="0"/>
              <a:t>133 </a:t>
            </a:r>
            <a:r>
              <a:rPr lang="en-US" dirty="0"/>
              <a:t>days cash on hand</a:t>
            </a:r>
          </a:p>
          <a:p>
            <a:r>
              <a:rPr lang="en-US" dirty="0" smtClean="0"/>
              <a:t>No short-term borrowing</a:t>
            </a:r>
            <a:endParaRPr lang="en-US" dirty="0"/>
          </a:p>
          <a:p>
            <a:r>
              <a:rPr lang="en-US" dirty="0" smtClean="0"/>
              <a:t>AA </a:t>
            </a:r>
            <a:r>
              <a:rPr lang="en-US" dirty="0"/>
              <a:t>– </a:t>
            </a:r>
            <a:r>
              <a:rPr lang="en-US" dirty="0" smtClean="0"/>
              <a:t>Standard </a:t>
            </a:r>
            <a:r>
              <a:rPr lang="en-US" dirty="0"/>
              <a:t>&amp; </a:t>
            </a:r>
            <a:r>
              <a:rPr lang="en-US" dirty="0" smtClean="0"/>
              <a:t>Poor’s </a:t>
            </a:r>
            <a:r>
              <a:rPr lang="en-US" dirty="0"/>
              <a:t>Rating</a:t>
            </a:r>
          </a:p>
        </p:txBody>
      </p:sp>
    </p:spTree>
    <p:extLst>
      <p:ext uri="{BB962C8B-B14F-4D97-AF65-F5344CB8AC3E}">
        <p14:creationId xmlns:p14="http://schemas.microsoft.com/office/powerpoint/2010/main" val="3814892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Oversight Tools</a:t>
            </a:r>
            <a:endParaRPr lang="en-US" dirty="0"/>
          </a:p>
        </p:txBody>
      </p:sp>
      <p:sp>
        <p:nvSpPr>
          <p:cNvPr id="3" name="Content Placeholder 2"/>
          <p:cNvSpPr>
            <a:spLocks noGrp="1"/>
          </p:cNvSpPr>
          <p:nvPr>
            <p:ph idx="1"/>
          </p:nvPr>
        </p:nvSpPr>
        <p:spPr/>
        <p:txBody>
          <a:bodyPr/>
          <a:lstStyle/>
          <a:p>
            <a:r>
              <a:rPr lang="en-US" dirty="0" smtClean="0"/>
              <a:t>Board Finance Committee</a:t>
            </a:r>
          </a:p>
          <a:p>
            <a:r>
              <a:rPr lang="en-US" dirty="0"/>
              <a:t>Budget Calendar</a:t>
            </a:r>
          </a:p>
          <a:p>
            <a:r>
              <a:rPr lang="en-US" dirty="0" smtClean="0"/>
              <a:t>Long-Range Financial Plan</a:t>
            </a:r>
          </a:p>
          <a:p>
            <a:pPr lvl="1"/>
            <a:r>
              <a:rPr lang="en-US" dirty="0" smtClean="0"/>
              <a:t>Fund Balance Policy</a:t>
            </a:r>
          </a:p>
          <a:p>
            <a:r>
              <a:rPr lang="en-US" dirty="0" smtClean="0"/>
              <a:t>Monthly Board Financial Reports</a:t>
            </a:r>
          </a:p>
          <a:p>
            <a:r>
              <a:rPr lang="en-US" dirty="0" smtClean="0"/>
              <a:t>Annual Financial Report</a:t>
            </a:r>
            <a:endParaRPr lang="en-US" dirty="0"/>
          </a:p>
        </p:txBody>
      </p:sp>
    </p:spTree>
    <p:extLst>
      <p:ext uri="{BB962C8B-B14F-4D97-AF65-F5344CB8AC3E}">
        <p14:creationId xmlns:p14="http://schemas.microsoft.com/office/powerpoint/2010/main" val="3632729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Facility Oversight Tools</a:t>
            </a:r>
            <a:endParaRPr lang="en-US" dirty="0"/>
          </a:p>
        </p:txBody>
      </p:sp>
      <p:sp>
        <p:nvSpPr>
          <p:cNvPr id="3" name="Content Placeholder 2"/>
          <p:cNvSpPr>
            <a:spLocks noGrp="1"/>
          </p:cNvSpPr>
          <p:nvPr>
            <p:ph idx="1"/>
          </p:nvPr>
        </p:nvSpPr>
        <p:spPr/>
        <p:txBody>
          <a:bodyPr/>
          <a:lstStyle/>
          <a:p>
            <a:r>
              <a:rPr lang="en-US" dirty="0"/>
              <a:t>Construction and Facility Oversight Committee</a:t>
            </a:r>
          </a:p>
          <a:p>
            <a:r>
              <a:rPr lang="en-US" dirty="0" smtClean="0"/>
              <a:t>Master Facility Plan</a:t>
            </a:r>
          </a:p>
          <a:p>
            <a:pPr lvl="1"/>
            <a:r>
              <a:rPr lang="en-US" dirty="0" smtClean="0"/>
              <a:t>Building Systems</a:t>
            </a:r>
          </a:p>
          <a:p>
            <a:pPr lvl="1"/>
            <a:r>
              <a:rPr lang="en-US" dirty="0" smtClean="0"/>
              <a:t>Programmatic Changes</a:t>
            </a:r>
          </a:p>
          <a:p>
            <a:pPr lvl="1"/>
            <a:r>
              <a:rPr lang="en-US" dirty="0" smtClean="0"/>
              <a:t>Security Enhancements</a:t>
            </a:r>
          </a:p>
          <a:p>
            <a:pPr lvl="1"/>
            <a:r>
              <a:rPr lang="en-US" dirty="0" smtClean="0"/>
              <a:t>Enrollment Projections</a:t>
            </a:r>
          </a:p>
        </p:txBody>
      </p:sp>
    </p:spTree>
    <p:extLst>
      <p:ext uri="{BB962C8B-B14F-4D97-AF65-F5344CB8AC3E}">
        <p14:creationId xmlns:p14="http://schemas.microsoft.com/office/powerpoint/2010/main" val="2658220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normAutofit/>
          </a:bodyPr>
          <a:lstStyle/>
          <a:p>
            <a:r>
              <a:rPr lang="en-US" dirty="0" smtClean="0"/>
              <a:t>Establish Clear Expectations Regarding District’s “Financial Health”</a:t>
            </a:r>
            <a:endParaRPr lang="en-US" dirty="0"/>
          </a:p>
        </p:txBody>
      </p:sp>
      <p:sp>
        <p:nvSpPr>
          <p:cNvPr id="7" name="Content Placeholder 6"/>
          <p:cNvSpPr>
            <a:spLocks noGrp="1"/>
          </p:cNvSpPr>
          <p:nvPr>
            <p:ph idx="1"/>
          </p:nvPr>
        </p:nvSpPr>
        <p:spPr/>
        <p:txBody>
          <a:bodyPr>
            <a:normAutofit lnSpcReduction="10000"/>
          </a:bodyPr>
          <a:lstStyle/>
          <a:p>
            <a:pPr indent="339725" fontAlgn="base">
              <a:lnSpc>
                <a:spcPct val="120000"/>
              </a:lnSpc>
              <a:spcBef>
                <a:spcPct val="0"/>
              </a:spcBef>
              <a:spcAft>
                <a:spcPct val="0"/>
              </a:spcAft>
              <a:buFontTx/>
              <a:buChar char="•"/>
              <a:tabLst>
                <a:tab pos="457200" algn="l"/>
              </a:tabLst>
            </a:pPr>
            <a:r>
              <a:rPr lang="en-US" sz="2600" dirty="0" smtClean="0"/>
              <a:t>Expectations/Board Policy:</a:t>
            </a:r>
            <a:endParaRPr lang="en-US" sz="2600" dirty="0"/>
          </a:p>
          <a:p>
            <a:pPr lvl="1" indent="339725" fontAlgn="base">
              <a:lnSpc>
                <a:spcPct val="120000"/>
              </a:lnSpc>
              <a:spcBef>
                <a:spcPct val="0"/>
              </a:spcBef>
              <a:spcAft>
                <a:spcPct val="0"/>
              </a:spcAft>
              <a:buFontTx/>
              <a:buChar char="•"/>
              <a:tabLst>
                <a:tab pos="457200" algn="l"/>
              </a:tabLst>
            </a:pPr>
            <a:r>
              <a:rPr lang="en-US" sz="2600" dirty="0"/>
              <a:t>Fund Balance Policy</a:t>
            </a:r>
          </a:p>
          <a:p>
            <a:pPr lvl="1" indent="339725" fontAlgn="base">
              <a:lnSpc>
                <a:spcPct val="120000"/>
              </a:lnSpc>
              <a:spcBef>
                <a:spcPct val="0"/>
              </a:spcBef>
              <a:spcAft>
                <a:spcPct val="0"/>
              </a:spcAft>
              <a:buFontTx/>
              <a:buChar char="•"/>
              <a:tabLst>
                <a:tab pos="457200" algn="l"/>
              </a:tabLst>
            </a:pPr>
            <a:r>
              <a:rPr lang="en-US" sz="2600" dirty="0"/>
              <a:t>Accumulation of debt</a:t>
            </a:r>
          </a:p>
          <a:p>
            <a:pPr lvl="1" indent="339725" fontAlgn="base">
              <a:lnSpc>
                <a:spcPct val="120000"/>
              </a:lnSpc>
              <a:spcBef>
                <a:spcPct val="0"/>
              </a:spcBef>
              <a:spcAft>
                <a:spcPct val="0"/>
              </a:spcAft>
              <a:buFontTx/>
              <a:buChar char="•"/>
              <a:tabLst>
                <a:tab pos="457200" algn="l"/>
              </a:tabLst>
            </a:pPr>
            <a:r>
              <a:rPr lang="en-US" sz="2600" dirty="0"/>
              <a:t>Cash flow levels</a:t>
            </a:r>
          </a:p>
          <a:p>
            <a:pPr lvl="1" indent="339725" fontAlgn="base">
              <a:lnSpc>
                <a:spcPct val="120000"/>
              </a:lnSpc>
              <a:spcBef>
                <a:spcPct val="0"/>
              </a:spcBef>
              <a:spcAft>
                <a:spcPct val="0"/>
              </a:spcAft>
              <a:buFontTx/>
              <a:buChar char="•"/>
              <a:tabLst>
                <a:tab pos="457200" algn="l"/>
              </a:tabLst>
            </a:pPr>
            <a:r>
              <a:rPr lang="en-US" sz="2600" dirty="0"/>
              <a:t>Uses of short-term borrowing</a:t>
            </a:r>
          </a:p>
          <a:p>
            <a:pPr indent="339725" fontAlgn="base">
              <a:lnSpc>
                <a:spcPct val="120000"/>
              </a:lnSpc>
              <a:spcBef>
                <a:spcPct val="0"/>
              </a:spcBef>
              <a:spcAft>
                <a:spcPct val="0"/>
              </a:spcAft>
              <a:buFontTx/>
              <a:buChar char="•"/>
              <a:tabLst>
                <a:tab pos="457200" algn="l"/>
              </a:tabLst>
            </a:pPr>
            <a:r>
              <a:rPr lang="en-US" sz="2600" dirty="0"/>
              <a:t>Monitoring:</a:t>
            </a:r>
          </a:p>
          <a:p>
            <a:pPr lvl="1" indent="339725" fontAlgn="base">
              <a:lnSpc>
                <a:spcPct val="120000"/>
              </a:lnSpc>
              <a:spcBef>
                <a:spcPct val="0"/>
              </a:spcBef>
              <a:spcAft>
                <a:spcPct val="0"/>
              </a:spcAft>
              <a:buFontTx/>
              <a:buChar char="•"/>
              <a:tabLst>
                <a:tab pos="457200" algn="l"/>
              </a:tabLst>
            </a:pPr>
            <a:r>
              <a:rPr lang="en-US" sz="2600" dirty="0"/>
              <a:t>Monthly financial reports</a:t>
            </a:r>
          </a:p>
          <a:p>
            <a:pPr lvl="1" indent="339725" fontAlgn="base">
              <a:lnSpc>
                <a:spcPct val="120000"/>
              </a:lnSpc>
              <a:spcBef>
                <a:spcPct val="0"/>
              </a:spcBef>
              <a:spcAft>
                <a:spcPct val="0"/>
              </a:spcAft>
              <a:buFontTx/>
              <a:buChar char="•"/>
              <a:tabLst>
                <a:tab pos="457200" algn="l"/>
              </a:tabLst>
            </a:pPr>
            <a:r>
              <a:rPr lang="en-US" sz="2600" dirty="0"/>
              <a:t>Annual financial report</a:t>
            </a:r>
          </a:p>
          <a:p>
            <a:pPr indent="339725" fontAlgn="base">
              <a:lnSpc>
                <a:spcPct val="120000"/>
              </a:lnSpc>
              <a:spcBef>
                <a:spcPct val="0"/>
              </a:spcBef>
              <a:spcAft>
                <a:spcPct val="0"/>
              </a:spcAft>
              <a:buFontTx/>
              <a:buChar char="•"/>
              <a:tabLst>
                <a:tab pos="457200" algn="l"/>
              </a:tabLst>
            </a:pPr>
            <a:r>
              <a:rPr lang="en-US" sz="2600" dirty="0"/>
              <a:t>Tie to Strategic </a:t>
            </a:r>
            <a:r>
              <a:rPr lang="en-US" sz="2600" dirty="0" smtClean="0"/>
              <a:t>Plan</a:t>
            </a:r>
            <a:endParaRPr lang="en-US" sz="2600" dirty="0"/>
          </a:p>
        </p:txBody>
      </p:sp>
    </p:spTree>
    <p:custDataLst>
      <p:tags r:id="rId1"/>
    </p:custDataLst>
    <p:extLst>
      <p:ext uri="{BB962C8B-B14F-4D97-AF65-F5344CB8AC3E}">
        <p14:creationId xmlns:p14="http://schemas.microsoft.com/office/powerpoint/2010/main" val="52023777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TotalTime>
  <Words>1802</Words>
  <Application>Microsoft Office PowerPoint</Application>
  <PresentationFormat>Widescreen</PresentationFormat>
  <Paragraphs>78</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Calibri Light</vt:lpstr>
      <vt:lpstr>Office Theme</vt:lpstr>
      <vt:lpstr>Custom Design</vt:lpstr>
      <vt:lpstr>Your Board:  The Gatekeeper to Financial and Management Excellence</vt:lpstr>
      <vt:lpstr>Community Unit School District 300</vt:lpstr>
      <vt:lpstr>D300 Financial Conditions</vt:lpstr>
      <vt:lpstr>Financial Oversight Tools</vt:lpstr>
      <vt:lpstr>Facility Oversight Tools</vt:lpstr>
      <vt:lpstr>Establish Clear Expectations Regarding District’s “Financial Health”</vt:lpstr>
    </vt:vector>
  </TitlesOfParts>
  <Company>CUSD300</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Board:  The Gatekeeper to Financial and Management Excellence</dc:title>
  <dc:creator>Harkin, Susan</dc:creator>
  <cp:lastModifiedBy>Harkin, Susan</cp:lastModifiedBy>
  <cp:revision>15</cp:revision>
  <cp:lastPrinted>2016-11-15T17:50:37Z</cp:lastPrinted>
  <dcterms:created xsi:type="dcterms:W3CDTF">2016-11-09T20:02:14Z</dcterms:created>
  <dcterms:modified xsi:type="dcterms:W3CDTF">2016-11-15T17:50:42Z</dcterms:modified>
</cp:coreProperties>
</file>