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8" autoAdjust="0"/>
  </p:normalViewPr>
  <p:slideViewPr>
    <p:cSldViewPr snapToGrid="0" snapToObjects="1">
      <p:cViewPr>
        <p:scale>
          <a:sx n="78" d="100"/>
          <a:sy n="78" d="100"/>
        </p:scale>
        <p:origin x="-307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7467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99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99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2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2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9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5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26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64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21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65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9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50127" y="6126163"/>
            <a:ext cx="8855770" cy="855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609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3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05643" y="-14112"/>
            <a:ext cx="269777" cy="6982084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38133" y="-14111"/>
            <a:ext cx="0" cy="6982082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39261" y="6192558"/>
            <a:ext cx="64143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i="0" dirty="0" smtClean="0">
                <a:solidFill>
                  <a:schemeClr val="bg1"/>
                </a:solidFill>
                <a:latin typeface="Arial"/>
                <a:cs typeface="Arial"/>
              </a:rPr>
              <a:t>64</a:t>
            </a:r>
            <a:r>
              <a:rPr lang="en-US" sz="1300" b="1" i="0" baseline="30000" dirty="0" smtClean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1300" b="1" i="0" dirty="0" smtClean="0">
                <a:solidFill>
                  <a:schemeClr val="bg1"/>
                </a:solidFill>
                <a:latin typeface="Arial"/>
                <a:cs typeface="Arial"/>
              </a:rPr>
              <a:t> ILLINOIS ASBO CONFERENCE</a:t>
            </a:r>
            <a:r>
              <a:rPr lang="en-US" sz="1300" b="1" i="0" baseline="0" dirty="0" smtClean="0">
                <a:solidFill>
                  <a:schemeClr val="bg1"/>
                </a:solidFill>
                <a:latin typeface="Arial"/>
                <a:cs typeface="Arial"/>
              </a:rPr>
              <a:t> AND EXHIBITIONS    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i="0" baseline="0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1300" b="1" i="0" dirty="0" smtClean="0">
                <a:solidFill>
                  <a:schemeClr val="bg1"/>
                </a:solidFill>
                <a:latin typeface="Arial"/>
                <a:cs typeface="Arial"/>
              </a:rPr>
              <a:t>PRIL 29 – MAY 1, 2015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i="0" dirty="0" smtClean="0">
                <a:solidFill>
                  <a:schemeClr val="bg1"/>
                </a:solidFill>
                <a:latin typeface="Arial"/>
                <a:cs typeface="Arial"/>
              </a:rPr>
              <a:t>@IllinoisASBO</a:t>
            </a:r>
            <a:r>
              <a:rPr lang="en-US" sz="1300" b="1" i="0" baseline="0" dirty="0" smtClean="0">
                <a:solidFill>
                  <a:schemeClr val="bg1"/>
                </a:solidFill>
                <a:latin typeface="Arial"/>
                <a:cs typeface="Arial"/>
              </a:rPr>
              <a:t>    #iasboAC15</a:t>
            </a:r>
            <a:endParaRPr lang="en-US" sz="13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b="0" i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4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alphaModFix amt="16000"/>
          </a:blip>
          <a:stretch>
            <a:fillRect/>
          </a:stretch>
        </p:blipFill>
        <p:spPr>
          <a:xfrm>
            <a:off x="1047610" y="274638"/>
            <a:ext cx="7048780" cy="1263560"/>
          </a:xfrm>
          <a:prstGeom prst="rect">
            <a:avLst/>
          </a:prstGeom>
        </p:spPr>
      </p:pic>
      <p:pic>
        <p:nvPicPr>
          <p:cNvPr id="19" name="Picture 18" descr="logo_whit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5" y="6178465"/>
            <a:ext cx="2568972" cy="679535"/>
          </a:xfrm>
          <a:prstGeom prst="rect">
            <a:avLst/>
          </a:prstGeom>
        </p:spPr>
      </p:pic>
      <p:pic>
        <p:nvPicPr>
          <p:cNvPr id="22" name="Picture 21" descr="Twitter_logo_whit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56" y="6655443"/>
            <a:ext cx="239687" cy="1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90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You Don’t Know What You Don’t Know</a:t>
            </a:r>
            <a:br>
              <a:rPr lang="en-US" sz="3600" dirty="0" smtClean="0"/>
            </a:br>
            <a:r>
              <a:rPr lang="en-US" sz="2400" dirty="0" smtClean="0"/>
              <a:t>Leader Competency &amp; Emotional Intelligence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2456"/>
            <a:ext cx="7772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Presented on Wednesday, April 29, 2015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2000" dirty="0" smtClean="0"/>
              <a:t>Presented by</a:t>
            </a:r>
          </a:p>
          <a:p>
            <a:r>
              <a:rPr lang="en-US" sz="2000" dirty="0" smtClean="0"/>
              <a:t>Susan Harkin, CFO, Algonquin CUSD 300</a:t>
            </a:r>
          </a:p>
          <a:p>
            <a:r>
              <a:rPr lang="en-US" sz="2000" dirty="0"/>
              <a:t>Jennifer Hermes, Asst. Supt. Business Services, Lake Forest SD </a:t>
            </a:r>
            <a:r>
              <a:rPr lang="en-US" sz="2000" dirty="0" smtClean="0"/>
              <a:t>67 &amp; 115</a:t>
            </a:r>
            <a:endParaRPr lang="en-US" sz="2000" dirty="0"/>
          </a:p>
          <a:p>
            <a:r>
              <a:rPr lang="en-US" sz="2000" dirty="0" smtClean="0"/>
              <a:t>Roy Mason, Field Services Leader, Horace Mann Insurance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6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896100" cy="5357739"/>
          </a:xfrm>
        </p:spPr>
      </p:pic>
    </p:spTree>
    <p:extLst>
      <p:ext uri="{BB962C8B-B14F-4D97-AF65-F5344CB8AC3E}">
        <p14:creationId xmlns:p14="http://schemas.microsoft.com/office/powerpoint/2010/main" val="20424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095255" cy="4525963"/>
          </a:xfrm>
        </p:spPr>
      </p:pic>
    </p:spTree>
    <p:extLst>
      <p:ext uri="{BB962C8B-B14F-4D97-AF65-F5344CB8AC3E}">
        <p14:creationId xmlns:p14="http://schemas.microsoft.com/office/powerpoint/2010/main" val="35028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560940" cy="2939256"/>
          </a:xfrm>
        </p:spPr>
      </p:pic>
    </p:spTree>
    <p:extLst>
      <p:ext uri="{BB962C8B-B14F-4D97-AF65-F5344CB8AC3E}">
        <p14:creationId xmlns:p14="http://schemas.microsoft.com/office/powerpoint/2010/main" val="31381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232400" cy="3924300"/>
          </a:xfrm>
        </p:spPr>
      </p:pic>
    </p:spTree>
    <p:extLst>
      <p:ext uri="{BB962C8B-B14F-4D97-AF65-F5344CB8AC3E}">
        <p14:creationId xmlns:p14="http://schemas.microsoft.com/office/powerpoint/2010/main" val="1460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5181600" cy="4829251"/>
          </a:xfrm>
        </p:spPr>
      </p:pic>
    </p:spTree>
    <p:extLst>
      <p:ext uri="{BB962C8B-B14F-4D97-AF65-F5344CB8AC3E}">
        <p14:creationId xmlns:p14="http://schemas.microsoft.com/office/powerpoint/2010/main" val="2302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312755" cy="5059363"/>
          </a:xfrm>
        </p:spPr>
      </p:pic>
    </p:spTree>
    <p:extLst>
      <p:ext uri="{BB962C8B-B14F-4D97-AF65-F5344CB8AC3E}">
        <p14:creationId xmlns:p14="http://schemas.microsoft.com/office/powerpoint/2010/main" val="25172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 (</a:t>
            </a:r>
            <a:r>
              <a:rPr lang="en-US" dirty="0" err="1" smtClean="0"/>
              <a:t>EI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Your </a:t>
            </a:r>
            <a:r>
              <a:rPr lang="en-US" dirty="0" err="1" smtClean="0"/>
              <a:t>EI</a:t>
            </a:r>
            <a:endParaRPr lang="en-US" dirty="0" smtClean="0"/>
          </a:p>
          <a:p>
            <a:r>
              <a:rPr lang="en-US" dirty="0" err="1" smtClean="0"/>
              <a:t>EI</a:t>
            </a:r>
            <a:r>
              <a:rPr lang="en-US" dirty="0" smtClean="0"/>
              <a:t> in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71613"/>
            <a:ext cx="86010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Improving </a:t>
            </a:r>
            <a:r>
              <a:rPr lang="en-US" dirty="0" err="1" smtClean="0"/>
              <a:t>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how you react to people</a:t>
            </a:r>
          </a:p>
          <a:p>
            <a:r>
              <a:rPr lang="en-US" dirty="0" smtClean="0"/>
              <a:t>Look at your work environment</a:t>
            </a:r>
          </a:p>
          <a:p>
            <a:r>
              <a:rPr lang="en-US" dirty="0" smtClean="0"/>
              <a:t>Do a self-evaluation</a:t>
            </a:r>
          </a:p>
          <a:p>
            <a:r>
              <a:rPr lang="en-US" dirty="0" smtClean="0"/>
              <a:t>Examine how you react to a stressful situation</a:t>
            </a:r>
          </a:p>
          <a:p>
            <a:r>
              <a:rPr lang="en-US" dirty="0" smtClean="0"/>
              <a:t>Take responsibility for your actions</a:t>
            </a:r>
          </a:p>
          <a:p>
            <a:r>
              <a:rPr lang="en-US" dirty="0" smtClean="0"/>
              <a:t>Examine how your actions affect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 Competency</a:t>
            </a:r>
          </a:p>
          <a:p>
            <a:pPr lvl="1"/>
            <a:r>
              <a:rPr lang="en-US" dirty="0" smtClean="0"/>
              <a:t>Unconscious/Conscious Incompetence</a:t>
            </a:r>
          </a:p>
          <a:p>
            <a:pPr lvl="1"/>
            <a:r>
              <a:rPr lang="en-US" dirty="0" smtClean="0"/>
              <a:t>Conscious/Unconscious Competence</a:t>
            </a:r>
          </a:p>
          <a:p>
            <a:r>
              <a:rPr lang="en-US" dirty="0" smtClean="0"/>
              <a:t>Emotional Intelligence (</a:t>
            </a:r>
            <a:r>
              <a:rPr lang="en-US" dirty="0" err="1" smtClean="0"/>
              <a:t>EI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is </a:t>
            </a:r>
            <a:r>
              <a:rPr lang="en-US" dirty="0" err="1" smtClean="0"/>
              <a:t>EI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Characteristics of </a:t>
            </a:r>
            <a:r>
              <a:rPr lang="en-US" dirty="0" err="1" smtClean="0"/>
              <a:t>EI</a:t>
            </a:r>
            <a:endParaRPr lang="en-US" dirty="0" smtClean="0"/>
          </a:p>
          <a:p>
            <a:pPr lvl="1"/>
            <a:r>
              <a:rPr lang="en-US" dirty="0" smtClean="0"/>
              <a:t>How to improve </a:t>
            </a:r>
            <a:r>
              <a:rPr lang="en-US" dirty="0" err="1" smtClean="0"/>
              <a:t>EI</a:t>
            </a:r>
            <a:endParaRPr lang="en-US" dirty="0"/>
          </a:p>
          <a:p>
            <a:pPr lvl="1"/>
            <a:r>
              <a:rPr lang="en-US" dirty="0" err="1" smtClean="0"/>
              <a:t>EI</a:t>
            </a:r>
            <a:r>
              <a:rPr lang="en-US" dirty="0" smtClean="0"/>
              <a:t> in leadership</a:t>
            </a:r>
          </a:p>
        </p:txBody>
      </p:sp>
    </p:spTree>
    <p:extLst>
      <p:ext uri="{BB962C8B-B14F-4D97-AF65-F5344CB8AC3E}">
        <p14:creationId xmlns:p14="http://schemas.microsoft.com/office/powerpoint/2010/main" val="338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65" y="530136"/>
            <a:ext cx="558927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</a:t>
            </a:r>
            <a:r>
              <a:rPr lang="en-US" dirty="0" smtClean="0"/>
              <a:t> in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Self-awareness</a:t>
            </a:r>
          </a:p>
          <a:p>
            <a:r>
              <a:rPr lang="en-US" dirty="0" smtClean="0"/>
              <a:t>Self-regulation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Social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2318" y="1052069"/>
            <a:ext cx="7519364" cy="4753862"/>
            <a:chOff x="1091236" y="838200"/>
            <a:chExt cx="7519364" cy="4517435"/>
          </a:xfrm>
        </p:grpSpPr>
        <p:sp>
          <p:nvSpPr>
            <p:cNvPr id="2" name="Oval 1"/>
            <p:cNvSpPr/>
            <p:nvPr/>
          </p:nvSpPr>
          <p:spPr>
            <a:xfrm>
              <a:off x="4495800" y="838200"/>
              <a:ext cx="4114800" cy="39101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EI</a:t>
              </a:r>
              <a:endParaRPr lang="en-US" sz="4400" dirty="0" smtClean="0"/>
            </a:p>
            <a:p>
              <a:pPr algn="ctr"/>
              <a:r>
                <a:rPr lang="en-US" sz="2800" dirty="0" smtClean="0"/>
                <a:t>Emotional Intelligence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091236" y="838200"/>
              <a:ext cx="4114800" cy="39101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IQ</a:t>
              </a:r>
            </a:p>
            <a:p>
              <a:pPr algn="ctr"/>
              <a:r>
                <a:rPr lang="en-US" sz="2800" dirty="0" smtClean="0"/>
                <a:t>Competence</a:t>
              </a:r>
            </a:p>
            <a:p>
              <a:pPr algn="ctr"/>
              <a:endParaRPr lang="en-US" sz="2800" dirty="0"/>
            </a:p>
          </p:txBody>
        </p:sp>
        <p:pic>
          <p:nvPicPr>
            <p:cNvPr id="1026" name="Picture 2" descr="C:\Program Files (x86)\Microsoft Office\MEDIA\CAGCAT10\j030295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87" y="1879519"/>
              <a:ext cx="1304544" cy="182880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91236" y="4893970"/>
              <a:ext cx="7379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IQ + </a:t>
              </a:r>
              <a:r>
                <a:rPr lang="en-US" sz="2400" dirty="0" err="1" smtClean="0"/>
                <a:t>EI</a:t>
              </a:r>
              <a:r>
                <a:rPr lang="en-US" sz="2400" dirty="0" smtClean="0"/>
                <a:t> = Success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5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94" y="3962400"/>
            <a:ext cx="5959012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Unconscious Incompetence</a:t>
            </a:r>
          </a:p>
          <a:p>
            <a:r>
              <a:rPr lang="en-US" dirty="0" smtClean="0"/>
              <a:t>Conscious Incompetence</a:t>
            </a:r>
          </a:p>
          <a:p>
            <a:r>
              <a:rPr lang="en-US" dirty="0" smtClean="0"/>
              <a:t>Conscious Competence</a:t>
            </a:r>
          </a:p>
          <a:p>
            <a:r>
              <a:rPr lang="en-US" dirty="0" smtClean="0"/>
              <a:t>Unconscious Competence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You Don’t Know What You Don’t Know!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“Competency Ladder”?</a:t>
            </a:r>
          </a:p>
          <a:p>
            <a:r>
              <a:rPr lang="en-US" smtClean="0"/>
              <a:t>How does it apply to me and my leadership skills?</a:t>
            </a:r>
          </a:p>
          <a:p>
            <a:r>
              <a:rPr lang="en-US" smtClean="0"/>
              <a:t>How Do we know what we don’t know?</a:t>
            </a:r>
          </a:p>
          <a:p>
            <a:pPr lvl="1"/>
            <a:r>
              <a:rPr lang="en-US" smtClean="0"/>
              <a:t>Peers</a:t>
            </a:r>
            <a:endParaRPr lang="en-US" smtClean="0"/>
          </a:p>
          <a:p>
            <a:pPr lvl="1"/>
            <a:r>
              <a:rPr lang="en-US" smtClean="0"/>
              <a:t>Our own Failures/Mistakes</a:t>
            </a:r>
          </a:p>
          <a:p>
            <a:pPr lvl="1"/>
            <a:r>
              <a:rPr lang="en-US" smtClean="0"/>
              <a:t>Self Examination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Unconscious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Challenges </a:t>
            </a:r>
          </a:p>
          <a:p>
            <a:pPr lvl="1"/>
            <a:r>
              <a:rPr lang="en-US" smtClean="0"/>
              <a:t>Identifying Deficiencies</a:t>
            </a:r>
          </a:p>
          <a:p>
            <a:pPr lvl="1"/>
            <a:r>
              <a:rPr lang="en-US" smtClean="0"/>
              <a:t>Admitting Deficiencies </a:t>
            </a:r>
          </a:p>
          <a:p>
            <a:pPr lvl="1"/>
            <a:r>
              <a:rPr lang="en-US" smtClean="0"/>
              <a:t>Finding the Right Resources </a:t>
            </a:r>
          </a:p>
          <a:p>
            <a:endParaRPr lang="en-US" smtClean="0"/>
          </a:p>
          <a:p>
            <a:r>
              <a:rPr lang="en-US" smtClean="0"/>
              <a:t>Examples:</a:t>
            </a:r>
          </a:p>
          <a:p>
            <a:endParaRPr lang="en-US" dirty="0"/>
          </a:p>
        </p:txBody>
      </p:sp>
      <p:pic>
        <p:nvPicPr>
          <p:cNvPr id="1026" name="Picture 2" descr="http://i.walmartimages.com/i/p/00/04/92/88/11/0004928811030_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05825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N.60800718023675460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84948"/>
            <a:ext cx="3130536" cy="22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Conscious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Do Correct the </a:t>
            </a:r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the appropriate resources </a:t>
            </a:r>
            <a:endParaRPr lang="en-US" dirty="0" smtClean="0"/>
          </a:p>
          <a:p>
            <a:pPr lvl="1"/>
            <a:r>
              <a:rPr lang="en-US" dirty="0" smtClean="0"/>
              <a:t>Books </a:t>
            </a:r>
            <a:r>
              <a:rPr lang="en-US" dirty="0" smtClean="0"/>
              <a:t>on leadership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Peer </a:t>
            </a:r>
            <a:r>
              <a:rPr lang="en-US" dirty="0" smtClean="0"/>
              <a:t>Support Network </a:t>
            </a:r>
            <a:endParaRPr lang="en-US" dirty="0" smtClean="0"/>
          </a:p>
          <a:p>
            <a:pPr lvl="1"/>
            <a:r>
              <a:rPr lang="en-US" dirty="0" smtClean="0"/>
              <a:t>Having </a:t>
            </a:r>
            <a:r>
              <a:rPr lang="en-US" dirty="0" smtClean="0"/>
              <a:t>an open mind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Conscious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Now we have the knowledge and the ability to correct the problem: What Do we Do Now?</a:t>
            </a:r>
          </a:p>
          <a:p>
            <a:pPr lvl="1"/>
            <a:r>
              <a:rPr lang="en-US" smtClean="0"/>
              <a:t>Apply it immediately </a:t>
            </a:r>
          </a:p>
          <a:p>
            <a:pPr lvl="1"/>
            <a:r>
              <a:rPr lang="en-US" smtClean="0"/>
              <a:t>Track your progress</a:t>
            </a:r>
          </a:p>
          <a:p>
            <a:pPr lvl="1"/>
            <a:r>
              <a:rPr lang="en-US" smtClean="0"/>
              <a:t>Stay accountable </a:t>
            </a:r>
          </a:p>
          <a:p>
            <a:pPr lvl="1"/>
            <a:r>
              <a:rPr lang="en-US" smtClean="0"/>
              <a:t>Make it a habit!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Unconscious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was a struggle is now habit or instinct. </a:t>
            </a:r>
          </a:p>
          <a:p>
            <a:r>
              <a:rPr lang="en-US" sz="2800" dirty="0" smtClean="0"/>
              <a:t>Time, frequency, consistency and peer support  </a:t>
            </a:r>
          </a:p>
          <a:p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52" y="2714419"/>
            <a:ext cx="4449097" cy="32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 (</a:t>
            </a:r>
            <a:r>
              <a:rPr lang="en-US" dirty="0" err="1" smtClean="0"/>
              <a:t>EI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Emotional intelligence</a:t>
            </a:r>
            <a:r>
              <a:rPr lang="en-US" dirty="0"/>
              <a:t> (</a:t>
            </a:r>
            <a:r>
              <a:rPr lang="en-US" b="1" dirty="0"/>
              <a:t>EI</a:t>
            </a:r>
            <a:r>
              <a:rPr lang="en-US" dirty="0"/>
              <a:t>) is the ability to monitor one's own and other </a:t>
            </a:r>
            <a:r>
              <a:rPr lang="en-US" dirty="0" smtClean="0"/>
              <a:t>people's emotions, to </a:t>
            </a:r>
            <a:r>
              <a:rPr lang="en-US" dirty="0"/>
              <a:t>discriminate between different emotions and label them appropriately, and to use emotional information to </a:t>
            </a:r>
            <a:r>
              <a:rPr lang="en-US" dirty="0" smtClean="0"/>
              <a:t>guide thinking </a:t>
            </a:r>
            <a:r>
              <a:rPr lang="en-US" dirty="0"/>
              <a:t>and </a:t>
            </a:r>
            <a:r>
              <a:rPr lang="en-US" dirty="0" smtClean="0"/>
              <a:t>behavior.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301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You Don’t Know What You Don’t Know Leader Competency &amp; Emotional Intelligence</vt:lpstr>
      <vt:lpstr>Overview</vt:lpstr>
      <vt:lpstr>Leader Competency</vt:lpstr>
      <vt:lpstr>You Don’t Know What You Don’t Know!</vt:lpstr>
      <vt:lpstr>Unconscious Incompetence</vt:lpstr>
      <vt:lpstr>Conscious Incompetence</vt:lpstr>
      <vt:lpstr>Conscious Competence</vt:lpstr>
      <vt:lpstr>Unconscious Competence</vt:lpstr>
      <vt:lpstr>Emotional Intelligence (EI)</vt:lpstr>
      <vt:lpstr>PowerPoint Presentation</vt:lpstr>
      <vt:lpstr>Characteristics</vt:lpstr>
      <vt:lpstr>Review</vt:lpstr>
      <vt:lpstr>Review</vt:lpstr>
      <vt:lpstr>Review</vt:lpstr>
      <vt:lpstr>Review</vt:lpstr>
      <vt:lpstr>Emotional Intelligence (EI)</vt:lpstr>
      <vt:lpstr>PowerPoint Presentation</vt:lpstr>
      <vt:lpstr>PowerPoint Presentation</vt:lpstr>
      <vt:lpstr>Strategies to Improving EI</vt:lpstr>
      <vt:lpstr>PowerPoint Presentation</vt:lpstr>
      <vt:lpstr>EI in Leadership</vt:lpstr>
      <vt:lpstr>PowerPoint Presentation</vt:lpstr>
    </vt:vector>
  </TitlesOfParts>
  <Company>IASBO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Curry</dc:creator>
  <cp:lastModifiedBy>Susan Harkin</cp:lastModifiedBy>
  <cp:revision>10</cp:revision>
  <dcterms:created xsi:type="dcterms:W3CDTF">2014-11-03T14:41:38Z</dcterms:created>
  <dcterms:modified xsi:type="dcterms:W3CDTF">2015-04-09T16:33:00Z</dcterms:modified>
</cp:coreProperties>
</file>