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Lst>
  <p:notesMasterIdLst>
    <p:notesMasterId r:id="rId14"/>
  </p:notesMasterIdLst>
  <p:handoutMasterIdLst>
    <p:handoutMasterId r:id="rId15"/>
  </p:handoutMasterIdLst>
  <p:sldIdLst>
    <p:sldId id="256" r:id="rId2"/>
    <p:sldId id="258" r:id="rId3"/>
    <p:sldId id="263" r:id="rId4"/>
    <p:sldId id="268" r:id="rId5"/>
    <p:sldId id="257" r:id="rId6"/>
    <p:sldId id="272" r:id="rId7"/>
    <p:sldId id="280" r:id="rId8"/>
    <p:sldId id="271" r:id="rId9"/>
    <p:sldId id="275" r:id="rId10"/>
    <p:sldId id="273" r:id="rId11"/>
    <p:sldId id="285"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ia George" initials="PL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p:scale>
          <a:sx n="100" d="100"/>
          <a:sy n="100" d="100"/>
        </p:scale>
        <p:origin x="-324" y="-16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7046CD-8641-484E-8378-D14353717575}" type="datetimeFigureOut">
              <a:rPr lang="en-US" smtClean="0"/>
              <a:pPr/>
              <a:t>9/18/2012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71F79F-91E2-4BBF-9761-E0989A7C085B}" type="slidenum">
              <a:rPr lang="en-US" smtClean="0"/>
              <a:pPr/>
              <a:t>‹#›</a:t>
            </a:fld>
            <a:endParaRPr lang="en-US"/>
          </a:p>
        </p:txBody>
      </p:sp>
    </p:spTree>
    <p:extLst>
      <p:ext uri="{BB962C8B-B14F-4D97-AF65-F5344CB8AC3E}">
        <p14:creationId xmlns:p14="http://schemas.microsoft.com/office/powerpoint/2010/main" val="2144273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69B7A-92C2-4B80-A692-991BE8A845DC}" type="datetimeFigureOut">
              <a:rPr lang="en-US" smtClean="0"/>
              <a:pPr/>
              <a:t>9/18/2012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CC26E-6ABB-4275-B32E-D58F4557BB08}" type="slidenum">
              <a:rPr lang="en-US" smtClean="0"/>
              <a:pPr/>
              <a:t>‹#›</a:t>
            </a:fld>
            <a:endParaRPr lang="en-US" dirty="0"/>
          </a:p>
        </p:txBody>
      </p:sp>
    </p:spTree>
    <p:extLst>
      <p:ext uri="{BB962C8B-B14F-4D97-AF65-F5344CB8AC3E}">
        <p14:creationId xmlns:p14="http://schemas.microsoft.com/office/powerpoint/2010/main" val="72081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4CC26E-6ABB-4275-B32E-D58F4557BB0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your link to a trusted global network of professionals through ASBO's ConnectEd, the Web-based community exclusively for ASBO International members.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4CC26E-6ABB-4275-B32E-D58F4557BB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Working together with ASBO state/province affiliates, we are a stronger voice for the profession, operating efficiently to complement one another's efforts, share resources, and build a global network of successful school business leaders.</a:t>
            </a:r>
          </a:p>
        </p:txBody>
      </p:sp>
      <p:sp>
        <p:nvSpPr>
          <p:cNvPr id="4" name="Slide Number Placeholder 3"/>
          <p:cNvSpPr>
            <a:spLocks noGrp="1"/>
          </p:cNvSpPr>
          <p:nvPr>
            <p:ph type="sldNum" sz="quarter" idx="10"/>
          </p:nvPr>
        </p:nvSpPr>
        <p:spPr/>
        <p:txBody>
          <a:bodyPr/>
          <a:lstStyle/>
          <a:p>
            <a:fld id="{EA4CC26E-6ABB-4275-B32E-D58F4557BB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Join ASBO International today and encourage the colleagues in your school district to do the same </a:t>
            </a:r>
            <a:r>
              <a:rPr lang="en-US" sz="1200" kern="1200" baseline="0" dirty="0" smtClean="0">
                <a:solidFill>
                  <a:schemeClr val="tx1"/>
                </a:solidFill>
                <a:latin typeface="+mn-lt"/>
                <a:ea typeface="+mn-ea"/>
                <a:cs typeface="+mn-cs"/>
              </a:rPr>
              <a:t>at www.asbointl.org.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4CC26E-6ABB-4275-B32E-D58F4557BB08}"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impact of the financial crisis has hit families and communities hard through job losses, business closures, and significant cuts to education. Unfortunately, it’s likely more cuts are ahead.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4CC26E-6ABB-4275-B32E-D58F4557BB0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revenues declining and costs increasing, students are feeling the financial squeeze both in and out of the classroom.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4CC26E-6ABB-4275-B32E-D58F4557BB0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these times of economic uncertainty, leadership is the common denominator for success, and as your professional association, the Association of School Business Officials International (ASBO) offers the educational, leadership, and networking opportunities that will strengthen your leadership skills and help you succeed.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4CC26E-6ABB-4275-B32E-D58F4557BB0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more than 100 years, ASBO has been developing school business leaders and setting the standard for excellence in school business management.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4CC26E-6ABB-4275-B32E-D58F4557BB0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membership is a global community of professionals</a:t>
            </a:r>
            <a:r>
              <a:rPr lang="en-US" sz="1200" kern="1200" baseline="0" dirty="0" smtClean="0">
                <a:solidFill>
                  <a:schemeClr val="tx1"/>
                </a:solidFill>
                <a:latin typeface="+mn-lt"/>
                <a:ea typeface="+mn-ea"/>
                <a:cs typeface="+mn-cs"/>
              </a:rPr>
              <a:t> with a</a:t>
            </a:r>
            <a:r>
              <a:rPr lang="en-US" sz="1200" kern="1200" dirty="0" smtClean="0">
                <a:solidFill>
                  <a:schemeClr val="tx1"/>
                </a:solidFill>
                <a:latin typeface="+mn-lt"/>
                <a:ea typeface="+mn-ea"/>
                <a:cs typeface="+mn-cs"/>
              </a:rPr>
              <a:t> broad range of financial management responsibilities who share common values of competence, integrity, professional growth, responsibility, and accountability.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A4CC26E-6ABB-4275-B32E-D58F4557BB0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work on your behalf to </a:t>
            </a:r>
            <a:r>
              <a:rPr lang="en-US" sz="1200" b="0" kern="1200" dirty="0" smtClean="0">
                <a:solidFill>
                  <a:schemeClr val="tx1"/>
                </a:solidFill>
                <a:latin typeface="+mn-lt"/>
                <a:ea typeface="+mn-ea"/>
                <a:cs typeface="+mn-cs"/>
              </a:rPr>
              <a:t>elevate the profession by offering certification known as the Certified Administrator of School Finance and Operations® (SFO®), which defines the essential skills and knowledge that every school business official needs, </a:t>
            </a:r>
            <a:endParaRPr lang="en-US" b="0" dirty="0"/>
          </a:p>
        </p:txBody>
      </p:sp>
      <p:sp>
        <p:nvSpPr>
          <p:cNvPr id="4" name="Slide Number Placeholder 3"/>
          <p:cNvSpPr>
            <a:spLocks noGrp="1"/>
          </p:cNvSpPr>
          <p:nvPr>
            <p:ph type="sldNum" sz="quarter" idx="10"/>
          </p:nvPr>
        </p:nvSpPr>
        <p:spPr/>
        <p:txBody>
          <a:bodyPr/>
          <a:lstStyle/>
          <a:p>
            <a:fld id="{EA4CC26E-6ABB-4275-B32E-D58F4557BB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and by recognizing excellence through ASBO International award and recognition programs.</a:t>
            </a:r>
            <a:r>
              <a:rPr lang="en-US" sz="1200" b="0" dirty="0" smtClean="0"/>
              <a:t> </a:t>
            </a:r>
            <a:endParaRPr lang="en-US" dirty="0"/>
          </a:p>
        </p:txBody>
      </p:sp>
      <p:sp>
        <p:nvSpPr>
          <p:cNvPr id="4" name="Slide Number Placeholder 3"/>
          <p:cNvSpPr>
            <a:spLocks noGrp="1"/>
          </p:cNvSpPr>
          <p:nvPr>
            <p:ph type="sldNum" sz="quarter" idx="10"/>
          </p:nvPr>
        </p:nvSpPr>
        <p:spPr/>
        <p:txBody>
          <a:bodyPr/>
          <a:lstStyle/>
          <a:p>
            <a:fld id="{EA4CC26E-6ABB-4275-B32E-D58F4557BB0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promote leadership development and collaboration, including face-to-face networking opportunities at the Executive Leadership Forum, Eagle Institute, </a:t>
            </a:r>
            <a:endParaRPr lang="en-US" dirty="0"/>
          </a:p>
        </p:txBody>
      </p:sp>
      <p:sp>
        <p:nvSpPr>
          <p:cNvPr id="4" name="Slide Number Placeholder 3"/>
          <p:cNvSpPr>
            <a:spLocks noGrp="1"/>
          </p:cNvSpPr>
          <p:nvPr>
            <p:ph type="sldNum" sz="quarter" idx="10"/>
          </p:nvPr>
        </p:nvSpPr>
        <p:spPr/>
        <p:txBody>
          <a:bodyPr/>
          <a:lstStyle/>
          <a:p>
            <a:fld id="{EA4CC26E-6ABB-4275-B32E-D58F4557BB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A7816A3-542A-4929-B76D-52CD76CD7B44}" type="datetime1">
              <a:rPr lang="en-US" smtClean="0"/>
              <a:pPr/>
              <a:t>9/18/2012</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r>
              <a:rPr lang="en-US" dirty="0" smtClean="0"/>
              <a:t>ASBO International</a:t>
            </a:r>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A95032E-3828-469C-BAA3-99A18DB3280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3EAB83-5E34-4EE8-9D52-12AB53B1DB4A}" type="datetime1">
              <a:rPr lang="en-US" smtClean="0"/>
              <a:pPr/>
              <a:t>9/18/2012</a:t>
            </a:fld>
            <a:endParaRPr lang="en-US" dirty="0"/>
          </a:p>
        </p:txBody>
      </p:sp>
      <p:sp>
        <p:nvSpPr>
          <p:cNvPr id="5" name="Footer Placeholder 4"/>
          <p:cNvSpPr>
            <a:spLocks noGrp="1"/>
          </p:cNvSpPr>
          <p:nvPr>
            <p:ph type="ftr" sz="quarter" idx="11"/>
          </p:nvPr>
        </p:nvSpPr>
        <p:spPr/>
        <p:txBody>
          <a:bodyPr/>
          <a:lstStyle/>
          <a:p>
            <a:r>
              <a:rPr lang="en-US" dirty="0" smtClean="0"/>
              <a:t>ASBO International</a:t>
            </a:r>
            <a:endParaRPr lang="en-US" dirty="0"/>
          </a:p>
        </p:txBody>
      </p:sp>
      <p:sp>
        <p:nvSpPr>
          <p:cNvPr id="6" name="Slide Number Placeholder 5"/>
          <p:cNvSpPr>
            <a:spLocks noGrp="1"/>
          </p:cNvSpPr>
          <p:nvPr>
            <p:ph type="sldNum" sz="quarter" idx="12"/>
          </p:nvPr>
        </p:nvSpPr>
        <p:spPr/>
        <p:txBody>
          <a:bodyPr/>
          <a:lstStyle/>
          <a:p>
            <a:fld id="{EA95032E-3828-469C-BAA3-99A18DB3280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EAD843-3CEC-4BDD-86A9-3A120C2DE0F5}" type="datetime1">
              <a:rPr lang="en-US" smtClean="0"/>
              <a:pPr/>
              <a:t>9/18/2012</a:t>
            </a:fld>
            <a:endParaRPr lang="en-US" dirty="0"/>
          </a:p>
        </p:txBody>
      </p:sp>
      <p:sp>
        <p:nvSpPr>
          <p:cNvPr id="5" name="Footer Placeholder 4"/>
          <p:cNvSpPr>
            <a:spLocks noGrp="1"/>
          </p:cNvSpPr>
          <p:nvPr>
            <p:ph type="ftr" sz="quarter" idx="11"/>
          </p:nvPr>
        </p:nvSpPr>
        <p:spPr/>
        <p:txBody>
          <a:bodyPr/>
          <a:lstStyle/>
          <a:p>
            <a:r>
              <a:rPr lang="en-US" dirty="0" smtClean="0"/>
              <a:t>ASBO International</a:t>
            </a:r>
            <a:endParaRPr lang="en-US" dirty="0"/>
          </a:p>
        </p:txBody>
      </p:sp>
      <p:sp>
        <p:nvSpPr>
          <p:cNvPr id="6" name="Slide Number Placeholder 5"/>
          <p:cNvSpPr>
            <a:spLocks noGrp="1"/>
          </p:cNvSpPr>
          <p:nvPr>
            <p:ph type="sldNum" sz="quarter" idx="12"/>
          </p:nvPr>
        </p:nvSpPr>
        <p:spPr/>
        <p:txBody>
          <a:bodyPr/>
          <a:lstStyle/>
          <a:p>
            <a:fld id="{EA95032E-3828-469C-BAA3-99A18DB3280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D89A6-2C3C-4E8E-ACC8-315F69B3DE75}" type="datetime1">
              <a:rPr lang="en-US" smtClean="0"/>
              <a:pPr/>
              <a:t>9/18/2012</a:t>
            </a:fld>
            <a:endParaRPr lang="en-US" dirty="0"/>
          </a:p>
        </p:txBody>
      </p:sp>
      <p:sp>
        <p:nvSpPr>
          <p:cNvPr id="5" name="Footer Placeholder 4"/>
          <p:cNvSpPr>
            <a:spLocks noGrp="1"/>
          </p:cNvSpPr>
          <p:nvPr>
            <p:ph type="ftr" sz="quarter" idx="11"/>
          </p:nvPr>
        </p:nvSpPr>
        <p:spPr/>
        <p:txBody>
          <a:bodyPr/>
          <a:lstStyle/>
          <a:p>
            <a:r>
              <a:rPr lang="en-US" dirty="0" smtClean="0"/>
              <a:t>ASBO International</a:t>
            </a:r>
            <a:endParaRPr lang="en-US" dirty="0"/>
          </a:p>
        </p:txBody>
      </p:sp>
      <p:sp>
        <p:nvSpPr>
          <p:cNvPr id="6" name="Slide Number Placeholder 5"/>
          <p:cNvSpPr>
            <a:spLocks noGrp="1"/>
          </p:cNvSpPr>
          <p:nvPr>
            <p:ph type="sldNum" sz="quarter" idx="12"/>
          </p:nvPr>
        </p:nvSpPr>
        <p:spPr/>
        <p:txBody>
          <a:bodyPr/>
          <a:lstStyle/>
          <a:p>
            <a:fld id="{EA95032E-3828-469C-BAA3-99A18DB3280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65A7F0-9B67-4115-9FD0-F8366E0DEF1A}" type="datetime1">
              <a:rPr lang="en-US" smtClean="0"/>
              <a:pPr/>
              <a:t>9/18/2012</a:t>
            </a:fld>
            <a:endParaRPr lang="en-US" dirty="0"/>
          </a:p>
        </p:txBody>
      </p:sp>
      <p:sp>
        <p:nvSpPr>
          <p:cNvPr id="5" name="Footer Placeholder 4"/>
          <p:cNvSpPr>
            <a:spLocks noGrp="1"/>
          </p:cNvSpPr>
          <p:nvPr>
            <p:ph type="ftr" sz="quarter" idx="11"/>
          </p:nvPr>
        </p:nvSpPr>
        <p:spPr/>
        <p:txBody>
          <a:bodyPr/>
          <a:lstStyle/>
          <a:p>
            <a:r>
              <a:rPr lang="en-US" dirty="0" smtClean="0"/>
              <a:t>ASBO International</a:t>
            </a:r>
            <a:endParaRPr lang="en-US" dirty="0"/>
          </a:p>
        </p:txBody>
      </p:sp>
      <p:sp>
        <p:nvSpPr>
          <p:cNvPr id="6" name="Slide Number Placeholder 5"/>
          <p:cNvSpPr>
            <a:spLocks noGrp="1"/>
          </p:cNvSpPr>
          <p:nvPr>
            <p:ph type="sldNum" sz="quarter" idx="12"/>
          </p:nvPr>
        </p:nvSpPr>
        <p:spPr/>
        <p:txBody>
          <a:bodyPr/>
          <a:lstStyle/>
          <a:p>
            <a:fld id="{EA95032E-3828-469C-BAA3-99A18DB3280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0FB12C-66EA-4C36-BF83-A7CF228C1D93}" type="datetime1">
              <a:rPr lang="en-US" smtClean="0"/>
              <a:pPr/>
              <a:t>9/18/2012</a:t>
            </a:fld>
            <a:endParaRPr lang="en-US" dirty="0"/>
          </a:p>
        </p:txBody>
      </p:sp>
      <p:sp>
        <p:nvSpPr>
          <p:cNvPr id="6" name="Footer Placeholder 5"/>
          <p:cNvSpPr>
            <a:spLocks noGrp="1"/>
          </p:cNvSpPr>
          <p:nvPr>
            <p:ph type="ftr" sz="quarter" idx="11"/>
          </p:nvPr>
        </p:nvSpPr>
        <p:spPr/>
        <p:txBody>
          <a:bodyPr/>
          <a:lstStyle/>
          <a:p>
            <a:r>
              <a:rPr lang="en-US" dirty="0" smtClean="0"/>
              <a:t>ASBO International</a:t>
            </a:r>
            <a:endParaRPr lang="en-US" dirty="0"/>
          </a:p>
        </p:txBody>
      </p:sp>
      <p:sp>
        <p:nvSpPr>
          <p:cNvPr id="7" name="Slide Number Placeholder 6"/>
          <p:cNvSpPr>
            <a:spLocks noGrp="1"/>
          </p:cNvSpPr>
          <p:nvPr>
            <p:ph type="sldNum" sz="quarter" idx="12"/>
          </p:nvPr>
        </p:nvSpPr>
        <p:spPr/>
        <p:txBody>
          <a:bodyPr/>
          <a:lstStyle/>
          <a:p>
            <a:fld id="{EA95032E-3828-469C-BAA3-99A18DB3280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6CF350A-43BA-4F33-B5C3-0A37AEF86B0F}" type="datetime1">
              <a:rPr lang="en-US" smtClean="0"/>
              <a:pPr/>
              <a:t>9/18/2012</a:t>
            </a:fld>
            <a:endParaRPr lang="en-US" dirty="0"/>
          </a:p>
        </p:txBody>
      </p:sp>
      <p:sp>
        <p:nvSpPr>
          <p:cNvPr id="27" name="Slide Number Placeholder 26"/>
          <p:cNvSpPr>
            <a:spLocks noGrp="1"/>
          </p:cNvSpPr>
          <p:nvPr>
            <p:ph type="sldNum" sz="quarter" idx="11"/>
          </p:nvPr>
        </p:nvSpPr>
        <p:spPr/>
        <p:txBody>
          <a:bodyPr rtlCol="0"/>
          <a:lstStyle/>
          <a:p>
            <a:fld id="{EA95032E-3828-469C-BAA3-99A18DB32806}" type="slidenum">
              <a:rPr lang="en-US" smtClean="0"/>
              <a:pPr/>
              <a:t>‹#›</a:t>
            </a:fld>
            <a:endParaRPr lang="en-US" dirty="0"/>
          </a:p>
        </p:txBody>
      </p:sp>
      <p:sp>
        <p:nvSpPr>
          <p:cNvPr id="28" name="Footer Placeholder 27"/>
          <p:cNvSpPr>
            <a:spLocks noGrp="1"/>
          </p:cNvSpPr>
          <p:nvPr>
            <p:ph type="ftr" sz="quarter" idx="12"/>
          </p:nvPr>
        </p:nvSpPr>
        <p:spPr/>
        <p:txBody>
          <a:bodyPr rtlCol="0"/>
          <a:lstStyle/>
          <a:p>
            <a:r>
              <a:rPr lang="en-US" dirty="0" smtClean="0"/>
              <a:t>ASBO International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787E554-F2C5-4005-B719-7776A09841B8}" type="datetime1">
              <a:rPr lang="en-US" smtClean="0"/>
              <a:pPr/>
              <a:t>9/18/2012</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r>
              <a:rPr lang="en-US" dirty="0" smtClean="0"/>
              <a:t>ASBO International</a:t>
            </a:r>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EA95032E-3828-469C-BAA3-99A18DB3280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D33D7-DF31-4D2F-A31F-86A9E674E4AC}" type="datetime1">
              <a:rPr lang="en-US" smtClean="0"/>
              <a:pPr/>
              <a:t>9/18/2012</a:t>
            </a:fld>
            <a:endParaRPr lang="en-US" dirty="0"/>
          </a:p>
        </p:txBody>
      </p:sp>
      <p:sp>
        <p:nvSpPr>
          <p:cNvPr id="3" name="Footer Placeholder 2"/>
          <p:cNvSpPr>
            <a:spLocks noGrp="1"/>
          </p:cNvSpPr>
          <p:nvPr>
            <p:ph type="ftr" sz="quarter" idx="11"/>
          </p:nvPr>
        </p:nvSpPr>
        <p:spPr/>
        <p:txBody>
          <a:bodyPr/>
          <a:lstStyle/>
          <a:p>
            <a:r>
              <a:rPr lang="en-US" dirty="0" smtClean="0"/>
              <a:t>ASBO International</a:t>
            </a:r>
            <a:endParaRPr lang="en-US" dirty="0"/>
          </a:p>
        </p:txBody>
      </p:sp>
      <p:sp>
        <p:nvSpPr>
          <p:cNvPr id="4" name="Slide Number Placeholder 3"/>
          <p:cNvSpPr>
            <a:spLocks noGrp="1"/>
          </p:cNvSpPr>
          <p:nvPr>
            <p:ph type="sldNum" sz="quarter" idx="12"/>
          </p:nvPr>
        </p:nvSpPr>
        <p:spPr/>
        <p:txBody>
          <a:bodyPr/>
          <a:lstStyle/>
          <a:p>
            <a:fld id="{EA95032E-3828-469C-BAA3-99A18DB3280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54B59-FEAC-426C-B185-7BE424575447}" type="datetime1">
              <a:rPr lang="en-US" smtClean="0"/>
              <a:pPr/>
              <a:t>9/18/2012</a:t>
            </a:fld>
            <a:endParaRPr lang="en-US" dirty="0"/>
          </a:p>
        </p:txBody>
      </p:sp>
      <p:sp>
        <p:nvSpPr>
          <p:cNvPr id="6" name="Footer Placeholder 5"/>
          <p:cNvSpPr>
            <a:spLocks noGrp="1"/>
          </p:cNvSpPr>
          <p:nvPr>
            <p:ph type="ftr" sz="quarter" idx="11"/>
          </p:nvPr>
        </p:nvSpPr>
        <p:spPr/>
        <p:txBody>
          <a:bodyPr/>
          <a:lstStyle/>
          <a:p>
            <a:r>
              <a:rPr lang="en-US" dirty="0" smtClean="0"/>
              <a:t>ASBO International</a:t>
            </a:r>
            <a:endParaRPr lang="en-US" dirty="0"/>
          </a:p>
        </p:txBody>
      </p:sp>
      <p:sp>
        <p:nvSpPr>
          <p:cNvPr id="7" name="Slide Number Placeholder 6"/>
          <p:cNvSpPr>
            <a:spLocks noGrp="1"/>
          </p:cNvSpPr>
          <p:nvPr>
            <p:ph type="sldNum" sz="quarter" idx="12"/>
          </p:nvPr>
        </p:nvSpPr>
        <p:spPr/>
        <p:txBody>
          <a:bodyPr/>
          <a:lstStyle/>
          <a:p>
            <a:fld id="{EA95032E-3828-469C-BAA3-99A18DB3280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8065F9-2D36-4457-BBBC-37A4FC37B341}" type="datetime1">
              <a:rPr lang="en-US" smtClean="0"/>
              <a:pPr/>
              <a:t>9/18/2012</a:t>
            </a:fld>
            <a:endParaRPr lang="en-US" dirty="0"/>
          </a:p>
        </p:txBody>
      </p:sp>
      <p:sp>
        <p:nvSpPr>
          <p:cNvPr id="6" name="Footer Placeholder 5"/>
          <p:cNvSpPr>
            <a:spLocks noGrp="1"/>
          </p:cNvSpPr>
          <p:nvPr>
            <p:ph type="ftr" sz="quarter" idx="11"/>
          </p:nvPr>
        </p:nvSpPr>
        <p:spPr/>
        <p:txBody>
          <a:bodyPr/>
          <a:lstStyle/>
          <a:p>
            <a:r>
              <a:rPr lang="en-US" dirty="0" smtClean="0"/>
              <a:t>ASBO International</a:t>
            </a:r>
            <a:endParaRPr lang="en-US" dirty="0"/>
          </a:p>
        </p:txBody>
      </p:sp>
      <p:sp>
        <p:nvSpPr>
          <p:cNvPr id="7" name="Slide Number Placeholder 6"/>
          <p:cNvSpPr>
            <a:spLocks noGrp="1"/>
          </p:cNvSpPr>
          <p:nvPr>
            <p:ph type="sldNum" sz="quarter" idx="12"/>
          </p:nvPr>
        </p:nvSpPr>
        <p:spPr/>
        <p:txBody>
          <a:bodyPr/>
          <a:lstStyle/>
          <a:p>
            <a:fld id="{EA95032E-3828-469C-BAA3-99A18DB3280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3389F82-C762-4018-AC61-58BA2DAD754A}" type="datetime1">
              <a:rPr lang="en-US" smtClean="0"/>
              <a:pPr/>
              <a:t>9/18/2012</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dirty="0" smtClean="0"/>
              <a:t>ASBO International</a:t>
            </a:r>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A95032E-3828-469C-BAA3-99A18DB3280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P:\MARKETING\Photos\Community on map.JPG"/>
          <p:cNvPicPr>
            <a:picLocks noChangeAspect="1" noChangeArrowheads="1"/>
          </p:cNvPicPr>
          <p:nvPr/>
        </p:nvPicPr>
        <p:blipFill>
          <a:blip r:embed="rId3" cstate="print"/>
          <a:srcRect/>
          <a:stretch>
            <a:fillRect/>
          </a:stretch>
        </p:blipFill>
        <p:spPr bwMode="auto">
          <a:xfrm>
            <a:off x="5257800" y="4419600"/>
            <a:ext cx="3628163" cy="2286000"/>
          </a:xfrm>
          <a:prstGeom prst="rect">
            <a:avLst/>
          </a:prstGeom>
          <a:ln>
            <a:noFill/>
          </a:ln>
          <a:effectLst>
            <a:softEdge rad="112500"/>
          </a:effectLst>
        </p:spPr>
      </p:pic>
      <p:sp>
        <p:nvSpPr>
          <p:cNvPr id="2" name="Title 1"/>
          <p:cNvSpPr>
            <a:spLocks noGrp="1"/>
          </p:cNvSpPr>
          <p:nvPr>
            <p:ph type="ctrTitle"/>
          </p:nvPr>
        </p:nvSpPr>
        <p:spPr/>
        <p:txBody>
          <a:bodyPr>
            <a:normAutofit/>
          </a:bodyPr>
          <a:lstStyle/>
          <a:p>
            <a:r>
              <a:rPr lang="en-US" sz="3200" dirty="0" smtClean="0">
                <a:cs typeface="Arial" pitchFamily="34" charset="0"/>
              </a:rPr>
              <a:t>ASBO International</a:t>
            </a:r>
          </a:p>
        </p:txBody>
      </p:sp>
      <p:sp>
        <p:nvSpPr>
          <p:cNvPr id="3" name="Subtitle 2"/>
          <p:cNvSpPr>
            <a:spLocks noGrp="1"/>
          </p:cNvSpPr>
          <p:nvPr>
            <p:ph type="subTitle" idx="1"/>
          </p:nvPr>
        </p:nvSpPr>
        <p:spPr/>
        <p:txBody>
          <a:bodyPr>
            <a:normAutofit/>
          </a:bodyPr>
          <a:lstStyle/>
          <a:p>
            <a:endParaRPr lang="en-US" sz="2000" dirty="0" smtClean="0">
              <a:latin typeface="+mj-lt"/>
            </a:endParaRPr>
          </a:p>
          <a:p>
            <a:r>
              <a:rPr lang="en-US" sz="2000" dirty="0" smtClean="0">
                <a:latin typeface="+mj-lt"/>
              </a:rPr>
              <a:t>LEADING SCHOOL BUSINESS FORWARD</a:t>
            </a:r>
            <a:endParaRPr lang="en-US" sz="2000" dirty="0">
              <a:latin typeface="+mj-lt"/>
            </a:endParaRPr>
          </a:p>
        </p:txBody>
      </p:sp>
      <p:pic>
        <p:nvPicPr>
          <p:cNvPr id="6" name="Picture 5" descr="ASBO_logo1_name_web.jpg"/>
          <p:cNvPicPr>
            <a:picLocks noChangeAspect="1"/>
          </p:cNvPicPr>
          <p:nvPr/>
        </p:nvPicPr>
        <p:blipFill>
          <a:blip r:embed="rId4" cstate="print"/>
          <a:stretch>
            <a:fillRect/>
          </a:stretch>
        </p:blipFill>
        <p:spPr>
          <a:xfrm>
            <a:off x="1143000" y="5562600"/>
            <a:ext cx="1523782" cy="365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 Trusted Global Network</a:t>
            </a:r>
            <a:endParaRPr lang="en-US" dirty="0"/>
          </a:p>
        </p:txBody>
      </p:sp>
      <p:sp>
        <p:nvSpPr>
          <p:cNvPr id="10" name="Text Placeholder 9"/>
          <p:cNvSpPr>
            <a:spLocks noGrp="1"/>
          </p:cNvSpPr>
          <p:nvPr>
            <p:ph type="body" idx="1"/>
          </p:nvPr>
        </p:nvSpPr>
        <p:spPr>
          <a:xfrm>
            <a:off x="381000" y="2244970"/>
            <a:ext cx="8305800" cy="457200"/>
          </a:xfrm>
        </p:spPr>
        <p:txBody>
          <a:bodyPr>
            <a:normAutofit/>
          </a:bodyPr>
          <a:lstStyle/>
          <a:p>
            <a:r>
              <a:rPr lang="en-US" dirty="0" smtClean="0"/>
              <a:t>ConnectEd</a:t>
            </a:r>
            <a:endParaRPr lang="en-US" dirty="0"/>
          </a:p>
        </p:txBody>
      </p:sp>
      <p:sp>
        <p:nvSpPr>
          <p:cNvPr id="9" name="Content Placeholder 8"/>
          <p:cNvSpPr>
            <a:spLocks noGrp="1"/>
          </p:cNvSpPr>
          <p:nvPr>
            <p:ph sz="quarter" idx="2"/>
          </p:nvPr>
        </p:nvSpPr>
        <p:spPr>
          <a:xfrm>
            <a:off x="381000" y="2708519"/>
            <a:ext cx="4343400" cy="3886200"/>
          </a:xfrm>
        </p:spPr>
        <p:txBody>
          <a:bodyPr>
            <a:noAutofit/>
          </a:bodyPr>
          <a:lstStyle/>
          <a:p>
            <a:pPr lvl="0">
              <a:lnSpc>
                <a:spcPct val="150000"/>
              </a:lnSpc>
              <a:buNone/>
            </a:pPr>
            <a:r>
              <a:rPr lang="en-US" sz="1800" dirty="0" smtClean="0"/>
              <a:t>Web-based community for members to collaborate and share resources.</a:t>
            </a:r>
          </a:p>
          <a:p>
            <a:pPr>
              <a:lnSpc>
                <a:spcPct val="150000"/>
              </a:lnSpc>
              <a:buNone/>
            </a:pPr>
            <a:r>
              <a:rPr lang="en-US" sz="1800" dirty="0" smtClean="0"/>
              <a:t>Membership Directory  of 4000+</a:t>
            </a:r>
          </a:p>
          <a:p>
            <a:pPr>
              <a:lnSpc>
                <a:spcPct val="150000"/>
              </a:lnSpc>
            </a:pPr>
            <a:r>
              <a:rPr lang="en-US" sz="1800" dirty="0" smtClean="0"/>
              <a:t>Join discussion groups </a:t>
            </a:r>
          </a:p>
          <a:p>
            <a:pPr>
              <a:lnSpc>
                <a:spcPct val="150000"/>
              </a:lnSpc>
            </a:pPr>
            <a:r>
              <a:rPr lang="en-US" sz="1800" dirty="0" smtClean="0"/>
              <a:t>Access the resource library</a:t>
            </a:r>
          </a:p>
          <a:p>
            <a:pPr>
              <a:lnSpc>
                <a:spcPct val="150000"/>
              </a:lnSpc>
            </a:pPr>
            <a:r>
              <a:rPr lang="en-US" sz="1800" dirty="0" smtClean="0"/>
              <a:t>Blog and share</a:t>
            </a:r>
          </a:p>
          <a:p>
            <a:pPr>
              <a:lnSpc>
                <a:spcPct val="150000"/>
              </a:lnSpc>
              <a:buNone/>
            </a:pPr>
            <a:r>
              <a:rPr lang="en-US" sz="1800" dirty="0" smtClean="0"/>
              <a:t> </a:t>
            </a:r>
          </a:p>
          <a:p>
            <a:pPr>
              <a:lnSpc>
                <a:spcPct val="150000"/>
              </a:lnSpc>
              <a:buNone/>
            </a:pPr>
            <a:endParaRPr lang="en-US" sz="1600" dirty="0" smtClean="0"/>
          </a:p>
        </p:txBody>
      </p:sp>
      <p:sp>
        <p:nvSpPr>
          <p:cNvPr id="7" name="Footer Placeholder 6"/>
          <p:cNvSpPr>
            <a:spLocks noGrp="1"/>
          </p:cNvSpPr>
          <p:nvPr>
            <p:ph type="ftr" sz="quarter" idx="12"/>
          </p:nvPr>
        </p:nvSpPr>
        <p:spPr/>
        <p:txBody>
          <a:bodyPr/>
          <a:lstStyle/>
          <a:p>
            <a:r>
              <a:rPr lang="en-US" dirty="0" smtClean="0"/>
              <a:t>ASBO International</a:t>
            </a:r>
            <a:endParaRPr lang="en-US" dirty="0"/>
          </a:p>
        </p:txBody>
      </p:sp>
      <p:pic>
        <p:nvPicPr>
          <p:cNvPr id="8" name="Picture 7" descr="Connected2.jpg"/>
          <p:cNvPicPr>
            <a:picLocks noChangeAspect="1"/>
          </p:cNvPicPr>
          <p:nvPr/>
        </p:nvPicPr>
        <p:blipFill>
          <a:blip r:embed="rId3" cstate="print"/>
          <a:stretch>
            <a:fillRect/>
          </a:stretch>
        </p:blipFill>
        <p:spPr>
          <a:xfrm>
            <a:off x="5181600" y="3810000"/>
            <a:ext cx="2831234" cy="24688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Working Together</a:t>
            </a:r>
            <a:endParaRPr lang="en-US" dirty="0"/>
          </a:p>
        </p:txBody>
      </p:sp>
      <p:sp>
        <p:nvSpPr>
          <p:cNvPr id="10" name="Text Placeholder 9"/>
          <p:cNvSpPr>
            <a:spLocks noGrp="1"/>
          </p:cNvSpPr>
          <p:nvPr>
            <p:ph type="body" idx="1"/>
          </p:nvPr>
        </p:nvSpPr>
        <p:spPr>
          <a:xfrm>
            <a:off x="381000" y="2244970"/>
            <a:ext cx="8305800" cy="457200"/>
          </a:xfrm>
        </p:spPr>
        <p:txBody>
          <a:bodyPr>
            <a:normAutofit/>
          </a:bodyPr>
          <a:lstStyle/>
          <a:p>
            <a:r>
              <a:rPr lang="en-US" dirty="0" smtClean="0"/>
              <a:t>ASBO International and State/Province Affiliates</a:t>
            </a:r>
            <a:endParaRPr lang="en-US" dirty="0"/>
          </a:p>
        </p:txBody>
      </p:sp>
      <p:sp>
        <p:nvSpPr>
          <p:cNvPr id="9" name="Content Placeholder 8"/>
          <p:cNvSpPr>
            <a:spLocks noGrp="1"/>
          </p:cNvSpPr>
          <p:nvPr>
            <p:ph sz="quarter" idx="2"/>
          </p:nvPr>
        </p:nvSpPr>
        <p:spPr/>
        <p:txBody>
          <a:bodyPr>
            <a:noAutofit/>
          </a:bodyPr>
          <a:lstStyle/>
          <a:p>
            <a:pPr>
              <a:lnSpc>
                <a:spcPct val="150000"/>
              </a:lnSpc>
              <a:buNone/>
            </a:pPr>
            <a:r>
              <a:rPr lang="en-US" sz="1800" dirty="0" smtClean="0"/>
              <a:t>ASBO International affiliates work together with ASBO International to promote the highest standards of school business management practices and to provide professional growth opportunities.</a:t>
            </a:r>
            <a:r>
              <a:rPr lang="en-US" sz="1600" dirty="0" smtClean="0"/>
              <a:t/>
            </a:r>
            <a:br>
              <a:rPr lang="en-US" sz="1600" dirty="0" smtClean="0"/>
            </a:br>
            <a:r>
              <a:rPr lang="en-US" sz="1600" dirty="0" smtClean="0"/>
              <a:t/>
            </a:r>
            <a:br>
              <a:rPr lang="en-US" sz="1600" dirty="0" smtClean="0"/>
            </a:br>
            <a:endParaRPr lang="en-US" sz="1600" dirty="0" smtClean="0"/>
          </a:p>
        </p:txBody>
      </p:sp>
      <p:sp>
        <p:nvSpPr>
          <p:cNvPr id="6" name="Footer Placeholder 5"/>
          <p:cNvSpPr>
            <a:spLocks noGrp="1"/>
          </p:cNvSpPr>
          <p:nvPr>
            <p:ph type="ftr" sz="quarter" idx="12"/>
          </p:nvPr>
        </p:nvSpPr>
        <p:spPr/>
        <p:txBody>
          <a:bodyPr/>
          <a:lstStyle/>
          <a:p>
            <a:r>
              <a:rPr lang="en-US" dirty="0" smtClean="0"/>
              <a:t>ASBO International</a:t>
            </a:r>
            <a:endParaRPr lang="en-US" dirty="0"/>
          </a:p>
        </p:txBody>
      </p:sp>
      <p:pic>
        <p:nvPicPr>
          <p:cNvPr id="7" name="Picture 6" descr="workingtogether.jpg"/>
          <p:cNvPicPr>
            <a:picLocks noChangeAspect="1"/>
          </p:cNvPicPr>
          <p:nvPr/>
        </p:nvPicPr>
        <p:blipFill>
          <a:blip r:embed="rId3" cstate="print"/>
          <a:stretch>
            <a:fillRect/>
          </a:stretch>
        </p:blipFill>
        <p:spPr>
          <a:xfrm>
            <a:off x="5334000" y="3505200"/>
            <a:ext cx="3042580" cy="24688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Spread the Word</a:t>
            </a:r>
            <a:endParaRPr lang="en-US" dirty="0"/>
          </a:p>
        </p:txBody>
      </p:sp>
      <p:sp>
        <p:nvSpPr>
          <p:cNvPr id="10" name="Text Placeholder 9"/>
          <p:cNvSpPr>
            <a:spLocks noGrp="1"/>
          </p:cNvSpPr>
          <p:nvPr>
            <p:ph idx="1"/>
          </p:nvPr>
        </p:nvSpPr>
        <p:spPr>
          <a:xfrm>
            <a:off x="457200" y="2249424"/>
            <a:ext cx="4267200" cy="4325112"/>
          </a:xfrm>
        </p:spPr>
        <p:txBody>
          <a:bodyPr>
            <a:normAutofit/>
          </a:bodyPr>
          <a:lstStyle/>
          <a:p>
            <a:pPr>
              <a:lnSpc>
                <a:spcPct val="150000"/>
              </a:lnSpc>
              <a:buNone/>
            </a:pPr>
            <a:r>
              <a:rPr lang="en-US" sz="1800" dirty="0" smtClean="0"/>
              <a:t>Encourage your school business official to join ASBO International today </a:t>
            </a:r>
          </a:p>
          <a:p>
            <a:pPr>
              <a:lnSpc>
                <a:spcPct val="150000"/>
              </a:lnSpc>
              <a:buNone/>
            </a:pPr>
            <a:r>
              <a:rPr lang="en-US" sz="1800" dirty="0" smtClean="0"/>
              <a:t>     at www.asbointl.org. </a:t>
            </a:r>
          </a:p>
          <a:p>
            <a:pPr lvl="0">
              <a:lnSpc>
                <a:spcPct val="150000"/>
              </a:lnSpc>
              <a:buNone/>
            </a:pPr>
            <a:endParaRPr lang="en-US" sz="1800" dirty="0"/>
          </a:p>
        </p:txBody>
      </p:sp>
      <p:sp>
        <p:nvSpPr>
          <p:cNvPr id="6" name="Footer Placeholder 5"/>
          <p:cNvSpPr>
            <a:spLocks noGrp="1"/>
          </p:cNvSpPr>
          <p:nvPr>
            <p:ph type="ftr" sz="quarter" idx="11"/>
          </p:nvPr>
        </p:nvSpPr>
        <p:spPr/>
        <p:txBody>
          <a:bodyPr/>
          <a:lstStyle/>
          <a:p>
            <a:r>
              <a:rPr lang="en-US" dirty="0" smtClean="0"/>
              <a:t>ASBO International</a:t>
            </a:r>
            <a:endParaRPr lang="en-US" dirty="0"/>
          </a:p>
        </p:txBody>
      </p:sp>
      <p:pic>
        <p:nvPicPr>
          <p:cNvPr id="7" name="Picture 6" descr="iStock_000016953731XSmall.jpg"/>
          <p:cNvPicPr>
            <a:picLocks noChangeAspect="1"/>
          </p:cNvPicPr>
          <p:nvPr/>
        </p:nvPicPr>
        <p:blipFill>
          <a:blip r:embed="rId3" cstate="print"/>
          <a:stretch>
            <a:fillRect/>
          </a:stretch>
        </p:blipFill>
        <p:spPr>
          <a:xfrm>
            <a:off x="4648200" y="2743200"/>
            <a:ext cx="3720830" cy="24688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Uncommon Times</a:t>
            </a:r>
            <a:endParaRPr lang="en-US" dirty="0"/>
          </a:p>
        </p:txBody>
      </p:sp>
      <p:sp>
        <p:nvSpPr>
          <p:cNvPr id="9" name="Content Placeholder 8"/>
          <p:cNvSpPr>
            <a:spLocks noGrp="1"/>
          </p:cNvSpPr>
          <p:nvPr>
            <p:ph sz="half" idx="1"/>
          </p:nvPr>
        </p:nvSpPr>
        <p:spPr>
          <a:xfrm>
            <a:off x="457200" y="2057400"/>
            <a:ext cx="4876800" cy="4717987"/>
          </a:xfrm>
        </p:spPr>
        <p:txBody>
          <a:bodyPr>
            <a:normAutofit/>
          </a:bodyPr>
          <a:lstStyle/>
          <a:p>
            <a:pPr>
              <a:buNone/>
            </a:pPr>
            <a:endParaRPr lang="en-US" sz="1000" dirty="0" smtClean="0"/>
          </a:p>
          <a:p>
            <a:pPr>
              <a:buNone/>
            </a:pPr>
            <a:r>
              <a:rPr lang="en-US" sz="1800" dirty="0" smtClean="0"/>
              <a:t>The worst economic meltdown since</a:t>
            </a:r>
            <a:br>
              <a:rPr lang="en-US" sz="1800" dirty="0" smtClean="0"/>
            </a:br>
            <a:r>
              <a:rPr lang="en-US" sz="1800" dirty="0" smtClean="0"/>
              <a:t> the Great Depression of the 1930s. </a:t>
            </a:r>
          </a:p>
          <a:p>
            <a:pPr>
              <a:buNone/>
            </a:pPr>
            <a:endParaRPr lang="en-US" sz="1800" dirty="0" smtClean="0"/>
          </a:p>
          <a:p>
            <a:pPr>
              <a:buNone/>
            </a:pPr>
            <a:r>
              <a:rPr lang="en-US" sz="1800" dirty="0" smtClean="0"/>
              <a:t>Families and communities struggle with</a:t>
            </a:r>
          </a:p>
          <a:p>
            <a:pPr>
              <a:lnSpc>
                <a:spcPct val="150000"/>
              </a:lnSpc>
            </a:pPr>
            <a:r>
              <a:rPr lang="en-US" sz="1800" dirty="0" smtClean="0"/>
              <a:t>Job Loss</a:t>
            </a:r>
          </a:p>
          <a:p>
            <a:pPr>
              <a:lnSpc>
                <a:spcPct val="150000"/>
              </a:lnSpc>
            </a:pPr>
            <a:r>
              <a:rPr lang="en-US" sz="1800" dirty="0" smtClean="0"/>
              <a:t>Business Closures </a:t>
            </a:r>
          </a:p>
          <a:p>
            <a:pPr>
              <a:lnSpc>
                <a:spcPct val="150000"/>
              </a:lnSpc>
            </a:pPr>
            <a:r>
              <a:rPr lang="en-US" sz="1800" dirty="0" smtClean="0"/>
              <a:t>Education Cuts</a:t>
            </a:r>
          </a:p>
          <a:p>
            <a:pPr>
              <a:buNone/>
            </a:pPr>
            <a:endParaRPr lang="en-US" sz="1000" dirty="0" smtClean="0"/>
          </a:p>
          <a:p>
            <a:pPr>
              <a:lnSpc>
                <a:spcPct val="250000"/>
              </a:lnSpc>
              <a:buNone/>
            </a:pPr>
            <a:endParaRPr lang="en-US" dirty="0"/>
          </a:p>
        </p:txBody>
      </p:sp>
      <p:sp>
        <p:nvSpPr>
          <p:cNvPr id="5" name="Footer Placeholder 4"/>
          <p:cNvSpPr>
            <a:spLocks noGrp="1"/>
          </p:cNvSpPr>
          <p:nvPr>
            <p:ph type="ftr" sz="quarter" idx="11"/>
          </p:nvPr>
        </p:nvSpPr>
        <p:spPr/>
        <p:txBody>
          <a:bodyPr/>
          <a:lstStyle/>
          <a:p>
            <a:r>
              <a:rPr lang="en-US" dirty="0" smtClean="0"/>
              <a:t>ASBO International</a:t>
            </a:r>
            <a:endParaRPr lang="en-US" dirty="0"/>
          </a:p>
        </p:txBody>
      </p:sp>
      <p:pic>
        <p:nvPicPr>
          <p:cNvPr id="31746" name="Picture 2" descr="http://i.istockimg.com/file_thumbview_approve/7438791/2/stock-photo-7438791-economic-crisis-iii.jpg"/>
          <p:cNvPicPr>
            <a:picLocks noGrp="1" noChangeAspect="1" noChangeArrowheads="1"/>
          </p:cNvPicPr>
          <p:nvPr>
            <p:ph sz="half" idx="2"/>
          </p:nvPr>
        </p:nvPicPr>
        <p:blipFill>
          <a:blip r:embed="rId3" cstate="print"/>
          <a:srcRect/>
          <a:stretch>
            <a:fillRect/>
          </a:stretch>
        </p:blipFill>
        <p:spPr bwMode="auto">
          <a:xfrm>
            <a:off x="5181600" y="3657600"/>
            <a:ext cx="34200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Impact on Students</a:t>
            </a:r>
            <a:endParaRPr lang="en-US" dirty="0"/>
          </a:p>
        </p:txBody>
      </p:sp>
      <p:sp>
        <p:nvSpPr>
          <p:cNvPr id="9" name="Content Placeholder 8"/>
          <p:cNvSpPr>
            <a:spLocks noGrp="1"/>
          </p:cNvSpPr>
          <p:nvPr>
            <p:ph sz="half" idx="1"/>
          </p:nvPr>
        </p:nvSpPr>
        <p:spPr>
          <a:xfrm>
            <a:off x="457200" y="2057400"/>
            <a:ext cx="4648200" cy="4717987"/>
          </a:xfrm>
        </p:spPr>
        <p:txBody>
          <a:bodyPr>
            <a:normAutofit/>
          </a:bodyPr>
          <a:lstStyle/>
          <a:p>
            <a:pPr>
              <a:lnSpc>
                <a:spcPct val="150000"/>
              </a:lnSpc>
            </a:pPr>
            <a:r>
              <a:rPr lang="en-US" sz="1800" dirty="0" smtClean="0"/>
              <a:t>Instructional program reductions</a:t>
            </a:r>
          </a:p>
          <a:p>
            <a:pPr>
              <a:lnSpc>
                <a:spcPct val="150000"/>
              </a:lnSpc>
            </a:pPr>
            <a:r>
              <a:rPr lang="en-US" sz="1800" dirty="0" smtClean="0"/>
              <a:t>Increased class sizes </a:t>
            </a:r>
          </a:p>
          <a:p>
            <a:pPr>
              <a:lnSpc>
                <a:spcPct val="150000"/>
              </a:lnSpc>
            </a:pPr>
            <a:r>
              <a:rPr lang="en-US" sz="1800" dirty="0" smtClean="0"/>
              <a:t>Staff reductions</a:t>
            </a:r>
          </a:p>
          <a:p>
            <a:pPr>
              <a:lnSpc>
                <a:spcPct val="150000"/>
              </a:lnSpc>
            </a:pPr>
            <a:r>
              <a:rPr lang="en-US" sz="1800" dirty="0" smtClean="0"/>
              <a:t>Reductions in transportation and other services</a:t>
            </a:r>
          </a:p>
          <a:p>
            <a:pPr>
              <a:lnSpc>
                <a:spcPct val="150000"/>
              </a:lnSpc>
            </a:pPr>
            <a:r>
              <a:rPr lang="en-US" sz="1800" dirty="0" smtClean="0"/>
              <a:t>Fewer after-school activities</a:t>
            </a:r>
          </a:p>
          <a:p>
            <a:pPr>
              <a:lnSpc>
                <a:spcPct val="150000"/>
              </a:lnSpc>
            </a:pPr>
            <a:r>
              <a:rPr lang="en-US" sz="1800" dirty="0" smtClean="0"/>
              <a:t>A four-day school week </a:t>
            </a:r>
          </a:p>
          <a:p>
            <a:pPr>
              <a:lnSpc>
                <a:spcPct val="150000"/>
              </a:lnSpc>
            </a:pPr>
            <a:r>
              <a:rPr lang="en-US" sz="1800" dirty="0" smtClean="0"/>
              <a:t>Reductions and elimination of vital professional development staff</a:t>
            </a:r>
          </a:p>
          <a:p>
            <a:pPr>
              <a:lnSpc>
                <a:spcPct val="250000"/>
              </a:lnSpc>
            </a:pPr>
            <a:endParaRPr lang="en-US" dirty="0"/>
          </a:p>
        </p:txBody>
      </p:sp>
      <p:sp>
        <p:nvSpPr>
          <p:cNvPr id="5" name="Footer Placeholder 4"/>
          <p:cNvSpPr>
            <a:spLocks noGrp="1"/>
          </p:cNvSpPr>
          <p:nvPr>
            <p:ph type="ftr" sz="quarter" idx="11"/>
          </p:nvPr>
        </p:nvSpPr>
        <p:spPr/>
        <p:txBody>
          <a:bodyPr/>
          <a:lstStyle/>
          <a:p>
            <a:r>
              <a:rPr lang="en-US" dirty="0" smtClean="0"/>
              <a:t>ASBO International</a:t>
            </a:r>
            <a:endParaRPr lang="en-US" dirty="0"/>
          </a:p>
        </p:txBody>
      </p:sp>
      <p:pic>
        <p:nvPicPr>
          <p:cNvPr id="7" name="Picture 6" descr="Vicepig.jpg"/>
          <p:cNvPicPr>
            <a:picLocks noChangeAspect="1"/>
          </p:cNvPicPr>
          <p:nvPr/>
        </p:nvPicPr>
        <p:blipFill>
          <a:blip r:embed="rId3" cstate="print"/>
          <a:stretch>
            <a:fillRect/>
          </a:stretch>
        </p:blipFill>
        <p:spPr>
          <a:xfrm>
            <a:off x="5334000" y="3810000"/>
            <a:ext cx="3311111" cy="2286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Wanted: 					Effective School Business Leaders</a:t>
            </a:r>
            <a:endParaRPr lang="en-US" dirty="0"/>
          </a:p>
        </p:txBody>
      </p:sp>
      <p:sp>
        <p:nvSpPr>
          <p:cNvPr id="10" name="Text Placeholder 9"/>
          <p:cNvSpPr>
            <a:spLocks noGrp="1"/>
          </p:cNvSpPr>
          <p:nvPr>
            <p:ph type="body" idx="1"/>
          </p:nvPr>
        </p:nvSpPr>
        <p:spPr>
          <a:xfrm>
            <a:off x="381000" y="2244970"/>
            <a:ext cx="8305800" cy="457200"/>
          </a:xfrm>
        </p:spPr>
        <p:txBody>
          <a:bodyPr>
            <a:normAutofit/>
          </a:bodyPr>
          <a:lstStyle/>
          <a:p>
            <a:r>
              <a:rPr lang="en-US" dirty="0" smtClean="0"/>
              <a:t>Must Have</a:t>
            </a:r>
            <a:endParaRPr lang="en-US" dirty="0"/>
          </a:p>
        </p:txBody>
      </p:sp>
      <p:sp>
        <p:nvSpPr>
          <p:cNvPr id="12" name="Footer Placeholder 11"/>
          <p:cNvSpPr>
            <a:spLocks noGrp="1"/>
          </p:cNvSpPr>
          <p:nvPr>
            <p:ph type="ftr" sz="quarter" idx="12"/>
          </p:nvPr>
        </p:nvSpPr>
        <p:spPr/>
        <p:txBody>
          <a:bodyPr/>
          <a:lstStyle/>
          <a:p>
            <a:r>
              <a:rPr lang="en-US" dirty="0" smtClean="0"/>
              <a:t>ASBO International</a:t>
            </a:r>
            <a:endParaRPr lang="en-US" dirty="0"/>
          </a:p>
        </p:txBody>
      </p:sp>
      <p:sp>
        <p:nvSpPr>
          <p:cNvPr id="11" name="Rectangle 10"/>
          <p:cNvSpPr/>
          <p:nvPr/>
        </p:nvSpPr>
        <p:spPr>
          <a:xfrm>
            <a:off x="381000" y="2743200"/>
            <a:ext cx="4572000" cy="3531736"/>
          </a:xfrm>
          <a:prstGeom prst="rect">
            <a:avLst/>
          </a:prstGeom>
        </p:spPr>
        <p:txBody>
          <a:bodyPr wrap="square">
            <a:spAutoFit/>
          </a:bodyPr>
          <a:lstStyle/>
          <a:p>
            <a:pPr marL="365760" indent="-256032">
              <a:lnSpc>
                <a:spcPct val="150000"/>
              </a:lnSpc>
              <a:spcBef>
                <a:spcPts val="300"/>
              </a:spcBef>
              <a:buClr>
                <a:schemeClr val="accent3"/>
              </a:buClr>
              <a:buFont typeface="Georgia"/>
              <a:buChar char="•"/>
            </a:pPr>
            <a:r>
              <a:rPr lang="en-US" dirty="0" smtClean="0"/>
              <a:t>Skills and experience to establish sound fiscal practices that support educational goals. </a:t>
            </a:r>
          </a:p>
          <a:p>
            <a:pPr marL="365760" indent="-256032">
              <a:lnSpc>
                <a:spcPct val="150000"/>
              </a:lnSpc>
              <a:spcBef>
                <a:spcPts val="300"/>
              </a:spcBef>
              <a:buClr>
                <a:schemeClr val="accent3"/>
              </a:buClr>
              <a:buFont typeface="Georgia"/>
              <a:buChar char="•"/>
            </a:pPr>
            <a:r>
              <a:rPr lang="en-US" dirty="0" smtClean="0"/>
              <a:t>Reliable and current information upon which to base good decisions.</a:t>
            </a:r>
          </a:p>
          <a:p>
            <a:pPr marL="365760" indent="-256032">
              <a:lnSpc>
                <a:spcPct val="150000"/>
              </a:lnSpc>
              <a:spcBef>
                <a:spcPts val="300"/>
              </a:spcBef>
              <a:buClr>
                <a:schemeClr val="accent3"/>
              </a:buClr>
              <a:buFont typeface="Georgia"/>
              <a:buChar char="•"/>
            </a:pPr>
            <a:r>
              <a:rPr lang="en-US" dirty="0" smtClean="0"/>
              <a:t>Excellent communication skills</a:t>
            </a:r>
          </a:p>
          <a:p>
            <a:pPr marL="365760" indent="-256032">
              <a:lnSpc>
                <a:spcPct val="150000"/>
              </a:lnSpc>
              <a:spcBef>
                <a:spcPts val="300"/>
              </a:spcBef>
              <a:buClr>
                <a:schemeClr val="accent3"/>
              </a:buClr>
              <a:buFont typeface="Georgia"/>
              <a:buChar char="•"/>
            </a:pPr>
            <a:r>
              <a:rPr lang="en-US" dirty="0" smtClean="0"/>
              <a:t>A commitment to integrity and transparency.</a:t>
            </a:r>
            <a:endParaRPr lang="en-US" sz="1600" dirty="0"/>
          </a:p>
        </p:txBody>
      </p:sp>
      <p:pic>
        <p:nvPicPr>
          <p:cNvPr id="15" name="Picture 14" descr="SFO logo color vector a.jpg"/>
          <p:cNvPicPr>
            <a:picLocks noChangeAspect="1"/>
          </p:cNvPicPr>
          <p:nvPr/>
        </p:nvPicPr>
        <p:blipFill>
          <a:blip r:embed="rId3" cstate="print"/>
          <a:stretch>
            <a:fillRect/>
          </a:stretch>
        </p:blipFill>
        <p:spPr>
          <a:xfrm>
            <a:off x="6248400" y="4191000"/>
            <a:ext cx="1699282" cy="1737360"/>
          </a:xfrm>
          <a:prstGeom prst="rect">
            <a:avLst/>
          </a:prstGeom>
        </p:spPr>
      </p:pic>
      <p:pic>
        <p:nvPicPr>
          <p:cNvPr id="27649" name="Picture 1" descr="P:\MARKETING\Photos\Business shaking hands.JPG"/>
          <p:cNvPicPr>
            <a:picLocks noChangeAspect="1" noChangeArrowheads="1"/>
          </p:cNvPicPr>
          <p:nvPr/>
        </p:nvPicPr>
        <p:blipFill>
          <a:blip r:embed="rId4" cstate="print"/>
          <a:stretch>
            <a:fillRect/>
          </a:stretch>
        </p:blipFill>
        <p:spPr bwMode="auto">
          <a:xfrm>
            <a:off x="4953000" y="4038600"/>
            <a:ext cx="3687674" cy="24688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ASBO International: 		Developing Leaders Since 1910</a:t>
            </a:r>
            <a:endParaRPr lang="en-US" dirty="0"/>
          </a:p>
        </p:txBody>
      </p:sp>
      <p:sp>
        <p:nvSpPr>
          <p:cNvPr id="7" name="Content Placeholder 6"/>
          <p:cNvSpPr>
            <a:spLocks noGrp="1"/>
          </p:cNvSpPr>
          <p:nvPr>
            <p:ph sz="half" idx="1"/>
          </p:nvPr>
        </p:nvSpPr>
        <p:spPr>
          <a:xfrm>
            <a:off x="457200" y="2590800"/>
            <a:ext cx="4038600" cy="4184587"/>
          </a:xfrm>
          <a:noFill/>
        </p:spPr>
        <p:txBody>
          <a:bodyPr>
            <a:noAutofit/>
          </a:bodyPr>
          <a:lstStyle/>
          <a:p>
            <a:pPr>
              <a:lnSpc>
                <a:spcPct val="150000"/>
              </a:lnSpc>
              <a:buNone/>
            </a:pPr>
            <a:r>
              <a:rPr lang="en-US" b="1" dirty="0" smtClean="0"/>
              <a:t>Our Mission</a:t>
            </a:r>
          </a:p>
          <a:p>
            <a:pPr marL="119063" indent="-9525">
              <a:lnSpc>
                <a:spcPct val="150000"/>
              </a:lnSpc>
              <a:buNone/>
            </a:pPr>
            <a:r>
              <a:rPr lang="en-US" sz="1800" dirty="0" smtClean="0"/>
              <a:t>To provide programs and services to promote the highest standards of school business management practices, professional growth, and the effective use of educational resources.</a:t>
            </a:r>
          </a:p>
          <a:p>
            <a:pPr>
              <a:lnSpc>
                <a:spcPct val="150000"/>
              </a:lnSpc>
              <a:buNone/>
            </a:pPr>
            <a:endParaRPr lang="en-US" sz="1600" dirty="0" smtClean="0"/>
          </a:p>
          <a:p>
            <a:pPr>
              <a:lnSpc>
                <a:spcPct val="150000"/>
              </a:lnSpc>
              <a:buNone/>
            </a:pPr>
            <a:endParaRPr lang="en-US" sz="1600" b="1" dirty="0"/>
          </a:p>
        </p:txBody>
      </p:sp>
      <p:sp>
        <p:nvSpPr>
          <p:cNvPr id="5" name="Footer Placeholder 4"/>
          <p:cNvSpPr>
            <a:spLocks noGrp="1"/>
          </p:cNvSpPr>
          <p:nvPr>
            <p:ph type="ftr" sz="quarter" idx="11"/>
          </p:nvPr>
        </p:nvSpPr>
        <p:spPr/>
        <p:txBody>
          <a:bodyPr/>
          <a:lstStyle/>
          <a:p>
            <a:r>
              <a:rPr lang="en-US" dirty="0" smtClean="0"/>
              <a:t>ASBO International</a:t>
            </a:r>
            <a:endParaRPr lang="en-US" dirty="0"/>
          </a:p>
        </p:txBody>
      </p:sp>
      <p:pic>
        <p:nvPicPr>
          <p:cNvPr id="8" name="Picture 7" descr="Centennial logo vector CMYK.jpg"/>
          <p:cNvPicPr>
            <a:picLocks noChangeAspect="1"/>
          </p:cNvPicPr>
          <p:nvPr/>
        </p:nvPicPr>
        <p:blipFill>
          <a:blip r:embed="rId3" cstate="print"/>
          <a:stretch>
            <a:fillRect/>
          </a:stretch>
        </p:blipFill>
        <p:spPr>
          <a:xfrm>
            <a:off x="6172200" y="2743200"/>
            <a:ext cx="1283257" cy="34747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Promoting Common Values </a:t>
            </a:r>
            <a:endParaRPr lang="en-US" dirty="0"/>
          </a:p>
        </p:txBody>
      </p:sp>
      <p:sp>
        <p:nvSpPr>
          <p:cNvPr id="10" name="Text Placeholder 9"/>
          <p:cNvSpPr>
            <a:spLocks noGrp="1"/>
          </p:cNvSpPr>
          <p:nvPr>
            <p:ph idx="1"/>
          </p:nvPr>
        </p:nvSpPr>
        <p:spPr>
          <a:xfrm>
            <a:off x="457200" y="2249424"/>
            <a:ext cx="4267200" cy="4325112"/>
          </a:xfrm>
        </p:spPr>
        <p:txBody>
          <a:bodyPr>
            <a:normAutofit/>
          </a:bodyPr>
          <a:lstStyle/>
          <a:p>
            <a:pPr lvl="0">
              <a:lnSpc>
                <a:spcPct val="150000"/>
              </a:lnSpc>
            </a:pPr>
            <a:r>
              <a:rPr lang="en-US" sz="1800" dirty="0" smtClean="0"/>
              <a:t>Competence</a:t>
            </a:r>
          </a:p>
          <a:p>
            <a:pPr lvl="0">
              <a:lnSpc>
                <a:spcPct val="150000"/>
              </a:lnSpc>
            </a:pPr>
            <a:r>
              <a:rPr lang="en-US" sz="1800" dirty="0" smtClean="0"/>
              <a:t>Integrity </a:t>
            </a:r>
          </a:p>
          <a:p>
            <a:pPr lvl="0">
              <a:lnSpc>
                <a:spcPct val="150000"/>
              </a:lnSpc>
            </a:pPr>
            <a:r>
              <a:rPr lang="en-US" sz="1800" dirty="0" smtClean="0"/>
              <a:t>Personal Growth</a:t>
            </a:r>
          </a:p>
          <a:p>
            <a:pPr lvl="0">
              <a:lnSpc>
                <a:spcPct val="150000"/>
              </a:lnSpc>
            </a:pPr>
            <a:r>
              <a:rPr lang="en-US" sz="1800" dirty="0" smtClean="0"/>
              <a:t>Responsibility</a:t>
            </a:r>
          </a:p>
          <a:p>
            <a:pPr lvl="0">
              <a:lnSpc>
                <a:spcPct val="150000"/>
              </a:lnSpc>
            </a:pPr>
            <a:r>
              <a:rPr lang="en-US" sz="1800" dirty="0" smtClean="0"/>
              <a:t>Accountability</a:t>
            </a:r>
            <a:endParaRPr lang="en-US" sz="1800" dirty="0"/>
          </a:p>
        </p:txBody>
      </p:sp>
      <p:sp>
        <p:nvSpPr>
          <p:cNvPr id="6" name="Footer Placeholder 5"/>
          <p:cNvSpPr>
            <a:spLocks noGrp="1"/>
          </p:cNvSpPr>
          <p:nvPr>
            <p:ph type="ftr" sz="quarter" idx="11"/>
          </p:nvPr>
        </p:nvSpPr>
        <p:spPr/>
        <p:txBody>
          <a:bodyPr/>
          <a:lstStyle/>
          <a:p>
            <a:r>
              <a:rPr lang="en-US" dirty="0" smtClean="0"/>
              <a:t>ASBO International</a:t>
            </a:r>
            <a:endParaRPr lang="en-US" dirty="0"/>
          </a:p>
        </p:txBody>
      </p:sp>
      <p:pic>
        <p:nvPicPr>
          <p:cNvPr id="8" name="Picture 7" descr="iStock_000016550356Small.jpg"/>
          <p:cNvPicPr>
            <a:picLocks noChangeAspect="1"/>
          </p:cNvPicPr>
          <p:nvPr/>
        </p:nvPicPr>
        <p:blipFill>
          <a:blip r:embed="rId3" cstate="print"/>
          <a:stretch>
            <a:fillRect/>
          </a:stretch>
        </p:blipFill>
        <p:spPr>
          <a:xfrm>
            <a:off x="4876800" y="3200400"/>
            <a:ext cx="3535680" cy="26517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Elevating the Profession</a:t>
            </a:r>
            <a:endParaRPr lang="en-US" dirty="0"/>
          </a:p>
        </p:txBody>
      </p:sp>
      <p:sp>
        <p:nvSpPr>
          <p:cNvPr id="10" name="Text Placeholder 9"/>
          <p:cNvSpPr>
            <a:spLocks noGrp="1"/>
          </p:cNvSpPr>
          <p:nvPr>
            <p:ph type="body" idx="1"/>
          </p:nvPr>
        </p:nvSpPr>
        <p:spPr>
          <a:xfrm>
            <a:off x="381000" y="2244970"/>
            <a:ext cx="8305800" cy="457200"/>
          </a:xfrm>
        </p:spPr>
        <p:txBody>
          <a:bodyPr>
            <a:normAutofit/>
          </a:bodyPr>
          <a:lstStyle/>
          <a:p>
            <a:r>
              <a:rPr lang="en-US" dirty="0" smtClean="0"/>
              <a:t>SFO</a:t>
            </a:r>
            <a:r>
              <a:rPr lang="en-US" sz="1800" baseline="30000" dirty="0" smtClean="0">
                <a:solidFill>
                  <a:schemeClr val="tx1"/>
                </a:solidFill>
              </a:rPr>
              <a:t>® </a:t>
            </a:r>
            <a:r>
              <a:rPr lang="en-US" dirty="0" smtClean="0"/>
              <a:t>Certification </a:t>
            </a:r>
            <a:endParaRPr lang="en-US" dirty="0"/>
          </a:p>
        </p:txBody>
      </p:sp>
      <p:sp>
        <p:nvSpPr>
          <p:cNvPr id="12" name="Footer Placeholder 11"/>
          <p:cNvSpPr>
            <a:spLocks noGrp="1"/>
          </p:cNvSpPr>
          <p:nvPr>
            <p:ph type="ftr" sz="quarter" idx="12"/>
          </p:nvPr>
        </p:nvSpPr>
        <p:spPr/>
        <p:txBody>
          <a:bodyPr/>
          <a:lstStyle/>
          <a:p>
            <a:r>
              <a:rPr lang="en-US" dirty="0" smtClean="0"/>
              <a:t>ASBO International</a:t>
            </a:r>
            <a:endParaRPr lang="en-US" dirty="0"/>
          </a:p>
        </p:txBody>
      </p:sp>
      <p:sp>
        <p:nvSpPr>
          <p:cNvPr id="11" name="Rectangle 10"/>
          <p:cNvSpPr/>
          <p:nvPr/>
        </p:nvSpPr>
        <p:spPr>
          <a:xfrm>
            <a:off x="381000" y="2743200"/>
            <a:ext cx="4572000" cy="4001095"/>
          </a:xfrm>
          <a:prstGeom prst="rect">
            <a:avLst/>
          </a:prstGeom>
        </p:spPr>
        <p:txBody>
          <a:bodyPr wrap="square">
            <a:spAutoFit/>
          </a:bodyPr>
          <a:lstStyle/>
          <a:p>
            <a:pPr>
              <a:lnSpc>
                <a:spcPct val="150000"/>
              </a:lnSpc>
            </a:pPr>
            <a:r>
              <a:rPr lang="en-US" dirty="0" smtClean="0"/>
              <a:t>Professionals with the Certified Administrator of School Finance and Operations</a:t>
            </a:r>
            <a:r>
              <a:rPr lang="en-US" baseline="30000" dirty="0" smtClean="0"/>
              <a:t>®</a:t>
            </a:r>
            <a:r>
              <a:rPr lang="en-US" dirty="0" smtClean="0"/>
              <a:t> (SFO</a:t>
            </a:r>
            <a:r>
              <a:rPr lang="en-US" baseline="30000" dirty="0" smtClean="0"/>
              <a:t>®</a:t>
            </a:r>
            <a:r>
              <a:rPr lang="en-US" dirty="0" smtClean="0"/>
              <a:t>) have met the standard of experience and expertise in school business management and demonstrated knowledge and skill through an  examination of school business management competency. </a:t>
            </a:r>
          </a:p>
          <a:p>
            <a:endParaRPr lang="en-US" sz="2000" dirty="0" smtClean="0"/>
          </a:p>
          <a:p>
            <a:endParaRPr lang="en-US" dirty="0"/>
          </a:p>
        </p:txBody>
      </p:sp>
      <p:pic>
        <p:nvPicPr>
          <p:cNvPr id="15" name="Picture 14" descr="SFO logo color vector a.jpg"/>
          <p:cNvPicPr>
            <a:picLocks noChangeAspect="1"/>
          </p:cNvPicPr>
          <p:nvPr/>
        </p:nvPicPr>
        <p:blipFill>
          <a:blip r:embed="rId3" cstate="print"/>
          <a:stretch>
            <a:fillRect/>
          </a:stretch>
        </p:blipFill>
        <p:spPr>
          <a:xfrm>
            <a:off x="6248400" y="4191000"/>
            <a:ext cx="1699282" cy="17373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Recognizing Excellence</a:t>
            </a:r>
            <a:endParaRPr lang="en-US" dirty="0"/>
          </a:p>
        </p:txBody>
      </p:sp>
      <p:sp>
        <p:nvSpPr>
          <p:cNvPr id="10" name="Text Placeholder 9"/>
          <p:cNvSpPr>
            <a:spLocks noGrp="1"/>
          </p:cNvSpPr>
          <p:nvPr>
            <p:ph type="body" idx="1"/>
          </p:nvPr>
        </p:nvSpPr>
        <p:spPr>
          <a:xfrm>
            <a:off x="381000" y="2244970"/>
            <a:ext cx="8305800" cy="457200"/>
          </a:xfrm>
        </p:spPr>
        <p:txBody>
          <a:bodyPr>
            <a:normAutofit/>
          </a:bodyPr>
          <a:lstStyle/>
          <a:p>
            <a:r>
              <a:rPr lang="en-US" dirty="0" smtClean="0"/>
              <a:t>Award and Recognition Programs</a:t>
            </a:r>
            <a:endParaRPr lang="en-US" dirty="0"/>
          </a:p>
        </p:txBody>
      </p:sp>
      <p:sp>
        <p:nvSpPr>
          <p:cNvPr id="9" name="Content Placeholder 8"/>
          <p:cNvSpPr>
            <a:spLocks noGrp="1"/>
          </p:cNvSpPr>
          <p:nvPr>
            <p:ph sz="quarter" idx="2"/>
          </p:nvPr>
        </p:nvSpPr>
        <p:spPr>
          <a:xfrm>
            <a:off x="381000" y="2708519"/>
            <a:ext cx="4419600" cy="3886200"/>
          </a:xfrm>
        </p:spPr>
        <p:txBody>
          <a:bodyPr>
            <a:noAutofit/>
          </a:bodyPr>
          <a:lstStyle/>
          <a:p>
            <a:pPr>
              <a:lnSpc>
                <a:spcPct val="150000"/>
              </a:lnSpc>
            </a:pPr>
            <a:r>
              <a:rPr lang="en-US" sz="1800" dirty="0" smtClean="0"/>
              <a:t>Certificate of Excellence </a:t>
            </a:r>
          </a:p>
          <a:p>
            <a:pPr>
              <a:lnSpc>
                <a:spcPct val="150000"/>
              </a:lnSpc>
            </a:pPr>
            <a:r>
              <a:rPr lang="en-US" sz="1800" dirty="0" smtClean="0"/>
              <a:t>Eagle Awards</a:t>
            </a:r>
          </a:p>
          <a:p>
            <a:pPr>
              <a:lnSpc>
                <a:spcPct val="150000"/>
              </a:lnSpc>
            </a:pPr>
            <a:r>
              <a:rPr lang="en-US" sz="1800" dirty="0" smtClean="0"/>
              <a:t>Meritorious Budget Award</a:t>
            </a:r>
          </a:p>
          <a:p>
            <a:pPr>
              <a:lnSpc>
                <a:spcPct val="150000"/>
              </a:lnSpc>
            </a:pPr>
            <a:r>
              <a:rPr lang="en-US" sz="1800" dirty="0" smtClean="0"/>
              <a:t>Pinnacle Awards</a:t>
            </a:r>
          </a:p>
          <a:p>
            <a:pPr>
              <a:lnSpc>
                <a:spcPct val="150000"/>
              </a:lnSpc>
            </a:pPr>
            <a:r>
              <a:rPr lang="en-US" sz="1800" dirty="0" smtClean="0"/>
              <a:t>Bridges to the Future Scholarship</a:t>
            </a:r>
          </a:p>
        </p:txBody>
      </p:sp>
      <p:sp>
        <p:nvSpPr>
          <p:cNvPr id="6" name="Footer Placeholder 5"/>
          <p:cNvSpPr>
            <a:spLocks noGrp="1"/>
          </p:cNvSpPr>
          <p:nvPr>
            <p:ph type="ftr" sz="quarter" idx="12"/>
          </p:nvPr>
        </p:nvSpPr>
        <p:spPr/>
        <p:txBody>
          <a:bodyPr/>
          <a:lstStyle/>
          <a:p>
            <a:r>
              <a:rPr lang="en-US" dirty="0" smtClean="0"/>
              <a:t>ASBO International</a:t>
            </a:r>
            <a:endParaRPr lang="en-US" dirty="0"/>
          </a:p>
        </p:txBody>
      </p:sp>
      <p:pic>
        <p:nvPicPr>
          <p:cNvPr id="8" name="Picture 7" descr="cropribbon.jpg"/>
          <p:cNvPicPr>
            <a:picLocks noChangeAspect="1"/>
          </p:cNvPicPr>
          <p:nvPr/>
        </p:nvPicPr>
        <p:blipFill>
          <a:blip r:embed="rId3" cstate="print"/>
          <a:stretch>
            <a:fillRect/>
          </a:stretch>
        </p:blipFill>
        <p:spPr>
          <a:xfrm>
            <a:off x="5562600" y="3962400"/>
            <a:ext cx="2680181" cy="24688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Fostering Professional Growth</a:t>
            </a:r>
            <a:endParaRPr lang="en-US" dirty="0"/>
          </a:p>
        </p:txBody>
      </p:sp>
      <p:sp>
        <p:nvSpPr>
          <p:cNvPr id="10" name="Text Placeholder 9"/>
          <p:cNvSpPr>
            <a:spLocks noGrp="1"/>
          </p:cNvSpPr>
          <p:nvPr>
            <p:ph type="body" idx="1"/>
          </p:nvPr>
        </p:nvSpPr>
        <p:spPr>
          <a:xfrm>
            <a:off x="381000" y="2244970"/>
            <a:ext cx="8305800" cy="498230"/>
          </a:xfrm>
        </p:spPr>
        <p:txBody>
          <a:bodyPr>
            <a:normAutofit/>
          </a:bodyPr>
          <a:lstStyle/>
          <a:p>
            <a:r>
              <a:rPr lang="en-US" dirty="0" smtClean="0"/>
              <a:t>Annual Meeting and Conferences</a:t>
            </a:r>
            <a:endParaRPr lang="en-US" dirty="0"/>
          </a:p>
        </p:txBody>
      </p:sp>
      <p:sp>
        <p:nvSpPr>
          <p:cNvPr id="9" name="Content Placeholder 8"/>
          <p:cNvSpPr>
            <a:spLocks noGrp="1"/>
          </p:cNvSpPr>
          <p:nvPr>
            <p:ph sz="quarter" idx="2"/>
          </p:nvPr>
        </p:nvSpPr>
        <p:spPr/>
        <p:txBody>
          <a:bodyPr>
            <a:noAutofit/>
          </a:bodyPr>
          <a:lstStyle/>
          <a:p>
            <a:pPr>
              <a:lnSpc>
                <a:spcPct val="150000"/>
              </a:lnSpc>
              <a:buNone/>
            </a:pPr>
            <a:r>
              <a:rPr lang="en-US" sz="1800" dirty="0" smtClean="0"/>
              <a:t>ASBO International conferences are the catalyst for meeting with peers, experts, and solution providers to share the latest information, tools, and resources, as well as face-to-face networking opportunities that will help you deal with the many issues you face daily in your school system.</a:t>
            </a:r>
          </a:p>
          <a:p>
            <a:pPr>
              <a:lnSpc>
                <a:spcPct val="150000"/>
              </a:lnSpc>
              <a:buNone/>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8" name="Footer Placeholder 7"/>
          <p:cNvSpPr>
            <a:spLocks noGrp="1"/>
          </p:cNvSpPr>
          <p:nvPr>
            <p:ph type="ftr" sz="quarter" idx="12"/>
          </p:nvPr>
        </p:nvSpPr>
        <p:spPr/>
        <p:txBody>
          <a:bodyPr/>
          <a:lstStyle/>
          <a:p>
            <a:r>
              <a:rPr lang="en-US" dirty="0" smtClean="0"/>
              <a:t>ASBO International</a:t>
            </a:r>
            <a:endParaRPr lang="en-US" dirty="0"/>
          </a:p>
        </p:txBody>
      </p:sp>
      <p:pic>
        <p:nvPicPr>
          <p:cNvPr id="12" name="Picture 11" descr="Meetingscombo copy.jpg"/>
          <p:cNvPicPr>
            <a:picLocks noChangeAspect="1"/>
          </p:cNvPicPr>
          <p:nvPr/>
        </p:nvPicPr>
        <p:blipFill>
          <a:blip r:embed="rId3" cstate="print"/>
          <a:stretch>
            <a:fillRect/>
          </a:stretch>
        </p:blipFill>
        <p:spPr>
          <a:xfrm>
            <a:off x="5410200" y="3276600"/>
            <a:ext cx="3194530" cy="246888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5969</TotalTime>
  <Words>639</Words>
  <Application>Microsoft Office PowerPoint</Application>
  <PresentationFormat>On-screen Show (4:3)</PresentationFormat>
  <Paragraphs>96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vt:lpstr>
      <vt:lpstr>ASBO International</vt:lpstr>
      <vt:lpstr>Uncommon Times</vt:lpstr>
      <vt:lpstr>The Impact on Students</vt:lpstr>
      <vt:lpstr>Wanted:      Effective School Business Leaders</vt:lpstr>
      <vt:lpstr>ASBO International:   Developing Leaders Since 1910</vt:lpstr>
      <vt:lpstr>Promoting Common Values </vt:lpstr>
      <vt:lpstr>Elevating the Profession</vt:lpstr>
      <vt:lpstr>Recognizing Excellence</vt:lpstr>
      <vt:lpstr>Fostering Professional Growth</vt:lpstr>
      <vt:lpstr>A Trusted Global Network</vt:lpstr>
      <vt:lpstr>Working Together</vt:lpstr>
      <vt:lpstr>Spread the Word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Asbo iNTERNATIONAL</dc:title>
  <dc:creator>Dave</dc:creator>
  <cp:lastModifiedBy>Brian Mee</cp:lastModifiedBy>
  <cp:revision>191</cp:revision>
  <dcterms:created xsi:type="dcterms:W3CDTF">2012-01-22T20:45:46Z</dcterms:created>
  <dcterms:modified xsi:type="dcterms:W3CDTF">2012-09-18T20:15:38Z</dcterms:modified>
</cp:coreProperties>
</file>