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Default Extension="wav" ContentType="audio/wav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Default Extension="wmf" ContentType="image/x-wmf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4"/>
  </p:notesMasterIdLst>
  <p:handoutMasterIdLst>
    <p:handoutMasterId r:id="rId65"/>
  </p:handoutMasterIdLst>
  <p:sldIdLst>
    <p:sldId id="343" r:id="rId2"/>
    <p:sldId id="344" r:id="rId3"/>
    <p:sldId id="345" r:id="rId4"/>
    <p:sldId id="325" r:id="rId5"/>
    <p:sldId id="257" r:id="rId6"/>
    <p:sldId id="258" r:id="rId7"/>
    <p:sldId id="313" r:id="rId8"/>
    <p:sldId id="314" r:id="rId9"/>
    <p:sldId id="378" r:id="rId10"/>
    <p:sldId id="316" r:id="rId11"/>
    <p:sldId id="380" r:id="rId12"/>
    <p:sldId id="317" r:id="rId13"/>
    <p:sldId id="318" r:id="rId14"/>
    <p:sldId id="319" r:id="rId15"/>
    <p:sldId id="384" r:id="rId16"/>
    <p:sldId id="385" r:id="rId17"/>
    <p:sldId id="386" r:id="rId18"/>
    <p:sldId id="387" r:id="rId19"/>
    <p:sldId id="388" r:id="rId20"/>
    <p:sldId id="392" r:id="rId21"/>
    <p:sldId id="323" r:id="rId22"/>
    <p:sldId id="334" r:id="rId23"/>
    <p:sldId id="337" r:id="rId24"/>
    <p:sldId id="338" r:id="rId25"/>
    <p:sldId id="342" r:id="rId26"/>
    <p:sldId id="336" r:id="rId27"/>
    <p:sldId id="339" r:id="rId28"/>
    <p:sldId id="340" r:id="rId29"/>
    <p:sldId id="393" r:id="rId30"/>
    <p:sldId id="394" r:id="rId31"/>
    <p:sldId id="395" r:id="rId32"/>
    <p:sldId id="396" r:id="rId33"/>
    <p:sldId id="397" r:id="rId34"/>
    <p:sldId id="398" r:id="rId35"/>
    <p:sldId id="399" r:id="rId36"/>
    <p:sldId id="400" r:id="rId37"/>
    <p:sldId id="401" r:id="rId38"/>
    <p:sldId id="402" r:id="rId39"/>
    <p:sldId id="403" r:id="rId40"/>
    <p:sldId id="404" r:id="rId41"/>
    <p:sldId id="405" r:id="rId42"/>
    <p:sldId id="406" r:id="rId43"/>
    <p:sldId id="407" r:id="rId44"/>
    <p:sldId id="408" r:id="rId45"/>
    <p:sldId id="409" r:id="rId46"/>
    <p:sldId id="410" r:id="rId47"/>
    <p:sldId id="411" r:id="rId48"/>
    <p:sldId id="412" r:id="rId49"/>
    <p:sldId id="413" r:id="rId50"/>
    <p:sldId id="414" r:id="rId51"/>
    <p:sldId id="415" r:id="rId52"/>
    <p:sldId id="416" r:id="rId53"/>
    <p:sldId id="417" r:id="rId54"/>
    <p:sldId id="418" r:id="rId55"/>
    <p:sldId id="419" r:id="rId56"/>
    <p:sldId id="420" r:id="rId57"/>
    <p:sldId id="421" r:id="rId58"/>
    <p:sldId id="422" r:id="rId59"/>
    <p:sldId id="326" r:id="rId60"/>
    <p:sldId id="347" r:id="rId61"/>
    <p:sldId id="346" r:id="rId62"/>
    <p:sldId id="331" r:id="rId63"/>
  </p:sldIdLst>
  <p:sldSz cx="10160000" cy="7620000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8" autoAdjust="0"/>
    <p:restoredTop sz="90931" autoAdjust="0"/>
  </p:normalViewPr>
  <p:slideViewPr>
    <p:cSldViewPr>
      <p:cViewPr varScale="1">
        <p:scale>
          <a:sx n="92" d="100"/>
          <a:sy n="92" d="100"/>
        </p:scale>
        <p:origin x="-108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720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notesMaster" Target="notesMasters/notesMaster1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3175" tIns="46588" rIns="93175" bIns="46588" rtlCol="0"/>
          <a:lstStyle>
            <a:lvl1pPr algn="l">
              <a:defRPr sz="12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3175" tIns="46588" rIns="93175" bIns="46588" rtlCol="0"/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20EE1B8-156A-400D-B9DE-598E9479E9ED}" type="datetimeFigureOut">
              <a:rPr lang="en-US"/>
              <a:pPr>
                <a:defRPr/>
              </a:pPr>
              <a:t>11/3/2011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3175" tIns="46588" rIns="93175" bIns="46588" rtlCol="0" anchor="b"/>
          <a:lstStyle>
            <a:lvl1pPr algn="l">
              <a:defRPr sz="12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3175" tIns="46588" rIns="93175" bIns="46588" rtlCol="0" anchor="b"/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90ADE60F-E59A-44DD-8225-54E3849362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106953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CA8E6BC-7280-4133-81B7-85C9ED1E0C47}" type="datetimeFigureOut">
              <a:rPr lang="en-US"/>
              <a:pPr>
                <a:defRPr/>
              </a:pPr>
              <a:t>11/3/2011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6425"/>
            <a:ext cx="548640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6D7F5CB1-F630-454F-B9C8-2793B69F8BF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886327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Brad</a:t>
            </a:r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5B9D80A2-C48B-4517-BD36-281044803D32}" type="slidenum">
              <a:rPr lang="en-US" sz="1200" smtClean="0"/>
              <a:pPr eaLnBrk="1" hangingPunct="1"/>
              <a:t>4</a:t>
            </a:fld>
            <a:endParaRPr lang="en-US" sz="1200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Luann</a:t>
            </a:r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9CEE1729-8DCE-442D-B141-FE7F16A3C85E}" type="slidenum">
              <a:rPr lang="en-US" sz="1200" smtClean="0"/>
              <a:pPr eaLnBrk="1" hangingPunct="1"/>
              <a:t>21</a:t>
            </a:fld>
            <a:endParaRPr lang="en-US" sz="1200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Luann</a:t>
            </a:r>
          </a:p>
        </p:txBody>
      </p:sp>
      <p:sp>
        <p:nvSpPr>
          <p:cNvPr id="942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0BF7C746-6DCF-4475-AA3F-2E8C4C8022F0}" type="slidenum">
              <a:rPr lang="en-US" sz="1200" smtClean="0"/>
              <a:pPr eaLnBrk="1" hangingPunct="1"/>
              <a:t>22</a:t>
            </a:fld>
            <a:endParaRPr lang="en-US" sz="1200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52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Susan</a:t>
            </a:r>
          </a:p>
        </p:txBody>
      </p:sp>
      <p:sp>
        <p:nvSpPr>
          <p:cNvPr id="952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1C95BB20-C6CA-4D69-A05F-EE3BF3523194}" type="slidenum">
              <a:rPr lang="en-US" sz="1200" smtClean="0"/>
              <a:pPr eaLnBrk="1" hangingPunct="1"/>
              <a:t>23</a:t>
            </a:fld>
            <a:endParaRPr lang="en-US" sz="1200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62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Susan</a:t>
            </a:r>
          </a:p>
        </p:txBody>
      </p:sp>
      <p:sp>
        <p:nvSpPr>
          <p:cNvPr id="962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C5C474FD-A57F-41B1-BE1A-EFE73AC29CEE}" type="slidenum">
              <a:rPr lang="en-US" sz="1200" smtClean="0"/>
              <a:pPr eaLnBrk="1" hangingPunct="1"/>
              <a:t>24</a:t>
            </a:fld>
            <a:endParaRPr lang="en-US" sz="1200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Susan</a:t>
            </a:r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671D8456-ACA3-40BB-B653-C3774593CCAD}" type="slidenum">
              <a:rPr lang="en-US" sz="1200" smtClean="0"/>
              <a:pPr eaLnBrk="1" hangingPunct="1"/>
              <a:t>25</a:t>
            </a:fld>
            <a:endParaRPr lang="en-US" sz="1200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Susan</a:t>
            </a:r>
          </a:p>
        </p:txBody>
      </p:sp>
      <p:sp>
        <p:nvSpPr>
          <p:cNvPr id="983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6A83A354-C5C9-4FC8-9A63-65C3EF9396F7}" type="slidenum">
              <a:rPr lang="en-US" sz="1200" smtClean="0"/>
              <a:pPr eaLnBrk="1" hangingPunct="1"/>
              <a:t>26</a:t>
            </a:fld>
            <a:endParaRPr lang="en-US" sz="1200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93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Susan</a:t>
            </a:r>
          </a:p>
        </p:txBody>
      </p:sp>
      <p:sp>
        <p:nvSpPr>
          <p:cNvPr id="993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B4D116A8-8E3B-4320-AB9A-CAEABCE35A75}" type="slidenum">
              <a:rPr lang="en-US" sz="1200" smtClean="0"/>
              <a:pPr eaLnBrk="1" hangingPunct="1"/>
              <a:t>27</a:t>
            </a:fld>
            <a:endParaRPr lang="en-US" sz="1200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All – Pass Out activity (5 minutes) 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All – Group participants by color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All – Pass Out Summary Sheets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All – Let groups dialogue</a:t>
            </a:r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7AA5D852-A8CD-45EA-8A87-05636A07A585}" type="slidenum">
              <a:rPr lang="en-US" sz="1200" smtClean="0"/>
              <a:pPr eaLnBrk="1" hangingPunct="1"/>
              <a:t>28</a:t>
            </a:fld>
            <a:endParaRPr lang="en-US" sz="1200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0F28064-B171-4AFB-BB8D-59DD0355E66F}" type="slidenum">
              <a:rPr lang="en-US" smtClean="0">
                <a:latin typeface="Times New Roman" charset="0"/>
              </a:rPr>
              <a:pPr/>
              <a:t>29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70EA31F-2A23-4C9B-8E0B-8BEE9DB0998A}" type="slidenum">
              <a:rPr lang="en-US" smtClean="0">
                <a:latin typeface="Times New Roman" charset="0"/>
              </a:rPr>
              <a:pPr/>
              <a:t>30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Luann talking</a:t>
            </a:r>
          </a:p>
          <a:p>
            <a:pPr eaLnBrk="1" hangingPunct="1">
              <a:spcBef>
                <a:spcPct val="0"/>
              </a:spcBef>
            </a:pPr>
            <a:r>
              <a:rPr lang="en-US" dirty="0" smtClean="0"/>
              <a:t>Susan &amp; Brad helping with the activity</a:t>
            </a:r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45A3C8B4-2167-4898-BFDD-FC8F672C30C4}" type="slidenum">
              <a:rPr lang="en-US" sz="1200" smtClean="0"/>
              <a:pPr eaLnBrk="1" hangingPunct="1"/>
              <a:t>5</a:t>
            </a:fld>
            <a:endParaRPr lang="en-US" sz="1200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73C3CC7-6482-419E-9AAB-798A69B14843}" type="slidenum">
              <a:rPr lang="en-US" smtClean="0">
                <a:latin typeface="Times New Roman" charset="0"/>
              </a:rPr>
              <a:pPr/>
              <a:t>31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A79BFA3-9828-4D2D-BEF9-90D889B14240}" type="slidenum">
              <a:rPr lang="en-US" smtClean="0">
                <a:latin typeface="Times New Roman" charset="0"/>
              </a:rPr>
              <a:pPr/>
              <a:t>32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D056FB4-334D-4335-99D5-602BAD6EC372}" type="slidenum">
              <a:rPr lang="en-US" smtClean="0">
                <a:latin typeface="Times New Roman" charset="0"/>
              </a:rPr>
              <a:pPr/>
              <a:t>33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BAD80CA-544F-4AB8-9C5C-F35B40170E35}" type="slidenum">
              <a:rPr lang="en-US" smtClean="0">
                <a:latin typeface="Times New Roman" charset="0"/>
              </a:rPr>
              <a:pPr/>
              <a:t>34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01B148E-AAB2-4E3C-9D54-00CCB0F19FDF}" type="slidenum">
              <a:rPr lang="en-US" smtClean="0">
                <a:latin typeface="Times New Roman" charset="0"/>
              </a:rPr>
              <a:pPr/>
              <a:t>35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76DEDA8-052D-441E-8A68-D3AEAF3D8FBB}" type="slidenum">
              <a:rPr lang="en-US" smtClean="0">
                <a:latin typeface="Times New Roman" charset="0"/>
              </a:rPr>
              <a:pPr/>
              <a:t>36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3B41629-DF27-465E-B1FF-8A7B90968982}" type="slidenum">
              <a:rPr lang="en-US" smtClean="0">
                <a:latin typeface="Times New Roman" charset="0"/>
              </a:rPr>
              <a:pPr/>
              <a:t>37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843C2BE-9C22-41C9-B580-B802003A4F34}" type="slidenum">
              <a:rPr lang="en-US" smtClean="0">
                <a:latin typeface="Times New Roman" charset="0"/>
              </a:rPr>
              <a:pPr/>
              <a:t>38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D820A44-C593-4CE6-A5B8-1F3FB06BB9C6}" type="slidenum">
              <a:rPr lang="en-US" smtClean="0">
                <a:latin typeface="Times New Roman" charset="0"/>
              </a:rPr>
              <a:pPr/>
              <a:t>39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E55B6A9-D835-4650-BB55-9954C14E65FD}" type="slidenum">
              <a:rPr lang="en-US" smtClean="0">
                <a:latin typeface="Times New Roman" charset="0"/>
              </a:rPr>
              <a:pPr/>
              <a:t>40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Luann</a:t>
            </a:r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FDC805E3-1BC6-4038-812A-D91942A6AB26}" type="slidenum">
              <a:rPr lang="en-US" sz="1200" smtClean="0"/>
              <a:pPr eaLnBrk="1" hangingPunct="1"/>
              <a:t>6</a:t>
            </a:fld>
            <a:endParaRPr lang="en-US" sz="1200" dirty="0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7659E81-BE30-4DD4-93D9-5741281AF77F}" type="slidenum">
              <a:rPr lang="en-US" smtClean="0">
                <a:latin typeface="Times New Roman" charset="0"/>
              </a:rPr>
              <a:pPr/>
              <a:t>41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1AC23A3-3E53-4E74-8DF4-A7DA7BF31DFF}" type="slidenum">
              <a:rPr lang="en-US" smtClean="0">
                <a:latin typeface="Times New Roman" charset="0"/>
              </a:rPr>
              <a:pPr/>
              <a:t>42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E171DC1-A0BC-4A5B-B4B7-F7AF2D418CCA}" type="slidenum">
              <a:rPr lang="en-US" smtClean="0">
                <a:latin typeface="Times New Roman" charset="0"/>
              </a:rPr>
              <a:pPr/>
              <a:t>43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2E66F6E-F0AC-49DA-99BF-96CE7B1229AE}" type="slidenum">
              <a:rPr lang="en-US" smtClean="0">
                <a:latin typeface="Times New Roman" charset="0"/>
              </a:rPr>
              <a:pPr/>
              <a:t>44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702AAC5-583A-496E-BB04-18FD6268F3AF}" type="slidenum">
              <a:rPr lang="en-US" smtClean="0">
                <a:latin typeface="Times New Roman" charset="0"/>
              </a:rPr>
              <a:pPr/>
              <a:t>45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92ACF02-4EE0-4EA6-8F2F-F0B5D567B0F1}" type="slidenum">
              <a:rPr lang="en-US" smtClean="0">
                <a:latin typeface="Times New Roman" charset="0"/>
              </a:rPr>
              <a:pPr/>
              <a:t>46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A7F7443-40D1-48E4-9B7A-55B9525F4FCF}" type="slidenum">
              <a:rPr lang="en-US" smtClean="0">
                <a:latin typeface="Times New Roman" charset="0"/>
              </a:rPr>
              <a:pPr/>
              <a:t>47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ED2B7FD-DD2F-463F-8036-949D78C887D0}" type="slidenum">
              <a:rPr lang="en-US" smtClean="0">
                <a:latin typeface="Times New Roman" charset="0"/>
              </a:rPr>
              <a:pPr/>
              <a:t>48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D7CE3D3-7120-4AF0-BCF8-81EC66EFD0A5}" type="slidenum">
              <a:rPr lang="en-US" smtClean="0">
                <a:latin typeface="Times New Roman" charset="0"/>
              </a:rPr>
              <a:pPr/>
              <a:t>49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38F7A59-171A-4518-A668-86C4759EC381}" type="slidenum">
              <a:rPr lang="en-US" smtClean="0">
                <a:latin typeface="Times New Roman" charset="0"/>
              </a:rPr>
              <a:pPr/>
              <a:t>50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Luann</a:t>
            </a:r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5667F2DB-3785-47A5-A7C9-92DF4F74AA41}" type="slidenum">
              <a:rPr lang="en-US" sz="1200" smtClean="0"/>
              <a:pPr eaLnBrk="1" hangingPunct="1"/>
              <a:t>7</a:t>
            </a:fld>
            <a:endParaRPr lang="en-US" sz="1200" dirty="0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C07EDB-441D-4F51-ADC5-2C858147D433}" type="slidenum">
              <a:rPr lang="en-US" smtClean="0">
                <a:latin typeface="Times New Roman" charset="0"/>
              </a:rPr>
              <a:pPr/>
              <a:t>51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15DC54B-F8D1-47E7-A83E-E89799EB306C}" type="slidenum">
              <a:rPr lang="en-US" smtClean="0">
                <a:latin typeface="Times New Roman" charset="0"/>
              </a:rPr>
              <a:pPr/>
              <a:t>52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30DD189-E6A3-4E58-AB53-8D99E8592B5B}" type="slidenum">
              <a:rPr lang="en-US" smtClean="0">
                <a:latin typeface="Times New Roman" charset="0"/>
              </a:rPr>
              <a:pPr/>
              <a:t>53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1187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2187B76-332F-4991-A54E-2FD6FE1B9587}" type="slidenum">
              <a:rPr lang="en-US" smtClean="0">
                <a:latin typeface="Times New Roman" charset="0"/>
              </a:rPr>
              <a:pPr/>
              <a:t>54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119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981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E9BFF00-7091-4EF7-8734-ABABDA64B2D2}" type="slidenum">
              <a:rPr lang="en-US" smtClean="0">
                <a:latin typeface="Times New Roman" charset="0"/>
              </a:rPr>
              <a:pPr/>
              <a:t>55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1208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64C8563-D05E-4240-BFA7-EED5B2156ED9}" type="slidenum">
              <a:rPr lang="en-US" smtClean="0">
                <a:latin typeface="Times New Roman" charset="0"/>
              </a:rPr>
              <a:pPr/>
              <a:t>56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440253-52E7-4F3E-AC2E-A34C7AEE9192}" type="slidenum">
              <a:rPr lang="en-US" smtClean="0">
                <a:latin typeface="Times New Roman" charset="0"/>
              </a:rPr>
              <a:pPr/>
              <a:t>57</a:t>
            </a:fld>
            <a:endParaRPr lang="en-US" dirty="0" smtClean="0">
              <a:latin typeface="Times New Roman" charset="0"/>
            </a:endParaRPr>
          </a:p>
        </p:txBody>
      </p:sp>
      <p:sp>
        <p:nvSpPr>
          <p:cNvPr id="122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39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Susan</a:t>
            </a:r>
          </a:p>
        </p:txBody>
      </p:sp>
      <p:sp>
        <p:nvSpPr>
          <p:cNvPr id="1239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16D994-6FB4-4411-8624-A3DE033B74C0}" type="slidenum">
              <a:rPr lang="en-US" smtClean="0">
                <a:latin typeface="Times New Roman" charset="0"/>
              </a:rPr>
              <a:pPr/>
              <a:t>58</a:t>
            </a:fld>
            <a:endParaRPr lang="en-US" dirty="0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2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Susan</a:t>
            </a:r>
          </a:p>
        </p:txBody>
      </p:sp>
      <p:sp>
        <p:nvSpPr>
          <p:cNvPr id="132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16CE0FE6-5432-4D1A-BB9A-8BE8DA19B4DE}" type="slidenum">
              <a:rPr lang="en-US" sz="1200" smtClean="0"/>
              <a:pPr eaLnBrk="1" hangingPunct="1"/>
              <a:t>59</a:t>
            </a:fld>
            <a:endParaRPr lang="en-US" sz="1200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Luann</a:t>
            </a:r>
          </a:p>
        </p:txBody>
      </p:sp>
      <p:sp>
        <p:nvSpPr>
          <p:cNvPr id="880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3823DB32-EA3F-4877-A6C8-B25A767E042E}" type="slidenum">
              <a:rPr lang="en-US" sz="1200" smtClean="0"/>
              <a:pPr eaLnBrk="1" hangingPunct="1"/>
              <a:t>8</a:t>
            </a:fld>
            <a:endParaRPr lang="en-US" sz="1200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Luann</a:t>
            </a:r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5F67F35B-681C-4203-8503-EF30BEDDF96C}" type="slidenum">
              <a:rPr lang="en-US" sz="1200" smtClean="0"/>
              <a:pPr eaLnBrk="1" hangingPunct="1"/>
              <a:t>10</a:t>
            </a:fld>
            <a:endParaRPr lang="en-US" sz="1200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Luann</a:t>
            </a:r>
          </a:p>
        </p:txBody>
      </p:sp>
      <p:sp>
        <p:nvSpPr>
          <p:cNvPr id="901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C790513C-2135-448F-AF31-A5BCA4FC46F2}" type="slidenum">
              <a:rPr lang="en-US" sz="1200" smtClean="0"/>
              <a:pPr eaLnBrk="1" hangingPunct="1"/>
              <a:t>12</a:t>
            </a:fld>
            <a:endParaRPr lang="en-US" sz="1200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Luann</a:t>
            </a:r>
          </a:p>
        </p:txBody>
      </p:sp>
      <p:sp>
        <p:nvSpPr>
          <p:cNvPr id="911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A4F0A087-5835-440D-BD01-EA81E10E63D3}" type="slidenum">
              <a:rPr lang="en-US" sz="1200" smtClean="0"/>
              <a:pPr eaLnBrk="1" hangingPunct="1"/>
              <a:t>13</a:t>
            </a:fld>
            <a:endParaRPr lang="en-US" sz="1200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Luann</a:t>
            </a:r>
          </a:p>
        </p:txBody>
      </p:sp>
      <p:sp>
        <p:nvSpPr>
          <p:cNvPr id="921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9EBE2300-1C80-4F9E-8E6A-392806730349}" type="slidenum">
              <a:rPr lang="en-US" sz="1200" smtClean="0"/>
              <a:pPr eaLnBrk="1" hangingPunct="1"/>
              <a:t>14</a:t>
            </a:fld>
            <a:endParaRPr lang="en-US" sz="1200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92667" y="1524000"/>
            <a:ext cx="8724053" cy="2032000"/>
          </a:xfrm>
          <a:ln>
            <a:noFill/>
          </a:ln>
        </p:spPr>
        <p:txBody>
          <a:bodyPr tIns="0" rIns="20320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62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92667" y="3587262"/>
            <a:ext cx="8727440" cy="1947333"/>
          </a:xfrm>
        </p:spPr>
        <p:txBody>
          <a:bodyPr lIns="0" rIns="20320"/>
          <a:lstStyle>
            <a:lvl1pPr marL="0" marR="50799" indent="0" algn="r">
              <a:buNone/>
              <a:defRPr>
                <a:solidFill>
                  <a:schemeClr val="tx1"/>
                </a:solidFill>
              </a:defRPr>
            </a:lvl1pPr>
            <a:lvl2pPr marL="507995" indent="0" algn="ctr">
              <a:buNone/>
            </a:lvl2pPr>
            <a:lvl3pPr marL="1015990" indent="0" algn="ctr">
              <a:buNone/>
            </a:lvl3pPr>
            <a:lvl4pPr marL="1523985" indent="0" algn="ctr">
              <a:buNone/>
            </a:lvl4pPr>
            <a:lvl5pPr marL="2031980" indent="0" algn="ctr">
              <a:buNone/>
            </a:lvl5pPr>
            <a:lvl6pPr marL="2539975" indent="0" algn="ctr">
              <a:buNone/>
            </a:lvl6pPr>
            <a:lvl7pPr marL="3047970" indent="0" algn="ctr">
              <a:buNone/>
            </a:lvl7pPr>
            <a:lvl8pPr marL="3555964" indent="0" algn="ctr">
              <a:buNone/>
            </a:lvl8pPr>
            <a:lvl9pPr marL="4063959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D42C2F-E722-4F84-818D-D1C714DF6A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68597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7ACAE6-7365-45E4-BD25-043D849857C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212779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6000" y="1016002"/>
            <a:ext cx="2286000" cy="579084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0" y="1016002"/>
            <a:ext cx="6688667" cy="579084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5093A1-1BF1-4EA6-8B7F-BDA377DC95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2709549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508000" y="305594"/>
            <a:ext cx="9144000" cy="65008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A7BDD2-AC93-4B26-A2BE-FCE842363B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DF4CE-184D-46BE-9C18-639D0DB042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20796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9280" y="1463040"/>
            <a:ext cx="8636000" cy="1513840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62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9280" y="3005182"/>
            <a:ext cx="8636000" cy="1677458"/>
          </a:xfrm>
        </p:spPr>
        <p:txBody>
          <a:bodyPr lIns="50799" rIns="50799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64F13C-341B-4F30-89F6-3BC77857A3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38266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782320"/>
            <a:ext cx="9144000" cy="1270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0" y="2133428"/>
            <a:ext cx="4487333" cy="4927600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64667" y="2133428"/>
            <a:ext cx="4487333" cy="4927600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097DB-ACDF-4300-BC19-197D438242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13781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782320"/>
            <a:ext cx="9144000" cy="1270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2061387"/>
            <a:ext cx="4489098" cy="732613"/>
          </a:xfrm>
        </p:spPr>
        <p:txBody>
          <a:bodyPr lIns="50799" tIns="0" rIns="50799" bIns="0" anchor="ctr">
            <a:noAutofit/>
          </a:bodyPr>
          <a:lstStyle>
            <a:lvl1pPr marL="0" indent="0">
              <a:buNone/>
              <a:defRPr sz="27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161140" y="2066397"/>
            <a:ext cx="4490861" cy="727603"/>
          </a:xfrm>
        </p:spPr>
        <p:txBody>
          <a:bodyPr lIns="50799" tIns="0" rIns="50799" bIns="0" anchor="ctr"/>
          <a:lstStyle>
            <a:lvl1pPr marL="0" indent="0">
              <a:buNone/>
              <a:defRPr sz="27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08000" y="2794000"/>
            <a:ext cx="4489098" cy="4273022"/>
          </a:xfrm>
        </p:spPr>
        <p:txBody>
          <a:bodyPr tIns="0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1140" y="2794000"/>
            <a:ext cx="4490861" cy="4273022"/>
          </a:xfrm>
        </p:spPr>
        <p:txBody>
          <a:bodyPr tIns="0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461AE7-2847-4B0C-9CFD-B3EDA4E0118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2824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782320"/>
            <a:ext cx="9228667" cy="1270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548784-C463-463A-854F-A248F2A9BEA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4620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F43ADF-262E-42C2-9915-D8EF330A0C1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515899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71502"/>
            <a:ext cx="3048000" cy="1291167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9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762000" y="1862667"/>
            <a:ext cx="3048000" cy="5080000"/>
          </a:xfrm>
        </p:spPr>
        <p:txBody>
          <a:bodyPr lIns="20320" rIns="20320"/>
          <a:lstStyle>
            <a:lvl1pPr marL="0" indent="0" algn="l">
              <a:buNone/>
              <a:defRPr sz="1600"/>
            </a:lvl1pPr>
            <a:lvl2pPr indent="0" algn="l">
              <a:buNone/>
              <a:defRPr sz="1300"/>
            </a:lvl2pPr>
            <a:lvl3pPr indent="0" algn="l">
              <a:buNone/>
              <a:defRPr sz="1100"/>
            </a:lvl3pPr>
            <a:lvl4pPr indent="0" algn="l">
              <a:buNone/>
              <a:defRPr sz="1000"/>
            </a:lvl4pPr>
            <a:lvl5pPr indent="0" algn="l">
              <a:buNone/>
              <a:defRPr sz="10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972278" y="1862667"/>
            <a:ext cx="5679722" cy="5080000"/>
          </a:xfrm>
        </p:spPr>
        <p:txBody>
          <a:bodyPr tIns="0"/>
          <a:lstStyle>
            <a:lvl1pPr>
              <a:defRPr sz="3100"/>
            </a:lvl1pPr>
            <a:lvl2pPr>
              <a:defRPr sz="2900"/>
            </a:lvl2pPr>
            <a:lvl3pPr>
              <a:defRPr sz="2700"/>
            </a:lvl3pPr>
            <a:lvl4pPr>
              <a:defRPr sz="22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984001-3619-4096-86DE-B164BA7BBD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77367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517900" y="1231900"/>
            <a:ext cx="5842000" cy="45720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1599" tIns="50799" rIns="101599" bIns="50799"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ight Triangle 5"/>
          <p:cNvSpPr>
            <a:spLocks noChangeArrowheads="1"/>
          </p:cNvSpPr>
          <p:nvPr/>
        </p:nvSpPr>
        <p:spPr bwMode="auto">
          <a:xfrm rot="420000" flipV="1">
            <a:off x="8893175" y="5954713"/>
            <a:ext cx="173038" cy="173037"/>
          </a:xfrm>
          <a:prstGeom prst="rtTriangle">
            <a:avLst/>
          </a:prstGeom>
          <a:solidFill>
            <a:srgbClr val="FFFFFF"/>
          </a:solidFill>
          <a:ln w="12700" algn="ctr">
            <a:solidFill>
              <a:srgbClr val="FFFFFF"/>
            </a:solidFill>
            <a:bevel/>
            <a:headEnd/>
            <a:tailEnd/>
          </a:ln>
          <a:effectLst>
            <a:outerShdw dist="6350" dir="12899787" algn="tl" rotWithShape="0">
              <a:srgbClr val="808080">
                <a:alpha val="46999"/>
              </a:srgbClr>
            </a:outerShdw>
          </a:effectLst>
        </p:spPr>
        <p:txBody>
          <a:bodyPr lIns="101599" tIns="50799" rIns="101599" bIns="50799" anchor="ctr"/>
          <a:lstStyle/>
          <a:p>
            <a:pPr algn="ctr"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11113" y="6462713"/>
            <a:ext cx="10182226" cy="115728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1599" tIns="50799" rIns="101599" bIns="50799"/>
          <a:lstStyle/>
          <a:p>
            <a:pPr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868863" y="6910388"/>
            <a:ext cx="5291137" cy="70961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1599" tIns="50799" rIns="101599" bIns="50799"/>
          <a:lstStyle/>
          <a:p>
            <a:pPr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1307774"/>
            <a:ext cx="2458720" cy="1758468"/>
          </a:xfrm>
        </p:spPr>
        <p:txBody>
          <a:bodyPr lIns="50799" rIns="50799" bIns="50799"/>
          <a:lstStyle>
            <a:lvl1pPr algn="l">
              <a:buNone/>
              <a:defRPr sz="22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3143094"/>
            <a:ext cx="2455333" cy="2421467"/>
          </a:xfrm>
        </p:spPr>
        <p:txBody>
          <a:bodyPr lIns="71119" rIns="50799"/>
          <a:lstStyle>
            <a:lvl1pPr marL="0" indent="0" algn="l">
              <a:spcBef>
                <a:spcPts val="278"/>
              </a:spcBef>
              <a:buFontTx/>
              <a:buNone/>
              <a:defRPr sz="14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873103" y="1332797"/>
            <a:ext cx="5130800" cy="436880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6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974138" y="7062788"/>
            <a:ext cx="677862" cy="4048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F83122-BA37-41F7-AF50-5BEB4A3BFE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962045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1113" y="-7938"/>
            <a:ext cx="10182226" cy="115728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1599" tIns="50799" rIns="101599" bIns="50799"/>
          <a:lstStyle/>
          <a:p>
            <a:pPr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868863" y="-7938"/>
            <a:ext cx="5291137" cy="7096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01599" tIns="50799" rIns="101599" bIns="50799"/>
          <a:lstStyle/>
          <a:p>
            <a:pPr>
              <a:defRPr/>
            </a:pPr>
            <a:endParaRPr lang="en-US" dirty="0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508000" y="782638"/>
            <a:ext cx="9144000" cy="127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50799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Listening Skills:  The Key to Successful Negotiations</a:t>
            </a:r>
            <a:br>
              <a:rPr lang="en-US" smtClean="0"/>
            </a:br>
            <a:endParaRPr lang="en-US" smtClean="0"/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533400" y="2057400"/>
            <a:ext cx="91440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1599" tIns="50799" rIns="101599" bIns="5079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508000" y="7062788"/>
            <a:ext cx="2370138" cy="404812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300" dirty="0">
                <a:solidFill>
                  <a:schemeClr val="tx2">
                    <a:shade val="90000"/>
                  </a:schemeClr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963863" y="7062788"/>
            <a:ext cx="3724275" cy="404812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300" dirty="0">
                <a:solidFill>
                  <a:schemeClr val="tx2">
                    <a:shade val="90000"/>
                  </a:schemeClr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805863" y="7062788"/>
            <a:ext cx="846137" cy="404812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300">
                <a:solidFill>
                  <a:schemeClr val="tx2">
                    <a:shade val="90000"/>
                  </a:schemeClr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CA894B6A-CA7E-4E19-90EB-65434538893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20638" y="225425"/>
            <a:ext cx="10199688" cy="720725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>
                <a:latin typeface="Times New Roman" pitchFamily="18" charset="0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>
                <a:latin typeface="Times New Roman" pitchFamily="18" charset="0"/>
              </a:endParaRPr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31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41" r:id="rId9"/>
    <p:sldLayoutId id="2147483839" r:id="rId10"/>
    <p:sldLayoutId id="2147483840" r:id="rId11"/>
    <p:sldLayoutId id="214748384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6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6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6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6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6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6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6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6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600">
          <a:solidFill>
            <a:schemeClr val="tx2"/>
          </a:solidFill>
          <a:latin typeface="Calibri" pitchFamily="34" charset="0"/>
        </a:defRPr>
      </a:lvl9pPr>
    </p:titleStyle>
    <p:bodyStyle>
      <a:lvl1pPr marL="303213" indent="-303213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charset="2"/>
        <a:buChar char="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0961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014413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charset="2"/>
        <a:buChar char="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19213" indent="-233363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charset="2"/>
        <a:buChar char="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624013" indent="-233363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charset="2"/>
        <a:buChar char="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1930381" indent="-233678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133579" indent="-203198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38376" indent="-203198" algn="l" rtl="0" eaLnBrk="1" latinLnBrk="0" hangingPunct="1">
        <a:spcBef>
          <a:spcPct val="20000"/>
        </a:spcBef>
        <a:buClr>
          <a:schemeClr val="tx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73" indent="-203198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0799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1599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2398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3198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3997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4797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55596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06395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wmf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wmf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4.xml"/><Relationship Id="rId1" Type="http://schemas.openxmlformats.org/officeDocument/2006/relationships/audio" Target="file:///C:\Documents%20and%20Settings\Cindi.Bellamy\Local%20Settings\Temporary%20Internet%20Files\Content.IE5\K9KHIFW9\MSj03886240000%5b1%5d.wav" TargetMode="External"/><Relationship Id="rId4" Type="http://schemas.openxmlformats.org/officeDocument/2006/relationships/image" Target="../media/image2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4.xml"/><Relationship Id="rId1" Type="http://schemas.openxmlformats.org/officeDocument/2006/relationships/audio" Target="file:///C:\Documents%20and%20Settings\Cindi.Bellamy\Local%20Settings\Temporary%20Internet%20Files\Content.IE5\YH8F21QH\MSj03886190000%5b1%5d.wav" TargetMode="External"/><Relationship Id="rId4" Type="http://schemas.openxmlformats.org/officeDocument/2006/relationships/image" Target="../media/image21.pn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4" Type="http://schemas.openxmlformats.org/officeDocument/2006/relationships/image" Target="../media/image2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hyperlink" Target="http://true-colors.com/index.html" TargetMode="External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jpeg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ctrTitle"/>
          </p:nvPr>
        </p:nvSpPr>
        <p:spPr>
          <a:xfrm>
            <a:off x="616479" y="1530350"/>
            <a:ext cx="8724054" cy="2032000"/>
          </a:xfrm>
          <a:ln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The Impact of Personalities</a:t>
            </a:r>
            <a:br>
              <a:rPr lang="en-US" dirty="0" smtClean="0"/>
            </a:br>
            <a:r>
              <a:rPr lang="en-US" dirty="0" smtClean="0"/>
              <a:t>in Bargaining</a:t>
            </a:r>
            <a:endParaRPr lang="en-US" dirty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592138" y="3587750"/>
            <a:ext cx="8728075" cy="3651250"/>
          </a:xfrm>
        </p:spPr>
        <p:txBody>
          <a:bodyPr/>
          <a:lstStyle/>
          <a:p>
            <a:pPr marR="0" eaLnBrk="1" hangingPunct="1">
              <a:lnSpc>
                <a:spcPct val="80000"/>
              </a:lnSpc>
            </a:pPr>
            <a:endParaRPr lang="en-US" sz="1400" dirty="0" smtClean="0"/>
          </a:p>
          <a:p>
            <a:pPr marR="0" eaLnBrk="1" hangingPunct="1">
              <a:lnSpc>
                <a:spcPct val="80000"/>
              </a:lnSpc>
            </a:pPr>
            <a:r>
              <a:rPr lang="en-US" sz="2000" dirty="0" smtClean="0"/>
              <a:t>Presented at:</a:t>
            </a:r>
          </a:p>
          <a:p>
            <a:pPr marR="0" eaLnBrk="1" hangingPunct="1">
              <a:lnSpc>
                <a:spcPct val="80000"/>
              </a:lnSpc>
            </a:pPr>
            <a:r>
              <a:rPr lang="en-US" sz="2000" dirty="0" smtClean="0"/>
              <a:t>IASB </a:t>
            </a:r>
            <a:r>
              <a:rPr lang="en-US" sz="2000" dirty="0" smtClean="0">
                <a:sym typeface="Wingdings" charset="2"/>
              </a:rPr>
              <a:t> IASA  IASBO</a:t>
            </a:r>
            <a:endParaRPr lang="en-US" sz="2000" dirty="0" smtClean="0"/>
          </a:p>
          <a:p>
            <a:pPr marR="0" eaLnBrk="1" hangingPunct="1">
              <a:lnSpc>
                <a:spcPct val="80000"/>
              </a:lnSpc>
            </a:pPr>
            <a:r>
              <a:rPr lang="en-US" sz="2000" dirty="0" smtClean="0"/>
              <a:t>79th Joint Annual Conference</a:t>
            </a:r>
          </a:p>
          <a:p>
            <a:pPr marR="0" eaLnBrk="1" hangingPunct="1">
              <a:lnSpc>
                <a:spcPct val="80000"/>
              </a:lnSpc>
            </a:pPr>
            <a:endParaRPr lang="en-US" sz="2000" dirty="0" smtClean="0"/>
          </a:p>
          <a:p>
            <a:pPr marR="0" eaLnBrk="1" hangingPunct="1">
              <a:lnSpc>
                <a:spcPct val="80000"/>
              </a:lnSpc>
            </a:pPr>
            <a:r>
              <a:rPr lang="en-US" sz="2000" dirty="0" smtClean="0"/>
              <a:t>on:</a:t>
            </a:r>
          </a:p>
          <a:p>
            <a:pPr marR="0" eaLnBrk="1" hangingPunct="1">
              <a:lnSpc>
                <a:spcPct val="80000"/>
              </a:lnSpc>
            </a:pPr>
            <a:r>
              <a:rPr lang="en-US" sz="2000" dirty="0" smtClean="0"/>
              <a:t>Saturday, November 19, 2011</a:t>
            </a:r>
          </a:p>
          <a:p>
            <a:pPr marR="0" eaLnBrk="1" hangingPunct="1">
              <a:lnSpc>
                <a:spcPct val="80000"/>
              </a:lnSpc>
            </a:pPr>
            <a:endParaRPr lang="en-US" sz="2000" dirty="0" smtClean="0"/>
          </a:p>
          <a:p>
            <a:pPr marR="0" eaLnBrk="1" hangingPunct="1">
              <a:lnSpc>
                <a:spcPct val="80000"/>
              </a:lnSpc>
            </a:pPr>
            <a:r>
              <a:rPr lang="en-US" sz="2000" dirty="0" smtClean="0"/>
              <a:t>by:</a:t>
            </a:r>
          </a:p>
          <a:p>
            <a:pPr marR="0" eaLnBrk="1" hangingPunct="1">
              <a:lnSpc>
                <a:spcPct val="80000"/>
              </a:lnSpc>
            </a:pPr>
            <a:r>
              <a:rPr lang="en-US" sz="2000" dirty="0" smtClean="0"/>
              <a:t>Susan Harkin,  CFO-Crystal Lake CCSD #47</a:t>
            </a:r>
          </a:p>
          <a:p>
            <a:pPr marR="0" eaLnBrk="1" hangingPunct="1">
              <a:lnSpc>
                <a:spcPct val="80000"/>
              </a:lnSpc>
            </a:pPr>
            <a:r>
              <a:rPr lang="en-US" sz="2000" dirty="0" smtClean="0"/>
              <a:t>Luann Mathis, Business Manager-Prospect Heights School District 23</a:t>
            </a:r>
          </a:p>
          <a:p>
            <a:pPr marR="0" eaLnBrk="1" hangingPunct="1">
              <a:lnSpc>
                <a:spcPct val="80000"/>
              </a:lnSpc>
            </a:pPr>
            <a:r>
              <a:rPr lang="en-US" sz="2000" dirty="0" smtClean="0"/>
              <a:t>Brad Shortridge, Assistant Superintendent- Genoa-Kingston </a:t>
            </a:r>
            <a:r>
              <a:rPr lang="en-US" sz="2000" dirty="0" smtClean="0"/>
              <a:t>CUSD</a:t>
            </a:r>
            <a:r>
              <a:rPr lang="en-US" sz="2000" dirty="0" smtClean="0"/>
              <a:t> #424</a:t>
            </a:r>
          </a:p>
          <a:p>
            <a:pPr marR="0" eaLnBrk="1" hangingPunct="1">
              <a:lnSpc>
                <a:spcPct val="80000"/>
              </a:lnSpc>
            </a:pPr>
            <a:endParaRPr lang="en-US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Bad Habits – Are you one of these?</a:t>
            </a:r>
            <a:endParaRPr lang="en-US" dirty="0"/>
          </a:p>
        </p:txBody>
      </p:sp>
      <p:sp>
        <p:nvSpPr>
          <p:cNvPr id="13315" name="Content Placeholder 4"/>
          <p:cNvSpPr>
            <a:spLocks noGrp="1"/>
          </p:cNvSpPr>
          <p:nvPr>
            <p:ph idx="1"/>
          </p:nvPr>
        </p:nvSpPr>
        <p:spPr>
          <a:xfrm>
            <a:off x="1447800" y="2057400"/>
            <a:ext cx="8229600" cy="4876800"/>
          </a:xfrm>
        </p:spPr>
        <p:txBody>
          <a:bodyPr/>
          <a:lstStyle/>
          <a:p>
            <a:pPr eaLnBrk="1" hangingPunct="1"/>
            <a:r>
              <a:rPr lang="en-US" dirty="0" smtClean="0"/>
              <a:t>Attention Faker </a:t>
            </a:r>
          </a:p>
          <a:p>
            <a:pPr eaLnBrk="1" hangingPunct="1"/>
            <a:r>
              <a:rPr lang="en-US" dirty="0" smtClean="0"/>
              <a:t>Fact Gather </a:t>
            </a:r>
          </a:p>
          <a:p>
            <a:pPr eaLnBrk="1" hangingPunct="1"/>
            <a:r>
              <a:rPr lang="en-US" dirty="0" smtClean="0"/>
              <a:t>Criticizer</a:t>
            </a:r>
          </a:p>
          <a:p>
            <a:pPr eaLnBrk="1" hangingPunct="1"/>
            <a:r>
              <a:rPr lang="en-US" dirty="0" smtClean="0"/>
              <a:t>Boring </a:t>
            </a:r>
          </a:p>
          <a:p>
            <a:pPr eaLnBrk="1" hangingPunct="1"/>
            <a:r>
              <a:rPr lang="en-US" dirty="0" smtClean="0"/>
              <a:t>Blockers</a:t>
            </a:r>
          </a:p>
          <a:p>
            <a:pPr eaLnBrk="1" hangingPunct="1"/>
            <a:r>
              <a:rPr lang="en-US" dirty="0" smtClean="0"/>
              <a:t>Distracter</a:t>
            </a:r>
          </a:p>
          <a:p>
            <a:pPr eaLnBrk="1" hangingPunct="1"/>
            <a:r>
              <a:rPr lang="en-US" dirty="0" smtClean="0"/>
              <a:t>Note Taker</a:t>
            </a:r>
          </a:p>
          <a:p>
            <a:pPr eaLnBrk="1" hangingPunct="1"/>
            <a:r>
              <a:rPr lang="en-US" dirty="0" smtClean="0"/>
              <a:t>Mental </a:t>
            </a:r>
            <a:r>
              <a:rPr lang="en-US" dirty="0" smtClean="0"/>
              <a:t>Rehearser</a:t>
            </a:r>
            <a:endParaRPr lang="en-US" dirty="0" smtClean="0"/>
          </a:p>
        </p:txBody>
      </p:sp>
      <p:pic>
        <p:nvPicPr>
          <p:cNvPr id="13316" name="Picture 3" descr="C:\Documents and Settings\slshepard\Local Settings\Temporary Internet Files\Content.IE5\2SV1B2HX\MC900434413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8200" y="3651250"/>
            <a:ext cx="1930400" cy="130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Educate our Students in</a:t>
            </a:r>
          </a:p>
        </p:txBody>
      </p:sp>
      <p:sp>
        <p:nvSpPr>
          <p:cNvPr id="1433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Reading, Writing &amp; Speech</a:t>
            </a:r>
          </a:p>
          <a:p>
            <a:endParaRPr lang="en-US" dirty="0" smtClean="0"/>
          </a:p>
          <a:p>
            <a:r>
              <a:rPr lang="en-US" dirty="0" smtClean="0"/>
              <a:t>When in reality our skill set requirements are:</a:t>
            </a:r>
          </a:p>
          <a:p>
            <a:pPr lvl="1"/>
            <a:r>
              <a:rPr lang="en-US" dirty="0" smtClean="0"/>
              <a:t>9% Writing</a:t>
            </a:r>
          </a:p>
          <a:p>
            <a:pPr lvl="1"/>
            <a:r>
              <a:rPr lang="en-US" dirty="0" smtClean="0"/>
              <a:t>16% Reading</a:t>
            </a:r>
          </a:p>
          <a:p>
            <a:pPr lvl="1"/>
            <a:r>
              <a:rPr lang="en-US" dirty="0" smtClean="0"/>
              <a:t>30% Speaking</a:t>
            </a:r>
          </a:p>
          <a:p>
            <a:pPr lvl="1"/>
            <a:r>
              <a:rPr lang="en-US" dirty="0" smtClean="0"/>
              <a:t>45% Listening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Why Effective Listening?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0000" y="2151063"/>
            <a:ext cx="8686800" cy="4876800"/>
          </a:xfrm>
        </p:spPr>
        <p:txBody>
          <a:bodyPr>
            <a:normAutofit/>
          </a:bodyPr>
          <a:lstStyle/>
          <a:p>
            <a:pPr marL="304797" indent="-304797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Increase your Knowledge</a:t>
            </a:r>
          </a:p>
          <a:p>
            <a:pPr marL="304797" indent="-304797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Save Time</a:t>
            </a:r>
          </a:p>
          <a:p>
            <a:pPr marL="304797" indent="-304797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Reduce Stress</a:t>
            </a:r>
          </a:p>
          <a:p>
            <a:pPr marL="304797" indent="-304797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Real Dialogue</a:t>
            </a:r>
          </a:p>
          <a:p>
            <a:pPr marL="304797" indent="-304797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Trust</a:t>
            </a:r>
          </a:p>
          <a:p>
            <a:pPr marL="304797" indent="-304797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Understand</a:t>
            </a:r>
          </a:p>
          <a:p>
            <a:pPr marL="304797" indent="-304797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Self-Esteem</a:t>
            </a:r>
          </a:p>
          <a:p>
            <a:pPr marL="304797" indent="-304797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Influence &amp; Power</a:t>
            </a:r>
          </a:p>
          <a:p>
            <a:pPr marL="304797" indent="-304797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/>
              <a:t>Develop your Potential </a:t>
            </a:r>
          </a:p>
        </p:txBody>
      </p:sp>
      <p:pic>
        <p:nvPicPr>
          <p:cNvPr id="15364" name="Picture 2" descr="C:\Documents and Settings\slshepard\Local Settings\Temporary Internet Files\Content.IE5\UDOVYJ8G\MC900355407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9200" y="3352800"/>
            <a:ext cx="1908175" cy="174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To Be a Great Listener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1219200" y="2362200"/>
            <a:ext cx="8305800" cy="4876800"/>
          </a:xfrm>
        </p:spPr>
        <p:txBody>
          <a:bodyPr/>
          <a:lstStyle/>
          <a:p>
            <a:pPr eaLnBrk="1" hangingPunct="1">
              <a:buFont typeface="Times" charset="0"/>
              <a:buChar char="•"/>
            </a:pPr>
            <a:r>
              <a:rPr lang="en-US" dirty="0" smtClean="0"/>
              <a:t>One must develop listening skills:</a:t>
            </a:r>
          </a:p>
          <a:p>
            <a:pPr marL="742950" lvl="1" indent="-285750" eaLnBrk="1" hangingPunct="1">
              <a:buFont typeface="Times" charset="0"/>
              <a:buChar char="•"/>
            </a:pPr>
            <a:r>
              <a:rPr lang="en-US" dirty="0" smtClean="0"/>
              <a:t>Be Interactive</a:t>
            </a:r>
          </a:p>
          <a:p>
            <a:pPr marL="742950" lvl="1" indent="-285750" eaLnBrk="1" hangingPunct="1">
              <a:buFont typeface="Times" charset="0"/>
              <a:buChar char="•"/>
            </a:pPr>
            <a:r>
              <a:rPr lang="en-US" dirty="0" smtClean="0"/>
              <a:t>Be Attentive</a:t>
            </a:r>
            <a:br>
              <a:rPr lang="en-US" dirty="0" smtClean="0"/>
            </a:br>
            <a:endParaRPr lang="en-US" dirty="0" smtClean="0"/>
          </a:p>
          <a:p>
            <a:pPr eaLnBrk="1" hangingPunct="1">
              <a:buFont typeface="Times" charset="0"/>
              <a:buChar char="•"/>
            </a:pPr>
            <a:r>
              <a:rPr lang="en-US" dirty="0" smtClean="0"/>
              <a:t>It does not come easily!!</a:t>
            </a:r>
          </a:p>
          <a:p>
            <a:pPr eaLnBrk="1" hangingPunct="1">
              <a:buFont typeface="Times" charset="0"/>
              <a:buChar char="•"/>
            </a:pPr>
            <a:endParaRPr lang="en-US" dirty="0" smtClean="0"/>
          </a:p>
          <a:p>
            <a:pPr eaLnBrk="1" hangingPunct="1">
              <a:buFont typeface="Times" charset="0"/>
              <a:buChar char="•"/>
            </a:pPr>
            <a:r>
              <a:rPr lang="en-US" dirty="0" smtClean="0"/>
              <a:t>Skills will help you to better receive true meanings your speaker is trying to convey!</a:t>
            </a:r>
          </a:p>
          <a:p>
            <a:pPr eaLnBrk="1" hangingPunct="1">
              <a:buFont typeface="Times" charset="0"/>
              <a:buChar char="•"/>
            </a:pPr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  <p:pic>
        <p:nvPicPr>
          <p:cNvPr id="16388" name="Picture 4" descr="C:\Documents and Settings\slshepard\Local Settings\Temporary Internet Files\Content.IE5\2SV1B2HX\MC900089048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200" y="1587500"/>
            <a:ext cx="1565275" cy="275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9144000" cy="1270000"/>
          </a:xfrm>
        </p:spPr>
        <p:txBody>
          <a:bodyPr/>
          <a:lstStyle/>
          <a:p>
            <a:pPr eaLnBrk="1" hangingPunct="1"/>
            <a:r>
              <a:rPr lang="en-US" dirty="0" smtClean="0"/>
              <a:t>Attention </a:t>
            </a:r>
            <a:r>
              <a:rPr lang="en-US" dirty="0" smtClean="0"/>
              <a:t>Attention</a:t>
            </a:r>
            <a:r>
              <a:rPr lang="en-US" dirty="0" smtClean="0"/>
              <a:t>!!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1295400" y="2057400"/>
            <a:ext cx="8382000" cy="4876800"/>
          </a:xfrm>
        </p:spPr>
        <p:txBody>
          <a:bodyPr/>
          <a:lstStyle/>
          <a:p>
            <a:pPr eaLnBrk="1" hangingPunct="1"/>
            <a:r>
              <a:rPr lang="en-US" dirty="0" smtClean="0"/>
              <a:t>Be motivated to listen</a:t>
            </a:r>
          </a:p>
          <a:p>
            <a:pPr eaLnBrk="1" hangingPunct="1"/>
            <a:r>
              <a:rPr lang="en-US" dirty="0" smtClean="0"/>
              <a:t>Ask questions if you must speak</a:t>
            </a:r>
          </a:p>
          <a:p>
            <a:pPr eaLnBrk="1" hangingPunct="1"/>
            <a:r>
              <a:rPr lang="en-US" dirty="0" smtClean="0"/>
              <a:t>Be alert to nonverbal clues</a:t>
            </a:r>
          </a:p>
          <a:p>
            <a:pPr eaLnBrk="1" hangingPunct="1"/>
            <a:r>
              <a:rPr lang="en-US" dirty="0" smtClean="0"/>
              <a:t>Allow speaker to tell their story first</a:t>
            </a:r>
          </a:p>
          <a:p>
            <a:pPr eaLnBrk="1" hangingPunct="1"/>
            <a:r>
              <a:rPr lang="en-US" dirty="0" smtClean="0"/>
              <a:t>DO NOT interrupt</a:t>
            </a:r>
          </a:p>
          <a:p>
            <a:pPr eaLnBrk="1" hangingPunct="1"/>
            <a:r>
              <a:rPr lang="en-US" dirty="0" smtClean="0"/>
              <a:t>Fight off distractions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you being Attentive?	</a:t>
            </a:r>
          </a:p>
        </p:txBody>
      </p:sp>
      <p:sp>
        <p:nvSpPr>
          <p:cNvPr id="1843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 not trust your memory.</a:t>
            </a:r>
          </a:p>
          <a:p>
            <a:r>
              <a:rPr lang="en-US" dirty="0" smtClean="0"/>
              <a:t>Listen with a goal in mind.</a:t>
            </a:r>
          </a:p>
          <a:p>
            <a:r>
              <a:rPr lang="en-US" dirty="0" smtClean="0"/>
              <a:t>Give speaker undivided attention.</a:t>
            </a:r>
          </a:p>
          <a:p>
            <a:r>
              <a:rPr lang="en-US" dirty="0" smtClean="0"/>
              <a:t>React to message - not person</a:t>
            </a:r>
          </a:p>
          <a:p>
            <a:r>
              <a:rPr lang="en-US" dirty="0" smtClean="0"/>
              <a:t>DO NOT get angry</a:t>
            </a:r>
          </a:p>
          <a:p>
            <a:r>
              <a:rPr lang="en-US" dirty="0" smtClean="0"/>
              <a:t>It is impossible to listen and speak at the same time.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you listening to me??</a:t>
            </a:r>
          </a:p>
        </p:txBody>
      </p:sp>
      <p:sp>
        <p:nvSpPr>
          <p:cNvPr id="1945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Interacting with speaker by:</a:t>
            </a:r>
          </a:p>
          <a:p>
            <a:pPr lvl="1"/>
            <a:r>
              <a:rPr lang="en-US" dirty="0" smtClean="0"/>
              <a:t>Ensuring that you understand what they are communicating to you.</a:t>
            </a:r>
          </a:p>
          <a:p>
            <a:pPr lvl="1"/>
            <a:r>
              <a:rPr lang="en-US" dirty="0" smtClean="0"/>
              <a:t>Acknowledge the sender’s feelings.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we Ensure &amp; Acknowledge Speaker??	</a:t>
            </a:r>
          </a:p>
        </p:txBody>
      </p:sp>
      <p:sp>
        <p:nvSpPr>
          <p:cNvPr id="2048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Clarify information</a:t>
            </a:r>
          </a:p>
          <a:p>
            <a:r>
              <a:rPr lang="en-US" dirty="0" smtClean="0"/>
              <a:t>Verify or paraphrase the speaker’s words</a:t>
            </a:r>
          </a:p>
          <a:p>
            <a:r>
              <a:rPr lang="en-US" dirty="0" smtClean="0"/>
              <a:t>Reflect - be empathetic - acknowledge the speaker’s feelings.</a:t>
            </a:r>
          </a:p>
          <a:p>
            <a:pPr lvl="1"/>
            <a:r>
              <a:rPr lang="en-US" dirty="0" smtClean="0"/>
              <a:t>To create win/win listeners MUST be empathetic</a:t>
            </a:r>
          </a:p>
          <a:p>
            <a:pPr lvl="1"/>
            <a:r>
              <a:rPr lang="en-US" dirty="0" smtClean="0"/>
              <a:t>Empathy is a skill not a memory that affects the counterpart’s behavior and attitudes.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be Empathetic:</a:t>
            </a:r>
          </a:p>
        </p:txBody>
      </p:sp>
      <p:sp>
        <p:nvSpPr>
          <p:cNvPr id="2150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Need to accurately perceive message content</a:t>
            </a:r>
          </a:p>
          <a:p>
            <a:r>
              <a:rPr lang="en-US" dirty="0" smtClean="0"/>
              <a:t>Give attention to emotional components and unexpressed core meanings of the message</a:t>
            </a:r>
          </a:p>
          <a:p>
            <a:r>
              <a:rPr lang="en-US" dirty="0" smtClean="0"/>
              <a:t>Attend to the feelings of speaker</a:t>
            </a:r>
          </a:p>
          <a:p>
            <a:r>
              <a:rPr lang="en-US" dirty="0" smtClean="0"/>
              <a:t>BUT remain detached!!!  Do not become sympathetic!</a:t>
            </a:r>
          </a:p>
          <a:p>
            <a:r>
              <a:rPr lang="en-US" dirty="0" smtClean="0"/>
              <a:t>Make no judgments - pass along no opinions - do not provide solutions!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Empathetic but not Sympathetic??</a:t>
            </a:r>
          </a:p>
        </p:txBody>
      </p:sp>
      <p:sp>
        <p:nvSpPr>
          <p:cNvPr id="2253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That’s right - they are two different things!</a:t>
            </a:r>
          </a:p>
          <a:p>
            <a:r>
              <a:rPr lang="en-US" dirty="0" smtClean="0"/>
              <a:t>Webster defines them:</a:t>
            </a:r>
          </a:p>
          <a:p>
            <a:r>
              <a:rPr lang="en-US" dirty="0" smtClean="0"/>
              <a:t>Empathy - the action of understanding, being aware of, being sensitive to and vicariously experiencing the feelings, thoughts and experience of another.</a:t>
            </a:r>
          </a:p>
          <a:p>
            <a:r>
              <a:rPr lang="en-US" dirty="0" smtClean="0"/>
              <a:t>Sympathy - An affinity, association or relationship between persons or things where in whatever affects one similarly affects the other.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203200" y="685800"/>
            <a:ext cx="3276600" cy="1828800"/>
          </a:xfrm>
        </p:spPr>
        <p:txBody>
          <a:bodyPr/>
          <a:lstStyle/>
          <a:p>
            <a:pPr algn="ctr" eaLnBrk="1" hangingPunct="1"/>
            <a:r>
              <a:rPr lang="en-US" sz="4400" b="0" dirty="0" smtClean="0">
                <a:cs typeface="Arial" charset="0"/>
              </a:rPr>
              <a:t>Negotiations       Yikes!</a:t>
            </a:r>
          </a:p>
        </p:txBody>
      </p:sp>
      <p:sp>
        <p:nvSpPr>
          <p:cNvPr id="5123" name="Text Placeholder 2"/>
          <p:cNvSpPr>
            <a:spLocks noGrp="1"/>
          </p:cNvSpPr>
          <p:nvPr>
            <p:ph type="body" sz="half" idx="2"/>
          </p:nvPr>
        </p:nvSpPr>
        <p:spPr>
          <a:xfrm>
            <a:off x="431800" y="5867400"/>
            <a:ext cx="5410200" cy="1277938"/>
          </a:xfrm>
        </p:spPr>
        <p:txBody>
          <a:bodyPr/>
          <a:lstStyle/>
          <a:p>
            <a:pPr eaLnBrk="1" hangingPunct="1">
              <a:spcBef>
                <a:spcPts val="275"/>
              </a:spcBef>
            </a:pPr>
            <a:r>
              <a:rPr lang="en-US" sz="4000" dirty="0" smtClean="0"/>
              <a:t>Anyone look forward to negotiations</a:t>
            </a:r>
            <a:r>
              <a:rPr lang="en-US" sz="4000" b="1" dirty="0" smtClean="0"/>
              <a:t>?</a:t>
            </a:r>
          </a:p>
        </p:txBody>
      </p:sp>
      <p:pic>
        <p:nvPicPr>
          <p:cNvPr id="5124" name="Picture Placeholder 14" descr="MC900055662[1].wmf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4635" r="14635"/>
          <a:stretch>
            <a:fillRect/>
          </a:stretch>
        </p:blipFill>
        <p:spPr>
          <a:xfrm rot="420000">
            <a:off x="3770313" y="1603375"/>
            <a:ext cx="5280025" cy="3846513"/>
          </a:xfrm>
          <a:ln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/>
          </p:cNvSpPr>
          <p:nvPr>
            <p:ph type="title"/>
          </p:nvPr>
        </p:nvSpPr>
        <p:spPr>
          <a:xfrm>
            <a:off x="609600" y="782638"/>
            <a:ext cx="9042400" cy="4551362"/>
          </a:xfrm>
          <a:ln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n-US" dirty="0" smtClean="0"/>
              <a:t>We have two ears and one mouth for a reason - use them in their respective proportions!</a:t>
            </a:r>
            <a:br>
              <a:rPr lang="en-US" dirty="0" smtClean="0"/>
            </a:b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5"/>
          <p:cNvSpPr>
            <a:spLocks noGrp="1"/>
          </p:cNvSpPr>
          <p:nvPr>
            <p:ph type="title"/>
          </p:nvPr>
        </p:nvSpPr>
        <p:spPr>
          <a:xfrm>
            <a:off x="508000" y="782638"/>
            <a:ext cx="9144000" cy="1270000"/>
          </a:xfrm>
        </p:spPr>
        <p:txBody>
          <a:bodyPr/>
          <a:lstStyle/>
          <a:p>
            <a:pPr eaLnBrk="1" hangingPunct="1"/>
            <a:r>
              <a:rPr lang="en-US" dirty="0" smtClean="0"/>
              <a:t>Final Thoughts</a:t>
            </a:r>
          </a:p>
        </p:txBody>
      </p:sp>
      <p:pic>
        <p:nvPicPr>
          <p:cNvPr id="24579" name="Content Placeholder 8" descr="20101027[1].jpg"/>
          <p:cNvPicPr>
            <a:picLocks noGrp="1" noChangeAspect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10425"/>
          <a:stretch>
            <a:fillRect/>
          </a:stretch>
        </p:blipFill>
        <p:spPr>
          <a:xfrm>
            <a:off x="914400" y="2198688"/>
            <a:ext cx="3624263" cy="4413250"/>
          </a:xfrm>
        </p:spPr>
      </p:pic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5164138" y="2133600"/>
            <a:ext cx="4487862" cy="4927600"/>
          </a:xfrm>
        </p:spPr>
        <p:txBody>
          <a:bodyPr>
            <a:normAutofit fontScale="92500" lnSpcReduction="20000"/>
          </a:bodyPr>
          <a:lstStyle/>
          <a:p>
            <a:pPr marL="304797" indent="-304797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/>
              <a:t>The greatest compliment that was ever paid me was when one asked me what I thought and attended to my answer.</a:t>
            </a:r>
          </a:p>
          <a:p>
            <a:pPr marL="711193" lvl="1" indent="-274317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Henry David Thoreau</a:t>
            </a:r>
          </a:p>
          <a:p>
            <a:pPr marL="304797" indent="-304797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dirty="0" smtClean="0"/>
          </a:p>
          <a:p>
            <a:pPr marL="304797" indent="-304797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/>
              <a:t>Every person I work with knows something better than me.  My job is to listen long enough to find it and use it.</a:t>
            </a:r>
          </a:p>
          <a:p>
            <a:pPr marL="711193" lvl="1" indent="-274317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Jack Nichols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Understanding Personalities</a:t>
            </a:r>
            <a:endParaRPr lang="en-US" dirty="0"/>
          </a:p>
        </p:txBody>
      </p:sp>
      <p:sp>
        <p:nvSpPr>
          <p:cNvPr id="25603" name="Subtitle 2"/>
          <p:cNvSpPr>
            <a:spLocks noGrp="1"/>
          </p:cNvSpPr>
          <p:nvPr>
            <p:ph type="subTitle" idx="1"/>
          </p:nvPr>
        </p:nvSpPr>
        <p:spPr>
          <a:xfrm>
            <a:off x="617538" y="3494088"/>
            <a:ext cx="8728075" cy="1946275"/>
          </a:xfrm>
        </p:spPr>
        <p:txBody>
          <a:bodyPr/>
          <a:lstStyle/>
          <a:p>
            <a:pPr marR="0" eaLnBrk="1" hangingPunct="1"/>
            <a:r>
              <a:rPr lang="en-US" dirty="0" smtClean="0"/>
              <a:t>Susan Harkin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508000" y="782638"/>
            <a:ext cx="9144000" cy="1270000"/>
          </a:xfrm>
        </p:spPr>
        <p:txBody>
          <a:bodyPr/>
          <a:lstStyle/>
          <a:p>
            <a:r>
              <a:rPr lang="en-US" dirty="0" smtClean="0"/>
              <a:t>Ladder of Inference</a:t>
            </a:r>
          </a:p>
        </p:txBody>
      </p:sp>
      <p:sp>
        <p:nvSpPr>
          <p:cNvPr id="26627" name="Content Placeholder 8"/>
          <p:cNvSpPr>
            <a:spLocks noGrp="1"/>
          </p:cNvSpPr>
          <p:nvPr>
            <p:ph sz="half" idx="1"/>
          </p:nvPr>
        </p:nvSpPr>
        <p:spPr>
          <a:xfrm>
            <a:off x="508000" y="2133600"/>
            <a:ext cx="4487863" cy="4927600"/>
          </a:xfrm>
        </p:spPr>
        <p:txBody>
          <a:bodyPr/>
          <a:lstStyle/>
          <a:p>
            <a:pPr>
              <a:buFont typeface="Wingdings 2" charset="2"/>
              <a:buNone/>
            </a:pPr>
            <a:r>
              <a:rPr lang="en-US" dirty="0" smtClean="0"/>
              <a:t>A common mental pathway of increasing abstraction, often leading to misguided beliefs.</a:t>
            </a:r>
            <a:br>
              <a:rPr lang="en-US" dirty="0" smtClean="0"/>
            </a:br>
            <a:endParaRPr lang="en-US" dirty="0" smtClean="0"/>
          </a:p>
          <a:p>
            <a:pPr>
              <a:buFont typeface="Wingdings 2" charset="2"/>
              <a:buNone/>
            </a:pPr>
            <a:r>
              <a:rPr lang="en-US" dirty="0" smtClean="0"/>
              <a:t>The automatic and unconscious process of forming beliefs.</a:t>
            </a: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half" idx="2"/>
          </p:nvPr>
        </p:nvGraphicFramePr>
        <p:xfrm>
          <a:off x="5164138" y="3581400"/>
          <a:ext cx="4487862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8786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Ladder </a:t>
                      </a:r>
                      <a:r>
                        <a:rPr lang="en-US" baseline="0" dirty="0" smtClean="0"/>
                        <a:t> of Inference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 take ACTIONS</a:t>
                      </a:r>
                      <a:r>
                        <a:rPr lang="en-US" baseline="0" dirty="0" smtClean="0"/>
                        <a:t> based upon my beliefs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I adopt BELIEFS about the world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I </a:t>
                      </a:r>
                      <a:r>
                        <a:rPr lang="en-US" i="1" baseline="0" dirty="0" smtClean="0"/>
                        <a:t>draw </a:t>
                      </a:r>
                      <a:r>
                        <a:rPr lang="en-US" i="0" baseline="0" dirty="0" smtClean="0"/>
                        <a:t>CONCLUSIONS</a:t>
                      </a:r>
                      <a:endParaRPr lang="en-US" baseline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I make ASSUMPTIONS based on the meanings I add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I add MEANINGS (cultural and personal)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I select DATA from what I observe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/>
                        <a:t>OBSERVABLE DATA and EXPERIENCES (as a video recorder might capture it)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6648" name="Picture 3" descr="C:\Documents and Settings\slshepard\Local Settings\Temporary Internet Files\Content.IE5\CWD52GSD\MC900215490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1200" y="914400"/>
            <a:ext cx="2208213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 the Bargaining Table</a:t>
            </a:r>
          </a:p>
        </p:txBody>
      </p:sp>
      <p:sp>
        <p:nvSpPr>
          <p:cNvPr id="27651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charset="2"/>
              <a:buNone/>
            </a:pPr>
            <a:r>
              <a:rPr lang="en-US" dirty="0" smtClean="0"/>
              <a:t>What if you……..</a:t>
            </a:r>
          </a:p>
          <a:p>
            <a:r>
              <a:rPr lang="en-US" dirty="0" smtClean="0"/>
              <a:t>actively listened?</a:t>
            </a:r>
          </a:p>
          <a:p>
            <a:r>
              <a:rPr lang="en-US" dirty="0" smtClean="0"/>
              <a:t>understood the personality characteristics present?</a:t>
            </a:r>
          </a:p>
          <a:p>
            <a:r>
              <a:rPr lang="en-US" dirty="0" smtClean="0"/>
              <a:t>were able to see other’s words through their own lens?</a:t>
            </a:r>
          </a:p>
          <a:p>
            <a:pPr>
              <a:buFont typeface="Wingdings 2" charset="2"/>
              <a:buNone/>
            </a:pPr>
            <a:endParaRPr lang="en-US" dirty="0" smtClean="0"/>
          </a:p>
          <a:p>
            <a:pPr>
              <a:buFont typeface="Wingdings 2" charset="2"/>
              <a:buNone/>
            </a:pPr>
            <a:endParaRPr lang="en-US" dirty="0" smtClean="0"/>
          </a:p>
          <a:p>
            <a:pPr>
              <a:buFont typeface="Wingdings 2" charset="2"/>
              <a:buNone/>
            </a:pPr>
            <a:endParaRPr lang="en-US" dirty="0" smtClean="0"/>
          </a:p>
          <a:p>
            <a:pPr>
              <a:buFont typeface="Wingdings 2" charset="2"/>
              <a:buNone/>
            </a:pPr>
            <a:endParaRPr lang="en-US" dirty="0" smtClean="0"/>
          </a:p>
          <a:p>
            <a:pPr algn="ctr">
              <a:buFont typeface="Wingdings 2" charset="2"/>
              <a:buNone/>
            </a:pPr>
            <a:r>
              <a:rPr lang="en-US" dirty="0" smtClean="0"/>
              <a:t>How could that impact the bargaining process?</a:t>
            </a:r>
          </a:p>
        </p:txBody>
      </p:sp>
      <p:pic>
        <p:nvPicPr>
          <p:cNvPr id="27652" name="Picture 3" descr="C:\Documents and Settings\slshepard\Local Settings\Temporary Internet Files\Content.IE5\262E22WB\MC900083049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0800" y="4648200"/>
            <a:ext cx="1792288" cy="145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3" name="Picture 5" descr="C:\Documents and Settings\slshepard\Local Settings\Temporary Internet Files\Content.IE5\QQPSD1Y0\MC900104788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9400" y="2195513"/>
            <a:ext cx="1814513" cy="1081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Personality Tests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Aim to describe </a:t>
            </a:r>
          </a:p>
          <a:p>
            <a:pPr lvl="1"/>
            <a:r>
              <a:rPr lang="en-US" dirty="0" smtClean="0"/>
              <a:t>aspects of a person's character that remain stable throughout that person's lifetime, </a:t>
            </a:r>
          </a:p>
          <a:p>
            <a:pPr lvl="1"/>
            <a:r>
              <a:rPr lang="en-US" dirty="0" smtClean="0"/>
              <a:t>the individual's character pattern of behavior, thoughts and feelings</a:t>
            </a:r>
          </a:p>
        </p:txBody>
      </p:sp>
      <p:pic>
        <p:nvPicPr>
          <p:cNvPr id="28676" name="Picture 4" descr="C:\Documents and Settings\slshepard\Local Settings\Temporary Internet Files\Content.IE5\262E22WB\MC900149769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9200" y="4876800"/>
            <a:ext cx="3000375" cy="200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7" name="Picture 9" descr="C:\Documents and Settings\slshepard\Local Settings\Temporary Internet Files\Content.IE5\262E22WB\MC900339814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8400" y="1371600"/>
            <a:ext cx="931863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Personality Tests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Woodworth Personal data sheet</a:t>
            </a:r>
          </a:p>
          <a:p>
            <a:r>
              <a:rPr lang="en-US" dirty="0" smtClean="0"/>
              <a:t>Rorschach inkblot test</a:t>
            </a:r>
          </a:p>
          <a:p>
            <a:r>
              <a:rPr lang="en-US" dirty="0" smtClean="0"/>
              <a:t>Myers-Briggs Type </a:t>
            </a:r>
          </a:p>
          <a:p>
            <a:r>
              <a:rPr lang="en-US" dirty="0" smtClean="0"/>
              <a:t>Keirsey</a:t>
            </a:r>
            <a:r>
              <a:rPr lang="en-US" dirty="0" smtClean="0"/>
              <a:t> Temperament Sorter</a:t>
            </a:r>
          </a:p>
          <a:p>
            <a:r>
              <a:rPr lang="en-US" dirty="0" smtClean="0"/>
              <a:t>16PF Questionnaire</a:t>
            </a:r>
          </a:p>
          <a:p>
            <a:r>
              <a:rPr lang="en-US" dirty="0" smtClean="0"/>
              <a:t>Five Factor Personality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True Colors – Valuing Differences and Creating Unity</a:t>
            </a:r>
            <a:endParaRPr lang="en-US" dirty="0"/>
          </a:p>
        </p:txBody>
      </p:sp>
      <p:sp>
        <p:nvSpPr>
          <p:cNvPr id="30723" name="Rectangle 2"/>
          <p:cNvSpPr>
            <a:spLocks noGrp="1" noChangeArrowheads="1"/>
          </p:cNvSpPr>
          <p:nvPr>
            <p:ph idx="1"/>
          </p:nvPr>
        </p:nvSpPr>
        <p:spPr>
          <a:xfrm>
            <a:off x="508000" y="2209800"/>
            <a:ext cx="9144000" cy="4876800"/>
          </a:xfrm>
        </p:spPr>
        <p:txBody>
          <a:bodyPr/>
          <a:lstStyle/>
          <a:p>
            <a:pPr eaLnBrk="1" hangingPunct="1">
              <a:buFont typeface="Wingdings 2" charset="2"/>
              <a:buNone/>
            </a:pPr>
            <a:r>
              <a:rPr lang="en-US" dirty="0" smtClean="0"/>
              <a:t>Uses color symbols to demonstrate different temperaments</a:t>
            </a:r>
          </a:p>
          <a:p>
            <a:pPr eaLnBrk="1" hangingPunct="1">
              <a:buFont typeface="Wingdings 2" charset="2"/>
              <a:buNone/>
            </a:pPr>
            <a:r>
              <a:rPr lang="en-US" dirty="0" smtClean="0"/>
              <a:t>Appreciates differences of individuals </a:t>
            </a:r>
          </a:p>
          <a:p>
            <a:pPr eaLnBrk="1" hangingPunct="1">
              <a:buFont typeface="Wingdings 2" charset="2"/>
              <a:buNone/>
            </a:pPr>
            <a:r>
              <a:rPr lang="en-US" dirty="0" smtClean="0"/>
              <a:t>Harnesses human potential by captivating motivation</a:t>
            </a:r>
          </a:p>
          <a:p>
            <a:pPr eaLnBrk="1" hangingPunct="1">
              <a:buFont typeface="Wingdings 2" charset="2"/>
              <a:buNone/>
            </a:pPr>
            <a:r>
              <a:rPr lang="en-US" dirty="0" smtClean="0"/>
              <a:t>By creating a positive environment, provides knowledge as a catalyst for successful behavior and interaction</a:t>
            </a:r>
          </a:p>
          <a:p>
            <a:pPr eaLnBrk="1" hangingPunct="1">
              <a:buFont typeface="Wingdings 2" charset="2"/>
              <a:buNone/>
            </a:pPr>
            <a:endParaRPr lang="en-US" dirty="0" smtClean="0"/>
          </a:p>
        </p:txBody>
      </p:sp>
      <p:pic>
        <p:nvPicPr>
          <p:cNvPr id="30724" name="Picture 2" descr="C:\Documents and Settings\slshepard\Local Settings\Temporary Internet Files\Content.IE5\CWD52GSD\MC900441720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800" y="5562600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5" name="Picture 3" descr="C:\Documents and Settings\slshepard\Local Settings\Temporary Internet Files\Content.IE5\CWD52GSD\MC900439825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2600" y="5562600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6" name="Picture 4" descr="C:\Documents and Settings\slshepard\Local Settings\Temporary Internet Files\Content.IE5\QQPSD1Y0\MC900438040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4800" y="5562600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7" name="Picture 5" descr="C:\Documents and Settings\slshepard\Local Settings\Temporary Internet Files\Content.IE5\CWD52GSD\MC900437671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9400" y="5410200"/>
            <a:ext cx="1525588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Who are you dealing with at the Bargaining Table?</a:t>
            </a:r>
            <a:endParaRPr lang="en-US" dirty="0"/>
          </a:p>
        </p:txBody>
      </p:sp>
      <p:sp>
        <p:nvSpPr>
          <p:cNvPr id="31747" name="Rectangle 2"/>
          <p:cNvSpPr>
            <a:spLocks noGrp="1" noChangeArrowheads="1"/>
          </p:cNvSpPr>
          <p:nvPr>
            <p:ph idx="1"/>
          </p:nvPr>
        </p:nvSpPr>
        <p:spPr>
          <a:xfrm>
            <a:off x="508000" y="2209800"/>
            <a:ext cx="9144000" cy="4876800"/>
          </a:xfrm>
        </p:spPr>
        <p:txBody>
          <a:bodyPr/>
          <a:lstStyle/>
          <a:p>
            <a:pPr algn="ctr" eaLnBrk="1" hangingPunct="1">
              <a:buFont typeface="Wingdings 2" charset="2"/>
              <a:buNone/>
            </a:pPr>
            <a:endParaRPr lang="en-US" dirty="0" smtClean="0"/>
          </a:p>
          <a:p>
            <a:pPr algn="ctr" eaLnBrk="1" hangingPunct="1">
              <a:buFont typeface="Wingdings 2" charset="2"/>
              <a:buNone/>
            </a:pPr>
            <a:r>
              <a:rPr lang="en-US" dirty="0" smtClean="0"/>
              <a:t>Activity</a:t>
            </a:r>
          </a:p>
        </p:txBody>
      </p:sp>
      <p:pic>
        <p:nvPicPr>
          <p:cNvPr id="31748" name="Picture 3" descr="C:\Documents and Settings\slshepard\Local Settings\Temporary Internet Files\Content.IE5\UDOVYJ8G\MC900280662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400" y="3616325"/>
            <a:ext cx="2895600" cy="324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58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0160000" cy="7620000"/>
          </a:xfrm>
          <a:solidFill>
            <a:srgbClr val="EE7F10"/>
          </a:solidFill>
        </p:spPr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3048000" y="885825"/>
            <a:ext cx="4303713" cy="71437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sz="4800" kern="10" dirty="0">
                <a:ln w="762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EE7F10"/>
                </a:solidFill>
                <a:latin typeface="Arial Black"/>
              </a:rPr>
              <a:t>ORANGE</a:t>
            </a:r>
          </a:p>
        </p:txBody>
      </p:sp>
      <p:sp>
        <p:nvSpPr>
          <p:cNvPr id="43012" name="Oval 6"/>
          <p:cNvSpPr>
            <a:spLocks noChangeArrowheads="1"/>
          </p:cNvSpPr>
          <p:nvPr/>
        </p:nvSpPr>
        <p:spPr bwMode="auto">
          <a:xfrm>
            <a:off x="0" y="1524000"/>
            <a:ext cx="10160000" cy="5376863"/>
          </a:xfrm>
          <a:prstGeom prst="ellipse">
            <a:avLst/>
          </a:prstGeom>
          <a:solidFill>
            <a:srgbClr val="EE7F1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3013" name="Oval 15"/>
          <p:cNvSpPr>
            <a:spLocks noChangeArrowheads="1"/>
          </p:cNvSpPr>
          <p:nvPr/>
        </p:nvSpPr>
        <p:spPr bwMode="auto">
          <a:xfrm>
            <a:off x="1466850" y="2222500"/>
            <a:ext cx="7226300" cy="4000500"/>
          </a:xfrm>
          <a:prstGeom prst="ellipse">
            <a:avLst/>
          </a:prstGeom>
          <a:solidFill>
            <a:srgbClr val="EE7F1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3014" name="Oval 16"/>
          <p:cNvSpPr>
            <a:spLocks noChangeArrowheads="1"/>
          </p:cNvSpPr>
          <p:nvPr/>
        </p:nvSpPr>
        <p:spPr bwMode="auto">
          <a:xfrm>
            <a:off x="2935288" y="2984500"/>
            <a:ext cx="4514850" cy="2540000"/>
          </a:xfrm>
          <a:prstGeom prst="ellipse">
            <a:avLst/>
          </a:prstGeom>
          <a:solidFill>
            <a:srgbClr val="EE7F1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3015" name="Oval 17"/>
          <p:cNvSpPr>
            <a:spLocks noChangeArrowheads="1"/>
          </p:cNvSpPr>
          <p:nvPr/>
        </p:nvSpPr>
        <p:spPr bwMode="auto">
          <a:xfrm>
            <a:off x="3838575" y="3429000"/>
            <a:ext cx="2595563" cy="1460500"/>
          </a:xfrm>
          <a:prstGeom prst="ellipse">
            <a:avLst/>
          </a:prstGeom>
          <a:solidFill>
            <a:srgbClr val="EE7F1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067" name="Text Box 19"/>
          <p:cNvSpPr txBox="1">
            <a:spLocks noChangeArrowheads="1"/>
          </p:cNvSpPr>
          <p:nvPr/>
        </p:nvSpPr>
        <p:spPr bwMode="auto">
          <a:xfrm>
            <a:off x="3498850" y="1841500"/>
            <a:ext cx="32750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/>
              <a:t>Action Over Words</a:t>
            </a:r>
          </a:p>
        </p:txBody>
      </p:sp>
      <p:sp>
        <p:nvSpPr>
          <p:cNvPr id="2069" name="Text Box 21"/>
          <p:cNvSpPr txBox="1">
            <a:spLocks noChangeArrowheads="1"/>
          </p:cNvSpPr>
          <p:nvPr/>
        </p:nvSpPr>
        <p:spPr bwMode="auto">
          <a:xfrm>
            <a:off x="1241425" y="2413000"/>
            <a:ext cx="2032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/>
              <a:t>Competitive</a:t>
            </a:r>
          </a:p>
        </p:txBody>
      </p:sp>
      <p:sp>
        <p:nvSpPr>
          <p:cNvPr id="2070" name="Text Box 22"/>
          <p:cNvSpPr txBox="1">
            <a:spLocks noChangeArrowheads="1"/>
          </p:cNvSpPr>
          <p:nvPr/>
        </p:nvSpPr>
        <p:spPr bwMode="auto">
          <a:xfrm>
            <a:off x="109538" y="3365500"/>
            <a:ext cx="169386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/>
              <a:t>Live For Today</a:t>
            </a:r>
          </a:p>
        </p:txBody>
      </p:sp>
      <p:sp>
        <p:nvSpPr>
          <p:cNvPr id="2071" name="Text Box 23"/>
          <p:cNvSpPr txBox="1">
            <a:spLocks noChangeArrowheads="1"/>
          </p:cNvSpPr>
          <p:nvPr/>
        </p:nvSpPr>
        <p:spPr bwMode="auto">
          <a:xfrm>
            <a:off x="50800" y="4572000"/>
            <a:ext cx="18065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/>
              <a:t>Fraternal</a:t>
            </a:r>
          </a:p>
        </p:txBody>
      </p:sp>
      <p:sp>
        <p:nvSpPr>
          <p:cNvPr id="2072" name="Text Box 24"/>
          <p:cNvSpPr txBox="1">
            <a:spLocks noChangeArrowheads="1"/>
          </p:cNvSpPr>
          <p:nvPr/>
        </p:nvSpPr>
        <p:spPr bwMode="auto">
          <a:xfrm>
            <a:off x="1466850" y="5562600"/>
            <a:ext cx="11303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/>
              <a:t>Risk Taker</a:t>
            </a:r>
          </a:p>
        </p:txBody>
      </p:sp>
      <p:sp>
        <p:nvSpPr>
          <p:cNvPr id="2073" name="Text Box 25"/>
          <p:cNvSpPr txBox="1">
            <a:spLocks noChangeArrowheads="1"/>
          </p:cNvSpPr>
          <p:nvPr/>
        </p:nvSpPr>
        <p:spPr bwMode="auto">
          <a:xfrm>
            <a:off x="3860800" y="6223000"/>
            <a:ext cx="24844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/>
              <a:t>Spontaneous</a:t>
            </a:r>
          </a:p>
        </p:txBody>
      </p:sp>
      <p:sp>
        <p:nvSpPr>
          <p:cNvPr id="2074" name="Text Box 26"/>
          <p:cNvSpPr txBox="1">
            <a:spLocks noChangeArrowheads="1"/>
          </p:cNvSpPr>
          <p:nvPr/>
        </p:nvSpPr>
        <p:spPr bwMode="auto">
          <a:xfrm>
            <a:off x="6451600" y="2209800"/>
            <a:ext cx="22574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 b="1" dirty="0"/>
              <a:t>Dislikes Routine</a:t>
            </a:r>
          </a:p>
        </p:txBody>
      </p:sp>
      <p:sp>
        <p:nvSpPr>
          <p:cNvPr id="2075" name="Text Box 27"/>
          <p:cNvSpPr txBox="1">
            <a:spLocks noChangeArrowheads="1"/>
          </p:cNvSpPr>
          <p:nvPr/>
        </p:nvSpPr>
        <p:spPr bwMode="auto">
          <a:xfrm>
            <a:off x="8661400" y="3429000"/>
            <a:ext cx="12430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/>
              <a:t>Doer</a:t>
            </a:r>
          </a:p>
        </p:txBody>
      </p:sp>
      <p:sp>
        <p:nvSpPr>
          <p:cNvPr id="2076" name="Text Box 28"/>
          <p:cNvSpPr txBox="1">
            <a:spLocks noChangeArrowheads="1"/>
          </p:cNvSpPr>
          <p:nvPr/>
        </p:nvSpPr>
        <p:spPr bwMode="auto">
          <a:xfrm>
            <a:off x="8466138" y="4445000"/>
            <a:ext cx="169386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/>
              <a:t>Impulsive</a:t>
            </a:r>
          </a:p>
        </p:txBody>
      </p:sp>
      <p:sp>
        <p:nvSpPr>
          <p:cNvPr id="2077" name="Text Box 29"/>
          <p:cNvSpPr txBox="1">
            <a:spLocks noChangeArrowheads="1"/>
          </p:cNvSpPr>
          <p:nvPr/>
        </p:nvSpPr>
        <p:spPr bwMode="auto">
          <a:xfrm>
            <a:off x="7337425" y="5778500"/>
            <a:ext cx="16938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/>
              <a:t>Thrill Seeker</a:t>
            </a:r>
          </a:p>
        </p:txBody>
      </p:sp>
      <p:sp>
        <p:nvSpPr>
          <p:cNvPr id="2079" name="WordArt 31"/>
          <p:cNvSpPr>
            <a:spLocks noChangeArrowheads="1" noChangeShapeType="1" noTextEdit="1"/>
          </p:cNvSpPr>
          <p:nvPr/>
        </p:nvSpPr>
        <p:spPr bwMode="auto">
          <a:xfrm>
            <a:off x="4421188" y="6553200"/>
            <a:ext cx="1497012" cy="274638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en-US" sz="1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BEHAVIOR</a:t>
            </a:r>
          </a:p>
        </p:txBody>
      </p:sp>
      <p:sp>
        <p:nvSpPr>
          <p:cNvPr id="2080" name="Text Box 32"/>
          <p:cNvSpPr txBox="1">
            <a:spLocks noChangeArrowheads="1"/>
          </p:cNvSpPr>
          <p:nvPr/>
        </p:nvSpPr>
        <p:spPr bwMode="auto">
          <a:xfrm>
            <a:off x="3784600" y="2476500"/>
            <a:ext cx="2724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/>
              <a:t>Quick Reaction To Situations</a:t>
            </a:r>
          </a:p>
        </p:txBody>
      </p:sp>
      <p:sp>
        <p:nvSpPr>
          <p:cNvPr id="2081" name="Text Box 33"/>
          <p:cNvSpPr txBox="1">
            <a:spLocks noChangeArrowheads="1"/>
          </p:cNvSpPr>
          <p:nvPr/>
        </p:nvSpPr>
        <p:spPr bwMode="auto">
          <a:xfrm>
            <a:off x="1466850" y="3365500"/>
            <a:ext cx="2032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/>
              <a:t>Entertainer</a:t>
            </a:r>
          </a:p>
        </p:txBody>
      </p:sp>
      <p:sp>
        <p:nvSpPr>
          <p:cNvPr id="2083" name="Text Box 35"/>
          <p:cNvSpPr txBox="1">
            <a:spLocks noChangeArrowheads="1"/>
          </p:cNvSpPr>
          <p:nvPr/>
        </p:nvSpPr>
        <p:spPr bwMode="auto">
          <a:xfrm rot="952271">
            <a:off x="6773863" y="3209925"/>
            <a:ext cx="2032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/>
              <a:t>Negotiator</a:t>
            </a:r>
          </a:p>
        </p:txBody>
      </p:sp>
      <p:sp>
        <p:nvSpPr>
          <p:cNvPr id="2084" name="Text Box 36"/>
          <p:cNvSpPr txBox="1">
            <a:spLocks noChangeArrowheads="1"/>
          </p:cNvSpPr>
          <p:nvPr/>
        </p:nvSpPr>
        <p:spPr bwMode="auto">
          <a:xfrm rot="-1510073">
            <a:off x="1670050" y="4221163"/>
            <a:ext cx="1481138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/>
              <a:t>Virtuosity In Skill </a:t>
            </a:r>
          </a:p>
        </p:txBody>
      </p:sp>
      <p:sp>
        <p:nvSpPr>
          <p:cNvPr id="2085" name="Text Box 37"/>
          <p:cNvSpPr txBox="1">
            <a:spLocks noChangeArrowheads="1"/>
          </p:cNvSpPr>
          <p:nvPr/>
        </p:nvSpPr>
        <p:spPr bwMode="auto">
          <a:xfrm>
            <a:off x="3951288" y="5562600"/>
            <a:ext cx="24828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/>
              <a:t>Entrepreneur</a:t>
            </a:r>
          </a:p>
        </p:txBody>
      </p:sp>
      <p:sp>
        <p:nvSpPr>
          <p:cNvPr id="2086" name="Text Box 38"/>
          <p:cNvSpPr txBox="1">
            <a:spLocks noChangeArrowheads="1"/>
          </p:cNvSpPr>
          <p:nvPr/>
        </p:nvSpPr>
        <p:spPr bwMode="auto">
          <a:xfrm rot="-1014309">
            <a:off x="6096000" y="5114925"/>
            <a:ext cx="24828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/>
              <a:t>Pragmatist</a:t>
            </a:r>
          </a:p>
        </p:txBody>
      </p:sp>
      <p:sp>
        <p:nvSpPr>
          <p:cNvPr id="43033" name="Text Box 39"/>
          <p:cNvSpPr txBox="1">
            <a:spLocks noChangeArrowheads="1"/>
          </p:cNvSpPr>
          <p:nvPr/>
        </p:nvSpPr>
        <p:spPr bwMode="auto">
          <a:xfrm>
            <a:off x="3951288" y="5842000"/>
            <a:ext cx="25955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90" name="WordArt 42"/>
          <p:cNvSpPr>
            <a:spLocks noChangeArrowheads="1" noChangeShapeType="1" noTextEdit="1"/>
          </p:cNvSpPr>
          <p:nvPr/>
        </p:nvSpPr>
        <p:spPr bwMode="auto">
          <a:xfrm>
            <a:off x="4514850" y="5867400"/>
            <a:ext cx="1327150" cy="274638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en-US" sz="1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ABILITIES</a:t>
            </a:r>
          </a:p>
        </p:txBody>
      </p:sp>
      <p:sp>
        <p:nvSpPr>
          <p:cNvPr id="2092" name="WordArt 44"/>
          <p:cNvSpPr>
            <a:spLocks noChangeArrowheads="1" noChangeShapeType="1" noTextEdit="1"/>
          </p:cNvSpPr>
          <p:nvPr/>
        </p:nvSpPr>
        <p:spPr bwMode="auto">
          <a:xfrm>
            <a:off x="4635500" y="5181600"/>
            <a:ext cx="1130300" cy="274638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en-US" sz="1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VALUES</a:t>
            </a:r>
          </a:p>
        </p:txBody>
      </p:sp>
      <p:sp>
        <p:nvSpPr>
          <p:cNvPr id="2094" name="WordArt 46"/>
          <p:cNvSpPr>
            <a:spLocks noChangeArrowheads="1" noChangeShapeType="1" noTextEdit="1"/>
          </p:cNvSpPr>
          <p:nvPr/>
        </p:nvSpPr>
        <p:spPr bwMode="auto">
          <a:xfrm>
            <a:off x="4635500" y="4572000"/>
            <a:ext cx="1130300" cy="274638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en-US" sz="1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ESTEEM</a:t>
            </a:r>
          </a:p>
        </p:txBody>
      </p:sp>
      <p:sp>
        <p:nvSpPr>
          <p:cNvPr id="2096" name="WordArt 48"/>
          <p:cNvSpPr>
            <a:spLocks noChangeArrowheads="1" noChangeShapeType="1" noTextEdit="1"/>
          </p:cNvSpPr>
          <p:nvPr/>
        </p:nvSpPr>
        <p:spPr bwMode="auto">
          <a:xfrm>
            <a:off x="4486275" y="4191000"/>
            <a:ext cx="1355725" cy="25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600" b="1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ACTION</a:t>
            </a:r>
          </a:p>
        </p:txBody>
      </p:sp>
      <p:sp>
        <p:nvSpPr>
          <p:cNvPr id="2097" name="Text Box 49"/>
          <p:cNvSpPr txBox="1">
            <a:spLocks noChangeArrowheads="1"/>
          </p:cNvSpPr>
          <p:nvPr/>
        </p:nvSpPr>
        <p:spPr bwMode="auto">
          <a:xfrm>
            <a:off x="4176713" y="3556000"/>
            <a:ext cx="203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/>
              <a:t>Freedom To Act</a:t>
            </a:r>
            <a:br>
              <a:rPr lang="en-US" sz="1400" b="1" dirty="0"/>
            </a:br>
            <a:r>
              <a:rPr lang="en-US" sz="1400" b="1" dirty="0"/>
              <a:t>To Have Impulses</a:t>
            </a:r>
          </a:p>
        </p:txBody>
      </p:sp>
      <p:sp>
        <p:nvSpPr>
          <p:cNvPr id="2098" name="Text Box 50"/>
          <p:cNvSpPr txBox="1">
            <a:spLocks noChangeArrowheads="1"/>
          </p:cNvSpPr>
          <p:nvPr/>
        </p:nvSpPr>
        <p:spPr bwMode="auto">
          <a:xfrm>
            <a:off x="4165600" y="3111500"/>
            <a:ext cx="2032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/>
              <a:t>Here &amp; Now</a:t>
            </a:r>
          </a:p>
        </p:txBody>
      </p:sp>
      <p:sp>
        <p:nvSpPr>
          <p:cNvPr id="2099" name="Text Box 51"/>
          <p:cNvSpPr txBox="1">
            <a:spLocks noChangeArrowheads="1"/>
          </p:cNvSpPr>
          <p:nvPr/>
        </p:nvSpPr>
        <p:spPr bwMode="auto">
          <a:xfrm>
            <a:off x="3160713" y="3683000"/>
            <a:ext cx="1016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/>
              <a:t>Skill</a:t>
            </a:r>
          </a:p>
        </p:txBody>
      </p:sp>
      <p:sp>
        <p:nvSpPr>
          <p:cNvPr id="2100" name="Text Box 52"/>
          <p:cNvSpPr txBox="1">
            <a:spLocks noChangeArrowheads="1"/>
          </p:cNvSpPr>
          <p:nvPr/>
        </p:nvSpPr>
        <p:spPr bwMode="auto">
          <a:xfrm>
            <a:off x="6096000" y="3810000"/>
            <a:ext cx="14668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/>
              <a:t>Variety</a:t>
            </a:r>
          </a:p>
        </p:txBody>
      </p:sp>
      <p:sp>
        <p:nvSpPr>
          <p:cNvPr id="2101" name="Text Box 53"/>
          <p:cNvSpPr txBox="1">
            <a:spLocks noChangeArrowheads="1"/>
          </p:cNvSpPr>
          <p:nvPr/>
        </p:nvSpPr>
        <p:spPr bwMode="auto">
          <a:xfrm rot="-1426254">
            <a:off x="5530850" y="4606925"/>
            <a:ext cx="2032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/>
              <a:t>Expediency</a:t>
            </a:r>
          </a:p>
        </p:txBody>
      </p:sp>
      <p:sp>
        <p:nvSpPr>
          <p:cNvPr id="2103" name="Text Box 55"/>
          <p:cNvSpPr txBox="1">
            <a:spLocks noChangeArrowheads="1"/>
          </p:cNvSpPr>
          <p:nvPr/>
        </p:nvSpPr>
        <p:spPr bwMode="auto">
          <a:xfrm rot="873750">
            <a:off x="3222625" y="4706938"/>
            <a:ext cx="18526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/>
              <a:t>Performance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7200" dirty="0" smtClean="0"/>
              <a:t>Our Focus Today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31800" y="2590800"/>
            <a:ext cx="9144000" cy="3716338"/>
          </a:xfrm>
        </p:spPr>
        <p:txBody>
          <a:bodyPr/>
          <a:lstStyle/>
          <a:p>
            <a:pPr eaLnBrk="1" hangingPunct="1"/>
            <a:r>
              <a:rPr lang="en-US" sz="4400" dirty="0" smtClean="0"/>
              <a:t>The Art of Listening</a:t>
            </a:r>
          </a:p>
          <a:p>
            <a:pPr eaLnBrk="1" hangingPunct="1"/>
            <a:r>
              <a:rPr lang="en-US" sz="4400" dirty="0" smtClean="0"/>
              <a:t>Understanding the Personalities at the Table</a:t>
            </a:r>
          </a:p>
          <a:p>
            <a:pPr eaLnBrk="1" hangingPunct="1"/>
            <a:r>
              <a:rPr lang="en-US" sz="4400" dirty="0" smtClean="0"/>
              <a:t>Make Every Message Count</a:t>
            </a:r>
          </a:p>
          <a:p>
            <a:pPr eaLnBrk="1" hangingPunct="1"/>
            <a:endParaRPr lang="en-US" sz="4400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0160000" cy="7620000"/>
          </a:xfrm>
          <a:solidFill>
            <a:srgbClr val="B4B00C"/>
          </a:solidFill>
        </p:spPr>
        <p:txBody>
          <a:bodyPr/>
          <a:lstStyle/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44035" name="WordArt 3"/>
          <p:cNvSpPr>
            <a:spLocks noChangeArrowheads="1" noChangeShapeType="1" noTextEdit="1"/>
          </p:cNvSpPr>
          <p:nvPr/>
        </p:nvSpPr>
        <p:spPr bwMode="auto">
          <a:xfrm>
            <a:off x="3048000" y="1038225"/>
            <a:ext cx="4303713" cy="71437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sz="4800" kern="10" dirty="0">
                <a:ln w="762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BFBF0D"/>
                </a:solidFill>
                <a:latin typeface="Arial Black"/>
              </a:rPr>
              <a:t>GOLD</a:t>
            </a:r>
          </a:p>
        </p:txBody>
      </p:sp>
      <p:sp>
        <p:nvSpPr>
          <p:cNvPr id="44036" name="Oval 4"/>
          <p:cNvSpPr>
            <a:spLocks noChangeArrowheads="1"/>
          </p:cNvSpPr>
          <p:nvPr/>
        </p:nvSpPr>
        <p:spPr bwMode="auto">
          <a:xfrm>
            <a:off x="0" y="1524000"/>
            <a:ext cx="10160000" cy="5376863"/>
          </a:xfrm>
          <a:prstGeom prst="ellipse">
            <a:avLst/>
          </a:prstGeom>
          <a:solidFill>
            <a:srgbClr val="BFBF0D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4037" name="Oval 5"/>
          <p:cNvSpPr>
            <a:spLocks noChangeArrowheads="1"/>
          </p:cNvSpPr>
          <p:nvPr/>
        </p:nvSpPr>
        <p:spPr bwMode="auto">
          <a:xfrm>
            <a:off x="1466850" y="2222500"/>
            <a:ext cx="7226300" cy="4000500"/>
          </a:xfrm>
          <a:prstGeom prst="ellipse">
            <a:avLst/>
          </a:prstGeom>
          <a:solidFill>
            <a:srgbClr val="BFBF0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4038" name="Oval 6"/>
          <p:cNvSpPr>
            <a:spLocks noChangeArrowheads="1"/>
          </p:cNvSpPr>
          <p:nvPr/>
        </p:nvSpPr>
        <p:spPr bwMode="auto">
          <a:xfrm>
            <a:off x="2822575" y="2921000"/>
            <a:ext cx="4854575" cy="2667000"/>
          </a:xfrm>
          <a:prstGeom prst="ellipse">
            <a:avLst/>
          </a:prstGeom>
          <a:solidFill>
            <a:srgbClr val="BFBF0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4039" name="Oval 7"/>
          <p:cNvSpPr>
            <a:spLocks noChangeArrowheads="1"/>
          </p:cNvSpPr>
          <p:nvPr/>
        </p:nvSpPr>
        <p:spPr bwMode="auto">
          <a:xfrm>
            <a:off x="3951288" y="3429000"/>
            <a:ext cx="2370137" cy="1460500"/>
          </a:xfrm>
          <a:prstGeom prst="ellipse">
            <a:avLst/>
          </a:prstGeom>
          <a:solidFill>
            <a:srgbClr val="BFBF0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3498850" y="1778000"/>
            <a:ext cx="32750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/>
              <a:t>Structures Sequentially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1241425" y="2413000"/>
            <a:ext cx="2032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/>
              <a:t>Parental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109538" y="3365500"/>
            <a:ext cx="169386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/>
              <a:t>Practice / Drill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0" y="4572000"/>
            <a:ext cx="18065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/>
              <a:t>Decisive</a:t>
            </a: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1466850" y="5778500"/>
            <a:ext cx="14684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/>
              <a:t>Seeks Closure</a:t>
            </a:r>
          </a:p>
        </p:txBody>
      </p:sp>
      <p:sp>
        <p:nvSpPr>
          <p:cNvPr id="8205" name="Text Box 13"/>
          <p:cNvSpPr txBox="1">
            <a:spLocks noChangeArrowheads="1"/>
          </p:cNvSpPr>
          <p:nvPr/>
        </p:nvSpPr>
        <p:spPr bwMode="auto">
          <a:xfrm>
            <a:off x="3890963" y="6223000"/>
            <a:ext cx="248443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/>
              <a:t>Responsible</a:t>
            </a: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 rot="926624">
            <a:off x="6773863" y="2209800"/>
            <a:ext cx="181133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 b="1" dirty="0"/>
              <a:t>Keeps To Schedule</a:t>
            </a:r>
          </a:p>
        </p:txBody>
      </p:sp>
      <p:sp>
        <p:nvSpPr>
          <p:cNvPr id="8207" name="Text Box 15"/>
          <p:cNvSpPr txBox="1">
            <a:spLocks noChangeArrowheads="1"/>
          </p:cNvSpPr>
          <p:nvPr/>
        </p:nvSpPr>
        <p:spPr bwMode="auto">
          <a:xfrm>
            <a:off x="8466138" y="3429000"/>
            <a:ext cx="169386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/>
              <a:t>Serving</a:t>
            </a:r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8466138" y="4445000"/>
            <a:ext cx="169386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/>
              <a:t>Careful</a:t>
            </a:r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7224713" y="5778500"/>
            <a:ext cx="2032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/>
              <a:t>Dependable</a:t>
            </a:r>
          </a:p>
        </p:txBody>
      </p:sp>
      <p:sp>
        <p:nvSpPr>
          <p:cNvPr id="8210" name="WordArt 18"/>
          <p:cNvSpPr>
            <a:spLocks noChangeArrowheads="1" noChangeShapeType="1" noTextEdit="1"/>
          </p:cNvSpPr>
          <p:nvPr/>
        </p:nvSpPr>
        <p:spPr bwMode="auto">
          <a:xfrm>
            <a:off x="4402138" y="6553200"/>
            <a:ext cx="1497012" cy="274638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en-US" sz="1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BEHAVIOR</a:t>
            </a:r>
          </a:p>
        </p:txBody>
      </p:sp>
      <p:sp>
        <p:nvSpPr>
          <p:cNvPr id="8211" name="Text Box 19"/>
          <p:cNvSpPr txBox="1">
            <a:spLocks noChangeArrowheads="1"/>
          </p:cNvSpPr>
          <p:nvPr/>
        </p:nvSpPr>
        <p:spPr bwMode="auto">
          <a:xfrm>
            <a:off x="3860800" y="2286000"/>
            <a:ext cx="25971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/>
              <a:t>Measurement &amp; Evaluation</a:t>
            </a:r>
          </a:p>
        </p:txBody>
      </p:sp>
      <p:sp>
        <p:nvSpPr>
          <p:cNvPr id="8212" name="Text Box 20"/>
          <p:cNvSpPr txBox="1">
            <a:spLocks noChangeArrowheads="1"/>
          </p:cNvSpPr>
          <p:nvPr/>
        </p:nvSpPr>
        <p:spPr bwMode="auto">
          <a:xfrm>
            <a:off x="1693863" y="3175000"/>
            <a:ext cx="16922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/>
              <a:t>Caretaker</a:t>
            </a:r>
          </a:p>
        </p:txBody>
      </p:sp>
      <p:sp>
        <p:nvSpPr>
          <p:cNvPr id="8213" name="Text Box 21"/>
          <p:cNvSpPr txBox="1">
            <a:spLocks noChangeArrowheads="1"/>
          </p:cNvSpPr>
          <p:nvPr/>
        </p:nvSpPr>
        <p:spPr bwMode="auto">
          <a:xfrm rot="952271">
            <a:off x="6546850" y="3019425"/>
            <a:ext cx="2032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/>
              <a:t>Meticulous</a:t>
            </a:r>
          </a:p>
        </p:txBody>
      </p:sp>
      <p:sp>
        <p:nvSpPr>
          <p:cNvPr id="8214" name="Text Box 22"/>
          <p:cNvSpPr txBox="1">
            <a:spLocks noChangeArrowheads="1"/>
          </p:cNvSpPr>
          <p:nvPr/>
        </p:nvSpPr>
        <p:spPr bwMode="auto">
          <a:xfrm>
            <a:off x="1354138" y="4000500"/>
            <a:ext cx="169386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/>
              <a:t>Constant</a:t>
            </a:r>
          </a:p>
        </p:txBody>
      </p:sp>
      <p:sp>
        <p:nvSpPr>
          <p:cNvPr id="8215" name="Text Box 23"/>
          <p:cNvSpPr txBox="1">
            <a:spLocks noChangeArrowheads="1"/>
          </p:cNvSpPr>
          <p:nvPr/>
        </p:nvSpPr>
        <p:spPr bwMode="auto">
          <a:xfrm rot="1011806">
            <a:off x="1892300" y="5072063"/>
            <a:ext cx="21447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/>
              <a:t>Organization</a:t>
            </a:r>
          </a:p>
        </p:txBody>
      </p:sp>
      <p:sp>
        <p:nvSpPr>
          <p:cNvPr id="8216" name="Text Box 24"/>
          <p:cNvSpPr txBox="1">
            <a:spLocks noChangeArrowheads="1"/>
          </p:cNvSpPr>
          <p:nvPr/>
        </p:nvSpPr>
        <p:spPr bwMode="auto">
          <a:xfrm rot="-2448586">
            <a:off x="6096000" y="5153025"/>
            <a:ext cx="24828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/>
              <a:t>Sets Up Procedures</a:t>
            </a:r>
          </a:p>
        </p:txBody>
      </p:sp>
      <p:sp>
        <p:nvSpPr>
          <p:cNvPr id="44057" name="Text Box 25"/>
          <p:cNvSpPr txBox="1">
            <a:spLocks noChangeArrowheads="1"/>
          </p:cNvSpPr>
          <p:nvPr/>
        </p:nvSpPr>
        <p:spPr bwMode="auto">
          <a:xfrm>
            <a:off x="3951288" y="5842000"/>
            <a:ext cx="25955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8218" name="WordArt 26"/>
          <p:cNvSpPr>
            <a:spLocks noChangeArrowheads="1" noChangeShapeType="1" noTextEdit="1"/>
          </p:cNvSpPr>
          <p:nvPr/>
        </p:nvSpPr>
        <p:spPr bwMode="auto">
          <a:xfrm>
            <a:off x="4514850" y="5867400"/>
            <a:ext cx="1327150" cy="274638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en-US" sz="1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ABILITIES</a:t>
            </a:r>
          </a:p>
        </p:txBody>
      </p:sp>
      <p:sp>
        <p:nvSpPr>
          <p:cNvPr id="8219" name="WordArt 27"/>
          <p:cNvSpPr>
            <a:spLocks noChangeArrowheads="1" noChangeShapeType="1" noTextEdit="1"/>
          </p:cNvSpPr>
          <p:nvPr/>
        </p:nvSpPr>
        <p:spPr bwMode="auto">
          <a:xfrm>
            <a:off x="4635500" y="5207000"/>
            <a:ext cx="1130300" cy="274638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en-US" sz="1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VALUES</a:t>
            </a:r>
          </a:p>
        </p:txBody>
      </p:sp>
      <p:sp>
        <p:nvSpPr>
          <p:cNvPr id="8220" name="WordArt 28"/>
          <p:cNvSpPr>
            <a:spLocks noChangeArrowheads="1" noChangeShapeType="1" noTextEdit="1"/>
          </p:cNvSpPr>
          <p:nvPr/>
        </p:nvSpPr>
        <p:spPr bwMode="auto">
          <a:xfrm>
            <a:off x="4635500" y="4495800"/>
            <a:ext cx="1130300" cy="274638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en-US" sz="1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ESTEEM</a:t>
            </a:r>
          </a:p>
        </p:txBody>
      </p:sp>
      <p:sp>
        <p:nvSpPr>
          <p:cNvPr id="8221" name="WordArt 29"/>
          <p:cNvSpPr>
            <a:spLocks noChangeArrowheads="1" noChangeShapeType="1" noTextEdit="1"/>
          </p:cNvSpPr>
          <p:nvPr/>
        </p:nvSpPr>
        <p:spPr bwMode="auto">
          <a:xfrm>
            <a:off x="4486275" y="4114800"/>
            <a:ext cx="1355725" cy="25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600" b="1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DUTY</a:t>
            </a:r>
          </a:p>
        </p:txBody>
      </p:sp>
      <p:sp>
        <p:nvSpPr>
          <p:cNvPr id="8222" name="Text Box 30"/>
          <p:cNvSpPr txBox="1">
            <a:spLocks noChangeArrowheads="1"/>
          </p:cNvSpPr>
          <p:nvPr/>
        </p:nvSpPr>
        <p:spPr bwMode="auto">
          <a:xfrm>
            <a:off x="4064000" y="3730625"/>
            <a:ext cx="22574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/>
              <a:t>Belonging Responsibility</a:t>
            </a:r>
          </a:p>
        </p:txBody>
      </p:sp>
      <p:sp>
        <p:nvSpPr>
          <p:cNvPr id="8223" name="Text Box 31"/>
          <p:cNvSpPr txBox="1">
            <a:spLocks noChangeArrowheads="1"/>
          </p:cNvSpPr>
          <p:nvPr/>
        </p:nvSpPr>
        <p:spPr bwMode="auto">
          <a:xfrm>
            <a:off x="4064000" y="3090863"/>
            <a:ext cx="225742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/>
              <a:t>Bonding Relationships</a:t>
            </a:r>
          </a:p>
        </p:txBody>
      </p:sp>
      <p:sp>
        <p:nvSpPr>
          <p:cNvPr id="8224" name="Text Box 32"/>
          <p:cNvSpPr txBox="1">
            <a:spLocks noChangeArrowheads="1"/>
          </p:cNvSpPr>
          <p:nvPr/>
        </p:nvSpPr>
        <p:spPr bwMode="auto">
          <a:xfrm>
            <a:off x="3073400" y="3581400"/>
            <a:ext cx="1016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/>
              <a:t>Skill</a:t>
            </a:r>
          </a:p>
        </p:txBody>
      </p:sp>
      <p:sp>
        <p:nvSpPr>
          <p:cNvPr id="8225" name="Text Box 33"/>
          <p:cNvSpPr txBox="1">
            <a:spLocks noChangeArrowheads="1"/>
          </p:cNvSpPr>
          <p:nvPr/>
        </p:nvSpPr>
        <p:spPr bwMode="auto">
          <a:xfrm rot="-3748628">
            <a:off x="6459538" y="4060825"/>
            <a:ext cx="825500" cy="831850"/>
          </a:xfrm>
          <a:prstGeom prst="rect">
            <a:avLst/>
          </a:prstGeom>
          <a:solidFill>
            <a:srgbClr val="BFBF0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/>
              <a:t>Family &amp; Home</a:t>
            </a:r>
          </a:p>
        </p:txBody>
      </p:sp>
      <p:sp>
        <p:nvSpPr>
          <p:cNvPr id="8226" name="Text Box 34"/>
          <p:cNvSpPr txBox="1">
            <a:spLocks noChangeArrowheads="1"/>
          </p:cNvSpPr>
          <p:nvPr/>
        </p:nvSpPr>
        <p:spPr bwMode="auto">
          <a:xfrm>
            <a:off x="2887663" y="4267200"/>
            <a:ext cx="135413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/>
              <a:t>Society</a:t>
            </a:r>
          </a:p>
        </p:txBody>
      </p:sp>
      <p:sp>
        <p:nvSpPr>
          <p:cNvPr id="8227" name="Text Box 35"/>
          <p:cNvSpPr txBox="1">
            <a:spLocks noChangeArrowheads="1"/>
          </p:cNvSpPr>
          <p:nvPr/>
        </p:nvSpPr>
        <p:spPr bwMode="auto">
          <a:xfrm>
            <a:off x="3048000" y="4826000"/>
            <a:ext cx="23701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/>
              <a:t>Commitments</a:t>
            </a:r>
          </a:p>
        </p:txBody>
      </p:sp>
      <p:sp>
        <p:nvSpPr>
          <p:cNvPr id="8228" name="Text Box 36"/>
          <p:cNvSpPr txBox="1">
            <a:spLocks noChangeArrowheads="1"/>
          </p:cNvSpPr>
          <p:nvPr/>
        </p:nvSpPr>
        <p:spPr bwMode="auto">
          <a:xfrm rot="-3853162">
            <a:off x="7658894" y="3702844"/>
            <a:ext cx="9731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/>
              <a:t>Decision Making</a:t>
            </a:r>
          </a:p>
        </p:txBody>
      </p:sp>
      <p:sp>
        <p:nvSpPr>
          <p:cNvPr id="8229" name="Text Box 37"/>
          <p:cNvSpPr txBox="1">
            <a:spLocks noChangeArrowheads="1"/>
          </p:cNvSpPr>
          <p:nvPr/>
        </p:nvSpPr>
        <p:spPr bwMode="auto">
          <a:xfrm>
            <a:off x="6208713" y="3505200"/>
            <a:ext cx="112871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/>
              <a:t>Rules</a:t>
            </a:r>
          </a:p>
        </p:txBody>
      </p:sp>
      <p:sp>
        <p:nvSpPr>
          <p:cNvPr id="8230" name="Text Box 38"/>
          <p:cNvSpPr txBox="1">
            <a:spLocks noChangeArrowheads="1"/>
          </p:cNvSpPr>
          <p:nvPr/>
        </p:nvSpPr>
        <p:spPr bwMode="auto">
          <a:xfrm>
            <a:off x="5870575" y="4953000"/>
            <a:ext cx="11287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/>
              <a:t>Trust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7"/>
          <p:cNvSpPr txBox="1">
            <a:spLocks noChangeArrowheads="1"/>
          </p:cNvSpPr>
          <p:nvPr/>
        </p:nvSpPr>
        <p:spPr bwMode="auto">
          <a:xfrm>
            <a:off x="0" y="0"/>
            <a:ext cx="10160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45059" name="Text Box 8"/>
          <p:cNvSpPr txBox="1">
            <a:spLocks noChangeArrowheads="1"/>
          </p:cNvSpPr>
          <p:nvPr/>
        </p:nvSpPr>
        <p:spPr bwMode="auto">
          <a:xfrm>
            <a:off x="0" y="0"/>
            <a:ext cx="10160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45060" name="Rectangle 51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0160000" cy="7620000"/>
          </a:xfrm>
          <a:solidFill>
            <a:schemeClr val="tx2"/>
          </a:solidFill>
        </p:spPr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45061" name="WordArt 10"/>
          <p:cNvSpPr>
            <a:spLocks noChangeArrowheads="1" noChangeShapeType="1" noTextEdit="1"/>
          </p:cNvSpPr>
          <p:nvPr/>
        </p:nvSpPr>
        <p:spPr bwMode="auto">
          <a:xfrm>
            <a:off x="3048000" y="962025"/>
            <a:ext cx="4303713" cy="71437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sz="4800" kern="10" dirty="0">
                <a:ln w="762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00CC"/>
                </a:solidFill>
                <a:latin typeface="Arial Black"/>
              </a:rPr>
              <a:t>BLUE</a:t>
            </a:r>
          </a:p>
        </p:txBody>
      </p:sp>
      <p:sp>
        <p:nvSpPr>
          <p:cNvPr id="45062" name="Oval 11"/>
          <p:cNvSpPr>
            <a:spLocks noChangeArrowheads="1"/>
          </p:cNvSpPr>
          <p:nvPr/>
        </p:nvSpPr>
        <p:spPr bwMode="auto">
          <a:xfrm>
            <a:off x="0" y="1447800"/>
            <a:ext cx="10160000" cy="5503863"/>
          </a:xfrm>
          <a:prstGeom prst="ellipse">
            <a:avLst/>
          </a:prstGeom>
          <a:solidFill>
            <a:schemeClr val="tx2"/>
          </a:solidFill>
          <a:ln w="9525">
            <a:solidFill>
              <a:srgbClr val="0070C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5063" name="Oval 12"/>
          <p:cNvSpPr>
            <a:spLocks noChangeArrowheads="1"/>
          </p:cNvSpPr>
          <p:nvPr/>
        </p:nvSpPr>
        <p:spPr bwMode="auto">
          <a:xfrm>
            <a:off x="1354138" y="2095500"/>
            <a:ext cx="7451725" cy="4064000"/>
          </a:xfrm>
          <a:prstGeom prst="ellipse">
            <a:avLst/>
          </a:prstGeom>
          <a:solidFill>
            <a:schemeClr val="tx2"/>
          </a:solidFill>
          <a:ln w="9525">
            <a:solidFill>
              <a:srgbClr val="0070C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5064" name="Oval 13"/>
          <p:cNvSpPr>
            <a:spLocks noChangeArrowheads="1"/>
          </p:cNvSpPr>
          <p:nvPr/>
        </p:nvSpPr>
        <p:spPr bwMode="auto">
          <a:xfrm>
            <a:off x="2482850" y="2921000"/>
            <a:ext cx="4967288" cy="2603500"/>
          </a:xfrm>
          <a:prstGeom prst="ellipse">
            <a:avLst/>
          </a:prstGeom>
          <a:solidFill>
            <a:schemeClr val="tx2"/>
          </a:solidFill>
          <a:ln w="9525">
            <a:solidFill>
              <a:srgbClr val="0070C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5065" name="Oval 14"/>
          <p:cNvSpPr>
            <a:spLocks noChangeArrowheads="1"/>
          </p:cNvSpPr>
          <p:nvPr/>
        </p:nvSpPr>
        <p:spPr bwMode="auto">
          <a:xfrm>
            <a:off x="3951288" y="3429000"/>
            <a:ext cx="2482850" cy="1397000"/>
          </a:xfrm>
          <a:prstGeom prst="ellipse">
            <a:avLst/>
          </a:prstGeom>
          <a:solidFill>
            <a:schemeClr val="tx2"/>
          </a:solidFill>
          <a:ln w="9525">
            <a:solidFill>
              <a:srgbClr val="0070C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3498850" y="1587500"/>
            <a:ext cx="32750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2060"/>
                </a:solidFill>
              </a:rPr>
              <a:t>Romantic Idealist </a:t>
            </a: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 rot="-987601">
            <a:off x="450850" y="2486025"/>
            <a:ext cx="22590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2060"/>
                </a:solidFill>
              </a:rPr>
              <a:t>Self Improvement</a:t>
            </a: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0" y="3365500"/>
            <a:ext cx="16938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2060"/>
                </a:solidFill>
              </a:rPr>
              <a:t>Vivacious</a:t>
            </a:r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0" y="4572000"/>
            <a:ext cx="18065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2060"/>
                </a:solidFill>
              </a:rPr>
              <a:t>Dramatic</a:t>
            </a:r>
          </a:p>
        </p:txBody>
      </p: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1241425" y="5778500"/>
            <a:ext cx="18065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2060"/>
                </a:solidFill>
              </a:rPr>
              <a:t>Emotional</a:t>
            </a:r>
          </a:p>
        </p:txBody>
      </p:sp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4013200" y="6223000"/>
            <a:ext cx="24844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2060"/>
                </a:solidFill>
              </a:rPr>
              <a:t>Charismatic</a:t>
            </a:r>
          </a:p>
        </p:txBody>
      </p:sp>
      <p:sp>
        <p:nvSpPr>
          <p:cNvPr id="10261" name="Text Box 21"/>
          <p:cNvSpPr txBox="1">
            <a:spLocks noChangeArrowheads="1"/>
          </p:cNvSpPr>
          <p:nvPr/>
        </p:nvSpPr>
        <p:spPr bwMode="auto">
          <a:xfrm>
            <a:off x="6908800" y="2133600"/>
            <a:ext cx="18653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2060"/>
                </a:solidFill>
              </a:rPr>
              <a:t>Self Actualization</a:t>
            </a:r>
          </a:p>
        </p:txBody>
      </p:sp>
      <p:sp>
        <p:nvSpPr>
          <p:cNvPr id="10262" name="Text Box 22"/>
          <p:cNvSpPr txBox="1">
            <a:spLocks noChangeArrowheads="1"/>
          </p:cNvSpPr>
          <p:nvPr/>
        </p:nvSpPr>
        <p:spPr bwMode="auto">
          <a:xfrm>
            <a:off x="8585200" y="3276600"/>
            <a:ext cx="14906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2060"/>
                </a:solidFill>
              </a:rPr>
              <a:t>Cause Oriented</a:t>
            </a:r>
          </a:p>
        </p:txBody>
      </p:sp>
      <p:sp>
        <p:nvSpPr>
          <p:cNvPr id="10263" name="Text Box 23"/>
          <p:cNvSpPr txBox="1">
            <a:spLocks noChangeArrowheads="1"/>
          </p:cNvSpPr>
          <p:nvPr/>
        </p:nvSpPr>
        <p:spPr bwMode="auto">
          <a:xfrm rot="-1092915">
            <a:off x="8353425" y="4543425"/>
            <a:ext cx="180657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2060"/>
                </a:solidFill>
              </a:rPr>
              <a:t>Openness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6375400" y="6062663"/>
            <a:ext cx="22590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2060"/>
                </a:solidFill>
              </a:rPr>
              <a:t>Metamorphic</a:t>
            </a:r>
          </a:p>
        </p:txBody>
      </p:sp>
      <p:sp>
        <p:nvSpPr>
          <p:cNvPr id="10265" name="WordArt 25"/>
          <p:cNvSpPr>
            <a:spLocks noChangeArrowheads="1" noChangeShapeType="1" noTextEdit="1"/>
          </p:cNvSpPr>
          <p:nvPr/>
        </p:nvSpPr>
        <p:spPr bwMode="auto">
          <a:xfrm>
            <a:off x="4470400" y="6583363"/>
            <a:ext cx="1497013" cy="274637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en-US" sz="1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BEHAVIOR</a:t>
            </a: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3371850" y="2413000"/>
            <a:ext cx="3613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2060"/>
                </a:solidFill>
              </a:rPr>
              <a:t>Perceptive</a:t>
            </a:r>
            <a:r>
              <a:rPr lang="en-US" sz="1600" b="1" dirty="0"/>
              <a:t> </a:t>
            </a:r>
            <a:r>
              <a:rPr lang="en-US" sz="1600" b="1" dirty="0">
                <a:solidFill>
                  <a:srgbClr val="002060"/>
                </a:solidFill>
              </a:rPr>
              <a:t>of Feelings</a:t>
            </a:r>
          </a:p>
        </p:txBody>
      </p:sp>
      <p:sp>
        <p:nvSpPr>
          <p:cNvPr id="10268" name="Text Box 28"/>
          <p:cNvSpPr txBox="1">
            <a:spLocks noChangeArrowheads="1"/>
          </p:cNvSpPr>
          <p:nvPr/>
        </p:nvSpPr>
        <p:spPr bwMode="auto">
          <a:xfrm rot="-315677">
            <a:off x="7289800" y="3122613"/>
            <a:ext cx="16525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2060"/>
                </a:solidFill>
              </a:rPr>
              <a:t>Verbal Expression</a:t>
            </a:r>
          </a:p>
        </p:txBody>
      </p:sp>
      <p:sp>
        <p:nvSpPr>
          <p:cNvPr id="10269" name="Text Box 29"/>
          <p:cNvSpPr txBox="1">
            <a:spLocks noChangeArrowheads="1"/>
          </p:cNvSpPr>
          <p:nvPr/>
        </p:nvSpPr>
        <p:spPr bwMode="auto">
          <a:xfrm>
            <a:off x="1285875" y="3683000"/>
            <a:ext cx="13557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2060"/>
                </a:solidFill>
              </a:rPr>
              <a:t>Good</a:t>
            </a:r>
            <a:r>
              <a:rPr lang="en-US" sz="1600" b="1" dirty="0"/>
              <a:t> </a:t>
            </a:r>
            <a:r>
              <a:rPr lang="en-US" sz="1600" b="1" dirty="0">
                <a:solidFill>
                  <a:srgbClr val="002060"/>
                </a:solidFill>
              </a:rPr>
              <a:t>Social</a:t>
            </a:r>
            <a:r>
              <a:rPr lang="en-US" sz="1600" b="1" dirty="0"/>
              <a:t> </a:t>
            </a:r>
            <a:r>
              <a:rPr lang="en-US" sz="1600" b="1" dirty="0">
                <a:solidFill>
                  <a:srgbClr val="002060"/>
                </a:solidFill>
              </a:rPr>
              <a:t>Skills</a:t>
            </a:r>
          </a:p>
        </p:txBody>
      </p:sp>
      <p:sp>
        <p:nvSpPr>
          <p:cNvPr id="10270" name="Text Box 30"/>
          <p:cNvSpPr txBox="1">
            <a:spLocks noChangeArrowheads="1"/>
          </p:cNvSpPr>
          <p:nvPr/>
        </p:nvSpPr>
        <p:spPr bwMode="auto">
          <a:xfrm rot="-301964">
            <a:off x="2039938" y="5010150"/>
            <a:ext cx="133985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2060"/>
                </a:solidFill>
              </a:rPr>
              <a:t>Natural</a:t>
            </a:r>
            <a:r>
              <a:rPr lang="en-US" sz="1600" b="1" dirty="0"/>
              <a:t> </a:t>
            </a:r>
            <a:r>
              <a:rPr lang="en-US" sz="1600" b="1" dirty="0">
                <a:solidFill>
                  <a:srgbClr val="002060"/>
                </a:solidFill>
              </a:rPr>
              <a:t>Stroker</a:t>
            </a:r>
            <a:endParaRPr lang="en-US" sz="1600" b="1" dirty="0">
              <a:solidFill>
                <a:srgbClr val="002060"/>
              </a:solidFill>
            </a:endParaRPr>
          </a:p>
        </p:txBody>
      </p:sp>
      <p:sp>
        <p:nvSpPr>
          <p:cNvPr id="10271" name="Text Box 31"/>
          <p:cNvSpPr txBox="1">
            <a:spLocks noChangeArrowheads="1"/>
          </p:cNvSpPr>
          <p:nvPr/>
        </p:nvSpPr>
        <p:spPr bwMode="auto">
          <a:xfrm>
            <a:off x="4165600" y="5562600"/>
            <a:ext cx="21447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2060"/>
                </a:solidFill>
              </a:rPr>
              <a:t>Global Perspective</a:t>
            </a:r>
          </a:p>
        </p:txBody>
      </p:sp>
      <p:sp>
        <p:nvSpPr>
          <p:cNvPr id="45082" name="Text Box 32"/>
          <p:cNvSpPr txBox="1">
            <a:spLocks noChangeArrowheads="1"/>
          </p:cNvSpPr>
          <p:nvPr/>
        </p:nvSpPr>
        <p:spPr bwMode="auto">
          <a:xfrm>
            <a:off x="3951288" y="5842000"/>
            <a:ext cx="25955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10273" name="WordArt 33"/>
          <p:cNvSpPr>
            <a:spLocks noChangeArrowheads="1" noChangeShapeType="1" noTextEdit="1"/>
          </p:cNvSpPr>
          <p:nvPr/>
        </p:nvSpPr>
        <p:spPr bwMode="auto">
          <a:xfrm>
            <a:off x="4394200" y="5842000"/>
            <a:ext cx="1600200" cy="274638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en-US" sz="1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ABILITIES</a:t>
            </a:r>
          </a:p>
        </p:txBody>
      </p:sp>
      <p:sp>
        <p:nvSpPr>
          <p:cNvPr id="10274" name="WordArt 34"/>
          <p:cNvSpPr>
            <a:spLocks noChangeArrowheads="1" noChangeShapeType="1" noTextEdit="1"/>
          </p:cNvSpPr>
          <p:nvPr/>
        </p:nvSpPr>
        <p:spPr bwMode="auto">
          <a:xfrm>
            <a:off x="4514850" y="5207000"/>
            <a:ext cx="1130300" cy="274638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en-US" sz="1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VALUES</a:t>
            </a:r>
          </a:p>
        </p:txBody>
      </p:sp>
      <p:sp>
        <p:nvSpPr>
          <p:cNvPr id="10275" name="WordArt 35"/>
          <p:cNvSpPr>
            <a:spLocks noChangeArrowheads="1" noChangeShapeType="1" noTextEdit="1"/>
          </p:cNvSpPr>
          <p:nvPr/>
        </p:nvSpPr>
        <p:spPr bwMode="auto">
          <a:xfrm>
            <a:off x="4741863" y="4445000"/>
            <a:ext cx="1128712" cy="274638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en-US" sz="1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ESTEEM</a:t>
            </a:r>
          </a:p>
        </p:txBody>
      </p:sp>
      <p:sp>
        <p:nvSpPr>
          <p:cNvPr id="10276" name="WordArt 36"/>
          <p:cNvSpPr>
            <a:spLocks noChangeArrowheads="1" noChangeShapeType="1" noTextEdit="1"/>
          </p:cNvSpPr>
          <p:nvPr/>
        </p:nvSpPr>
        <p:spPr bwMode="auto">
          <a:xfrm>
            <a:off x="4514850" y="4127500"/>
            <a:ext cx="1355725" cy="25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600" b="1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SELF</a:t>
            </a:r>
          </a:p>
        </p:txBody>
      </p:sp>
      <p:sp>
        <p:nvSpPr>
          <p:cNvPr id="10277" name="Text Box 37"/>
          <p:cNvSpPr txBox="1">
            <a:spLocks noChangeArrowheads="1"/>
          </p:cNvSpPr>
          <p:nvPr/>
        </p:nvSpPr>
        <p:spPr bwMode="auto">
          <a:xfrm>
            <a:off x="4165600" y="3700463"/>
            <a:ext cx="225742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2060"/>
                </a:solidFill>
              </a:rPr>
              <a:t>Wholeness Uniqueness</a:t>
            </a:r>
          </a:p>
        </p:txBody>
      </p:sp>
      <p:sp>
        <p:nvSpPr>
          <p:cNvPr id="10278" name="Text Box 38"/>
          <p:cNvSpPr txBox="1">
            <a:spLocks noChangeArrowheads="1"/>
          </p:cNvSpPr>
          <p:nvPr/>
        </p:nvSpPr>
        <p:spPr bwMode="auto">
          <a:xfrm>
            <a:off x="4117975" y="3090863"/>
            <a:ext cx="225742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2060"/>
                </a:solidFill>
              </a:rPr>
              <a:t>Personal Relationships</a:t>
            </a:r>
          </a:p>
        </p:txBody>
      </p:sp>
      <p:sp>
        <p:nvSpPr>
          <p:cNvPr id="10279" name="Text Box 39"/>
          <p:cNvSpPr txBox="1">
            <a:spLocks noChangeArrowheads="1"/>
          </p:cNvSpPr>
          <p:nvPr/>
        </p:nvSpPr>
        <p:spPr bwMode="auto">
          <a:xfrm>
            <a:off x="2597150" y="3556000"/>
            <a:ext cx="18049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2060"/>
                </a:solidFill>
              </a:rPr>
              <a:t>Harmony</a:t>
            </a:r>
          </a:p>
        </p:txBody>
      </p:sp>
      <p:sp>
        <p:nvSpPr>
          <p:cNvPr id="10280" name="Text Box 40"/>
          <p:cNvSpPr txBox="1">
            <a:spLocks noChangeArrowheads="1"/>
          </p:cNvSpPr>
          <p:nvPr/>
        </p:nvSpPr>
        <p:spPr bwMode="auto">
          <a:xfrm>
            <a:off x="3951288" y="4889500"/>
            <a:ext cx="2595562" cy="338138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2060"/>
                </a:solidFill>
              </a:rPr>
              <a:t>Cooperation</a:t>
            </a:r>
          </a:p>
        </p:txBody>
      </p:sp>
      <p:sp>
        <p:nvSpPr>
          <p:cNvPr id="10281" name="Text Box 41"/>
          <p:cNvSpPr txBox="1">
            <a:spLocks noChangeArrowheads="1"/>
          </p:cNvSpPr>
          <p:nvPr/>
        </p:nvSpPr>
        <p:spPr bwMode="auto">
          <a:xfrm>
            <a:off x="6223000" y="3962400"/>
            <a:ext cx="13541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2060"/>
                </a:solidFill>
              </a:rPr>
              <a:t>Ethics</a:t>
            </a:r>
          </a:p>
        </p:txBody>
      </p:sp>
      <p:sp>
        <p:nvSpPr>
          <p:cNvPr id="10282" name="Text Box 42"/>
          <p:cNvSpPr txBox="1">
            <a:spLocks noChangeArrowheads="1"/>
          </p:cNvSpPr>
          <p:nvPr/>
        </p:nvSpPr>
        <p:spPr bwMode="auto">
          <a:xfrm>
            <a:off x="2489200" y="4691063"/>
            <a:ext cx="237013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2060"/>
                </a:solidFill>
              </a:rPr>
              <a:t>Authenticity</a:t>
            </a:r>
          </a:p>
        </p:txBody>
      </p:sp>
      <p:sp>
        <p:nvSpPr>
          <p:cNvPr id="10283" name="Text Box 43"/>
          <p:cNvSpPr txBox="1">
            <a:spLocks noChangeArrowheads="1"/>
          </p:cNvSpPr>
          <p:nvPr/>
        </p:nvSpPr>
        <p:spPr bwMode="auto">
          <a:xfrm rot="-2309464">
            <a:off x="6886575" y="4860925"/>
            <a:ext cx="15382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2060"/>
                </a:solidFill>
              </a:rPr>
              <a:t>Catalyst</a:t>
            </a:r>
          </a:p>
        </p:txBody>
      </p:sp>
      <p:sp>
        <p:nvSpPr>
          <p:cNvPr id="10284" name="Text Box 44"/>
          <p:cNvSpPr txBox="1">
            <a:spLocks noChangeArrowheads="1"/>
          </p:cNvSpPr>
          <p:nvPr/>
        </p:nvSpPr>
        <p:spPr bwMode="auto">
          <a:xfrm>
            <a:off x="6208713" y="4508500"/>
            <a:ext cx="1128712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2060"/>
                </a:solidFill>
              </a:rPr>
              <a:t>Unity</a:t>
            </a:r>
          </a:p>
        </p:txBody>
      </p:sp>
      <p:sp>
        <p:nvSpPr>
          <p:cNvPr id="10286" name="Text Box 46"/>
          <p:cNvSpPr txBox="1">
            <a:spLocks noChangeArrowheads="1"/>
          </p:cNvSpPr>
          <p:nvPr/>
        </p:nvSpPr>
        <p:spPr bwMode="auto">
          <a:xfrm rot="-551799">
            <a:off x="7562850" y="5368925"/>
            <a:ext cx="22590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2060"/>
                </a:solidFill>
              </a:rPr>
              <a:t>Persuasive</a:t>
            </a:r>
          </a:p>
        </p:txBody>
      </p:sp>
      <p:sp>
        <p:nvSpPr>
          <p:cNvPr id="10287" name="Text Box 47"/>
          <p:cNvSpPr txBox="1">
            <a:spLocks noChangeArrowheads="1"/>
          </p:cNvSpPr>
          <p:nvPr/>
        </p:nvSpPr>
        <p:spPr bwMode="auto">
          <a:xfrm>
            <a:off x="2717800" y="4157663"/>
            <a:ext cx="124142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2060"/>
                </a:solidFill>
              </a:rPr>
              <a:t>Interaction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2"/>
          <p:cNvSpPr txBox="1">
            <a:spLocks noChangeArrowheads="1"/>
          </p:cNvSpPr>
          <p:nvPr/>
        </p:nvSpPr>
        <p:spPr bwMode="auto">
          <a:xfrm>
            <a:off x="0" y="0"/>
            <a:ext cx="10160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0" y="0"/>
            <a:ext cx="10160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46084" name="Rectangle 49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0160000" cy="7620000"/>
          </a:xfrm>
          <a:solidFill>
            <a:srgbClr val="00CC00"/>
          </a:solidFill>
        </p:spPr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46085" name="WordArt 5"/>
          <p:cNvSpPr>
            <a:spLocks noChangeArrowheads="1" noChangeShapeType="1" noTextEdit="1"/>
          </p:cNvSpPr>
          <p:nvPr/>
        </p:nvSpPr>
        <p:spPr bwMode="auto">
          <a:xfrm>
            <a:off x="3048000" y="889000"/>
            <a:ext cx="4303713" cy="714375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sz="4800" kern="10" dirty="0">
                <a:ln w="7620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CC00"/>
                </a:solidFill>
                <a:latin typeface="Arial Black"/>
              </a:rPr>
              <a:t>GREEN</a:t>
            </a:r>
          </a:p>
        </p:txBody>
      </p:sp>
      <p:sp>
        <p:nvSpPr>
          <p:cNvPr id="46086" name="Oval 6"/>
          <p:cNvSpPr>
            <a:spLocks noChangeArrowheads="1"/>
          </p:cNvSpPr>
          <p:nvPr/>
        </p:nvSpPr>
        <p:spPr bwMode="auto">
          <a:xfrm>
            <a:off x="0" y="1397000"/>
            <a:ext cx="10160000" cy="5503863"/>
          </a:xfrm>
          <a:prstGeom prst="ellipse">
            <a:avLst/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6087" name="Oval 7"/>
          <p:cNvSpPr>
            <a:spLocks noChangeArrowheads="1"/>
          </p:cNvSpPr>
          <p:nvPr/>
        </p:nvSpPr>
        <p:spPr bwMode="auto">
          <a:xfrm>
            <a:off x="1354138" y="2095500"/>
            <a:ext cx="7451725" cy="4064000"/>
          </a:xfrm>
          <a:prstGeom prst="ellipse">
            <a:avLst/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6088" name="Oval 8"/>
          <p:cNvSpPr>
            <a:spLocks noChangeArrowheads="1"/>
          </p:cNvSpPr>
          <p:nvPr/>
        </p:nvSpPr>
        <p:spPr bwMode="auto">
          <a:xfrm>
            <a:off x="2482850" y="2921000"/>
            <a:ext cx="5080000" cy="2603500"/>
          </a:xfrm>
          <a:prstGeom prst="ellipse">
            <a:avLst/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6089" name="Oval 9"/>
          <p:cNvSpPr>
            <a:spLocks noChangeArrowheads="1"/>
          </p:cNvSpPr>
          <p:nvPr/>
        </p:nvSpPr>
        <p:spPr bwMode="auto">
          <a:xfrm>
            <a:off x="3951288" y="3429000"/>
            <a:ext cx="2482850" cy="1397000"/>
          </a:xfrm>
          <a:prstGeom prst="ellipse">
            <a:avLst/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3498850" y="1587500"/>
            <a:ext cx="32750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/>
              <a:t>Often Not In Mainstream</a:t>
            </a:r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 rot="-987601">
            <a:off x="762000" y="2217738"/>
            <a:ext cx="225901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/>
              <a:t>Escalates Standards</a:t>
            </a:r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76200" y="3365500"/>
            <a:ext cx="12700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/>
              <a:t>Plays On Words</a:t>
            </a:r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355600" y="4351338"/>
            <a:ext cx="10668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/>
              <a:t>Qualified Spoken   Language</a:t>
            </a:r>
          </a:p>
        </p:txBody>
      </p:sp>
      <p:sp>
        <p:nvSpPr>
          <p:cNvPr id="15374" name="Text Box 14"/>
          <p:cNvSpPr txBox="1">
            <a:spLocks noChangeArrowheads="1"/>
          </p:cNvSpPr>
          <p:nvPr/>
        </p:nvSpPr>
        <p:spPr bwMode="auto">
          <a:xfrm>
            <a:off x="1622425" y="5651500"/>
            <a:ext cx="13239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/>
              <a:t>Universal Principles</a:t>
            </a:r>
          </a:p>
        </p:txBody>
      </p:sp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3575050" y="6215063"/>
            <a:ext cx="31051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/>
              <a:t>Impatient with Incompetence</a:t>
            </a:r>
          </a:p>
        </p:txBody>
      </p:sp>
      <p:sp>
        <p:nvSpPr>
          <p:cNvPr id="15376" name="Text Box 16"/>
          <p:cNvSpPr txBox="1">
            <a:spLocks noChangeArrowheads="1"/>
          </p:cNvSpPr>
          <p:nvPr/>
        </p:nvSpPr>
        <p:spPr bwMode="auto">
          <a:xfrm rot="2147338">
            <a:off x="7112000" y="2384425"/>
            <a:ext cx="23050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/>
              <a:t>Perfectionist</a:t>
            </a:r>
          </a:p>
        </p:txBody>
      </p:sp>
      <p:sp>
        <p:nvSpPr>
          <p:cNvPr id="15377" name="Text Box 17"/>
          <p:cNvSpPr txBox="1">
            <a:spLocks noChangeArrowheads="1"/>
          </p:cNvSpPr>
          <p:nvPr/>
        </p:nvSpPr>
        <p:spPr bwMode="auto">
          <a:xfrm>
            <a:off x="8693150" y="3619500"/>
            <a:ext cx="14668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/>
              <a:t>Perpetual Student</a:t>
            </a:r>
          </a:p>
        </p:txBody>
      </p:sp>
      <p:sp>
        <p:nvSpPr>
          <p:cNvPr id="15379" name="Text Box 19"/>
          <p:cNvSpPr txBox="1">
            <a:spLocks noChangeArrowheads="1"/>
          </p:cNvSpPr>
          <p:nvPr/>
        </p:nvSpPr>
        <p:spPr bwMode="auto">
          <a:xfrm rot="-1246260">
            <a:off x="6800850" y="5784850"/>
            <a:ext cx="23717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/>
              <a:t>Dislikes Redundancies</a:t>
            </a:r>
          </a:p>
        </p:txBody>
      </p:sp>
      <p:sp>
        <p:nvSpPr>
          <p:cNvPr id="15380" name="WordArt 20"/>
          <p:cNvSpPr>
            <a:spLocks noChangeArrowheads="1" noChangeShapeType="1" noTextEdit="1"/>
          </p:cNvSpPr>
          <p:nvPr/>
        </p:nvSpPr>
        <p:spPr bwMode="auto">
          <a:xfrm>
            <a:off x="4344988" y="6540500"/>
            <a:ext cx="1497012" cy="274638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en-US" sz="1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BEHAVIOR</a:t>
            </a:r>
          </a:p>
        </p:txBody>
      </p:sp>
      <p:sp>
        <p:nvSpPr>
          <p:cNvPr id="15381" name="Text Box 21"/>
          <p:cNvSpPr txBox="1">
            <a:spLocks noChangeArrowheads="1"/>
          </p:cNvSpPr>
          <p:nvPr/>
        </p:nvSpPr>
        <p:spPr bwMode="auto">
          <a:xfrm>
            <a:off x="3273425" y="2286000"/>
            <a:ext cx="3613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/>
              <a:t>Constructs Conceptual Models</a:t>
            </a:r>
          </a:p>
        </p:txBody>
      </p:sp>
      <p:sp>
        <p:nvSpPr>
          <p:cNvPr id="15382" name="Text Box 22"/>
          <p:cNvSpPr txBox="1">
            <a:spLocks noChangeArrowheads="1"/>
          </p:cNvSpPr>
          <p:nvPr/>
        </p:nvSpPr>
        <p:spPr bwMode="auto">
          <a:xfrm rot="2283698">
            <a:off x="6661150" y="3057525"/>
            <a:ext cx="19065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/>
              <a:t>Sets Standards</a:t>
            </a:r>
          </a:p>
        </p:txBody>
      </p:sp>
      <p:sp>
        <p:nvSpPr>
          <p:cNvPr id="15383" name="Text Box 23"/>
          <p:cNvSpPr txBox="1">
            <a:spLocks noChangeArrowheads="1"/>
          </p:cNvSpPr>
          <p:nvPr/>
        </p:nvSpPr>
        <p:spPr bwMode="auto">
          <a:xfrm rot="-2088802">
            <a:off x="1693863" y="2994025"/>
            <a:ext cx="2032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/>
              <a:t>Sees Possibilities</a:t>
            </a:r>
          </a:p>
        </p:txBody>
      </p:sp>
      <p:sp>
        <p:nvSpPr>
          <p:cNvPr id="15384" name="Text Box 24"/>
          <p:cNvSpPr txBox="1">
            <a:spLocks noChangeArrowheads="1"/>
          </p:cNvSpPr>
          <p:nvPr/>
        </p:nvSpPr>
        <p:spPr bwMode="auto">
          <a:xfrm rot="2714590">
            <a:off x="1319213" y="4289425"/>
            <a:ext cx="131603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 b="1" dirty="0"/>
              <a:t>Theoretical</a:t>
            </a:r>
          </a:p>
        </p:txBody>
      </p:sp>
      <p:sp>
        <p:nvSpPr>
          <p:cNvPr id="15385" name="Text Box 25"/>
          <p:cNvSpPr txBox="1">
            <a:spLocks noChangeArrowheads="1"/>
          </p:cNvSpPr>
          <p:nvPr/>
        </p:nvSpPr>
        <p:spPr bwMode="auto">
          <a:xfrm rot="1351852">
            <a:off x="2257425" y="5305425"/>
            <a:ext cx="23717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/>
              <a:t>Concentration</a:t>
            </a:r>
          </a:p>
        </p:txBody>
      </p:sp>
      <p:sp>
        <p:nvSpPr>
          <p:cNvPr id="46105" name="Text Box 26"/>
          <p:cNvSpPr txBox="1">
            <a:spLocks noChangeArrowheads="1"/>
          </p:cNvSpPr>
          <p:nvPr/>
        </p:nvSpPr>
        <p:spPr bwMode="auto">
          <a:xfrm>
            <a:off x="3951288" y="5842000"/>
            <a:ext cx="25955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15387" name="WordArt 27"/>
          <p:cNvSpPr>
            <a:spLocks noChangeArrowheads="1" noChangeShapeType="1" noTextEdit="1"/>
          </p:cNvSpPr>
          <p:nvPr/>
        </p:nvSpPr>
        <p:spPr bwMode="auto">
          <a:xfrm>
            <a:off x="4514850" y="5842000"/>
            <a:ext cx="1327150" cy="274638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en-US" sz="1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ABILITIES</a:t>
            </a:r>
          </a:p>
        </p:txBody>
      </p:sp>
      <p:sp>
        <p:nvSpPr>
          <p:cNvPr id="15388" name="WordArt 28"/>
          <p:cNvSpPr>
            <a:spLocks noChangeArrowheads="1" noChangeShapeType="1" noTextEdit="1"/>
          </p:cNvSpPr>
          <p:nvPr/>
        </p:nvSpPr>
        <p:spPr bwMode="auto">
          <a:xfrm>
            <a:off x="4559300" y="5207000"/>
            <a:ext cx="1130300" cy="274638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en-US" sz="1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VALUES</a:t>
            </a:r>
          </a:p>
        </p:txBody>
      </p:sp>
      <p:sp>
        <p:nvSpPr>
          <p:cNvPr id="15389" name="WordArt 29"/>
          <p:cNvSpPr>
            <a:spLocks noChangeArrowheads="1" noChangeShapeType="1" noTextEdit="1"/>
          </p:cNvSpPr>
          <p:nvPr/>
        </p:nvSpPr>
        <p:spPr bwMode="auto">
          <a:xfrm>
            <a:off x="4622800" y="4445000"/>
            <a:ext cx="1128713" cy="274638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33333"/>
              </a:avLst>
            </a:prstTxWarp>
          </a:bodyPr>
          <a:lstStyle/>
          <a:p>
            <a:pPr algn="ctr"/>
            <a:r>
              <a:rPr lang="en-US" sz="1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rPr>
              <a:t>ESTEEM</a:t>
            </a:r>
          </a:p>
        </p:txBody>
      </p:sp>
      <p:sp>
        <p:nvSpPr>
          <p:cNvPr id="15390" name="WordArt 30"/>
          <p:cNvSpPr>
            <a:spLocks noChangeArrowheads="1" noChangeShapeType="1" noTextEdit="1"/>
          </p:cNvSpPr>
          <p:nvPr/>
        </p:nvSpPr>
        <p:spPr bwMode="auto">
          <a:xfrm>
            <a:off x="4514850" y="4127500"/>
            <a:ext cx="1355725" cy="25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600" b="1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POWER</a:t>
            </a:r>
          </a:p>
        </p:txBody>
      </p:sp>
      <p:sp>
        <p:nvSpPr>
          <p:cNvPr id="15391" name="Text Box 31"/>
          <p:cNvSpPr txBox="1">
            <a:spLocks noChangeArrowheads="1"/>
          </p:cNvSpPr>
          <p:nvPr/>
        </p:nvSpPr>
        <p:spPr bwMode="auto">
          <a:xfrm>
            <a:off x="4241800" y="3505200"/>
            <a:ext cx="2006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/>
              <a:t>Belonging Responsibility</a:t>
            </a:r>
          </a:p>
        </p:txBody>
      </p:sp>
      <p:sp>
        <p:nvSpPr>
          <p:cNvPr id="15392" name="Text Box 32"/>
          <p:cNvSpPr txBox="1">
            <a:spLocks noChangeArrowheads="1"/>
          </p:cNvSpPr>
          <p:nvPr/>
        </p:nvSpPr>
        <p:spPr bwMode="auto">
          <a:xfrm>
            <a:off x="4064000" y="2984500"/>
            <a:ext cx="22574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/>
              <a:t>Scientific Inquiry</a:t>
            </a:r>
          </a:p>
        </p:txBody>
      </p:sp>
      <p:sp>
        <p:nvSpPr>
          <p:cNvPr id="15393" name="Text Box 33"/>
          <p:cNvSpPr txBox="1">
            <a:spLocks noChangeArrowheads="1"/>
          </p:cNvSpPr>
          <p:nvPr/>
        </p:nvSpPr>
        <p:spPr bwMode="auto">
          <a:xfrm>
            <a:off x="6546850" y="3810000"/>
            <a:ext cx="12430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/>
              <a:t>Logic</a:t>
            </a:r>
          </a:p>
        </p:txBody>
      </p:sp>
      <p:sp>
        <p:nvSpPr>
          <p:cNvPr id="15394" name="Text Box 34"/>
          <p:cNvSpPr txBox="1">
            <a:spLocks noChangeArrowheads="1"/>
          </p:cNvSpPr>
          <p:nvPr/>
        </p:nvSpPr>
        <p:spPr bwMode="auto">
          <a:xfrm>
            <a:off x="2946400" y="4648200"/>
            <a:ext cx="1447800" cy="338138"/>
          </a:xfrm>
          <a:prstGeom prst="rect">
            <a:avLst/>
          </a:prstGeom>
          <a:solidFill>
            <a:srgbClr val="00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/>
              <a:t>Intelligence</a:t>
            </a:r>
          </a:p>
        </p:txBody>
      </p:sp>
      <p:sp>
        <p:nvSpPr>
          <p:cNvPr id="15396" name="Text Box 36"/>
          <p:cNvSpPr txBox="1">
            <a:spLocks noChangeArrowheads="1"/>
          </p:cNvSpPr>
          <p:nvPr/>
        </p:nvSpPr>
        <p:spPr bwMode="auto">
          <a:xfrm>
            <a:off x="2482850" y="3810000"/>
            <a:ext cx="15811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/>
              <a:t>Progress</a:t>
            </a:r>
          </a:p>
        </p:txBody>
      </p:sp>
      <p:sp>
        <p:nvSpPr>
          <p:cNvPr id="15397" name="Text Box 37"/>
          <p:cNvSpPr txBox="1">
            <a:spLocks noChangeArrowheads="1"/>
          </p:cNvSpPr>
          <p:nvPr/>
        </p:nvSpPr>
        <p:spPr bwMode="auto">
          <a:xfrm rot="-2309464">
            <a:off x="7337425" y="4416425"/>
            <a:ext cx="15382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/>
              <a:t>Logical</a:t>
            </a:r>
          </a:p>
        </p:txBody>
      </p:sp>
      <p:sp>
        <p:nvSpPr>
          <p:cNvPr id="15398" name="Text Box 38"/>
          <p:cNvSpPr txBox="1">
            <a:spLocks noChangeArrowheads="1"/>
          </p:cNvSpPr>
          <p:nvPr/>
        </p:nvSpPr>
        <p:spPr bwMode="auto">
          <a:xfrm>
            <a:off x="5983288" y="4635500"/>
            <a:ext cx="135413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/>
              <a:t>Clarity</a:t>
            </a:r>
          </a:p>
        </p:txBody>
      </p:sp>
      <p:sp>
        <p:nvSpPr>
          <p:cNvPr id="15399" name="Text Box 39"/>
          <p:cNvSpPr txBox="1">
            <a:spLocks noChangeArrowheads="1"/>
          </p:cNvSpPr>
          <p:nvPr/>
        </p:nvSpPr>
        <p:spPr bwMode="auto">
          <a:xfrm rot="222265">
            <a:off x="8289925" y="4962525"/>
            <a:ext cx="1498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/>
              <a:t>Hair Splitting</a:t>
            </a:r>
          </a:p>
        </p:txBody>
      </p:sp>
      <p:sp>
        <p:nvSpPr>
          <p:cNvPr id="15401" name="Text Box 41"/>
          <p:cNvSpPr txBox="1">
            <a:spLocks noChangeArrowheads="1"/>
          </p:cNvSpPr>
          <p:nvPr/>
        </p:nvSpPr>
        <p:spPr bwMode="auto">
          <a:xfrm>
            <a:off x="6096000" y="5270500"/>
            <a:ext cx="19192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dirty="0"/>
              <a:t>Analytical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401" name="Text Box 9"/>
          <p:cNvSpPr txBox="1">
            <a:spLocks noChangeArrowheads="1"/>
          </p:cNvSpPr>
          <p:nvPr/>
        </p:nvSpPr>
        <p:spPr bwMode="auto">
          <a:xfrm>
            <a:off x="0" y="0"/>
            <a:ext cx="10160000" cy="9124950"/>
          </a:xfrm>
          <a:prstGeom prst="rect">
            <a:avLst/>
          </a:prstGeom>
          <a:solidFill>
            <a:srgbClr val="EE7F1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1000" dirty="0"/>
          </a:p>
          <a:p>
            <a:pPr>
              <a:spcBef>
                <a:spcPct val="50000"/>
              </a:spcBef>
            </a:pPr>
            <a:endParaRPr lang="en-US" sz="1000" dirty="0"/>
          </a:p>
          <a:p>
            <a:pPr>
              <a:spcBef>
                <a:spcPct val="50000"/>
              </a:spcBef>
            </a:pPr>
            <a:endParaRPr lang="en-US" sz="1000" dirty="0"/>
          </a:p>
          <a:p>
            <a:pPr>
              <a:spcBef>
                <a:spcPct val="50000"/>
              </a:spcBef>
            </a:pPr>
            <a:endParaRPr lang="en-US" sz="1000" dirty="0"/>
          </a:p>
          <a:p>
            <a:pPr>
              <a:spcBef>
                <a:spcPct val="50000"/>
              </a:spcBef>
            </a:pPr>
            <a:endParaRPr lang="en-US" sz="1000" dirty="0"/>
          </a:p>
        </p:txBody>
      </p:sp>
      <p:sp>
        <p:nvSpPr>
          <p:cNvPr id="47107" name="Line 10"/>
          <p:cNvSpPr>
            <a:spLocks noChangeShapeType="1"/>
          </p:cNvSpPr>
          <p:nvPr/>
        </p:nvSpPr>
        <p:spPr bwMode="auto">
          <a:xfrm>
            <a:off x="0" y="7596188"/>
            <a:ext cx="10160000" cy="2381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87404" name="Text Box 12"/>
          <p:cNvSpPr txBox="1">
            <a:spLocks noChangeArrowheads="1"/>
          </p:cNvSpPr>
          <p:nvPr/>
        </p:nvSpPr>
        <p:spPr bwMode="auto">
          <a:xfrm>
            <a:off x="1422400" y="1741488"/>
            <a:ext cx="7013575" cy="5140325"/>
          </a:xfrm>
          <a:prstGeom prst="rect">
            <a:avLst/>
          </a:prstGeom>
          <a:solidFill>
            <a:srgbClr val="EE7F10"/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b="1" dirty="0"/>
          </a:p>
          <a:p>
            <a:pPr>
              <a:buFont typeface="Arial" charset="0"/>
              <a:buChar char="•"/>
            </a:pPr>
            <a:r>
              <a:rPr lang="en-US" sz="2000" b="1" dirty="0"/>
              <a:t>   Fun-loving, enjoys life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 Spontaneous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 Flexible, adaptable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 Carefree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 Proficient, capable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 Hands-on person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 Practical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 Problem-solver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 Good negotiator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 Do many things at once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 Eclectic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 Can deal with chaos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 Curious, welcomes ideas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 Superior ability to discriminate among options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 See shades of gray</a:t>
            </a:r>
          </a:p>
        </p:txBody>
      </p:sp>
      <p:sp>
        <p:nvSpPr>
          <p:cNvPr id="187408" name="Rectangle 16"/>
          <p:cNvSpPr>
            <a:spLocks noChangeArrowheads="1"/>
          </p:cNvSpPr>
          <p:nvPr/>
        </p:nvSpPr>
        <p:spPr bwMode="auto">
          <a:xfrm>
            <a:off x="1422400" y="381000"/>
            <a:ext cx="7010400" cy="1371600"/>
          </a:xfrm>
          <a:prstGeom prst="rect">
            <a:avLst/>
          </a:prstGeom>
          <a:solidFill>
            <a:schemeClr val="tx1"/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 b="1" dirty="0">
                <a:solidFill>
                  <a:srgbClr val="EE7F10"/>
                </a:solidFill>
              </a:rPr>
              <a:t>Orange may</a:t>
            </a:r>
            <a:r>
              <a:rPr lang="en-US" sz="3600" dirty="0">
                <a:solidFill>
                  <a:srgbClr val="EE7F10"/>
                </a:solidFill>
              </a:rPr>
              <a:t>	                   </a:t>
            </a:r>
          </a:p>
          <a:p>
            <a:r>
              <a:rPr lang="en-US" sz="3600" b="1" dirty="0">
                <a:solidFill>
                  <a:srgbClr val="EE7F10"/>
                </a:solidFill>
              </a:rPr>
              <a:t>see SELF</a:t>
            </a:r>
            <a:r>
              <a:rPr lang="en-US" sz="3600" dirty="0">
                <a:solidFill>
                  <a:srgbClr val="EE7F10"/>
                </a:solidFill>
              </a:rPr>
              <a:t> </a:t>
            </a:r>
            <a:r>
              <a:rPr lang="en-US" sz="3600" b="1" dirty="0">
                <a:solidFill>
                  <a:srgbClr val="EE7F10"/>
                </a:solidFill>
              </a:rPr>
              <a:t>as</a:t>
            </a:r>
            <a:r>
              <a:rPr lang="en-US" sz="3600" dirty="0">
                <a:solidFill>
                  <a:srgbClr val="EE7F10"/>
                </a:solidFill>
              </a:rPr>
              <a:t>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8"/>
          <p:cNvSpPr txBox="1">
            <a:spLocks noChangeArrowheads="1"/>
          </p:cNvSpPr>
          <p:nvPr/>
        </p:nvSpPr>
        <p:spPr bwMode="auto">
          <a:xfrm>
            <a:off x="6886575" y="381000"/>
            <a:ext cx="184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dirty="0"/>
          </a:p>
        </p:txBody>
      </p:sp>
      <p:pic>
        <p:nvPicPr>
          <p:cNvPr id="22545" name="MSj03886240000[1]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320713" y="3746500"/>
            <a:ext cx="452437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61" name="Rectangle 33"/>
          <p:cNvSpPr>
            <a:spLocks noChangeArrowheads="1"/>
          </p:cNvSpPr>
          <p:nvPr/>
        </p:nvSpPr>
        <p:spPr bwMode="auto">
          <a:xfrm>
            <a:off x="0" y="0"/>
            <a:ext cx="10160000" cy="7620000"/>
          </a:xfrm>
          <a:prstGeom prst="rect">
            <a:avLst/>
          </a:prstGeom>
          <a:solidFill>
            <a:srgbClr val="EE7F1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/>
              <a:t> </a:t>
            </a:r>
          </a:p>
        </p:txBody>
      </p:sp>
      <p:sp>
        <p:nvSpPr>
          <p:cNvPr id="48133" name="Text Box 34"/>
          <p:cNvSpPr txBox="1">
            <a:spLocks noChangeArrowheads="1"/>
          </p:cNvSpPr>
          <p:nvPr/>
        </p:nvSpPr>
        <p:spPr bwMode="auto">
          <a:xfrm>
            <a:off x="6886575" y="2598738"/>
            <a:ext cx="18415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dirty="0"/>
          </a:p>
        </p:txBody>
      </p:sp>
      <p:sp>
        <p:nvSpPr>
          <p:cNvPr id="22564" name="Text Box 36"/>
          <p:cNvSpPr txBox="1">
            <a:spLocks noChangeArrowheads="1"/>
          </p:cNvSpPr>
          <p:nvPr/>
        </p:nvSpPr>
        <p:spPr bwMode="auto">
          <a:xfrm>
            <a:off x="1466850" y="571500"/>
            <a:ext cx="7013575" cy="1446213"/>
          </a:xfrm>
          <a:prstGeom prst="rect">
            <a:avLst/>
          </a:prstGeom>
          <a:solidFill>
            <a:schemeClr val="tx1"/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 dirty="0">
                <a:solidFill>
                  <a:srgbClr val="EE7F10"/>
                </a:solidFill>
              </a:rPr>
              <a:t>OTHERS</a:t>
            </a:r>
            <a:r>
              <a:rPr lang="en-US" sz="3600" dirty="0"/>
              <a:t> </a:t>
            </a:r>
            <a:r>
              <a:rPr lang="en-US" sz="3600" b="1" dirty="0">
                <a:solidFill>
                  <a:srgbClr val="EE7F10"/>
                </a:solidFill>
              </a:rPr>
              <a:t>see</a:t>
            </a:r>
            <a:r>
              <a:rPr lang="en-US" sz="3600" b="1" dirty="0"/>
              <a:t> </a:t>
            </a:r>
            <a:r>
              <a:rPr lang="en-US" sz="3600" dirty="0"/>
              <a:t>                                                             </a:t>
            </a:r>
          </a:p>
          <a:p>
            <a:r>
              <a:rPr lang="en-US" sz="3600" b="1" dirty="0">
                <a:solidFill>
                  <a:srgbClr val="EE7F10"/>
                </a:solidFill>
              </a:rPr>
              <a:t>Orange as</a:t>
            </a:r>
            <a:endParaRPr lang="en-US" sz="800" b="1" dirty="0">
              <a:solidFill>
                <a:srgbClr val="EE7F10"/>
              </a:solidFill>
            </a:endParaRPr>
          </a:p>
          <a:p>
            <a:endParaRPr lang="en-US" sz="1600" dirty="0"/>
          </a:p>
        </p:txBody>
      </p:sp>
      <p:sp>
        <p:nvSpPr>
          <p:cNvPr id="22565" name="Text Box 37"/>
          <p:cNvSpPr txBox="1">
            <a:spLocks noChangeArrowheads="1"/>
          </p:cNvSpPr>
          <p:nvPr/>
        </p:nvSpPr>
        <p:spPr bwMode="auto">
          <a:xfrm>
            <a:off x="1466850" y="2057400"/>
            <a:ext cx="7013575" cy="5200650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charset="2"/>
              <a:buNone/>
            </a:pPr>
            <a:endParaRPr lang="en-US" sz="2000" b="1" dirty="0"/>
          </a:p>
          <a:p>
            <a:pPr>
              <a:buFont typeface="Arial" charset="0"/>
              <a:buChar char="•"/>
            </a:pPr>
            <a:r>
              <a:rPr lang="en-US" sz="2000" b="1" dirty="0"/>
              <a:t>  Irresponsible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Flaky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Goofs off too much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Disobeys rules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Manipulative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Not to be trusted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Not able to stay on task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Scattered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Cluttered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Uncontrollable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Resists closure or  decisions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Indecisive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Obnoxious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Not a team player</a:t>
            </a:r>
          </a:p>
          <a:p>
            <a:pPr>
              <a:buFont typeface="Wingdings" charset="2"/>
              <a:buNone/>
            </a:pPr>
            <a:endParaRPr lang="en-US" b="1" dirty="0"/>
          </a:p>
          <a:p>
            <a:pPr>
              <a:buFont typeface="Wingdings" charset="2"/>
              <a:buChar char="Ø"/>
            </a:pPr>
            <a:endParaRPr lang="en-US" sz="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audio>
              <p:cMediaNode vol="76000" showWhenStopped="0"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2545"/>
                </p:tgtEl>
              </p:cMediaNode>
            </p:audio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6886575" y="381000"/>
            <a:ext cx="184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dirty="0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>
            <a:off x="4741863" y="0"/>
            <a:ext cx="112712" cy="12065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>
            <a:off x="4854575" y="0"/>
            <a:ext cx="0" cy="12065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pic>
        <p:nvPicPr>
          <p:cNvPr id="26635" name="MSj03886190000[1]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51400" y="3681413"/>
            <a:ext cx="452438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158" name="Text Box 13"/>
          <p:cNvSpPr txBox="1">
            <a:spLocks noChangeArrowheads="1"/>
          </p:cNvSpPr>
          <p:nvPr/>
        </p:nvSpPr>
        <p:spPr bwMode="auto">
          <a:xfrm>
            <a:off x="225425" y="127000"/>
            <a:ext cx="10160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6638" name="Rectangle 14"/>
          <p:cNvSpPr>
            <a:spLocks noChangeArrowheads="1"/>
          </p:cNvSpPr>
          <p:nvPr/>
        </p:nvSpPr>
        <p:spPr bwMode="auto">
          <a:xfrm>
            <a:off x="0" y="0"/>
            <a:ext cx="10160000" cy="7620000"/>
          </a:xfrm>
          <a:prstGeom prst="rect">
            <a:avLst/>
          </a:prstGeom>
          <a:solidFill>
            <a:srgbClr val="B4B00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1" dirty="0"/>
          </a:p>
          <a:p>
            <a:pPr algn="ctr"/>
            <a:r>
              <a:rPr lang="en-US" b="1" dirty="0"/>
              <a:t>  </a:t>
            </a:r>
          </a:p>
          <a:p>
            <a:pPr algn="ctr"/>
            <a:endParaRPr lang="en-US" b="1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26639" name="Rectangle 15"/>
          <p:cNvSpPr>
            <a:spLocks noChangeArrowheads="1"/>
          </p:cNvSpPr>
          <p:nvPr/>
        </p:nvSpPr>
        <p:spPr bwMode="auto">
          <a:xfrm>
            <a:off x="1727200" y="381000"/>
            <a:ext cx="7013575" cy="14605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9161" name="Text Box 16"/>
          <p:cNvSpPr txBox="1">
            <a:spLocks noChangeArrowheads="1"/>
          </p:cNvSpPr>
          <p:nvPr/>
        </p:nvSpPr>
        <p:spPr bwMode="auto">
          <a:xfrm>
            <a:off x="1803400" y="381000"/>
            <a:ext cx="5418138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B4B00C"/>
                </a:solidFill>
              </a:rPr>
              <a:t>GOLD may</a:t>
            </a:r>
          </a:p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B4B00C"/>
                </a:solidFill>
              </a:rPr>
              <a:t>See SELF as:</a:t>
            </a:r>
          </a:p>
        </p:txBody>
      </p:sp>
      <p:sp>
        <p:nvSpPr>
          <p:cNvPr id="26641" name="Text Box 17"/>
          <p:cNvSpPr txBox="1">
            <a:spLocks noChangeArrowheads="1"/>
          </p:cNvSpPr>
          <p:nvPr/>
        </p:nvSpPr>
        <p:spPr bwMode="auto">
          <a:xfrm>
            <a:off x="1787525" y="1841500"/>
            <a:ext cx="6950075" cy="5386388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000" b="1" dirty="0"/>
              <a:t>  </a:t>
            </a:r>
            <a:r>
              <a:rPr lang="en-US" sz="2000" dirty="0"/>
              <a:t> </a:t>
            </a:r>
            <a:r>
              <a:rPr lang="en-US" sz="2000" b="1" dirty="0"/>
              <a:t>Stable</a:t>
            </a:r>
          </a:p>
          <a:p>
            <a:pPr>
              <a:buFontTx/>
              <a:buChar char="•"/>
            </a:pPr>
            <a:r>
              <a:rPr lang="en-US" sz="2000" b="1" dirty="0"/>
              <a:t>   Providing security</a:t>
            </a:r>
          </a:p>
          <a:p>
            <a:pPr>
              <a:buFontTx/>
              <a:buChar char="•"/>
            </a:pPr>
            <a:r>
              <a:rPr lang="en-US" sz="2000" b="1" dirty="0"/>
              <a:t>   Dependable</a:t>
            </a:r>
          </a:p>
          <a:p>
            <a:pPr>
              <a:buFontTx/>
              <a:buChar char="•"/>
            </a:pPr>
            <a:r>
              <a:rPr lang="en-US" sz="2000" b="1" dirty="0"/>
              <a:t>   Firm</a:t>
            </a:r>
          </a:p>
          <a:p>
            <a:pPr>
              <a:buFontTx/>
              <a:buChar char="•"/>
            </a:pPr>
            <a:r>
              <a:rPr lang="en-US" sz="2000" b="1" dirty="0"/>
              <a:t>   Always have a view</a:t>
            </a:r>
          </a:p>
          <a:p>
            <a:pPr>
              <a:buFontTx/>
              <a:buChar char="•"/>
            </a:pPr>
            <a:r>
              <a:rPr lang="en-US" sz="2000" b="1" dirty="0"/>
              <a:t>   Efficient</a:t>
            </a:r>
          </a:p>
          <a:p>
            <a:pPr>
              <a:buFontTx/>
              <a:buChar char="•"/>
            </a:pPr>
            <a:r>
              <a:rPr lang="en-US" sz="2000" b="1" dirty="0"/>
              <a:t>   Realistic</a:t>
            </a:r>
          </a:p>
          <a:p>
            <a:pPr>
              <a:buFontTx/>
              <a:buChar char="•"/>
            </a:pPr>
            <a:r>
              <a:rPr lang="en-US" sz="2000" b="1" dirty="0"/>
              <a:t>   Decisive</a:t>
            </a:r>
          </a:p>
          <a:p>
            <a:pPr>
              <a:buFontTx/>
              <a:buChar char="•"/>
            </a:pPr>
            <a:r>
              <a:rPr lang="en-US" sz="2000" b="1" dirty="0"/>
              <a:t>   Executive type</a:t>
            </a:r>
          </a:p>
          <a:p>
            <a:pPr>
              <a:buFontTx/>
              <a:buChar char="•"/>
            </a:pPr>
            <a:r>
              <a:rPr lang="en-US" sz="2000" b="1" dirty="0"/>
              <a:t>   Good planner</a:t>
            </a:r>
          </a:p>
          <a:p>
            <a:pPr>
              <a:buFontTx/>
              <a:buChar char="•"/>
            </a:pPr>
            <a:r>
              <a:rPr lang="en-US" sz="2000" b="1" dirty="0"/>
              <a:t>   Orderly, neat</a:t>
            </a:r>
          </a:p>
          <a:p>
            <a:pPr>
              <a:buFontTx/>
              <a:buChar char="•"/>
            </a:pPr>
            <a:r>
              <a:rPr lang="en-US" sz="2000" b="1" dirty="0"/>
              <a:t>   Good at sorting and </a:t>
            </a:r>
          </a:p>
          <a:p>
            <a:r>
              <a:rPr lang="en-US" sz="2000" b="1" dirty="0"/>
              <a:t>     weeding out</a:t>
            </a:r>
          </a:p>
          <a:p>
            <a:pPr>
              <a:buFontTx/>
              <a:buChar char="•"/>
            </a:pPr>
            <a:r>
              <a:rPr lang="en-US" sz="2000" b="1" dirty="0"/>
              <a:t>   Organized person</a:t>
            </a:r>
          </a:p>
          <a:p>
            <a:pPr>
              <a:buFontTx/>
              <a:buChar char="•"/>
            </a:pPr>
            <a:r>
              <a:rPr lang="en-US" sz="2000" b="1" dirty="0"/>
              <a:t>   Punctual</a:t>
            </a:r>
          </a:p>
          <a:p>
            <a:pPr>
              <a:buFontTx/>
              <a:buChar char="•"/>
            </a:pPr>
            <a:r>
              <a:rPr lang="en-US" sz="2000" b="1" dirty="0"/>
              <a:t>   Goal oriented</a:t>
            </a:r>
          </a:p>
          <a:p>
            <a:pPr>
              <a:buFontTx/>
              <a:buChar char="•"/>
            </a:pPr>
            <a:r>
              <a:rPr lang="en-US" sz="2000" b="1" dirty="0"/>
              <a:t>   Seeks closure</a:t>
            </a:r>
            <a:endParaRPr lang="en-US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audio>
              <p:cMediaNode vol="30000" showWhenStopped="0"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6635"/>
                </p:tgtEl>
              </p:cMediaNode>
            </p:audio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5"/>
          <p:cNvSpPr txBox="1">
            <a:spLocks noChangeArrowheads="1"/>
          </p:cNvSpPr>
          <p:nvPr/>
        </p:nvSpPr>
        <p:spPr bwMode="auto">
          <a:xfrm>
            <a:off x="0" y="0"/>
            <a:ext cx="10160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189446" name="Rectangle 6"/>
          <p:cNvSpPr>
            <a:spLocks noChangeArrowheads="1"/>
          </p:cNvSpPr>
          <p:nvPr/>
        </p:nvSpPr>
        <p:spPr bwMode="auto">
          <a:xfrm>
            <a:off x="0" y="0"/>
            <a:ext cx="10160000" cy="7620000"/>
          </a:xfrm>
          <a:prstGeom prst="rect">
            <a:avLst/>
          </a:prstGeom>
          <a:solidFill>
            <a:srgbClr val="B4B00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b="1" dirty="0"/>
          </a:p>
          <a:p>
            <a:pPr algn="ctr"/>
            <a:r>
              <a:rPr lang="en-US" b="1" dirty="0"/>
              <a:t>  </a:t>
            </a:r>
          </a:p>
          <a:p>
            <a:pPr algn="ctr"/>
            <a:endParaRPr lang="en-US" b="1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sp>
        <p:nvSpPr>
          <p:cNvPr id="189447" name="Rectangle 7"/>
          <p:cNvSpPr>
            <a:spLocks noChangeArrowheads="1"/>
          </p:cNvSpPr>
          <p:nvPr/>
        </p:nvSpPr>
        <p:spPr bwMode="auto">
          <a:xfrm>
            <a:off x="1371600" y="635000"/>
            <a:ext cx="7112000" cy="1498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0181" name="Text Box 10"/>
          <p:cNvSpPr txBox="1">
            <a:spLocks noChangeArrowheads="1"/>
          </p:cNvSpPr>
          <p:nvPr/>
        </p:nvSpPr>
        <p:spPr bwMode="auto">
          <a:xfrm>
            <a:off x="1574800" y="635000"/>
            <a:ext cx="5418138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B4B00C"/>
                </a:solidFill>
              </a:rPr>
              <a:t>OTHERS see</a:t>
            </a:r>
          </a:p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B4B00C"/>
                </a:solidFill>
              </a:rPr>
              <a:t>Gold as</a:t>
            </a:r>
          </a:p>
        </p:txBody>
      </p:sp>
      <p:sp>
        <p:nvSpPr>
          <p:cNvPr id="189451" name="Text Box 11"/>
          <p:cNvSpPr txBox="1">
            <a:spLocks noChangeArrowheads="1"/>
          </p:cNvSpPr>
          <p:nvPr/>
        </p:nvSpPr>
        <p:spPr bwMode="auto">
          <a:xfrm>
            <a:off x="1371600" y="2133600"/>
            <a:ext cx="7086600" cy="4586288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/>
              <a:t>  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Rigid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Controlling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Dull, boring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Stubborn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Opinionated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System Bound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Unimaginative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Judgmental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Bossy, controlling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Uptight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Predictable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Autocratic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4"/>
          <p:cNvSpPr>
            <a:spLocks noChangeArrowheads="1"/>
          </p:cNvSpPr>
          <p:nvPr/>
        </p:nvSpPr>
        <p:spPr bwMode="auto">
          <a:xfrm>
            <a:off x="0" y="0"/>
            <a:ext cx="10160000" cy="7620000"/>
          </a:xfrm>
          <a:prstGeom prst="rect">
            <a:avLst/>
          </a:prstGeom>
          <a:solidFill>
            <a:schemeClr val="tx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92517" name="Text Box 5"/>
          <p:cNvSpPr txBox="1">
            <a:spLocks noChangeArrowheads="1"/>
          </p:cNvSpPr>
          <p:nvPr/>
        </p:nvSpPr>
        <p:spPr bwMode="auto">
          <a:xfrm>
            <a:off x="1016000" y="444500"/>
            <a:ext cx="7902575" cy="1477963"/>
          </a:xfrm>
          <a:prstGeom prst="rect">
            <a:avLst/>
          </a:prstGeom>
          <a:solidFill>
            <a:schemeClr val="tx2"/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0000CC"/>
                </a:solidFill>
              </a:rPr>
              <a:t>Blue may</a:t>
            </a:r>
          </a:p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0000CC"/>
                </a:solidFill>
              </a:rPr>
              <a:t>see SELF</a:t>
            </a:r>
            <a:r>
              <a:rPr lang="en-US" sz="3600" dirty="0">
                <a:solidFill>
                  <a:srgbClr val="0000CC"/>
                </a:solidFill>
              </a:rPr>
              <a:t> </a:t>
            </a:r>
            <a:r>
              <a:rPr lang="en-US" sz="3600" b="1" dirty="0">
                <a:solidFill>
                  <a:srgbClr val="0000CC"/>
                </a:solidFill>
              </a:rPr>
              <a:t>as</a:t>
            </a:r>
            <a:r>
              <a:rPr lang="en-US" sz="3600" dirty="0">
                <a:solidFill>
                  <a:srgbClr val="0000CC"/>
                </a:solidFill>
              </a:rPr>
              <a:t>:</a:t>
            </a:r>
          </a:p>
        </p:txBody>
      </p:sp>
      <p:sp>
        <p:nvSpPr>
          <p:cNvPr id="51204" name="Text Box 6"/>
          <p:cNvSpPr txBox="1">
            <a:spLocks noChangeArrowheads="1"/>
          </p:cNvSpPr>
          <p:nvPr/>
        </p:nvSpPr>
        <p:spPr bwMode="auto">
          <a:xfrm>
            <a:off x="903288" y="1900238"/>
            <a:ext cx="79025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192519" name="Text Box 7"/>
          <p:cNvSpPr txBox="1">
            <a:spLocks noChangeArrowheads="1"/>
          </p:cNvSpPr>
          <p:nvPr/>
        </p:nvSpPr>
        <p:spPr bwMode="auto">
          <a:xfrm>
            <a:off x="1016000" y="1981200"/>
            <a:ext cx="7902575" cy="5232400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000" b="1" dirty="0">
                <a:solidFill>
                  <a:schemeClr val="accent1"/>
                </a:solidFill>
              </a:rPr>
              <a:t>  Compassionate</a:t>
            </a:r>
          </a:p>
          <a:p>
            <a:pPr>
              <a:buFontTx/>
              <a:buChar char="•"/>
            </a:pPr>
            <a:r>
              <a:rPr lang="en-US" sz="2000" b="1" dirty="0">
                <a:solidFill>
                  <a:schemeClr val="accent1"/>
                </a:solidFill>
              </a:rPr>
              <a:t>   Warm </a:t>
            </a:r>
          </a:p>
          <a:p>
            <a:pPr>
              <a:buFontTx/>
              <a:buChar char="•"/>
            </a:pPr>
            <a:r>
              <a:rPr lang="en-US" sz="2000" b="1" dirty="0">
                <a:solidFill>
                  <a:schemeClr val="accent1"/>
                </a:solidFill>
              </a:rPr>
              <a:t>   Romantic</a:t>
            </a:r>
          </a:p>
          <a:p>
            <a:pPr>
              <a:buFontTx/>
              <a:buChar char="•"/>
            </a:pPr>
            <a:r>
              <a:rPr lang="en-US" sz="2000" b="1" dirty="0">
                <a:solidFill>
                  <a:schemeClr val="accent1"/>
                </a:solidFill>
              </a:rPr>
              <a:t>   Spiritual</a:t>
            </a:r>
          </a:p>
          <a:p>
            <a:pPr>
              <a:buFontTx/>
              <a:buChar char="•"/>
            </a:pPr>
            <a:r>
              <a:rPr lang="en-US" sz="2000" b="1" dirty="0">
                <a:solidFill>
                  <a:schemeClr val="accent1"/>
                </a:solidFill>
              </a:rPr>
              <a:t>   Idealistic</a:t>
            </a:r>
          </a:p>
          <a:p>
            <a:pPr>
              <a:buFontTx/>
              <a:buChar char="•"/>
            </a:pPr>
            <a:r>
              <a:rPr lang="en-US" sz="2000" b="1" dirty="0">
                <a:solidFill>
                  <a:schemeClr val="accent1"/>
                </a:solidFill>
              </a:rPr>
              <a:t>   Work tirelessly for cause </a:t>
            </a:r>
          </a:p>
          <a:p>
            <a:pPr>
              <a:buFontTx/>
              <a:buChar char="•"/>
            </a:pPr>
            <a:r>
              <a:rPr lang="en-US" sz="2000" b="1" dirty="0">
                <a:solidFill>
                  <a:schemeClr val="accent1"/>
                </a:solidFill>
              </a:rPr>
              <a:t>   Unselfish</a:t>
            </a:r>
          </a:p>
          <a:p>
            <a:pPr>
              <a:buFontTx/>
              <a:buChar char="•"/>
            </a:pPr>
            <a:r>
              <a:rPr lang="en-US" sz="2000" b="1" dirty="0">
                <a:solidFill>
                  <a:schemeClr val="accent1"/>
                </a:solidFill>
              </a:rPr>
              <a:t>   Empathetic</a:t>
            </a:r>
          </a:p>
          <a:p>
            <a:pPr>
              <a:buFontTx/>
              <a:buChar char="•"/>
            </a:pPr>
            <a:r>
              <a:rPr lang="en-US" sz="2000" b="1" dirty="0">
                <a:solidFill>
                  <a:schemeClr val="accent1"/>
                </a:solidFill>
              </a:rPr>
              <a:t>   Affirming</a:t>
            </a:r>
          </a:p>
          <a:p>
            <a:pPr>
              <a:buFontTx/>
              <a:buChar char="•"/>
            </a:pPr>
            <a:r>
              <a:rPr lang="en-US" sz="2000" b="1" dirty="0">
                <a:solidFill>
                  <a:schemeClr val="accent1"/>
                </a:solidFill>
              </a:rPr>
              <a:t>   Caretaker</a:t>
            </a:r>
          </a:p>
          <a:p>
            <a:pPr>
              <a:buFontTx/>
              <a:buChar char="•"/>
            </a:pPr>
            <a:r>
              <a:rPr lang="en-US" sz="2000" b="1" dirty="0">
                <a:solidFill>
                  <a:schemeClr val="accent1"/>
                </a:solidFill>
              </a:rPr>
              <a:t>   Relate current experiences with past ones</a:t>
            </a:r>
          </a:p>
          <a:p>
            <a:pPr>
              <a:buFontTx/>
              <a:buChar char="•"/>
            </a:pPr>
            <a:r>
              <a:rPr lang="en-US" sz="2000" b="1" dirty="0">
                <a:solidFill>
                  <a:schemeClr val="accent1"/>
                </a:solidFill>
              </a:rPr>
              <a:t>   Likes to please people</a:t>
            </a:r>
          </a:p>
          <a:p>
            <a:pPr>
              <a:buFontTx/>
              <a:buChar char="•"/>
            </a:pPr>
            <a:r>
              <a:rPr lang="en-US" sz="2000" b="1" dirty="0">
                <a:solidFill>
                  <a:schemeClr val="accent1"/>
                </a:solidFill>
              </a:rPr>
              <a:t>   Wanting harmony </a:t>
            </a:r>
          </a:p>
          <a:p>
            <a:pPr>
              <a:buFontTx/>
              <a:buChar char="•"/>
            </a:pPr>
            <a:r>
              <a:rPr lang="en-US" sz="2000" b="1" dirty="0">
                <a:solidFill>
                  <a:schemeClr val="accent1"/>
                </a:solidFill>
              </a:rPr>
              <a:t>   Great communicator</a:t>
            </a:r>
          </a:p>
          <a:p>
            <a:pPr>
              <a:buFontTx/>
              <a:buChar char="•"/>
            </a:pPr>
            <a:r>
              <a:rPr lang="en-US" sz="2000" b="1" dirty="0">
                <a:solidFill>
                  <a:schemeClr val="accent1"/>
                </a:solidFill>
              </a:rPr>
              <a:t>   Trusting</a:t>
            </a:r>
          </a:p>
          <a:p>
            <a:pPr>
              <a:spcBef>
                <a:spcPct val="50000"/>
              </a:spcBef>
            </a:pPr>
            <a:endParaRPr lang="en-US" sz="2000" dirty="0">
              <a:solidFill>
                <a:schemeClr val="accent1"/>
              </a:solidFill>
            </a:endParaRPr>
          </a:p>
        </p:txBody>
      </p:sp>
      <p:sp>
        <p:nvSpPr>
          <p:cNvPr id="51206" name="Text Box 9"/>
          <p:cNvSpPr txBox="1">
            <a:spLocks noChangeArrowheads="1"/>
          </p:cNvSpPr>
          <p:nvPr/>
        </p:nvSpPr>
        <p:spPr bwMode="auto">
          <a:xfrm>
            <a:off x="6886575" y="381000"/>
            <a:ext cx="184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4"/>
          <p:cNvSpPr txBox="1">
            <a:spLocks noChangeArrowheads="1"/>
          </p:cNvSpPr>
          <p:nvPr/>
        </p:nvSpPr>
        <p:spPr bwMode="auto">
          <a:xfrm>
            <a:off x="6886575" y="381000"/>
            <a:ext cx="184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dirty="0"/>
          </a:p>
        </p:txBody>
      </p:sp>
      <p:sp>
        <p:nvSpPr>
          <p:cNvPr id="52227" name="Rectangle 13"/>
          <p:cNvSpPr>
            <a:spLocks noChangeArrowheads="1"/>
          </p:cNvSpPr>
          <p:nvPr/>
        </p:nvSpPr>
        <p:spPr bwMode="auto">
          <a:xfrm>
            <a:off x="0" y="0"/>
            <a:ext cx="10160000" cy="7620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9710" name="Text Box 14"/>
          <p:cNvSpPr txBox="1">
            <a:spLocks noChangeArrowheads="1"/>
          </p:cNvSpPr>
          <p:nvPr/>
        </p:nvSpPr>
        <p:spPr bwMode="auto">
          <a:xfrm>
            <a:off x="1016000" y="444500"/>
            <a:ext cx="7902575" cy="1200150"/>
          </a:xfrm>
          <a:prstGeom prst="rect">
            <a:avLst/>
          </a:prstGeom>
          <a:solidFill>
            <a:schemeClr val="tx2"/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 dirty="0">
                <a:solidFill>
                  <a:srgbClr val="0000CC"/>
                </a:solidFill>
              </a:rPr>
              <a:t>OTHERS see</a:t>
            </a:r>
          </a:p>
          <a:p>
            <a:r>
              <a:rPr lang="en-US" sz="3600" b="1" dirty="0">
                <a:solidFill>
                  <a:srgbClr val="0000CC"/>
                </a:solidFill>
              </a:rPr>
              <a:t>Blue as</a:t>
            </a:r>
            <a:r>
              <a:rPr lang="en-US" sz="3600" dirty="0">
                <a:solidFill>
                  <a:srgbClr val="0000CC"/>
                </a:solidFill>
              </a:rPr>
              <a:t>:</a:t>
            </a:r>
          </a:p>
        </p:txBody>
      </p:sp>
      <p:sp>
        <p:nvSpPr>
          <p:cNvPr id="52229" name="Text Box 15"/>
          <p:cNvSpPr txBox="1">
            <a:spLocks noChangeArrowheads="1"/>
          </p:cNvSpPr>
          <p:nvPr/>
        </p:nvSpPr>
        <p:spPr bwMode="auto">
          <a:xfrm>
            <a:off x="903288" y="1651000"/>
            <a:ext cx="79025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9712" name="Text Box 16"/>
          <p:cNvSpPr txBox="1">
            <a:spLocks noChangeArrowheads="1"/>
          </p:cNvSpPr>
          <p:nvPr/>
        </p:nvSpPr>
        <p:spPr bwMode="auto">
          <a:xfrm>
            <a:off x="1016000" y="1703388"/>
            <a:ext cx="7902575" cy="5078412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000" b="1" dirty="0">
                <a:solidFill>
                  <a:schemeClr val="accent1"/>
                </a:solidFill>
              </a:rPr>
              <a:t>  Overly emotional</a:t>
            </a:r>
          </a:p>
          <a:p>
            <a:pPr>
              <a:buFontTx/>
              <a:buChar char="•"/>
            </a:pPr>
            <a:r>
              <a:rPr lang="en-US" sz="2000" b="1" dirty="0">
                <a:solidFill>
                  <a:schemeClr val="accent1"/>
                </a:solidFill>
              </a:rPr>
              <a:t>   Bleeding heart</a:t>
            </a:r>
          </a:p>
          <a:p>
            <a:pPr>
              <a:buFontTx/>
              <a:buChar char="•"/>
            </a:pPr>
            <a:r>
              <a:rPr lang="en-US" sz="2000" b="1" dirty="0">
                <a:solidFill>
                  <a:schemeClr val="accent1"/>
                </a:solidFill>
              </a:rPr>
              <a:t>   Mushy</a:t>
            </a:r>
          </a:p>
          <a:p>
            <a:pPr>
              <a:buFontTx/>
              <a:buChar char="•"/>
            </a:pPr>
            <a:r>
              <a:rPr lang="en-US" sz="2000" b="1" dirty="0">
                <a:solidFill>
                  <a:schemeClr val="accent1"/>
                </a:solidFill>
              </a:rPr>
              <a:t>   Hopelessly naïve</a:t>
            </a:r>
          </a:p>
          <a:p>
            <a:pPr>
              <a:buFontTx/>
              <a:buChar char="•"/>
            </a:pPr>
            <a:r>
              <a:rPr lang="en-US" sz="2000" b="1" dirty="0">
                <a:solidFill>
                  <a:schemeClr val="accent1"/>
                </a:solidFill>
              </a:rPr>
              <a:t>   Too tender hearted</a:t>
            </a:r>
          </a:p>
          <a:p>
            <a:pPr>
              <a:buFontTx/>
              <a:buChar char="•"/>
            </a:pPr>
            <a:r>
              <a:rPr lang="en-US" sz="2000" b="1" dirty="0">
                <a:solidFill>
                  <a:schemeClr val="accent1"/>
                </a:solidFill>
              </a:rPr>
              <a:t>   Easily duped</a:t>
            </a:r>
          </a:p>
          <a:p>
            <a:pPr>
              <a:buFontTx/>
              <a:buChar char="•"/>
            </a:pPr>
            <a:r>
              <a:rPr lang="en-US" sz="2000" b="1" dirty="0">
                <a:solidFill>
                  <a:schemeClr val="accent1"/>
                </a:solidFill>
              </a:rPr>
              <a:t>   Too touchy-feely</a:t>
            </a:r>
          </a:p>
          <a:p>
            <a:pPr>
              <a:buFontTx/>
              <a:buChar char="•"/>
            </a:pPr>
            <a:r>
              <a:rPr lang="en-US" sz="2000" b="1" dirty="0">
                <a:solidFill>
                  <a:schemeClr val="accent1"/>
                </a:solidFill>
              </a:rPr>
              <a:t>   Too nice</a:t>
            </a:r>
          </a:p>
          <a:p>
            <a:pPr>
              <a:buFontTx/>
              <a:buChar char="•"/>
            </a:pPr>
            <a:r>
              <a:rPr lang="en-US" sz="2000" b="1" dirty="0">
                <a:solidFill>
                  <a:schemeClr val="accent1"/>
                </a:solidFill>
              </a:rPr>
              <a:t>   Too trusting</a:t>
            </a:r>
          </a:p>
          <a:p>
            <a:pPr>
              <a:buFontTx/>
              <a:buChar char="•"/>
            </a:pPr>
            <a:r>
              <a:rPr lang="en-US" sz="2000" b="1" dirty="0">
                <a:solidFill>
                  <a:schemeClr val="accent1"/>
                </a:solidFill>
              </a:rPr>
              <a:t>   Smothering</a:t>
            </a:r>
          </a:p>
          <a:p>
            <a:pPr>
              <a:buFontTx/>
              <a:buChar char="•"/>
            </a:pPr>
            <a:r>
              <a:rPr lang="en-US" sz="2000" b="1" dirty="0">
                <a:solidFill>
                  <a:schemeClr val="accent1"/>
                </a:solidFill>
              </a:rPr>
              <a:t>   Stuck in/lives in past</a:t>
            </a:r>
          </a:p>
          <a:p>
            <a:pPr>
              <a:buFontTx/>
              <a:buChar char="•"/>
            </a:pPr>
            <a:r>
              <a:rPr lang="en-US" sz="2000" b="1" dirty="0">
                <a:solidFill>
                  <a:schemeClr val="accent1"/>
                </a:solidFill>
              </a:rPr>
              <a:t>   Groveling</a:t>
            </a:r>
          </a:p>
          <a:p>
            <a:pPr>
              <a:buFontTx/>
              <a:buChar char="•"/>
            </a:pPr>
            <a:r>
              <a:rPr lang="en-US" sz="2000" b="1" dirty="0">
                <a:solidFill>
                  <a:schemeClr val="accent1"/>
                </a:solidFill>
              </a:rPr>
              <a:t>   Fawning</a:t>
            </a:r>
          </a:p>
          <a:p>
            <a:pPr>
              <a:buFontTx/>
              <a:buChar char="•"/>
            </a:pPr>
            <a:r>
              <a:rPr lang="en-US" sz="2000" b="1" dirty="0">
                <a:solidFill>
                  <a:schemeClr val="accent1"/>
                </a:solidFill>
              </a:rPr>
              <a:t>   Soft</a:t>
            </a:r>
          </a:p>
          <a:p>
            <a:pPr>
              <a:buFontTx/>
              <a:buChar char="•"/>
            </a:pPr>
            <a:r>
              <a:rPr lang="en-US" sz="2000" b="1" dirty="0">
                <a:solidFill>
                  <a:schemeClr val="accent1"/>
                </a:solidFill>
              </a:rPr>
              <a:t>   Talks too much</a:t>
            </a:r>
          </a:p>
          <a:p>
            <a:pPr>
              <a:buFontTx/>
              <a:buChar char="•"/>
            </a:pPr>
            <a:r>
              <a:rPr lang="en-US" sz="2000" b="1" dirty="0">
                <a:solidFill>
                  <a:schemeClr val="accent1"/>
                </a:solidFill>
              </a:rPr>
              <a:t>   Push over</a:t>
            </a:r>
            <a:endParaRPr lang="en-US" sz="2000" dirty="0">
              <a:solidFill>
                <a:schemeClr val="accent1"/>
              </a:solidFill>
            </a:endParaRPr>
          </a:p>
        </p:txBody>
      </p:sp>
      <p:sp>
        <p:nvSpPr>
          <p:cNvPr id="52231" name="Text Box 17"/>
          <p:cNvSpPr txBox="1">
            <a:spLocks noChangeArrowheads="1"/>
          </p:cNvSpPr>
          <p:nvPr/>
        </p:nvSpPr>
        <p:spPr bwMode="auto">
          <a:xfrm>
            <a:off x="6886575" y="381000"/>
            <a:ext cx="184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4"/>
          <p:cNvSpPr>
            <a:spLocks noChangeArrowheads="1"/>
          </p:cNvSpPr>
          <p:nvPr/>
        </p:nvSpPr>
        <p:spPr bwMode="auto">
          <a:xfrm>
            <a:off x="0" y="0"/>
            <a:ext cx="10160000" cy="7620000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3541" name="Rectangle 5"/>
          <p:cNvSpPr>
            <a:spLocks noChangeArrowheads="1"/>
          </p:cNvSpPr>
          <p:nvPr/>
        </p:nvSpPr>
        <p:spPr bwMode="auto">
          <a:xfrm>
            <a:off x="1581150" y="317500"/>
            <a:ext cx="6659563" cy="1397000"/>
          </a:xfrm>
          <a:prstGeom prst="rect">
            <a:avLst/>
          </a:prstGeom>
          <a:solidFill>
            <a:schemeClr val="tx1"/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600" b="1" dirty="0">
                <a:solidFill>
                  <a:srgbClr val="00CC00"/>
                </a:solidFill>
              </a:rPr>
              <a:t>Green may</a:t>
            </a:r>
            <a:r>
              <a:rPr lang="en-US" sz="3600" dirty="0">
                <a:solidFill>
                  <a:srgbClr val="00CC00"/>
                </a:solidFill>
              </a:rPr>
              <a:t> </a:t>
            </a:r>
            <a:r>
              <a:rPr lang="en-US" sz="3600" b="1" dirty="0">
                <a:solidFill>
                  <a:srgbClr val="00CC00"/>
                </a:solidFill>
              </a:rPr>
              <a:t> </a:t>
            </a:r>
            <a:r>
              <a:rPr lang="en-US" sz="3600" dirty="0">
                <a:solidFill>
                  <a:srgbClr val="00CC00"/>
                </a:solidFill>
              </a:rPr>
              <a:t>                                                             </a:t>
            </a:r>
          </a:p>
          <a:p>
            <a:pPr marL="342900" indent="-342900">
              <a:spcBef>
                <a:spcPct val="20000"/>
              </a:spcBef>
            </a:pPr>
            <a:r>
              <a:rPr lang="en-US" sz="3600" b="1" dirty="0">
                <a:solidFill>
                  <a:srgbClr val="00CC00"/>
                </a:solidFill>
              </a:rPr>
              <a:t>See SELF as</a:t>
            </a:r>
          </a:p>
        </p:txBody>
      </p:sp>
      <p:sp>
        <p:nvSpPr>
          <p:cNvPr id="53252" name="Text Box 6"/>
          <p:cNvSpPr txBox="1">
            <a:spLocks noChangeArrowheads="1"/>
          </p:cNvSpPr>
          <p:nvPr/>
        </p:nvSpPr>
        <p:spPr bwMode="auto">
          <a:xfrm>
            <a:off x="6886575" y="381000"/>
            <a:ext cx="184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dirty="0"/>
          </a:p>
        </p:txBody>
      </p:sp>
      <p:sp>
        <p:nvSpPr>
          <p:cNvPr id="193545" name="Text Box 9"/>
          <p:cNvSpPr txBox="1">
            <a:spLocks noChangeArrowheads="1"/>
          </p:cNvSpPr>
          <p:nvPr/>
        </p:nvSpPr>
        <p:spPr bwMode="auto">
          <a:xfrm>
            <a:off x="1581150" y="1587500"/>
            <a:ext cx="6659563" cy="4770438"/>
          </a:xfrm>
          <a:prstGeom prst="rect">
            <a:avLst/>
          </a:prstGeom>
          <a:solidFill>
            <a:srgbClr val="00CC00"/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en-US" dirty="0"/>
              <a:t> </a:t>
            </a:r>
            <a:r>
              <a:rPr lang="en-US" sz="2000" b="1" dirty="0"/>
              <a:t>Superior intellect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98% right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Powerful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Creative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Visionary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Original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Reasonable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Rational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Calm, not emotional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Under control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Precise, not repetitive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Able to find flaws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Objective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Seeking justice</a:t>
            </a:r>
          </a:p>
          <a:p>
            <a:pPr>
              <a:buFont typeface="Arial" charset="0"/>
              <a:buChar char="•"/>
            </a:pPr>
            <a:r>
              <a:rPr lang="en-US" sz="2000" b="1" dirty="0"/>
              <a:t>  Firm-minded</a:t>
            </a:r>
          </a:p>
        </p:txBody>
      </p:sp>
      <p:pic>
        <p:nvPicPr>
          <p:cNvPr id="193549" name="Picture 13">
            <a:hlinkClick r:id="" action="ppaction://media"/>
          </p:cNvPr>
          <p:cNvPicPr>
            <a:picLocks noRot="1" noChangeAspect="1" noChangeArrowheads="1"/>
          </p:cNvPicPr>
          <p:nvPr>
            <a:wavAudioFile r:embed="rId1" name="MSj03882310000[1].wav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304713" y="508000"/>
            <a:ext cx="452437" cy="25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audio>
              <p:cMediaNode vol="30000" showWhenStopped="0"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93549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Listening</a:t>
            </a:r>
            <a:endParaRPr lang="en-US" dirty="0"/>
          </a:p>
        </p:txBody>
      </p:sp>
      <p:sp>
        <p:nvSpPr>
          <p:cNvPr id="7171" name="Subtitle 2"/>
          <p:cNvSpPr>
            <a:spLocks noGrp="1"/>
          </p:cNvSpPr>
          <p:nvPr>
            <p:ph type="subTitle" idx="1"/>
          </p:nvPr>
        </p:nvSpPr>
        <p:spPr>
          <a:xfrm>
            <a:off x="617538" y="3494088"/>
            <a:ext cx="8728075" cy="1946275"/>
          </a:xfrm>
        </p:spPr>
        <p:txBody>
          <a:bodyPr/>
          <a:lstStyle/>
          <a:p>
            <a:pPr marR="0" eaLnBrk="1" hangingPunct="1"/>
            <a:r>
              <a:rPr lang="en-US" dirty="0" smtClean="0"/>
              <a:t>Luann Mathis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4"/>
          <p:cNvSpPr txBox="1">
            <a:spLocks noChangeArrowheads="1"/>
          </p:cNvSpPr>
          <p:nvPr/>
        </p:nvSpPr>
        <p:spPr bwMode="auto">
          <a:xfrm>
            <a:off x="6886575" y="381000"/>
            <a:ext cx="184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dirty="0"/>
          </a:p>
        </p:txBody>
      </p:sp>
      <p:sp>
        <p:nvSpPr>
          <p:cNvPr id="32785" name="Rectangle 17"/>
          <p:cNvSpPr>
            <a:spLocks noChangeArrowheads="1"/>
          </p:cNvSpPr>
          <p:nvPr/>
        </p:nvSpPr>
        <p:spPr bwMode="auto">
          <a:xfrm>
            <a:off x="0" y="0"/>
            <a:ext cx="10160000" cy="7620000"/>
          </a:xfrm>
          <a:prstGeom prst="rect">
            <a:avLst/>
          </a:prstGeom>
          <a:solidFill>
            <a:srgbClr val="00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2787" name="Text Box 19"/>
          <p:cNvSpPr txBox="1">
            <a:spLocks noChangeArrowheads="1"/>
          </p:cNvSpPr>
          <p:nvPr/>
        </p:nvSpPr>
        <p:spPr bwMode="auto">
          <a:xfrm>
            <a:off x="1919288" y="1858963"/>
            <a:ext cx="6886575" cy="4770437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US" sz="2000" b="1" dirty="0"/>
              <a:t>  Intellectual snob</a:t>
            </a:r>
          </a:p>
          <a:p>
            <a:pPr>
              <a:buFontTx/>
              <a:buChar char="•"/>
            </a:pPr>
            <a:r>
              <a:rPr lang="en-US" sz="2000" b="1" dirty="0"/>
              <a:t>  Arrogant</a:t>
            </a:r>
          </a:p>
          <a:p>
            <a:pPr>
              <a:buFontTx/>
              <a:buChar char="•"/>
            </a:pPr>
            <a:r>
              <a:rPr lang="en-US" sz="2000" b="1" dirty="0"/>
              <a:t>  Heartless</a:t>
            </a:r>
          </a:p>
          <a:p>
            <a:pPr>
              <a:buFontTx/>
              <a:buChar char="•"/>
            </a:pPr>
            <a:r>
              <a:rPr lang="en-US" sz="2000" b="1" dirty="0"/>
              <a:t>  Doesn’t care about people</a:t>
            </a:r>
          </a:p>
          <a:p>
            <a:pPr>
              <a:buFontTx/>
              <a:buChar char="•"/>
            </a:pPr>
            <a:r>
              <a:rPr lang="en-US" sz="2000" b="1" dirty="0"/>
              <a:t>  Ruthless</a:t>
            </a:r>
          </a:p>
          <a:p>
            <a:pPr>
              <a:buFontTx/>
              <a:buChar char="•"/>
            </a:pPr>
            <a:r>
              <a:rPr lang="en-US" sz="2000" b="1" dirty="0"/>
              <a:t>  Unrealistic</a:t>
            </a:r>
          </a:p>
          <a:p>
            <a:pPr>
              <a:buFontTx/>
              <a:buChar char="•"/>
            </a:pPr>
            <a:r>
              <a:rPr lang="en-US" sz="2000" b="1" dirty="0"/>
              <a:t>  Eccentric, weird</a:t>
            </a:r>
          </a:p>
          <a:p>
            <a:pPr>
              <a:buFontTx/>
              <a:buChar char="•"/>
            </a:pPr>
            <a:r>
              <a:rPr lang="en-US" sz="2000" b="1" dirty="0"/>
              <a:t>  Emotionally controlled</a:t>
            </a:r>
          </a:p>
          <a:p>
            <a:pPr>
              <a:buFontTx/>
              <a:buChar char="•"/>
            </a:pPr>
            <a:r>
              <a:rPr lang="en-US" sz="2000" b="1" dirty="0"/>
              <a:t>  Cool, aloof, unfeeling</a:t>
            </a:r>
          </a:p>
          <a:p>
            <a:pPr>
              <a:buFontTx/>
              <a:buChar char="•"/>
            </a:pPr>
            <a:r>
              <a:rPr lang="en-US" sz="2000" b="1" dirty="0"/>
              <a:t>  Afraid to open up</a:t>
            </a:r>
          </a:p>
          <a:p>
            <a:pPr>
              <a:buFontTx/>
              <a:buChar char="•"/>
            </a:pPr>
            <a:r>
              <a:rPr lang="en-US" sz="2000" b="1" dirty="0"/>
              <a:t>  Critical, fault finding</a:t>
            </a:r>
          </a:p>
          <a:p>
            <a:pPr>
              <a:buFontTx/>
              <a:buChar char="•"/>
            </a:pPr>
            <a:r>
              <a:rPr lang="en-US" sz="2000" b="1" dirty="0"/>
              <a:t>  Devaluing relational aspects</a:t>
            </a:r>
          </a:p>
          <a:p>
            <a:pPr>
              <a:buFontTx/>
              <a:buChar char="•"/>
            </a:pPr>
            <a:r>
              <a:rPr lang="en-US" sz="2000" b="1" dirty="0"/>
              <a:t>  Lacking mercy, unfair</a:t>
            </a:r>
          </a:p>
          <a:p>
            <a:pPr>
              <a:buFontTx/>
              <a:buChar char="•"/>
            </a:pPr>
            <a:r>
              <a:rPr lang="en-US" sz="2000" b="1" dirty="0"/>
              <a:t>  Unappreciative of others</a:t>
            </a:r>
          </a:p>
          <a:p>
            <a:pPr>
              <a:buFontTx/>
              <a:buChar char="•"/>
            </a:pPr>
            <a:r>
              <a:rPr lang="en-US" sz="2000" b="1" dirty="0"/>
              <a:t>  Stingy with praise</a:t>
            </a:r>
            <a:endParaRPr lang="en-US" sz="2000" dirty="0"/>
          </a:p>
        </p:txBody>
      </p:sp>
      <p:sp>
        <p:nvSpPr>
          <p:cNvPr id="32790" name="Text Box 22"/>
          <p:cNvSpPr txBox="1">
            <a:spLocks noChangeArrowheads="1"/>
          </p:cNvSpPr>
          <p:nvPr/>
        </p:nvSpPr>
        <p:spPr bwMode="auto">
          <a:xfrm>
            <a:off x="1919288" y="317500"/>
            <a:ext cx="6886575" cy="1508125"/>
          </a:xfrm>
          <a:prstGeom prst="rect">
            <a:avLst/>
          </a:prstGeom>
          <a:solidFill>
            <a:schemeClr val="tx1"/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 dirty="0">
                <a:solidFill>
                  <a:srgbClr val="00CC00"/>
                </a:solidFill>
              </a:rPr>
              <a:t>OTHERS</a:t>
            </a:r>
            <a:r>
              <a:rPr lang="en-US" sz="3600" dirty="0">
                <a:solidFill>
                  <a:srgbClr val="00CC00"/>
                </a:solidFill>
              </a:rPr>
              <a:t> </a:t>
            </a:r>
            <a:r>
              <a:rPr lang="en-US" sz="3600" b="1" dirty="0">
                <a:solidFill>
                  <a:srgbClr val="00CC00"/>
                </a:solidFill>
              </a:rPr>
              <a:t>see </a:t>
            </a:r>
            <a:r>
              <a:rPr lang="en-US" sz="3600" dirty="0">
                <a:solidFill>
                  <a:srgbClr val="00CC00"/>
                </a:solidFill>
              </a:rPr>
              <a:t>                                                             </a:t>
            </a:r>
          </a:p>
          <a:p>
            <a:r>
              <a:rPr lang="en-US" sz="3600" b="1" dirty="0">
                <a:solidFill>
                  <a:srgbClr val="00CC00"/>
                </a:solidFill>
              </a:rPr>
              <a:t>Green as</a:t>
            </a:r>
            <a:endParaRPr lang="en-US" sz="800" b="1" dirty="0">
              <a:solidFill>
                <a:srgbClr val="00CC00"/>
              </a:solidFill>
            </a:endParaRPr>
          </a:p>
          <a:p>
            <a:endParaRPr lang="en-US" sz="1200" b="1" dirty="0">
              <a:solidFill>
                <a:srgbClr val="00CC00"/>
              </a:solidFill>
            </a:endParaRPr>
          </a:p>
          <a:p>
            <a:endParaRPr lang="en-US" sz="800" b="1" dirty="0">
              <a:solidFill>
                <a:srgbClr val="00CC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7"/>
          <p:cNvSpPr txBox="1">
            <a:spLocks noChangeArrowheads="1"/>
          </p:cNvSpPr>
          <p:nvPr/>
        </p:nvSpPr>
        <p:spPr bwMode="auto">
          <a:xfrm>
            <a:off x="3273425" y="0"/>
            <a:ext cx="3613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34824" name="Text Box 8"/>
          <p:cNvSpPr txBox="1">
            <a:spLocks noChangeArrowheads="1"/>
          </p:cNvSpPr>
          <p:nvPr/>
        </p:nvSpPr>
        <p:spPr bwMode="auto">
          <a:xfrm>
            <a:off x="0" y="0"/>
            <a:ext cx="10160000" cy="12095163"/>
          </a:xfrm>
          <a:prstGeom prst="rect">
            <a:avLst/>
          </a:prstGeom>
          <a:solidFill>
            <a:srgbClr val="EE7F1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55300" name="Oval 10"/>
          <p:cNvSpPr>
            <a:spLocks noChangeArrowheads="1"/>
          </p:cNvSpPr>
          <p:nvPr/>
        </p:nvSpPr>
        <p:spPr bwMode="auto">
          <a:xfrm>
            <a:off x="0" y="1333500"/>
            <a:ext cx="10160000" cy="5207000"/>
          </a:xfrm>
          <a:prstGeom prst="ellipse">
            <a:avLst/>
          </a:prstGeom>
          <a:solidFill>
            <a:srgbClr val="EE7F10"/>
          </a:solidFill>
          <a:ln w="762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4828" name="WordArt 12"/>
          <p:cNvSpPr>
            <a:spLocks noChangeArrowheads="1" noChangeShapeType="1" noTextEdit="1"/>
          </p:cNvSpPr>
          <p:nvPr/>
        </p:nvSpPr>
        <p:spPr bwMode="auto">
          <a:xfrm rot="-3391095">
            <a:off x="2520950" y="-303212"/>
            <a:ext cx="4948237" cy="8580438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3"/>
              </a:avLst>
            </a:prstTxWarp>
          </a:bodyPr>
          <a:lstStyle/>
          <a:p>
            <a:pPr algn="ctr"/>
            <a:r>
              <a:rPr lang="en-US" sz="32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Improving Personal Relationships with a Bright Orange</a:t>
            </a:r>
          </a:p>
        </p:txBody>
      </p:sp>
      <p:sp>
        <p:nvSpPr>
          <p:cNvPr id="34829" name="Text Box 13"/>
          <p:cNvSpPr txBox="1">
            <a:spLocks noChangeArrowheads="1"/>
          </p:cNvSpPr>
          <p:nvPr/>
        </p:nvSpPr>
        <p:spPr bwMode="auto">
          <a:xfrm>
            <a:off x="3305175" y="1925638"/>
            <a:ext cx="6118225" cy="409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charset="2"/>
              <a:buChar char="v"/>
            </a:pPr>
            <a:r>
              <a:rPr lang="en-US" sz="2000" dirty="0"/>
              <a:t>  </a:t>
            </a:r>
            <a:r>
              <a:rPr lang="en-US" sz="2000" b="1" dirty="0"/>
              <a:t>Valuing their playfulness</a:t>
            </a:r>
          </a:p>
          <a:p>
            <a:pPr>
              <a:spcBef>
                <a:spcPct val="50000"/>
              </a:spcBef>
              <a:buFont typeface="Wingdings" charset="2"/>
              <a:buChar char="v"/>
            </a:pPr>
            <a:r>
              <a:rPr lang="en-US" sz="2000" b="1" dirty="0"/>
              <a:t>  Recognizing their need for freedom</a:t>
            </a:r>
          </a:p>
          <a:p>
            <a:pPr>
              <a:spcBef>
                <a:spcPct val="50000"/>
              </a:spcBef>
              <a:buFont typeface="Wingdings" charset="2"/>
              <a:buChar char="v"/>
            </a:pPr>
            <a:r>
              <a:rPr lang="en-US" sz="2000" b="1" dirty="0"/>
              <a:t>  Helping them to think before they act</a:t>
            </a:r>
          </a:p>
          <a:p>
            <a:pPr>
              <a:spcBef>
                <a:spcPct val="50000"/>
              </a:spcBef>
              <a:buFont typeface="Wingdings" charset="2"/>
              <a:buChar char="v"/>
            </a:pPr>
            <a:r>
              <a:rPr lang="en-US" sz="2000" b="1" dirty="0"/>
              <a:t>  Spontaneously playing with them</a:t>
            </a:r>
          </a:p>
          <a:p>
            <a:pPr>
              <a:spcBef>
                <a:spcPct val="50000"/>
              </a:spcBef>
              <a:buFont typeface="Wingdings" charset="2"/>
              <a:buChar char="v"/>
            </a:pPr>
            <a:r>
              <a:rPr lang="en-US" sz="2000" b="1" dirty="0"/>
              <a:t>  Realizing their stress comes from lack</a:t>
            </a:r>
          </a:p>
          <a:p>
            <a:pPr>
              <a:spcBef>
                <a:spcPct val="50000"/>
              </a:spcBef>
              <a:buFont typeface="Wingdings" charset="2"/>
              <a:buNone/>
            </a:pPr>
            <a:r>
              <a:rPr lang="en-US" sz="2000" b="1" dirty="0"/>
              <a:t>     excitement</a:t>
            </a:r>
          </a:p>
          <a:p>
            <a:pPr>
              <a:spcBef>
                <a:spcPct val="50000"/>
              </a:spcBef>
              <a:buFont typeface="Wingdings" charset="2"/>
              <a:buChar char="v"/>
            </a:pPr>
            <a:r>
              <a:rPr lang="en-US" sz="2000" b="1" dirty="0"/>
              <a:t>  Reinforcing their optimism</a:t>
            </a:r>
          </a:p>
          <a:p>
            <a:pPr>
              <a:spcBef>
                <a:spcPct val="50000"/>
              </a:spcBef>
              <a:buFont typeface="Wingdings" charset="2"/>
              <a:buChar char="v"/>
            </a:pPr>
            <a:r>
              <a:rPr lang="en-US" sz="2000" b="1" dirty="0"/>
              <a:t>  Praising their skills</a:t>
            </a:r>
          </a:p>
          <a:p>
            <a:pPr>
              <a:spcBef>
                <a:spcPct val="50000"/>
              </a:spcBef>
              <a:buFont typeface="Wingdings" charset="2"/>
              <a:buChar char="v"/>
            </a:pPr>
            <a:r>
              <a:rPr lang="en-US" sz="2000" b="1" dirty="0"/>
              <a:t>  Responding to their generosity</a:t>
            </a:r>
          </a:p>
        </p:txBody>
      </p:sp>
      <p:sp>
        <p:nvSpPr>
          <p:cNvPr id="55303" name="Text Box 14"/>
          <p:cNvSpPr txBox="1">
            <a:spLocks noChangeArrowheads="1"/>
          </p:cNvSpPr>
          <p:nvPr/>
        </p:nvSpPr>
        <p:spPr bwMode="auto">
          <a:xfrm>
            <a:off x="4943475" y="6570663"/>
            <a:ext cx="18303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55304" name="Text Box 19"/>
          <p:cNvSpPr txBox="1">
            <a:spLocks noChangeArrowheads="1"/>
          </p:cNvSpPr>
          <p:nvPr/>
        </p:nvSpPr>
        <p:spPr bwMode="auto">
          <a:xfrm>
            <a:off x="0" y="7493000"/>
            <a:ext cx="10160000" cy="461963"/>
          </a:xfrm>
          <a:prstGeom prst="rect">
            <a:avLst/>
          </a:prstGeom>
          <a:solidFill>
            <a:srgbClr val="EE7F1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2"/>
          <p:cNvSpPr txBox="1">
            <a:spLocks noChangeArrowheads="1"/>
          </p:cNvSpPr>
          <p:nvPr/>
        </p:nvSpPr>
        <p:spPr bwMode="auto">
          <a:xfrm>
            <a:off x="3273425" y="0"/>
            <a:ext cx="3613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0" y="0"/>
            <a:ext cx="10160000" cy="12095163"/>
          </a:xfrm>
          <a:prstGeom prst="rect">
            <a:avLst/>
          </a:prstGeom>
          <a:solidFill>
            <a:srgbClr val="B4B00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56324" name="Oval 4"/>
          <p:cNvSpPr>
            <a:spLocks noChangeArrowheads="1"/>
          </p:cNvSpPr>
          <p:nvPr/>
        </p:nvSpPr>
        <p:spPr bwMode="auto">
          <a:xfrm>
            <a:off x="0" y="1333500"/>
            <a:ext cx="10160000" cy="5207000"/>
          </a:xfrm>
          <a:prstGeom prst="ellipse">
            <a:avLst/>
          </a:prstGeom>
          <a:solidFill>
            <a:srgbClr val="B4B00C"/>
          </a:solidFill>
          <a:ln w="762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7893" name="WordArt 5"/>
          <p:cNvSpPr>
            <a:spLocks noChangeArrowheads="1" noChangeShapeType="1" noTextEdit="1"/>
          </p:cNvSpPr>
          <p:nvPr/>
        </p:nvSpPr>
        <p:spPr bwMode="auto">
          <a:xfrm rot="-3391095">
            <a:off x="2520950" y="-303212"/>
            <a:ext cx="4948237" cy="8580438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3"/>
              </a:avLst>
            </a:prstTxWarp>
          </a:bodyPr>
          <a:lstStyle/>
          <a:p>
            <a:pPr algn="ctr"/>
            <a:r>
              <a:rPr lang="en-US" sz="32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Improving Personal Relationships with a Bright Gold</a:t>
            </a:r>
          </a:p>
        </p:txBody>
      </p:sp>
      <p:sp>
        <p:nvSpPr>
          <p:cNvPr id="37894" name="Text Box 6"/>
          <p:cNvSpPr txBox="1">
            <a:spLocks noChangeArrowheads="1"/>
          </p:cNvSpPr>
          <p:nvPr/>
        </p:nvSpPr>
        <p:spPr bwMode="auto">
          <a:xfrm>
            <a:off x="3076575" y="2514600"/>
            <a:ext cx="7337425" cy="277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charset="2"/>
              <a:buChar char="v"/>
            </a:pPr>
            <a:r>
              <a:rPr lang="en-US" sz="2000" dirty="0"/>
              <a:t> </a:t>
            </a:r>
            <a:r>
              <a:rPr lang="en-US" sz="2000" b="1" dirty="0"/>
              <a:t>Caring about their need for security</a:t>
            </a:r>
          </a:p>
          <a:p>
            <a:pPr>
              <a:spcBef>
                <a:spcPct val="50000"/>
              </a:spcBef>
              <a:buFont typeface="Wingdings" charset="2"/>
              <a:buChar char="v"/>
            </a:pPr>
            <a:r>
              <a:rPr lang="en-US" sz="2000" b="1" dirty="0"/>
              <a:t>  Doing some reasonable planning</a:t>
            </a:r>
          </a:p>
          <a:p>
            <a:pPr>
              <a:spcBef>
                <a:spcPct val="50000"/>
              </a:spcBef>
              <a:buFont typeface="Wingdings" charset="2"/>
              <a:buChar char="v"/>
            </a:pPr>
            <a:r>
              <a:rPr lang="en-US" sz="2000" b="1" dirty="0"/>
              <a:t>  Praising their responsible actions</a:t>
            </a:r>
          </a:p>
          <a:p>
            <a:pPr>
              <a:spcBef>
                <a:spcPct val="50000"/>
              </a:spcBef>
              <a:buFont typeface="Wingdings" charset="2"/>
              <a:buChar char="v"/>
            </a:pPr>
            <a:r>
              <a:rPr lang="en-US" sz="2000" b="1" dirty="0"/>
              <a:t>  Remembering sentimental moments</a:t>
            </a:r>
          </a:p>
          <a:p>
            <a:pPr>
              <a:spcBef>
                <a:spcPct val="50000"/>
              </a:spcBef>
              <a:buFont typeface="Wingdings" charset="2"/>
              <a:buChar char="v"/>
            </a:pPr>
            <a:r>
              <a:rPr lang="en-US" sz="2000" b="1" dirty="0"/>
              <a:t>  Acknowledging their stability</a:t>
            </a:r>
          </a:p>
          <a:p>
            <a:pPr>
              <a:spcBef>
                <a:spcPct val="50000"/>
              </a:spcBef>
              <a:buFont typeface="Wingdings" charset="2"/>
              <a:buChar char="v"/>
            </a:pPr>
            <a:r>
              <a:rPr lang="en-US" sz="2000" b="1" dirty="0"/>
              <a:t>  Responding to important dates</a:t>
            </a:r>
          </a:p>
        </p:txBody>
      </p:sp>
      <p:sp>
        <p:nvSpPr>
          <p:cNvPr id="56327" name="Text Box 7"/>
          <p:cNvSpPr txBox="1">
            <a:spLocks noChangeArrowheads="1"/>
          </p:cNvSpPr>
          <p:nvPr/>
        </p:nvSpPr>
        <p:spPr bwMode="auto">
          <a:xfrm>
            <a:off x="4943475" y="6570663"/>
            <a:ext cx="18303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56328" name="Text Box 10"/>
          <p:cNvSpPr txBox="1">
            <a:spLocks noChangeArrowheads="1"/>
          </p:cNvSpPr>
          <p:nvPr/>
        </p:nvSpPr>
        <p:spPr bwMode="auto">
          <a:xfrm>
            <a:off x="0" y="7466013"/>
            <a:ext cx="10160000" cy="461962"/>
          </a:xfrm>
          <a:prstGeom prst="rect">
            <a:avLst/>
          </a:prstGeom>
          <a:solidFill>
            <a:srgbClr val="B4B00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3273425" y="0"/>
            <a:ext cx="3613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0" y="0"/>
            <a:ext cx="10160000" cy="12095163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57348" name="Oval 4"/>
          <p:cNvSpPr>
            <a:spLocks noChangeArrowheads="1"/>
          </p:cNvSpPr>
          <p:nvPr/>
        </p:nvSpPr>
        <p:spPr bwMode="auto">
          <a:xfrm>
            <a:off x="0" y="1333500"/>
            <a:ext cx="10160000" cy="5207000"/>
          </a:xfrm>
          <a:prstGeom prst="ellipse">
            <a:avLst/>
          </a:prstGeom>
          <a:solidFill>
            <a:schemeClr val="tx2"/>
          </a:solidFill>
          <a:ln w="762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0965" name="WordArt 5"/>
          <p:cNvSpPr>
            <a:spLocks noChangeArrowheads="1" noChangeShapeType="1" noTextEdit="1"/>
          </p:cNvSpPr>
          <p:nvPr/>
        </p:nvSpPr>
        <p:spPr bwMode="auto">
          <a:xfrm rot="-3391095">
            <a:off x="2520950" y="-303212"/>
            <a:ext cx="4948237" cy="8580438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3"/>
              </a:avLst>
            </a:prstTxWarp>
          </a:bodyPr>
          <a:lstStyle/>
          <a:p>
            <a:pPr algn="ctr"/>
            <a:r>
              <a:rPr lang="en-US" sz="32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Improving Personal Relationships with a Bright Blue</a:t>
            </a:r>
          </a:p>
        </p:txBody>
      </p:sp>
      <p:sp>
        <p:nvSpPr>
          <p:cNvPr id="40966" name="Text Box 6"/>
          <p:cNvSpPr txBox="1">
            <a:spLocks noChangeArrowheads="1"/>
          </p:cNvSpPr>
          <p:nvPr/>
        </p:nvSpPr>
        <p:spPr bwMode="auto">
          <a:xfrm>
            <a:off x="2822575" y="2209800"/>
            <a:ext cx="7337425" cy="323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charset="2"/>
              <a:buChar char="v"/>
            </a:pP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b="1" dirty="0">
                <a:solidFill>
                  <a:schemeClr val="accent1"/>
                </a:solidFill>
              </a:rPr>
              <a:t>Making romantic gestures</a:t>
            </a:r>
          </a:p>
          <a:p>
            <a:pPr>
              <a:spcBef>
                <a:spcPct val="50000"/>
              </a:spcBef>
              <a:buFont typeface="Wingdings" charset="2"/>
              <a:buChar char="v"/>
            </a:pPr>
            <a:r>
              <a:rPr lang="en-US" sz="2000" b="1" dirty="0">
                <a:solidFill>
                  <a:schemeClr val="accent1"/>
                </a:solidFill>
              </a:rPr>
              <a:t>  Having intimate talks</a:t>
            </a:r>
          </a:p>
          <a:p>
            <a:pPr>
              <a:spcBef>
                <a:spcPct val="50000"/>
              </a:spcBef>
              <a:buFont typeface="Wingdings" charset="2"/>
              <a:buChar char="v"/>
            </a:pPr>
            <a:r>
              <a:rPr lang="en-US" sz="2000" b="1" dirty="0">
                <a:solidFill>
                  <a:schemeClr val="accent1"/>
                </a:solidFill>
              </a:rPr>
              <a:t>  Recognizing their need to contribute</a:t>
            </a:r>
          </a:p>
          <a:p>
            <a:pPr>
              <a:spcBef>
                <a:spcPct val="50000"/>
              </a:spcBef>
              <a:buFont typeface="Wingdings" charset="2"/>
              <a:buChar char="v"/>
            </a:pPr>
            <a:r>
              <a:rPr lang="en-US" sz="2000" b="1" dirty="0">
                <a:solidFill>
                  <a:schemeClr val="accent1"/>
                </a:solidFill>
              </a:rPr>
              <a:t>  Providing the warm touch and embrace</a:t>
            </a:r>
          </a:p>
          <a:p>
            <a:pPr>
              <a:spcBef>
                <a:spcPct val="50000"/>
              </a:spcBef>
              <a:buFont typeface="Wingdings" charset="2"/>
              <a:buChar char="v"/>
            </a:pPr>
            <a:r>
              <a:rPr lang="en-US" sz="2000" b="1" dirty="0">
                <a:solidFill>
                  <a:schemeClr val="accent1"/>
                </a:solidFill>
              </a:rPr>
              <a:t>  Reassuring your loving commitment</a:t>
            </a:r>
          </a:p>
          <a:p>
            <a:pPr>
              <a:spcBef>
                <a:spcPct val="50000"/>
              </a:spcBef>
              <a:buFont typeface="Wingdings" charset="2"/>
              <a:buChar char="v"/>
            </a:pPr>
            <a:r>
              <a:rPr lang="en-US" sz="2000" b="1" dirty="0">
                <a:solidFill>
                  <a:schemeClr val="accent1"/>
                </a:solidFill>
              </a:rPr>
              <a:t>  Expressing your feelings</a:t>
            </a:r>
          </a:p>
          <a:p>
            <a:pPr>
              <a:spcBef>
                <a:spcPct val="50000"/>
              </a:spcBef>
              <a:buFont typeface="Wingdings" charset="2"/>
              <a:buChar char="v"/>
            </a:pPr>
            <a:r>
              <a:rPr lang="en-US" sz="2000" b="1" dirty="0">
                <a:solidFill>
                  <a:schemeClr val="accent1"/>
                </a:solidFill>
              </a:rPr>
              <a:t>  Being open and responsive</a:t>
            </a:r>
          </a:p>
        </p:txBody>
      </p:sp>
      <p:sp>
        <p:nvSpPr>
          <p:cNvPr id="57351" name="Text Box 7"/>
          <p:cNvSpPr txBox="1">
            <a:spLocks noChangeArrowheads="1"/>
          </p:cNvSpPr>
          <p:nvPr/>
        </p:nvSpPr>
        <p:spPr bwMode="auto">
          <a:xfrm>
            <a:off x="4943475" y="6570663"/>
            <a:ext cx="18303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3273425" y="0"/>
            <a:ext cx="36131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0" y="0"/>
            <a:ext cx="10160000" cy="12095163"/>
          </a:xfrm>
          <a:prstGeom prst="rect">
            <a:avLst/>
          </a:prstGeom>
          <a:solidFill>
            <a:srgbClr val="00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58372" name="Oval 4"/>
          <p:cNvSpPr>
            <a:spLocks noChangeArrowheads="1"/>
          </p:cNvSpPr>
          <p:nvPr/>
        </p:nvSpPr>
        <p:spPr bwMode="auto">
          <a:xfrm>
            <a:off x="127000" y="1143000"/>
            <a:ext cx="9956800" cy="6096000"/>
          </a:xfrm>
          <a:prstGeom prst="ellipse">
            <a:avLst/>
          </a:prstGeom>
          <a:solidFill>
            <a:srgbClr val="00CC00"/>
          </a:solidFill>
          <a:ln w="762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3013" name="WordArt 5"/>
          <p:cNvSpPr>
            <a:spLocks noChangeArrowheads="1" noChangeShapeType="1" noTextEdit="1"/>
          </p:cNvSpPr>
          <p:nvPr/>
        </p:nvSpPr>
        <p:spPr bwMode="auto">
          <a:xfrm rot="-3391095">
            <a:off x="1415256" y="-37306"/>
            <a:ext cx="6357938" cy="88011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sz="32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/>
              </a:rPr>
              <a:t>Improving Personal Relationships with a Bright Green</a:t>
            </a:r>
          </a:p>
        </p:txBody>
      </p:sp>
      <p:sp>
        <p:nvSpPr>
          <p:cNvPr id="58374" name="Text Box 7"/>
          <p:cNvSpPr txBox="1">
            <a:spLocks noChangeArrowheads="1"/>
          </p:cNvSpPr>
          <p:nvPr/>
        </p:nvSpPr>
        <p:spPr bwMode="auto">
          <a:xfrm>
            <a:off x="4943475" y="6570663"/>
            <a:ext cx="18303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58375" name="Text Box 17"/>
          <p:cNvSpPr txBox="1">
            <a:spLocks noChangeArrowheads="1"/>
          </p:cNvSpPr>
          <p:nvPr/>
        </p:nvSpPr>
        <p:spPr bwMode="auto">
          <a:xfrm>
            <a:off x="0" y="7315200"/>
            <a:ext cx="10160000" cy="460375"/>
          </a:xfrm>
          <a:prstGeom prst="rect">
            <a:avLst/>
          </a:prstGeom>
          <a:solidFill>
            <a:srgbClr val="00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43014" name="Text Box 6"/>
          <p:cNvSpPr txBox="1">
            <a:spLocks noChangeArrowheads="1"/>
          </p:cNvSpPr>
          <p:nvPr/>
        </p:nvSpPr>
        <p:spPr bwMode="auto">
          <a:xfrm>
            <a:off x="2489200" y="1828800"/>
            <a:ext cx="5562600" cy="4770438"/>
          </a:xfrm>
          <a:prstGeom prst="rect">
            <a:avLst/>
          </a:prstGeom>
          <a:solidFill>
            <a:srgbClr val="00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charset="2"/>
              <a:buChar char="v"/>
            </a:pPr>
            <a:r>
              <a:rPr lang="en-US" dirty="0"/>
              <a:t> </a:t>
            </a:r>
            <a:r>
              <a:rPr lang="en-US" sz="2000" b="1" dirty="0"/>
              <a:t>Praising their ingenuity</a:t>
            </a:r>
          </a:p>
          <a:p>
            <a:pPr>
              <a:spcBef>
                <a:spcPct val="50000"/>
              </a:spcBef>
              <a:buFont typeface="Wingdings" charset="2"/>
              <a:buChar char="v"/>
            </a:pPr>
            <a:r>
              <a:rPr lang="en-US" sz="2000" b="1" dirty="0"/>
              <a:t> Recognizing their need for independence</a:t>
            </a:r>
          </a:p>
          <a:p>
            <a:pPr>
              <a:spcBef>
                <a:spcPct val="50000"/>
              </a:spcBef>
              <a:buFont typeface="Wingdings" charset="2"/>
              <a:buChar char="v"/>
            </a:pPr>
            <a:r>
              <a:rPr lang="en-US" sz="2000" b="1" dirty="0"/>
              <a:t> Valuing their abstract thinking</a:t>
            </a:r>
          </a:p>
          <a:p>
            <a:pPr>
              <a:spcBef>
                <a:spcPct val="50000"/>
              </a:spcBef>
              <a:buFont typeface="Wingdings" charset="2"/>
              <a:buChar char="v"/>
            </a:pPr>
            <a:r>
              <a:rPr lang="en-US" sz="2000" b="1" dirty="0"/>
              <a:t> Helping them with day to day details</a:t>
            </a:r>
          </a:p>
          <a:p>
            <a:pPr>
              <a:spcBef>
                <a:spcPct val="50000"/>
              </a:spcBef>
              <a:buFont typeface="Wingdings" charset="2"/>
              <a:buChar char="v"/>
            </a:pPr>
            <a:r>
              <a:rPr lang="en-US" sz="2000" b="1" dirty="0"/>
              <a:t> Preserving their privacy to think and read</a:t>
            </a:r>
          </a:p>
          <a:p>
            <a:pPr>
              <a:spcBef>
                <a:spcPct val="50000"/>
              </a:spcBef>
              <a:buFont typeface="Wingdings" charset="2"/>
              <a:buChar char="v"/>
            </a:pPr>
            <a:r>
              <a:rPr lang="en-US" sz="2000" b="1" dirty="0"/>
              <a:t> Accepting their lack of romantic gestures</a:t>
            </a:r>
          </a:p>
          <a:p>
            <a:pPr>
              <a:spcBef>
                <a:spcPct val="50000"/>
              </a:spcBef>
              <a:buFont typeface="Wingdings" charset="2"/>
              <a:buChar char="v"/>
            </a:pPr>
            <a:r>
              <a:rPr lang="en-US" sz="2000" b="1" dirty="0"/>
              <a:t> Realizing their stress comes from the fear of appearing foolish</a:t>
            </a:r>
          </a:p>
          <a:p>
            <a:pPr>
              <a:spcBef>
                <a:spcPct val="50000"/>
              </a:spcBef>
              <a:buFont typeface="Wingdings" charset="2"/>
              <a:buChar char="v"/>
            </a:pPr>
            <a:r>
              <a:rPr lang="en-US" sz="2000" b="1" dirty="0"/>
              <a:t> Allowing them to be self-critical  </a:t>
            </a:r>
          </a:p>
          <a:p>
            <a:pPr>
              <a:spcBef>
                <a:spcPct val="50000"/>
              </a:spcBef>
              <a:buFont typeface="Wingdings" charset="2"/>
              <a:buChar char="v"/>
            </a:pPr>
            <a:r>
              <a:rPr lang="en-US" sz="2000" b="1" dirty="0"/>
              <a:t> Understanding that they esteem them-   selves by being competent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10160000" cy="7620000"/>
          </a:xfrm>
          <a:solidFill>
            <a:srgbClr val="FB3354"/>
          </a:solidFill>
        </p:spPr>
        <p:txBody>
          <a:bodyPr/>
          <a:lstStyle/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FB3354"/>
                </a:solidFill>
              </a:rPr>
              <a:t>.</a:t>
            </a:r>
          </a:p>
        </p:txBody>
      </p:sp>
      <p:sp>
        <p:nvSpPr>
          <p:cNvPr id="59395" name="AutoShape 4"/>
          <p:cNvSpPr>
            <a:spLocks noChangeArrowheads="1"/>
          </p:cNvSpPr>
          <p:nvPr/>
        </p:nvSpPr>
        <p:spPr bwMode="auto">
          <a:xfrm rot="1490220">
            <a:off x="1149913" y="859946"/>
            <a:ext cx="9307975" cy="4743268"/>
          </a:xfrm>
          <a:prstGeom prst="triangle">
            <a:avLst>
              <a:gd name="adj" fmla="val 50000"/>
            </a:avLst>
          </a:prstGeom>
          <a:solidFill>
            <a:srgbClr val="FB3354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9944" name="Text Box 8"/>
          <p:cNvSpPr txBox="1">
            <a:spLocks noChangeArrowheads="1"/>
          </p:cNvSpPr>
          <p:nvPr/>
        </p:nvSpPr>
        <p:spPr bwMode="auto">
          <a:xfrm rot="1242116">
            <a:off x="3689350" y="1533525"/>
            <a:ext cx="3613150" cy="5842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FB3354"/>
                </a:solidFill>
                <a:latin typeface="Arial Black" pitchFamily="34" charset="0"/>
              </a:rPr>
              <a:t>Stressors</a:t>
            </a:r>
          </a:p>
        </p:txBody>
      </p:sp>
      <p:sp>
        <p:nvSpPr>
          <p:cNvPr id="39945" name="Text Box 9"/>
          <p:cNvSpPr txBox="1">
            <a:spLocks noChangeArrowheads="1"/>
          </p:cNvSpPr>
          <p:nvPr/>
        </p:nvSpPr>
        <p:spPr bwMode="auto">
          <a:xfrm>
            <a:off x="4851400" y="2935287"/>
            <a:ext cx="2473325" cy="2246313"/>
          </a:xfrm>
          <a:prstGeom prst="rect">
            <a:avLst/>
          </a:prstGeom>
          <a:solidFill>
            <a:srgbClr val="FB3354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charset="2"/>
              <a:buChar char="§"/>
            </a:pPr>
            <a:r>
              <a:rPr lang="en-US" sz="2000" dirty="0"/>
              <a:t>  </a:t>
            </a:r>
            <a:r>
              <a:rPr lang="en-US" sz="2000" b="1" dirty="0"/>
              <a:t>Pressure</a:t>
            </a:r>
          </a:p>
          <a:p>
            <a:pPr>
              <a:spcBef>
                <a:spcPct val="50000"/>
              </a:spcBef>
              <a:buFont typeface="Wingdings" charset="2"/>
              <a:buChar char="§"/>
            </a:pPr>
            <a:r>
              <a:rPr lang="en-US" sz="2000" b="1" dirty="0"/>
              <a:t>  Exhaustion</a:t>
            </a:r>
          </a:p>
          <a:p>
            <a:pPr>
              <a:spcBef>
                <a:spcPct val="50000"/>
              </a:spcBef>
              <a:buFont typeface="Wingdings" charset="2"/>
              <a:buChar char="§"/>
            </a:pPr>
            <a:r>
              <a:rPr lang="en-US" sz="2000" b="1" dirty="0"/>
              <a:t>  Busy Schedule</a:t>
            </a:r>
          </a:p>
          <a:p>
            <a:pPr>
              <a:spcBef>
                <a:spcPct val="50000"/>
              </a:spcBef>
              <a:buFont typeface="Wingdings" charset="2"/>
              <a:buChar char="§"/>
            </a:pPr>
            <a:r>
              <a:rPr lang="en-US" sz="2000" b="1" dirty="0"/>
              <a:t>  Time Constraints</a:t>
            </a:r>
          </a:p>
          <a:p>
            <a:pPr>
              <a:spcBef>
                <a:spcPct val="50000"/>
              </a:spcBef>
              <a:buFont typeface="Wingdings" charset="2"/>
              <a:buChar char="§"/>
            </a:pPr>
            <a:r>
              <a:rPr lang="en-US" sz="2000" b="1" dirty="0"/>
              <a:t> Change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8" name="Text Box 4"/>
          <p:cNvSpPr txBox="1">
            <a:spLocks noChangeArrowheads="1"/>
          </p:cNvSpPr>
          <p:nvPr/>
        </p:nvSpPr>
        <p:spPr bwMode="auto">
          <a:xfrm>
            <a:off x="0" y="0"/>
            <a:ext cx="10160000" cy="12095163"/>
          </a:xfrm>
          <a:prstGeom prst="rect">
            <a:avLst/>
          </a:prstGeom>
          <a:solidFill>
            <a:srgbClr val="EE7F1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60419" name="AutoShape 5"/>
          <p:cNvSpPr>
            <a:spLocks noChangeArrowheads="1"/>
          </p:cNvSpPr>
          <p:nvPr/>
        </p:nvSpPr>
        <p:spPr bwMode="auto">
          <a:xfrm rot="313201">
            <a:off x="565150" y="1397000"/>
            <a:ext cx="9029700" cy="4826000"/>
          </a:xfrm>
          <a:prstGeom prst="triangle">
            <a:avLst>
              <a:gd name="adj" fmla="val 50000"/>
            </a:avLst>
          </a:prstGeom>
          <a:solidFill>
            <a:srgbClr val="EE7F10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3430" name="Text Box 6"/>
          <p:cNvSpPr txBox="1">
            <a:spLocks noChangeArrowheads="1"/>
          </p:cNvSpPr>
          <p:nvPr/>
        </p:nvSpPr>
        <p:spPr bwMode="auto">
          <a:xfrm rot="1242116">
            <a:off x="-1588" y="2043113"/>
            <a:ext cx="10009188" cy="5842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EE7F10"/>
                </a:solidFill>
                <a:latin typeface="Arial Black" pitchFamily="34" charset="0"/>
              </a:rPr>
              <a:t>Stress Reducers:</a:t>
            </a:r>
            <a:r>
              <a:rPr lang="en-US" sz="3200" b="1" dirty="0">
                <a:solidFill>
                  <a:srgbClr val="FB3354"/>
                </a:solidFill>
                <a:latin typeface="Arial Black" pitchFamily="34" charset="0"/>
              </a:rPr>
              <a:t> </a:t>
            </a:r>
            <a:r>
              <a:rPr lang="en-US" sz="3200" b="1" dirty="0">
                <a:solidFill>
                  <a:srgbClr val="EE7F10"/>
                </a:solidFill>
                <a:latin typeface="Arial Black" pitchFamily="34" charset="0"/>
              </a:rPr>
              <a:t>ORANGE</a:t>
            </a:r>
          </a:p>
        </p:txBody>
      </p:sp>
      <p:sp>
        <p:nvSpPr>
          <p:cNvPr id="60421" name="Text Box 7"/>
          <p:cNvSpPr txBox="1">
            <a:spLocks noChangeArrowheads="1"/>
          </p:cNvSpPr>
          <p:nvPr/>
        </p:nvSpPr>
        <p:spPr bwMode="auto">
          <a:xfrm>
            <a:off x="3270250" y="3302000"/>
            <a:ext cx="4629150" cy="277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cs typeface="Arial" charset="0"/>
              </a:rPr>
              <a:t>♣ Sports</a:t>
            </a:r>
          </a:p>
          <a:p>
            <a:pPr>
              <a:spcBef>
                <a:spcPct val="50000"/>
              </a:spcBef>
            </a:pPr>
            <a:r>
              <a:rPr lang="en-US" sz="2000" dirty="0">
                <a:cs typeface="Arial" charset="0"/>
              </a:rPr>
              <a:t>♣ High Risk Behavior</a:t>
            </a:r>
          </a:p>
          <a:p>
            <a:pPr>
              <a:spcBef>
                <a:spcPct val="50000"/>
              </a:spcBef>
            </a:pPr>
            <a:r>
              <a:rPr lang="en-US" sz="2000" dirty="0">
                <a:cs typeface="Arial" charset="0"/>
              </a:rPr>
              <a:t>♣ Amusement Parks</a:t>
            </a:r>
          </a:p>
          <a:p>
            <a:pPr>
              <a:spcBef>
                <a:spcPct val="50000"/>
              </a:spcBef>
            </a:pPr>
            <a:r>
              <a:rPr lang="en-US" sz="2000" dirty="0">
                <a:cs typeface="Arial" charset="0"/>
              </a:rPr>
              <a:t>♣ Ski Diving</a:t>
            </a:r>
          </a:p>
          <a:p>
            <a:pPr>
              <a:spcBef>
                <a:spcPct val="50000"/>
              </a:spcBef>
            </a:pPr>
            <a:r>
              <a:rPr lang="en-US" sz="2000" dirty="0">
                <a:cs typeface="Arial" charset="0"/>
              </a:rPr>
              <a:t>♣ Skiing</a:t>
            </a:r>
          </a:p>
          <a:p>
            <a:pPr>
              <a:spcBef>
                <a:spcPct val="50000"/>
              </a:spcBef>
            </a:pPr>
            <a:r>
              <a:rPr lang="en-US" sz="2000" dirty="0">
                <a:cs typeface="Arial" charset="0"/>
              </a:rPr>
              <a:t>♣Scary Movies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0" y="0"/>
            <a:ext cx="10160000" cy="12095163"/>
          </a:xfrm>
          <a:prstGeom prst="rect">
            <a:avLst/>
          </a:prstGeom>
          <a:solidFill>
            <a:srgbClr val="B4B00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61443" name="AutoShape 5"/>
          <p:cNvSpPr>
            <a:spLocks noChangeArrowheads="1"/>
          </p:cNvSpPr>
          <p:nvPr/>
        </p:nvSpPr>
        <p:spPr bwMode="auto">
          <a:xfrm rot="-5400000">
            <a:off x="2540000" y="-479425"/>
            <a:ext cx="5080000" cy="8578850"/>
          </a:xfrm>
          <a:prstGeom prst="triangle">
            <a:avLst>
              <a:gd name="adj" fmla="val 50000"/>
            </a:avLst>
          </a:prstGeom>
          <a:solidFill>
            <a:srgbClr val="B4B00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 rot="3293199">
            <a:off x="834232" y="1823244"/>
            <a:ext cx="4502150" cy="1087437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B4B00C"/>
                </a:solidFill>
                <a:latin typeface="Arial Black" pitchFamily="34" charset="0"/>
              </a:rPr>
              <a:t>Stress Reducers: GOLD</a:t>
            </a:r>
          </a:p>
        </p:txBody>
      </p:sp>
      <p:sp>
        <p:nvSpPr>
          <p:cNvPr id="54279" name="Text Box 7"/>
          <p:cNvSpPr txBox="1">
            <a:spLocks noChangeArrowheads="1"/>
          </p:cNvSpPr>
          <p:nvPr/>
        </p:nvSpPr>
        <p:spPr bwMode="auto">
          <a:xfrm>
            <a:off x="5983288" y="2514600"/>
            <a:ext cx="3160712" cy="2708275"/>
          </a:xfrm>
          <a:prstGeom prst="rect">
            <a:avLst/>
          </a:prstGeom>
          <a:solidFill>
            <a:srgbClr val="B4B00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cs typeface="Arial" charset="0"/>
              </a:rPr>
              <a:t>♣ Fishing</a:t>
            </a:r>
          </a:p>
          <a:p>
            <a:pPr>
              <a:spcBef>
                <a:spcPct val="50000"/>
              </a:spcBef>
            </a:pPr>
            <a:r>
              <a:rPr lang="en-US" sz="2000" dirty="0">
                <a:cs typeface="Arial" charset="0"/>
              </a:rPr>
              <a:t>♣ Jacuzzis</a:t>
            </a:r>
          </a:p>
          <a:p>
            <a:pPr>
              <a:spcBef>
                <a:spcPct val="50000"/>
              </a:spcBef>
            </a:pPr>
            <a:r>
              <a:rPr lang="en-US" sz="2000" dirty="0">
                <a:cs typeface="Arial" charset="0"/>
              </a:rPr>
              <a:t>♣ Deep Breathing  </a:t>
            </a:r>
          </a:p>
          <a:p>
            <a:pPr>
              <a:spcBef>
                <a:spcPct val="50000"/>
              </a:spcBef>
            </a:pPr>
            <a:r>
              <a:rPr lang="en-US" sz="2000" dirty="0">
                <a:cs typeface="Arial" charset="0"/>
              </a:rPr>
              <a:t>♣ Reading</a:t>
            </a:r>
          </a:p>
          <a:p>
            <a:pPr>
              <a:spcBef>
                <a:spcPct val="50000"/>
              </a:spcBef>
            </a:pPr>
            <a:r>
              <a:rPr lang="en-US" sz="2000" dirty="0">
                <a:cs typeface="Arial" charset="0"/>
              </a:rPr>
              <a:t>♣ Massage</a:t>
            </a:r>
          </a:p>
          <a:p>
            <a:pPr>
              <a:spcBef>
                <a:spcPct val="50000"/>
              </a:spcBef>
            </a:pPr>
            <a:r>
              <a:rPr lang="en-US" sz="2000" dirty="0">
                <a:cs typeface="Arial" charset="0"/>
              </a:rPr>
              <a:t>♣ Sunbathing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0" y="0"/>
            <a:ext cx="10160000" cy="12095163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62467" name="AutoShape 5"/>
          <p:cNvSpPr>
            <a:spLocks noChangeArrowheads="1"/>
          </p:cNvSpPr>
          <p:nvPr/>
        </p:nvSpPr>
        <p:spPr bwMode="auto">
          <a:xfrm rot="313201">
            <a:off x="565150" y="1397000"/>
            <a:ext cx="9029700" cy="4826000"/>
          </a:xfrm>
          <a:prstGeom prst="triangle">
            <a:avLst>
              <a:gd name="adj" fmla="val 50000"/>
            </a:avLst>
          </a:prstGeom>
          <a:solidFill>
            <a:schemeClr val="tx2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2406" name="Text Box 6"/>
          <p:cNvSpPr txBox="1">
            <a:spLocks noChangeArrowheads="1"/>
          </p:cNvSpPr>
          <p:nvPr/>
        </p:nvSpPr>
        <p:spPr bwMode="auto">
          <a:xfrm rot="1242116">
            <a:off x="-1588" y="2043113"/>
            <a:ext cx="10009188" cy="5842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Arial Black" pitchFamily="34" charset="0"/>
              </a:rPr>
              <a:t>Stress Reducers: BLUE</a:t>
            </a:r>
          </a:p>
        </p:txBody>
      </p:sp>
      <p:sp>
        <p:nvSpPr>
          <p:cNvPr id="102407" name="Text Box 7"/>
          <p:cNvSpPr txBox="1">
            <a:spLocks noChangeArrowheads="1"/>
          </p:cNvSpPr>
          <p:nvPr/>
        </p:nvSpPr>
        <p:spPr bwMode="auto">
          <a:xfrm>
            <a:off x="3613150" y="3175000"/>
            <a:ext cx="3949700" cy="277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accent1"/>
                </a:solidFill>
                <a:cs typeface="Arial" charset="0"/>
              </a:rPr>
              <a:t>♣ Fun</a:t>
            </a:r>
          </a:p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accent1"/>
                </a:solidFill>
                <a:cs typeface="Arial" charset="0"/>
              </a:rPr>
              <a:t>♣ Exercise</a:t>
            </a:r>
          </a:p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accent1"/>
                </a:solidFill>
                <a:cs typeface="Arial" charset="0"/>
              </a:rPr>
              <a:t>♣ Sex</a:t>
            </a:r>
          </a:p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accent1"/>
                </a:solidFill>
                <a:cs typeface="Arial" charset="0"/>
              </a:rPr>
              <a:t>♣ Relaxation</a:t>
            </a:r>
          </a:p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accent1"/>
                </a:solidFill>
                <a:cs typeface="Arial" charset="0"/>
              </a:rPr>
              <a:t>♣ Music</a:t>
            </a:r>
          </a:p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accent1"/>
                </a:solidFill>
                <a:cs typeface="Arial" charset="0"/>
              </a:rPr>
              <a:t>♣ Movies &amp; Plays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0" y="-25400"/>
            <a:ext cx="10160000" cy="12095163"/>
          </a:xfrm>
          <a:prstGeom prst="rect">
            <a:avLst/>
          </a:prstGeom>
          <a:solidFill>
            <a:srgbClr val="00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63491" name="AutoShape 5"/>
          <p:cNvSpPr>
            <a:spLocks noChangeArrowheads="1"/>
          </p:cNvSpPr>
          <p:nvPr/>
        </p:nvSpPr>
        <p:spPr bwMode="auto">
          <a:xfrm rot="313201">
            <a:off x="565150" y="1397000"/>
            <a:ext cx="9029700" cy="4826000"/>
          </a:xfrm>
          <a:prstGeom prst="triangle">
            <a:avLst>
              <a:gd name="adj" fmla="val 50000"/>
            </a:avLst>
          </a:prstGeom>
          <a:solidFill>
            <a:srgbClr val="00CC00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5302" name="Text Box 6"/>
          <p:cNvSpPr txBox="1">
            <a:spLocks noChangeArrowheads="1"/>
          </p:cNvSpPr>
          <p:nvPr/>
        </p:nvSpPr>
        <p:spPr bwMode="auto">
          <a:xfrm rot="1242116">
            <a:off x="-1588" y="2043113"/>
            <a:ext cx="10009188" cy="5842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00CC00"/>
                </a:solidFill>
                <a:latin typeface="Arial Black" pitchFamily="34" charset="0"/>
              </a:rPr>
              <a:t>Stress Reducers: GREEN</a:t>
            </a:r>
          </a:p>
        </p:txBody>
      </p:sp>
      <p:sp>
        <p:nvSpPr>
          <p:cNvPr id="63493" name="Text Box 7"/>
          <p:cNvSpPr txBox="1">
            <a:spLocks noChangeArrowheads="1"/>
          </p:cNvSpPr>
          <p:nvPr/>
        </p:nvSpPr>
        <p:spPr bwMode="auto">
          <a:xfrm>
            <a:off x="3048000" y="3559175"/>
            <a:ext cx="5305425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cs typeface="Arial" charset="0"/>
              </a:rPr>
              <a:t>♣ Meditation</a:t>
            </a:r>
          </a:p>
          <a:p>
            <a:pPr>
              <a:spcBef>
                <a:spcPct val="50000"/>
              </a:spcBef>
            </a:pPr>
            <a:r>
              <a:rPr lang="en-US" sz="2000" dirty="0">
                <a:cs typeface="Arial" charset="0"/>
              </a:rPr>
              <a:t>♣ Puzzles</a:t>
            </a:r>
          </a:p>
          <a:p>
            <a:pPr>
              <a:spcBef>
                <a:spcPct val="50000"/>
              </a:spcBef>
            </a:pPr>
            <a:r>
              <a:rPr lang="en-US" sz="2000" dirty="0">
                <a:cs typeface="Arial" charset="0"/>
              </a:rPr>
              <a:t>♣ Science Fiction</a:t>
            </a:r>
          </a:p>
          <a:p>
            <a:pPr>
              <a:spcBef>
                <a:spcPct val="50000"/>
              </a:spcBef>
            </a:pPr>
            <a:r>
              <a:rPr lang="en-US" sz="2000" dirty="0">
                <a:cs typeface="Arial" charset="0"/>
              </a:rPr>
              <a:t>♣ Yoga</a:t>
            </a:r>
          </a:p>
          <a:p>
            <a:pPr>
              <a:spcBef>
                <a:spcPct val="50000"/>
              </a:spcBef>
            </a:pPr>
            <a:r>
              <a:rPr lang="en-US" sz="2000" dirty="0">
                <a:cs typeface="Arial" charset="0"/>
              </a:rPr>
              <a:t>♣ Escape to Different Reality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How Well do you Listen?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Wingdings 2" charset="2"/>
              <a:buNone/>
            </a:pPr>
            <a:endParaRPr lang="en-US" dirty="0" smtClean="0"/>
          </a:p>
          <a:p>
            <a:pPr algn="ctr" eaLnBrk="1" hangingPunct="1">
              <a:buFont typeface="Wingdings 2" charset="2"/>
              <a:buNone/>
            </a:pPr>
            <a:r>
              <a:rPr lang="en-US" dirty="0" smtClean="0"/>
              <a:t>Activity</a:t>
            </a:r>
          </a:p>
        </p:txBody>
      </p:sp>
      <p:pic>
        <p:nvPicPr>
          <p:cNvPr id="8196" name="Picture 6" descr="C:\Documents and Settings\slshepard\Local Settings\Temporary Internet Files\Content.IE5\MLO2EX3X\MC900440430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5600" y="4311650"/>
            <a:ext cx="1828800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4"/>
          <p:cNvSpPr txBox="1">
            <a:spLocks noChangeArrowheads="1"/>
          </p:cNvSpPr>
          <p:nvPr/>
        </p:nvSpPr>
        <p:spPr bwMode="auto">
          <a:xfrm>
            <a:off x="0" y="0"/>
            <a:ext cx="10160000" cy="12095163"/>
          </a:xfrm>
          <a:prstGeom prst="rect">
            <a:avLst/>
          </a:prstGeom>
          <a:solidFill>
            <a:srgbClr val="EE7F1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</p:txBody>
      </p:sp>
      <p:sp>
        <p:nvSpPr>
          <p:cNvPr id="64515" name="Rectangle 5"/>
          <p:cNvSpPr>
            <a:spLocks noChangeArrowheads="1"/>
          </p:cNvSpPr>
          <p:nvPr/>
        </p:nvSpPr>
        <p:spPr bwMode="auto">
          <a:xfrm>
            <a:off x="1128713" y="1371600"/>
            <a:ext cx="8015287" cy="6096000"/>
          </a:xfrm>
          <a:prstGeom prst="rect">
            <a:avLst/>
          </a:prstGeom>
          <a:solidFill>
            <a:srgbClr val="EE7F10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6326" name="WordArt 6"/>
          <p:cNvSpPr>
            <a:spLocks noChangeArrowheads="1" noChangeShapeType="1" noTextEdit="1"/>
          </p:cNvSpPr>
          <p:nvPr/>
        </p:nvSpPr>
        <p:spPr bwMode="auto">
          <a:xfrm rot="-501261">
            <a:off x="668338" y="747713"/>
            <a:ext cx="8466137" cy="6985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200" kern="10" dirty="0">
                <a:ln w="1841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algn="tl" rotWithShape="0">
                    <a:srgbClr val="000000">
                      <a:alpha val="70000"/>
                    </a:srgbClr>
                  </a:outerShdw>
                </a:effectLst>
                <a:latin typeface="Impact"/>
              </a:rPr>
              <a:t>Stroking the Orange Person</a:t>
            </a:r>
          </a:p>
        </p:txBody>
      </p:sp>
      <p:sp>
        <p:nvSpPr>
          <p:cNvPr id="64517" name="Text Box 7"/>
          <p:cNvSpPr txBox="1">
            <a:spLocks noChangeArrowheads="1"/>
          </p:cNvSpPr>
          <p:nvPr/>
        </p:nvSpPr>
        <p:spPr bwMode="auto">
          <a:xfrm>
            <a:off x="1354138" y="1852613"/>
            <a:ext cx="7564437" cy="538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/>
              <a:t>♣ Outcome bases, short term goals will be most effective.  Focus on behavior and performance more than the finished product.</a:t>
            </a:r>
          </a:p>
          <a:p>
            <a:pPr>
              <a:spcBef>
                <a:spcPct val="50000"/>
              </a:spcBef>
            </a:pPr>
            <a:r>
              <a:rPr lang="en-US" sz="2000" dirty="0"/>
              <a:t>♣ Reward by freeing them to act on their own initiative.</a:t>
            </a:r>
          </a:p>
          <a:p>
            <a:pPr>
              <a:spcBef>
                <a:spcPct val="50000"/>
              </a:spcBef>
            </a:pPr>
            <a:r>
              <a:rPr lang="en-US" sz="2000" dirty="0"/>
              <a:t>♣ Tangible rewards &amp; competitive situations create stronger incentives.</a:t>
            </a:r>
          </a:p>
          <a:p>
            <a:pPr>
              <a:spcBef>
                <a:spcPct val="50000"/>
              </a:spcBef>
            </a:pPr>
            <a:r>
              <a:rPr lang="en-US" sz="2000" dirty="0"/>
              <a:t>♣Set high expectations which challenge their skills causing them to know they have really earned the recognition received</a:t>
            </a:r>
          </a:p>
          <a:p>
            <a:pPr>
              <a:spcBef>
                <a:spcPct val="50000"/>
              </a:spcBef>
            </a:pPr>
            <a:r>
              <a:rPr lang="en-US" sz="2000" dirty="0"/>
              <a:t>♣ Clearly identify the impact  their performance has on the organization</a:t>
            </a:r>
          </a:p>
          <a:p>
            <a:pPr>
              <a:spcBef>
                <a:spcPct val="50000"/>
              </a:spcBef>
            </a:pPr>
            <a:r>
              <a:rPr lang="en-US" sz="2000" dirty="0"/>
              <a:t>♣ Give them the chance to experience things new, novel, and exciting.</a:t>
            </a:r>
          </a:p>
          <a:p>
            <a:pPr>
              <a:spcBef>
                <a:spcPct val="50000"/>
              </a:spcBef>
            </a:pPr>
            <a:r>
              <a:rPr lang="en-US" sz="2000" dirty="0"/>
              <a:t>♣Provide opportunities to make decisions that don’t conflict with group goals.</a:t>
            </a:r>
          </a:p>
          <a:p>
            <a:pPr>
              <a:spcBef>
                <a:spcPct val="50000"/>
              </a:spcBef>
            </a:pPr>
            <a:r>
              <a:rPr lang="en-US" sz="2000" dirty="0"/>
              <a:t>♣ Be their cheering section.</a:t>
            </a:r>
          </a:p>
          <a:p>
            <a:pPr>
              <a:spcBef>
                <a:spcPct val="50000"/>
              </a:spcBef>
            </a:pPr>
            <a:r>
              <a:rPr lang="en-US" sz="2000" dirty="0"/>
              <a:t>♣Provide opportunities to defy risks, for self-expression, and to develop a variety of skills.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ext Box 5"/>
          <p:cNvSpPr txBox="1">
            <a:spLocks noChangeArrowheads="1"/>
          </p:cNvSpPr>
          <p:nvPr/>
        </p:nvSpPr>
        <p:spPr bwMode="auto">
          <a:xfrm>
            <a:off x="0" y="0"/>
            <a:ext cx="10160000" cy="12095163"/>
          </a:xfrm>
          <a:prstGeom prst="rect">
            <a:avLst/>
          </a:prstGeom>
          <a:solidFill>
            <a:srgbClr val="B4B00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</p:txBody>
      </p:sp>
      <p:sp>
        <p:nvSpPr>
          <p:cNvPr id="65539" name="Rectangle 6"/>
          <p:cNvSpPr>
            <a:spLocks noChangeArrowheads="1"/>
          </p:cNvSpPr>
          <p:nvPr/>
        </p:nvSpPr>
        <p:spPr bwMode="auto">
          <a:xfrm>
            <a:off x="1128713" y="1333500"/>
            <a:ext cx="8015287" cy="5969000"/>
          </a:xfrm>
          <a:prstGeom prst="rect">
            <a:avLst/>
          </a:prstGeom>
          <a:solidFill>
            <a:srgbClr val="B4B00C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7351" name="WordArt 7"/>
          <p:cNvSpPr>
            <a:spLocks noChangeArrowheads="1" noChangeShapeType="1" noTextEdit="1"/>
          </p:cNvSpPr>
          <p:nvPr/>
        </p:nvSpPr>
        <p:spPr bwMode="auto">
          <a:xfrm rot="-501261">
            <a:off x="450850" y="534988"/>
            <a:ext cx="8467725" cy="7620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200" kern="10" dirty="0">
                <a:ln w="1841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algn="tl" rotWithShape="0">
                    <a:srgbClr val="000000">
                      <a:alpha val="70000"/>
                    </a:srgbClr>
                  </a:outerShdw>
                </a:effectLst>
                <a:latin typeface="Impact"/>
              </a:rPr>
              <a:t>Stroking the Gold Person</a:t>
            </a:r>
          </a:p>
        </p:txBody>
      </p:sp>
      <p:sp>
        <p:nvSpPr>
          <p:cNvPr id="57352" name="Text Box 8"/>
          <p:cNvSpPr txBox="1">
            <a:spLocks noChangeArrowheads="1"/>
          </p:cNvSpPr>
          <p:nvPr/>
        </p:nvSpPr>
        <p:spPr bwMode="auto">
          <a:xfrm>
            <a:off x="1241425" y="1587500"/>
            <a:ext cx="7564438" cy="5540375"/>
          </a:xfrm>
          <a:prstGeom prst="rect">
            <a:avLst/>
          </a:prstGeom>
          <a:solidFill>
            <a:srgbClr val="B4B00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♣ </a:t>
            </a:r>
            <a:r>
              <a:rPr lang="en-US" sz="2000" dirty="0"/>
              <a:t>Provide clear expectations, short and long-term goals, and plans for achieving them giving specific measures of their performance and achievement will be most effective.</a:t>
            </a:r>
          </a:p>
          <a:p>
            <a:pPr>
              <a:spcBef>
                <a:spcPct val="50000"/>
              </a:spcBef>
            </a:pPr>
            <a:r>
              <a:rPr lang="en-US" sz="2000" dirty="0"/>
              <a:t>♣ Tangible rewards have the greatest appeal.</a:t>
            </a:r>
          </a:p>
          <a:p>
            <a:pPr>
              <a:spcBef>
                <a:spcPct val="50000"/>
              </a:spcBef>
            </a:pPr>
            <a:r>
              <a:rPr lang="en-US" sz="2000" dirty="0"/>
              <a:t>♣ Provide clear, specific feedback regarding the work accomplished and its contribution to the organization.</a:t>
            </a:r>
          </a:p>
          <a:p>
            <a:pPr>
              <a:spcBef>
                <a:spcPct val="50000"/>
              </a:spcBef>
            </a:pPr>
            <a:r>
              <a:rPr lang="en-US" sz="2000" dirty="0"/>
              <a:t>♣ Traditions, rituals and ceremonies are meaningful.  When pre-planned, they provide incentives for performance.</a:t>
            </a:r>
          </a:p>
          <a:p>
            <a:pPr>
              <a:spcBef>
                <a:spcPct val="50000"/>
              </a:spcBef>
            </a:pPr>
            <a:r>
              <a:rPr lang="en-US" sz="2000" dirty="0"/>
              <a:t>♣ Hierarchical structure and clearly defined roles aid good performance.</a:t>
            </a:r>
          </a:p>
          <a:p>
            <a:pPr>
              <a:spcBef>
                <a:spcPct val="50000"/>
              </a:spcBef>
            </a:pPr>
            <a:r>
              <a:rPr lang="en-US" sz="2000" dirty="0"/>
              <a:t>♣ Provide opportunities to demonstrate responsible conduct and to be of service to others.</a:t>
            </a:r>
          </a:p>
          <a:p>
            <a:pPr>
              <a:spcBef>
                <a:spcPct val="50000"/>
              </a:spcBef>
            </a:pPr>
            <a:r>
              <a:rPr lang="en-US" sz="2000" dirty="0"/>
              <a:t>♣ Provide opportunities to organize and to demonstrate leadership qualities.</a:t>
            </a:r>
          </a:p>
          <a:p>
            <a:pPr>
              <a:spcBef>
                <a:spcPct val="50000"/>
              </a:spcBef>
            </a:pPr>
            <a:r>
              <a:rPr lang="en-US" sz="2000" dirty="0"/>
              <a:t>♣ Accept them as an important part of the group.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4"/>
          <p:cNvSpPr txBox="1">
            <a:spLocks noChangeArrowheads="1"/>
          </p:cNvSpPr>
          <p:nvPr/>
        </p:nvSpPr>
        <p:spPr bwMode="auto">
          <a:xfrm>
            <a:off x="0" y="0"/>
            <a:ext cx="10160000" cy="12095163"/>
          </a:xfrm>
          <a:prstGeom prst="rect">
            <a:avLst/>
          </a:prstGeom>
          <a:solidFill>
            <a:schemeClr val="tx2"/>
          </a:solidFill>
          <a:ln w="9525">
            <a:solidFill>
              <a:srgbClr val="0000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</p:txBody>
      </p:sp>
      <p:sp>
        <p:nvSpPr>
          <p:cNvPr id="66563" name="Rectangle 5"/>
          <p:cNvSpPr>
            <a:spLocks noChangeArrowheads="1"/>
          </p:cNvSpPr>
          <p:nvPr/>
        </p:nvSpPr>
        <p:spPr bwMode="auto">
          <a:xfrm>
            <a:off x="1128713" y="1333500"/>
            <a:ext cx="8015287" cy="5969000"/>
          </a:xfrm>
          <a:prstGeom prst="rect">
            <a:avLst/>
          </a:prstGeom>
          <a:solidFill>
            <a:schemeClr val="tx2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8374" name="WordArt 6"/>
          <p:cNvSpPr>
            <a:spLocks noChangeArrowheads="1" noChangeShapeType="1" noTextEdit="1"/>
          </p:cNvSpPr>
          <p:nvPr/>
        </p:nvSpPr>
        <p:spPr bwMode="auto">
          <a:xfrm rot="-501261">
            <a:off x="519113" y="836613"/>
            <a:ext cx="8466137" cy="7620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200" kern="10" dirty="0">
                <a:ln w="1841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algn="tl" rotWithShape="0">
                    <a:srgbClr val="000000">
                      <a:alpha val="70000"/>
                    </a:srgbClr>
                  </a:outerShdw>
                </a:effectLst>
                <a:latin typeface="Impact"/>
              </a:rPr>
              <a:t>Stroking the Blue Person</a:t>
            </a:r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1354138" y="2011363"/>
            <a:ext cx="7564437" cy="4770437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♣ Provide clear expectations, for performance in a friendly, but frank way is most effective.  Provide frequent recognitions of contribution.</a:t>
            </a:r>
          </a:p>
          <a:p>
            <a:r>
              <a:rPr lang="en-US" sz="2000" dirty="0">
                <a:solidFill>
                  <a:srgbClr val="0070C0"/>
                </a:solidFill>
              </a:rPr>
              <a:t>♣ Identify rewards for achievement individually and in teams.  This builds cooperation and excitement..</a:t>
            </a:r>
          </a:p>
          <a:p>
            <a:r>
              <a:rPr lang="en-US" sz="2000" dirty="0">
                <a:solidFill>
                  <a:srgbClr val="0070C0"/>
                </a:solidFill>
              </a:rPr>
              <a:t>♣ Couch comments in feeling terms.  “I value your uniqueness and your contribution.  You are important to me as a person and I care about how you feel. </a:t>
            </a:r>
          </a:p>
          <a:p>
            <a:r>
              <a:rPr lang="en-US" sz="2000" dirty="0">
                <a:solidFill>
                  <a:srgbClr val="0070C0"/>
                </a:solidFill>
              </a:rPr>
              <a:t>♣ Provide physical and personal contact through pats on the back or a light touch of approval.</a:t>
            </a:r>
          </a:p>
          <a:p>
            <a:r>
              <a:rPr lang="en-US" sz="2000" dirty="0">
                <a:solidFill>
                  <a:srgbClr val="0070C0"/>
                </a:solidFill>
              </a:rPr>
              <a:t>♣ Recognize their creativity and the depth of feeling they put into their work.</a:t>
            </a:r>
          </a:p>
          <a:p>
            <a:r>
              <a:rPr lang="en-US" sz="2000" dirty="0">
                <a:solidFill>
                  <a:srgbClr val="0070C0"/>
                </a:solidFill>
              </a:rPr>
              <a:t>♣ Accept them for who they are and reassure them and their self-worth.</a:t>
            </a:r>
          </a:p>
          <a:p>
            <a:r>
              <a:rPr lang="en-US" sz="2000" dirty="0">
                <a:solidFill>
                  <a:srgbClr val="0070C0"/>
                </a:solidFill>
              </a:rPr>
              <a:t>♣ Provide opportunities for them to use their communicative abilities.</a:t>
            </a:r>
          </a:p>
          <a:p>
            <a:r>
              <a:rPr lang="en-US" sz="2000" dirty="0">
                <a:solidFill>
                  <a:srgbClr val="0070C0"/>
                </a:solidFill>
              </a:rPr>
              <a:t>♣ Prove opportunities for them to please those in authority and to add enthusiasm to group situations.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ext Box 4"/>
          <p:cNvSpPr txBox="1">
            <a:spLocks noChangeArrowheads="1"/>
          </p:cNvSpPr>
          <p:nvPr/>
        </p:nvSpPr>
        <p:spPr bwMode="auto">
          <a:xfrm>
            <a:off x="0" y="0"/>
            <a:ext cx="10160000" cy="12095163"/>
          </a:xfrm>
          <a:prstGeom prst="rect">
            <a:avLst/>
          </a:prstGeom>
          <a:solidFill>
            <a:srgbClr val="00CC00"/>
          </a:solidFill>
          <a:ln w="9525">
            <a:solidFill>
              <a:srgbClr val="0000CC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</p:txBody>
      </p:sp>
      <p:sp>
        <p:nvSpPr>
          <p:cNvPr id="67587" name="Rectangle 5"/>
          <p:cNvSpPr>
            <a:spLocks noChangeArrowheads="1"/>
          </p:cNvSpPr>
          <p:nvPr/>
        </p:nvSpPr>
        <p:spPr bwMode="auto">
          <a:xfrm>
            <a:off x="1128713" y="1333500"/>
            <a:ext cx="8015287" cy="5969000"/>
          </a:xfrm>
          <a:prstGeom prst="rect">
            <a:avLst/>
          </a:prstGeom>
          <a:solidFill>
            <a:srgbClr val="00CC00"/>
          </a:solidFill>
          <a:ln w="571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9398" name="WordArt 6"/>
          <p:cNvSpPr>
            <a:spLocks noChangeArrowheads="1" noChangeShapeType="1" noTextEdit="1"/>
          </p:cNvSpPr>
          <p:nvPr/>
        </p:nvSpPr>
        <p:spPr bwMode="auto">
          <a:xfrm rot="-501261">
            <a:off x="677863" y="508000"/>
            <a:ext cx="8466137" cy="7620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200" kern="10" dirty="0">
                <a:ln w="1841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algn="tl" rotWithShape="0">
                    <a:srgbClr val="000000">
                      <a:alpha val="70000"/>
                    </a:srgbClr>
                  </a:outerShdw>
                </a:effectLst>
                <a:latin typeface="Impact"/>
              </a:rPr>
              <a:t>Stroking the Green Person</a:t>
            </a:r>
          </a:p>
        </p:txBody>
      </p:sp>
      <p:sp>
        <p:nvSpPr>
          <p:cNvPr id="59399" name="Text Box 7"/>
          <p:cNvSpPr txBox="1">
            <a:spLocks noChangeArrowheads="1"/>
          </p:cNvSpPr>
          <p:nvPr/>
        </p:nvSpPr>
        <p:spPr bwMode="auto">
          <a:xfrm>
            <a:off x="1354138" y="1714500"/>
            <a:ext cx="7564437" cy="5478463"/>
          </a:xfrm>
          <a:prstGeom prst="rect">
            <a:avLst/>
          </a:prstGeom>
          <a:solidFill>
            <a:srgbClr val="00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/>
              <a:t>♣ Giving clear expectations and project outcomes with the latitude to figure out how to accomplish them will work well.</a:t>
            </a:r>
          </a:p>
          <a:p>
            <a:pPr>
              <a:spcBef>
                <a:spcPct val="50000"/>
              </a:spcBef>
            </a:pPr>
            <a:r>
              <a:rPr lang="en-US" sz="2000" dirty="0"/>
              <a:t>♣ Provide sincere recognition only when warranted.  This group does not appreciate “hoopla”.</a:t>
            </a:r>
          </a:p>
          <a:p>
            <a:pPr>
              <a:spcBef>
                <a:spcPct val="50000"/>
              </a:spcBef>
            </a:pPr>
            <a:r>
              <a:rPr lang="en-US" sz="2000" dirty="0"/>
              <a:t>♣ Assign tasks requiring designing new models or thinking up new approaches. </a:t>
            </a:r>
          </a:p>
          <a:p>
            <a:pPr>
              <a:spcBef>
                <a:spcPct val="50000"/>
              </a:spcBef>
            </a:pPr>
            <a:r>
              <a:rPr lang="en-US" sz="2000" dirty="0"/>
              <a:t>♣ Compliments relating to his/her intelligence are the greatest source of esteem.</a:t>
            </a:r>
          </a:p>
          <a:p>
            <a:pPr>
              <a:spcBef>
                <a:spcPct val="50000"/>
              </a:spcBef>
            </a:pPr>
            <a:r>
              <a:rPr lang="en-US" sz="2000" dirty="0"/>
              <a:t>♣ Reinforce through the contributions their knowledge provides for completing projects.</a:t>
            </a:r>
          </a:p>
          <a:p>
            <a:pPr>
              <a:spcBef>
                <a:spcPct val="50000"/>
              </a:spcBef>
            </a:pPr>
            <a:r>
              <a:rPr lang="en-US" sz="2000" dirty="0"/>
              <a:t>♣ Assist them in choosing tasks that are difficult, challenging, and potentially successful.</a:t>
            </a:r>
          </a:p>
          <a:p>
            <a:pPr>
              <a:spcBef>
                <a:spcPct val="50000"/>
              </a:spcBef>
            </a:pPr>
            <a:r>
              <a:rPr lang="en-US" sz="2000" dirty="0"/>
              <a:t>♣ Provide opportunities to increase knowledge and build competence.</a:t>
            </a:r>
          </a:p>
          <a:p>
            <a:pPr>
              <a:spcBef>
                <a:spcPct val="50000"/>
              </a:spcBef>
            </a:pPr>
            <a:r>
              <a:rPr lang="en-US" sz="2000" dirty="0"/>
              <a:t>♣ Give patient answers to questions from a curious mind.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0160000" cy="7620000"/>
          </a:xfrm>
          <a:solidFill>
            <a:srgbClr val="EE7F10"/>
          </a:solidFill>
          <a:ln>
            <a:solidFill>
              <a:schemeClr val="bg1"/>
            </a:solidFill>
          </a:ln>
        </p:spPr>
        <p:txBody>
          <a:bodyPr/>
          <a:lstStyle/>
          <a:p>
            <a:pPr eaLnBrk="1" hangingPunct="1"/>
            <a:endParaRPr lang="en-US" dirty="0" smtClean="0">
              <a:solidFill>
                <a:srgbClr val="EE7F10"/>
              </a:solidFill>
            </a:endParaRPr>
          </a:p>
        </p:txBody>
      </p:sp>
      <p:sp>
        <p:nvSpPr>
          <p:cNvPr id="68611" name="Text Box 5"/>
          <p:cNvSpPr txBox="1">
            <a:spLocks noChangeArrowheads="1"/>
          </p:cNvSpPr>
          <p:nvPr/>
        </p:nvSpPr>
        <p:spPr bwMode="auto">
          <a:xfrm>
            <a:off x="903288" y="798513"/>
            <a:ext cx="4289425" cy="954087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EE7F10"/>
                </a:solidFill>
                <a:latin typeface="Arial Black" pitchFamily="34" charset="0"/>
              </a:rPr>
              <a:t>Praise the </a:t>
            </a:r>
            <a:br>
              <a:rPr lang="en-US" sz="2800" b="1" dirty="0">
                <a:solidFill>
                  <a:srgbClr val="EE7F10"/>
                </a:solidFill>
                <a:latin typeface="Arial Black" pitchFamily="34" charset="0"/>
              </a:rPr>
            </a:br>
            <a:r>
              <a:rPr lang="en-US" sz="2800" b="1" dirty="0">
                <a:solidFill>
                  <a:srgbClr val="EE7F10"/>
                </a:solidFill>
                <a:latin typeface="Arial Black" pitchFamily="34" charset="0"/>
              </a:rPr>
              <a:t>ORANGE person’s:</a:t>
            </a:r>
          </a:p>
        </p:txBody>
      </p:sp>
      <p:sp>
        <p:nvSpPr>
          <p:cNvPr id="53255" name="Text Box 7"/>
          <p:cNvSpPr txBox="1">
            <a:spLocks noChangeArrowheads="1"/>
          </p:cNvSpPr>
          <p:nvPr/>
        </p:nvSpPr>
        <p:spPr bwMode="auto">
          <a:xfrm>
            <a:off x="3725863" y="2032000"/>
            <a:ext cx="4852987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charset="2"/>
              <a:buChar char="§"/>
            </a:pPr>
            <a:r>
              <a:rPr lang="en-US" dirty="0"/>
              <a:t>  </a:t>
            </a:r>
            <a:r>
              <a:rPr lang="en-US" sz="2000" b="1" dirty="0"/>
              <a:t>Cleverness</a:t>
            </a:r>
          </a:p>
          <a:p>
            <a:pPr>
              <a:buFont typeface="Wingdings" charset="2"/>
              <a:buChar char="§"/>
            </a:pPr>
            <a:endParaRPr lang="en-US" sz="2000" b="1" dirty="0"/>
          </a:p>
          <a:p>
            <a:pPr>
              <a:buFont typeface="Wingdings" charset="2"/>
              <a:buChar char="§"/>
            </a:pPr>
            <a:r>
              <a:rPr lang="en-US" sz="2000" b="1" dirty="0"/>
              <a:t>  Skill</a:t>
            </a:r>
          </a:p>
          <a:p>
            <a:pPr>
              <a:buFont typeface="Wingdings" charset="2"/>
              <a:buChar char="§"/>
            </a:pPr>
            <a:endParaRPr lang="en-US" sz="2000" b="1" dirty="0"/>
          </a:p>
          <a:p>
            <a:pPr>
              <a:buFont typeface="Wingdings" charset="2"/>
              <a:buChar char="§"/>
            </a:pPr>
            <a:r>
              <a:rPr lang="en-US" sz="2000" b="1" dirty="0"/>
              <a:t>  Quickness</a:t>
            </a:r>
          </a:p>
          <a:p>
            <a:pPr>
              <a:buFont typeface="Wingdings" charset="2"/>
              <a:buChar char="§"/>
            </a:pPr>
            <a:endParaRPr lang="en-US" sz="2000" b="1" dirty="0"/>
          </a:p>
          <a:p>
            <a:pPr>
              <a:buFont typeface="Wingdings" charset="2"/>
              <a:buChar char="§"/>
            </a:pPr>
            <a:r>
              <a:rPr lang="en-US" sz="2000" b="1" dirty="0"/>
              <a:t>  Spontaneity</a:t>
            </a:r>
          </a:p>
          <a:p>
            <a:pPr>
              <a:buFont typeface="Wingdings" charset="2"/>
              <a:buChar char="§"/>
            </a:pPr>
            <a:endParaRPr lang="en-US" sz="2000" b="1" dirty="0"/>
          </a:p>
          <a:p>
            <a:pPr>
              <a:buFont typeface="Wingdings" charset="2"/>
              <a:buChar char="§"/>
            </a:pPr>
            <a:r>
              <a:rPr lang="en-US" sz="2000" b="1" dirty="0"/>
              <a:t>  Versatility</a:t>
            </a:r>
          </a:p>
          <a:p>
            <a:pPr>
              <a:buFont typeface="Wingdings" charset="2"/>
              <a:buChar char="§"/>
            </a:pPr>
            <a:endParaRPr lang="en-US" sz="2000" b="1" dirty="0"/>
          </a:p>
          <a:p>
            <a:pPr>
              <a:buFont typeface="Wingdings" charset="2"/>
              <a:buChar char="§"/>
            </a:pPr>
            <a:r>
              <a:rPr lang="en-US" sz="2000" b="1" dirty="0"/>
              <a:t>  Quick and timely responses</a:t>
            </a:r>
          </a:p>
        </p:txBody>
      </p:sp>
      <p:sp>
        <p:nvSpPr>
          <p:cNvPr id="68613" name="Text Box 8"/>
          <p:cNvSpPr txBox="1">
            <a:spLocks noChangeArrowheads="1"/>
          </p:cNvSpPr>
          <p:nvPr/>
        </p:nvSpPr>
        <p:spPr bwMode="auto">
          <a:xfrm>
            <a:off x="10498138" y="444500"/>
            <a:ext cx="31607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68614" name="Line 9"/>
          <p:cNvSpPr>
            <a:spLocks noChangeShapeType="1"/>
          </p:cNvSpPr>
          <p:nvPr/>
        </p:nvSpPr>
        <p:spPr bwMode="auto">
          <a:xfrm>
            <a:off x="5080000" y="1206500"/>
            <a:ext cx="383857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8615" name="Line 10"/>
          <p:cNvSpPr>
            <a:spLocks noChangeShapeType="1"/>
          </p:cNvSpPr>
          <p:nvPr/>
        </p:nvSpPr>
        <p:spPr bwMode="auto">
          <a:xfrm>
            <a:off x="8918575" y="1206500"/>
            <a:ext cx="0" cy="52705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8616" name="Line 11"/>
          <p:cNvSpPr>
            <a:spLocks noChangeShapeType="1"/>
          </p:cNvSpPr>
          <p:nvPr/>
        </p:nvSpPr>
        <p:spPr bwMode="auto">
          <a:xfrm flipH="1">
            <a:off x="2370138" y="1651000"/>
            <a:ext cx="0" cy="4826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8617" name="Line 12"/>
          <p:cNvSpPr>
            <a:spLocks noChangeShapeType="1"/>
          </p:cNvSpPr>
          <p:nvPr/>
        </p:nvSpPr>
        <p:spPr bwMode="auto">
          <a:xfrm>
            <a:off x="2370138" y="6477000"/>
            <a:ext cx="654843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ext Box 4"/>
          <p:cNvSpPr txBox="1">
            <a:spLocks noChangeArrowheads="1"/>
          </p:cNvSpPr>
          <p:nvPr/>
        </p:nvSpPr>
        <p:spPr bwMode="auto">
          <a:xfrm>
            <a:off x="0" y="0"/>
            <a:ext cx="10160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104454" name="Text Box 6"/>
          <p:cNvSpPr txBox="1">
            <a:spLocks noChangeArrowheads="1"/>
          </p:cNvSpPr>
          <p:nvPr/>
        </p:nvSpPr>
        <p:spPr bwMode="auto">
          <a:xfrm>
            <a:off x="0" y="0"/>
            <a:ext cx="10160000" cy="9264650"/>
          </a:xfrm>
          <a:prstGeom prst="rect">
            <a:avLst/>
          </a:prstGeom>
          <a:solidFill>
            <a:srgbClr val="B4B00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</p:txBody>
      </p:sp>
      <p:sp>
        <p:nvSpPr>
          <p:cNvPr id="69636" name="Rectangle 7"/>
          <p:cNvSpPr>
            <a:spLocks noChangeArrowheads="1"/>
          </p:cNvSpPr>
          <p:nvPr/>
        </p:nvSpPr>
        <p:spPr bwMode="auto">
          <a:xfrm>
            <a:off x="2460625" y="2984500"/>
            <a:ext cx="52387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B4B00C"/>
                </a:solidFill>
              </a:rPr>
              <a:t>Praise        the GOLD person’s:</a:t>
            </a:r>
          </a:p>
        </p:txBody>
      </p:sp>
      <p:sp>
        <p:nvSpPr>
          <p:cNvPr id="69637" name="Text Box 8"/>
          <p:cNvSpPr txBox="1">
            <a:spLocks noChangeArrowheads="1"/>
          </p:cNvSpPr>
          <p:nvPr/>
        </p:nvSpPr>
        <p:spPr bwMode="auto">
          <a:xfrm>
            <a:off x="1208088" y="950913"/>
            <a:ext cx="4176712" cy="954087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B4B00C"/>
                </a:solidFill>
                <a:latin typeface="Arial Black" pitchFamily="34" charset="0"/>
              </a:rPr>
              <a:t>Praise the </a:t>
            </a:r>
            <a:br>
              <a:rPr lang="en-US" sz="2800" b="1" dirty="0">
                <a:solidFill>
                  <a:srgbClr val="B4B00C"/>
                </a:solidFill>
                <a:latin typeface="Arial Black" pitchFamily="34" charset="0"/>
              </a:rPr>
            </a:br>
            <a:r>
              <a:rPr lang="en-US" sz="2800" b="1" dirty="0">
                <a:solidFill>
                  <a:srgbClr val="B4B00C"/>
                </a:solidFill>
                <a:latin typeface="Arial Black" pitchFamily="34" charset="0"/>
              </a:rPr>
              <a:t>GOLD person’s:</a:t>
            </a:r>
            <a:endParaRPr lang="en-US" sz="2800" b="1" dirty="0">
              <a:latin typeface="Arial Black" pitchFamily="34" charset="0"/>
            </a:endParaRPr>
          </a:p>
        </p:txBody>
      </p:sp>
      <p:sp>
        <p:nvSpPr>
          <p:cNvPr id="69638" name="Line 10"/>
          <p:cNvSpPr>
            <a:spLocks noChangeShapeType="1"/>
          </p:cNvSpPr>
          <p:nvPr/>
        </p:nvSpPr>
        <p:spPr bwMode="auto">
          <a:xfrm>
            <a:off x="5080000" y="1270000"/>
            <a:ext cx="383857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9639" name="Line 11"/>
          <p:cNvSpPr>
            <a:spLocks noChangeShapeType="1"/>
          </p:cNvSpPr>
          <p:nvPr/>
        </p:nvSpPr>
        <p:spPr bwMode="auto">
          <a:xfrm>
            <a:off x="8918575" y="1270000"/>
            <a:ext cx="0" cy="52705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9640" name="Line 12"/>
          <p:cNvSpPr>
            <a:spLocks noChangeShapeType="1"/>
          </p:cNvSpPr>
          <p:nvPr/>
        </p:nvSpPr>
        <p:spPr bwMode="auto">
          <a:xfrm flipH="1">
            <a:off x="2370138" y="1714500"/>
            <a:ext cx="0" cy="4826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9641" name="Line 13"/>
          <p:cNvSpPr>
            <a:spLocks noChangeShapeType="1"/>
          </p:cNvSpPr>
          <p:nvPr/>
        </p:nvSpPr>
        <p:spPr bwMode="auto">
          <a:xfrm>
            <a:off x="2370138" y="6477000"/>
            <a:ext cx="654843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69642" name="Text Box 14"/>
          <p:cNvSpPr txBox="1">
            <a:spLocks noChangeArrowheads="1"/>
          </p:cNvSpPr>
          <p:nvPr/>
        </p:nvSpPr>
        <p:spPr bwMode="auto">
          <a:xfrm>
            <a:off x="3386138" y="2476500"/>
            <a:ext cx="48545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69643" name="Text Box 15"/>
          <p:cNvSpPr txBox="1">
            <a:spLocks noChangeArrowheads="1"/>
          </p:cNvSpPr>
          <p:nvPr/>
        </p:nvSpPr>
        <p:spPr bwMode="auto">
          <a:xfrm>
            <a:off x="3048000" y="2540000"/>
            <a:ext cx="4854575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charset="2"/>
              <a:buChar char="§"/>
            </a:pPr>
            <a:r>
              <a:rPr lang="en-US" dirty="0"/>
              <a:t>  </a:t>
            </a:r>
            <a:r>
              <a:rPr lang="en-US" b="1" dirty="0"/>
              <a:t>Accomplishments</a:t>
            </a:r>
          </a:p>
          <a:p>
            <a:pPr>
              <a:buFont typeface="Wingdings" charset="2"/>
              <a:buChar char="§"/>
            </a:pPr>
            <a:endParaRPr lang="en-US" b="1" dirty="0"/>
          </a:p>
          <a:p>
            <a:pPr>
              <a:buFont typeface="Wingdings" charset="2"/>
              <a:buChar char="§"/>
            </a:pPr>
            <a:r>
              <a:rPr lang="en-US" b="1" dirty="0"/>
              <a:t>  Thoroughness</a:t>
            </a:r>
          </a:p>
          <a:p>
            <a:pPr>
              <a:buFont typeface="Wingdings" charset="2"/>
              <a:buChar char="§"/>
            </a:pPr>
            <a:endParaRPr lang="en-US" b="1" dirty="0"/>
          </a:p>
          <a:p>
            <a:pPr>
              <a:buFont typeface="Wingdings" charset="2"/>
              <a:buChar char="§"/>
            </a:pPr>
            <a:r>
              <a:rPr lang="en-US" b="1" dirty="0"/>
              <a:t>  Contributions to the growth and development of the organization and its performance traditions</a:t>
            </a:r>
          </a:p>
          <a:p>
            <a:pPr>
              <a:buFont typeface="Wingdings" charset="2"/>
              <a:buNone/>
            </a:pPr>
            <a:endParaRPr lang="en-US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0160000" cy="7620000"/>
          </a:xfrm>
          <a:solidFill>
            <a:schemeClr val="tx2"/>
          </a:solidFill>
          <a:ln>
            <a:solidFill>
              <a:schemeClr val="bg1"/>
            </a:solidFill>
          </a:ln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0000CC"/>
                </a:solidFill>
              </a:rPr>
              <a:t>.</a:t>
            </a:r>
          </a:p>
        </p:txBody>
      </p:sp>
      <p:sp>
        <p:nvSpPr>
          <p:cNvPr id="73731" name="Text Box 3"/>
          <p:cNvSpPr txBox="1">
            <a:spLocks noChangeArrowheads="1"/>
          </p:cNvSpPr>
          <p:nvPr/>
        </p:nvSpPr>
        <p:spPr bwMode="auto">
          <a:xfrm>
            <a:off x="903288" y="317500"/>
            <a:ext cx="4289425" cy="120015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chemeClr val="accent1"/>
                </a:solidFill>
              </a:rPr>
              <a:t>Praise the</a:t>
            </a:r>
            <a:br>
              <a:rPr lang="en-US" sz="3600" b="1" dirty="0">
                <a:solidFill>
                  <a:schemeClr val="accent1"/>
                </a:solidFill>
              </a:rPr>
            </a:br>
            <a:r>
              <a:rPr lang="en-US" sz="3600" b="1" dirty="0">
                <a:solidFill>
                  <a:schemeClr val="accent1"/>
                </a:solidFill>
              </a:rPr>
              <a:t>BLUE person’s:</a:t>
            </a:r>
          </a:p>
        </p:txBody>
      </p:sp>
      <p:sp>
        <p:nvSpPr>
          <p:cNvPr id="73732" name="Text Box 4"/>
          <p:cNvSpPr txBox="1">
            <a:spLocks noChangeArrowheads="1"/>
          </p:cNvSpPr>
          <p:nvPr/>
        </p:nvSpPr>
        <p:spPr bwMode="auto">
          <a:xfrm>
            <a:off x="2597150" y="2174875"/>
            <a:ext cx="6659563" cy="3540125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charset="2"/>
              <a:buChar char="§"/>
            </a:pPr>
            <a:r>
              <a:rPr lang="en-US" sz="2000" dirty="0">
                <a:solidFill>
                  <a:srgbClr val="0070C0"/>
                </a:solidFill>
              </a:rPr>
              <a:t>  </a:t>
            </a:r>
            <a:r>
              <a:rPr lang="en-US" sz="2000" b="1" dirty="0">
                <a:solidFill>
                  <a:srgbClr val="0070C0"/>
                </a:solidFill>
              </a:rPr>
              <a:t>Unique Contributions</a:t>
            </a:r>
          </a:p>
          <a:p>
            <a:pPr>
              <a:spcBef>
                <a:spcPct val="50000"/>
              </a:spcBef>
              <a:buFont typeface="Wingdings" charset="2"/>
              <a:buChar char="§"/>
            </a:pPr>
            <a:r>
              <a:rPr lang="en-US" sz="2000" b="1" dirty="0">
                <a:solidFill>
                  <a:srgbClr val="0070C0"/>
                </a:solidFill>
              </a:rPr>
              <a:t>  Personal Achievements</a:t>
            </a:r>
          </a:p>
          <a:p>
            <a:pPr>
              <a:spcBef>
                <a:spcPct val="50000"/>
              </a:spcBef>
              <a:buFont typeface="Wingdings" charset="2"/>
              <a:buChar char="§"/>
            </a:pPr>
            <a:r>
              <a:rPr lang="en-US" sz="2000" b="1" dirty="0">
                <a:solidFill>
                  <a:srgbClr val="0070C0"/>
                </a:solidFill>
              </a:rPr>
              <a:t>  Personal characteristics that are valued &amp; meaningful</a:t>
            </a:r>
          </a:p>
          <a:p>
            <a:pPr>
              <a:spcBef>
                <a:spcPct val="50000"/>
              </a:spcBef>
              <a:buFont typeface="Wingdings" charset="2"/>
              <a:buChar char="§"/>
            </a:pPr>
            <a:r>
              <a:rPr lang="en-US" sz="2000" b="1" dirty="0">
                <a:solidFill>
                  <a:srgbClr val="0070C0"/>
                </a:solidFill>
              </a:rPr>
              <a:t>  Honesty and sincerity</a:t>
            </a:r>
          </a:p>
          <a:p>
            <a:pPr>
              <a:spcBef>
                <a:spcPct val="50000"/>
              </a:spcBef>
              <a:buFont typeface="Wingdings" charset="2"/>
              <a:buChar char="§"/>
            </a:pPr>
            <a:r>
              <a:rPr lang="en-US" sz="2000" b="1" dirty="0">
                <a:solidFill>
                  <a:srgbClr val="0070C0"/>
                </a:solidFill>
              </a:rPr>
              <a:t>  Energetic and enthusiastic manner</a:t>
            </a:r>
          </a:p>
          <a:p>
            <a:pPr>
              <a:spcBef>
                <a:spcPct val="50000"/>
              </a:spcBef>
              <a:buFont typeface="Wingdings" charset="2"/>
              <a:buChar char="§"/>
            </a:pPr>
            <a:r>
              <a:rPr lang="en-US" sz="2000" b="1" dirty="0">
                <a:solidFill>
                  <a:srgbClr val="0070C0"/>
                </a:solidFill>
              </a:rPr>
              <a:t>  Contributions to the performance of the group </a:t>
            </a:r>
          </a:p>
          <a:p>
            <a:pPr>
              <a:buFont typeface="Wingdings" charset="2"/>
              <a:buNone/>
            </a:pPr>
            <a:r>
              <a:rPr lang="en-US" sz="2000" b="1" dirty="0">
                <a:solidFill>
                  <a:srgbClr val="0070C0"/>
                </a:solidFill>
              </a:rPr>
              <a:t>    and the organization</a:t>
            </a:r>
          </a:p>
          <a:p>
            <a:pPr>
              <a:spcBef>
                <a:spcPct val="50000"/>
              </a:spcBef>
              <a:buFont typeface="Wingdings" charset="2"/>
              <a:buNone/>
            </a:pPr>
            <a:endParaRPr lang="en-US" sz="2000" b="1" dirty="0">
              <a:solidFill>
                <a:srgbClr val="0070C0"/>
              </a:solidFill>
            </a:endParaRPr>
          </a:p>
        </p:txBody>
      </p:sp>
      <p:sp>
        <p:nvSpPr>
          <p:cNvPr id="70661" name="Text Box 5"/>
          <p:cNvSpPr txBox="1">
            <a:spLocks noChangeArrowheads="1"/>
          </p:cNvSpPr>
          <p:nvPr/>
        </p:nvSpPr>
        <p:spPr bwMode="auto">
          <a:xfrm>
            <a:off x="10498138" y="444500"/>
            <a:ext cx="31607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70662" name="Line 6"/>
          <p:cNvSpPr>
            <a:spLocks noChangeShapeType="1"/>
          </p:cNvSpPr>
          <p:nvPr/>
        </p:nvSpPr>
        <p:spPr bwMode="auto">
          <a:xfrm>
            <a:off x="5080000" y="1206500"/>
            <a:ext cx="395128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70663" name="Line 7"/>
          <p:cNvSpPr>
            <a:spLocks noChangeShapeType="1"/>
          </p:cNvSpPr>
          <p:nvPr/>
        </p:nvSpPr>
        <p:spPr bwMode="auto">
          <a:xfrm>
            <a:off x="9144000" y="1206500"/>
            <a:ext cx="0" cy="52705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70664" name="Line 8"/>
          <p:cNvSpPr>
            <a:spLocks noChangeShapeType="1"/>
          </p:cNvSpPr>
          <p:nvPr/>
        </p:nvSpPr>
        <p:spPr bwMode="auto">
          <a:xfrm flipH="1">
            <a:off x="2370138" y="1651000"/>
            <a:ext cx="0" cy="4826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70665" name="Line 9"/>
          <p:cNvSpPr>
            <a:spLocks noChangeShapeType="1"/>
          </p:cNvSpPr>
          <p:nvPr/>
        </p:nvSpPr>
        <p:spPr bwMode="auto">
          <a:xfrm>
            <a:off x="2370138" y="6477000"/>
            <a:ext cx="688657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 Box 10"/>
          <p:cNvSpPr txBox="1">
            <a:spLocks noChangeArrowheads="1"/>
          </p:cNvSpPr>
          <p:nvPr/>
        </p:nvSpPr>
        <p:spPr bwMode="auto">
          <a:xfrm>
            <a:off x="0" y="889000"/>
            <a:ext cx="32734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71683" name="Text Box 11"/>
          <p:cNvSpPr txBox="1">
            <a:spLocks noChangeArrowheads="1"/>
          </p:cNvSpPr>
          <p:nvPr/>
        </p:nvSpPr>
        <p:spPr bwMode="auto">
          <a:xfrm>
            <a:off x="0" y="0"/>
            <a:ext cx="10160000" cy="11911013"/>
          </a:xfrm>
          <a:prstGeom prst="rect">
            <a:avLst/>
          </a:prstGeom>
          <a:solidFill>
            <a:srgbClr val="00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  <a:p>
            <a:pPr>
              <a:spcBef>
                <a:spcPct val="50000"/>
              </a:spcBef>
            </a:pPr>
            <a:endParaRPr lang="en-US" sz="800" dirty="0"/>
          </a:p>
        </p:txBody>
      </p:sp>
      <p:sp>
        <p:nvSpPr>
          <p:cNvPr id="71684" name="Text Box 12"/>
          <p:cNvSpPr txBox="1">
            <a:spLocks noChangeArrowheads="1"/>
          </p:cNvSpPr>
          <p:nvPr/>
        </p:nvSpPr>
        <p:spPr bwMode="auto">
          <a:xfrm>
            <a:off x="1241425" y="889000"/>
            <a:ext cx="49672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71685" name="Text Box 13"/>
          <p:cNvSpPr txBox="1">
            <a:spLocks noChangeArrowheads="1"/>
          </p:cNvSpPr>
          <p:nvPr/>
        </p:nvSpPr>
        <p:spPr bwMode="auto">
          <a:xfrm>
            <a:off x="903288" y="857250"/>
            <a:ext cx="4176712" cy="120015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 dirty="0">
                <a:solidFill>
                  <a:srgbClr val="00CC00"/>
                </a:solidFill>
              </a:rPr>
              <a:t>Praise the </a:t>
            </a:r>
            <a:br>
              <a:rPr lang="en-US" sz="3600" b="1" dirty="0">
                <a:solidFill>
                  <a:srgbClr val="00CC00"/>
                </a:solidFill>
              </a:rPr>
            </a:br>
            <a:r>
              <a:rPr lang="en-US" sz="3600" b="1" dirty="0">
                <a:solidFill>
                  <a:srgbClr val="00CC00"/>
                </a:solidFill>
              </a:rPr>
              <a:t>GREEN person’s:</a:t>
            </a:r>
            <a:endParaRPr lang="en-US" sz="3600" dirty="0">
              <a:solidFill>
                <a:srgbClr val="00CC00"/>
              </a:solidFill>
            </a:endParaRPr>
          </a:p>
        </p:txBody>
      </p:sp>
      <p:sp>
        <p:nvSpPr>
          <p:cNvPr id="71686" name="Line 14"/>
          <p:cNvSpPr>
            <a:spLocks noChangeShapeType="1"/>
          </p:cNvSpPr>
          <p:nvPr/>
        </p:nvSpPr>
        <p:spPr bwMode="auto">
          <a:xfrm flipH="1">
            <a:off x="1806575" y="2032000"/>
            <a:ext cx="0" cy="4826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71687" name="Line 15"/>
          <p:cNvSpPr>
            <a:spLocks noChangeShapeType="1"/>
          </p:cNvSpPr>
          <p:nvPr/>
        </p:nvSpPr>
        <p:spPr bwMode="auto">
          <a:xfrm>
            <a:off x="4854575" y="1016000"/>
            <a:ext cx="42894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71688" name="Line 16"/>
          <p:cNvSpPr>
            <a:spLocks noChangeShapeType="1"/>
          </p:cNvSpPr>
          <p:nvPr/>
        </p:nvSpPr>
        <p:spPr bwMode="auto">
          <a:xfrm flipH="1">
            <a:off x="9256713" y="1016000"/>
            <a:ext cx="0" cy="5842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71689" name="Line 17"/>
          <p:cNvSpPr>
            <a:spLocks noChangeShapeType="1"/>
          </p:cNvSpPr>
          <p:nvPr/>
        </p:nvSpPr>
        <p:spPr bwMode="auto">
          <a:xfrm>
            <a:off x="1806575" y="6858000"/>
            <a:ext cx="745013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71690" name="Text Box 18"/>
          <p:cNvSpPr txBox="1">
            <a:spLocks noChangeArrowheads="1"/>
          </p:cNvSpPr>
          <p:nvPr/>
        </p:nvSpPr>
        <p:spPr bwMode="auto">
          <a:xfrm>
            <a:off x="3951288" y="2413000"/>
            <a:ext cx="42894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98323" name="Text Box 19"/>
          <p:cNvSpPr txBox="1">
            <a:spLocks noChangeArrowheads="1"/>
          </p:cNvSpPr>
          <p:nvPr/>
        </p:nvSpPr>
        <p:spPr bwMode="auto">
          <a:xfrm>
            <a:off x="2032000" y="2159000"/>
            <a:ext cx="6773863" cy="3878263"/>
          </a:xfrm>
          <a:prstGeom prst="rect">
            <a:avLst/>
          </a:prstGeom>
          <a:solidFill>
            <a:srgbClr val="00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charset="2"/>
              <a:buChar char="§"/>
            </a:pPr>
            <a:endParaRPr lang="en-US" dirty="0"/>
          </a:p>
          <a:p>
            <a:pPr>
              <a:spcBef>
                <a:spcPct val="50000"/>
              </a:spcBef>
              <a:buFont typeface="Wingdings" charset="2"/>
              <a:buChar char="§"/>
            </a:pPr>
            <a:r>
              <a:rPr lang="en-US" b="1" dirty="0"/>
              <a:t> </a:t>
            </a:r>
            <a:r>
              <a:rPr lang="en-US" sz="2000" b="1" dirty="0"/>
              <a:t>Competence</a:t>
            </a:r>
          </a:p>
          <a:p>
            <a:pPr>
              <a:spcBef>
                <a:spcPct val="50000"/>
              </a:spcBef>
              <a:buFont typeface="Wingdings" charset="2"/>
              <a:buChar char="§"/>
            </a:pPr>
            <a:r>
              <a:rPr lang="en-US" sz="2000" b="1" dirty="0"/>
              <a:t>  Quality of work</a:t>
            </a:r>
          </a:p>
          <a:p>
            <a:pPr>
              <a:spcBef>
                <a:spcPct val="50000"/>
              </a:spcBef>
              <a:buFont typeface="Wingdings" charset="2"/>
              <a:buChar char="§"/>
            </a:pPr>
            <a:r>
              <a:rPr lang="en-US" sz="2000" b="1" dirty="0"/>
              <a:t>  Ingenuity</a:t>
            </a:r>
          </a:p>
          <a:p>
            <a:pPr>
              <a:spcBef>
                <a:spcPct val="50000"/>
              </a:spcBef>
              <a:buFont typeface="Wingdings" charset="2"/>
              <a:buChar char="§"/>
            </a:pPr>
            <a:r>
              <a:rPr lang="en-US" sz="2000" b="1" dirty="0"/>
              <a:t>  Analytic abilities</a:t>
            </a:r>
          </a:p>
          <a:p>
            <a:pPr>
              <a:spcBef>
                <a:spcPct val="50000"/>
              </a:spcBef>
              <a:buFont typeface="Wingdings" charset="2"/>
              <a:buChar char="§"/>
            </a:pPr>
            <a:r>
              <a:rPr lang="en-US" sz="2000" b="1" dirty="0"/>
              <a:t> Clear, logical explanations in precise terms</a:t>
            </a:r>
          </a:p>
          <a:p>
            <a:pPr>
              <a:spcBef>
                <a:spcPct val="50000"/>
              </a:spcBef>
              <a:buFont typeface="Wingdings" charset="2"/>
              <a:buChar char="§"/>
            </a:pPr>
            <a:r>
              <a:rPr lang="en-US" sz="2000" b="1" dirty="0"/>
              <a:t>  Good ideas and capabilities</a:t>
            </a:r>
          </a:p>
          <a:p>
            <a:pPr>
              <a:spcBef>
                <a:spcPct val="50000"/>
              </a:spcBef>
              <a:buFont typeface="Wingdings" charset="2"/>
              <a:buChar char="§"/>
            </a:pPr>
            <a:endParaRPr lang="en-US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6" name="Picture 5" descr="http://true-colors.com/images/logo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4200" y="3405188"/>
            <a:ext cx="8991600" cy="299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270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True Colors</a:t>
            </a:r>
          </a:p>
        </p:txBody>
      </p:sp>
      <p:sp>
        <p:nvSpPr>
          <p:cNvPr id="72708" name="Rectangle 2"/>
          <p:cNvSpPr>
            <a:spLocks noGrp="1" noChangeArrowheads="1"/>
          </p:cNvSpPr>
          <p:nvPr>
            <p:ph idx="1"/>
          </p:nvPr>
        </p:nvSpPr>
        <p:spPr>
          <a:xfrm>
            <a:off x="508000" y="2590800"/>
            <a:ext cx="9144000" cy="1600200"/>
          </a:xfrm>
        </p:spPr>
        <p:txBody>
          <a:bodyPr/>
          <a:lstStyle/>
          <a:p>
            <a:pPr algn="ctr" eaLnBrk="1" hangingPunct="1">
              <a:buFont typeface="Wingdings 2" charset="2"/>
              <a:buNone/>
            </a:pPr>
            <a:r>
              <a:rPr lang="en-US" dirty="0" smtClean="0"/>
              <a:t>For more info:</a:t>
            </a:r>
          </a:p>
        </p:txBody>
      </p:sp>
      <p:sp>
        <p:nvSpPr>
          <p:cNvPr id="72709" name="TextBox 5"/>
          <p:cNvSpPr txBox="1">
            <a:spLocks noChangeArrowheads="1"/>
          </p:cNvSpPr>
          <p:nvPr/>
        </p:nvSpPr>
        <p:spPr bwMode="auto">
          <a:xfrm>
            <a:off x="3403600" y="5954713"/>
            <a:ext cx="3886200" cy="369887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800" dirty="0">
                <a:solidFill>
                  <a:schemeClr val="bg1"/>
                </a:solidFill>
              </a:rPr>
              <a:t>http://www.true-colors.com/index.html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4200" y="1219200"/>
            <a:ext cx="8724053" cy="2819400"/>
          </a:xfrm>
          <a:ln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9600" dirty="0" smtClean="0"/>
              <a:t>Exercises</a:t>
            </a:r>
            <a:endParaRPr lang="en-US" sz="9600" dirty="0"/>
          </a:p>
        </p:txBody>
      </p:sp>
      <p:sp>
        <p:nvSpPr>
          <p:cNvPr id="63491" name="Subtitle 2"/>
          <p:cNvSpPr>
            <a:spLocks noGrp="1"/>
          </p:cNvSpPr>
          <p:nvPr>
            <p:ph type="subTitle" idx="1"/>
          </p:nvPr>
        </p:nvSpPr>
        <p:spPr>
          <a:xfrm>
            <a:off x="617538" y="3494088"/>
            <a:ext cx="8728075" cy="1946275"/>
          </a:xfrm>
        </p:spPr>
        <p:txBody>
          <a:bodyPr/>
          <a:lstStyle/>
          <a:p>
            <a:pPr marR="0" eaLnBrk="1" hangingPunct="1"/>
            <a:endParaRPr lang="en-US" dirty="0" smtClean="0"/>
          </a:p>
          <a:p>
            <a:pPr marR="0" eaLnBrk="1" hangingPunct="1"/>
            <a:endParaRPr lang="en-US" dirty="0"/>
          </a:p>
          <a:p>
            <a:pPr marR="0" eaLnBrk="1" hangingPunct="1"/>
            <a:endParaRPr lang="en-US" dirty="0" smtClean="0"/>
          </a:p>
          <a:p>
            <a:pPr marR="0" eaLnBrk="1" hangingPunct="1"/>
            <a:r>
              <a:rPr lang="en-US" dirty="0" smtClean="0"/>
              <a:t>Brad Shortridge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Listening Skills:  The Key to Successful Negotiations</a:t>
            </a:r>
          </a:p>
        </p:txBody>
      </p:sp>
      <p:sp>
        <p:nvSpPr>
          <p:cNvPr id="9219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 2" charset="2"/>
              <a:buNone/>
            </a:pPr>
            <a:endParaRPr lang="en-US" sz="2700" dirty="0" smtClean="0"/>
          </a:p>
          <a:p>
            <a:pPr eaLnBrk="1" hangingPunct="1">
              <a:lnSpc>
                <a:spcPct val="80000"/>
              </a:lnSpc>
            </a:pPr>
            <a:endParaRPr lang="en-US" sz="2700" dirty="0" smtClean="0"/>
          </a:p>
          <a:p>
            <a:pPr eaLnBrk="1" hangingPunct="1">
              <a:lnSpc>
                <a:spcPct val="80000"/>
              </a:lnSpc>
            </a:pPr>
            <a:r>
              <a:rPr lang="en-US" sz="2700" dirty="0" smtClean="0"/>
              <a:t>Hearing is with your ears, listening is with the mind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500" dirty="0" smtClean="0"/>
              <a:t>Keith Davis, Human Behavior &amp; work</a:t>
            </a:r>
          </a:p>
          <a:p>
            <a:pPr lvl="1" eaLnBrk="1" hangingPunct="1">
              <a:lnSpc>
                <a:spcPct val="80000"/>
              </a:lnSpc>
            </a:pPr>
            <a:endParaRPr lang="en-US" sz="2500" dirty="0" smtClean="0"/>
          </a:p>
          <a:p>
            <a:pPr eaLnBrk="1" hangingPunct="1">
              <a:lnSpc>
                <a:spcPct val="80000"/>
              </a:lnSpc>
            </a:pPr>
            <a:r>
              <a:rPr lang="en-US" sz="2700" dirty="0" smtClean="0"/>
              <a:t>Listening is playing catch with words</a:t>
            </a:r>
          </a:p>
          <a:p>
            <a:pPr eaLnBrk="1" hangingPunct="1">
              <a:lnSpc>
                <a:spcPct val="80000"/>
              </a:lnSpc>
            </a:pPr>
            <a:endParaRPr lang="en-US" sz="2700" dirty="0" smtClean="0"/>
          </a:p>
          <a:p>
            <a:pPr eaLnBrk="1" hangingPunct="1">
              <a:lnSpc>
                <a:spcPct val="80000"/>
              </a:lnSpc>
            </a:pPr>
            <a:r>
              <a:rPr lang="en-US" sz="2700" dirty="0" smtClean="0"/>
              <a:t>To play catch, both parties must participate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500" dirty="0" smtClean="0"/>
              <a:t>Dr. Mortimer Adler</a:t>
            </a:r>
          </a:p>
        </p:txBody>
      </p:sp>
      <p:pic>
        <p:nvPicPr>
          <p:cNvPr id="9220" name="Picture 4" descr="C:\Documents and Settings\slshepard\Local Settings\Temporary Internet Files\Content.IE5\QX10B9EB\MC900280026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4648200"/>
            <a:ext cx="1809750" cy="177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660400" y="1219200"/>
            <a:ext cx="9144000" cy="1143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6000" b="1" dirty="0" smtClean="0"/>
              <a:t>Make Every Message Count</a:t>
            </a:r>
            <a:endParaRPr lang="en-US" sz="6000" b="1" dirty="0"/>
          </a:p>
        </p:txBody>
      </p:sp>
      <p:sp>
        <p:nvSpPr>
          <p:cNvPr id="65539" name="Rectangle 2"/>
          <p:cNvSpPr>
            <a:spLocks noGrp="1" noChangeArrowheads="1"/>
          </p:cNvSpPr>
          <p:nvPr>
            <p:ph idx="1"/>
          </p:nvPr>
        </p:nvSpPr>
        <p:spPr>
          <a:xfrm>
            <a:off x="508000" y="2590800"/>
            <a:ext cx="9144000" cy="4648200"/>
          </a:xfrm>
        </p:spPr>
        <p:txBody>
          <a:bodyPr/>
          <a:lstStyle/>
          <a:p>
            <a:pPr lvl="1" eaLnBrk="1" hangingPunct="1"/>
            <a:r>
              <a:rPr lang="en-US" sz="3200" dirty="0" smtClean="0"/>
              <a:t>Should  vs.  Could</a:t>
            </a:r>
          </a:p>
          <a:p>
            <a:pPr lvl="1" eaLnBrk="1" hangingPunct="1"/>
            <a:r>
              <a:rPr lang="en-US" sz="3200" dirty="0" smtClean="0"/>
              <a:t>Check in</a:t>
            </a:r>
          </a:p>
          <a:p>
            <a:pPr lvl="1" eaLnBrk="1" hangingPunct="1"/>
            <a:r>
              <a:rPr lang="en-US" sz="3200" dirty="0" smtClean="0"/>
              <a:t>Say it- ONCE</a:t>
            </a:r>
          </a:p>
          <a:p>
            <a:pPr lvl="1" eaLnBrk="1" hangingPunct="1"/>
            <a:endParaRPr lang="en-US" sz="3200" dirty="0" smtClean="0"/>
          </a:p>
          <a:p>
            <a:pPr eaLnBrk="1" hangingPunct="1"/>
            <a:endParaRPr lang="en-US" sz="3200" dirty="0" smtClean="0"/>
          </a:p>
        </p:txBody>
      </p:sp>
      <p:sp>
        <p:nvSpPr>
          <p:cNvPr id="2" name="Cloud Callout 1"/>
          <p:cNvSpPr/>
          <p:nvPr/>
        </p:nvSpPr>
        <p:spPr>
          <a:xfrm>
            <a:off x="2641600" y="4572000"/>
            <a:ext cx="3733800" cy="1066800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 smtClean="0">
                <a:solidFill>
                  <a:schemeClr val="bg1"/>
                </a:solidFill>
              </a:rPr>
              <a:t>I</a:t>
            </a:r>
            <a:endParaRPr lang="en-US" sz="7200" b="1" dirty="0">
              <a:solidFill>
                <a:schemeClr val="bg1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3860800" y="4762500"/>
            <a:ext cx="990600" cy="68580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1"/>
          <p:cNvSpPr>
            <a:spLocks noGrp="1" noChangeArrowheads="1"/>
          </p:cNvSpPr>
          <p:nvPr>
            <p:ph type="title"/>
          </p:nvPr>
        </p:nvSpPr>
        <p:spPr>
          <a:xfrm>
            <a:off x="660400" y="1016000"/>
            <a:ext cx="9144000" cy="1270000"/>
          </a:xfrm>
        </p:spPr>
        <p:txBody>
          <a:bodyPr/>
          <a:lstStyle/>
          <a:p>
            <a:pPr eaLnBrk="1" hangingPunct="1"/>
            <a:r>
              <a:rPr lang="en-US" sz="5400" dirty="0" smtClean="0"/>
              <a:t> </a:t>
            </a:r>
            <a:r>
              <a:rPr lang="en-US" sz="8800" b="1" dirty="0" smtClean="0">
                <a:solidFill>
                  <a:srgbClr val="FF9900"/>
                </a:solidFill>
              </a:rPr>
              <a:t>“Yes, and”</a:t>
            </a:r>
          </a:p>
        </p:txBody>
      </p:sp>
      <p:sp>
        <p:nvSpPr>
          <p:cNvPr id="64515" name="Rectangle 2"/>
          <p:cNvSpPr>
            <a:spLocks noGrp="1" noChangeArrowheads="1"/>
          </p:cNvSpPr>
          <p:nvPr>
            <p:ph idx="1"/>
          </p:nvPr>
        </p:nvSpPr>
        <p:spPr>
          <a:xfrm>
            <a:off x="203200" y="2895600"/>
            <a:ext cx="5181600" cy="4173538"/>
          </a:xfrm>
        </p:spPr>
        <p:txBody>
          <a:bodyPr/>
          <a:lstStyle/>
          <a:p>
            <a:pPr lvl="1" eaLnBrk="1" hangingPunct="1"/>
            <a:endParaRPr lang="en-US" sz="3600" dirty="0" smtClean="0"/>
          </a:p>
          <a:p>
            <a:pPr marL="436563" lvl="1" indent="0" eaLnBrk="1" hangingPunct="1">
              <a:buNone/>
            </a:pPr>
            <a:r>
              <a:rPr lang="en-US" sz="4800" dirty="0" smtClean="0"/>
              <a:t>The Power of </a:t>
            </a:r>
          </a:p>
          <a:p>
            <a:pPr marL="436563" lvl="1" indent="0" eaLnBrk="1" hangingPunct="1">
              <a:buNone/>
            </a:pPr>
            <a:r>
              <a:rPr lang="en-US" sz="4800" dirty="0"/>
              <a:t> </a:t>
            </a:r>
            <a:r>
              <a:rPr lang="en-US" sz="4800" dirty="0" smtClean="0"/>
              <a:t>     “Yes, and”</a:t>
            </a:r>
          </a:p>
        </p:txBody>
      </p:sp>
      <p:pic>
        <p:nvPicPr>
          <p:cNvPr id="64516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7200" y="2286000"/>
            <a:ext cx="3641725" cy="440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itle 1"/>
          <p:cNvSpPr>
            <a:spLocks noGrp="1"/>
          </p:cNvSpPr>
          <p:nvPr>
            <p:ph type="title"/>
          </p:nvPr>
        </p:nvSpPr>
        <p:spPr>
          <a:xfrm>
            <a:off x="2946400" y="1828800"/>
            <a:ext cx="5334000" cy="1270000"/>
          </a:xfrm>
        </p:spPr>
        <p:txBody>
          <a:bodyPr/>
          <a:lstStyle/>
          <a:p>
            <a:r>
              <a:rPr lang="en-US" sz="8000" dirty="0" smtClean="0"/>
              <a:t>Questions?</a:t>
            </a:r>
          </a:p>
        </p:txBody>
      </p:sp>
      <p:pic>
        <p:nvPicPr>
          <p:cNvPr id="81923" name="Picture 4" descr="C:\Documents and Settings\bshortridge\Local Settings\Temporary Internet Files\Content.IE5\47BJR6FS\MC90043440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800" y="3810000"/>
            <a:ext cx="44958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Skillful Active Listening Can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9144000" cy="4876800"/>
          </a:xfrm>
        </p:spPr>
        <p:txBody>
          <a:bodyPr/>
          <a:lstStyle/>
          <a:p>
            <a:pPr eaLnBrk="1" hangingPunct="1">
              <a:buFont typeface="Times" charset="0"/>
              <a:buChar char="•"/>
            </a:pPr>
            <a:r>
              <a:rPr lang="en-US" dirty="0" smtClean="0"/>
              <a:t>Calm tensions</a:t>
            </a:r>
          </a:p>
          <a:p>
            <a:pPr eaLnBrk="1" hangingPunct="1">
              <a:buFont typeface="Times" charset="0"/>
              <a:buChar char="•"/>
            </a:pPr>
            <a:r>
              <a:rPr lang="en-US" dirty="0" smtClean="0"/>
              <a:t>Break Impasse</a:t>
            </a:r>
          </a:p>
          <a:p>
            <a:pPr eaLnBrk="1" hangingPunct="1">
              <a:buFont typeface="Times" charset="0"/>
              <a:buChar char="•"/>
            </a:pPr>
            <a:r>
              <a:rPr lang="en-US" dirty="0" smtClean="0"/>
              <a:t>Get information needed to build creative ideas</a:t>
            </a:r>
          </a:p>
          <a:p>
            <a:pPr eaLnBrk="1" hangingPunct="1">
              <a:buFont typeface="Times" charset="0"/>
              <a:buChar char="•"/>
            </a:pPr>
            <a:endParaRPr lang="en-US" dirty="0" smtClean="0"/>
          </a:p>
        </p:txBody>
      </p:sp>
      <p:pic>
        <p:nvPicPr>
          <p:cNvPr id="10244" name="Picture 2" descr="C:\Documents and Settings\slshepard\Local Settings\Temporary Internet Files\Content.IE5\2SV1B2HX\MC900150563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4191000"/>
            <a:ext cx="2239963" cy="2620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Then - Why Don’t We Listen?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Our brain is faster than our mouth</a:t>
            </a:r>
          </a:p>
          <a:p>
            <a:pPr lvl="1" eaLnBrk="1" hangingPunct="1"/>
            <a:r>
              <a:rPr lang="en-US" dirty="0" smtClean="0"/>
              <a:t>We speak 125-150 words/minutes</a:t>
            </a:r>
          </a:p>
          <a:p>
            <a:pPr lvl="1" eaLnBrk="1" hangingPunct="1"/>
            <a:r>
              <a:rPr lang="en-US" dirty="0" smtClean="0"/>
              <a:t>We listen to 400 words/minute</a:t>
            </a:r>
          </a:p>
          <a:p>
            <a:pPr lvl="1" eaLnBrk="1" hangingPunct="1"/>
            <a:r>
              <a:rPr lang="en-US" dirty="0" smtClean="0"/>
              <a:t>Our brain can process 1,000-1,500 words/minute!!</a:t>
            </a:r>
          </a:p>
          <a:p>
            <a:pPr eaLnBrk="1" hangingPunct="1"/>
            <a:r>
              <a:rPr lang="en-US" dirty="0" smtClean="0"/>
              <a:t>Untrained listener understands/retains 50% of conversation!</a:t>
            </a:r>
          </a:p>
          <a:p>
            <a:pPr eaLnBrk="1" hangingPunct="1"/>
            <a:r>
              <a:rPr lang="en-US" dirty="0" smtClean="0"/>
              <a:t>Experts suggest that we all make at least one major listening mistake/day.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  <p:pic>
        <p:nvPicPr>
          <p:cNvPr id="11268" name="Picture 6" descr="C:\Documents and Settings\slshepard\Local Settings\Temporary Internet Files\Content.IE5\2SV1B2HX\MC900234543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2209800"/>
            <a:ext cx="1295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Pitfalls of Listening	</a:t>
            </a:r>
          </a:p>
        </p:txBody>
      </p:sp>
      <p:sp>
        <p:nvSpPr>
          <p:cNvPr id="1229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Negotiating is a job of persuasion - persuasion means talking NOT listening</a:t>
            </a:r>
          </a:p>
          <a:p>
            <a:pPr lvl="1"/>
            <a:r>
              <a:rPr lang="en-US" dirty="0" smtClean="0"/>
              <a:t>See talking as an active role</a:t>
            </a:r>
          </a:p>
          <a:p>
            <a:pPr lvl="1"/>
            <a:r>
              <a:rPr lang="en-US" dirty="0" smtClean="0"/>
              <a:t>See listening as a passive role</a:t>
            </a:r>
          </a:p>
          <a:p>
            <a:r>
              <a:rPr lang="en-US" dirty="0" smtClean="0"/>
              <a:t>Over preparation of what you are going to say</a:t>
            </a:r>
          </a:p>
          <a:p>
            <a:r>
              <a:rPr lang="en-US" dirty="0" smtClean="0"/>
              <a:t>Emotional filters or blinders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3048</TotalTime>
  <Words>2514</Words>
  <Application>Microsoft Office PowerPoint</Application>
  <PresentationFormat>Custom</PresentationFormat>
  <Paragraphs>1043</Paragraphs>
  <Slides>62</Slides>
  <Notes>48</Notes>
  <HiddenSlides>0</HiddenSlides>
  <MMClips>3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62</vt:i4>
      </vt:variant>
    </vt:vector>
  </HeadingPairs>
  <TitlesOfParts>
    <vt:vector size="63" baseType="lpstr">
      <vt:lpstr>Flow</vt:lpstr>
      <vt:lpstr>The Impact of Personalities in Bargaining</vt:lpstr>
      <vt:lpstr>Negotiations       Yikes!</vt:lpstr>
      <vt:lpstr>Our Focus Today</vt:lpstr>
      <vt:lpstr>Listening</vt:lpstr>
      <vt:lpstr>How Well do you Listen?</vt:lpstr>
      <vt:lpstr>Listening Skills:  The Key to Successful Negotiations</vt:lpstr>
      <vt:lpstr>Skillful Active Listening Can</vt:lpstr>
      <vt:lpstr>Then - Why Don’t We Listen?</vt:lpstr>
      <vt:lpstr>Pitfalls of Listening </vt:lpstr>
      <vt:lpstr>Bad Habits – Are you one of these?</vt:lpstr>
      <vt:lpstr>We Educate our Students in</vt:lpstr>
      <vt:lpstr>Why Effective Listening?</vt:lpstr>
      <vt:lpstr>To Be a Great Listener</vt:lpstr>
      <vt:lpstr>Attention Attention!!</vt:lpstr>
      <vt:lpstr>Are you being Attentive? </vt:lpstr>
      <vt:lpstr>Are you listening to me??</vt:lpstr>
      <vt:lpstr>How do we Ensure &amp; Acknowledge Speaker?? </vt:lpstr>
      <vt:lpstr>To be Empathetic:</vt:lpstr>
      <vt:lpstr>Empathetic but not Sympathetic??</vt:lpstr>
      <vt:lpstr>We have two ears and one mouth for a reason - use them in their respective proportions! </vt:lpstr>
      <vt:lpstr>Final Thoughts</vt:lpstr>
      <vt:lpstr>Understanding Personalities</vt:lpstr>
      <vt:lpstr>Ladder of Inference</vt:lpstr>
      <vt:lpstr>At the Bargaining Table</vt:lpstr>
      <vt:lpstr>Personality Tests</vt:lpstr>
      <vt:lpstr>Examples of Personality Tests</vt:lpstr>
      <vt:lpstr>True Colors – Valuing Differences and Creating Unity</vt:lpstr>
      <vt:lpstr>Who are you dealing with at the Bargaining Table?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.</vt:lpstr>
      <vt:lpstr>Slide 57</vt:lpstr>
      <vt:lpstr>True Colors</vt:lpstr>
      <vt:lpstr>Exercises</vt:lpstr>
      <vt:lpstr>Make Every Message Count</vt:lpstr>
      <vt:lpstr> “Yes, and”</vt:lpstr>
      <vt:lpstr>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</dc:creator>
  <cp:lastModifiedBy>slshepard</cp:lastModifiedBy>
  <cp:revision>88</cp:revision>
  <cp:lastPrinted>2011-05-17T21:29:26Z</cp:lastPrinted>
  <dcterms:created xsi:type="dcterms:W3CDTF">2004-05-06T09:28:21Z</dcterms:created>
  <dcterms:modified xsi:type="dcterms:W3CDTF">2011-11-03T15:46:12Z</dcterms:modified>
</cp:coreProperties>
</file>