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2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8288000" cy="10287000"/>
  <p:notesSz cx="9144000" cy="6858000"/>
  <p:embeddedFontLst>
    <p:embeddedFont>
      <p:font typeface="DM Sans" pitchFamily="2" charset="77"/>
      <p:regular r:id="rId21"/>
      <p:bold r:id="rId22"/>
      <p:italic r:id="rId23"/>
      <p:boldItalic r:id="rId24"/>
    </p:embeddedFont>
    <p:embeddedFont>
      <p:font typeface="DM Sans Bold" pitchFamily="2" charset="77"/>
      <p:regular r:id="rId25"/>
      <p:bold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Bold" pitchFamily="2" charset="77"/>
      <p:regular r:id="rId31"/>
      <p:bold r:id="rId32"/>
    </p:embeddedFont>
    <p:embeddedFont>
      <p:font typeface="Montserrat Bold Italics" pitchFamily="2" charset="77"/>
      <p:regular r:id="rId33"/>
      <p:bold r:id="rId34"/>
      <p:italic r:id="rId35"/>
      <p:boldItalic r:id="rId36"/>
    </p:embeddedFont>
    <p:embeddedFont>
      <p:font typeface="Montserrat Italics" pitchFamily="2" charset="77"/>
      <p:regular r:id="rId37"/>
      <p:italic r:id="rId38"/>
    </p:embeddedFont>
    <p:embeddedFont>
      <p:font typeface="Playpen Sans Bold" pitchFamily="2" charset="77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83" autoAdjust="0"/>
    <p:restoredTop sz="94652" autoAdjust="0"/>
  </p:normalViewPr>
  <p:slideViewPr>
    <p:cSldViewPr>
      <p:cViewPr varScale="1">
        <p:scale>
          <a:sx n="47" d="100"/>
          <a:sy n="47" d="100"/>
        </p:scale>
        <p:origin x="256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140" y="6493823"/>
            <a:ext cx="8464254" cy="84642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98684" y="7224901"/>
            <a:ext cx="10290632" cy="1281112"/>
            <a:chOff x="0" y="0"/>
            <a:chExt cx="32644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4440" cy="406400"/>
            </a:xfrm>
            <a:custGeom>
              <a:avLst/>
              <a:gdLst/>
              <a:ahLst/>
              <a:cxnLst/>
              <a:rect l="l" t="t" r="r" b="b"/>
              <a:pathLst>
                <a:path w="3264440" h="406400">
                  <a:moveTo>
                    <a:pt x="3061240" y="0"/>
                  </a:moveTo>
                  <a:cubicBezTo>
                    <a:pt x="3173465" y="0"/>
                    <a:pt x="3264440" y="90976"/>
                    <a:pt x="3264440" y="203200"/>
                  </a:cubicBezTo>
                  <a:cubicBezTo>
                    <a:pt x="3264440" y="315424"/>
                    <a:pt x="3173465" y="406400"/>
                    <a:pt x="30612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AAD8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26444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75014" y="5662120"/>
            <a:ext cx="2184286" cy="218428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288522" y="2751818"/>
            <a:ext cx="5094589" cy="50945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759124" y="2751818"/>
            <a:ext cx="816067" cy="8160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1028700" y="1544519"/>
            <a:ext cx="16230600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815620" y="3072515"/>
            <a:ext cx="1226551" cy="12265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12829" y="8442233"/>
            <a:ext cx="816067" cy="81606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3289911" y="2064241"/>
            <a:ext cx="11301259" cy="4690022"/>
          </a:xfrm>
          <a:custGeom>
            <a:avLst/>
            <a:gdLst/>
            <a:ahLst/>
            <a:cxnLst/>
            <a:rect l="l" t="t" r="r" b="b"/>
            <a:pathLst>
              <a:path w="11301259" h="4690022">
                <a:moveTo>
                  <a:pt x="0" y="0"/>
                </a:moveTo>
                <a:lnTo>
                  <a:pt x="11301259" y="0"/>
                </a:lnTo>
                <a:lnTo>
                  <a:pt x="11301259" y="4690022"/>
                </a:lnTo>
                <a:lnTo>
                  <a:pt x="0" y="4690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4711346" y="7222837"/>
            <a:ext cx="886530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Addressing the Funding Gap in </a:t>
            </a:r>
          </a:p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Mandated Categorical Programs</a:t>
            </a:r>
          </a:p>
        </p:txBody>
      </p:sp>
      <p:pic>
        <p:nvPicPr>
          <p:cNvPr id="28" name="Picture 27" descr="A logo with text and a map&#10;&#10;AI-generated content may be incorrect.">
            <a:extLst>
              <a:ext uri="{FF2B5EF4-FFF2-40B4-BE49-F238E27FC236}">
                <a16:creationId xmlns:a16="http://schemas.microsoft.com/office/drawing/2014/main" id="{C31D6185-2B46-E2D3-F711-449251360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744" y="471769"/>
            <a:ext cx="2311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Funding Scenarios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6" y="-780849"/>
            <a:ext cx="12601328" cy="1201659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72301" y="3285933"/>
            <a:ext cx="343851" cy="3438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1329" y="2079090"/>
            <a:ext cx="343851" cy="3438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46561" y="3285933"/>
            <a:ext cx="343851" cy="3438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112961" y="3285933"/>
            <a:ext cx="343851" cy="3438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Regular Transport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94" y="-1048264"/>
            <a:ext cx="11870540" cy="125791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Spec Ed Transport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20" y="-1016877"/>
            <a:ext cx="12202520" cy="116992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06" y="2138565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8533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67431" y="3643032"/>
          <a:ext cx="15392400" cy="10120731"/>
        </p:xfrm>
        <a:graphic>
          <a:graphicData uri="http://schemas.openxmlformats.org/drawingml/2006/table">
            <a:tbl>
              <a:tblPr/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864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08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5709204" y="2495512"/>
            <a:ext cx="6908854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Important Talking Points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431" y="4052271"/>
            <a:ext cx="15392400" cy="488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Always start with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appreciation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Keep the focus on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outcomes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, not finances alone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Avoid framing EBF as “backfill” - describe the </a:t>
            </a:r>
            <a:r>
              <a:rPr lang="en-US" sz="3899" b="1" i="1" dirty="0">
                <a:solidFill>
                  <a:srgbClr val="19191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pressure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underfunded mandates create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Emphasize that one (or both) pay the price of underfunding -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taxpayers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6969" y="1636982"/>
            <a:ext cx="17141114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i="1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Our Ask: “Fully fund mandated categorical programs </a:t>
            </a:r>
            <a:r>
              <a:rPr lang="en-US" sz="2800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alongside</a:t>
            </a:r>
            <a:r>
              <a:rPr lang="en-US" sz="2800" i="1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continued investment in EBF.”</a:t>
            </a:r>
          </a:p>
        </p:txBody>
      </p:sp>
      <p:pic>
        <p:nvPicPr>
          <p:cNvPr id="18" name="Picture 17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B96B64BB-41E5-2292-49EA-9AAD6369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5" y="2108786"/>
            <a:ext cx="13053799" cy="8060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7431" y="2008570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2854" y="2365516"/>
            <a:ext cx="5542293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One-Pager Template</a:t>
            </a:r>
          </a:p>
        </p:txBody>
      </p:sp>
      <p:pic>
        <p:nvPicPr>
          <p:cNvPr id="24" name="Picture 23" descr="A diagram of a school&#10;&#10;AI-generated content may be incorrect.">
            <a:extLst>
              <a:ext uri="{FF2B5EF4-FFF2-40B4-BE49-F238E27FC236}">
                <a16:creationId xmlns:a16="http://schemas.microsoft.com/office/drawing/2014/main" id="{BA9A7A11-51E4-E6D8-90E2-C0907008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28" y="3098791"/>
            <a:ext cx="11180730" cy="70630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7431" y="2008570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919957" y="3341587"/>
            <a:ext cx="14437317" cy="6623714"/>
          </a:xfrm>
          <a:custGeom>
            <a:avLst/>
            <a:gdLst/>
            <a:ahLst/>
            <a:cxnLst/>
            <a:rect l="l" t="t" r="r" b="b"/>
            <a:pathLst>
              <a:path w="14437317" h="6623714">
                <a:moveTo>
                  <a:pt x="0" y="0"/>
                </a:moveTo>
                <a:lnTo>
                  <a:pt x="14437316" y="0"/>
                </a:lnTo>
                <a:lnTo>
                  <a:pt x="14437316" y="6623714"/>
                </a:lnTo>
                <a:lnTo>
                  <a:pt x="0" y="66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2854" y="2365516"/>
            <a:ext cx="5542293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One-Pager Template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06" y="2709824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67431" y="4557191"/>
          <a:ext cx="15392400" cy="8685516"/>
        </p:xfrm>
        <a:graphic>
          <a:graphicData uri="http://schemas.openxmlformats.org/drawingml/2006/table">
            <a:tbl>
              <a:tblPr/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275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75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126821" y="3066770"/>
            <a:ext cx="4064094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Issue Framing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431" y="4612643"/>
            <a:ext cx="15392400" cy="417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These funding streams don’t </a:t>
            </a:r>
            <a:r>
              <a:rPr lang="en-US" sz="3899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compete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lang="en-US" sz="3899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complete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each other!</a:t>
            </a:r>
          </a:p>
          <a:p>
            <a:pPr algn="ctr">
              <a:lnSpc>
                <a:spcPts val="5459"/>
              </a:lnSpc>
            </a:pPr>
            <a:endParaRPr lang="en-US" sz="3899" dirty="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We can’t solve for adequacy by destabilizing funding for mandates, and we can’t solve mandate funding by stalling progress towards adequacy.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1221" y="1927257"/>
            <a:ext cx="7122942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Next Steps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19006" y="9258300"/>
            <a:ext cx="12201632" cy="3513181"/>
            <a:chOff x="0" y="0"/>
            <a:chExt cx="3213599" cy="925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3599" cy="925282"/>
            </a:xfrm>
            <a:custGeom>
              <a:avLst/>
              <a:gdLst/>
              <a:ahLst/>
              <a:cxnLst/>
              <a:rect l="l" t="t" r="r" b="b"/>
              <a:pathLst>
                <a:path w="3213599" h="925282">
                  <a:moveTo>
                    <a:pt x="63450" y="0"/>
                  </a:moveTo>
                  <a:lnTo>
                    <a:pt x="3150149" y="0"/>
                  </a:lnTo>
                  <a:cubicBezTo>
                    <a:pt x="3185191" y="0"/>
                    <a:pt x="3213599" y="28407"/>
                    <a:pt x="3213599" y="63450"/>
                  </a:cubicBezTo>
                  <a:lnTo>
                    <a:pt x="3213599" y="861832"/>
                  </a:lnTo>
                  <a:cubicBezTo>
                    <a:pt x="3213599" y="878660"/>
                    <a:pt x="3206914" y="894799"/>
                    <a:pt x="3195015" y="906698"/>
                  </a:cubicBezTo>
                  <a:cubicBezTo>
                    <a:pt x="3183115" y="918598"/>
                    <a:pt x="3166977" y="925282"/>
                    <a:pt x="3150149" y="925282"/>
                  </a:cubicBezTo>
                  <a:lnTo>
                    <a:pt x="63450" y="925282"/>
                  </a:lnTo>
                  <a:cubicBezTo>
                    <a:pt x="46622" y="925282"/>
                    <a:pt x="30483" y="918598"/>
                    <a:pt x="18584" y="906698"/>
                  </a:cubicBezTo>
                  <a:cubicBezTo>
                    <a:pt x="6685" y="894799"/>
                    <a:pt x="0" y="878660"/>
                    <a:pt x="0" y="861832"/>
                  </a:cubicBezTo>
                  <a:lnTo>
                    <a:pt x="0" y="63450"/>
                  </a:lnTo>
                  <a:cubicBezTo>
                    <a:pt x="0" y="46622"/>
                    <a:pt x="6685" y="30483"/>
                    <a:pt x="18584" y="18584"/>
                  </a:cubicBezTo>
                  <a:cubicBezTo>
                    <a:pt x="30483" y="6685"/>
                    <a:pt x="46622" y="0"/>
                    <a:pt x="634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13599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6576" y="3505216"/>
            <a:ext cx="9365109" cy="549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Complete the one-pager using your district’s data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Contact your legislators to set up a meeting (individual, county, region, </a:t>
            </a:r>
            <a:r>
              <a:rPr lang="en-US" sz="3400" dirty="0" err="1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Share feedback you receive from your legislators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Stay alert for communication from IASA on updated advocacy tools, talking points, and Action Alerts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968633" y="-2572764"/>
            <a:ext cx="4581334" cy="458133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709999" y="1054681"/>
            <a:ext cx="8203619" cy="8203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70063" y="1080430"/>
            <a:ext cx="928140" cy="9281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289464" y="1475216"/>
            <a:ext cx="7362549" cy="73625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49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>
            <a:off x="13784163" y="3180145"/>
            <a:ext cx="3207522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5073709" y="6870649"/>
            <a:ext cx="1419911" cy="14199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26707" y="2540695"/>
            <a:ext cx="7429071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66459" y="2595498"/>
            <a:ext cx="5377206" cy="537720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92247"/>
            <a:ext cx="6783708" cy="67837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891708" y="6690401"/>
            <a:ext cx="928140" cy="9281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0E47A1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926707" y="456571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39"/>
                </a:lnTo>
                <a:lnTo>
                  <a:pt x="0" y="5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26707" y="541189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40"/>
                </a:lnTo>
                <a:lnTo>
                  <a:pt x="0" y="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926707" y="628134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40"/>
                </a:lnTo>
                <a:lnTo>
                  <a:pt x="0" y="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055217" y="4634925"/>
            <a:ext cx="461180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217-501-5551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5217" y="5481105"/>
            <a:ext cx="482297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ewarnecke@iasaedu.org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55217" y="6350584"/>
            <a:ext cx="461180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www.iasa.edu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926707" y="9293461"/>
            <a:ext cx="10605628" cy="3513181"/>
            <a:chOff x="0" y="0"/>
            <a:chExt cx="2793252" cy="925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3252" cy="925282"/>
            </a:xfrm>
            <a:custGeom>
              <a:avLst/>
              <a:gdLst/>
              <a:ahLst/>
              <a:cxnLst/>
              <a:rect l="l" t="t" r="r" b="b"/>
              <a:pathLst>
                <a:path w="2793252" h="925282">
                  <a:moveTo>
                    <a:pt x="72998" y="0"/>
                  </a:moveTo>
                  <a:lnTo>
                    <a:pt x="2720254" y="0"/>
                  </a:lnTo>
                  <a:cubicBezTo>
                    <a:pt x="2739614" y="0"/>
                    <a:pt x="2758181" y="7691"/>
                    <a:pt x="2771871" y="21381"/>
                  </a:cubicBezTo>
                  <a:cubicBezTo>
                    <a:pt x="2785561" y="35071"/>
                    <a:pt x="2793252" y="53638"/>
                    <a:pt x="2793252" y="72998"/>
                  </a:cubicBezTo>
                  <a:lnTo>
                    <a:pt x="2793252" y="852284"/>
                  </a:lnTo>
                  <a:cubicBezTo>
                    <a:pt x="2793252" y="892600"/>
                    <a:pt x="2760569" y="925282"/>
                    <a:pt x="2720254" y="925282"/>
                  </a:cubicBezTo>
                  <a:lnTo>
                    <a:pt x="72998" y="925282"/>
                  </a:lnTo>
                  <a:cubicBezTo>
                    <a:pt x="32682" y="925282"/>
                    <a:pt x="0" y="892600"/>
                    <a:pt x="0" y="852284"/>
                  </a:cubicBezTo>
                  <a:lnTo>
                    <a:pt x="0" y="72998"/>
                  </a:lnTo>
                  <a:cubicBezTo>
                    <a:pt x="0" y="32682"/>
                    <a:pt x="32682" y="0"/>
                    <a:pt x="72998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793252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99397" y="-2523802"/>
            <a:ext cx="4416049" cy="441604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25276" y="3510065"/>
            <a:ext cx="5990555" cy="445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“Together, we can ensure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IL continues to invest in </a:t>
            </a:r>
          </a:p>
          <a:p>
            <a:pPr algn="ctr">
              <a:lnSpc>
                <a:spcPts val="5039"/>
              </a:lnSpc>
            </a:pPr>
            <a:r>
              <a:rPr lang="en-US" sz="3599" b="1" u="sng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both</a:t>
            </a: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 access and 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opportunity –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funding the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full education puzzle for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every student!”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6932" y="1042169"/>
            <a:ext cx="11355021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Setting the Stage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207079" y="3116305"/>
            <a:ext cx="12920391" cy="6141995"/>
            <a:chOff x="0" y="0"/>
            <a:chExt cx="3402901" cy="16176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2901" cy="1617645"/>
            </a:xfrm>
            <a:custGeom>
              <a:avLst/>
              <a:gdLst/>
              <a:ahLst/>
              <a:cxnLst/>
              <a:rect l="l" t="t" r="r" b="b"/>
              <a:pathLst>
                <a:path w="3402901" h="1617645">
                  <a:moveTo>
                    <a:pt x="59920" y="0"/>
                  </a:moveTo>
                  <a:lnTo>
                    <a:pt x="3342981" y="0"/>
                  </a:lnTo>
                  <a:cubicBezTo>
                    <a:pt x="3358873" y="0"/>
                    <a:pt x="3374114" y="6313"/>
                    <a:pt x="3385351" y="17550"/>
                  </a:cubicBezTo>
                  <a:cubicBezTo>
                    <a:pt x="3396588" y="28787"/>
                    <a:pt x="3402901" y="44028"/>
                    <a:pt x="3402901" y="59920"/>
                  </a:cubicBezTo>
                  <a:lnTo>
                    <a:pt x="3402901" y="1557725"/>
                  </a:lnTo>
                  <a:cubicBezTo>
                    <a:pt x="3402901" y="1573616"/>
                    <a:pt x="3396588" y="1588857"/>
                    <a:pt x="3385351" y="1600095"/>
                  </a:cubicBezTo>
                  <a:cubicBezTo>
                    <a:pt x="3374114" y="1611332"/>
                    <a:pt x="3358873" y="1617645"/>
                    <a:pt x="3342981" y="1617645"/>
                  </a:cubicBezTo>
                  <a:lnTo>
                    <a:pt x="59920" y="1617645"/>
                  </a:lnTo>
                  <a:cubicBezTo>
                    <a:pt x="44028" y="1617645"/>
                    <a:pt x="28787" y="1611332"/>
                    <a:pt x="17550" y="1600095"/>
                  </a:cubicBezTo>
                  <a:cubicBezTo>
                    <a:pt x="6313" y="1588857"/>
                    <a:pt x="0" y="1573616"/>
                    <a:pt x="0" y="1557725"/>
                  </a:cubicBezTo>
                  <a:lnTo>
                    <a:pt x="0" y="59920"/>
                  </a:lnTo>
                  <a:cubicBezTo>
                    <a:pt x="0" y="44028"/>
                    <a:pt x="6313" y="28787"/>
                    <a:pt x="17550" y="17550"/>
                  </a:cubicBezTo>
                  <a:cubicBezTo>
                    <a:pt x="28787" y="6313"/>
                    <a:pt x="44028" y="0"/>
                    <a:pt x="5992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02901" cy="1665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9396" y="3501253"/>
            <a:ext cx="9723404" cy="531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Evidence-based funding has been a state priority and has been transformative towards achieving equity in school funding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Proration of MCATs is continuing to decline due to increased costs and state funding that is not keeping pace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Need to educate stakeholders on the </a:t>
            </a:r>
            <a:r>
              <a:rPr lang="en-US" sz="3000" u="sng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whole picture</a:t>
            </a: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of school funding in IL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Budget priorities for FY27 are starting to take shape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509028" y="-1276775"/>
            <a:ext cx="4028288" cy="402828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08106" y="2407920"/>
            <a:ext cx="1198106" cy="119810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36387" y="3957726"/>
            <a:ext cx="5300574" cy="530057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08106" y="4229445"/>
            <a:ext cx="4757137" cy="475713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2440" t="-2424" r="-40402" b="-127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09028" y="3649704"/>
            <a:ext cx="1419911" cy="14199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7599443" y="3116305"/>
            <a:ext cx="2787617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AI-generated content may be incorrect.">
            <a:extLst>
              <a:ext uri="{FF2B5EF4-FFF2-40B4-BE49-F238E27FC236}">
                <a16:creationId xmlns:a16="http://schemas.microsoft.com/office/drawing/2014/main" id="{74D8F90D-A8E8-164A-AB37-E1703FC7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4" y="0"/>
            <a:ext cx="15453712" cy="10263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E4F6D-49C6-B340-E257-630BEF4C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C9474B-D7E7-C36E-EA57-75875A3F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5" y="-153035"/>
            <a:ext cx="17131650" cy="105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320D2F-3382-D4F9-F08A-33C589B3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" y="0"/>
            <a:ext cx="16944744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8032" y="0"/>
            <a:ext cx="16591935" cy="10287000"/>
          </a:xfrm>
          <a:custGeom>
            <a:avLst/>
            <a:gdLst/>
            <a:ahLst/>
            <a:cxnLst/>
            <a:rect l="l" t="t" r="r" b="b"/>
            <a:pathLst>
              <a:path w="16591935" h="10287000">
                <a:moveTo>
                  <a:pt x="0" y="0"/>
                </a:moveTo>
                <a:lnTo>
                  <a:pt x="16591936" y="0"/>
                </a:lnTo>
                <a:lnTo>
                  <a:pt x="165919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5671" y="0"/>
            <a:ext cx="9537529" cy="6591300"/>
          </a:xfrm>
          <a:custGeom>
            <a:avLst/>
            <a:gdLst/>
            <a:ahLst/>
            <a:cxnLst/>
            <a:rect l="l" t="t" r="r" b="b"/>
            <a:pathLst>
              <a:path w="16636658" h="10287000">
                <a:moveTo>
                  <a:pt x="0" y="0"/>
                </a:moveTo>
                <a:lnTo>
                  <a:pt x="16636658" y="0"/>
                </a:lnTo>
                <a:lnTo>
                  <a:pt x="16636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491E535-3C56-E9F4-013C-23A80CD63A58}"/>
              </a:ext>
            </a:extLst>
          </p:cNvPr>
          <p:cNvSpPr/>
          <p:nvPr/>
        </p:nvSpPr>
        <p:spPr>
          <a:xfrm>
            <a:off x="7924799" y="3695700"/>
            <a:ext cx="9537529" cy="6591300"/>
          </a:xfrm>
          <a:custGeom>
            <a:avLst/>
            <a:gdLst/>
            <a:ahLst/>
            <a:cxnLst/>
            <a:rect l="l" t="t" r="r" b="b"/>
            <a:pathLst>
              <a:path w="16636658" h="10287000">
                <a:moveTo>
                  <a:pt x="0" y="0"/>
                </a:moveTo>
                <a:lnTo>
                  <a:pt x="16636658" y="0"/>
                </a:lnTo>
                <a:lnTo>
                  <a:pt x="16636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9006" y="9258300"/>
            <a:ext cx="12201632" cy="3513181"/>
            <a:chOff x="0" y="0"/>
            <a:chExt cx="3213599" cy="925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3599" cy="925282"/>
            </a:xfrm>
            <a:custGeom>
              <a:avLst/>
              <a:gdLst/>
              <a:ahLst/>
              <a:cxnLst/>
              <a:rect l="l" t="t" r="r" b="b"/>
              <a:pathLst>
                <a:path w="3213599" h="925282">
                  <a:moveTo>
                    <a:pt x="63450" y="0"/>
                  </a:moveTo>
                  <a:lnTo>
                    <a:pt x="3150149" y="0"/>
                  </a:lnTo>
                  <a:cubicBezTo>
                    <a:pt x="3185191" y="0"/>
                    <a:pt x="3213599" y="28407"/>
                    <a:pt x="3213599" y="63450"/>
                  </a:cubicBezTo>
                  <a:lnTo>
                    <a:pt x="3213599" y="861832"/>
                  </a:lnTo>
                  <a:cubicBezTo>
                    <a:pt x="3213599" y="878660"/>
                    <a:pt x="3206914" y="894799"/>
                    <a:pt x="3195015" y="906698"/>
                  </a:cubicBezTo>
                  <a:cubicBezTo>
                    <a:pt x="3183115" y="918598"/>
                    <a:pt x="3166977" y="925282"/>
                    <a:pt x="3150149" y="925282"/>
                  </a:cubicBezTo>
                  <a:lnTo>
                    <a:pt x="63450" y="925282"/>
                  </a:lnTo>
                  <a:cubicBezTo>
                    <a:pt x="46622" y="925282"/>
                    <a:pt x="30483" y="918598"/>
                    <a:pt x="18584" y="906698"/>
                  </a:cubicBezTo>
                  <a:cubicBezTo>
                    <a:pt x="6685" y="894799"/>
                    <a:pt x="0" y="878660"/>
                    <a:pt x="0" y="861832"/>
                  </a:cubicBezTo>
                  <a:lnTo>
                    <a:pt x="0" y="63450"/>
                  </a:lnTo>
                  <a:cubicBezTo>
                    <a:pt x="0" y="46622"/>
                    <a:pt x="6685" y="30483"/>
                    <a:pt x="18584" y="18584"/>
                  </a:cubicBezTo>
                  <a:cubicBezTo>
                    <a:pt x="30483" y="6685"/>
                    <a:pt x="46622" y="0"/>
                    <a:pt x="634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13599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8633" y="-2572764"/>
            <a:ext cx="4581334" cy="458133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130534" y="-4101810"/>
            <a:ext cx="8203619" cy="82036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70063" y="834544"/>
            <a:ext cx="928140" cy="92814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709999" y="-3681275"/>
            <a:ext cx="7362549" cy="736254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49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3666302" y="2027620"/>
            <a:ext cx="3207522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4942595" y="124589"/>
            <a:ext cx="1419911" cy="141991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674902" y="1817370"/>
            <a:ext cx="7984113" cy="7978735"/>
          </a:xfrm>
          <a:custGeom>
            <a:avLst/>
            <a:gdLst/>
            <a:ahLst/>
            <a:cxnLst/>
            <a:rect l="l" t="t" r="r" b="b"/>
            <a:pathLst>
              <a:path w="7984113" h="7978735">
                <a:moveTo>
                  <a:pt x="0" y="0"/>
                </a:moveTo>
                <a:lnTo>
                  <a:pt x="7984113" y="0"/>
                </a:lnTo>
                <a:lnTo>
                  <a:pt x="7984113" y="7978736"/>
                </a:lnTo>
                <a:lnTo>
                  <a:pt x="0" y="797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7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501428" y="544830"/>
            <a:ext cx="6157587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EBF 101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Funding Scenarios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6" y="-780849"/>
            <a:ext cx="12601328" cy="1201659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72301" y="3285933"/>
            <a:ext cx="343851" cy="3438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1329" y="2079090"/>
            <a:ext cx="343851" cy="3438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46561" y="3285933"/>
            <a:ext cx="343851" cy="3438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112961" y="3285933"/>
            <a:ext cx="343851" cy="3438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12280</TotalTime>
  <Words>305</Words>
  <Application>Microsoft Macintosh PowerPoint</Application>
  <PresentationFormat>Custom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Montserrat Bold Italics</vt:lpstr>
      <vt:lpstr>DM Sans Bold</vt:lpstr>
      <vt:lpstr>DM Sans</vt:lpstr>
      <vt:lpstr>Montserrat Italics</vt:lpstr>
      <vt:lpstr>Arial</vt:lpstr>
      <vt:lpstr>Playpen Sans Bold</vt:lpstr>
      <vt:lpstr>Calibri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MCAT Funding Campaign Webinar</dc:title>
  <cp:lastModifiedBy>Emily Warnecke</cp:lastModifiedBy>
  <cp:revision>11</cp:revision>
  <cp:lastPrinted>2025-12-04T20:40:12Z</cp:lastPrinted>
  <dcterms:created xsi:type="dcterms:W3CDTF">2006-08-16T00:00:00Z</dcterms:created>
  <dcterms:modified xsi:type="dcterms:W3CDTF">2025-12-08T20:23:10Z</dcterms:modified>
  <dc:identifier>DAG14Y4X_Q4</dc:identifier>
</cp:coreProperties>
</file>