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Open Sauce" pitchFamily="2" charset="77"/>
      <p:regular r:id="rId3"/>
    </p:embeddedFont>
    <p:embeddedFont>
      <p:font typeface="Open Sauce Bold" pitchFamily="2" charset="77"/>
      <p:regular r:id="rId4"/>
      <p:bold r:id="rId5"/>
    </p:embeddedFont>
    <p:embeddedFont>
      <p:font typeface="Open Sauce Semi-Bold" pitchFamily="2" charset="77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92"/>
    <a:srgbClr val="2A3A7E"/>
    <a:srgbClr val="283675"/>
    <a:srgbClr val="FFC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208" autoAdjust="0"/>
    <p:restoredTop sz="94558" autoAdjust="0"/>
  </p:normalViewPr>
  <p:slideViewPr>
    <p:cSldViewPr>
      <p:cViewPr varScale="1">
        <p:scale>
          <a:sx n="65" d="100"/>
          <a:sy n="65" d="100"/>
        </p:scale>
        <p:origin x="664" y="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536390188799626"/>
          <c:y val="7.5474264629411786E-2"/>
          <c:w val="0.52587660082227772"/>
          <c:h val="0.7967899996269207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2A3A7E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D13-4848-AFF5-3E5A7712C89C}"/>
              </c:ext>
            </c:extLst>
          </c:dPt>
          <c:dPt>
            <c:idx val="1"/>
            <c:bubble3D val="0"/>
            <c:spPr>
              <a:solidFill>
                <a:srgbClr val="FFCA2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13-4848-AFF5-3E5A7712C89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D13-4848-AFF5-3E5A7712C89C}"/>
              </c:ext>
            </c:extLst>
          </c:dPt>
          <c:dPt>
            <c:idx val="3"/>
            <c:bubble3D val="0"/>
            <c:spPr>
              <a:solidFill>
                <a:schemeClr val="tx2">
                  <a:lumMod val="75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456-7E49-952A-14D9AAC7C0BF}"/>
              </c:ext>
            </c:extLst>
          </c:dPt>
          <c:cat>
            <c:strRef>
              <c:f>Sheet1!$A$2:$A$5</c:f>
              <c:strCache>
                <c:ptCount val="3"/>
                <c:pt idx="0">
                  <c:v>State Support</c:v>
                </c:pt>
                <c:pt idx="1">
                  <c:v>Local Contribution</c:v>
                </c:pt>
                <c:pt idx="2">
                  <c:v>Prorated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172138</c:v>
                </c:pt>
                <c:pt idx="1">
                  <c:v>57928</c:v>
                </c:pt>
                <c:pt idx="2">
                  <c:v>96577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13-4848-AFF5-3E5A7712C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0085988768422586"/>
          <c:y val="0.91419441127267242"/>
          <c:w val="0.58444318448253774"/>
          <c:h val="8.58055887273275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2A3A7E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438-9144-B27D-F734D10B905A}"/>
              </c:ext>
            </c:extLst>
          </c:dPt>
          <c:dPt>
            <c:idx val="1"/>
            <c:bubble3D val="0"/>
            <c:spPr>
              <a:solidFill>
                <a:srgbClr val="FFCA2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438-9144-B27D-F734D10B905A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438-9144-B27D-F734D10B905A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438-9144-B27D-F734D10B905A}"/>
              </c:ext>
            </c:extLst>
          </c:dPt>
          <c:cat>
            <c:strRef>
              <c:f>Sheet1!$A$2:$A$5</c:f>
              <c:strCache>
                <c:ptCount val="4"/>
                <c:pt idx="0">
                  <c:v>State Support</c:v>
                </c:pt>
                <c:pt idx="1">
                  <c:v>Local Target</c:v>
                </c:pt>
                <c:pt idx="2">
                  <c:v>CPPRT</c:v>
                </c:pt>
                <c:pt idx="3">
                  <c:v>Unfunded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2419114</c:v>
                </c:pt>
                <c:pt idx="1">
                  <c:v>2926749</c:v>
                </c:pt>
                <c:pt idx="2">
                  <c:v>69724</c:v>
                </c:pt>
                <c:pt idx="3">
                  <c:v>896142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438-9144-B27D-F734D10B90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1289792303850519"/>
          <c:y val="0.86807124955469872"/>
          <c:w val="0.56571292102072601"/>
          <c:h val="0.119349706340399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sv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92923" y="1467593"/>
            <a:ext cx="8558247" cy="5001387"/>
            <a:chOff x="0" y="0"/>
            <a:chExt cx="3260285" cy="19052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60285" cy="1905290"/>
            </a:xfrm>
            <a:custGeom>
              <a:avLst/>
              <a:gdLst/>
              <a:ahLst/>
              <a:cxnLst/>
              <a:rect l="l" t="t" r="r" b="b"/>
              <a:pathLst>
                <a:path w="3260285" h="1905290">
                  <a:moveTo>
                    <a:pt x="0" y="0"/>
                  </a:moveTo>
                  <a:lnTo>
                    <a:pt x="3260285" y="0"/>
                  </a:lnTo>
                  <a:lnTo>
                    <a:pt x="3260285" y="1905290"/>
                  </a:lnTo>
                  <a:lnTo>
                    <a:pt x="0" y="1905290"/>
                  </a:lnTo>
                  <a:close/>
                </a:path>
              </a:pathLst>
            </a:custGeom>
            <a:solidFill>
              <a:srgbClr val="FFF3C2"/>
            </a:solidFill>
            <a:ln w="19050" cap="sq">
              <a:solidFill>
                <a:srgbClr val="000001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3260285" cy="192434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392923" y="-465524"/>
            <a:ext cx="8558247" cy="2027982"/>
            <a:chOff x="0" y="-19050"/>
            <a:chExt cx="3260285" cy="77256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260285" cy="753515"/>
            </a:xfrm>
            <a:custGeom>
              <a:avLst/>
              <a:gdLst/>
              <a:ahLst/>
              <a:cxnLst/>
              <a:rect l="l" t="t" r="r" b="b"/>
              <a:pathLst>
                <a:path w="3260285" h="753515">
                  <a:moveTo>
                    <a:pt x="0" y="0"/>
                  </a:moveTo>
                  <a:lnTo>
                    <a:pt x="3260285" y="0"/>
                  </a:lnTo>
                  <a:lnTo>
                    <a:pt x="3260285" y="753515"/>
                  </a:lnTo>
                  <a:lnTo>
                    <a:pt x="0" y="753515"/>
                  </a:lnTo>
                  <a:close/>
                </a:path>
              </a:pathLst>
            </a:custGeom>
            <a:solidFill>
              <a:srgbClr val="00357A"/>
            </a:solidFill>
            <a:ln w="19050" cap="sq">
              <a:solidFill>
                <a:srgbClr val="000001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3260285" cy="77256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4607013" y="8337614"/>
            <a:ext cx="250037" cy="250037"/>
          </a:xfrm>
          <a:custGeom>
            <a:avLst/>
            <a:gdLst/>
            <a:ahLst/>
            <a:cxnLst/>
            <a:rect l="l" t="t" r="r" b="b"/>
            <a:pathLst>
              <a:path w="250037" h="250037">
                <a:moveTo>
                  <a:pt x="0" y="0"/>
                </a:moveTo>
                <a:lnTo>
                  <a:pt x="250037" y="0"/>
                </a:lnTo>
                <a:lnTo>
                  <a:pt x="250037" y="250037"/>
                </a:lnTo>
                <a:lnTo>
                  <a:pt x="0" y="2500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>
            <a:off x="4526504" y="7469535"/>
            <a:ext cx="3096459" cy="2460495"/>
            <a:chOff x="0" y="0"/>
            <a:chExt cx="1079376" cy="85768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079376" cy="857689"/>
            </a:xfrm>
            <a:custGeom>
              <a:avLst/>
              <a:gdLst/>
              <a:ahLst/>
              <a:cxnLst/>
              <a:rect l="l" t="t" r="r" b="b"/>
              <a:pathLst>
                <a:path w="1079376" h="857689">
                  <a:moveTo>
                    <a:pt x="0" y="0"/>
                  </a:moveTo>
                  <a:lnTo>
                    <a:pt x="1079376" y="0"/>
                  </a:lnTo>
                  <a:lnTo>
                    <a:pt x="1079376" y="857689"/>
                  </a:lnTo>
                  <a:lnTo>
                    <a:pt x="0" y="857689"/>
                  </a:lnTo>
                  <a:close/>
                </a:path>
              </a:pathLst>
            </a:custGeom>
            <a:solidFill>
              <a:srgbClr val="00357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0"/>
              <a:ext cx="1079376" cy="8576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354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4672854" y="8206393"/>
            <a:ext cx="368393" cy="368393"/>
          </a:xfrm>
          <a:custGeom>
            <a:avLst/>
            <a:gdLst/>
            <a:ahLst/>
            <a:cxnLst/>
            <a:rect l="l" t="t" r="r" b="b"/>
            <a:pathLst>
              <a:path w="368393" h="368393">
                <a:moveTo>
                  <a:pt x="0" y="0"/>
                </a:moveTo>
                <a:lnTo>
                  <a:pt x="368393" y="0"/>
                </a:lnTo>
                <a:lnTo>
                  <a:pt x="368393" y="368393"/>
                </a:lnTo>
                <a:lnTo>
                  <a:pt x="0" y="36839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4607013" y="7576228"/>
            <a:ext cx="2253575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800"/>
              </a:lnSpc>
              <a:spcBef>
                <a:spcPct val="0"/>
              </a:spcBef>
            </a:pPr>
            <a:r>
              <a:rPr lang="en-US" sz="2000" b="1" spc="-150">
                <a:solidFill>
                  <a:srgbClr val="F9BE15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Our Requests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28108" y="4743890"/>
            <a:ext cx="2900638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350"/>
              </a:lnSpc>
              <a:spcBef>
                <a:spcPct val="0"/>
              </a:spcBef>
            </a:pPr>
            <a:r>
              <a:rPr lang="en-US" sz="1500" b="1" spc="-112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Evidence-Based </a:t>
            </a:r>
          </a:p>
          <a:p>
            <a:pPr marL="0" lvl="0" indent="0" algn="ctr">
              <a:lnSpc>
                <a:spcPts val="1350"/>
              </a:lnSpc>
              <a:spcBef>
                <a:spcPct val="0"/>
              </a:spcBef>
            </a:pPr>
            <a:r>
              <a:rPr lang="en-US" sz="1500" b="1" spc="-112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Funding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332325" y="1783456"/>
            <a:ext cx="7154973" cy="15069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Every day,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[District Name]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 transports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[###]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 students to and from school, at an annual cost of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$XXX,XXX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. The state reimburses only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$XXX,XXX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, leaving a gap that the district must cover with local resources. In addition,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[###]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 students receive special education transportation, which costs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$XXX,XXX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 annually. The state reimbursement covers only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$XXX,XXX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, leaving another significant shortfall. Together, these under-reimbursements create a funding gap of </a:t>
            </a:r>
            <a:r>
              <a:rPr lang="en-US" sz="1200" b="1" dirty="0">
                <a:solidFill>
                  <a:srgbClr val="000001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$XXX,XXX</a:t>
            </a:r>
            <a:r>
              <a:rPr lang="en-US" sz="1200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 each year—dollars that could otherwise support classrooms, teachers, and student opportunities.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48664" y="6708558"/>
            <a:ext cx="529207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800"/>
              </a:lnSpc>
              <a:spcBef>
                <a:spcPct val="0"/>
              </a:spcBef>
            </a:pPr>
            <a:r>
              <a:rPr lang="en-US" sz="2000" b="1" spc="-150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How Proration Has Impacted </a:t>
            </a:r>
            <a:r>
              <a:rPr lang="en-US" sz="2000" b="1" spc="-150" dirty="0">
                <a:solidFill>
                  <a:srgbClr val="FF3131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[District #]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57200" y="7073057"/>
            <a:ext cx="2796708" cy="167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260"/>
              </a:lnSpc>
              <a:spcBef>
                <a:spcPct val="0"/>
              </a:spcBef>
            </a:pPr>
            <a:r>
              <a:rPr lang="en-US" sz="1400" b="1" spc="-105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Impact to Students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57200" y="7354774"/>
            <a:ext cx="3832186" cy="347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354"/>
              </a:lnSpc>
              <a:spcBef>
                <a:spcPct val="0"/>
              </a:spcBef>
            </a:pPr>
            <a:r>
              <a:rPr lang="en-US" sz="1128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[Feature stories about how proration has impacted students or services over the last few years.]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44872" y="8206393"/>
            <a:ext cx="2796708" cy="167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indent="0" algn="l">
              <a:lnSpc>
                <a:spcPts val="1260"/>
              </a:lnSpc>
              <a:spcBef>
                <a:spcPct val="0"/>
              </a:spcBef>
            </a:pPr>
            <a:r>
              <a:rPr lang="en-US" sz="1400" b="1" spc="-105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Impact to Taxpayers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44872" y="8491111"/>
            <a:ext cx="3844514" cy="347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354"/>
              </a:lnSpc>
              <a:spcBef>
                <a:spcPct val="0"/>
              </a:spcBef>
            </a:pPr>
            <a:r>
              <a:rPr lang="en-US" sz="1128" dirty="0">
                <a:solidFill>
                  <a:srgbClr val="000001"/>
                </a:solidFill>
                <a:latin typeface="Open Sauce"/>
                <a:ea typeface="Open Sauce"/>
                <a:cs typeface="Open Sauce"/>
                <a:sym typeface="Open Sauce"/>
              </a:rPr>
              <a:t>[Feature stories about how proration has impacted local taxpayers over the last few years.]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174677" y="7938152"/>
            <a:ext cx="2312621" cy="904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439"/>
              </a:lnSpc>
            </a:pPr>
            <a:r>
              <a:rPr lang="en-US" sz="120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Increase state funding for transportation and special education reimbursements to keep pace with actual district costs.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174677" y="9028736"/>
            <a:ext cx="2312621" cy="72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439"/>
              </a:lnSpc>
            </a:pPr>
            <a:r>
              <a:rPr lang="en-US" sz="120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Protect Illinois’ investment in Evidence-Based Funding (EBF) while addressing these growing shortfalls.</a:t>
            </a:r>
          </a:p>
        </p:txBody>
      </p:sp>
      <p:sp>
        <p:nvSpPr>
          <p:cNvPr id="27" name="Freeform 27"/>
          <p:cNvSpPr/>
          <p:nvPr/>
        </p:nvSpPr>
        <p:spPr>
          <a:xfrm>
            <a:off x="4672854" y="9206490"/>
            <a:ext cx="368393" cy="368393"/>
          </a:xfrm>
          <a:custGeom>
            <a:avLst/>
            <a:gdLst/>
            <a:ahLst/>
            <a:cxnLst/>
            <a:rect l="l" t="t" r="r" b="b"/>
            <a:pathLst>
              <a:path w="368393" h="368393">
                <a:moveTo>
                  <a:pt x="0" y="0"/>
                </a:moveTo>
                <a:lnTo>
                  <a:pt x="368393" y="0"/>
                </a:lnTo>
                <a:lnTo>
                  <a:pt x="368393" y="368393"/>
                </a:lnTo>
                <a:lnTo>
                  <a:pt x="0" y="36839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TextBox 30"/>
          <p:cNvSpPr txBox="1"/>
          <p:nvPr/>
        </p:nvSpPr>
        <p:spPr>
          <a:xfrm>
            <a:off x="4754094" y="4743890"/>
            <a:ext cx="2900638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350"/>
              </a:lnSpc>
              <a:spcBef>
                <a:spcPct val="0"/>
              </a:spcBef>
            </a:pPr>
            <a:r>
              <a:rPr lang="en-US" sz="1500" b="1" spc="-112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Transportation</a:t>
            </a:r>
            <a:br>
              <a:rPr lang="en-US" sz="1500" b="1" spc="-112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</a:br>
            <a:r>
              <a:rPr lang="en-US" sz="1500" b="1" spc="-112" dirty="0">
                <a:solidFill>
                  <a:srgbClr val="00357A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Services</a:t>
            </a:r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1F8F5294-9742-C154-02DE-77A2DCA3A4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1671121"/>
              </p:ext>
            </p:extLst>
          </p:nvPr>
        </p:nvGraphicFramePr>
        <p:xfrm>
          <a:off x="3909811" y="3411977"/>
          <a:ext cx="4589204" cy="3028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800D4AA7-7A2A-7EE4-FA24-0259D870AE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180185"/>
              </p:ext>
            </p:extLst>
          </p:nvPr>
        </p:nvGraphicFramePr>
        <p:xfrm>
          <a:off x="83650" y="3511405"/>
          <a:ext cx="4589204" cy="3028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9" name="Picture 28" descr="A blue and yellow text&#10;&#10;AI-generated content may be incorrect.">
            <a:extLst>
              <a:ext uri="{FF2B5EF4-FFF2-40B4-BE49-F238E27FC236}">
                <a16:creationId xmlns:a16="http://schemas.microsoft.com/office/drawing/2014/main" id="{58A677F6-7D94-6785-44AA-B69AFA4AD9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14" y="70326"/>
            <a:ext cx="3691960" cy="150331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4C9B384-2A48-6CFF-7CA4-B80B0BFED11A}"/>
              </a:ext>
            </a:extLst>
          </p:cNvPr>
          <p:cNvSpPr txBox="1"/>
          <p:nvPr/>
        </p:nvSpPr>
        <p:spPr>
          <a:xfrm>
            <a:off x="4133725" y="575763"/>
            <a:ext cx="3489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FY27 Budget Priority:</a:t>
            </a:r>
          </a:p>
          <a:p>
            <a:r>
              <a:rPr lang="en-US" b="1" dirty="0">
                <a:solidFill>
                  <a:schemeClr val="bg1"/>
                </a:solidFill>
              </a:rPr>
              <a:t>Addressing the Funding Gap in Mandated Categorical Programs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EE3882-42A5-EFF4-56CA-FF1DDD9767BA}"/>
              </a:ext>
            </a:extLst>
          </p:cNvPr>
          <p:cNvSpPr txBox="1"/>
          <p:nvPr/>
        </p:nvSpPr>
        <p:spPr>
          <a:xfrm>
            <a:off x="9848850" y="152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0A2219-B902-37D7-8AFB-08E53ACBB07C}"/>
              </a:ext>
            </a:extLst>
          </p:cNvPr>
          <p:cNvCxnSpPr>
            <a:cxnSpLocks/>
          </p:cNvCxnSpPr>
          <p:nvPr/>
        </p:nvCxnSpPr>
        <p:spPr>
          <a:xfrm>
            <a:off x="4992330" y="3492344"/>
            <a:ext cx="557948" cy="413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46E1149-B511-FFFC-6C2F-50AEA00FB67D}"/>
              </a:ext>
            </a:extLst>
          </p:cNvPr>
          <p:cNvCxnSpPr/>
          <p:nvPr/>
        </p:nvCxnSpPr>
        <p:spPr>
          <a:xfrm>
            <a:off x="1207225" y="3645346"/>
            <a:ext cx="533400" cy="4509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riangle 34">
            <a:extLst>
              <a:ext uri="{FF2B5EF4-FFF2-40B4-BE49-F238E27FC236}">
                <a16:creationId xmlns:a16="http://schemas.microsoft.com/office/drawing/2014/main" id="{CD4503E1-B3C1-307D-3DE9-69F1F047DA96}"/>
              </a:ext>
            </a:extLst>
          </p:cNvPr>
          <p:cNvSpPr/>
          <p:nvPr/>
        </p:nvSpPr>
        <p:spPr>
          <a:xfrm rot="7823538">
            <a:off x="1610492" y="3981896"/>
            <a:ext cx="191456" cy="176727"/>
          </a:xfrm>
          <a:prstGeom prst="triangl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67A9E521-D0F2-BB39-A0F7-57EDE0471E53}"/>
              </a:ext>
            </a:extLst>
          </p:cNvPr>
          <p:cNvSpPr/>
          <p:nvPr/>
        </p:nvSpPr>
        <p:spPr>
          <a:xfrm rot="7823538">
            <a:off x="5454550" y="3830408"/>
            <a:ext cx="191456" cy="176727"/>
          </a:xfrm>
          <a:prstGeom prst="triangl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0DD367-4FBF-DF7C-5DD5-7079A3380B7C}"/>
              </a:ext>
            </a:extLst>
          </p:cNvPr>
          <p:cNvSpPr txBox="1"/>
          <p:nvPr/>
        </p:nvSpPr>
        <p:spPr>
          <a:xfrm>
            <a:off x="4155479" y="3234218"/>
            <a:ext cx="1153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Lost to Proration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CD2CA72-BCD3-08AC-57C3-DB344556291A}"/>
              </a:ext>
            </a:extLst>
          </p:cNvPr>
          <p:cNvSpPr txBox="1"/>
          <p:nvPr/>
        </p:nvSpPr>
        <p:spPr>
          <a:xfrm>
            <a:off x="388751" y="3443277"/>
            <a:ext cx="11531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Unfunded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6678FA6-3491-9F56-FEC9-0657CCEA2C3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728" y="52742"/>
            <a:ext cx="1028700" cy="7283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210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Open Sauce Bold</vt:lpstr>
      <vt:lpstr>Open Sauce</vt:lpstr>
      <vt:lpstr>Open Sauce Semi-Bold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MCAT Fact Sheet Template</dc:title>
  <cp:lastModifiedBy>Emily Warnecke</cp:lastModifiedBy>
  <cp:revision>10</cp:revision>
  <cp:lastPrinted>2025-12-02T16:19:37Z</cp:lastPrinted>
  <dcterms:created xsi:type="dcterms:W3CDTF">2006-08-16T00:00:00Z</dcterms:created>
  <dcterms:modified xsi:type="dcterms:W3CDTF">2025-12-08T16:53:18Z</dcterms:modified>
  <dc:identifier>DAGzb3RGAk8</dc:identifier>
</cp:coreProperties>
</file>