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80" r:id="rId6"/>
    <p:sldMasterId id="2147483682" r:id="rId7"/>
    <p:sldMasterId id="2147483685" r:id="rId8"/>
    <p:sldMasterId id="2147483688" r:id="rId9"/>
  </p:sldMasterIdLst>
  <p:notesMasterIdLst>
    <p:notesMasterId r:id="rId33"/>
  </p:notesMasterIdLst>
  <p:handoutMasterIdLst>
    <p:handoutMasterId r:id="rId34"/>
  </p:handoutMasterIdLst>
  <p:sldIdLst>
    <p:sldId id="256" r:id="rId10"/>
    <p:sldId id="258" r:id="rId11"/>
    <p:sldId id="1096" r:id="rId12"/>
    <p:sldId id="259" r:id="rId13"/>
    <p:sldId id="1149" r:id="rId14"/>
    <p:sldId id="1136" r:id="rId15"/>
    <p:sldId id="1137" r:id="rId16"/>
    <p:sldId id="1139" r:id="rId17"/>
    <p:sldId id="1140" r:id="rId18"/>
    <p:sldId id="1141" r:id="rId19"/>
    <p:sldId id="1142" r:id="rId20"/>
    <p:sldId id="1150" r:id="rId21"/>
    <p:sldId id="1135" r:id="rId22"/>
    <p:sldId id="1145" r:id="rId23"/>
    <p:sldId id="340" r:id="rId24"/>
    <p:sldId id="1127" r:id="rId25"/>
    <p:sldId id="330" r:id="rId26"/>
    <p:sldId id="336" r:id="rId27"/>
    <p:sldId id="1124" r:id="rId28"/>
    <p:sldId id="1125" r:id="rId29"/>
    <p:sldId id="404" r:id="rId30"/>
    <p:sldId id="409" r:id="rId31"/>
    <p:sldId id="300" r:id="rId32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376" userDrawn="1">
          <p15:clr>
            <a:srgbClr val="A4A3A4"/>
          </p15:clr>
        </p15:guide>
        <p15:guide id="4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3E0"/>
    <a:srgbClr val="00117E"/>
    <a:srgbClr val="75BDA7"/>
    <a:srgbClr val="58B6C0"/>
    <a:srgbClr val="009BDE"/>
    <a:srgbClr val="FF93F1"/>
    <a:srgbClr val="51A7FA"/>
    <a:srgbClr val="35508B"/>
    <a:srgbClr val="FCFCFC"/>
    <a:srgbClr val="0094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88007" autoAdjust="0"/>
  </p:normalViewPr>
  <p:slideViewPr>
    <p:cSldViewPr snapToGrid="0">
      <p:cViewPr varScale="1">
        <p:scale>
          <a:sx n="113" d="100"/>
          <a:sy n="113" d="100"/>
        </p:scale>
        <p:origin x="330" y="102"/>
      </p:cViewPr>
      <p:guideLst>
        <p:guide orient="horz" pos="237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3" d="100"/>
        <a:sy n="113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122" y="-11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431785938545779E-2"/>
          <c:y val="4.9507095677898232E-2"/>
          <c:w val="0.91941807390551999"/>
          <c:h val="0.8543385350110129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3BEE5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6E62-4E47-B522-1AED58E243A2}"/>
              </c:ext>
            </c:extLst>
          </c:dPt>
          <c:dPt>
            <c:idx val="1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6E62-4E47-B522-1AED58E243A2}"/>
              </c:ext>
            </c:extLst>
          </c:dPt>
          <c:dPt>
            <c:idx val="2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6E62-4E47-B522-1AED58E243A2}"/>
              </c:ext>
            </c:extLst>
          </c:dPt>
          <c:dPt>
            <c:idx val="3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6E62-4E47-B522-1AED58E243A2}"/>
              </c:ext>
            </c:extLst>
          </c:dPt>
          <c:dPt>
            <c:idx val="4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6E62-4E47-B522-1AED58E243A2}"/>
              </c:ext>
            </c:extLst>
          </c:dPt>
          <c:dPt>
            <c:idx val="5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6E62-4E47-B522-1AED58E243A2}"/>
              </c:ext>
            </c:extLst>
          </c:dPt>
          <c:dPt>
            <c:idx val="6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6E62-4E47-B522-1AED58E243A2}"/>
              </c:ext>
            </c:extLst>
          </c:dPt>
          <c:dPt>
            <c:idx val="7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6E62-4E47-B522-1AED58E243A2}"/>
              </c:ext>
            </c:extLst>
          </c:dPt>
          <c:dPt>
            <c:idx val="8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1-6E62-4E47-B522-1AED58E243A2}"/>
              </c:ext>
            </c:extLst>
          </c:dPt>
          <c:dPt>
            <c:idx val="9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3-6E62-4E47-B522-1AED58E243A2}"/>
              </c:ext>
            </c:extLst>
          </c:dPt>
          <c:dPt>
            <c:idx val="10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5-6E62-4E47-B522-1AED58E243A2}"/>
              </c:ext>
            </c:extLst>
          </c:dPt>
          <c:dPt>
            <c:idx val="11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7-6E62-4E47-B522-1AED58E243A2}"/>
              </c:ext>
            </c:extLst>
          </c:dPt>
          <c:dPt>
            <c:idx val="12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9-6E62-4E47-B522-1AED58E243A2}"/>
              </c:ext>
            </c:extLst>
          </c:dPt>
          <c:dPt>
            <c:idx val="13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B-6E62-4E47-B522-1AED58E243A2}"/>
              </c:ext>
            </c:extLst>
          </c:dPt>
          <c:dPt>
            <c:idx val="14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D-6E62-4E47-B522-1AED58E243A2}"/>
              </c:ext>
            </c:extLst>
          </c:dPt>
          <c:dPt>
            <c:idx val="15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F-6E62-4E47-B522-1AED58E243A2}"/>
              </c:ext>
            </c:extLst>
          </c:dPt>
          <c:dPt>
            <c:idx val="16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0-BF6B-4405-93B5-E5493A859A4F}"/>
              </c:ext>
            </c:extLst>
          </c:dPt>
          <c:dPt>
            <c:idx val="17"/>
            <c:invertIfNegative val="0"/>
            <c:bubble3D val="0"/>
            <c:spPr>
              <a:solidFill>
                <a:srgbClr val="0093E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23-6E62-4E47-B522-1AED58E243A2}"/>
              </c:ext>
            </c:extLst>
          </c:dPt>
          <c:dPt>
            <c:idx val="18"/>
            <c:invertIfNegative val="0"/>
            <c:bubble3D val="0"/>
            <c:spPr/>
            <c:extLst>
              <c:ext xmlns:c16="http://schemas.microsoft.com/office/drawing/2014/chart" uri="{C3380CC4-5D6E-409C-BE32-E72D297353CC}">
                <c16:uniqueId val="{00000024-DE31-433B-9213-C640C83D065C}"/>
              </c:ext>
            </c:extLst>
          </c:dPt>
          <c:dLbls>
            <c:dLbl>
              <c:idx val="18"/>
              <c:layout>
                <c:manualLayout>
                  <c:x val="-2.514534266438172E-3"/>
                  <c:y val="-0.2410301020345084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7558753065023284E-2"/>
                      <c:h val="7.052811365569641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4-DE31-433B-9213-C640C83D06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Lato" panose="020F0502020204030203" pitchFamily="34" charset="0"/>
                    <a:cs typeface="Arial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Sheet1!$A$2:$A$21</c:f>
              <c:strCach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Jan - Aug
 2018</c:v>
                </c:pt>
                <c:pt idx="19">
                  <c:v>2018
 EST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42</c:v>
                </c:pt>
                <c:pt idx="1">
                  <c:v>43</c:v>
                </c:pt>
                <c:pt idx="2">
                  <c:v>42</c:v>
                </c:pt>
                <c:pt idx="3">
                  <c:v>42</c:v>
                </c:pt>
                <c:pt idx="4">
                  <c:v>44</c:v>
                </c:pt>
                <c:pt idx="5">
                  <c:v>45</c:v>
                </c:pt>
                <c:pt idx="6">
                  <c:v>47</c:v>
                </c:pt>
                <c:pt idx="7">
                  <c:v>49</c:v>
                </c:pt>
                <c:pt idx="8" formatCode="#,##0_);\(#,##0\)">
                  <c:v>48</c:v>
                </c:pt>
                <c:pt idx="9" formatCode="#,##0_);\(#,##0\)">
                  <c:v>42</c:v>
                </c:pt>
                <c:pt idx="10" formatCode="#,##0_);\(#,##0\)">
                  <c:v>48</c:v>
                </c:pt>
                <c:pt idx="11">
                  <c:v>52</c:v>
                </c:pt>
                <c:pt idx="12">
                  <c:v>55</c:v>
                </c:pt>
                <c:pt idx="13">
                  <c:v>58</c:v>
                </c:pt>
                <c:pt idx="14">
                  <c:v>61</c:v>
                </c:pt>
                <c:pt idx="15">
                  <c:v>64</c:v>
                </c:pt>
                <c:pt idx="16">
                  <c:v>67</c:v>
                </c:pt>
                <c:pt idx="17">
                  <c:v>70</c:v>
                </c:pt>
                <c:pt idx="18">
                  <c:v>53</c:v>
                </c:pt>
                <c:pt idx="19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6B-4405-93B5-E5493A859A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100"/>
        <c:axId val="129753088"/>
        <c:axId val="129754624"/>
      </c:barChart>
      <c:catAx>
        <c:axId val="12975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12700">
            <a:solidFill>
              <a:sysClr val="window" lastClr="FFFFFF">
                <a:lumMod val="50000"/>
              </a:sysClr>
            </a:solidFill>
          </a:ln>
        </c:spPr>
        <c:txPr>
          <a:bodyPr rot="0" vert="horz" anchor="t" anchorCtr="0"/>
          <a:lstStyle/>
          <a:p>
            <a:pPr>
              <a:defRPr sz="1000" baseline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cs typeface="Arial" pitchFamily="34" charset="0"/>
              </a:defRPr>
            </a:pPr>
            <a:endParaRPr lang="en-US"/>
          </a:p>
        </c:txPr>
        <c:crossAx val="129754624"/>
        <c:crosses val="autoZero"/>
        <c:auto val="0"/>
        <c:lblAlgn val="ctr"/>
        <c:lblOffset val="100"/>
        <c:noMultiLvlLbl val="0"/>
      </c:catAx>
      <c:valAx>
        <c:axId val="129754624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one"/>
        <c:crossAx val="1297530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203655098668221E-4"/>
          <c:y val="3.0052008376034202E-2"/>
          <c:w val="0.82496524739963095"/>
          <c:h val="0.8548786089238884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Not Very/Not at 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5.8316031637099253E-3"/>
                  <c:y val="-8.967399064835783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Lato" charset="0"/>
                      <a:ea typeface="Lato" charset="0"/>
                      <a:cs typeface="Lato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808268055815003E-2"/>
                      <c:h val="3.90170996755569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E546-4853-94CF-CF7891659C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Lato" charset="0"/>
                    <a:ea typeface="Lato" charset="0"/>
                    <a:cs typeface="Lato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Agents</c:v>
                </c:pt>
                <c:pt idx="1">
                  <c:v>Americas</c:v>
                </c:pt>
                <c:pt idx="2">
                  <c:v>EMEA</c:v>
                </c:pt>
                <c:pt idx="3">
                  <c:v>Asia/Pacific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4"/>
                <c:pt idx="0">
                  <c:v>0.11</c:v>
                </c:pt>
                <c:pt idx="1">
                  <c:v>0.09</c:v>
                </c:pt>
                <c:pt idx="2">
                  <c:v>0.12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46-4853-94CF-CF7891659C3A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Somewhat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 w="190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Lato" charset="0"/>
                      <a:ea typeface="Lato" charset="0"/>
                      <a:cs typeface="Lato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799-41CC-AC42-392EF966BA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Lato" charset="0"/>
                    <a:ea typeface="Lato" charset="0"/>
                    <a:cs typeface="Lato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Agents</c:v>
                </c:pt>
                <c:pt idx="1">
                  <c:v>Americas</c:v>
                </c:pt>
                <c:pt idx="2">
                  <c:v>EMEA</c:v>
                </c:pt>
                <c:pt idx="3">
                  <c:v>Asia/Pacific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4"/>
                <c:pt idx="0">
                  <c:v>0.23</c:v>
                </c:pt>
                <c:pt idx="1">
                  <c:v>0.21</c:v>
                </c:pt>
                <c:pt idx="2">
                  <c:v>0.21</c:v>
                </c:pt>
                <c:pt idx="3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46-4853-94CF-CF7891659C3A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Very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 w="190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Lato" charset="0"/>
                      <a:ea typeface="Lato" charset="0"/>
                      <a:cs typeface="Lato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799-41CC-AC42-392EF966BA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Lato" charset="0"/>
                    <a:ea typeface="Lato" charset="0"/>
                    <a:cs typeface="Lato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Agents</c:v>
                </c:pt>
                <c:pt idx="1">
                  <c:v>Americas</c:v>
                </c:pt>
                <c:pt idx="2">
                  <c:v>EMEA</c:v>
                </c:pt>
                <c:pt idx="3">
                  <c:v>Asia/Pacific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4"/>
                <c:pt idx="0">
                  <c:v>0.66</c:v>
                </c:pt>
                <c:pt idx="1">
                  <c:v>0.7</c:v>
                </c:pt>
                <c:pt idx="2">
                  <c:v>0.67</c:v>
                </c:pt>
                <c:pt idx="3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546-4853-94CF-CF7891659C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31599360"/>
        <c:axId val="131617536"/>
      </c:barChart>
      <c:catAx>
        <c:axId val="131599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pPr>
            <a:endParaRPr lang="en-US"/>
          </a:p>
        </c:txPr>
        <c:crossAx val="131617536"/>
        <c:crosses val="autoZero"/>
        <c:auto val="1"/>
        <c:lblAlgn val="ctr"/>
        <c:lblOffset val="100"/>
        <c:noMultiLvlLbl val="0"/>
      </c:catAx>
      <c:valAx>
        <c:axId val="131617536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one"/>
        <c:crossAx val="13159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84765502508535018"/>
          <c:y val="5.8039143738297078E-2"/>
          <c:w val="0.15234497491464993"/>
          <c:h val="0.460449662301817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Lato" charset="0"/>
              <a:ea typeface="Lato" charset="0"/>
              <a:cs typeface="Lato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 b="1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9799735297898E-2"/>
          <c:y val="0"/>
          <c:w val="0.70772644921844519"/>
          <c:h val="0.792378608923884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2682C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7B6C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E22-4E0C-BD83-1F0D6A6288B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E22-4E0C-BD83-1F0D6A6288B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E22-4E0C-BD83-1F0D6A6288B1}"/>
              </c:ext>
            </c:extLst>
          </c:dPt>
          <c:dPt>
            <c:idx val="3"/>
            <c:invertIfNegative val="0"/>
            <c:bubble3D val="0"/>
            <c:spPr>
              <a:solidFill>
                <a:srgbClr val="0093E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E22-4E0C-BD83-1F0D6A6288B1}"/>
              </c:ext>
            </c:extLst>
          </c:dPt>
          <c:dLbls>
            <c:dLbl>
              <c:idx val="2"/>
              <c:spPr>
                <a:noFill/>
                <a:ln w="190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Lato" charset="0"/>
                      <a:ea typeface="Lato" charset="0"/>
                      <a:cs typeface="Lato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E22-4E0C-BD83-1F0D6A6288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Lato" charset="0"/>
                    <a:ea typeface="Lato" charset="0"/>
                    <a:cs typeface="Lato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Agents</c:v>
                </c:pt>
                <c:pt idx="1">
                  <c:v>Americas</c:v>
                </c:pt>
                <c:pt idx="2">
                  <c:v>EMEA</c:v>
                </c:pt>
                <c:pt idx="3">
                  <c:v>Asia/Pacific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4"/>
                <c:pt idx="0">
                  <c:v>0.47390000000000015</c:v>
                </c:pt>
                <c:pt idx="1">
                  <c:v>0.43240000000000012</c:v>
                </c:pt>
                <c:pt idx="2">
                  <c:v>0.51300000000000001</c:v>
                </c:pt>
                <c:pt idx="3">
                  <c:v>0.46310000000000001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E22-4E0C-BD83-1F0D6A6288B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58554752"/>
        <c:axId val="158564736"/>
      </c:barChart>
      <c:catAx>
        <c:axId val="158554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Lato" charset="0"/>
                <a:ea typeface="Lato" charset="0"/>
                <a:cs typeface="Lato" charset="0"/>
              </a:defRPr>
            </a:pPr>
            <a:endParaRPr lang="en-US"/>
          </a:p>
        </c:txPr>
        <c:crossAx val="158564736"/>
        <c:crosses val="autoZero"/>
        <c:auto val="1"/>
        <c:lblAlgn val="ctr"/>
        <c:lblOffset val="100"/>
        <c:noMultiLvlLbl val="0"/>
      </c:catAx>
      <c:valAx>
        <c:axId val="1585647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5855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A2286C4-74B7-F146-9F75-C86D7E125C0F}" type="datetimeFigureOut">
              <a:rPr lang="en-US" smtClean="0"/>
              <a:pPr/>
              <a:t>11/8/2018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0DBF69C-31CA-4647-BFDC-212626E2BCE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209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F052239-6C6F-472F-B175-F0FADCEE2BD3}" type="datetimeFigureOut">
              <a:rPr lang="en-US" smtClean="0"/>
              <a:pPr/>
              <a:t>11/8/2018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5463"/>
            <a:ext cx="46736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4FF5570-FE69-4FDF-99DA-8CDE436443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055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712788"/>
            <a:ext cx="6335712" cy="356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95288" y="4276725"/>
            <a:ext cx="6335712" cy="1700005"/>
          </a:xfrm>
        </p:spPr>
        <p:txBody>
          <a:bodyPr>
            <a:normAutofit/>
          </a:bodyPr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2771A6-BCBB-EB4A-BAAC-AF17ECA5352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6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712788"/>
            <a:ext cx="6335712" cy="356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BT to KM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2771A6-BCBB-EB4A-BAAC-AF17ECA5352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959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712788"/>
            <a:ext cx="6335712" cy="356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KM to JH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FF860B-91A7-47C2-B579-5BB80FA0B1C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006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712788"/>
            <a:ext cx="6335712" cy="356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KM to JH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FF860B-91A7-47C2-B579-5BB80FA0B1C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095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5288" y="712788"/>
            <a:ext cx="6335712" cy="35639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465887">
              <a:defRPr/>
            </a:pPr>
            <a:r>
              <a:rPr lang="en-US" dirty="0"/>
              <a:t>BT to JH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4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88F6A-A278-447C-906C-B7B2F72B1D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478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605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0E2702-E9D5-5549-A6C6-662E9AC16B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661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0E2702-E9D5-5549-A6C6-662E9AC16B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859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712788"/>
            <a:ext cx="6335712" cy="356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2771A6-BCBB-EB4A-BAAC-AF17ECA535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955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712788"/>
            <a:ext cx="6335712" cy="356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BT</a:t>
            </a:r>
            <a:r>
              <a:rPr lang="en-US" baseline="0" dirty="0"/>
              <a:t> takes it home!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2771A6-BCBB-EB4A-BAAC-AF17ECA5352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051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 -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623397" y="16047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33984" y="365765"/>
            <a:ext cx="10972800" cy="99948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 One </a:t>
            </a:r>
            <a:br>
              <a:rPr lang="en-US" dirty="0"/>
            </a:br>
            <a:r>
              <a:rPr lang="en-US" dirty="0"/>
              <a:t>Or Three Lines Maximum</a:t>
            </a:r>
          </a:p>
        </p:txBody>
      </p:sp>
    </p:spTree>
    <p:extLst>
      <p:ext uri="{BB962C8B-B14F-4D97-AF65-F5344CB8AC3E}">
        <p14:creationId xmlns:p14="http://schemas.microsoft.com/office/powerpoint/2010/main" val="321538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624148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ubtitle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646176" y="1731964"/>
            <a:ext cx="11006667" cy="4019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b="0" i="0">
                <a:solidFill>
                  <a:srgbClr val="877B72"/>
                </a:solidFill>
                <a:latin typeface="Lato" panose="020F0502020204030203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52274" y="1148182"/>
            <a:ext cx="11015133" cy="520700"/>
          </a:xfrm>
          <a:prstGeom prst="rect">
            <a:avLst/>
          </a:prstGeom>
        </p:spPr>
        <p:txBody>
          <a:bodyPr vert="horz" lIns="91440" tIns="45720" rIns="91440" bIns="45720"/>
          <a:lstStyle>
            <a:lvl1pPr marL="0" indent="0">
              <a:buNone/>
              <a:defRPr sz="2800" b="1" i="0">
                <a:latin typeface="Lato" panose="020F0502020204030203" pitchFamily="34" charset="0"/>
                <a:cs typeface="Arial"/>
              </a:defRPr>
            </a:lvl1pPr>
            <a:lvl2pPr>
              <a:defRPr sz="2000" b="1" i="0">
                <a:latin typeface="Arial"/>
                <a:cs typeface="Arial"/>
              </a:defRPr>
            </a:lvl2pPr>
            <a:lvl3pPr>
              <a:defRPr sz="2000" b="1" i="0">
                <a:latin typeface="Arial"/>
                <a:cs typeface="Arial"/>
              </a:defRPr>
            </a:lvl3pPr>
            <a:lvl4pPr>
              <a:defRPr sz="2000" b="1" i="0">
                <a:latin typeface="Arial"/>
                <a:cs typeface="Arial"/>
              </a:defRPr>
            </a:lvl4pPr>
            <a:lvl5pPr>
              <a:defRPr sz="2000" b="1" i="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117993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945" y="495210"/>
            <a:ext cx="10972800" cy="99536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000" b="1" i="0">
                <a:solidFill>
                  <a:srgbClr val="69481C"/>
                </a:solidFill>
                <a:latin typeface="Lato" panose="020F0502020204030203" pitchFamily="34" charset="0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945" y="2296198"/>
            <a:ext cx="10972800" cy="11996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Lato" panose="020F0502020204030203" pitchFamily="34" charset="0"/>
                <a:cs typeface="Arial"/>
              </a:defRPr>
            </a:lvl1pPr>
            <a:lvl2pPr marL="457200" indent="0">
              <a:buNone/>
              <a:defRPr b="0" i="0">
                <a:solidFill>
                  <a:srgbClr val="877B72"/>
                </a:solidFill>
                <a:latin typeface="Arial"/>
                <a:cs typeface="Arial"/>
              </a:defRPr>
            </a:lvl2pPr>
            <a:lvl3pPr marL="914400" indent="0">
              <a:buNone/>
              <a:defRPr b="0" i="0">
                <a:solidFill>
                  <a:srgbClr val="877B72"/>
                </a:solidFill>
                <a:latin typeface="Arial"/>
                <a:cs typeface="Arial"/>
              </a:defRPr>
            </a:lvl3pPr>
            <a:lvl4pPr marL="1371600" indent="0">
              <a:buNone/>
              <a:defRPr b="0" i="0">
                <a:solidFill>
                  <a:srgbClr val="877B72"/>
                </a:solidFill>
                <a:latin typeface="Arial"/>
                <a:cs typeface="Arial"/>
              </a:defRPr>
            </a:lvl4pPr>
            <a:lvl5pPr marL="1828800" indent="0">
              <a:buNone/>
              <a:defRPr b="0" i="0">
                <a:solidFill>
                  <a:srgbClr val="877B7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2945" y="3687960"/>
            <a:ext cx="10998200" cy="217899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000" b="0" i="0">
                <a:latin typeface="Lato" panose="020F0502020204030203" pitchFamily="34" charset="0"/>
                <a:cs typeface="Arial"/>
              </a:defRPr>
            </a:lvl1pPr>
            <a:lvl2pPr>
              <a:defRPr sz="2000" b="0" i="0">
                <a:latin typeface="Lato" panose="020F0502020204030203" pitchFamily="34" charset="0"/>
                <a:cs typeface="Arial"/>
              </a:defRPr>
            </a:lvl2pPr>
            <a:lvl3pPr>
              <a:defRPr sz="2000" b="0" i="0">
                <a:latin typeface="Lato" panose="020F0502020204030203" pitchFamily="34" charset="0"/>
                <a:cs typeface="Arial"/>
              </a:defRPr>
            </a:lvl3pPr>
            <a:lvl4pPr>
              <a:defRPr sz="2000" b="0" i="0">
                <a:latin typeface="Lato" panose="020F0502020204030203" pitchFamily="34" charset="0"/>
                <a:cs typeface="Arial"/>
              </a:defRPr>
            </a:lvl4pPr>
            <a:lvl5pPr>
              <a:defRPr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73620" y="1635125"/>
            <a:ext cx="11015133" cy="5207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800" b="1" i="0">
                <a:latin typeface="Lato" panose="020F0502020204030203" pitchFamily="34" charset="0"/>
                <a:cs typeface="Arial"/>
              </a:defRPr>
            </a:lvl1pPr>
            <a:lvl2pPr>
              <a:defRPr sz="2000" b="1" i="0">
                <a:latin typeface="Arial"/>
                <a:cs typeface="Arial"/>
              </a:defRPr>
            </a:lvl2pPr>
            <a:lvl3pPr>
              <a:defRPr sz="2000" b="1" i="0">
                <a:latin typeface="Arial"/>
                <a:cs typeface="Arial"/>
              </a:defRPr>
            </a:lvl3pPr>
            <a:lvl4pPr>
              <a:defRPr sz="2000" b="1" i="0">
                <a:latin typeface="Arial"/>
                <a:cs typeface="Arial"/>
              </a:defRPr>
            </a:lvl4pPr>
            <a:lvl5pPr>
              <a:defRPr sz="2000" b="1" i="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500312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596900" y="2264086"/>
            <a:ext cx="11006667" cy="37136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b="0" i="0">
                <a:solidFill>
                  <a:srgbClr val="877B72"/>
                </a:solidFill>
                <a:latin typeface="Lato" panose="020F0502020204030203" pitchFamily="34" charset="0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582945" y="495210"/>
            <a:ext cx="10972800" cy="99536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000" b="1" i="0">
                <a:solidFill>
                  <a:srgbClr val="0171BB"/>
                </a:solidFill>
                <a:latin typeface="Lato" panose="020F0502020204030203" pitchFamily="34" charset="0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73620" y="1635125"/>
            <a:ext cx="11015133" cy="5207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800" b="1" i="0">
                <a:latin typeface="Lato" panose="020F0502020204030203" pitchFamily="34" charset="0"/>
                <a:cs typeface="Arial"/>
              </a:defRPr>
            </a:lvl1pPr>
            <a:lvl2pPr>
              <a:defRPr sz="2000" b="1" i="0">
                <a:latin typeface="Arial"/>
                <a:cs typeface="Arial"/>
              </a:defRPr>
            </a:lvl2pPr>
            <a:lvl3pPr>
              <a:defRPr sz="2000" b="1" i="0">
                <a:latin typeface="Arial"/>
                <a:cs typeface="Arial"/>
              </a:defRPr>
            </a:lvl3pPr>
            <a:lvl4pPr>
              <a:defRPr sz="2000" b="1" i="0">
                <a:latin typeface="Arial"/>
                <a:cs typeface="Arial"/>
              </a:defRPr>
            </a:lvl4pPr>
            <a:lvl5pPr>
              <a:defRPr sz="2000" b="1" i="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620439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5786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C 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 marL="402336" indent="-402336">
              <a:buSzPct val="70000"/>
              <a:buFont typeface="Wingdings" panose="05000000000000000000" pitchFamily="2" charset="2"/>
              <a:buChar char="n"/>
              <a:defRPr lang="en-US" sz="2200" b="0" i="0" kern="1200" dirty="0" smtClean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</a:defRPr>
            </a:lvl1pPr>
            <a:lvl2pPr>
              <a:defRPr lang="en-US" sz="2200" b="0" i="0" kern="1200" dirty="0" smtClean="0">
                <a:solidFill>
                  <a:srgbClr val="000000"/>
                </a:solidFill>
                <a:latin typeface="Lato" charset="0"/>
                <a:ea typeface="Lato" charset="0"/>
                <a:cs typeface="Lato" charset="0"/>
              </a:defRPr>
            </a:lvl2pPr>
            <a:lvl3pPr marL="914400">
              <a:defRPr sz="2200">
                <a:solidFill>
                  <a:srgbClr val="000000"/>
                </a:solidFill>
              </a:defRPr>
            </a:lvl3pPr>
            <a:lvl4pPr marL="1143000">
              <a:defRPr sz="2200">
                <a:solidFill>
                  <a:srgbClr val="000000"/>
                </a:solidFill>
              </a:defRPr>
            </a:lvl4pPr>
            <a:lvl5pPr marL="1371600">
              <a:defRPr sz="2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3968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48BA4B4-A24C-4AB6-B029-C1B4A139A12A}"/>
              </a:ext>
            </a:extLst>
          </p:cNvPr>
          <p:cNvCxnSpPr/>
          <p:nvPr userDrawn="1"/>
        </p:nvCxnSpPr>
        <p:spPr>
          <a:xfrm>
            <a:off x="561975" y="-566738"/>
            <a:ext cx="0" cy="566738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36DC1F-17D8-4EC9-95CA-8BF99BA77916}"/>
              </a:ext>
            </a:extLst>
          </p:cNvPr>
          <p:cNvCxnSpPr/>
          <p:nvPr userDrawn="1"/>
        </p:nvCxnSpPr>
        <p:spPr>
          <a:xfrm>
            <a:off x="-493713" y="1135063"/>
            <a:ext cx="493713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6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c -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33984" y="376398"/>
            <a:ext cx="10972800" cy="1133427"/>
          </a:xfrm>
          <a:prstGeom prst="rect">
            <a:avLst/>
          </a:prstGeom>
          <a:noFill/>
        </p:spPr>
        <p:txBody>
          <a:bodyPr vert="horz" wrap="square" lIns="91330" tIns="45718" rIns="91330" bIns="45718" rtlCol="0" anchor="t" anchorCtr="0">
            <a:normAutofit/>
          </a:bodyPr>
          <a:lstStyle/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 One </a:t>
            </a:r>
            <a:br>
              <a:rPr lang="en-US" dirty="0"/>
            </a:br>
            <a:r>
              <a:rPr lang="en-US"/>
              <a:t>Or Three </a:t>
            </a:r>
            <a:r>
              <a:rPr lang="en-US" dirty="0"/>
              <a:t>Lines Maximum</a:t>
            </a:r>
          </a:p>
        </p:txBody>
      </p:sp>
    </p:spTree>
    <p:extLst>
      <p:ext uri="{BB962C8B-B14F-4D97-AF65-F5344CB8AC3E}">
        <p14:creationId xmlns:p14="http://schemas.microsoft.com/office/powerpoint/2010/main" val="3700639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637" y="1823794"/>
            <a:ext cx="10972800" cy="4141071"/>
          </a:xfrm>
          <a:prstGeom prst="rect">
            <a:avLst/>
          </a:prstGeom>
        </p:spPr>
        <p:txBody>
          <a:bodyPr lIns="91440" tIns="0" r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7769917"/>
            <a:ext cx="2844800" cy="365125"/>
          </a:xfrm>
          <a:prstGeom prst="rect">
            <a:avLst/>
          </a:prstGeom>
        </p:spPr>
        <p:txBody>
          <a:bodyPr/>
          <a:lstStyle/>
          <a:p>
            <a:fld id="{B10D5614-B734-4280-8F57-1D4947433C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33984" y="365764"/>
            <a:ext cx="10972800" cy="103773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r>
              <a:rPr lang="en-US" dirty="0"/>
              <a:t>Click To Edit </a:t>
            </a:r>
            <a:r>
              <a:rPr lang="en-US"/>
              <a:t>Master </a:t>
            </a:r>
            <a:br>
              <a:rPr lang="en-US"/>
            </a:br>
            <a:r>
              <a:rPr lang="en-US"/>
              <a:t>Title </a:t>
            </a:r>
            <a:r>
              <a:rPr lang="en-US" dirty="0"/>
              <a:t>Style One </a:t>
            </a:r>
            <a:br>
              <a:rPr lang="en-US" dirty="0"/>
            </a:br>
            <a:r>
              <a:rPr lang="en-US"/>
              <a:t>Or Three </a:t>
            </a:r>
            <a:r>
              <a:rPr lang="en-US" dirty="0"/>
              <a:t>Lines Maximum</a:t>
            </a:r>
          </a:p>
        </p:txBody>
      </p:sp>
    </p:spTree>
    <p:extLst>
      <p:ext uri="{BB962C8B-B14F-4D97-AF65-F5344CB8AC3E}">
        <p14:creationId xmlns:p14="http://schemas.microsoft.com/office/powerpoint/2010/main" val="2062187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 -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737600" y="7769917"/>
            <a:ext cx="2844800" cy="365125"/>
          </a:xfrm>
          <a:prstGeom prst="rect">
            <a:avLst/>
          </a:prstGeom>
        </p:spPr>
        <p:txBody>
          <a:bodyPr/>
          <a:lstStyle/>
          <a:p>
            <a:fld id="{B10D5614-B734-4280-8F57-1D4947433C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" y="274320"/>
            <a:ext cx="1582927" cy="1097280"/>
          </a:xfrm>
          <a:prstGeom prst="rect">
            <a:avLst/>
          </a:prstGeom>
          <a:solidFill>
            <a:srgbClr val="FCFCFC"/>
          </a:solidFill>
          <a:ln>
            <a:solidFill>
              <a:srgbClr val="FCF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" y="1371600"/>
            <a:ext cx="641404" cy="3271308"/>
          </a:xfrm>
          <a:prstGeom prst="rect">
            <a:avLst/>
          </a:prstGeom>
          <a:solidFill>
            <a:srgbClr val="0093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41351" y="1282700"/>
            <a:ext cx="3913716" cy="3810000"/>
          </a:xfrm>
          <a:noFill/>
          <a:effectLst>
            <a:outerShdw blurRad="50800" dir="54000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rtlCol="0" anchor="t" anchorCtr="0">
            <a:noAutofit/>
          </a:bodyPr>
          <a:lstStyle>
            <a:lvl1pPr>
              <a:lnSpc>
                <a:spcPct val="100000"/>
              </a:lnSpc>
              <a:defRPr lang="en-US" sz="2400" cap="none" smtClean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r>
              <a:rPr lang="en-US" sz="2400" dirty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rPr>
              <a:t>Agenda</a:t>
            </a:r>
            <a:br>
              <a:rPr lang="en-US" sz="2400" dirty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rPr>
            </a:b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content</a:t>
            </a:r>
            <a:br>
              <a:rPr lang="en-US" sz="2400" dirty="0">
                <a:solidFill>
                  <a:schemeClr val="bg1">
                    <a:lumMod val="6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</a:br>
            <a:r>
              <a:rPr lang="en-US" sz="2400" dirty="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  <a:t>data</a:t>
            </a:r>
            <a:br>
              <a:rPr lang="en-US" sz="2400" dirty="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</a:br>
            <a:r>
              <a:rPr lang="en-US" sz="2400" dirty="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  <a:t>geography</a:t>
            </a:r>
            <a:br>
              <a:rPr lang="en-US" sz="2400" dirty="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</a:br>
            <a:r>
              <a:rPr lang="en-US" sz="2400" dirty="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  <a:t>timelines</a:t>
            </a:r>
            <a:br>
              <a:rPr lang="en-US" sz="2400" dirty="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</a:br>
            <a:r>
              <a:rPr lang="en-US" sz="2400" dirty="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  <a:t>relationships </a:t>
            </a:r>
            <a:br>
              <a:rPr lang="en-US" sz="2400" dirty="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</a:br>
            <a:r>
              <a:rPr lang="en-US" sz="2400" dirty="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  <a:t>stages/process</a:t>
            </a:r>
            <a:br>
              <a:rPr lang="en-US" sz="240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</a:br>
            <a:r>
              <a:rPr lang="en-US" sz="240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  <a:t>comparisons</a:t>
            </a:r>
            <a:br>
              <a:rPr lang="en-US" sz="2400" dirty="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</a:br>
            <a:r>
              <a:rPr lang="en-US" sz="240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  <a:t>additional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effectLst>
                  <a:outerShdw blurRad="101600" dist="25400" dir="4320000" sx="70000" sy="70000" algn="ctr" rotWithShape="0">
                    <a:srgbClr val="000000">
                      <a:alpha val="0"/>
                    </a:srgbClr>
                  </a:outerShdw>
                </a:effectLst>
                <a:latin typeface="Lato Light" charset="0"/>
                <a:ea typeface="Lato Light" charset="0"/>
                <a:cs typeface="Lato Light" charset="0"/>
              </a:rPr>
              <a:t>layouts</a:t>
            </a:r>
          </a:p>
          <a:p>
            <a:endParaRPr lang="en-US" sz="2400" dirty="0">
              <a:solidFill>
                <a:schemeClr val="bg1">
                  <a:lumMod val="50000"/>
                </a:schemeClr>
              </a:solidFill>
              <a:effectLst>
                <a:outerShdw blurRad="101600" dist="25400" dir="4320000" sx="70000" sy="70000" algn="ctr" rotWithShape="0">
                  <a:srgbClr val="000000">
                    <a:alpha val="0"/>
                  </a:srgbClr>
                </a:outerShdw>
              </a:effectLst>
              <a:latin typeface="Lato Light" charset="0"/>
              <a:ea typeface="Lato Light" charset="0"/>
              <a:cs typeface="La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17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843461"/>
            <a:ext cx="5386917" cy="639763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6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483222"/>
            <a:ext cx="5386917" cy="353480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843461"/>
            <a:ext cx="5389033" cy="639763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6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483222"/>
            <a:ext cx="5389033" cy="353480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33984" y="365764"/>
            <a:ext cx="10972800" cy="103773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r>
              <a:rPr lang="en-US" dirty="0"/>
              <a:t>Click To Edit </a:t>
            </a:r>
            <a:r>
              <a:rPr lang="en-US"/>
              <a:t>Master </a:t>
            </a:r>
            <a:br>
              <a:rPr lang="en-US"/>
            </a:br>
            <a:r>
              <a:rPr lang="en-US"/>
              <a:t>Title </a:t>
            </a:r>
            <a:r>
              <a:rPr lang="en-US" dirty="0"/>
              <a:t>Style One </a:t>
            </a:r>
            <a:br>
              <a:rPr lang="en-US" dirty="0"/>
            </a:br>
            <a:r>
              <a:rPr lang="en-US"/>
              <a:t>Or Three </a:t>
            </a:r>
            <a:r>
              <a:rPr lang="en-US" dirty="0"/>
              <a:t>Lines Maximum</a:t>
            </a:r>
          </a:p>
        </p:txBody>
      </p:sp>
    </p:spTree>
    <p:extLst>
      <p:ext uri="{BB962C8B-B14F-4D97-AF65-F5344CB8AC3E}">
        <p14:creationId xmlns:p14="http://schemas.microsoft.com/office/powerpoint/2010/main" val="89021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 -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33984" y="376398"/>
            <a:ext cx="10972800" cy="113342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 One </a:t>
            </a:r>
            <a:br>
              <a:rPr lang="en-US" dirty="0"/>
            </a:br>
            <a:r>
              <a:rPr lang="en-US"/>
              <a:t>Or Three </a:t>
            </a:r>
            <a:r>
              <a:rPr lang="en-US" dirty="0"/>
              <a:t>Lines Maximum</a:t>
            </a:r>
          </a:p>
        </p:txBody>
      </p:sp>
    </p:spTree>
    <p:extLst>
      <p:ext uri="{BB962C8B-B14F-4D97-AF65-F5344CB8AC3E}">
        <p14:creationId xmlns:p14="http://schemas.microsoft.com/office/powerpoint/2010/main" val="64959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 -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7769917"/>
            <a:ext cx="2844800" cy="365125"/>
          </a:xfrm>
          <a:prstGeom prst="rect">
            <a:avLst/>
          </a:prstGeom>
        </p:spPr>
        <p:txBody>
          <a:bodyPr/>
          <a:lstStyle/>
          <a:p>
            <a:fld id="{B10D5614-B734-4280-8F57-1D4947433C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6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 -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77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c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274320"/>
            <a:ext cx="1582927" cy="1097280"/>
          </a:xfrm>
          <a:prstGeom prst="rect">
            <a:avLst/>
          </a:prstGeom>
          <a:solidFill>
            <a:srgbClr val="FCFCFC"/>
          </a:solidFill>
          <a:ln>
            <a:solidFill>
              <a:srgbClr val="FCF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659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620033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jpeg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7741" y="646874"/>
            <a:ext cx="10972800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defTabSz="914400">
              <a:lnSpc>
                <a:spcPct val="90000"/>
              </a:lnSpc>
              <a:spcBef>
                <a:spcPct val="20000"/>
              </a:spcBef>
              <a:buFont typeface="Arial"/>
            </a:pPr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 </a:t>
            </a:r>
            <a:r>
              <a:rPr lang="en-US"/>
              <a:t>One </a:t>
            </a:r>
            <a:br>
              <a:rPr lang="en-US"/>
            </a:b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53036" y="-412374"/>
            <a:ext cx="0" cy="412375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53036" y="6882844"/>
            <a:ext cx="0" cy="412375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-359304" y="1375584"/>
            <a:ext cx="341375" cy="0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11759" y="1830618"/>
            <a:ext cx="10983932" cy="4170669"/>
          </a:xfrm>
          <a:prstGeom prst="rect">
            <a:avLst/>
          </a:prstGeom>
        </p:spPr>
        <p:txBody>
          <a:bodyPr vert="horz" lIns="91440" tIns="0" rIns="9144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-359304" y="1832784"/>
            <a:ext cx="341375" cy="0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8707746" y="6506567"/>
            <a:ext cx="46728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kern="12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rPr>
              <a:t>Copyright © 2018, TravelClick, Inc. Proprietary</a:t>
            </a:r>
            <a:endParaRPr lang="en-US" sz="105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25" name="Slide Number Placeholder 3"/>
          <p:cNvSpPr txBox="1">
            <a:spLocks/>
          </p:cNvSpPr>
          <p:nvPr userDrawn="1"/>
        </p:nvSpPr>
        <p:spPr>
          <a:xfrm>
            <a:off x="9383520" y="648264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2000" b="0" i="0" kern="1200">
                <a:solidFill>
                  <a:schemeClr val="bg1">
                    <a:lumMod val="50000"/>
                  </a:schemeClr>
                </a:solidFill>
                <a:latin typeface="Lato Thin" charset="0"/>
                <a:ea typeface="Lato Thin" charset="0"/>
                <a:cs typeface="Lato Thin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D387AE-8028-434D-82CB-734BF91B162B}" type="slidenum">
              <a:rPr lang="en-US" sz="1400" smtClean="0">
                <a:solidFill>
                  <a:schemeClr val="bg1">
                    <a:lumMod val="50000"/>
                  </a:schemeClr>
                </a:solidFill>
                <a:effectLst>
                  <a:outerShdw blurRad="50800" dist="50800" dir="5400000" sx="1000" sy="1000" algn="ctr" rotWithShape="0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en-US" sz="1400" dirty="0">
              <a:solidFill>
                <a:schemeClr val="bg1">
                  <a:lumMod val="50000"/>
                </a:schemeClr>
              </a:solidFill>
              <a:effectLst>
                <a:outerShdw blurRad="50800" dist="50800" dir="5400000" sx="1000" sy="1000" algn="ctr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" y="604385"/>
            <a:ext cx="493776" cy="5303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387CCF-811A-C948-B187-222FC9A5306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07" y="6156435"/>
            <a:ext cx="1838288" cy="69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1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0" r:id="rId2"/>
    <p:sldLayoutId id="2147483666" r:id="rId3"/>
    <p:sldLayoutId id="2147483653" r:id="rId4"/>
    <p:sldLayoutId id="2147483649" r:id="rId5"/>
    <p:sldLayoutId id="2147483662" r:id="rId6"/>
    <p:sldLayoutId id="2147483665" r:id="rId7"/>
    <p:sldLayoutId id="2147483664" r:id="rId8"/>
    <p:sldLayoutId id="2147483667" r:id="rId9"/>
    <p:sldLayoutId id="2147483669" r:id="rId10"/>
    <p:sldLayoutId id="2147483670" r:id="rId11"/>
    <p:sldLayoutId id="2147483672" r:id="rId12"/>
    <p:sldLayoutId id="2147483673" r:id="rId13"/>
  </p:sldLayoutIdLst>
  <p:txStyles>
    <p:titleStyle>
      <a:lvl1pPr algn="l" defTabSz="914377" rtl="0" eaLnBrk="1" latinLnBrk="0" hangingPunct="1">
        <a:spcBef>
          <a:spcPct val="0"/>
        </a:spcBef>
        <a:buNone/>
        <a:defRPr lang="en-US" sz="2800" b="0" kern="1200" cap="none" baseline="0" dirty="0">
          <a:solidFill>
            <a:srgbClr val="0093E0"/>
          </a:solidFill>
          <a:latin typeface="Lato" charset="0"/>
          <a:ea typeface="Lato" charset="0"/>
          <a:cs typeface="Lato" charset="0"/>
        </a:defRPr>
      </a:lvl1pPr>
    </p:titleStyle>
    <p:bodyStyle>
      <a:lvl1pPr marL="0" indent="0" algn="l" defTabSz="914377" rtl="0" eaLnBrk="1" latinLnBrk="0" hangingPunct="1">
        <a:lnSpc>
          <a:spcPct val="150000"/>
        </a:lnSpc>
        <a:spcBef>
          <a:spcPct val="20000"/>
        </a:spcBef>
        <a:buFont typeface="Arial" pitchFamily="34" charset="0"/>
        <a:buNone/>
        <a:defRPr sz="1800" b="0" i="0" kern="1200" baseline="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16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2pPr>
      <a:lvl3pPr marL="1142971" indent="-228594" algn="l" defTabSz="914377" rtl="0" eaLnBrk="1" latinLnBrk="0" hangingPunct="1">
        <a:spcBef>
          <a:spcPct val="20000"/>
        </a:spcBef>
        <a:buFont typeface="Courier New" charset="0"/>
        <a:buChar char="o"/>
        <a:defRPr sz="14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charset="0"/>
        <a:buChar char="•"/>
        <a:defRPr sz="14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4pPr>
      <a:lvl5pPr marL="2057349" indent="-228594" algn="l" defTabSz="914377" rtl="0" eaLnBrk="1" latinLnBrk="0" hangingPunct="1">
        <a:spcBef>
          <a:spcPct val="20000"/>
        </a:spcBef>
        <a:buFont typeface="Wingdings" charset="2"/>
        <a:buChar char="ü"/>
        <a:defRPr sz="14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912" userDrawn="1">
          <p15:clr>
            <a:srgbClr val="F26B43"/>
          </p15:clr>
        </p15:guide>
        <p15:guide id="2" orient="horz" pos="624" userDrawn="1">
          <p15:clr>
            <a:srgbClr val="F26B43"/>
          </p15:clr>
        </p15:guide>
        <p15:guide id="3" orient="horz" pos="1104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pos="7272" userDrawn="1">
          <p15:clr>
            <a:srgbClr val="F26B43"/>
          </p15:clr>
        </p15:guide>
        <p15:guide id="6" pos="384" userDrawn="1">
          <p15:clr>
            <a:srgbClr val="F26B43"/>
          </p15:clr>
        </p15:guide>
        <p15:guide id="7" orient="horz" pos="3864" userDrawn="1">
          <p15:clr>
            <a:srgbClr val="F26B43"/>
          </p15:clr>
        </p15:guide>
        <p15:guide id="8" orient="horz" pos="420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2968" y="213159"/>
            <a:ext cx="108208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860" y="1655143"/>
            <a:ext cx="107919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61860" y="-566928"/>
            <a:ext cx="0" cy="566928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 txBox="1">
            <a:spLocks/>
          </p:cNvSpPr>
          <p:nvPr userDrawn="1"/>
        </p:nvSpPr>
        <p:spPr>
          <a:xfrm>
            <a:off x="9383520" y="648264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2000" b="0" i="0" kern="1200">
                <a:solidFill>
                  <a:schemeClr val="bg1">
                    <a:lumMod val="50000"/>
                  </a:schemeClr>
                </a:solidFill>
                <a:latin typeface="Lato Thin" charset="0"/>
                <a:ea typeface="Lato Thin" charset="0"/>
                <a:cs typeface="Lato Thin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D387AE-8028-434D-82CB-734BF91B162B}" type="slidenum">
              <a:rPr lang="en-US" sz="1400" smtClean="0">
                <a:solidFill>
                  <a:schemeClr val="bg1">
                    <a:lumMod val="65000"/>
                  </a:schemeClr>
                </a:solidFill>
                <a:effectLst>
                  <a:outerShdw blurRad="50800" dist="50800" dir="5400000" sx="1000" sy="1000" algn="ctr" rotWithShape="0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en-US" sz="1400" dirty="0">
              <a:solidFill>
                <a:schemeClr val="bg1">
                  <a:lumMod val="65000"/>
                </a:schemeClr>
              </a:solidFill>
              <a:effectLst>
                <a:outerShdw blurRad="50800" dist="50800" dir="5400000" sx="1000" sy="1000" algn="ctr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" y="604385"/>
            <a:ext cx="493776" cy="5303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45245" y="8539766"/>
            <a:ext cx="1644972" cy="3605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01046" y="8871226"/>
            <a:ext cx="1563660" cy="3440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966DBFA-1957-1043-BD86-0CF4B1EE5AF2}"/>
              </a:ext>
            </a:extLst>
          </p:cNvPr>
          <p:cNvSpPr txBox="1"/>
          <p:nvPr userDrawn="1"/>
        </p:nvSpPr>
        <p:spPr>
          <a:xfrm>
            <a:off x="8707746" y="6506567"/>
            <a:ext cx="46728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kern="12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rPr>
              <a:t>Copyright © 2018, TravelClick, Inc. Proprietary</a:t>
            </a:r>
            <a:endParaRPr lang="en-US" sz="105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82F37B0-5567-2443-B2DE-9EB418946DD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07" y="6156435"/>
            <a:ext cx="1838288" cy="69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0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 spc="0">
          <a:solidFill>
            <a:srgbClr val="0093E0"/>
          </a:solidFill>
          <a:latin typeface="Lato" charset="0"/>
          <a:ea typeface="Lato" charset="0"/>
          <a:cs typeface="Lato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Lato" charset="0"/>
          <a:ea typeface="Lato" charset="0"/>
          <a:cs typeface="Lato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Lato" charset="0"/>
          <a:ea typeface="Lato" charset="0"/>
          <a:cs typeface="Lato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Lato" charset="0"/>
          <a:ea typeface="Lato" charset="0"/>
          <a:cs typeface="Lat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Lato" charset="0"/>
          <a:ea typeface="Lato" charset="0"/>
          <a:cs typeface="Lat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Lato" charset="0"/>
          <a:ea typeface="Lato" charset="0"/>
          <a:cs typeface="Lat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624">
          <p15:clr>
            <a:srgbClr val="F26B43"/>
          </p15:clr>
        </p15:guide>
        <p15:guide id="2" pos="384">
          <p15:clr>
            <a:srgbClr val="F26B43"/>
          </p15:clr>
        </p15:guide>
        <p15:guide id="3" orient="horz" pos="720">
          <p15:clr>
            <a:srgbClr val="F26B43"/>
          </p15:clr>
        </p15:guide>
        <p15:guide id="4" orient="horz" pos="88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9383520" y="648264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2000" b="0" i="0" kern="1200">
                <a:solidFill>
                  <a:schemeClr val="bg1">
                    <a:lumMod val="50000"/>
                  </a:schemeClr>
                </a:solidFill>
                <a:latin typeface="Lato Thin" charset="0"/>
                <a:ea typeface="Lato Thin" charset="0"/>
                <a:cs typeface="Lato Thin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D387AE-8028-434D-82CB-734BF91B162B}" type="slidenum">
              <a:rPr lang="en-US" sz="1400" smtClean="0">
                <a:solidFill>
                  <a:schemeClr val="bg1">
                    <a:lumMod val="65000"/>
                  </a:schemeClr>
                </a:solidFill>
                <a:effectLst>
                  <a:outerShdw blurRad="50800" dist="50800" dir="5400000" sx="1000" sy="1000" algn="ctr" rotWithShape="0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en-US" sz="1400" dirty="0">
              <a:solidFill>
                <a:schemeClr val="bg1">
                  <a:lumMod val="65000"/>
                </a:schemeClr>
              </a:solidFill>
              <a:effectLst>
                <a:outerShdw blurRad="50800" dist="50800" dir="5400000" sx="1000" sy="1000" algn="ctr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" y="604385"/>
            <a:ext cx="493776" cy="5303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A51924-22C3-1E49-81B6-8DB6F7A127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07" y="6156435"/>
            <a:ext cx="1838288" cy="6911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1E8BC1-D7DB-4F4F-AFA5-638CC0B4806D}"/>
              </a:ext>
            </a:extLst>
          </p:cNvPr>
          <p:cNvSpPr txBox="1"/>
          <p:nvPr userDrawn="1"/>
        </p:nvSpPr>
        <p:spPr>
          <a:xfrm>
            <a:off x="8707746" y="6506567"/>
            <a:ext cx="46728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kern="12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rPr>
              <a:t>Copyright © 2018, TravelClick, Inc. Proprietary</a:t>
            </a:r>
            <a:endParaRPr lang="en-US" sz="105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11710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912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6" orient="horz" pos="624">
          <p15:clr>
            <a:srgbClr val="F26B43"/>
          </p15:clr>
        </p15:guide>
        <p15:guide id="7" orient="horz" pos="1104">
          <p15:clr>
            <a:srgbClr val="F26B43"/>
          </p15:clr>
        </p15:guide>
        <p15:guide id="8" orient="horz" pos="388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7741" y="646874"/>
            <a:ext cx="10972800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defTabSz="914400">
              <a:lnSpc>
                <a:spcPct val="90000"/>
              </a:lnSpc>
              <a:spcBef>
                <a:spcPct val="20000"/>
              </a:spcBef>
              <a:buFont typeface="Arial"/>
            </a:pPr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 </a:t>
            </a:r>
            <a:r>
              <a:rPr lang="en-US"/>
              <a:t>One </a:t>
            </a:r>
            <a:br>
              <a:rPr lang="en-US"/>
            </a:b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53036" y="-412374"/>
            <a:ext cx="0" cy="412375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53036" y="6882844"/>
            <a:ext cx="0" cy="412375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-359304" y="1375584"/>
            <a:ext cx="341375" cy="0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11759" y="1830618"/>
            <a:ext cx="10983932" cy="4170669"/>
          </a:xfrm>
          <a:prstGeom prst="rect">
            <a:avLst/>
          </a:prstGeom>
        </p:spPr>
        <p:txBody>
          <a:bodyPr vert="horz" lIns="91440" tIns="0" rIns="9144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-359304" y="1832784"/>
            <a:ext cx="341375" cy="0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8800344" y="6506567"/>
            <a:ext cx="46728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kern="12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rPr>
              <a:t>Copyright © 2018, TravelClick, Inc. Proprietary</a:t>
            </a:r>
            <a:endParaRPr lang="en-US" sz="105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25" name="Slide Number Placeholder 3"/>
          <p:cNvSpPr txBox="1">
            <a:spLocks/>
          </p:cNvSpPr>
          <p:nvPr userDrawn="1"/>
        </p:nvSpPr>
        <p:spPr>
          <a:xfrm>
            <a:off x="9383520" y="648264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2000" b="0" i="0" kern="1200">
                <a:solidFill>
                  <a:schemeClr val="bg1">
                    <a:lumMod val="50000"/>
                  </a:schemeClr>
                </a:solidFill>
                <a:latin typeface="Lato Thin" charset="0"/>
                <a:ea typeface="Lato Thin" charset="0"/>
                <a:cs typeface="Lato Thin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D387AE-8028-434D-82CB-734BF91B162B}" type="slidenum">
              <a:rPr lang="en-US" sz="1400" smtClean="0">
                <a:solidFill>
                  <a:schemeClr val="bg1">
                    <a:lumMod val="50000"/>
                  </a:schemeClr>
                </a:solidFill>
                <a:effectLst>
                  <a:outerShdw blurRad="50800" dist="50800" dir="5400000" sx="1000" sy="1000" algn="ctr" rotWithShape="0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en-US" sz="1400" dirty="0">
              <a:solidFill>
                <a:schemeClr val="bg1">
                  <a:lumMod val="50000"/>
                </a:schemeClr>
              </a:solidFill>
              <a:effectLst>
                <a:outerShdw blurRad="50800" dist="50800" dir="5400000" sx="1000" sy="1000" algn="ctr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" y="604385"/>
            <a:ext cx="493776" cy="5303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2FDE82-EC04-654C-A653-29B1D308F5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07" y="6156435"/>
            <a:ext cx="1838288" cy="69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9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txStyles>
    <p:titleStyle>
      <a:lvl1pPr algn="l" defTabSz="914377" rtl="0" eaLnBrk="1" latinLnBrk="0" hangingPunct="1">
        <a:spcBef>
          <a:spcPct val="0"/>
        </a:spcBef>
        <a:buNone/>
        <a:defRPr lang="en-US" sz="2800" b="0" kern="1200" cap="none" baseline="0" dirty="0">
          <a:solidFill>
            <a:srgbClr val="0093E0"/>
          </a:solidFill>
          <a:latin typeface="Lato" charset="0"/>
          <a:ea typeface="Lato" charset="0"/>
          <a:cs typeface="Lato" charset="0"/>
        </a:defRPr>
      </a:lvl1pPr>
    </p:titleStyle>
    <p:bodyStyle>
      <a:lvl1pPr marL="0" indent="0" algn="l" defTabSz="914377" rtl="0" eaLnBrk="1" latinLnBrk="0" hangingPunct="1">
        <a:lnSpc>
          <a:spcPct val="150000"/>
        </a:lnSpc>
        <a:spcBef>
          <a:spcPct val="20000"/>
        </a:spcBef>
        <a:buFont typeface="Arial" pitchFamily="34" charset="0"/>
        <a:buNone/>
        <a:defRPr sz="1800" b="0" i="0" kern="1200" baseline="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16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2pPr>
      <a:lvl3pPr marL="1142971" indent="-228594" algn="l" defTabSz="914377" rtl="0" eaLnBrk="1" latinLnBrk="0" hangingPunct="1">
        <a:spcBef>
          <a:spcPct val="20000"/>
        </a:spcBef>
        <a:buFont typeface="Courier New" charset="0"/>
        <a:buChar char="o"/>
        <a:defRPr sz="14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charset="0"/>
        <a:buChar char="•"/>
        <a:defRPr sz="14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4pPr>
      <a:lvl5pPr marL="2057349" indent="-228594" algn="l" defTabSz="914377" rtl="0" eaLnBrk="1" latinLnBrk="0" hangingPunct="1">
        <a:spcBef>
          <a:spcPct val="20000"/>
        </a:spcBef>
        <a:buFont typeface="Wingdings" charset="2"/>
        <a:buChar char="ü"/>
        <a:defRPr sz="14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912">
          <p15:clr>
            <a:srgbClr val="F26B43"/>
          </p15:clr>
        </p15:guide>
        <p15:guide id="2" orient="horz" pos="624">
          <p15:clr>
            <a:srgbClr val="F26B43"/>
          </p15:clr>
        </p15:guide>
        <p15:guide id="3" orient="horz" pos="1104">
          <p15:clr>
            <a:srgbClr val="F26B43"/>
          </p15:clr>
        </p15:guide>
        <p15:guide id="4" pos="3840">
          <p15:clr>
            <a:srgbClr val="F26B43"/>
          </p15:clr>
        </p15:guide>
        <p15:guide id="5" pos="7272">
          <p15:clr>
            <a:srgbClr val="F26B43"/>
          </p15:clr>
        </p15:guide>
        <p15:guide id="6" pos="384">
          <p15:clr>
            <a:srgbClr val="F26B43"/>
          </p15:clr>
        </p15:guide>
        <p15:guide id="7" orient="horz" pos="388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7741" y="646873"/>
            <a:ext cx="10972800" cy="1255728"/>
          </a:xfrm>
          <a:prstGeom prst="rect">
            <a:avLst/>
          </a:prstGeom>
        </p:spPr>
        <p:txBody>
          <a:bodyPr wrap="square" lIns="91330" tIns="45718" rIns="91330" bIns="45718">
            <a:spAutoFit/>
          </a:bodyPr>
          <a:lstStyle/>
          <a:p>
            <a:pPr marL="0" lvl="0" defTabSz="913153">
              <a:lnSpc>
                <a:spcPct val="90000"/>
              </a:lnSpc>
              <a:spcBef>
                <a:spcPct val="20000"/>
              </a:spcBef>
              <a:buFont typeface="Arial"/>
            </a:pPr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 One </a:t>
            </a:r>
            <a:br>
              <a:rPr lang="en-US" dirty="0"/>
            </a:b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53036" y="-412372"/>
            <a:ext cx="0" cy="412375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53036" y="6882927"/>
            <a:ext cx="0" cy="412375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-359304" y="1375584"/>
            <a:ext cx="341375" cy="0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11759" y="1830620"/>
            <a:ext cx="10983932" cy="4170669"/>
          </a:xfrm>
          <a:prstGeom prst="rect">
            <a:avLst/>
          </a:prstGeom>
        </p:spPr>
        <p:txBody>
          <a:bodyPr vert="horz" lIns="91330" tIns="0" rIns="9133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-359304" y="1832784"/>
            <a:ext cx="341375" cy="0"/>
          </a:xfrm>
          <a:prstGeom prst="line">
            <a:avLst/>
          </a:prstGeom>
          <a:ln>
            <a:solidFill>
              <a:srgbClr val="0093E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8800345" y="6506567"/>
            <a:ext cx="4672875" cy="261608"/>
          </a:xfrm>
          <a:prstGeom prst="rect">
            <a:avLst/>
          </a:prstGeom>
          <a:noFill/>
        </p:spPr>
        <p:txBody>
          <a:bodyPr wrap="square" lIns="91330" tIns="45718" rIns="91330" bIns="45718" rtlCol="0">
            <a:spAutoFit/>
          </a:bodyPr>
          <a:lstStyle/>
          <a:p>
            <a:pPr defTabSz="913153"/>
            <a:r>
              <a:rPr lang="en-US" sz="1100" dirty="0">
                <a:solidFill>
                  <a:prstClr val="white">
                    <a:lumMod val="50000"/>
                  </a:prstClr>
                </a:solidFill>
                <a:latin typeface="Lato" panose="020F0502020204030203" pitchFamily="34" charset="0"/>
              </a:rPr>
              <a:t>Copyright © 2018, TravelClick, Inc. Proprietary</a:t>
            </a:r>
          </a:p>
        </p:txBody>
      </p:sp>
      <p:sp>
        <p:nvSpPr>
          <p:cNvPr id="25" name="Slide Number Placeholder 3"/>
          <p:cNvSpPr txBox="1">
            <a:spLocks/>
          </p:cNvSpPr>
          <p:nvPr userDrawn="1"/>
        </p:nvSpPr>
        <p:spPr>
          <a:xfrm>
            <a:off x="9383520" y="6482748"/>
            <a:ext cx="2743200" cy="365125"/>
          </a:xfrm>
          <a:prstGeom prst="rect">
            <a:avLst/>
          </a:prstGeom>
        </p:spPr>
        <p:txBody>
          <a:bodyPr lIns="91330" tIns="45718" rIns="91330" bIns="45718"/>
          <a:lstStyle>
            <a:defPPr>
              <a:defRPr lang="en-US"/>
            </a:defPPr>
            <a:lvl1pPr marL="0" algn="r" defTabSz="914400" rtl="0" eaLnBrk="1" latinLnBrk="0" hangingPunct="1">
              <a:defRPr sz="2000" b="0" i="0" kern="1200">
                <a:solidFill>
                  <a:schemeClr val="bg1">
                    <a:lumMod val="50000"/>
                  </a:schemeClr>
                </a:solidFill>
                <a:latin typeface="Lato Thin" charset="0"/>
                <a:ea typeface="Lato Thin" charset="0"/>
                <a:cs typeface="Lato Thin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D387AE-8028-434D-82CB-734BF91B162B}" type="slidenum">
              <a:rPr lang="en-US" sz="1500" smtClean="0">
                <a:solidFill>
                  <a:prstClr val="white">
                    <a:lumMod val="50000"/>
                  </a:prstClr>
                </a:solidFill>
                <a:effectLst>
                  <a:outerShdw blurRad="50800" dist="50800" dir="5400000" sx="1000" sy="1000" algn="ctr" rotWithShape="0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en-US" sz="1500" dirty="0">
              <a:solidFill>
                <a:prstClr val="white">
                  <a:lumMod val="50000"/>
                </a:prstClr>
              </a:solidFill>
              <a:effectLst>
                <a:outerShdw blurRad="50800" dist="50800" dir="5400000" sx="1000" sy="1000" algn="ctr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47" y="604385"/>
            <a:ext cx="493776" cy="5303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AD4549-01C1-7646-8FBC-3FCAB77638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07" y="6156435"/>
            <a:ext cx="1838288" cy="69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65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3131" rtl="0" eaLnBrk="1" latinLnBrk="0" hangingPunct="1">
        <a:spcBef>
          <a:spcPct val="0"/>
        </a:spcBef>
        <a:buNone/>
        <a:defRPr lang="en-US" sz="2800" b="0" kern="1200" cap="none" baseline="0" dirty="0">
          <a:solidFill>
            <a:srgbClr val="0093E0"/>
          </a:solidFill>
          <a:latin typeface="Lato" charset="0"/>
          <a:ea typeface="Lato" charset="0"/>
          <a:cs typeface="Lato" charset="0"/>
        </a:defRPr>
      </a:lvl1pPr>
    </p:titleStyle>
    <p:bodyStyle>
      <a:lvl1pPr marL="0" indent="0" algn="l" defTabSz="913131" rtl="0" eaLnBrk="1" latinLnBrk="0" hangingPunct="1">
        <a:lnSpc>
          <a:spcPct val="150000"/>
        </a:lnSpc>
        <a:spcBef>
          <a:spcPct val="20000"/>
        </a:spcBef>
        <a:buFont typeface="Arial" pitchFamily="34" charset="0"/>
        <a:buNone/>
        <a:defRPr sz="1900" b="0" i="0" kern="1200" baseline="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1pPr>
      <a:lvl2pPr marL="741905" indent="-285377" algn="l" defTabSz="913131" rtl="0" eaLnBrk="1" latinLnBrk="0" hangingPunct="1">
        <a:spcBef>
          <a:spcPct val="20000"/>
        </a:spcBef>
        <a:buFont typeface="Arial" pitchFamily="34" charset="0"/>
        <a:buChar char="–"/>
        <a:defRPr sz="16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2pPr>
      <a:lvl3pPr marL="1141430" indent="-228301" algn="l" defTabSz="913131" rtl="0" eaLnBrk="1" latinLnBrk="0" hangingPunct="1">
        <a:spcBef>
          <a:spcPct val="20000"/>
        </a:spcBef>
        <a:buFont typeface="Courier New" charset="0"/>
        <a:buChar char="o"/>
        <a:defRPr sz="15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3pPr>
      <a:lvl4pPr marL="1597960" indent="-228301" algn="l" defTabSz="913131" rtl="0" eaLnBrk="1" latinLnBrk="0" hangingPunct="1">
        <a:spcBef>
          <a:spcPct val="20000"/>
        </a:spcBef>
        <a:buFont typeface="Arial" charset="0"/>
        <a:buChar char="•"/>
        <a:defRPr sz="15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4pPr>
      <a:lvl5pPr marL="2054491" indent="-228301" algn="l" defTabSz="913131" rtl="0" eaLnBrk="1" latinLnBrk="0" hangingPunct="1">
        <a:spcBef>
          <a:spcPct val="20000"/>
        </a:spcBef>
        <a:buFont typeface="Wingdings" charset="2"/>
        <a:buChar char="ü"/>
        <a:defRPr sz="1500" b="0" i="0" kern="1200">
          <a:solidFill>
            <a:schemeClr val="tx1">
              <a:lumMod val="75000"/>
              <a:lumOff val="25000"/>
            </a:schemeClr>
          </a:solidFill>
          <a:latin typeface="Lato" charset="0"/>
          <a:ea typeface="Lato" charset="0"/>
          <a:cs typeface="Lato" charset="0"/>
        </a:defRPr>
      </a:lvl5pPr>
      <a:lvl6pPr marL="2511091" indent="-228301" algn="l" defTabSz="91313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656" indent="-228301" algn="l" defTabSz="91313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221" indent="-228301" algn="l" defTabSz="91313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822" indent="-228301" algn="l" defTabSz="91313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1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31" algn="l" defTabSz="9131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131" algn="l" defTabSz="9131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96" algn="l" defTabSz="9131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261" algn="l" defTabSz="9131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862" algn="l" defTabSz="9131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390" algn="l" defTabSz="9131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920" algn="l" defTabSz="9131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451" algn="l" defTabSz="9131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912">
          <p15:clr>
            <a:srgbClr val="F26B43"/>
          </p15:clr>
        </p15:guide>
        <p15:guide id="2" orient="horz" pos="624">
          <p15:clr>
            <a:srgbClr val="F26B43"/>
          </p15:clr>
        </p15:guide>
        <p15:guide id="3" orient="horz" pos="1104">
          <p15:clr>
            <a:srgbClr val="F26B43"/>
          </p15:clr>
        </p15:guide>
        <p15:guide id="4" pos="3840">
          <p15:clr>
            <a:srgbClr val="F26B43"/>
          </p15:clr>
        </p15:guide>
        <p15:guide id="5" pos="7272">
          <p15:clr>
            <a:srgbClr val="F26B43"/>
          </p15:clr>
        </p15:guide>
        <p15:guide id="6" pos="384">
          <p15:clr>
            <a:srgbClr val="F26B43"/>
          </p15:clr>
        </p15:guide>
        <p15:guide id="7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3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5046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93E0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599" y="195511"/>
            <a:ext cx="10595430" cy="477053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400">
              <a:lnSpc>
                <a:spcPts val="6200"/>
              </a:lnSpc>
            </a:pPr>
            <a:br>
              <a:rPr lang="en-US" sz="7200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</a:br>
            <a:r>
              <a:rPr lang="en-US" sz="7200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Raleigh Durham</a:t>
            </a:r>
          </a:p>
          <a:p>
            <a:pPr algn="l" defTabSz="914400">
              <a:lnSpc>
                <a:spcPts val="6200"/>
              </a:lnSpc>
            </a:pPr>
            <a:endParaRPr lang="en-US" sz="7200" dirty="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l" defTabSz="914400">
              <a:lnSpc>
                <a:spcPts val="6200"/>
              </a:lnSpc>
            </a:pPr>
            <a:r>
              <a:rPr lang="en-US" sz="7200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2018 / 2019 </a:t>
            </a:r>
            <a:br>
              <a:rPr lang="en-US" sz="7200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</a:br>
            <a:r>
              <a:rPr lang="en-US" sz="7200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HOTEL INDUSTRY UPDATE</a:t>
            </a:r>
          </a:p>
        </p:txBody>
      </p:sp>
      <p:sp>
        <p:nvSpPr>
          <p:cNvPr id="7" name="Rectangle 6"/>
          <p:cNvSpPr/>
          <p:nvPr/>
        </p:nvSpPr>
        <p:spPr>
          <a:xfrm>
            <a:off x="8074469" y="4523874"/>
            <a:ext cx="4132521" cy="16483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/>
        </p:nvSpPr>
        <p:spPr>
          <a:xfrm>
            <a:off x="8375925" y="5504323"/>
            <a:ext cx="4185043" cy="308392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457200" rtl="0" eaLnBrk="1" latinLnBrk="0" hangingPunct="1"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baseline="30000" dirty="0">
                <a:solidFill>
                  <a:schemeClr val="bg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1600" b="0" dirty="0">
                <a:solidFill>
                  <a:schemeClr val="bg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November 7</a:t>
            </a:r>
            <a:r>
              <a:rPr lang="en-US" sz="1600" b="0" baseline="30000" dirty="0">
                <a:solidFill>
                  <a:schemeClr val="bg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th</a:t>
            </a:r>
            <a:r>
              <a:rPr lang="en-US" sz="1600" b="0" dirty="0">
                <a:solidFill>
                  <a:schemeClr val="bg1">
                    <a:lumMod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2018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8375925" y="5373153"/>
            <a:ext cx="3816075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4"/>
          <p:cNvSpPr>
            <a:spLocks noGrp="1"/>
          </p:cNvSpPr>
          <p:nvPr/>
        </p:nvSpPr>
        <p:spPr>
          <a:xfrm>
            <a:off x="8375925" y="4687353"/>
            <a:ext cx="2988761" cy="685798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457200" rtl="0" eaLnBrk="1" latinLnBrk="0" hangingPunct="1"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spc="150" dirty="0">
                <a:solidFill>
                  <a:srgbClr val="0094E0"/>
                </a:solidFill>
                <a:latin typeface="Lato Black" charset="0"/>
                <a:ea typeface="Lato Black" charset="0"/>
                <a:cs typeface="Lato Black" charset="0"/>
              </a:rPr>
              <a:t>John Hach</a:t>
            </a:r>
          </a:p>
          <a:p>
            <a:r>
              <a:rPr lang="en-US" sz="1600" spc="150" dirty="0">
                <a:solidFill>
                  <a:srgbClr val="0094E0"/>
                </a:solidFill>
                <a:latin typeface="Lato Black" charset="0"/>
                <a:ea typeface="Lato Black" charset="0"/>
                <a:cs typeface="Lato Black" charset="0"/>
              </a:rPr>
              <a:t>Senior Industry Analyst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203212-4060-6C4E-A4C1-C4FC62C133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95" y="6306840"/>
            <a:ext cx="1492169" cy="38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3CF246-4B82-4BF2-94D0-724736B5F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Raleigh Durham ADR By Channel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1E83BED-5323-4EB4-A600-EB048DE57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8750" y="1857897"/>
            <a:ext cx="9791025" cy="407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8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8859AD-F0BD-4F46-9EEB-9F2461DAC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				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54F841-CE9E-4123-BA10-9998D7E3A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83" y="365764"/>
            <a:ext cx="11282245" cy="1037734"/>
          </a:xfrm>
        </p:spPr>
        <p:txBody>
          <a:bodyPr/>
          <a:lstStyle/>
          <a:p>
            <a:r>
              <a:rPr lang="en-US" dirty="0"/>
              <a:t>Prior Three Months / Current and Future Two Month Outlook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6409AF-FB44-4349-9886-7831195EB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37" y="1129734"/>
            <a:ext cx="10671534" cy="459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81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E71A78-B005-4A7E-9C35-77E0DF3BE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Raleigh Durham Group Outlook Through June 2019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B13EF8D-897F-4EAC-800A-B43FB54392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2616" y="1824038"/>
            <a:ext cx="9823294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01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44E2D-7C1C-4F36-9942-22F0C6FDF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Raleigh Durham Group Outlook Through June 2019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3CEDBA-B96B-47D3-B883-57D8FA15D0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985" y="1403499"/>
            <a:ext cx="10600072" cy="409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05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FDC8D4-63B4-44CC-97B9-2A90D47C6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United States Group Outlook Through June 2019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A80F69-2031-4F15-B9C6-76E63B4AB1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984" y="1403499"/>
            <a:ext cx="10972800" cy="409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958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400"/>
            <a:ext cx="12192000" cy="68614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-4526"/>
            <a:ext cx="12192000" cy="6857999"/>
          </a:xfrm>
          <a:prstGeom prst="rect">
            <a:avLst/>
          </a:prstGeom>
          <a:solidFill>
            <a:srgbClr val="0093E0">
              <a:alpha val="6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Date Placeholder 4"/>
          <p:cNvSpPr>
            <a:spLocks noGrp="1"/>
          </p:cNvSpPr>
          <p:nvPr/>
        </p:nvSpPr>
        <p:spPr>
          <a:xfrm>
            <a:off x="8985114" y="4531443"/>
            <a:ext cx="1467853" cy="194176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457200" rtl="0" eaLnBrk="1" latinLnBrk="0" hangingPunct="1"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9" name="Date Placeholder 4"/>
          <p:cNvSpPr>
            <a:spLocks noGrp="1"/>
          </p:cNvSpPr>
          <p:nvPr/>
        </p:nvSpPr>
        <p:spPr>
          <a:xfrm>
            <a:off x="8985114" y="3926867"/>
            <a:ext cx="2372697" cy="216931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457200" rtl="0" eaLnBrk="1" latinLnBrk="0" hangingPunct="1"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9600" y="1394523"/>
            <a:ext cx="9152965" cy="179536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solidFill>
                  <a:prstClr val="white"/>
                </a:solidFill>
                <a:latin typeface="Lato Black" panose="020F0502020204030203" pitchFamily="34" charset="77"/>
              </a:rPr>
              <a:t>MAXIMIZING ADR </a:t>
            </a:r>
            <a:br>
              <a:rPr lang="en-US" sz="7200" b="1" dirty="0">
                <a:solidFill>
                  <a:prstClr val="white"/>
                </a:solidFill>
                <a:latin typeface="Lato Black" panose="020F0502020204030203" pitchFamily="34" charset="77"/>
              </a:rPr>
            </a:br>
            <a:r>
              <a:rPr lang="en-US" sz="7200" b="1" dirty="0">
                <a:solidFill>
                  <a:prstClr val="white"/>
                </a:solidFill>
                <a:latin typeface="Lato Black" panose="020F0502020204030203" pitchFamily="34" charset="77"/>
              </a:rPr>
              <a:t>IN 2019 &amp; BEYOND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16AF7C-41C8-EC44-9B29-D30FD279F0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95" y="6306840"/>
            <a:ext cx="1492169" cy="38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57669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830565707"/>
              </p:ext>
            </p:extLst>
          </p:nvPr>
        </p:nvGraphicFramePr>
        <p:xfrm>
          <a:off x="818147" y="1200181"/>
          <a:ext cx="10101473" cy="4933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131" name="Title 1"/>
          <p:cNvSpPr>
            <a:spLocks noGrp="1"/>
          </p:cNvSpPr>
          <p:nvPr>
            <p:ph type="title"/>
          </p:nvPr>
        </p:nvSpPr>
        <p:spPr>
          <a:xfrm>
            <a:off x="512064" y="604104"/>
            <a:ext cx="10972800" cy="530352"/>
          </a:xfrm>
        </p:spPr>
        <p:txBody>
          <a:bodyPr/>
          <a:lstStyle/>
          <a:p>
            <a:r>
              <a:rPr lang="en-US" dirty="0">
                <a:latin typeface="Lato" panose="020F0502020204030203" pitchFamily="34" charset="0"/>
              </a:rPr>
              <a:t>GDS | Historical Year over Year Performance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4294967295"/>
          </p:nvPr>
        </p:nvSpPr>
        <p:spPr>
          <a:xfrm>
            <a:off x="529390" y="1325346"/>
            <a:ext cx="4617611" cy="886397"/>
          </a:xfrm>
        </p:spPr>
        <p:txBody>
          <a:bodyPr wrap="none">
            <a:spAutoFit/>
          </a:bodyPr>
          <a:lstStyle/>
          <a:p>
            <a:pPr defTabSz="914400"/>
            <a:r>
              <a:rPr lang="en-US" b="1" spc="200" dirty="0">
                <a:solidFill>
                  <a:schemeClr val="bg1">
                    <a:lumMod val="50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HOTEL BOOKINGS (IN MILLIONS)</a:t>
            </a:r>
          </a:p>
          <a:p>
            <a:pPr defTabSz="914400"/>
            <a:endParaRPr lang="en-US" b="1" spc="200" dirty="0">
              <a:solidFill>
                <a:schemeClr val="bg1">
                  <a:lumMod val="50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11" name="Footer Placeholder 10"/>
          <p:cNvSpPr txBox="1">
            <a:spLocks/>
          </p:cNvSpPr>
          <p:nvPr/>
        </p:nvSpPr>
        <p:spPr>
          <a:xfrm>
            <a:off x="2362201" y="6127672"/>
            <a:ext cx="9336505" cy="197318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Source: TravelClick Agency360®. 2018 GDS hotel bookings annualized based on </a:t>
            </a:r>
            <a:r>
              <a:rPr lang="en-US" sz="900" i="1" dirty="0">
                <a:solidFill>
                  <a:prstClr val="white">
                    <a:lumMod val="50000"/>
                  </a:prstClr>
                </a:solidFill>
                <a:latin typeface="Lato" panose="020F0502020204030203" pitchFamily="34" charset="0"/>
              </a:rPr>
              <a:t>August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 2018 YTD actual results . </a:t>
            </a:r>
          </a:p>
        </p:txBody>
      </p:sp>
    </p:spTree>
    <p:extLst>
      <p:ext uri="{BB962C8B-B14F-4D97-AF65-F5344CB8AC3E}">
        <p14:creationId xmlns:p14="http://schemas.microsoft.com/office/powerpoint/2010/main" val="3060984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968" y="213159"/>
            <a:ext cx="10820832" cy="1325563"/>
          </a:xfrm>
        </p:spPr>
        <p:txBody>
          <a:bodyPr/>
          <a:lstStyle/>
          <a:p>
            <a:r>
              <a:rPr lang="en-US" dirty="0"/>
              <a:t>Importance of GDS Offering Rate Parity</a:t>
            </a:r>
          </a:p>
        </p:txBody>
      </p:sp>
      <p:graphicFrame>
        <p:nvGraphicFramePr>
          <p:cNvPr id="8" name="Object 3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512622623"/>
              </p:ext>
            </p:extLst>
          </p:nvPr>
        </p:nvGraphicFramePr>
        <p:xfrm>
          <a:off x="609600" y="2144828"/>
          <a:ext cx="11091334" cy="3254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2469490" y="2212848"/>
            <a:ext cx="7478602" cy="2670048"/>
            <a:chOff x="1584694" y="2314448"/>
            <a:chExt cx="5932445" cy="2670048"/>
          </a:xfrm>
        </p:grpSpPr>
        <p:sp>
          <p:nvSpPr>
            <p:cNvPr id="9" name="TextBox 8"/>
            <p:cNvSpPr txBox="1"/>
            <p:nvPr/>
          </p:nvSpPr>
          <p:spPr>
            <a:xfrm>
              <a:off x="1791758" y="3531221"/>
              <a:ext cx="467564" cy="184666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ato" charset="0"/>
                  <a:ea typeface="Lato" charset="0"/>
                  <a:cs typeface="Lato" charset="0"/>
                </a:rPr>
                <a:t>89%</a:t>
              </a:r>
            </a:p>
          </p:txBody>
        </p:sp>
        <p:sp>
          <p:nvSpPr>
            <p:cNvPr id="10" name="Right Brace 9"/>
            <p:cNvSpPr/>
            <p:nvPr/>
          </p:nvSpPr>
          <p:spPr>
            <a:xfrm>
              <a:off x="1584694" y="2314448"/>
              <a:ext cx="145071" cy="2615184"/>
            </a:xfrm>
            <a:prstGeom prst="rightBrac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604930" y="3557139"/>
              <a:ext cx="429556" cy="184666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ato" charset="0"/>
                  <a:ea typeface="Lato" charset="0"/>
                  <a:cs typeface="Lato" charset="0"/>
                </a:rPr>
                <a:t>91%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430243" y="3527819"/>
              <a:ext cx="440605" cy="184666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ato" charset="0"/>
                  <a:ea typeface="Lato" charset="0"/>
                  <a:cs typeface="Lato" charset="0"/>
                </a:rPr>
                <a:t>88%</a:t>
              </a:r>
            </a:p>
          </p:txBody>
        </p:sp>
        <p:sp>
          <p:nvSpPr>
            <p:cNvPr id="17" name="Right Brace 16"/>
            <p:cNvSpPr/>
            <p:nvPr/>
          </p:nvSpPr>
          <p:spPr>
            <a:xfrm>
              <a:off x="5225483" y="2314448"/>
              <a:ext cx="145071" cy="2596896"/>
            </a:xfrm>
            <a:prstGeom prst="rightBrac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18198" y="3529520"/>
              <a:ext cx="298941" cy="184666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ato" charset="0"/>
                  <a:ea typeface="Lato" charset="0"/>
                  <a:cs typeface="Lato" charset="0"/>
                </a:rPr>
                <a:t>88%</a:t>
              </a:r>
            </a:p>
          </p:txBody>
        </p:sp>
        <p:sp>
          <p:nvSpPr>
            <p:cNvPr id="19" name="Right Brace 18"/>
            <p:cNvSpPr/>
            <p:nvPr/>
          </p:nvSpPr>
          <p:spPr>
            <a:xfrm>
              <a:off x="7016844" y="2314448"/>
              <a:ext cx="145071" cy="2596896"/>
            </a:xfrm>
            <a:prstGeom prst="rightBrac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endParaRPr>
            </a:p>
          </p:txBody>
        </p:sp>
        <p:sp>
          <p:nvSpPr>
            <p:cNvPr id="22" name="Right Brace 21"/>
            <p:cNvSpPr/>
            <p:nvPr/>
          </p:nvSpPr>
          <p:spPr>
            <a:xfrm>
              <a:off x="3397593" y="2314448"/>
              <a:ext cx="143854" cy="2670048"/>
            </a:xfrm>
            <a:prstGeom prst="rightBrac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endParaRPr>
            </a:p>
          </p:txBody>
        </p:sp>
      </p:grpSp>
      <p:sp>
        <p:nvSpPr>
          <p:cNvPr id="15" name="Text Placeholder 14"/>
          <p:cNvSpPr txBox="1">
            <a:spLocks/>
          </p:cNvSpPr>
          <p:nvPr/>
        </p:nvSpPr>
        <p:spPr>
          <a:xfrm>
            <a:off x="515471" y="1355912"/>
            <a:ext cx="10618694" cy="246221"/>
          </a:xfrm>
          <a:prstGeom prst="rect">
            <a:avLst/>
          </a:prstGeom>
        </p:spPr>
        <p:txBody>
          <a:bodyPr vert="horz" wrap="square" lIns="91440" tIns="0" rIns="91440" bIns="0" rtlCol="0">
            <a:spAutoFit/>
          </a:bodyPr>
          <a:lstStyle>
            <a:lvl1pPr indent="0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b="1" i="0" spc="200" baseline="0">
                <a:solidFill>
                  <a:schemeClr val="bg1">
                    <a:lumMod val="50000"/>
                  </a:schemeClr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742932" indent="-285744" defTabSz="914377">
              <a:spcBef>
                <a:spcPct val="20000"/>
              </a:spcBef>
              <a:buFont typeface="Arial" pitchFamily="34" charset="0"/>
              <a:buChar char="–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2pPr>
            <a:lvl3pPr marL="1142971" indent="-228594" defTabSz="914377">
              <a:spcBef>
                <a:spcPct val="20000"/>
              </a:spcBef>
              <a:buFont typeface="Courier New" charset="0"/>
              <a:buChar char="o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3pPr>
            <a:lvl4pPr marL="1600160" indent="-228594" defTabSz="914377">
              <a:spcBef>
                <a:spcPct val="20000"/>
              </a:spcBef>
              <a:buFont typeface="Arial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4pPr>
            <a:lvl5pPr marL="2057349" indent="-228594" defTabSz="914377">
              <a:spcBef>
                <a:spcPct val="20000"/>
              </a:spcBef>
              <a:buFont typeface="Wingdings" charset="2"/>
              <a:buChar char="ü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5pPr>
            <a:lvl6pPr marL="2514537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726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8914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103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ct val="100000"/>
              </a:lnSpc>
            </a:pPr>
            <a:r>
              <a:rPr lang="en-US" sz="1600" spc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Travel agents across the globe are virtually unanimous in their belief that GDS systems should offer rate parity. </a:t>
            </a:r>
          </a:p>
        </p:txBody>
      </p:sp>
      <p:sp>
        <p:nvSpPr>
          <p:cNvPr id="12" name="Text Placeholder 7"/>
          <p:cNvSpPr txBox="1">
            <a:spLocks/>
          </p:cNvSpPr>
          <p:nvPr/>
        </p:nvSpPr>
        <p:spPr>
          <a:xfrm>
            <a:off x="499283" y="5634859"/>
            <a:ext cx="11428258" cy="4925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Lato" charset="0"/>
                <a:ea typeface="Lato" charset="0"/>
                <a:cs typeface="Lato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Lato" charset="0"/>
                <a:ea typeface="Lato" charset="0"/>
                <a:cs typeface="Lato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Lato" charset="0"/>
                <a:ea typeface="Lato" charset="0"/>
                <a:cs typeface="Lato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Lato" charset="0"/>
                <a:ea typeface="Lato" charset="0"/>
                <a:cs typeface="Lato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Lato" charset="0"/>
                <a:ea typeface="Lato" charset="0"/>
                <a:cs typeface="Lat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charset="0"/>
              </a:rPr>
              <a:t>Q.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charset="0"/>
              </a:rPr>
              <a:t>How important is it to you to know that the GDS can offer rate parity (Very important, somewhat important, not very important, not at all important)?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Lato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Lato" charset="0"/>
            </a:endParaRPr>
          </a:p>
        </p:txBody>
      </p:sp>
      <p:sp>
        <p:nvSpPr>
          <p:cNvPr id="20" name="Footer Placeholder 8">
            <a:extLst>
              <a:ext uri="{FF2B5EF4-FFF2-40B4-BE49-F238E27FC236}">
                <a16:creationId xmlns:a16="http://schemas.microsoft.com/office/drawing/2014/main" id="{3A9097E7-1D48-453F-ADE3-481FC2AF1285}"/>
              </a:ext>
            </a:extLst>
          </p:cNvPr>
          <p:cNvSpPr>
            <a:spLocks noGrp="1"/>
          </p:cNvSpPr>
          <p:nvPr/>
        </p:nvSpPr>
        <p:spPr>
          <a:xfrm>
            <a:off x="3027938" y="5977685"/>
            <a:ext cx="8631936" cy="214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10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Source: Copyright © 2017 Phoenix Marketing International</a:t>
            </a:r>
            <a:r>
              <a:rPr lang="en-US" sz="9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.  All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90861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alphaModFix amt="7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556"/>
          <a:stretch/>
        </p:blipFill>
        <p:spPr>
          <a:xfrm>
            <a:off x="7506626" y="1409700"/>
            <a:ext cx="4687634" cy="4838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FA3AE8-212D-9A40-BCC5-3589121381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7086" y="0"/>
            <a:ext cx="6524032" cy="6293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968" y="408500"/>
            <a:ext cx="10820832" cy="1325563"/>
          </a:xfrm>
        </p:spPr>
        <p:txBody>
          <a:bodyPr/>
          <a:lstStyle/>
          <a:p>
            <a:r>
              <a:rPr lang="en-US" dirty="0"/>
              <a:t>Percent of Time Offering Alternate Lower Price When Booking Corporate Negotiated Rate</a:t>
            </a:r>
          </a:p>
        </p:txBody>
      </p:sp>
      <p:sp>
        <p:nvSpPr>
          <p:cNvPr id="37" name="Content Placeholder 2"/>
          <p:cNvSpPr txBox="1">
            <a:spLocks/>
          </p:cNvSpPr>
          <p:nvPr/>
        </p:nvSpPr>
        <p:spPr>
          <a:xfrm>
            <a:off x="535883" y="1341113"/>
            <a:ext cx="11656117" cy="4884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2" name="Text Placeholder 7"/>
          <p:cNvSpPr txBox="1">
            <a:spLocks/>
          </p:cNvSpPr>
          <p:nvPr/>
        </p:nvSpPr>
        <p:spPr>
          <a:xfrm>
            <a:off x="512731" y="5242287"/>
            <a:ext cx="8023769" cy="4925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Lato" charset="0"/>
                <a:ea typeface="Lato" charset="0"/>
                <a:cs typeface="Lato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Lato" charset="0"/>
                <a:ea typeface="Lato" charset="0"/>
                <a:cs typeface="Lato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Lato" charset="0"/>
                <a:ea typeface="Lato" charset="0"/>
                <a:cs typeface="Lato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Lato" charset="0"/>
                <a:ea typeface="Lato" charset="0"/>
                <a:cs typeface="Lato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Lato" charset="0"/>
                <a:ea typeface="Lato" charset="0"/>
                <a:cs typeface="Lat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charset="0"/>
              </a:rPr>
              <a:t>Q.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charset="0"/>
              </a:rPr>
              <a:t>When looking to book a corporate negotiated rate hotel, what % of times do you offer clients a lower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charset="0"/>
              </a:rPr>
              <a:t>         priced room when you find an alternative hotel priced lower than a negotiated corporate rate hotel?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charset="0"/>
              </a:rPr>
              <a:t>         (Mean % shown)</a:t>
            </a:r>
          </a:p>
        </p:txBody>
      </p:sp>
      <p:graphicFrame>
        <p:nvGraphicFramePr>
          <p:cNvPr id="15" name="Object 3"/>
          <p:cNvGraphicFramePr>
            <a:graphicFrameLocks noGrp="1" noChangeAspect="1"/>
          </p:cNvGraphicFramePr>
          <p:nvPr>
            <p:ph sz="quarter" idx="4294967295"/>
            <p:extLst/>
          </p:nvPr>
        </p:nvGraphicFramePr>
        <p:xfrm>
          <a:off x="772687" y="1607309"/>
          <a:ext cx="9389423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 Placeholder 14"/>
          <p:cNvSpPr txBox="1">
            <a:spLocks/>
          </p:cNvSpPr>
          <p:nvPr/>
        </p:nvSpPr>
        <p:spPr>
          <a:xfrm>
            <a:off x="553072" y="1690392"/>
            <a:ext cx="7044516" cy="492443"/>
          </a:xfrm>
          <a:prstGeom prst="rect">
            <a:avLst/>
          </a:prstGeom>
        </p:spPr>
        <p:txBody>
          <a:bodyPr vert="horz" wrap="square" lIns="91440" tIns="0" rIns="91440" bIns="0" rtlCol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ct val="20000"/>
              </a:spcBef>
              <a:buFont typeface="Arial" pitchFamily="34" charset="0"/>
              <a:buNone/>
              <a:defRPr sz="1600" b="0" i="0" spc="0" baseline="0">
                <a:solidFill>
                  <a:schemeClr val="bg1">
                    <a:lumMod val="50000"/>
                  </a:schemeClr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742932" indent="-285744" defTabSz="914377">
              <a:spcBef>
                <a:spcPct val="20000"/>
              </a:spcBef>
              <a:buFont typeface="Arial" pitchFamily="34" charset="0"/>
              <a:buChar char="–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2pPr>
            <a:lvl3pPr marL="1142971" indent="-228594" defTabSz="914377">
              <a:spcBef>
                <a:spcPct val="20000"/>
              </a:spcBef>
              <a:buFont typeface="Courier New" charset="0"/>
              <a:buChar char="o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3pPr>
            <a:lvl4pPr marL="1600160" indent="-228594" defTabSz="914377">
              <a:spcBef>
                <a:spcPct val="20000"/>
              </a:spcBef>
              <a:buFont typeface="Arial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4pPr>
            <a:lvl5pPr marL="2057349" indent="-228594" defTabSz="914377">
              <a:spcBef>
                <a:spcPct val="20000"/>
              </a:spcBef>
              <a:buFont typeface="Wingdings" charset="2"/>
              <a:buChar char="ü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5pPr>
            <a:lvl6pPr marL="2514537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726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8914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103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Agents in the EMEA will offer a lower rate than the corporate negotiated rate significantly more often than agents in the Americas and Asia/pacific.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74BE805-CD60-443B-AE2D-99909DEE4AE1}"/>
              </a:ext>
            </a:extLst>
          </p:cNvPr>
          <p:cNvSpPr>
            <a:spLocks noGrp="1"/>
          </p:cNvSpPr>
          <p:nvPr/>
        </p:nvSpPr>
        <p:spPr>
          <a:xfrm>
            <a:off x="3027938" y="6250641"/>
            <a:ext cx="8631936" cy="214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10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Source: Copyright © 2017 Phoenix Marketing International.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10113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6219E-0DEE-4CFE-BE27-4AA4F52F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210312"/>
            <a:ext cx="11408634" cy="1325563"/>
          </a:xfrm>
        </p:spPr>
        <p:txBody>
          <a:bodyPr/>
          <a:lstStyle/>
          <a:p>
            <a:r>
              <a:rPr lang="en-US" dirty="0"/>
              <a:t>How Are Corporate Negotiated Rates Displayed: Chicago O’Hare (ORD)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77B562-FD33-4A63-BA8A-750631C6FD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39"/>
          <a:stretch/>
        </p:blipFill>
        <p:spPr>
          <a:xfrm>
            <a:off x="1193110" y="1675639"/>
            <a:ext cx="9185563" cy="4565613"/>
          </a:xfrm>
          <a:prstGeom prst="rect">
            <a:avLst/>
          </a:prstGeom>
        </p:spPr>
      </p:pic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C7CD3552-5F45-4BEC-8E2D-6D4FC716D2A0}"/>
              </a:ext>
            </a:extLst>
          </p:cNvPr>
          <p:cNvSpPr txBox="1">
            <a:spLocks/>
          </p:cNvSpPr>
          <p:nvPr/>
        </p:nvSpPr>
        <p:spPr>
          <a:xfrm>
            <a:off x="515471" y="1355912"/>
            <a:ext cx="10618694" cy="246221"/>
          </a:xfrm>
          <a:prstGeom prst="rect">
            <a:avLst/>
          </a:prstGeom>
        </p:spPr>
        <p:txBody>
          <a:bodyPr vert="horz" wrap="square" lIns="91440" tIns="0" rIns="91440" bIns="0" rtlCol="0">
            <a:spAutoFit/>
          </a:bodyPr>
          <a:lstStyle>
            <a:lvl1pPr indent="0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b="1" i="0" spc="200" baseline="0">
                <a:solidFill>
                  <a:schemeClr val="bg1">
                    <a:lumMod val="50000"/>
                  </a:schemeClr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742932" indent="-285744" defTabSz="914377">
              <a:spcBef>
                <a:spcPct val="20000"/>
              </a:spcBef>
              <a:buFont typeface="Arial" pitchFamily="34" charset="0"/>
              <a:buChar char="–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2pPr>
            <a:lvl3pPr marL="1142971" indent="-228594" defTabSz="914377">
              <a:spcBef>
                <a:spcPct val="20000"/>
              </a:spcBef>
              <a:buFont typeface="Courier New" charset="0"/>
              <a:buChar char="o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3pPr>
            <a:lvl4pPr marL="1600160" indent="-228594" defTabSz="914377">
              <a:spcBef>
                <a:spcPct val="20000"/>
              </a:spcBef>
              <a:buFont typeface="Arial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4pPr>
            <a:lvl5pPr marL="2057349" indent="-228594" defTabSz="914377">
              <a:spcBef>
                <a:spcPct val="20000"/>
              </a:spcBef>
              <a:buFont typeface="Wingdings" charset="2"/>
              <a:buChar char="ü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5pPr>
            <a:lvl6pPr marL="2514537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726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8914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103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ct val="100000"/>
              </a:lnSpc>
            </a:pPr>
            <a:r>
              <a:rPr lang="en-US" sz="1600" spc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Large multinational technology company based in the United States</a:t>
            </a:r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8192EF86-E43D-4AE8-9559-2A3FDCC16566}"/>
              </a:ext>
            </a:extLst>
          </p:cNvPr>
          <p:cNvSpPr>
            <a:spLocks noGrp="1"/>
          </p:cNvSpPr>
          <p:nvPr/>
        </p:nvSpPr>
        <p:spPr>
          <a:xfrm>
            <a:off x="3027938" y="6223349"/>
            <a:ext cx="8631936" cy="214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10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Source: Sabre Travel Network.</a:t>
            </a:r>
          </a:p>
        </p:txBody>
      </p:sp>
    </p:spTree>
    <p:extLst>
      <p:ext uri="{BB962C8B-B14F-4D97-AF65-F5344CB8AC3E}">
        <p14:creationId xmlns:p14="http://schemas.microsoft.com/office/powerpoint/2010/main" val="2610563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512064" y="601957"/>
            <a:ext cx="10972800" cy="530352"/>
          </a:xfrm>
        </p:spPr>
        <p:txBody>
          <a:bodyPr/>
          <a:lstStyle/>
          <a:p>
            <a:r>
              <a:rPr lang="en-US" dirty="0"/>
              <a:t>Agenda for today’s presentation: 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4294967295"/>
          </p:nvPr>
        </p:nvSpPr>
        <p:spPr>
          <a:xfrm>
            <a:off x="5005814" y="785363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73E67FA-F8BF-46B5-8857-517BB615D65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28770" y="1095738"/>
            <a:ext cx="4344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Disruptors and Innovators; three 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</a:b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key issues</a:t>
            </a:r>
          </a:p>
          <a:p>
            <a:pPr marL="285750" lvl="0" indent="-285750">
              <a:buFont typeface="Arial" charset="0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  <a:p>
            <a:pPr marL="285750" lvl="0" indent="-285750">
              <a:buFont typeface="Arial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Raleigh Durham fourth quarter 2018 performance</a:t>
            </a:r>
            <a:endParaRPr lang="en-US" altLang="ko-KR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altLang="ko-KR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altLang="ko-KR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United States versus Raleigh Durham comparison of key metrics</a:t>
            </a:r>
          </a:p>
          <a:p>
            <a:pPr marL="285750" indent="-285750">
              <a:buFont typeface="Arial" charset="0"/>
              <a:buChar char="•"/>
            </a:pPr>
            <a:endParaRPr lang="en-US" altLang="ko-KR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Maximizing ADR in 2019 &amp; beyond</a:t>
            </a:r>
          </a:p>
          <a:p>
            <a:pPr marL="285750" indent="-285750"/>
            <a:endParaRPr lang="en-US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Raleigh Durham 2019 outlook and forecast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"/>
            <a:ext cx="6096000" cy="6858000"/>
          </a:xfrm>
          <a:prstGeom prst="rect">
            <a:avLst/>
          </a:prstGeom>
        </p:spPr>
      </p:pic>
      <p:sp>
        <p:nvSpPr>
          <p:cNvPr id="6" name="Slide Number Placeholder 3"/>
          <p:cNvSpPr txBox="1">
            <a:spLocks/>
          </p:cNvSpPr>
          <p:nvPr/>
        </p:nvSpPr>
        <p:spPr>
          <a:xfrm>
            <a:off x="9383520" y="648264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2000" b="0" i="0" kern="1200">
                <a:solidFill>
                  <a:schemeClr val="bg1">
                    <a:lumMod val="50000"/>
                  </a:schemeClr>
                </a:solidFill>
                <a:latin typeface="Lato Thin" charset="0"/>
                <a:ea typeface="Lato Thin" charset="0"/>
                <a:cs typeface="Lato Thin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D387AE-8028-434D-82CB-734BF91B162B}" type="slidenum">
              <a:rPr lang="en-US" sz="1400" smtClean="0">
                <a:solidFill>
                  <a:schemeClr val="bg1">
                    <a:lumMod val="65000"/>
                  </a:schemeClr>
                </a:solidFill>
                <a:effectLst>
                  <a:outerShdw blurRad="50800" dist="50800" dir="5400000" sx="1000" sy="1000" algn="ctr" rotWithShape="0">
                    <a:srgbClr val="000000">
                      <a:alpha val="43137"/>
                    </a:srgbClr>
                  </a:outerShdw>
                </a:effectLst>
              </a:rPr>
              <a:pPr/>
              <a:t>2</a:t>
            </a:fld>
            <a:endParaRPr lang="en-US" sz="1400" dirty="0">
              <a:solidFill>
                <a:schemeClr val="bg1">
                  <a:lumMod val="65000"/>
                </a:schemeClr>
              </a:solidFill>
              <a:effectLst>
                <a:outerShdw blurRad="50800" dist="50800" dir="5400000" sx="1000" sy="1000" algn="ctr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1E4D40-2307-394D-8223-024DE45C350E}"/>
              </a:ext>
            </a:extLst>
          </p:cNvPr>
          <p:cNvSpPr/>
          <p:nvPr/>
        </p:nvSpPr>
        <p:spPr>
          <a:xfrm>
            <a:off x="6096000" y="1"/>
            <a:ext cx="6096000" cy="6857999"/>
          </a:xfrm>
          <a:prstGeom prst="rect">
            <a:avLst/>
          </a:prstGeom>
          <a:solidFill>
            <a:srgbClr val="0093E0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592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6219E-0DEE-4CFE-BE27-4AA4F52F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Corporate Negotiated Rates Displayed: Paris, FR (PAR)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AB6393-C1AF-4562-8056-6B0A53FC23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13"/>
          <a:stretch/>
        </p:blipFill>
        <p:spPr>
          <a:xfrm>
            <a:off x="1187595" y="1685107"/>
            <a:ext cx="8906307" cy="4420358"/>
          </a:xfrm>
          <a:prstGeom prst="rect">
            <a:avLst/>
          </a:prstGeom>
        </p:spPr>
      </p:pic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E434675F-6A2E-402D-8322-A19B7B9DEE83}"/>
              </a:ext>
            </a:extLst>
          </p:cNvPr>
          <p:cNvSpPr txBox="1">
            <a:spLocks/>
          </p:cNvSpPr>
          <p:nvPr/>
        </p:nvSpPr>
        <p:spPr>
          <a:xfrm>
            <a:off x="515471" y="1355912"/>
            <a:ext cx="10618694" cy="246221"/>
          </a:xfrm>
          <a:prstGeom prst="rect">
            <a:avLst/>
          </a:prstGeom>
        </p:spPr>
        <p:txBody>
          <a:bodyPr vert="horz" wrap="square" lIns="91440" tIns="0" rIns="91440" bIns="0" rtlCol="0">
            <a:spAutoFit/>
          </a:bodyPr>
          <a:lstStyle>
            <a:lvl1pPr indent="0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b="1" i="0" spc="200" baseline="0">
                <a:solidFill>
                  <a:schemeClr val="bg1">
                    <a:lumMod val="50000"/>
                  </a:schemeClr>
                </a:solidFill>
                <a:latin typeface="Lato Black" charset="0"/>
                <a:ea typeface="Lato Black" charset="0"/>
                <a:cs typeface="Lato Black" charset="0"/>
              </a:defRPr>
            </a:lvl1pPr>
            <a:lvl2pPr marL="742932" indent="-285744" defTabSz="914377">
              <a:spcBef>
                <a:spcPct val="20000"/>
              </a:spcBef>
              <a:buFont typeface="Arial" pitchFamily="34" charset="0"/>
              <a:buChar char="–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2pPr>
            <a:lvl3pPr marL="1142971" indent="-228594" defTabSz="914377">
              <a:spcBef>
                <a:spcPct val="20000"/>
              </a:spcBef>
              <a:buFont typeface="Courier New" charset="0"/>
              <a:buChar char="o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3pPr>
            <a:lvl4pPr marL="1600160" indent="-228594" defTabSz="914377">
              <a:spcBef>
                <a:spcPct val="20000"/>
              </a:spcBef>
              <a:buFont typeface="Arial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4pPr>
            <a:lvl5pPr marL="2057349" indent="-228594" defTabSz="914377">
              <a:spcBef>
                <a:spcPct val="20000"/>
              </a:spcBef>
              <a:buFont typeface="Wingdings" charset="2"/>
              <a:buChar char="ü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defRPr>
            </a:lvl5pPr>
            <a:lvl6pPr marL="2514537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726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8914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103" indent="-228594" defTabSz="914377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ct val="100000"/>
              </a:lnSpc>
            </a:pPr>
            <a:r>
              <a:rPr lang="en-US" sz="1600" spc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Large multinational manufacturing company based in Europe</a:t>
            </a:r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CC2322AF-ABF4-4DE9-BB47-E29C66929D36}"/>
              </a:ext>
            </a:extLst>
          </p:cNvPr>
          <p:cNvSpPr>
            <a:spLocks noGrp="1"/>
          </p:cNvSpPr>
          <p:nvPr/>
        </p:nvSpPr>
        <p:spPr>
          <a:xfrm>
            <a:off x="3027938" y="6223349"/>
            <a:ext cx="8631936" cy="214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10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Source: Sabre Travel Network.</a:t>
            </a:r>
          </a:p>
        </p:txBody>
      </p:sp>
    </p:spTree>
    <p:extLst>
      <p:ext uri="{BB962C8B-B14F-4D97-AF65-F5344CB8AC3E}">
        <p14:creationId xmlns:p14="http://schemas.microsoft.com/office/powerpoint/2010/main" val="2365532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B5D4B3-D0A3-2A4A-B95F-8EB030A5E2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173218-34DF-4F46-80A7-A276C93A033B}"/>
              </a:ext>
            </a:extLst>
          </p:cNvPr>
          <p:cNvSpPr/>
          <p:nvPr/>
        </p:nvSpPr>
        <p:spPr>
          <a:xfrm>
            <a:off x="0" y="-4526"/>
            <a:ext cx="12192000" cy="6857999"/>
          </a:xfrm>
          <a:prstGeom prst="rect">
            <a:avLst/>
          </a:prstGeom>
          <a:solidFill>
            <a:srgbClr val="0093E0">
              <a:alpha val="6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7748316-3C45-4643-A8E8-90CB79159F16}"/>
              </a:ext>
            </a:extLst>
          </p:cNvPr>
          <p:cNvSpPr txBox="1">
            <a:spLocks/>
          </p:cNvSpPr>
          <p:nvPr/>
        </p:nvSpPr>
        <p:spPr>
          <a:xfrm>
            <a:off x="609600" y="1394523"/>
            <a:ext cx="9152965" cy="179536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solidFill>
                  <a:prstClr val="white"/>
                </a:solidFill>
                <a:latin typeface="Lato Black" panose="020F0502020204030203" pitchFamily="34" charset="77"/>
              </a:rPr>
              <a:t>RECAP / BEST PRACTICES</a:t>
            </a:r>
            <a:endParaRPr kumimoji="0" lang="en-US" sz="72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 panose="020F0502020204030203" pitchFamily="34" charset="77"/>
              <a:ea typeface="Lato Black" charset="0"/>
              <a:cs typeface="Lato Black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C9E7A7-E157-D64D-AFDC-4F34FD6E07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95" y="6306840"/>
            <a:ext cx="1492169" cy="38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87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638769-1E2E-1448-974C-3AEEC52879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5200" y="-1"/>
            <a:ext cx="4876799" cy="68580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208A05-77C8-214A-8C17-5C5E2E96F4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7486" y="0"/>
            <a:ext cx="9312055" cy="6858000"/>
          </a:xfrm>
          <a:prstGeom prst="rect">
            <a:avLst/>
          </a:prstGeom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502343" y="615523"/>
            <a:ext cx="7756072" cy="669472"/>
          </a:xfrm>
        </p:spPr>
        <p:txBody>
          <a:bodyPr/>
          <a:lstStyle/>
          <a:p>
            <a:r>
              <a:rPr lang="en-US" dirty="0"/>
              <a:t>Recap / Best Practices</a:t>
            </a:r>
          </a:p>
        </p:txBody>
      </p: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2188584" y="1447254"/>
            <a:ext cx="83027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315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1949" y="1340224"/>
            <a:ext cx="7865569" cy="6729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93E0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rPr>
              <a:t>Revisit your competitive set, especially in markets with new hotels or renovated properties.</a:t>
            </a:r>
          </a:p>
          <a:p>
            <a:pPr marL="342900" marR="0" lvl="0" indent="-34290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0093E0"/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  <a:p>
            <a:pPr marL="342900" marR="0" lvl="0" indent="-34290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93E0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rPr>
              <a:t>Carefully review implementation of sharp and sudden increases in ADR, particularly if your hotel is the market leader on price.</a:t>
            </a:r>
          </a:p>
          <a:p>
            <a:pPr marL="342900" marR="0" lvl="0" indent="-34290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0093E0"/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  <a:p>
            <a:pPr marL="342900" marR="0" lvl="0" indent="-34290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93E0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rPr>
              <a:t>Focus on local  differentiation, aggressively promote inclusions that are often a tie breaker in conversion of higher ADR transient stays. </a:t>
            </a:r>
          </a:p>
          <a:p>
            <a:pPr marL="342900" marR="0" lvl="0" indent="-34290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900" b="1" i="0" u="none" strike="noStrike" kern="1200" cap="none" spc="0" normalizeH="0" baseline="0" noProof="0" dirty="0">
              <a:ln>
                <a:noFill/>
              </a:ln>
              <a:solidFill>
                <a:srgbClr val="0093E0"/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  <a:p>
            <a:pPr marL="342900" marR="0" lvl="0" indent="-34290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93E0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rPr>
              <a:t>2019 group reservation </a:t>
            </a:r>
            <a:r>
              <a:rPr kumimoji="0" lang="en-US" sz="1900" b="1" i="0" u="none" strike="noStrike" kern="1200" cap="none" spc="0" normalizeH="0" baseline="0" noProof="0">
                <a:ln>
                  <a:noFill/>
                </a:ln>
                <a:solidFill>
                  <a:srgbClr val="0093E0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rPr>
              <a:t>pace is 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93E0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rPr>
              <a:t>showing signs of deceleration. In planning for the upcoming year look for ways to become more aggressive in competing for transient  business early in the travel planning and reservation process. </a:t>
            </a:r>
            <a:b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93E0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rPr>
            </a:b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0093E0"/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  <a:p>
            <a:pPr marL="0" marR="0" lvl="0" indent="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900" b="1" i="0" u="none" strike="noStrike" kern="1200" cap="none" spc="0" normalizeH="0" baseline="0" noProof="0" dirty="0">
              <a:ln>
                <a:noFill/>
              </a:ln>
              <a:solidFill>
                <a:srgbClr val="0093E0"/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  <a:p>
            <a:pPr marL="0" marR="0" lvl="0" indent="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900" b="1" i="0" u="none" strike="noStrike" kern="1200" cap="none" spc="0" normalizeH="0" baseline="0" noProof="0" dirty="0">
              <a:ln>
                <a:noFill/>
              </a:ln>
              <a:solidFill>
                <a:srgbClr val="0093E0"/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  <a:p>
            <a:pPr marL="0" marR="0" lvl="0" indent="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0093E0"/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  <a:p>
            <a:pPr marL="0" marR="0" lvl="0" indent="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900" b="1" i="0" u="none" strike="noStrike" kern="1200" cap="none" spc="0" normalizeH="0" baseline="0" noProof="0" dirty="0">
              <a:ln>
                <a:noFill/>
              </a:ln>
              <a:solidFill>
                <a:srgbClr val="0093E0"/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  <a:p>
            <a:pPr marL="0" marR="0" lvl="0" indent="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0093E0"/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  <a:p>
            <a:pPr marL="0" marR="0" lvl="0" indent="0" algn="l" defTabSz="913153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0093E0"/>
              </a:solidFill>
              <a:effectLst/>
              <a:uLnTx/>
              <a:uFillTx/>
              <a:latin typeface="Lato" charset="0"/>
              <a:ea typeface="Lato" charset="0"/>
              <a:cs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9378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62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93E0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68959" y="270107"/>
            <a:ext cx="10839269" cy="397544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400">
              <a:lnSpc>
                <a:spcPts val="6200"/>
              </a:lnSpc>
            </a:pPr>
            <a:r>
              <a:rPr lang="en-US" sz="7200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		</a:t>
            </a:r>
          </a:p>
          <a:p>
            <a:pPr algn="l" defTabSz="914400">
              <a:lnSpc>
                <a:spcPts val="6200"/>
              </a:lnSpc>
            </a:pPr>
            <a:r>
              <a:rPr lang="en-US" sz="7200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	</a:t>
            </a:r>
          </a:p>
          <a:p>
            <a:pPr algn="l" defTabSz="914400">
              <a:lnSpc>
                <a:spcPts val="6200"/>
              </a:lnSpc>
            </a:pPr>
            <a:r>
              <a:rPr lang="en-US" sz="7200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			</a:t>
            </a:r>
          </a:p>
          <a:p>
            <a:pPr algn="l" defTabSz="914400">
              <a:lnSpc>
                <a:spcPts val="6200"/>
              </a:lnSpc>
            </a:pPr>
            <a:r>
              <a:rPr lang="en-US" sz="7200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		  THANK   YOU</a:t>
            </a:r>
          </a:p>
          <a:p>
            <a:pPr algn="l" defTabSz="914400">
              <a:lnSpc>
                <a:spcPts val="6200"/>
              </a:lnSpc>
            </a:pPr>
            <a:endParaRPr lang="en-US" sz="7200" dirty="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28457" y="3733979"/>
            <a:ext cx="5617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spcBef>
                <a:spcPct val="20000"/>
              </a:spcBef>
              <a:defRPr/>
            </a:pPr>
            <a:r>
              <a:rPr lang="en-US" altLang="ko-KR" b="1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jhach@travelclick</a:t>
            </a:r>
            <a:r>
              <a:rPr lang="en-US" b="1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t>.com</a:t>
            </a:r>
            <a:br>
              <a:rPr lang="en-US" b="1" dirty="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</a:br>
            <a:endParaRPr lang="en-US" b="1" dirty="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06494" y="167873"/>
            <a:ext cx="7709941" cy="60669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32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/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67E654-71A6-FB4C-BEAF-9029BAB0335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95" y="6306840"/>
            <a:ext cx="1492169" cy="38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04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:a16="http://schemas.microsoft.com/office/drawing/2014/main" id="{069206C6-A37A-BC4F-AD2F-86C11F8E6427}"/>
              </a:ext>
            </a:extLst>
          </p:cNvPr>
          <p:cNvSpPr/>
          <p:nvPr/>
        </p:nvSpPr>
        <p:spPr>
          <a:xfrm>
            <a:off x="0" y="4302832"/>
            <a:ext cx="4537276" cy="1245243"/>
          </a:xfrm>
          <a:custGeom>
            <a:avLst/>
            <a:gdLst>
              <a:gd name="connsiteX0" fmla="*/ 0 w 4143737"/>
              <a:gd name="connsiteY0" fmla="*/ 0 h 1245243"/>
              <a:gd name="connsiteX1" fmla="*/ 4143737 w 4143737"/>
              <a:gd name="connsiteY1" fmla="*/ 0 h 1245243"/>
              <a:gd name="connsiteX2" fmla="*/ 4143737 w 4143737"/>
              <a:gd name="connsiteY2" fmla="*/ 1245243 h 1245243"/>
              <a:gd name="connsiteX3" fmla="*/ 0 w 4143737"/>
              <a:gd name="connsiteY3" fmla="*/ 1245243 h 1245243"/>
              <a:gd name="connsiteX4" fmla="*/ 0 w 4143737"/>
              <a:gd name="connsiteY4" fmla="*/ 0 h 1245243"/>
              <a:gd name="connsiteX0" fmla="*/ 0 w 4537276"/>
              <a:gd name="connsiteY0" fmla="*/ 0 h 1245243"/>
              <a:gd name="connsiteX1" fmla="*/ 4537276 w 4537276"/>
              <a:gd name="connsiteY1" fmla="*/ 0 h 1245243"/>
              <a:gd name="connsiteX2" fmla="*/ 4143737 w 4537276"/>
              <a:gd name="connsiteY2" fmla="*/ 1245243 h 1245243"/>
              <a:gd name="connsiteX3" fmla="*/ 0 w 4537276"/>
              <a:gd name="connsiteY3" fmla="*/ 1245243 h 1245243"/>
              <a:gd name="connsiteX4" fmla="*/ 0 w 4537276"/>
              <a:gd name="connsiteY4" fmla="*/ 0 h 1245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7276" h="1245243">
                <a:moveTo>
                  <a:pt x="0" y="0"/>
                </a:moveTo>
                <a:lnTo>
                  <a:pt x="4537276" y="0"/>
                </a:lnTo>
                <a:lnTo>
                  <a:pt x="4143737" y="1245243"/>
                </a:lnTo>
                <a:lnTo>
                  <a:pt x="0" y="1245243"/>
                </a:lnTo>
                <a:lnTo>
                  <a:pt x="0" y="0"/>
                </a:lnTo>
                <a:close/>
              </a:path>
            </a:pathLst>
          </a:custGeom>
          <a:solidFill>
            <a:srgbClr val="0093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BFC50C8E-4DBB-F64A-B894-16E731A50645}"/>
              </a:ext>
            </a:extLst>
          </p:cNvPr>
          <p:cNvSpPr/>
          <p:nvPr/>
        </p:nvSpPr>
        <p:spPr>
          <a:xfrm>
            <a:off x="0" y="2917985"/>
            <a:ext cx="4537276" cy="1245243"/>
          </a:xfrm>
          <a:custGeom>
            <a:avLst/>
            <a:gdLst>
              <a:gd name="connsiteX0" fmla="*/ 0 w 4143737"/>
              <a:gd name="connsiteY0" fmla="*/ 0 h 1245243"/>
              <a:gd name="connsiteX1" fmla="*/ 4143737 w 4143737"/>
              <a:gd name="connsiteY1" fmla="*/ 0 h 1245243"/>
              <a:gd name="connsiteX2" fmla="*/ 4143737 w 4143737"/>
              <a:gd name="connsiteY2" fmla="*/ 1245243 h 1245243"/>
              <a:gd name="connsiteX3" fmla="*/ 0 w 4143737"/>
              <a:gd name="connsiteY3" fmla="*/ 1245243 h 1245243"/>
              <a:gd name="connsiteX4" fmla="*/ 0 w 4143737"/>
              <a:gd name="connsiteY4" fmla="*/ 0 h 1245243"/>
              <a:gd name="connsiteX0" fmla="*/ 0 w 4537276"/>
              <a:gd name="connsiteY0" fmla="*/ 0 h 1245243"/>
              <a:gd name="connsiteX1" fmla="*/ 4537276 w 4537276"/>
              <a:gd name="connsiteY1" fmla="*/ 0 h 1245243"/>
              <a:gd name="connsiteX2" fmla="*/ 4143737 w 4537276"/>
              <a:gd name="connsiteY2" fmla="*/ 1245243 h 1245243"/>
              <a:gd name="connsiteX3" fmla="*/ 0 w 4537276"/>
              <a:gd name="connsiteY3" fmla="*/ 1245243 h 1245243"/>
              <a:gd name="connsiteX4" fmla="*/ 0 w 4537276"/>
              <a:gd name="connsiteY4" fmla="*/ 0 h 1245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7276" h="1245243">
                <a:moveTo>
                  <a:pt x="0" y="0"/>
                </a:moveTo>
                <a:lnTo>
                  <a:pt x="4537276" y="0"/>
                </a:lnTo>
                <a:lnTo>
                  <a:pt x="4143737" y="1245243"/>
                </a:lnTo>
                <a:lnTo>
                  <a:pt x="0" y="1245243"/>
                </a:lnTo>
                <a:lnTo>
                  <a:pt x="0" y="0"/>
                </a:lnTo>
                <a:close/>
              </a:path>
            </a:pathLst>
          </a:custGeom>
          <a:solidFill>
            <a:srgbClr val="0093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B6E253-8669-5E45-99E5-D9442DD422EC}"/>
              </a:ext>
            </a:extLst>
          </p:cNvPr>
          <p:cNvSpPr/>
          <p:nvPr/>
        </p:nvSpPr>
        <p:spPr>
          <a:xfrm>
            <a:off x="0" y="1474304"/>
            <a:ext cx="4537276" cy="1245243"/>
          </a:xfrm>
          <a:custGeom>
            <a:avLst/>
            <a:gdLst>
              <a:gd name="connsiteX0" fmla="*/ 0 w 4143737"/>
              <a:gd name="connsiteY0" fmla="*/ 0 h 1245243"/>
              <a:gd name="connsiteX1" fmla="*/ 4143737 w 4143737"/>
              <a:gd name="connsiteY1" fmla="*/ 0 h 1245243"/>
              <a:gd name="connsiteX2" fmla="*/ 4143737 w 4143737"/>
              <a:gd name="connsiteY2" fmla="*/ 1245243 h 1245243"/>
              <a:gd name="connsiteX3" fmla="*/ 0 w 4143737"/>
              <a:gd name="connsiteY3" fmla="*/ 1245243 h 1245243"/>
              <a:gd name="connsiteX4" fmla="*/ 0 w 4143737"/>
              <a:gd name="connsiteY4" fmla="*/ 0 h 1245243"/>
              <a:gd name="connsiteX0" fmla="*/ 0 w 4537276"/>
              <a:gd name="connsiteY0" fmla="*/ 0 h 1245243"/>
              <a:gd name="connsiteX1" fmla="*/ 4537276 w 4537276"/>
              <a:gd name="connsiteY1" fmla="*/ 0 h 1245243"/>
              <a:gd name="connsiteX2" fmla="*/ 4143737 w 4537276"/>
              <a:gd name="connsiteY2" fmla="*/ 1245243 h 1245243"/>
              <a:gd name="connsiteX3" fmla="*/ 0 w 4537276"/>
              <a:gd name="connsiteY3" fmla="*/ 1245243 h 1245243"/>
              <a:gd name="connsiteX4" fmla="*/ 0 w 4537276"/>
              <a:gd name="connsiteY4" fmla="*/ 0 h 1245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7276" h="1245243">
                <a:moveTo>
                  <a:pt x="0" y="0"/>
                </a:moveTo>
                <a:lnTo>
                  <a:pt x="4537276" y="0"/>
                </a:lnTo>
                <a:lnTo>
                  <a:pt x="4143737" y="1245243"/>
                </a:lnTo>
                <a:lnTo>
                  <a:pt x="0" y="1245243"/>
                </a:lnTo>
                <a:lnTo>
                  <a:pt x="0" y="0"/>
                </a:lnTo>
                <a:close/>
              </a:path>
            </a:pathLst>
          </a:custGeom>
          <a:solidFill>
            <a:srgbClr val="0093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6249DD-4454-4CCC-859E-F5CDA2AD4DA1}"/>
              </a:ext>
            </a:extLst>
          </p:cNvPr>
          <p:cNvSpPr/>
          <p:nvPr/>
        </p:nvSpPr>
        <p:spPr>
          <a:xfrm>
            <a:off x="505428" y="1447800"/>
            <a:ext cx="3474720" cy="1188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Marriott / Starwood Integration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3A2944-8225-442F-907D-B4D19E305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02" y="607118"/>
            <a:ext cx="10972800" cy="1255728"/>
          </a:xfrm>
        </p:spPr>
        <p:txBody>
          <a:bodyPr>
            <a:noAutofit/>
          </a:bodyPr>
          <a:lstStyle/>
          <a:p>
            <a:r>
              <a:rPr lang="en-US" dirty="0"/>
              <a:t>Navigating The Road Ahead: Three Key Issues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CDA7B0-5469-48AC-BB84-0D82392F611C}"/>
              </a:ext>
            </a:extLst>
          </p:cNvPr>
          <p:cNvSpPr/>
          <p:nvPr/>
        </p:nvSpPr>
        <p:spPr>
          <a:xfrm>
            <a:off x="4835354" y="1718995"/>
            <a:ext cx="62343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6,700 hotels,  one million one hundred thousand rooms, across 29 individual Brands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47EC14-4940-4A4A-AE4A-223B18A13B78}"/>
              </a:ext>
            </a:extLst>
          </p:cNvPr>
          <p:cNvSpPr/>
          <p:nvPr/>
        </p:nvSpPr>
        <p:spPr>
          <a:xfrm>
            <a:off x="505428" y="2919019"/>
            <a:ext cx="3474720" cy="1188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FFFF"/>
                </a:solidFill>
                <a:latin typeface="Lato" panose="020F0502020204030203" pitchFamily="34" charset="0"/>
              </a:rPr>
              <a:t>The Rapid Increase of Artificial Intelligence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101D2C-FB34-45C4-BA30-CA8C23F25FA3}"/>
              </a:ext>
            </a:extLst>
          </p:cNvPr>
          <p:cNvSpPr/>
          <p:nvPr/>
        </p:nvSpPr>
        <p:spPr>
          <a:xfrm>
            <a:off x="505428" y="4332861"/>
            <a:ext cx="3474720" cy="1188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FFFF"/>
                </a:solidFill>
                <a:latin typeface="Lato" panose="020F0502020204030203" pitchFamily="34" charset="0"/>
              </a:rPr>
              <a:t>Affordability </a:t>
            </a:r>
          </a:p>
          <a:p>
            <a:r>
              <a:rPr lang="en-US" sz="2000" b="1" dirty="0">
                <a:solidFill>
                  <a:srgbClr val="FFFFFF"/>
                </a:solidFill>
                <a:latin typeface="Lato" panose="020F0502020204030203" pitchFamily="34" charset="0"/>
              </a:rPr>
              <a:t>The Ability to Differentiate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1471EF-7E11-4E2B-BCDE-5F670224D128}"/>
              </a:ext>
            </a:extLst>
          </p:cNvPr>
          <p:cNvSpPr/>
          <p:nvPr/>
        </p:nvSpPr>
        <p:spPr>
          <a:xfrm>
            <a:off x="4835354" y="4604056"/>
            <a:ext cx="6708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Escalating room rates, new inventory, alternative accommodations and changes in consumer buying behavior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B50843-76AB-4B68-BEFF-390C69B45BAE}"/>
              </a:ext>
            </a:extLst>
          </p:cNvPr>
          <p:cNvSpPr/>
          <p:nvPr/>
        </p:nvSpPr>
        <p:spPr>
          <a:xfrm>
            <a:off x="4835353" y="3190213"/>
            <a:ext cx="5945017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Google, Apple and Amazon become even bigger players in online travel</a:t>
            </a:r>
          </a:p>
        </p:txBody>
      </p:sp>
    </p:spTree>
    <p:extLst>
      <p:ext uri="{BB962C8B-B14F-4D97-AF65-F5344CB8AC3E}">
        <p14:creationId xmlns:p14="http://schemas.microsoft.com/office/powerpoint/2010/main" val="4280604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64" y="598591"/>
            <a:ext cx="10972800" cy="530352"/>
          </a:xfrm>
        </p:spPr>
        <p:txBody>
          <a:bodyPr/>
          <a:lstStyle/>
          <a:p>
            <a:r>
              <a:rPr lang="en-US" dirty="0">
                <a:latin typeface="Lato" panose="020F0502020204030203" pitchFamily="34" charset="0"/>
              </a:rPr>
              <a:t>At-A-Glance | Trailing Three Months</a:t>
            </a:r>
          </a:p>
        </p:txBody>
      </p:sp>
      <p:sp>
        <p:nvSpPr>
          <p:cNvPr id="8" name="Footer Placeholder 8"/>
          <p:cNvSpPr>
            <a:spLocks noGrp="1"/>
          </p:cNvSpPr>
          <p:nvPr/>
        </p:nvSpPr>
        <p:spPr>
          <a:xfrm>
            <a:off x="3027938" y="5977685"/>
            <a:ext cx="8631936" cy="214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10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Source: TravelClick Demand360®. ADR for Europe in EUR. All other countries in USD.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D9F07B-6468-4081-934F-09BE18821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101" y="1612234"/>
            <a:ext cx="9839797" cy="36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49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64" y="598591"/>
            <a:ext cx="10972800" cy="530352"/>
          </a:xfrm>
        </p:spPr>
        <p:txBody>
          <a:bodyPr/>
          <a:lstStyle/>
          <a:p>
            <a:r>
              <a:rPr lang="en-US" dirty="0">
                <a:latin typeface="Lato" panose="020F0502020204030203" pitchFamily="34" charset="0"/>
              </a:rPr>
              <a:t>At-A-Glance | Trailing Three Months</a:t>
            </a:r>
          </a:p>
        </p:txBody>
      </p:sp>
      <p:sp>
        <p:nvSpPr>
          <p:cNvPr id="8" name="Footer Placeholder 8"/>
          <p:cNvSpPr>
            <a:spLocks noGrp="1"/>
          </p:cNvSpPr>
          <p:nvPr/>
        </p:nvSpPr>
        <p:spPr>
          <a:xfrm>
            <a:off x="3027938" y="5977685"/>
            <a:ext cx="8631936" cy="214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10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Source: TravelClick Demand360®. ADR for Europe in EUR. All other countries in USD.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245409-135E-4752-9B17-89DDA06B3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101" y="1612234"/>
            <a:ext cx="9839797" cy="36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37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B9EB2F-9CD4-456B-9C07-D74751351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Raleigh Durham Total Occupancy Through January 2019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FCA7406-0249-4110-80A8-824AAE7C83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1951" y="1924959"/>
            <a:ext cx="10144623" cy="39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201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100B54-7C7D-4FED-B3CF-CC5D7472E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Raleigh Durham Transient / Group Occupancy Through January 2019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3FFA764-9AC9-40F5-9247-0C323E93B3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386" y="1824038"/>
            <a:ext cx="10097754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979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B87085-7C61-4C17-8275-14BFEE023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Raleigh Durham Contribution By Market Segment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1620081-27D9-4A72-B23D-E005AF4231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984" y="1824038"/>
            <a:ext cx="5287845" cy="4140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D6E543-6509-46B3-B7DE-9B75144CA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314" y="1485421"/>
            <a:ext cx="3667470" cy="388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87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5905CD-5D92-443C-ACA0-10487C318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Raleigh Durham Contribution By Booking Channel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A1799E0-4E33-4155-B161-6D6C3FD36C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985" y="1824038"/>
            <a:ext cx="5462016" cy="4140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0ED43A-955E-406F-B829-8B87F5AFB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3200" y="1974492"/>
            <a:ext cx="3468914" cy="352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25186"/>
      </p:ext>
    </p:extLst>
  </p:cSld>
  <p:clrMapOvr>
    <a:masterClrMapping/>
  </p:clrMapOvr>
</p:sld>
</file>

<file path=ppt/theme/theme1.xml><?xml version="1.0" encoding="utf-8"?>
<a:theme xmlns:a="http://schemas.openxmlformats.org/drawingml/2006/main" name="tc - master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Mayas Fonts">
      <a:majorFont>
        <a:latin typeface="Source Sans Pro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50000"/>
          </a:lnSpc>
          <a:defRPr sz="1400" dirty="0">
            <a:solidFill>
              <a:schemeClr val="bg1">
                <a:lumMod val="65000"/>
              </a:schemeClr>
            </a:solidFill>
            <a:latin typeface="Lato" panose="020F0502020204030203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800" dirty="0" smtClean="0">
            <a:solidFill>
              <a:srgbClr val="0093E0"/>
            </a:solidFill>
            <a:latin typeface="Lato Medium" charset="0"/>
            <a:ea typeface="Lato Medium" charset="0"/>
            <a:cs typeface="Lato Medium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Reservations Solutions Template">
  <a:themeElements>
    <a:clrScheme name="Custom 2">
      <a:dk1>
        <a:sysClr val="windowText" lastClr="000000"/>
      </a:dk1>
      <a:lt1>
        <a:sysClr val="window" lastClr="FFFFFF"/>
      </a:lt1>
      <a:dk2>
        <a:srgbClr val="93BEE5"/>
      </a:dk2>
      <a:lt2>
        <a:srgbClr val="FFFFFF"/>
      </a:lt2>
      <a:accent1>
        <a:srgbClr val="007AC9"/>
      </a:accent1>
      <a:accent2>
        <a:srgbClr val="B38C0A"/>
      </a:accent2>
      <a:accent3>
        <a:srgbClr val="E7CE97"/>
      </a:accent3>
      <a:accent4>
        <a:srgbClr val="604700"/>
      </a:accent4>
      <a:accent5>
        <a:srgbClr val="004B78"/>
      </a:accent5>
      <a:accent6>
        <a:srgbClr val="7F7F7F"/>
      </a:accent6>
      <a:hlink>
        <a:srgbClr val="4790D2"/>
      </a:hlink>
      <a:folHlink>
        <a:srgbClr val="C1E6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93E0"/>
        </a:solidFill>
        <a:ln w="12700">
          <a:noFill/>
        </a:ln>
        <a:effectLst/>
      </a:spPr>
      <a:bodyPr rtlCol="0" anchor="ctr"/>
      <a:lstStyle>
        <a:defPPr algn="ctr">
          <a:defRPr sz="900" b="1" dirty="0">
            <a:solidFill>
              <a:schemeClr val="accent1"/>
            </a:solidFill>
            <a:latin typeface="Arial" pitchFamily="34" charset="0"/>
            <a:cs typeface="Arial" pitchFamily="34" charset="0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0093E0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tc - master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Mayas Fonts">
      <a:majorFont>
        <a:latin typeface="Source Sans Pro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50000"/>
          </a:lnSpc>
          <a:defRPr sz="1400" dirty="0">
            <a:solidFill>
              <a:schemeClr val="bg1">
                <a:lumMod val="65000"/>
              </a:schemeClr>
            </a:solidFill>
            <a:latin typeface="Lato" panose="020F0502020204030203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2_tc - master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Mayas Fonts">
      <a:majorFont>
        <a:latin typeface="Source Sans Pro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50000"/>
          </a:lnSpc>
          <a:defRPr sz="1400" dirty="0">
            <a:solidFill>
              <a:schemeClr val="bg1">
                <a:lumMod val="65000"/>
              </a:schemeClr>
            </a:solidFill>
            <a:latin typeface="Lato" panose="020F0502020204030203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ravelCLICK November2009">
    <a:dk1>
      <a:sysClr val="windowText" lastClr="000000"/>
    </a:dk1>
    <a:lt1>
      <a:sysClr val="window" lastClr="FFFFFF"/>
    </a:lt1>
    <a:dk2>
      <a:srgbClr val="005596"/>
    </a:dk2>
    <a:lt2>
      <a:srgbClr val="D8D8D8"/>
    </a:lt2>
    <a:accent1>
      <a:srgbClr val="F8981D"/>
    </a:accent1>
    <a:accent2>
      <a:srgbClr val="8064A2"/>
    </a:accent2>
    <a:accent3>
      <a:srgbClr val="49BC29"/>
    </a:accent3>
    <a:accent4>
      <a:srgbClr val="002060"/>
    </a:accent4>
    <a:accent5>
      <a:srgbClr val="6A737B"/>
    </a:accent5>
    <a:accent6>
      <a:srgbClr val="00B5CC"/>
    </a:accent6>
    <a:hlink>
      <a:srgbClr val="003F70"/>
    </a:hlink>
    <a:folHlink>
      <a:srgbClr val="4C5258"/>
    </a:folHlink>
  </a:clrScheme>
  <a:fontScheme name="Custom 6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181b06a-ffaa-4062-b87b-4568b15cca43">PNAQCPXUFYKV-1001650425-547</_dlc_DocId>
    <_dlc_DocIdUrl xmlns="e181b06a-ffaa-4062-b87b-4568b15cca43">
      <Url>https://travelclick.sharepoint.com/sites/Marketing/_layouts/15/DocIdRedir.aspx?ID=PNAQCPXUFYKV-1001650425-547</Url>
      <Description>PNAQCPXUFYKV-1001650425-547</Description>
    </_dlc_DocIdUrl>
    <SharedWithUsers xmlns="e181b06a-ffaa-4062-b87b-4568b15cca43">
      <UserInfo>
        <DisplayName>Jordi Gallego</DisplayName>
        <AccountId>304</AccountId>
        <AccountType/>
      </UserInfo>
      <UserInfo>
        <DisplayName>Teresa Martins</DisplayName>
        <AccountId>137</AccountId>
        <AccountType/>
      </UserInfo>
      <UserInfo>
        <DisplayName>Carrine Mackey</DisplayName>
        <AccountId>455</AccountId>
        <AccountType/>
      </UserInfo>
      <UserInfo>
        <DisplayName>Colleen Donovan</DisplayName>
        <AccountId>399</AccountId>
        <AccountType/>
      </UserInfo>
      <UserInfo>
        <DisplayName>Suzette Schilling</DisplayName>
        <AccountId>711</AccountId>
        <AccountType/>
      </UserInfo>
      <UserInfo>
        <DisplayName>Eboni Rainey</DisplayName>
        <AccountId>712</AccountId>
        <AccountType/>
      </UserInfo>
    </SharedWithUsers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9C39577BA9B940B7A18FB1A0373A78" ma:contentTypeVersion="2" ma:contentTypeDescription="Create a new document." ma:contentTypeScope="" ma:versionID="b1ff62ec45fbf92bf6f06191611c5371">
  <xsd:schema xmlns:xsd="http://www.w3.org/2001/XMLSchema" xmlns:xs="http://www.w3.org/2001/XMLSchema" xmlns:p="http://schemas.microsoft.com/office/2006/metadata/properties" xmlns:ns2="e181b06a-ffaa-4062-b87b-4568b15cca43" targetNamespace="http://schemas.microsoft.com/office/2006/metadata/properties" ma:root="true" ma:fieldsID="37aa202127c4b187ffc7cea219ecab80" ns2:_="">
    <xsd:import namespace="e181b06a-ffaa-4062-b87b-4568b15cca4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81b06a-ffaa-4062-b87b-4568b15cca4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5BBF74-15A8-4F6B-AE63-8835DAF06942}">
  <ds:schemaRefs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e181b06a-ffaa-4062-b87b-4568b15cca43"/>
    <ds:schemaRef ds:uri="http://www.w3.org/XML/1998/namespace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C73063D-5A41-48DA-9E24-A14B0C8597CD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AC0B8E1-B466-46DE-8D65-FF04BCB2CB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81b06a-ffaa-4062-b87b-4568b15cca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09580B7-CF83-49A6-A24C-C68D4433F6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21930</TotalTime>
  <Words>569</Words>
  <Application>Microsoft Office PowerPoint</Application>
  <PresentationFormat>Widescreen</PresentationFormat>
  <Paragraphs>101</Paragraphs>
  <Slides>23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Calibri</vt:lpstr>
      <vt:lpstr>Courier New</vt:lpstr>
      <vt:lpstr>Lato</vt:lpstr>
      <vt:lpstr>Lato Black</vt:lpstr>
      <vt:lpstr>Lato Light</vt:lpstr>
      <vt:lpstr>Lato Thin</vt:lpstr>
      <vt:lpstr>Wingdings</vt:lpstr>
      <vt:lpstr>tc - master</vt:lpstr>
      <vt:lpstr>Office Theme</vt:lpstr>
      <vt:lpstr>1_Reservations Solutions Template</vt:lpstr>
      <vt:lpstr>1_tc - master</vt:lpstr>
      <vt:lpstr>2_tc - master</vt:lpstr>
      <vt:lpstr>PowerPoint Presentation</vt:lpstr>
      <vt:lpstr>Agenda for today’s presentation: </vt:lpstr>
      <vt:lpstr>Navigating The Road Ahead: Three Key Issues </vt:lpstr>
      <vt:lpstr>At-A-Glance | Trailing Three Months</vt:lpstr>
      <vt:lpstr>At-A-Glance | Trailing Three Months</vt:lpstr>
      <vt:lpstr>Raleigh Durham Total Occupancy Through January 2019</vt:lpstr>
      <vt:lpstr>Raleigh Durham Transient / Group Occupancy Through January 2019</vt:lpstr>
      <vt:lpstr>Raleigh Durham Contribution By Market Segment</vt:lpstr>
      <vt:lpstr>Raleigh Durham Contribution By Booking Channel</vt:lpstr>
      <vt:lpstr>Raleigh Durham ADR By Channel</vt:lpstr>
      <vt:lpstr>Prior Three Months / Current and Future Two Month Outlook</vt:lpstr>
      <vt:lpstr>Raleigh Durham Group Outlook Through June 2019</vt:lpstr>
      <vt:lpstr>Raleigh Durham Group Outlook Through June 2019</vt:lpstr>
      <vt:lpstr>United States Group Outlook Through June 2019</vt:lpstr>
      <vt:lpstr>PowerPoint Presentation</vt:lpstr>
      <vt:lpstr>GDS | Historical Year over Year Performance</vt:lpstr>
      <vt:lpstr>Importance of GDS Offering Rate Parity</vt:lpstr>
      <vt:lpstr>Percent of Time Offering Alternate Lower Price When Booking Corporate Negotiated Rate</vt:lpstr>
      <vt:lpstr>How Are Corporate Negotiated Rates Displayed: Chicago O’Hare (ORD) </vt:lpstr>
      <vt:lpstr>How Are Corporate Negotiated Rates Displayed: Paris, FR (PAR) </vt:lpstr>
      <vt:lpstr>PowerPoint Presentation</vt:lpstr>
      <vt:lpstr>Recap / Best Practices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EAMEJIA</dc:creator>
  <cp:lastModifiedBy>WHG</cp:lastModifiedBy>
  <cp:revision>2326</cp:revision>
  <cp:lastPrinted>2018-10-09T18:32:23Z</cp:lastPrinted>
  <dcterms:created xsi:type="dcterms:W3CDTF">2014-02-03T20:55:49Z</dcterms:created>
  <dcterms:modified xsi:type="dcterms:W3CDTF">2018-11-08T20:16:57Z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0x010100EC9C39577BA9B940B7A18FB1A0373A78</vt:lpwstr>
  </property>
  <property fmtid="{D5CDD505-2E9C-101B-9397-08002B2CF9AE}" pid="3" name="_dlc_DocIdItemGuid">
    <vt:lpwstr>727bac64-f731-44e6-b86f-52d036e34c97</vt:lpwstr>
  </property>
</Properties>
</file>