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9144000" type="letter"/>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8" autoAdjust="0"/>
    <p:restoredTop sz="94660"/>
  </p:normalViewPr>
  <p:slideViewPr>
    <p:cSldViewPr snapToGrid="0">
      <p:cViewPr varScale="1">
        <p:scale>
          <a:sx n="88" d="100"/>
          <a:sy n="88" d="100"/>
        </p:scale>
        <p:origin x="294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179C29C-90B5-47EC-8F5B-74D391F3DCB8}" type="datetimeFigureOut">
              <a:rPr lang="en-US" smtClean="0"/>
              <a:t>12/15/2016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AD0ACC-0145-4F5C-8906-C322423ABAD5}" type="slidenum">
              <a:rPr lang="en-US" smtClean="0"/>
              <a:t>‹#›</a:t>
            </a:fld>
            <a:endParaRPr lang="en-US"/>
          </a:p>
        </p:txBody>
      </p:sp>
    </p:spTree>
    <p:extLst>
      <p:ext uri="{BB962C8B-B14F-4D97-AF65-F5344CB8AC3E}">
        <p14:creationId xmlns:p14="http://schemas.microsoft.com/office/powerpoint/2010/main" val="661415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179C29C-90B5-47EC-8F5B-74D391F3DCB8}" type="datetimeFigureOut">
              <a:rPr lang="en-US" smtClean="0"/>
              <a:t>12/15/2016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AD0ACC-0145-4F5C-8906-C322423ABAD5}" type="slidenum">
              <a:rPr lang="en-US" smtClean="0"/>
              <a:t>‹#›</a:t>
            </a:fld>
            <a:endParaRPr lang="en-US"/>
          </a:p>
        </p:txBody>
      </p:sp>
    </p:spTree>
    <p:extLst>
      <p:ext uri="{BB962C8B-B14F-4D97-AF65-F5344CB8AC3E}">
        <p14:creationId xmlns:p14="http://schemas.microsoft.com/office/powerpoint/2010/main" val="841443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179C29C-90B5-47EC-8F5B-74D391F3DCB8}" type="datetimeFigureOut">
              <a:rPr lang="en-US" smtClean="0"/>
              <a:t>12/15/2016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AD0ACC-0145-4F5C-8906-C322423ABAD5}" type="slidenum">
              <a:rPr lang="en-US" smtClean="0"/>
              <a:t>‹#›</a:t>
            </a:fld>
            <a:endParaRPr lang="en-US"/>
          </a:p>
        </p:txBody>
      </p:sp>
    </p:spTree>
    <p:extLst>
      <p:ext uri="{BB962C8B-B14F-4D97-AF65-F5344CB8AC3E}">
        <p14:creationId xmlns:p14="http://schemas.microsoft.com/office/powerpoint/2010/main" val="2687852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179C29C-90B5-47EC-8F5B-74D391F3DCB8}" type="datetimeFigureOut">
              <a:rPr lang="en-US" smtClean="0"/>
              <a:t>12/15/2016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AD0ACC-0145-4F5C-8906-C322423ABAD5}" type="slidenum">
              <a:rPr lang="en-US" smtClean="0"/>
              <a:t>‹#›</a:t>
            </a:fld>
            <a:endParaRPr lang="en-US"/>
          </a:p>
        </p:txBody>
      </p:sp>
    </p:spTree>
    <p:extLst>
      <p:ext uri="{BB962C8B-B14F-4D97-AF65-F5344CB8AC3E}">
        <p14:creationId xmlns:p14="http://schemas.microsoft.com/office/powerpoint/2010/main" val="2445307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179C29C-90B5-47EC-8F5B-74D391F3DCB8}" type="datetimeFigureOut">
              <a:rPr lang="en-US" smtClean="0"/>
              <a:t>12/15/2016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AD0ACC-0145-4F5C-8906-C322423ABAD5}" type="slidenum">
              <a:rPr lang="en-US" smtClean="0"/>
              <a:t>‹#›</a:t>
            </a:fld>
            <a:endParaRPr lang="en-US"/>
          </a:p>
        </p:txBody>
      </p:sp>
    </p:spTree>
    <p:extLst>
      <p:ext uri="{BB962C8B-B14F-4D97-AF65-F5344CB8AC3E}">
        <p14:creationId xmlns:p14="http://schemas.microsoft.com/office/powerpoint/2010/main" val="4000880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179C29C-90B5-47EC-8F5B-74D391F3DCB8}" type="datetimeFigureOut">
              <a:rPr lang="en-US" smtClean="0"/>
              <a:t>12/15/2016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AD0ACC-0145-4F5C-8906-C322423ABAD5}" type="slidenum">
              <a:rPr lang="en-US" smtClean="0"/>
              <a:t>‹#›</a:t>
            </a:fld>
            <a:endParaRPr lang="en-US"/>
          </a:p>
        </p:txBody>
      </p:sp>
    </p:spTree>
    <p:extLst>
      <p:ext uri="{BB962C8B-B14F-4D97-AF65-F5344CB8AC3E}">
        <p14:creationId xmlns:p14="http://schemas.microsoft.com/office/powerpoint/2010/main" val="2771468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179C29C-90B5-47EC-8F5B-74D391F3DCB8}" type="datetimeFigureOut">
              <a:rPr lang="en-US" smtClean="0"/>
              <a:t>12/15/2016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AD0ACC-0145-4F5C-8906-C322423ABAD5}" type="slidenum">
              <a:rPr lang="en-US" smtClean="0"/>
              <a:t>‹#›</a:t>
            </a:fld>
            <a:endParaRPr lang="en-US"/>
          </a:p>
        </p:txBody>
      </p:sp>
    </p:spTree>
    <p:extLst>
      <p:ext uri="{BB962C8B-B14F-4D97-AF65-F5344CB8AC3E}">
        <p14:creationId xmlns:p14="http://schemas.microsoft.com/office/powerpoint/2010/main" val="1820542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179C29C-90B5-47EC-8F5B-74D391F3DCB8}" type="datetimeFigureOut">
              <a:rPr lang="en-US" smtClean="0"/>
              <a:t>12/15/2016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AD0ACC-0145-4F5C-8906-C322423ABAD5}" type="slidenum">
              <a:rPr lang="en-US" smtClean="0"/>
              <a:t>‹#›</a:t>
            </a:fld>
            <a:endParaRPr lang="en-US"/>
          </a:p>
        </p:txBody>
      </p:sp>
    </p:spTree>
    <p:extLst>
      <p:ext uri="{BB962C8B-B14F-4D97-AF65-F5344CB8AC3E}">
        <p14:creationId xmlns:p14="http://schemas.microsoft.com/office/powerpoint/2010/main" val="2778815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79C29C-90B5-47EC-8F5B-74D391F3DCB8}" type="datetimeFigureOut">
              <a:rPr lang="en-US" smtClean="0"/>
              <a:t>12/15/2016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AD0ACC-0145-4F5C-8906-C322423ABAD5}" type="slidenum">
              <a:rPr lang="en-US" smtClean="0"/>
              <a:t>‹#›</a:t>
            </a:fld>
            <a:endParaRPr lang="en-US"/>
          </a:p>
        </p:txBody>
      </p:sp>
    </p:spTree>
    <p:extLst>
      <p:ext uri="{BB962C8B-B14F-4D97-AF65-F5344CB8AC3E}">
        <p14:creationId xmlns:p14="http://schemas.microsoft.com/office/powerpoint/2010/main" val="4022973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79C29C-90B5-47EC-8F5B-74D391F3DCB8}" type="datetimeFigureOut">
              <a:rPr lang="en-US" smtClean="0"/>
              <a:t>12/15/2016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AD0ACC-0145-4F5C-8906-C322423ABAD5}" type="slidenum">
              <a:rPr lang="en-US" smtClean="0"/>
              <a:t>‹#›</a:t>
            </a:fld>
            <a:endParaRPr lang="en-US"/>
          </a:p>
        </p:txBody>
      </p:sp>
    </p:spTree>
    <p:extLst>
      <p:ext uri="{BB962C8B-B14F-4D97-AF65-F5344CB8AC3E}">
        <p14:creationId xmlns:p14="http://schemas.microsoft.com/office/powerpoint/2010/main" val="475614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79C29C-90B5-47EC-8F5B-74D391F3DCB8}" type="datetimeFigureOut">
              <a:rPr lang="en-US" smtClean="0"/>
              <a:t>12/15/2016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AD0ACC-0145-4F5C-8906-C322423ABAD5}" type="slidenum">
              <a:rPr lang="en-US" smtClean="0"/>
              <a:t>‹#›</a:t>
            </a:fld>
            <a:endParaRPr lang="en-US"/>
          </a:p>
        </p:txBody>
      </p:sp>
    </p:spTree>
    <p:extLst>
      <p:ext uri="{BB962C8B-B14F-4D97-AF65-F5344CB8AC3E}">
        <p14:creationId xmlns:p14="http://schemas.microsoft.com/office/powerpoint/2010/main" val="13599984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8179C29C-90B5-47EC-8F5B-74D391F3DCB8}" type="datetimeFigureOut">
              <a:rPr lang="en-US" smtClean="0"/>
              <a:t>12/15/2016</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CDAD0ACC-0145-4F5C-8906-C322423ABAD5}" type="slidenum">
              <a:rPr lang="en-US" smtClean="0"/>
              <a:t>‹#›</a:t>
            </a:fld>
            <a:endParaRPr lang="en-US"/>
          </a:p>
        </p:txBody>
      </p:sp>
    </p:spTree>
    <p:extLst>
      <p:ext uri="{BB962C8B-B14F-4D97-AF65-F5344CB8AC3E}">
        <p14:creationId xmlns:p14="http://schemas.microsoft.com/office/powerpoint/2010/main" val="5522877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38000">
              <a:schemeClr val="accent1">
                <a:lumMod val="20000"/>
                <a:lumOff val="80000"/>
              </a:schemeClr>
            </a:gs>
            <a:gs pos="73000">
              <a:schemeClr val="accent5">
                <a:lumMod val="20000"/>
                <a:lumOff val="80000"/>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3" name="Group 2"/>
          <p:cNvGrpSpPr/>
          <p:nvPr/>
        </p:nvGrpSpPr>
        <p:grpSpPr>
          <a:xfrm>
            <a:off x="0" y="0"/>
            <a:ext cx="6858001" cy="9168920"/>
            <a:chOff x="1" y="0"/>
            <a:chExt cx="6858000" cy="9168920"/>
          </a:xfrm>
          <a:solidFill>
            <a:schemeClr val="bg2">
              <a:lumMod val="50000"/>
            </a:schemeClr>
          </a:solidFill>
        </p:grpSpPr>
        <p:sp>
          <p:nvSpPr>
            <p:cNvPr id="2" name="Rectangle 1"/>
            <p:cNvSpPr/>
            <p:nvPr/>
          </p:nvSpPr>
          <p:spPr>
            <a:xfrm>
              <a:off x="1" y="0"/>
              <a:ext cx="6858000" cy="800100"/>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 y="8915502"/>
              <a:ext cx="6858000" cy="253418"/>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Box 3"/>
          <p:cNvSpPr txBox="1"/>
          <p:nvPr/>
        </p:nvSpPr>
        <p:spPr>
          <a:xfrm>
            <a:off x="361737" y="2790089"/>
            <a:ext cx="6154058" cy="5001369"/>
          </a:xfrm>
          <a:prstGeom prst="rect">
            <a:avLst/>
          </a:prstGeom>
          <a:noFill/>
        </p:spPr>
        <p:txBody>
          <a:bodyPr wrap="square" rtlCol="0">
            <a:spAutoFit/>
          </a:bodyPr>
          <a:lstStyle/>
          <a:p>
            <a:r>
              <a:rPr lang="en-US" sz="1100" b="1" dirty="0" smtClean="0"/>
              <a:t>Abstract. </a:t>
            </a:r>
            <a:r>
              <a:rPr lang="en-US" sz="1100" dirty="0"/>
              <a:t>On August 25, 1916, President Woodrow Wilson signed the act creating the National Park Service, a new bureau in the Department of the Interior. This “Organic Act” directed the Park Service “to conserve the scenery and the natural and historic objects and the wild life therein and to provide for the enjoyment of the same in such manner and by such means as will leave them unimpaired for the enjoyment of future generations." This conservation, enjoyment and protection mandate also applies to water resources within parks. </a:t>
            </a:r>
          </a:p>
          <a:p>
            <a:r>
              <a:rPr lang="en-US" sz="1100" dirty="0"/>
              <a:t>Unlike most park resources, that are located largely within park boundaries, or are completely under the management control of the National Park Service, park water resource issues and management often involve greater challenges. These challenges arise from the fact that surface water and aquifer boundaries often extend beyond park boundaries and because the legal authority to allocate and manage water resources typically resides with the states. Thus, parks often need to consider resource issues at a larger landscape, or seascape scale, and manage collaboratively with neighbors and partners to protect, manage and restore water resources. In addition, water resource expertise is not always available within a park, resulting in the need to partner with other agencies, universities, friends groups, or regional and national offices. Lastly, many park water resource issues have broader legal, political, socioeconomic, and cultural implications requiring park managers to consider more than just </a:t>
            </a:r>
            <a:r>
              <a:rPr lang="en-US" sz="1100" dirty="0" smtClean="0"/>
              <a:t>science </a:t>
            </a:r>
            <a:r>
              <a:rPr lang="en-US" sz="1100" dirty="0"/>
              <a:t>alone when making a water resource management decision. </a:t>
            </a:r>
          </a:p>
          <a:p>
            <a:r>
              <a:rPr lang="en-US" sz="1100" dirty="0"/>
              <a:t>The lecture, using </a:t>
            </a:r>
            <a:r>
              <a:rPr lang="en-US" sz="1100" dirty="0" smtClean="0"/>
              <a:t>examples </a:t>
            </a:r>
            <a:r>
              <a:rPr lang="en-US" sz="1100" dirty="0"/>
              <a:t>from </a:t>
            </a:r>
            <a:r>
              <a:rPr lang="en-US" sz="1100" dirty="0" smtClean="0"/>
              <a:t>parks </a:t>
            </a:r>
            <a:r>
              <a:rPr lang="en-US" sz="1100" dirty="0"/>
              <a:t>across the United States, will explore the process of how parks identify water resource needs, issues and concerns, and how they develop and apply </a:t>
            </a:r>
            <a:r>
              <a:rPr lang="en-US" sz="1100" dirty="0" smtClean="0"/>
              <a:t>scientific </a:t>
            </a:r>
            <a:r>
              <a:rPr lang="en-US" sz="1100" dirty="0"/>
              <a:t>information needed to make water resource management decisions. Specific challenges to decision making and park water resource management will be presented and explored including trans-boundary issues, partnership building, scientific uncertainty, funding and personnel/expertise, and making science-based decisions that also appropriately consider </a:t>
            </a:r>
            <a:r>
              <a:rPr lang="en-US" sz="1100" dirty="0" smtClean="0"/>
              <a:t>legal</a:t>
            </a:r>
            <a:r>
              <a:rPr lang="en-US" sz="1100" dirty="0"/>
              <a:t>, political, socioeconomic, and cultural impacts of the decision. As part of the visit, the lecturer will also present future water resource research and management needs in parks and across the nation, present information about engaging in water resources research within parks, and advise students on programs for seasonal and permanent employment as a water resource professional within the National Park Service.</a:t>
            </a:r>
          </a:p>
          <a:p>
            <a:endParaRPr lang="en-US" sz="1100" dirty="0"/>
          </a:p>
        </p:txBody>
      </p:sp>
      <p:sp>
        <p:nvSpPr>
          <p:cNvPr id="5" name="TextBox 4"/>
          <p:cNvSpPr txBox="1"/>
          <p:nvPr/>
        </p:nvSpPr>
        <p:spPr>
          <a:xfrm>
            <a:off x="2174052" y="876061"/>
            <a:ext cx="4536025" cy="1754326"/>
          </a:xfrm>
          <a:prstGeom prst="rect">
            <a:avLst/>
          </a:prstGeom>
          <a:noFill/>
        </p:spPr>
        <p:txBody>
          <a:bodyPr wrap="square" rtlCol="0">
            <a:spAutoFit/>
          </a:bodyPr>
          <a:lstStyle/>
          <a:p>
            <a:pPr algn="ctr"/>
            <a:r>
              <a:rPr lang="en-US" sz="2000" dirty="0" smtClean="0"/>
              <a:t>2017 </a:t>
            </a:r>
            <a:r>
              <a:rPr lang="en-US" sz="2000" dirty="0" err="1" smtClean="0"/>
              <a:t>Birdsall-Dreiss</a:t>
            </a:r>
            <a:r>
              <a:rPr lang="en-US" sz="2000" dirty="0" smtClean="0"/>
              <a:t> Distinguished Lecture</a:t>
            </a:r>
            <a:endParaRPr lang="en-US" sz="1100" dirty="0"/>
          </a:p>
          <a:p>
            <a:pPr algn="ctr"/>
            <a:r>
              <a:rPr lang="en-US" sz="2400" b="1" dirty="0">
                <a:solidFill>
                  <a:schemeClr val="accent2">
                    <a:lumMod val="50000"/>
                  </a:schemeClr>
                </a:solidFill>
              </a:rPr>
              <a:t>Water Resource Stewardship in the U.S. National </a:t>
            </a:r>
            <a:r>
              <a:rPr lang="en-US" sz="2400" b="1">
                <a:solidFill>
                  <a:schemeClr val="accent2">
                    <a:lumMod val="50000"/>
                  </a:schemeClr>
                </a:solidFill>
              </a:rPr>
              <a:t>Park </a:t>
            </a:r>
            <a:r>
              <a:rPr lang="en-US" sz="2400" b="1" smtClean="0">
                <a:solidFill>
                  <a:schemeClr val="accent2">
                    <a:lumMod val="50000"/>
                  </a:schemeClr>
                </a:solidFill>
              </a:rPr>
              <a:t>Service</a:t>
            </a:r>
          </a:p>
          <a:p>
            <a:pPr algn="ctr"/>
            <a:r>
              <a:rPr lang="en-US" sz="2000" smtClean="0"/>
              <a:t>Dr</a:t>
            </a:r>
            <a:r>
              <a:rPr lang="en-US" sz="2000" dirty="0" smtClean="0"/>
              <a:t>. Ed Harvey, Chief, </a:t>
            </a:r>
            <a:r>
              <a:rPr lang="en-US" sz="2000" dirty="0"/>
              <a:t>U.S National Park Service </a:t>
            </a:r>
            <a:r>
              <a:rPr lang="en-US" sz="2000" dirty="0" smtClean="0"/>
              <a:t>Water </a:t>
            </a:r>
            <a:r>
              <a:rPr lang="en-US" sz="2000" dirty="0"/>
              <a:t>Resources </a:t>
            </a:r>
            <a:r>
              <a:rPr lang="en-US" sz="2000" dirty="0" smtClean="0"/>
              <a:t>Division</a:t>
            </a:r>
          </a:p>
        </p:txBody>
      </p:sp>
      <p:sp>
        <p:nvSpPr>
          <p:cNvPr id="6" name="TextBox 5"/>
          <p:cNvSpPr txBox="1"/>
          <p:nvPr/>
        </p:nvSpPr>
        <p:spPr>
          <a:xfrm>
            <a:off x="3309674" y="7952834"/>
            <a:ext cx="2815462" cy="830997"/>
          </a:xfrm>
          <a:prstGeom prst="rect">
            <a:avLst/>
          </a:prstGeom>
          <a:noFill/>
        </p:spPr>
        <p:txBody>
          <a:bodyPr wrap="square" rtlCol="0">
            <a:spAutoFit/>
          </a:bodyPr>
          <a:lstStyle/>
          <a:p>
            <a:r>
              <a:rPr lang="en-US" sz="1600" dirty="0" smtClean="0"/>
              <a:t>Sponsored by the </a:t>
            </a:r>
          </a:p>
          <a:p>
            <a:r>
              <a:rPr lang="en-US" sz="1600" dirty="0" smtClean="0"/>
              <a:t>Geological Society of America </a:t>
            </a:r>
          </a:p>
          <a:p>
            <a:r>
              <a:rPr lang="en-US" sz="1600" dirty="0" smtClean="0"/>
              <a:t>Hydrogeology Division</a:t>
            </a:r>
            <a:endParaRPr lang="en-US" sz="1600" dirty="0"/>
          </a:p>
        </p:txBody>
      </p:sp>
      <p:sp>
        <p:nvSpPr>
          <p:cNvPr id="7" name="TextBox 6"/>
          <p:cNvSpPr txBox="1"/>
          <p:nvPr/>
        </p:nvSpPr>
        <p:spPr>
          <a:xfrm>
            <a:off x="1010477" y="164636"/>
            <a:ext cx="4833118" cy="400110"/>
          </a:xfrm>
          <a:prstGeom prst="rect">
            <a:avLst/>
          </a:prstGeom>
          <a:noFill/>
        </p:spPr>
        <p:txBody>
          <a:bodyPr wrap="none" rtlCol="0">
            <a:spAutoFit/>
          </a:bodyPr>
          <a:lstStyle/>
          <a:p>
            <a:pPr algn="ctr"/>
            <a:r>
              <a:rPr lang="en-US" sz="2000" dirty="0" smtClean="0">
                <a:solidFill>
                  <a:schemeClr val="accent4">
                    <a:lumMod val="20000"/>
                    <a:lumOff val="80000"/>
                  </a:schemeClr>
                </a:solidFill>
              </a:rPr>
              <a:t>&lt;Your Logo and Seminar Series Name Here&gt;</a:t>
            </a:r>
            <a:endParaRPr lang="en-US" sz="2000" dirty="0">
              <a:solidFill>
                <a:schemeClr val="accent4">
                  <a:lumMod val="20000"/>
                  <a:lumOff val="80000"/>
                </a:schemeClr>
              </a:solidFill>
            </a:endParaRPr>
          </a:p>
        </p:txBody>
      </p:sp>
      <p:sp>
        <p:nvSpPr>
          <p:cNvPr id="8" name="TextBox 7"/>
          <p:cNvSpPr txBox="1"/>
          <p:nvPr/>
        </p:nvSpPr>
        <p:spPr>
          <a:xfrm>
            <a:off x="760036" y="7437377"/>
            <a:ext cx="5334000" cy="461665"/>
          </a:xfrm>
          <a:prstGeom prst="rect">
            <a:avLst/>
          </a:prstGeom>
          <a:noFill/>
        </p:spPr>
        <p:txBody>
          <a:bodyPr wrap="square" rtlCol="0">
            <a:spAutoFit/>
          </a:bodyPr>
          <a:lstStyle/>
          <a:p>
            <a:pPr algn="ctr"/>
            <a:r>
              <a:rPr lang="en-US" sz="2400" b="1" dirty="0" smtClean="0">
                <a:solidFill>
                  <a:schemeClr val="accent2">
                    <a:lumMod val="50000"/>
                  </a:schemeClr>
                </a:solidFill>
              </a:rPr>
              <a:t>June 21, 3 pm, EWSC 216</a:t>
            </a:r>
          </a:p>
        </p:txBody>
      </p:sp>
      <p:pic>
        <p:nvPicPr>
          <p:cNvPr id="1028" name="Picture 4" descr="Hydrogeology Divi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7888" y="7952834"/>
            <a:ext cx="1831786" cy="84197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3"/>
          <a:stretch>
            <a:fillRect/>
          </a:stretch>
        </p:blipFill>
        <p:spPr>
          <a:xfrm>
            <a:off x="361737" y="881814"/>
            <a:ext cx="1812315" cy="1883992"/>
          </a:xfrm>
          <a:prstGeom prst="rect">
            <a:avLst/>
          </a:prstGeom>
        </p:spPr>
      </p:pic>
    </p:spTree>
    <p:extLst>
      <p:ext uri="{BB962C8B-B14F-4D97-AF65-F5344CB8AC3E}">
        <p14:creationId xmlns:p14="http://schemas.microsoft.com/office/powerpoint/2010/main" val="138410992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85</TotalTime>
  <Words>479</Words>
  <Application>Microsoft Office PowerPoint</Application>
  <PresentationFormat>Letter Paper (8.5x11 in)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Alicia Wilson</dc:creator>
  <cp:lastModifiedBy>Michael Sukop</cp:lastModifiedBy>
  <cp:revision>10</cp:revision>
  <dcterms:created xsi:type="dcterms:W3CDTF">2016-06-21T14:15:36Z</dcterms:created>
  <dcterms:modified xsi:type="dcterms:W3CDTF">2016-12-15T13:32:12Z</dcterms:modified>
</cp:coreProperties>
</file>