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99" r:id="rId9"/>
    <p:sldId id="300" r:id="rId10"/>
    <p:sldId id="264" r:id="rId11"/>
    <p:sldId id="266" r:id="rId12"/>
    <p:sldId id="261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DAA"/>
    <a:srgbClr val="000000"/>
    <a:srgbClr val="41A66A"/>
    <a:srgbClr val="CADC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3" autoAdjust="0"/>
    <p:restoredTop sz="94660"/>
  </p:normalViewPr>
  <p:slideViewPr>
    <p:cSldViewPr snapToGrid="0">
      <p:cViewPr varScale="1">
        <p:scale>
          <a:sx n="64" d="100"/>
          <a:sy n="64" d="100"/>
        </p:scale>
        <p:origin x="556" y="3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725EFFF-8EDD-4A20-816F-92673FA1FE58}"/>
              </a:ext>
            </a:extLst>
          </p:cNvPr>
          <p:cNvSpPr/>
          <p:nvPr userDrawn="1"/>
        </p:nvSpPr>
        <p:spPr>
          <a:xfrm>
            <a:off x="0" y="5364148"/>
            <a:ext cx="12192000" cy="1493852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5DA47-D4ED-4331-BC51-A644390717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DD3F55-A7C8-4133-A162-950D0AB7F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84358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054CFC-CB2F-45A8-8B65-B816EAA90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464091-97D0-48A0-AEE5-3F13AB82E51F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A5F12-D456-4562-B142-9F324B9FD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93691"/>
            <a:ext cx="9144000" cy="156124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rgbClr val="005DAA"/>
                </a:solidFill>
                <a:latin typeface="Futura Std Book" panose="020B05020202040203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1A1A6C-6DFA-4E47-BE72-3547BF8D77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10286"/>
            <a:ext cx="9144000" cy="1417533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05DAA"/>
                </a:solidFill>
                <a:latin typeface="Futura Std Book" panose="020B05020202040203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8912EEE-A23D-4308-BB19-930241D332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153" y="-250530"/>
            <a:ext cx="14656305" cy="250915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88126E1-A458-43B9-B5ED-8458FDB2B66F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849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CB03C-6AC2-4DB7-A658-D5404DDDA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Futura Std Medium" panose="020B05020202040203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8797C0-34C0-4691-AA09-7BB53CFC04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E572BB-3A31-422E-9A92-2DF6056D77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Futura Std Medium" panose="020B0502020204020303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6A430D9-2FA7-4831-BCB4-961352E7C619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C599D36-0711-46B6-8CF2-7181F0BEAF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31" y="5994747"/>
            <a:ext cx="5233737" cy="896016"/>
          </a:xfrm>
          <a:prstGeom prst="rect">
            <a:avLst/>
          </a:prstGeom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619F7AFF-A0EC-4349-BF11-151E680304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7BCD3B9-AB8B-4BDB-A194-A6E40B5CB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8B89BD-74E3-407C-AC73-3134C6C1FDAF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B473EC-385B-4175-99DD-B6E69831CB0B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288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90400-6E5E-4248-AF84-F740E7E60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Futura Std Medium" panose="020B05020202040203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8EC9DE-87CD-4B57-BEED-4707342E6A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029835"/>
          </a:xfrm>
        </p:spPr>
        <p:txBody>
          <a:bodyPr vert="eaVert"/>
          <a:lstStyle>
            <a:lvl1pPr>
              <a:defRPr>
                <a:latin typeface="Futura Std Medium" panose="020B0502020204020303" pitchFamily="34" charset="0"/>
              </a:defRPr>
            </a:lvl1pPr>
            <a:lvl2pPr>
              <a:defRPr>
                <a:latin typeface="Futura Std Medium" panose="020B0502020204020303" pitchFamily="34" charset="0"/>
              </a:defRPr>
            </a:lvl2pPr>
            <a:lvl3pPr>
              <a:defRPr>
                <a:latin typeface="Futura Std Medium" panose="020B0502020204020303" pitchFamily="34" charset="0"/>
              </a:defRPr>
            </a:lvl3pPr>
            <a:lvl4pPr>
              <a:defRPr>
                <a:latin typeface="Futura Std Medium" panose="020B0502020204020303" pitchFamily="34" charset="0"/>
              </a:defRPr>
            </a:lvl4pPr>
            <a:lvl5pPr>
              <a:defRPr>
                <a:latin typeface="Futura Std Medium" panose="020B05020202040203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22057D-2F0F-4581-A03C-C7B395E85EA4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142846-DFE0-4B39-A7E0-5E7B5BC886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31" y="5994747"/>
            <a:ext cx="5233737" cy="896016"/>
          </a:xfrm>
          <a:prstGeom prst="rect">
            <a:avLst/>
          </a:prstGeom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856DF7D7-6C3B-47BD-B120-FA44F633BE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4CA105D-4477-46C8-BE84-22C9C67B5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E48DFC6-4872-4DA3-955E-3456CFFF010D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9597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E2456A-AFA0-4AF7-BB00-BF814F4528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521634"/>
          </a:xfrm>
        </p:spPr>
        <p:txBody>
          <a:bodyPr vert="eaVert"/>
          <a:lstStyle>
            <a:lvl1pPr>
              <a:defRPr>
                <a:latin typeface="Futura Std Medium" panose="020B05020202040203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C9120C-732B-4E5B-90D9-9213CF26C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52163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E19800-25F1-472B-9B02-86977791A2F0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323DAD-85EC-4A78-A966-E8DE0007C0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31" y="5994747"/>
            <a:ext cx="5233737" cy="896016"/>
          </a:xfrm>
          <a:prstGeom prst="rect">
            <a:avLst/>
          </a:prstGeom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D26F2826-0DA1-4B30-B383-A7391B1726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5128D58-E847-42D0-B81F-E1184E522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8E354F3-96EA-480E-8FA3-B3D9CE0C6533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B34E2F-F8D4-4365-8072-1EC65E1B521D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638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67C15-C852-45A0-A9FF-5ABC967BC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937272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833654-53D4-42EB-9A5D-16E01A38D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C6032-E40F-490E-8B39-07B93EDEFCAA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85D51B-3EF0-40CF-984C-CAC0B98D93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39AB25-4225-4DE9-ADDB-08326D1FD8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30506" y="3591762"/>
            <a:ext cx="7530985" cy="1952625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87017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featuring shield/other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E85CC63-47A1-4FF3-A721-2AB9DF479A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021" y="23765"/>
            <a:ext cx="9119406" cy="15612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260AA2-D0AE-4E46-9793-81B6CF7900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46748" y="1044919"/>
            <a:ext cx="5664201" cy="427313"/>
          </a:xfrm>
        </p:spPr>
        <p:txBody>
          <a:bodyPr anchor="b">
            <a:normAutofit/>
          </a:bodyPr>
          <a:lstStyle>
            <a:lvl1pPr>
              <a:defRPr sz="1800">
                <a:solidFill>
                  <a:schemeClr val="tx1"/>
                </a:solidFill>
                <a:latin typeface="Futura Std Book" panose="020B0502020204020303" pitchFamily="34" charset="0"/>
              </a:defRPr>
            </a:lvl1pPr>
          </a:lstStyle>
          <a:p>
            <a:r>
              <a:rPr lang="en-US" dirty="0"/>
              <a:t>CLICK TO EDIT MASTER SUBHEADER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BC6AB7-125F-450F-B7DA-059299FA8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2219310"/>
            <a:ext cx="9144000" cy="3438540"/>
          </a:xfrm>
        </p:spPr>
        <p:txBody>
          <a:bodyPr/>
          <a:lstStyle>
            <a:lvl1pPr marL="0" indent="0">
              <a:buNone/>
              <a:defRPr sz="2400">
                <a:solidFill>
                  <a:srgbClr val="005DAA"/>
                </a:solidFill>
                <a:latin typeface="Futura Std Medium" panose="020B05020202040203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02086E-8EBD-44C8-A86D-409B79D032FA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DF218A5A-77EB-4CA5-AD85-4FECF9DA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27258C9-E2DA-41CE-B942-4B7A68BDE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BD7649-E8D4-4610-9270-96F0CD934D98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F89A07-1FC5-4A33-89EB-74D56F995E7F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562CB4D-0694-46C2-87D1-914EAFB07614}"/>
              </a:ext>
            </a:extLst>
          </p:cNvPr>
          <p:cNvSpPr/>
          <p:nvPr userDrawn="1"/>
        </p:nvSpPr>
        <p:spPr>
          <a:xfrm>
            <a:off x="5591174" y="443570"/>
            <a:ext cx="62003" cy="10381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E5F92C52-7111-4AE1-9B3B-A074FD8F833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38625" y="433388"/>
            <a:ext cx="1147672" cy="1038188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dirty="0"/>
              <a:t>Insert shield/logo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11D13D0E-9893-4BDB-94F3-C77FEB664EC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863859" y="433388"/>
            <a:ext cx="1147672" cy="1038188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dirty="0"/>
              <a:t>Insert shield/logo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AAD88FA1-2CCF-495A-B99D-F7F1AA20F3B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489093" y="433388"/>
            <a:ext cx="1147672" cy="1038188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dirty="0"/>
              <a:t>Insert shield/logo</a:t>
            </a:r>
          </a:p>
        </p:txBody>
      </p:sp>
    </p:spTree>
    <p:extLst>
      <p:ext uri="{BB962C8B-B14F-4D97-AF65-F5344CB8AC3E}">
        <p14:creationId xmlns:p14="http://schemas.microsoft.com/office/powerpoint/2010/main" val="456997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C81A4-1F4D-44FF-BE15-8D833FBCB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Futura Std Medium" panose="020B05020202040203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E064E9-991D-43C1-842A-58A67F7DC661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AED3ED-B4DB-45B6-8402-641864527F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31" y="5994747"/>
            <a:ext cx="5233737" cy="896016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C3B0D7F-B40B-4F5B-A385-F852364D4B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1A32AC3-EDF0-4D1A-8EEE-334C48794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A36B1AE-0D0B-4931-86A7-19E346DDC04C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B3B05E5-B691-476C-A190-83F2AB25304E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681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C1C0E-F487-438F-92F4-69BD94304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5DAA"/>
                </a:solidFill>
                <a:latin typeface="Futura Std Medium" panose="020B05020202040203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4C6EB4-4D51-4181-B6D0-6CAF882C3D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5DAA"/>
                </a:solidFill>
                <a:latin typeface="Futura Std Medium" panose="020B0502020204020303" pitchFamily="34" charset="0"/>
              </a:defRPr>
            </a:lvl1pPr>
            <a:lvl2pPr>
              <a:defRPr>
                <a:solidFill>
                  <a:srgbClr val="005DAA"/>
                </a:solidFill>
                <a:latin typeface="Futura Std Medium" panose="020B0502020204020303" pitchFamily="34" charset="0"/>
              </a:defRPr>
            </a:lvl2pPr>
            <a:lvl3pPr>
              <a:defRPr>
                <a:solidFill>
                  <a:srgbClr val="005DAA"/>
                </a:solidFill>
                <a:latin typeface="Futura Std Medium" panose="020B0502020204020303" pitchFamily="34" charset="0"/>
              </a:defRPr>
            </a:lvl3pPr>
            <a:lvl4pPr>
              <a:defRPr>
                <a:solidFill>
                  <a:srgbClr val="005DAA"/>
                </a:solidFill>
                <a:latin typeface="Futura Std Medium" panose="020B0502020204020303" pitchFamily="34" charset="0"/>
              </a:defRPr>
            </a:lvl4pPr>
            <a:lvl5pPr>
              <a:defRPr>
                <a:solidFill>
                  <a:srgbClr val="005DAA"/>
                </a:solidFill>
                <a:latin typeface="Futura Std Medium" panose="020B05020202040203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425A9E6-46B1-40A5-AD1F-E74BBC46CD31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1139E85-8A64-4663-A0D6-CC659D5AE4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31" y="5994747"/>
            <a:ext cx="5233737" cy="896016"/>
          </a:xfrm>
          <a:prstGeom prst="rect">
            <a:avLst/>
          </a:prstGeom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F0CA44B0-BBC4-4B87-9828-6CAFA8444A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3A59F98-08C8-47C5-AB0C-A03F7FA2B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25AB50A-34A9-4920-8E88-16D00A633183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AC3A0D-CB09-4AA1-93C3-52DD59E156A0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701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E512F52-5E4A-4D70-B56D-DEED2E300D54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BD397F8-3EA9-491D-BB45-505E29CBA3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31" y="5994747"/>
            <a:ext cx="5233737" cy="896016"/>
          </a:xfrm>
          <a:prstGeom prst="rect">
            <a:avLst/>
          </a:prstGeom>
        </p:spPr>
      </p:pic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23ABDB7D-C655-4930-9C34-97456A987F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DB4369C3-3EA0-4392-ACEF-9EE5DFB96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5C4368-224E-47A3-B6BA-603A039C5522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5CCD1F-0402-4FF2-9F56-F95D8A696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Futura Std Medium" panose="020B05020202040203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AC5DB-85F9-4162-B34C-DFA6A3BAF6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061134"/>
          </a:xfrm>
        </p:spPr>
        <p:txBody>
          <a:bodyPr/>
          <a:lstStyle>
            <a:lvl1pPr>
              <a:defRPr>
                <a:latin typeface="Futura Std Medium" panose="020B0502020204020303" pitchFamily="34" charset="0"/>
              </a:defRPr>
            </a:lvl1pPr>
            <a:lvl2pPr>
              <a:defRPr>
                <a:latin typeface="Futura Std Medium" panose="020B0502020204020303" pitchFamily="34" charset="0"/>
              </a:defRPr>
            </a:lvl2pPr>
            <a:lvl3pPr>
              <a:defRPr>
                <a:latin typeface="Futura Std Medium" panose="020B0502020204020303" pitchFamily="34" charset="0"/>
              </a:defRPr>
            </a:lvl3pPr>
            <a:lvl4pPr>
              <a:defRPr>
                <a:latin typeface="Futura Std Medium" panose="020B0502020204020303" pitchFamily="34" charset="0"/>
              </a:defRPr>
            </a:lvl4pPr>
            <a:lvl5pPr>
              <a:defRPr>
                <a:latin typeface="Futura Std Medium" panose="020B05020202040203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7BF849-607A-4BC7-8C13-7666741739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032793"/>
          </a:xfrm>
        </p:spPr>
        <p:txBody>
          <a:bodyPr/>
          <a:lstStyle>
            <a:lvl1pPr>
              <a:defRPr>
                <a:latin typeface="Futura Std Medium" panose="020B0502020204020303" pitchFamily="34" charset="0"/>
              </a:defRPr>
            </a:lvl1pPr>
            <a:lvl2pPr>
              <a:defRPr>
                <a:latin typeface="Futura Std Medium" panose="020B0502020204020303" pitchFamily="34" charset="0"/>
              </a:defRPr>
            </a:lvl2pPr>
            <a:lvl3pPr>
              <a:defRPr>
                <a:latin typeface="Futura Std Medium" panose="020B0502020204020303" pitchFamily="34" charset="0"/>
              </a:defRPr>
            </a:lvl3pPr>
            <a:lvl4pPr>
              <a:defRPr>
                <a:latin typeface="Futura Std Medium" panose="020B0502020204020303" pitchFamily="34" charset="0"/>
              </a:defRPr>
            </a:lvl4pPr>
            <a:lvl5pPr>
              <a:defRPr>
                <a:latin typeface="Futura Std Medium" panose="020B05020202040203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10E53A-2B45-4F25-AFB8-B28130387BB7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89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9B1C3-637E-4257-B2BC-0BF3CE569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Futura Std Medium" panose="020B05020202040203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F52FB5-B11D-4014-8BD5-43D2B0D6D6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Futura Std Medium" panose="020B05020202040203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1437C9-A6A8-48CF-AAD0-04BD2E104B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Futura Std Medium" panose="020B0502020204020303" pitchFamily="34" charset="0"/>
              </a:defRPr>
            </a:lvl1pPr>
            <a:lvl2pPr>
              <a:defRPr>
                <a:latin typeface="Futura Std Medium" panose="020B0502020204020303" pitchFamily="34" charset="0"/>
              </a:defRPr>
            </a:lvl2pPr>
            <a:lvl3pPr>
              <a:defRPr>
                <a:latin typeface="Futura Std Medium" panose="020B0502020204020303" pitchFamily="34" charset="0"/>
              </a:defRPr>
            </a:lvl3pPr>
            <a:lvl4pPr>
              <a:defRPr>
                <a:latin typeface="Futura Std Medium" panose="020B0502020204020303" pitchFamily="34" charset="0"/>
              </a:defRPr>
            </a:lvl4pPr>
            <a:lvl5pPr>
              <a:defRPr>
                <a:latin typeface="Futura Std Medium" panose="020B05020202040203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51D108-6E51-47ED-9326-945B55FF37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Futura Std Medium" panose="020B05020202040203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A6321F-5B68-4ED0-B3E7-6E899E51B0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Futura Std Medium" panose="020B0502020204020303" pitchFamily="34" charset="0"/>
              </a:defRPr>
            </a:lvl1pPr>
            <a:lvl2pPr>
              <a:defRPr>
                <a:latin typeface="Futura Std Medium" panose="020B0502020204020303" pitchFamily="34" charset="0"/>
              </a:defRPr>
            </a:lvl2pPr>
            <a:lvl3pPr>
              <a:defRPr>
                <a:latin typeface="Futura Std Medium" panose="020B0502020204020303" pitchFamily="34" charset="0"/>
              </a:defRPr>
            </a:lvl3pPr>
            <a:lvl4pPr>
              <a:defRPr>
                <a:latin typeface="Futura Std Medium" panose="020B0502020204020303" pitchFamily="34" charset="0"/>
              </a:defRPr>
            </a:lvl4pPr>
            <a:lvl5pPr>
              <a:defRPr>
                <a:latin typeface="Futura Std Medium" panose="020B05020202040203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8AC222C-FF55-441A-BF8F-1492B925828A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0004866-1FF3-48FE-9E3E-BA633760F8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31" y="5994747"/>
            <a:ext cx="5233737" cy="896016"/>
          </a:xfrm>
          <a:prstGeom prst="rect">
            <a:avLst/>
          </a:prstGeom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FEB10E6-7960-4A93-8DBA-F7550B4D13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1CF1ADE-FB25-4EFB-AC66-645181C15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D06AD8-6164-4086-AD59-E7810695A369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DC97F9D-833E-46AD-A620-42EFC52C6E58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011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F71ADDC-BB63-428F-AC1F-2BEED1DABD41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3BB5EF-89FD-4EFA-9114-02A5181ACB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31" y="5994747"/>
            <a:ext cx="5233737" cy="896016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B96DF25-FFC3-46F6-8E4B-CFC6E918C4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274195C-470F-4E61-8614-9CC4E0381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4555A0D-E537-49C5-8ABB-EE3A7280905A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8D80B15-E147-479C-A13A-5DD55E452A28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303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E6A4-9957-4EC7-A85E-5735D27B4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Futura Std Medium" panose="020B05020202040203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5D9FA-6151-4D66-B28A-88EBAD89D8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Futura Std Medium" panose="020B0502020204020303" pitchFamily="34" charset="0"/>
              </a:defRPr>
            </a:lvl1pPr>
            <a:lvl2pPr>
              <a:defRPr sz="2800">
                <a:latin typeface="Futura Std Medium" panose="020B0502020204020303" pitchFamily="34" charset="0"/>
              </a:defRPr>
            </a:lvl2pPr>
            <a:lvl3pPr>
              <a:defRPr sz="2400">
                <a:latin typeface="Futura Std Medium" panose="020B0502020204020303" pitchFamily="34" charset="0"/>
              </a:defRPr>
            </a:lvl3pPr>
            <a:lvl4pPr>
              <a:defRPr sz="2000">
                <a:latin typeface="Futura Std Medium" panose="020B0502020204020303" pitchFamily="34" charset="0"/>
              </a:defRPr>
            </a:lvl4pPr>
            <a:lvl5pPr>
              <a:defRPr sz="2000">
                <a:latin typeface="Futura Std Medium" panose="020B0502020204020303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BAD27F-89B9-4F43-A620-562358049E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Futura Std Medium" panose="020B0502020204020303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F6107E4-01FA-4038-A960-6B79CE40D7D4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F27C68A-F762-4AE6-8B86-4F4E24E87E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31" y="5994747"/>
            <a:ext cx="5233737" cy="896016"/>
          </a:xfrm>
          <a:prstGeom prst="rect">
            <a:avLst/>
          </a:prstGeom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D8A96BBC-2C6D-48DD-BC9F-21D471D6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5BBF302-014A-4FB5-A2E5-D4A6A5AB5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DCE6231-AED1-42AF-8C81-8A07644EB43E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BAC7EF-BD04-4AB0-BFFF-B6A78D7BA859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901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560F03-6BE7-4094-A9A3-5C7B10D8A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45BBC1-4F59-4CF5-ACF7-4E66F29BE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611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113BF5-2456-43C4-A10F-CB1780D470E8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8F74E2-52C2-4B7D-8CD3-DCF6761C4EB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31" y="5994747"/>
            <a:ext cx="5233737" cy="896016"/>
          </a:xfrm>
          <a:prstGeom prst="rect">
            <a:avLst/>
          </a:prstGeom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58D518E6-D89A-4B65-AB60-7C819AC56E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1B528B9-45A3-49FF-8A99-607ED02577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4269AE-926C-4083-9F09-6964938E8F5B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E4438F2-EE9C-4308-A604-998753C520B6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771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4" r:id="rId4"/>
    <p:sldLayoutId id="2147483650" r:id="rId5"/>
    <p:sldLayoutId id="2147483652" r:id="rId6"/>
    <p:sldLayoutId id="2147483653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5DAA"/>
          </a:solidFill>
          <a:latin typeface="Futura Medium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5DAA"/>
          </a:solidFill>
          <a:latin typeface="Futura Std Medium" panose="020B05020202040203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5DAA"/>
          </a:solidFill>
          <a:latin typeface="Futura Std Medium" panose="020B05020202040203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5DAA"/>
          </a:solidFill>
          <a:latin typeface="Futura Std Medium" panose="020B05020202040203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5DAA"/>
          </a:solidFill>
          <a:latin typeface="Futura Std Medium" panose="020B05020202040203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5DAA"/>
          </a:solidFill>
          <a:latin typeface="Futura Std Medium" panose="020B05020202040203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collaborate.asce.org/get-started/new-user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B50BD-481D-44E6-ACDA-8A80941A89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Managing Collaboration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227B19-D5FB-45C8-9D41-D6F50E95BF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Tools for Committee Leaders </a:t>
            </a:r>
          </a:p>
        </p:txBody>
      </p:sp>
    </p:spTree>
    <p:extLst>
      <p:ext uri="{BB962C8B-B14F-4D97-AF65-F5344CB8AC3E}">
        <p14:creationId xmlns:p14="http://schemas.microsoft.com/office/powerpoint/2010/main" val="10254312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14C2F-4558-45E2-9724-D7DEA0C56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Editing Posts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2E709C-85DE-4DF8-A4FB-B77DB053E5EE}"/>
              </a:ext>
            </a:extLst>
          </p:cNvPr>
          <p:cNvSpPr/>
          <p:nvPr/>
        </p:nvSpPr>
        <p:spPr>
          <a:xfrm>
            <a:off x="838200" y="1789884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Mistakes happen. You may need to edit details or typos in a post. Here’s how: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To edit a post click the arrow next to the green “Reply to Discussion” button.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Select “Edit” from the drop-down options.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Make your changes, and then click the green “Save” button.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Please note - Administrators are not able to delete posts. Please contact ASCE if you need a post deleted.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A5AC53-84A0-410C-A1DB-F7960E1892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8440" y="641384"/>
            <a:ext cx="3095625" cy="32099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DACFDA7-42E3-4976-84B3-4C49C2F743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4200" y="4127568"/>
            <a:ext cx="3248891" cy="16326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2404C56-D852-40D2-8285-635AB7B795EB}"/>
              </a:ext>
            </a:extLst>
          </p:cNvPr>
          <p:cNvSpPr/>
          <p:nvPr/>
        </p:nvSpPr>
        <p:spPr>
          <a:xfrm>
            <a:off x="9908771" y="1490828"/>
            <a:ext cx="548640" cy="47611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E508C43-F037-4050-B8A6-C6A9C81AC70C}"/>
              </a:ext>
            </a:extLst>
          </p:cNvPr>
          <p:cNvSpPr/>
          <p:nvPr/>
        </p:nvSpPr>
        <p:spPr>
          <a:xfrm>
            <a:off x="7298112" y="4793746"/>
            <a:ext cx="9144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733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59820-0097-457B-8F7B-E4FCAF150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Keeping a Calendar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A7637A-24E2-4CF6-850A-BE5EC2D45ABE}"/>
              </a:ext>
            </a:extLst>
          </p:cNvPr>
          <p:cNvSpPr/>
          <p:nvPr/>
        </p:nvSpPr>
        <p:spPr>
          <a:xfrm>
            <a:off x="944880" y="1482588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Adding events to the Event Calendar is a great way to keep your committee focused and organized. They can view the event on the calendar and upload the event to their Outlook Calendar.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You can schedule committee calls and committee face to face meetings. 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View instructions for setting up events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hlinkClick r:id="rId2"/>
              </a:rPr>
              <a:t>here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9E3610-5B34-4106-AD0F-7B316F232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3240" y="2876204"/>
            <a:ext cx="3229643" cy="27904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1E11C21-66F8-4A2B-B053-8FA73BED24AD}"/>
              </a:ext>
            </a:extLst>
          </p:cNvPr>
          <p:cNvSpPr/>
          <p:nvPr/>
        </p:nvSpPr>
        <p:spPr>
          <a:xfrm>
            <a:off x="10812882" y="839586"/>
            <a:ext cx="653139" cy="73151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6F74865-AD2A-4220-85B6-B081A0EB22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3240" y="731274"/>
            <a:ext cx="4100662" cy="13255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4AB8FC82-326C-499F-AB0E-C81BD4ED50A8}"/>
              </a:ext>
            </a:extLst>
          </p:cNvPr>
          <p:cNvSpPr/>
          <p:nvPr/>
        </p:nvSpPr>
        <p:spPr>
          <a:xfrm>
            <a:off x="10673542" y="1088087"/>
            <a:ext cx="951438" cy="54281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381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0C9D0-B71D-487E-8C38-4F4125923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Approving Minutes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F1A713F-655C-4F63-AF9F-5C5004FE6714}"/>
              </a:ext>
            </a:extLst>
          </p:cNvPr>
          <p:cNvSpPr/>
          <p:nvPr/>
        </p:nvSpPr>
        <p:spPr>
          <a:xfrm>
            <a:off x="838200" y="1803830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You can record the consensus of the committee’s work in one central place instead of following an email chain.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Double click on the library entry and you will see a comment section.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Select add.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Add a comment to approve minutes.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You can gather feedback and consensus about any document from the comments section. </a:t>
            </a:r>
          </a:p>
        </p:txBody>
      </p:sp>
      <p:pic>
        <p:nvPicPr>
          <p:cNvPr id="4" name="Content Placeholder 9">
            <a:extLst>
              <a:ext uri="{FF2B5EF4-FFF2-40B4-BE49-F238E27FC236}">
                <a16:creationId xmlns:a16="http://schemas.microsoft.com/office/drawing/2014/main" id="{499D19ED-8789-4C80-8997-05C481791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5464" y="3429000"/>
            <a:ext cx="4728336" cy="21529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608FA8-DBC2-449F-BCF2-1F56B6B60C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9950" y="1449619"/>
            <a:ext cx="4229100" cy="1047750"/>
          </a:xfrm>
          <a:prstGeom prst="rect">
            <a:avLst/>
          </a:prstGeom>
          <a:solidFill>
            <a:srgbClr val="00B0F0"/>
          </a:solidFill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49BB3959-609E-4022-A448-C9C90EAF24BD}"/>
              </a:ext>
            </a:extLst>
          </p:cNvPr>
          <p:cNvSpPr/>
          <p:nvPr/>
        </p:nvSpPr>
        <p:spPr>
          <a:xfrm>
            <a:off x="10918421" y="3944605"/>
            <a:ext cx="530629" cy="58215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92FF213-7DD1-4139-8748-16376C031A94}"/>
              </a:ext>
            </a:extLst>
          </p:cNvPr>
          <p:cNvSpPr/>
          <p:nvPr/>
        </p:nvSpPr>
        <p:spPr>
          <a:xfrm>
            <a:off x="7622770" y="2123772"/>
            <a:ext cx="1521229" cy="4360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7172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297B5-5DF3-45A4-9317-64CCF001D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Organizing your Documents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95CE13F-A902-42D9-8D96-04D9AF106735}"/>
              </a:ext>
            </a:extLst>
          </p:cNvPr>
          <p:cNvSpPr/>
          <p:nvPr/>
        </p:nvSpPr>
        <p:spPr>
          <a:xfrm>
            <a:off x="978131" y="1460191"/>
            <a:ext cx="511786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Creating a folder structure is vital in keeping your committee organized. Please keep your members in mind as you name each folder.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Click the library tab. 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You will first be asked to create the initial folder. This will be the top folder with the committees name on it. 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Click “Create A Library Entry. This will be added to the parent folder under the community name. 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Once the main folder is started, you can build the folder structure. 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D4E334-BE7F-4849-A4E7-A4F6E0A82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9453" y="3722349"/>
            <a:ext cx="4654347" cy="206482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EF5963DE-E581-469A-B355-953CDAAAE098}"/>
              </a:ext>
            </a:extLst>
          </p:cNvPr>
          <p:cNvSpPr/>
          <p:nvPr/>
        </p:nvSpPr>
        <p:spPr>
          <a:xfrm>
            <a:off x="6763901" y="2310938"/>
            <a:ext cx="1615327" cy="70531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B88D00-CDDC-443C-B253-28A5976E96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4817" y="1592956"/>
            <a:ext cx="4958914" cy="162361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D88F2BAC-FACE-43E8-8C6D-D20A65AFEA60}"/>
              </a:ext>
            </a:extLst>
          </p:cNvPr>
          <p:cNvSpPr/>
          <p:nvPr/>
        </p:nvSpPr>
        <p:spPr>
          <a:xfrm>
            <a:off x="9266033" y="2093872"/>
            <a:ext cx="1615327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8721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C96E8-56A8-4DDC-82C6-9B30FCDD3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Folders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8AB5ADB-8359-48BE-9691-A9C855833701}"/>
              </a:ext>
            </a:extLst>
          </p:cNvPr>
          <p:cNvSpPr/>
          <p:nvPr/>
        </p:nvSpPr>
        <p:spPr>
          <a:xfrm>
            <a:off x="1064029" y="1537855"/>
            <a:ext cx="620960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Click the “New” button on the left screen to create new folders.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Click “New Child” on the left to create sub folders.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To cut and paste folders, click on the folder &gt; click the scissors &gt;  click where you want the folder to be placed, and then click the paste clipboard.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To “Delete” a folder, click the delete button.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4708E1-764B-4669-9360-2CA4D5CCF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9165" y="4012884"/>
            <a:ext cx="2028825" cy="6667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8ACB91-812D-41DB-90E4-6AA427B6BD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1078" y="5320145"/>
            <a:ext cx="952500" cy="5715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DCFB64-125D-4F0D-A9A9-0F48DE2D41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9537" y="694892"/>
            <a:ext cx="2438400" cy="16859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Content Placeholder 9">
            <a:extLst>
              <a:ext uri="{FF2B5EF4-FFF2-40B4-BE49-F238E27FC236}">
                <a16:creationId xmlns:a16="http://schemas.microsoft.com/office/drawing/2014/main" id="{A4BECEDB-332A-4215-9937-346A8FDF1F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1129" y="3384514"/>
            <a:ext cx="4824374" cy="23383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701EFA59-CB8F-42B2-91AD-A58A95DA562E}"/>
              </a:ext>
            </a:extLst>
          </p:cNvPr>
          <p:cNvSpPr/>
          <p:nvPr/>
        </p:nvSpPr>
        <p:spPr>
          <a:xfrm>
            <a:off x="2611078" y="4169504"/>
            <a:ext cx="631767" cy="44248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6C8EC1B-58D3-453D-95EA-9F33ABBC9670}"/>
              </a:ext>
            </a:extLst>
          </p:cNvPr>
          <p:cNvSpPr/>
          <p:nvPr/>
        </p:nvSpPr>
        <p:spPr>
          <a:xfrm>
            <a:off x="3049929" y="4169503"/>
            <a:ext cx="631767" cy="44248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CEC7F9D-F9AA-4963-94F8-86E321683E4E}"/>
              </a:ext>
            </a:extLst>
          </p:cNvPr>
          <p:cNvSpPr/>
          <p:nvPr/>
        </p:nvSpPr>
        <p:spPr>
          <a:xfrm>
            <a:off x="8271163" y="1683789"/>
            <a:ext cx="897775" cy="67333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350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A553D-5F99-4195-BE17-D06A40103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Uploading a Document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78D9DD9-830A-4FE8-A825-01C41368B3D4}"/>
              </a:ext>
            </a:extLst>
          </p:cNvPr>
          <p:cNvSpPr/>
          <p:nvPr/>
        </p:nvSpPr>
        <p:spPr>
          <a:xfrm>
            <a:off x="838200" y="1562793"/>
            <a:ext cx="205601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Click the green “Create New Library Entry” button.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Add the title of the document.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5FF272-9F28-4AAB-8A54-FBEEEE11C8B8}"/>
              </a:ext>
            </a:extLst>
          </p:cNvPr>
          <p:cNvSpPr/>
          <p:nvPr/>
        </p:nvSpPr>
        <p:spPr>
          <a:xfrm>
            <a:off x="7813963" y="1069999"/>
            <a:ext cx="3374967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The committee library will already be selected.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Pick an existing folder within the library.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Select entry type. Most files will be a “Standard File Upload.”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You will automatically be  added as the owner. You do not need to enter your name unless you want the owner to be another member.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Click “Next.”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080541-55C9-413F-9D3B-DA5988405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0179" y="3712259"/>
            <a:ext cx="4321002" cy="21590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E61D9B-06DC-4C44-81DB-978EC09CCB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6594" y="2003368"/>
            <a:ext cx="3160192" cy="858891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02DDF32C-507A-4B16-854A-F488A99013F8}"/>
              </a:ext>
            </a:extLst>
          </p:cNvPr>
          <p:cNvSpPr/>
          <p:nvPr/>
        </p:nvSpPr>
        <p:spPr>
          <a:xfrm>
            <a:off x="4039985" y="2161146"/>
            <a:ext cx="2310939" cy="54032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5917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CFCC5-C4AA-49EB-A524-1BDA1FAC7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Upload Multiple Documents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EF831C-7C2E-4E62-B4E2-2F6B3D7F82E4}"/>
              </a:ext>
            </a:extLst>
          </p:cNvPr>
          <p:cNvSpPr/>
          <p:nvPr/>
        </p:nvSpPr>
        <p:spPr>
          <a:xfrm>
            <a:off x="838200" y="1562761"/>
            <a:ext cx="294409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Click the green “Choose and Upload” button.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Click the “Plus sign.”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Choose from the folder on the left and drag the file(s) you would like to upload.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Click the blue “Upload” button to upload your documents once they have been added to the screen. 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470AF0C-24EF-420F-8EBF-81C81114FD29}"/>
              </a:ext>
            </a:extLst>
          </p:cNvPr>
          <p:cNvSpPr/>
          <p:nvPr/>
        </p:nvSpPr>
        <p:spPr>
          <a:xfrm>
            <a:off x="6589223" y="2070933"/>
            <a:ext cx="1512917" cy="43226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B51BF97-5651-4A6B-8450-8EEE8A77AF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158" y="1367623"/>
            <a:ext cx="3644849" cy="20425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7344B6D7-A098-47C0-B93B-2B8447455726}"/>
              </a:ext>
            </a:extLst>
          </p:cNvPr>
          <p:cNvSpPr/>
          <p:nvPr/>
        </p:nvSpPr>
        <p:spPr>
          <a:xfrm>
            <a:off x="6381405" y="1777759"/>
            <a:ext cx="1199802" cy="43226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BDD73B-4B8D-4A89-B91B-844FD68372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8967" y="3515583"/>
            <a:ext cx="3400382" cy="23001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DACCCF72-7888-4F11-A4CA-BBCB159AD7E8}"/>
              </a:ext>
            </a:extLst>
          </p:cNvPr>
          <p:cNvSpPr/>
          <p:nvPr/>
        </p:nvSpPr>
        <p:spPr>
          <a:xfrm>
            <a:off x="5674822" y="4320618"/>
            <a:ext cx="1145077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B08BF27-ED03-4527-BF15-29D5A9FEA6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8137" y="3732730"/>
            <a:ext cx="3971925" cy="20383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836E32F9-4787-485B-B037-F58977A0CDAF}"/>
              </a:ext>
            </a:extLst>
          </p:cNvPr>
          <p:cNvSpPr/>
          <p:nvPr/>
        </p:nvSpPr>
        <p:spPr>
          <a:xfrm>
            <a:off x="10287000" y="4665656"/>
            <a:ext cx="1490662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9714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9F9FC-C6EC-47FD-9BC8-42193AD3D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Rename Your File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20912E-8B16-4878-BAE7-9E6EAE216D82}"/>
              </a:ext>
            </a:extLst>
          </p:cNvPr>
          <p:cNvSpPr/>
          <p:nvPr/>
        </p:nvSpPr>
        <p:spPr>
          <a:xfrm>
            <a:off x="1097281" y="1472351"/>
            <a:ext cx="383216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Select “Next” if you would like to change the title of the document in the library.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Click the green “Finish” button.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Click the “Finish” again button on the following page to start the download. You must click finish twice.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 notification will be sent to any committee members who have selected a consolidated daily or consolidated weekly digest.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3B137B-DAF1-4281-8B18-9E6CCFE15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2912" y="3944649"/>
            <a:ext cx="4364673" cy="172014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7F7B0999-C5F9-469E-99BC-E5751E53048A}"/>
              </a:ext>
            </a:extLst>
          </p:cNvPr>
          <p:cNvSpPr/>
          <p:nvPr/>
        </p:nvSpPr>
        <p:spPr>
          <a:xfrm>
            <a:off x="7306887" y="4630155"/>
            <a:ext cx="914400" cy="914400"/>
          </a:xfrm>
          <a:prstGeom prst="ellipse">
            <a:avLst/>
          </a:prstGeom>
          <a:noFill/>
          <a:ln>
            <a:solidFill>
              <a:srgbClr val="005D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92CC95-A46B-4805-8D53-8ADAAC43AC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3571" y="1313445"/>
            <a:ext cx="5371148" cy="22526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69874657-338A-41D4-958F-5567D8F2AABA}"/>
              </a:ext>
            </a:extLst>
          </p:cNvPr>
          <p:cNvSpPr/>
          <p:nvPr/>
        </p:nvSpPr>
        <p:spPr>
          <a:xfrm>
            <a:off x="6040582" y="2489379"/>
            <a:ext cx="637310" cy="4948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440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4E5B4-1A0F-4696-A3E1-FCCB83B84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Sharing Documents with Members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F006F53-98C7-4E54-B237-EB37FCEC8969}"/>
              </a:ext>
            </a:extLst>
          </p:cNvPr>
          <p:cNvSpPr/>
          <p:nvPr/>
        </p:nvSpPr>
        <p:spPr>
          <a:xfrm>
            <a:off x="953192" y="1690688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Members will only receive an email notification when you upload files if they are subscribed to a consolidated digest.  They will have to select this option. 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The best way to share the document with them is by sending the link to the file in a committee/community-wide email in Collaborate. (Please refer to Slide 3).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You can copy the URL from the link button (circled left) after you have clicked the selected folder/file. 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7F8AE99-9246-45D8-97B7-97A0A362CB18}"/>
              </a:ext>
            </a:extLst>
          </p:cNvPr>
          <p:cNvSpPr/>
          <p:nvPr/>
        </p:nvSpPr>
        <p:spPr>
          <a:xfrm>
            <a:off x="8454044" y="3715788"/>
            <a:ext cx="498763" cy="67333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146980-4726-450B-B406-36E252D4E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4239" y="1911927"/>
            <a:ext cx="4342480" cy="32981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46D1D3C2-43DB-40EC-BC3D-0C0AC8E54D1D}"/>
              </a:ext>
            </a:extLst>
          </p:cNvPr>
          <p:cNvSpPr/>
          <p:nvPr/>
        </p:nvSpPr>
        <p:spPr>
          <a:xfrm>
            <a:off x="8387541" y="4414056"/>
            <a:ext cx="498764" cy="4488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0551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2EFD0-E898-432E-8CA2-3E17A782A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Library Best Practices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254F13-D3B2-4B0A-95B6-87A9B361C601}"/>
              </a:ext>
            </a:extLst>
          </p:cNvPr>
          <p:cNvSpPr/>
          <p:nvPr/>
        </p:nvSpPr>
        <p:spPr>
          <a:xfrm>
            <a:off x="838200" y="1862051"/>
            <a:ext cx="44002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We recommended committees store documents for a particular meeting in the same library entry. You can tell there are multiple documents in a file by seeing the stacked paper icon. 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This will allow the committee to download all the necessary documents for the meeting at the same time. 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Agenda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Minutes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Supporting documents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1005DCF-2DB9-486C-9A17-8ECCE73170EB}"/>
              </a:ext>
            </a:extLst>
          </p:cNvPr>
          <p:cNvSpPr/>
          <p:nvPr/>
        </p:nvSpPr>
        <p:spPr>
          <a:xfrm>
            <a:off x="9789449" y="4688379"/>
            <a:ext cx="1537854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335B76-B911-4F52-A2CA-4DFE394D4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859758"/>
            <a:ext cx="3819525" cy="14478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749D6A0D-61F2-4813-8786-6D6F05BDEC68}"/>
              </a:ext>
            </a:extLst>
          </p:cNvPr>
          <p:cNvSpPr/>
          <p:nvPr/>
        </p:nvSpPr>
        <p:spPr>
          <a:xfrm>
            <a:off x="6276109" y="2259252"/>
            <a:ext cx="839586" cy="64881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20D460-7AD4-4320-9DEA-2DF21E049A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8854" y="4088864"/>
            <a:ext cx="6321722" cy="15887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A113507E-80ED-4BE7-B135-F1D1159DB20F}"/>
              </a:ext>
            </a:extLst>
          </p:cNvPr>
          <p:cNvSpPr/>
          <p:nvPr/>
        </p:nvSpPr>
        <p:spPr>
          <a:xfrm>
            <a:off x="10770613" y="4231179"/>
            <a:ext cx="9144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34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9FAA5-2AB6-4D3E-BBCF-1235AD71A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Guiding your Committee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E9841C-D662-4611-AFA2-89A1AB3FF10B}"/>
              </a:ext>
            </a:extLst>
          </p:cNvPr>
          <p:cNvSpPr txBox="1"/>
          <p:nvPr/>
        </p:nvSpPr>
        <p:spPr>
          <a:xfrm>
            <a:off x="847898" y="2019993"/>
            <a:ext cx="97840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As a Chair, Vice-Chair or Secretary, you are responsible for guiding your committee. Explore how Collaborate helps you accomplish your committee goals.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Email Committee Members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Print Committee Rosters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Inform Members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Discuss Tasks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Keep a Calendar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Get a Consensus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Host Discussions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Approve Minutes </a:t>
            </a:r>
          </a:p>
        </p:txBody>
      </p:sp>
    </p:spTree>
    <p:extLst>
      <p:ext uri="{BB962C8B-B14F-4D97-AF65-F5344CB8AC3E}">
        <p14:creationId xmlns:p14="http://schemas.microsoft.com/office/powerpoint/2010/main" val="31109283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CB602-0CFE-48F5-A42A-4DC8196F3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Committee Data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BC84B8-E25C-4646-B66A-C64C16596F82}"/>
              </a:ext>
            </a:extLst>
          </p:cNvPr>
          <p:cNvSpPr/>
          <p:nvPr/>
        </p:nvSpPr>
        <p:spPr>
          <a:xfrm>
            <a:off x="590204" y="1604357"/>
            <a:ext cx="657536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Your committee’s activity in the site will be recorded for you to review at a later date. 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You can export the following Reports under Settings &gt; Reports &gt; View Report. 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Community Member Emails – Record of emails sent through ASCE Collaborate.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Community Members Joined and Left – When members have been added or removed.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Current Community Members – Roster.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Discussion Dashboard – List of discussions.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Subscriber Activity – How your members have their email notifications set.  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Then select how you would like to export the report. </a:t>
            </a:r>
          </a:p>
        </p:txBody>
      </p:sp>
      <p:pic>
        <p:nvPicPr>
          <p:cNvPr id="4" name="Picture Placeholder 5">
            <a:extLst>
              <a:ext uri="{FF2B5EF4-FFF2-40B4-BE49-F238E27FC236}">
                <a16:creationId xmlns:a16="http://schemas.microsoft.com/office/drawing/2014/main" id="{5738BEDF-6CE0-440C-9AA2-FF308BAC95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8" r="98"/>
          <a:stretch>
            <a:fillRect/>
          </a:stretch>
        </p:blipFill>
        <p:spPr>
          <a:xfrm>
            <a:off x="7689273" y="3140564"/>
            <a:ext cx="3261562" cy="257535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5CE97C-53F0-4FBD-9494-518FF0D0E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5843" y="365125"/>
            <a:ext cx="4530782" cy="2465076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F4EA8670-5712-4C59-BBB1-4BCEF21D7335}"/>
              </a:ext>
            </a:extLst>
          </p:cNvPr>
          <p:cNvSpPr/>
          <p:nvPr/>
        </p:nvSpPr>
        <p:spPr>
          <a:xfrm>
            <a:off x="7747462" y="1819871"/>
            <a:ext cx="1047403" cy="34975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E150FDF-6FD0-4D2A-A308-1E7ACF554181}"/>
              </a:ext>
            </a:extLst>
          </p:cNvPr>
          <p:cNvSpPr/>
          <p:nvPr/>
        </p:nvSpPr>
        <p:spPr>
          <a:xfrm>
            <a:off x="10399222" y="743066"/>
            <a:ext cx="1349635" cy="39901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5398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2915E-40F6-466F-B5A5-6DE92FA0D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Management Roles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4D5CAA9-5E76-475C-AC47-33ED2141C3BF}"/>
              </a:ext>
            </a:extLst>
          </p:cNvPr>
          <p:cNvSpPr/>
          <p:nvPr/>
        </p:nvSpPr>
        <p:spPr>
          <a:xfrm>
            <a:off x="1152698" y="1582340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Management roles must be assigned in committee groups through our member database. If you have not already been appointed to a position that receives management roles, but need to help manage the community, current managers can add these privileges.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Community administrators can grant community administrator access to committee members. Click Settings &gt; Members &gt; Edit Roles. Check the box next to “Community Admin” give administrator rights.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Committee rosters are updated in the ASCE membership database. These changes will reflect in Collaborate. Please contact your staff liaison to make changes in the official ASCE Roster.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CC0550-4BCF-4397-ABD5-2DE0CE91C1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5099" y="1422317"/>
            <a:ext cx="3059945" cy="15585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A1AFE591-926E-4D4E-BBC7-0A5A8ACB1C21}"/>
              </a:ext>
            </a:extLst>
          </p:cNvPr>
          <p:cNvSpPr/>
          <p:nvPr/>
        </p:nvSpPr>
        <p:spPr>
          <a:xfrm>
            <a:off x="8188036" y="2269375"/>
            <a:ext cx="1039092" cy="20594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6F46490-CAE4-47E2-A69E-1C9A783C1651}"/>
              </a:ext>
            </a:extLst>
          </p:cNvPr>
          <p:cNvSpPr/>
          <p:nvPr/>
        </p:nvSpPr>
        <p:spPr>
          <a:xfrm>
            <a:off x="10065582" y="1488628"/>
            <a:ext cx="889462" cy="40411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1CC6C8-AFD5-4FD7-858C-60E1BA4E6E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8698" y="3410259"/>
            <a:ext cx="4384813" cy="241939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1162584B-4921-4F95-B115-AC21A7A7F8D3}"/>
              </a:ext>
            </a:extLst>
          </p:cNvPr>
          <p:cNvSpPr/>
          <p:nvPr/>
        </p:nvSpPr>
        <p:spPr>
          <a:xfrm>
            <a:off x="9757684" y="4107653"/>
            <a:ext cx="615795" cy="4603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1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72AAC0-1AF3-482B-A552-DB1984E778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40006" y="2229687"/>
            <a:ext cx="7530985" cy="1952625"/>
          </a:xfrm>
        </p:spPr>
        <p:txBody>
          <a:bodyPr/>
          <a:lstStyle/>
          <a:p>
            <a:r>
              <a:rPr lang="en-US" dirty="0"/>
              <a:t>If you have any questions, you can contact Tirza Austin at taustin@asce.org. </a:t>
            </a:r>
          </a:p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672682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F90B4-7945-4B40-88EA-A13885B27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Email your Committee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E772434-BE94-48E4-80D9-4429158FA34E}"/>
              </a:ext>
            </a:extLst>
          </p:cNvPr>
          <p:cNvSpPr/>
          <p:nvPr/>
        </p:nvSpPr>
        <p:spPr>
          <a:xfrm>
            <a:off x="911629" y="1690688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You can email your entire committee through ASCE Collaborate. Go to Settings &gt; Email Community Members.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The email will look like an email sent from you personal and you will receive replies in your inbox.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You can attach a file to the email.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Once a message is sent, it will be documented in the Community Member Emails Report that you can export. 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951FD8F-9339-4511-84B5-60B15388E2A3}"/>
              </a:ext>
            </a:extLst>
          </p:cNvPr>
          <p:cNvSpPr/>
          <p:nvPr/>
        </p:nvSpPr>
        <p:spPr>
          <a:xfrm>
            <a:off x="7797337" y="4172989"/>
            <a:ext cx="9144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6DCFE95-E988-466D-97DD-52217E5E6EAE}"/>
              </a:ext>
            </a:extLst>
          </p:cNvPr>
          <p:cNvSpPr/>
          <p:nvPr/>
        </p:nvSpPr>
        <p:spPr>
          <a:xfrm>
            <a:off x="2194560" y="5355503"/>
            <a:ext cx="1296785" cy="31730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0FB076A-2BA6-46F6-B0DB-E9C9632B8C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2700" y="3919457"/>
            <a:ext cx="3413501" cy="1969503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21D20F9A-13C3-4FE4-B06C-53C0A721C761}"/>
              </a:ext>
            </a:extLst>
          </p:cNvPr>
          <p:cNvSpPr/>
          <p:nvPr/>
        </p:nvSpPr>
        <p:spPr>
          <a:xfrm>
            <a:off x="4353576" y="4056611"/>
            <a:ext cx="760185" cy="4987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B0E1472-673D-44E2-BB46-9AE87D81B27F}"/>
              </a:ext>
            </a:extLst>
          </p:cNvPr>
          <p:cNvSpPr/>
          <p:nvPr/>
        </p:nvSpPr>
        <p:spPr>
          <a:xfrm>
            <a:off x="2310938" y="4996957"/>
            <a:ext cx="1180407" cy="31730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A8CD08B-284C-456A-BD57-BF7A07A94F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6494" y="1644154"/>
            <a:ext cx="4390764" cy="35696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F0DDD81E-3E3B-4798-94C2-0D5B00BC500A}"/>
              </a:ext>
            </a:extLst>
          </p:cNvPr>
          <p:cNvSpPr/>
          <p:nvPr/>
        </p:nvSpPr>
        <p:spPr>
          <a:xfrm>
            <a:off x="7767077" y="4152207"/>
            <a:ext cx="741960" cy="8063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146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4AC27-88AE-4490-8A8E-3303E0DED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Record Committee Emails 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2E72D7-080D-44D2-B1DF-C13D9F2FDD71}"/>
              </a:ext>
            </a:extLst>
          </p:cNvPr>
          <p:cNvSpPr/>
          <p:nvPr/>
        </p:nvSpPr>
        <p:spPr>
          <a:xfrm>
            <a:off x="911629" y="1546272"/>
            <a:ext cx="6096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Committee emails are documented under Settings &gt; Reports &gt; Community Member Emails. 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This report documents the emails administrators have sent to community members through Collaborate. 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It provides the following: 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Sent From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To Whom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Email Title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Email Body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Emails Sent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81EE532-AFB0-46C7-AD22-9DAA39E84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7398" y="1295164"/>
            <a:ext cx="3366874" cy="160301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C5DC5901-534E-4454-901A-EC0B8CED24A0}"/>
              </a:ext>
            </a:extLst>
          </p:cNvPr>
          <p:cNvSpPr/>
          <p:nvPr/>
        </p:nvSpPr>
        <p:spPr>
          <a:xfrm>
            <a:off x="10066712" y="1366548"/>
            <a:ext cx="798022" cy="4553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BA7742F-A9DE-4C6E-9299-DA62107D123C}"/>
              </a:ext>
            </a:extLst>
          </p:cNvPr>
          <p:cNvSpPr/>
          <p:nvPr/>
        </p:nvSpPr>
        <p:spPr>
          <a:xfrm>
            <a:off x="7791795" y="2345540"/>
            <a:ext cx="1205346" cy="34657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998EA05-DCAE-4733-9840-9E81C48737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6315" y="3399443"/>
            <a:ext cx="6291176" cy="2340317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7D0373BC-7342-4DD4-A226-B58927F48A3E}"/>
              </a:ext>
            </a:extLst>
          </p:cNvPr>
          <p:cNvSpPr/>
          <p:nvPr/>
        </p:nvSpPr>
        <p:spPr>
          <a:xfrm>
            <a:off x="5004262" y="4118076"/>
            <a:ext cx="621792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532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C9517-EC42-47DC-8D7C-DD9D0EA7F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Print Committee Roster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6CB6FB1-FB64-4B23-BBD0-DDE393C85ECA}"/>
              </a:ext>
            </a:extLst>
          </p:cNvPr>
          <p:cNvSpPr/>
          <p:nvPr/>
        </p:nvSpPr>
        <p:spPr>
          <a:xfrm>
            <a:off x="838200" y="1507526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You can print your committee roster by going to Settings &gt; Reports &gt; Current Community members. 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It provides the following information about committee members: 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Date last logged in to ASCE Collaborate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Date added to the committee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Email notification status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Activity in the community (threads started, replies, library entries, blogs)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C1D5B69-8F41-47FF-9A41-CF646484986C}"/>
              </a:ext>
            </a:extLst>
          </p:cNvPr>
          <p:cNvSpPr/>
          <p:nvPr/>
        </p:nvSpPr>
        <p:spPr>
          <a:xfrm>
            <a:off x="7356764" y="2429288"/>
            <a:ext cx="1379912" cy="39173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52A6B5E-1024-458A-AA10-03A2A8023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3320" y="1406823"/>
            <a:ext cx="4425364" cy="210698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5573C60-4A12-4CFC-AB15-69D3BD04D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4200" y="3945341"/>
            <a:ext cx="4956740" cy="184390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2665D368-EC23-4832-AADF-B5477DF90E6A}"/>
              </a:ext>
            </a:extLst>
          </p:cNvPr>
          <p:cNvSpPr/>
          <p:nvPr/>
        </p:nvSpPr>
        <p:spPr>
          <a:xfrm>
            <a:off x="7356764" y="2685456"/>
            <a:ext cx="1073727" cy="2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52B36E3-2B70-479A-92D6-576575309DDF}"/>
              </a:ext>
            </a:extLst>
          </p:cNvPr>
          <p:cNvSpPr/>
          <p:nvPr/>
        </p:nvSpPr>
        <p:spPr>
          <a:xfrm>
            <a:off x="6934200" y="5230609"/>
            <a:ext cx="4956740" cy="71489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188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9AE43-FA84-4819-BB0D-8B87EFA4A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 Members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21D67E-910E-401E-ADE2-66F9F81A0713}"/>
              </a:ext>
            </a:extLst>
          </p:cNvPr>
          <p:cNvSpPr/>
          <p:nvPr/>
        </p:nvSpPr>
        <p:spPr>
          <a:xfrm>
            <a:off x="5353050" y="1763035"/>
            <a:ext cx="66339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Announcements help keep committee updates in one central place.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Make an announcement by clicking the green Add button.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Create the title and text.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You can add a URL if you would like to direct members to a website.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Click the “Open in a New Window,” which will allow members to keep the committee site open.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Announcements will be included in daily digests and consolidated digests. 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FD76E85-0812-4A3E-86C3-63FB2AE31DCF}"/>
              </a:ext>
            </a:extLst>
          </p:cNvPr>
          <p:cNvSpPr/>
          <p:nvPr/>
        </p:nvSpPr>
        <p:spPr>
          <a:xfrm>
            <a:off x="10083337" y="655539"/>
            <a:ext cx="548640" cy="54270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C1DA4DD-AEDF-4B01-81B4-25F7EA259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3513" y="474158"/>
            <a:ext cx="3458094" cy="11074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5EB076A0-22BA-4EC6-9C67-6087F20816A7}"/>
              </a:ext>
            </a:extLst>
          </p:cNvPr>
          <p:cNvSpPr/>
          <p:nvPr/>
        </p:nvSpPr>
        <p:spPr>
          <a:xfrm>
            <a:off x="9059486" y="570232"/>
            <a:ext cx="903315" cy="6791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111809B-AF38-44EC-8CFB-F72CAAC1B2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082" y="1581653"/>
            <a:ext cx="4389813" cy="428259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67819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AAC7D-8769-4652-827C-A8D17688F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Starting a Discussion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36F106D-1038-48BA-9919-DB83C9A8D7C1}"/>
              </a:ext>
            </a:extLst>
          </p:cNvPr>
          <p:cNvSpPr/>
          <p:nvPr/>
        </p:nvSpPr>
        <p:spPr>
          <a:xfrm>
            <a:off x="604058" y="2235996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The discussion space allows committee members to brainstorm and discuss issues at their own convenience.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It also allows committee members to share updates on action items and projects.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On the Committee homepage click “Post to This Discussion” to start a discussion thread.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You can attach a file if the committee wants to discuss a document or external website.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8875B8-3C55-4161-8C37-DB83DD70D37F}"/>
              </a:ext>
            </a:extLst>
          </p:cNvPr>
          <p:cNvSpPr txBox="1"/>
          <p:nvPr/>
        </p:nvSpPr>
        <p:spPr>
          <a:xfrm>
            <a:off x="913707" y="1506022"/>
            <a:ext cx="10232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What Items can be discussed without a meeting or phone call?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452751-2349-4729-8530-7A8A774DA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0657" y="1252640"/>
            <a:ext cx="4259580" cy="24419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2F71CB11-D57A-4494-89BC-77D927D29923}"/>
              </a:ext>
            </a:extLst>
          </p:cNvPr>
          <p:cNvSpPr/>
          <p:nvPr/>
        </p:nvSpPr>
        <p:spPr>
          <a:xfrm>
            <a:off x="7687194" y="2636392"/>
            <a:ext cx="1783079" cy="5486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F44EF2E-1291-4E7B-950B-4C00C12222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4559" y="3946070"/>
            <a:ext cx="2252663" cy="19526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46B54120-FC3A-4A78-98B4-38FC640F219A}"/>
              </a:ext>
            </a:extLst>
          </p:cNvPr>
          <p:cNvSpPr/>
          <p:nvPr/>
        </p:nvSpPr>
        <p:spPr>
          <a:xfrm>
            <a:off x="7936576" y="4947368"/>
            <a:ext cx="908166" cy="4847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684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D01BA-6B5E-46F9-A48F-EC500814E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Save as Draft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1E2EEB-1352-41DB-BD9F-899DE290C4AE}"/>
              </a:ext>
            </a:extLst>
          </p:cNvPr>
          <p:cNvSpPr txBox="1"/>
          <p:nvPr/>
        </p:nvSpPr>
        <p:spPr>
          <a:xfrm>
            <a:off x="942975" y="1690688"/>
            <a:ext cx="430853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5DAA"/>
                </a:solidFill>
              </a:rPr>
              <a:t>You can save your message as a draft by clicking </a:t>
            </a:r>
            <a:r>
              <a:rPr lang="en-US" b="1" dirty="0">
                <a:solidFill>
                  <a:srgbClr val="005DAA"/>
                </a:solidFill>
              </a:rPr>
              <a:t>Save as Draft</a:t>
            </a:r>
            <a:r>
              <a:rPr lang="en-US" dirty="0">
                <a:solidFill>
                  <a:srgbClr val="005DAA"/>
                </a:solidFill>
              </a:rPr>
              <a:t> at the bottom of your post.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5DA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5DAA"/>
                </a:solidFill>
              </a:rPr>
              <a:t>You can retrieve the draft by clicking </a:t>
            </a:r>
            <a:r>
              <a:rPr lang="en-US" b="1" dirty="0">
                <a:solidFill>
                  <a:srgbClr val="005DAA"/>
                </a:solidFill>
              </a:rPr>
              <a:t>Connect</a:t>
            </a:r>
            <a:r>
              <a:rPr lang="en-US" dirty="0">
                <a:solidFill>
                  <a:srgbClr val="005DAA"/>
                </a:solidFill>
              </a:rPr>
              <a:t> &gt; </a:t>
            </a:r>
            <a:r>
              <a:rPr lang="en-US" b="1" dirty="0">
                <a:solidFill>
                  <a:srgbClr val="005DAA"/>
                </a:solidFill>
              </a:rPr>
              <a:t>My Drafts</a:t>
            </a:r>
            <a:r>
              <a:rPr lang="en-US" dirty="0">
                <a:solidFill>
                  <a:srgbClr val="005DAA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5DA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5DAA"/>
                </a:solidFill>
              </a:rPr>
              <a:t>Click on </a:t>
            </a:r>
            <a:r>
              <a:rPr lang="en-US" b="1" dirty="0">
                <a:solidFill>
                  <a:srgbClr val="005DAA"/>
                </a:solidFill>
              </a:rPr>
              <a:t>View draft items</a:t>
            </a:r>
            <a:r>
              <a:rPr lang="en-US" dirty="0">
                <a:solidFill>
                  <a:srgbClr val="005DAA"/>
                </a:solidFill>
              </a:rPr>
              <a:t> to view your list of drafts. </a:t>
            </a:r>
          </a:p>
          <a:p>
            <a:endParaRPr lang="en-US" dirty="0">
              <a:solidFill>
                <a:srgbClr val="005DAA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8873E3-3BE5-48B4-B5A0-F8578FF64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4981" y="3273015"/>
            <a:ext cx="2852738" cy="261842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E18C40-FBD1-47B0-BDC1-5E86E0BD7F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7750" y="3398848"/>
            <a:ext cx="3119438" cy="237598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BBCE1A7D-D8C5-4758-983B-84333A79B624}"/>
              </a:ext>
            </a:extLst>
          </p:cNvPr>
          <p:cNvSpPr/>
          <p:nvPr/>
        </p:nvSpPr>
        <p:spPr>
          <a:xfrm>
            <a:off x="9232106" y="4686300"/>
            <a:ext cx="1990725" cy="4207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7B5FC5-9FC2-41DD-A0F0-B4B0475BBEA7}"/>
              </a:ext>
            </a:extLst>
          </p:cNvPr>
          <p:cNvSpPr/>
          <p:nvPr/>
        </p:nvSpPr>
        <p:spPr>
          <a:xfrm>
            <a:off x="6096000" y="4888737"/>
            <a:ext cx="1359694" cy="381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21C8F2-E699-46E5-8F4A-F51E387CFE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1675" y="634990"/>
            <a:ext cx="5485101" cy="23431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77B31D51-FFD9-4120-9433-FF9C0A51FE02}"/>
              </a:ext>
            </a:extLst>
          </p:cNvPr>
          <p:cNvSpPr/>
          <p:nvPr/>
        </p:nvSpPr>
        <p:spPr>
          <a:xfrm>
            <a:off x="8514826" y="1828800"/>
            <a:ext cx="1429273" cy="67111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358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D2AB4-7D96-4D58-9CB5-1612167B6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Schedule Posts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4EA5F9-DA44-4E0B-9CC3-5326D850A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5512" y="914400"/>
            <a:ext cx="4726997" cy="201929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9D2DBE3-F4E1-4466-A29A-692A0592D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9762" y="3274086"/>
            <a:ext cx="5634038" cy="25552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FEA0BC-FE35-4308-A329-936EBF167643}"/>
              </a:ext>
            </a:extLst>
          </p:cNvPr>
          <p:cNvSpPr txBox="1"/>
          <p:nvPr/>
        </p:nvSpPr>
        <p:spPr>
          <a:xfrm>
            <a:off x="838200" y="1371600"/>
            <a:ext cx="454602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5DAA"/>
                </a:solidFill>
              </a:rPr>
              <a:t>Save time by scheduling posts. </a:t>
            </a:r>
          </a:p>
          <a:p>
            <a:endParaRPr lang="en-US" dirty="0">
              <a:solidFill>
                <a:srgbClr val="005DA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5DAA"/>
                </a:solidFill>
              </a:rPr>
              <a:t>Write the post, then click </a:t>
            </a:r>
            <a:r>
              <a:rPr lang="en-US" b="1" dirty="0">
                <a:solidFill>
                  <a:srgbClr val="005DAA"/>
                </a:solidFill>
              </a:rPr>
              <a:t>Schedule</a:t>
            </a:r>
            <a:r>
              <a:rPr lang="en-US" dirty="0">
                <a:solidFill>
                  <a:srgbClr val="005DAA"/>
                </a:solidFill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5DAA"/>
                </a:solidFill>
              </a:rPr>
              <a:t>A pop-up box will appear. Select a date and time and click </a:t>
            </a:r>
            <a:r>
              <a:rPr lang="en-US" b="1" dirty="0">
                <a:solidFill>
                  <a:srgbClr val="005DAA"/>
                </a:solidFill>
              </a:rPr>
              <a:t>Schedule</a:t>
            </a:r>
            <a:r>
              <a:rPr lang="en-US" dirty="0">
                <a:solidFill>
                  <a:srgbClr val="005DAA"/>
                </a:solidFill>
              </a:rPr>
              <a:t> there.</a:t>
            </a:r>
          </a:p>
          <a:p>
            <a:endParaRPr lang="en-US" dirty="0">
              <a:solidFill>
                <a:srgbClr val="005DAA"/>
              </a:solidFill>
            </a:endParaRPr>
          </a:p>
          <a:p>
            <a:r>
              <a:rPr lang="en-US" dirty="0">
                <a:solidFill>
                  <a:srgbClr val="005DAA"/>
                </a:solidFill>
              </a:rPr>
              <a:t>You can go back and edit a post after it has been scheduled. In the </a:t>
            </a:r>
            <a:r>
              <a:rPr lang="en-US" b="1" dirty="0">
                <a:solidFill>
                  <a:srgbClr val="005DAA"/>
                </a:solidFill>
              </a:rPr>
              <a:t>View all items</a:t>
            </a:r>
            <a:r>
              <a:rPr lang="en-US" dirty="0">
                <a:solidFill>
                  <a:srgbClr val="005DAA"/>
                </a:solidFill>
              </a:rPr>
              <a:t> drop-down, choose </a:t>
            </a:r>
            <a:r>
              <a:rPr lang="en-US" b="1" dirty="0">
                <a:solidFill>
                  <a:srgbClr val="005DAA"/>
                </a:solidFill>
              </a:rPr>
              <a:t>View scheduled items</a:t>
            </a:r>
            <a:r>
              <a:rPr lang="en-US" dirty="0">
                <a:solidFill>
                  <a:srgbClr val="005DAA"/>
                </a:solidFill>
              </a:rPr>
              <a:t>.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CE5D92-A0DE-41BD-9929-A8756410F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400" y="3952419"/>
            <a:ext cx="2438399" cy="18911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BB907BD4-EE5D-4857-B802-63ABC5554770}"/>
              </a:ext>
            </a:extLst>
          </p:cNvPr>
          <p:cNvSpPr/>
          <p:nvPr/>
        </p:nvSpPr>
        <p:spPr>
          <a:xfrm>
            <a:off x="7505700" y="1904301"/>
            <a:ext cx="1104900" cy="6123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550D7A6-134C-4E49-B41E-75F437E0A6E3}"/>
              </a:ext>
            </a:extLst>
          </p:cNvPr>
          <p:cNvSpPr/>
          <p:nvPr/>
        </p:nvSpPr>
        <p:spPr>
          <a:xfrm>
            <a:off x="2730210" y="5167312"/>
            <a:ext cx="1600200" cy="3190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4F6982A-BB5B-4971-BD23-A0008367A4CF}"/>
              </a:ext>
            </a:extLst>
          </p:cNvPr>
          <p:cNvSpPr/>
          <p:nvPr/>
        </p:nvSpPr>
        <p:spPr>
          <a:xfrm>
            <a:off x="9981850" y="4799901"/>
            <a:ext cx="1104900" cy="6123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971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llaborate_template_FINAL  -  Read-Only" id="{97A4EB2C-973A-4786-870C-66DC11C0DE54}" vid="{3E06D992-8DF7-4080-B73B-A1F212467D9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Collaborate_template_FINAL</Template>
  <TotalTime>676</TotalTime>
  <Words>1438</Words>
  <Application>Microsoft Office PowerPoint</Application>
  <PresentationFormat>Widescreen</PresentationFormat>
  <Paragraphs>184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Futura Medium</vt:lpstr>
      <vt:lpstr>Futura Std Book</vt:lpstr>
      <vt:lpstr>Futura Std Medium</vt:lpstr>
      <vt:lpstr>Office Theme</vt:lpstr>
      <vt:lpstr>Managing Collaboration </vt:lpstr>
      <vt:lpstr>Guiding your Committee</vt:lpstr>
      <vt:lpstr>Email your Committee </vt:lpstr>
      <vt:lpstr>Record Committee Emails </vt:lpstr>
      <vt:lpstr>Print Committee Roster</vt:lpstr>
      <vt:lpstr>Inform Members </vt:lpstr>
      <vt:lpstr>Starting a Discussion</vt:lpstr>
      <vt:lpstr>Save as Draft </vt:lpstr>
      <vt:lpstr>Schedule Posts </vt:lpstr>
      <vt:lpstr>Editing Posts</vt:lpstr>
      <vt:lpstr>Keeping a Calendar</vt:lpstr>
      <vt:lpstr>Approving Minutes </vt:lpstr>
      <vt:lpstr>Organizing your Documents</vt:lpstr>
      <vt:lpstr>Adding Folders </vt:lpstr>
      <vt:lpstr>Uploading a Document </vt:lpstr>
      <vt:lpstr>Upload Multiple Documents </vt:lpstr>
      <vt:lpstr>Rename Your File</vt:lpstr>
      <vt:lpstr>Sharing Documents with Members</vt:lpstr>
      <vt:lpstr>Library Best Practices </vt:lpstr>
      <vt:lpstr>Committee Data</vt:lpstr>
      <vt:lpstr>Adding Management Roles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Managing Collaboration</dc:title>
  <dc:creator>Austin, Tirza</dc:creator>
  <cp:lastModifiedBy>Austin, Tirza</cp:lastModifiedBy>
  <cp:revision>29</cp:revision>
  <dcterms:created xsi:type="dcterms:W3CDTF">2018-08-29T19:18:04Z</dcterms:created>
  <dcterms:modified xsi:type="dcterms:W3CDTF">2020-01-17T18:40:23Z</dcterms:modified>
</cp:coreProperties>
</file>