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9" r:id="rId5"/>
    <p:sldId id="263" r:id="rId6"/>
    <p:sldId id="264" r:id="rId7"/>
    <p:sldId id="268" r:id="rId8"/>
    <p:sldId id="269" r:id="rId9"/>
    <p:sldId id="271" r:id="rId10"/>
    <p:sldId id="272" r:id="rId11"/>
    <p:sldId id="270" r:id="rId12"/>
    <p:sldId id="265" r:id="rId13"/>
    <p:sldId id="261" r:id="rId14"/>
    <p:sldId id="262"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9/18/2023</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9/18/2023</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mailto:taustin@asce.org" TargetMode="External"/><Relationship Id="rId2" Type="http://schemas.openxmlformats.org/officeDocument/2006/relationships/hyperlink" Target="https://support.higherlogic.com/hc/en-us/articles/360033052071-Manage-Event-Typ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taustin@asce.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50BD-481D-44E6-ACDA-8A80941A8972}"/>
              </a:ext>
            </a:extLst>
          </p:cNvPr>
          <p:cNvSpPr>
            <a:spLocks noGrp="1"/>
          </p:cNvSpPr>
          <p:nvPr>
            <p:ph type="ctrTitle"/>
          </p:nvPr>
        </p:nvSpPr>
        <p:spPr/>
        <p:txBody>
          <a:bodyPr/>
          <a:lstStyle/>
          <a:p>
            <a:r>
              <a:rPr lang="en-US" dirty="0"/>
              <a:t>Event Types </a:t>
            </a:r>
          </a:p>
        </p:txBody>
      </p:sp>
    </p:spTree>
    <p:extLst>
      <p:ext uri="{BB962C8B-B14F-4D97-AF65-F5344CB8AC3E}">
        <p14:creationId xmlns:p14="http://schemas.microsoft.com/office/powerpoint/2010/main" val="102543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123C4-5E96-3607-119E-3D2AFAEDD178}"/>
              </a:ext>
            </a:extLst>
          </p:cNvPr>
          <p:cNvSpPr>
            <a:spLocks noGrp="1"/>
          </p:cNvSpPr>
          <p:nvPr>
            <p:ph type="title"/>
          </p:nvPr>
        </p:nvSpPr>
        <p:spPr/>
        <p:txBody>
          <a:bodyPr/>
          <a:lstStyle/>
          <a:p>
            <a:r>
              <a:rPr lang="en-US" dirty="0"/>
              <a:t>In-Person – Simple Registration </a:t>
            </a:r>
          </a:p>
        </p:txBody>
      </p:sp>
      <p:sp>
        <p:nvSpPr>
          <p:cNvPr id="3" name="TextBox 2">
            <a:extLst>
              <a:ext uri="{FF2B5EF4-FFF2-40B4-BE49-F238E27FC236}">
                <a16:creationId xmlns:a16="http://schemas.microsoft.com/office/drawing/2014/main" id="{0EAF6B0C-60BD-A713-EE8A-4B6A91827DAA}"/>
              </a:ext>
            </a:extLst>
          </p:cNvPr>
          <p:cNvSpPr txBox="1"/>
          <p:nvPr/>
        </p:nvSpPr>
        <p:spPr>
          <a:xfrm>
            <a:off x="1181100" y="1690688"/>
            <a:ext cx="10172700" cy="3970318"/>
          </a:xfrm>
          <a:prstGeom prst="rect">
            <a:avLst/>
          </a:prstGeom>
          <a:noFill/>
        </p:spPr>
        <p:txBody>
          <a:bodyPr wrap="square" rtlCol="0">
            <a:spAutoFit/>
          </a:bodyPr>
          <a:lstStyle/>
          <a:p>
            <a:r>
              <a:rPr lang="en-US" b="1" dirty="0">
                <a:solidFill>
                  <a:schemeClr val="accent1"/>
                </a:solidFill>
              </a:rPr>
              <a:t>Simple Registration</a:t>
            </a:r>
          </a:p>
          <a:p>
            <a:pPr marL="285750" indent="-285750">
              <a:buFont typeface="Arial" panose="020B0604020202020204" pitchFamily="34" charset="0"/>
              <a:buChar char="•"/>
            </a:pPr>
            <a:r>
              <a:rPr lang="en-US" dirty="0">
                <a:solidFill>
                  <a:schemeClr val="accent1"/>
                </a:solidFill>
              </a:rPr>
              <a:t>Title </a:t>
            </a:r>
          </a:p>
          <a:p>
            <a:pPr marL="285750" indent="-285750">
              <a:buFont typeface="Arial" panose="020B0604020202020204" pitchFamily="34" charset="0"/>
              <a:buChar char="•"/>
            </a:pPr>
            <a:r>
              <a:rPr lang="en-US" dirty="0">
                <a:solidFill>
                  <a:schemeClr val="accent1"/>
                </a:solidFill>
              </a:rPr>
              <a:t>Description </a:t>
            </a:r>
          </a:p>
          <a:p>
            <a:pPr marL="285750" indent="-285750">
              <a:buFont typeface="Arial" panose="020B0604020202020204" pitchFamily="34" charset="0"/>
              <a:buChar char="•"/>
            </a:pPr>
            <a:r>
              <a:rPr lang="en-US" dirty="0">
                <a:solidFill>
                  <a:schemeClr val="accent1"/>
                </a:solidFill>
              </a:rPr>
              <a:t>Link to external website </a:t>
            </a:r>
          </a:p>
          <a:p>
            <a:pPr marL="285750" indent="-285750">
              <a:buFont typeface="Arial" panose="020B0604020202020204" pitchFamily="34" charset="0"/>
              <a:buChar char="•"/>
            </a:pPr>
            <a:r>
              <a:rPr lang="en-US" dirty="0">
                <a:solidFill>
                  <a:schemeClr val="accent1"/>
                </a:solidFill>
              </a:rPr>
              <a:t>Image  </a:t>
            </a:r>
          </a:p>
          <a:p>
            <a:pPr marL="285750" indent="-285750">
              <a:buFont typeface="Arial" panose="020B0604020202020204" pitchFamily="34" charset="0"/>
              <a:buChar char="•"/>
            </a:pPr>
            <a:r>
              <a:rPr lang="en-US" dirty="0">
                <a:solidFill>
                  <a:schemeClr val="accent1"/>
                </a:solidFill>
              </a:rPr>
              <a:t>Multiple dates</a:t>
            </a:r>
          </a:p>
          <a:p>
            <a:pPr marL="285750" indent="-285750">
              <a:buFont typeface="Arial" panose="020B0604020202020204" pitchFamily="34" charset="0"/>
              <a:buChar char="•"/>
            </a:pPr>
            <a:r>
              <a:rPr lang="en-US" dirty="0">
                <a:solidFill>
                  <a:schemeClr val="accent1"/>
                </a:solidFill>
              </a:rPr>
              <a:t>In-Person/hybrid </a:t>
            </a:r>
            <a:r>
              <a:rPr lang="en-US">
                <a:solidFill>
                  <a:schemeClr val="accent1"/>
                </a:solidFill>
              </a:rPr>
              <a:t>location available </a:t>
            </a:r>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Contact </a:t>
            </a:r>
          </a:p>
          <a:p>
            <a:pPr marL="285750" indent="-285750">
              <a:buFont typeface="Arial" panose="020B0604020202020204" pitchFamily="34" charset="0"/>
              <a:buChar char="•"/>
            </a:pPr>
            <a:r>
              <a:rPr lang="en-US" dirty="0">
                <a:solidFill>
                  <a:schemeClr val="accent1"/>
                </a:solidFill>
              </a:rPr>
              <a:t>Early, regular, late pricing </a:t>
            </a:r>
          </a:p>
          <a:p>
            <a:pPr marL="285750" indent="-285750">
              <a:buFont typeface="Arial" panose="020B0604020202020204" pitchFamily="34" charset="0"/>
              <a:buChar char="•"/>
            </a:pPr>
            <a:r>
              <a:rPr lang="en-US" dirty="0">
                <a:solidFill>
                  <a:schemeClr val="accent1"/>
                </a:solidFill>
              </a:rPr>
              <a:t>Registration classes </a:t>
            </a:r>
          </a:p>
          <a:p>
            <a:pPr marL="285750" indent="-285750">
              <a:buFont typeface="Arial" panose="020B0604020202020204" pitchFamily="34" charset="0"/>
              <a:buChar char="•"/>
            </a:pPr>
            <a:r>
              <a:rPr lang="en-US" dirty="0">
                <a:solidFill>
                  <a:schemeClr val="accent1"/>
                </a:solidFill>
              </a:rPr>
              <a:t>Guest Login</a:t>
            </a:r>
          </a:p>
          <a:p>
            <a:pPr marL="285750" indent="-285750">
              <a:buFont typeface="Arial" panose="020B0604020202020204" pitchFamily="34" charset="0"/>
              <a:buChar char="•"/>
            </a:pPr>
            <a:r>
              <a:rPr lang="en-US" dirty="0">
                <a:solidFill>
                  <a:schemeClr val="accent1"/>
                </a:solidFill>
              </a:rPr>
              <a:t>Does not allow more choices or custom input fields </a:t>
            </a:r>
          </a:p>
          <a:p>
            <a:pPr marL="285750" indent="-285750">
              <a:buFont typeface="Arial" panose="020B0604020202020204" pitchFamily="34" charset="0"/>
              <a:buChar char="•"/>
            </a:pPr>
            <a:r>
              <a:rPr lang="en-US" dirty="0">
                <a:solidFill>
                  <a:schemeClr val="accent1"/>
                </a:solidFill>
              </a:rPr>
              <a:t>Automated messages </a:t>
            </a:r>
          </a:p>
          <a:p>
            <a:endParaRPr lang="en-US" dirty="0"/>
          </a:p>
        </p:txBody>
      </p:sp>
    </p:spTree>
    <p:extLst>
      <p:ext uri="{BB962C8B-B14F-4D97-AF65-F5344CB8AC3E}">
        <p14:creationId xmlns:p14="http://schemas.microsoft.com/office/powerpoint/2010/main" val="2867315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5CB08-695A-8A1D-201E-BB4B94B962E0}"/>
              </a:ext>
            </a:extLst>
          </p:cNvPr>
          <p:cNvSpPr>
            <a:spLocks noGrp="1"/>
          </p:cNvSpPr>
          <p:nvPr>
            <p:ph type="title"/>
          </p:nvPr>
        </p:nvSpPr>
        <p:spPr/>
        <p:txBody>
          <a:bodyPr/>
          <a:lstStyle/>
          <a:p>
            <a:r>
              <a:rPr lang="en-US" dirty="0"/>
              <a:t>No Registration – Event Page </a:t>
            </a:r>
          </a:p>
        </p:txBody>
      </p:sp>
      <p:sp>
        <p:nvSpPr>
          <p:cNvPr id="3" name="TextBox 2">
            <a:extLst>
              <a:ext uri="{FF2B5EF4-FFF2-40B4-BE49-F238E27FC236}">
                <a16:creationId xmlns:a16="http://schemas.microsoft.com/office/drawing/2014/main" id="{F61513C7-EC03-9747-CB84-98B7E27757C7}"/>
              </a:ext>
            </a:extLst>
          </p:cNvPr>
          <p:cNvSpPr txBox="1"/>
          <p:nvPr/>
        </p:nvSpPr>
        <p:spPr>
          <a:xfrm>
            <a:off x="1143000" y="1690688"/>
            <a:ext cx="9153525" cy="4431983"/>
          </a:xfrm>
          <a:prstGeom prst="rect">
            <a:avLst/>
          </a:prstGeom>
          <a:noFill/>
        </p:spPr>
        <p:txBody>
          <a:bodyPr wrap="square" rtlCol="0">
            <a:spAutoFit/>
          </a:bodyPr>
          <a:lstStyle/>
          <a:p>
            <a:r>
              <a:rPr lang="en-US" sz="2400" b="1" dirty="0">
                <a:solidFill>
                  <a:schemeClr val="accent1"/>
                </a:solidFill>
              </a:rPr>
              <a:t>No Registration </a:t>
            </a:r>
          </a:p>
          <a:p>
            <a:pPr marL="285750" indent="-285750">
              <a:buFont typeface="Arial" panose="020B0604020202020204" pitchFamily="34" charset="0"/>
              <a:buChar char="•"/>
            </a:pPr>
            <a:r>
              <a:rPr lang="en-US" sz="2400" dirty="0">
                <a:solidFill>
                  <a:schemeClr val="accent1"/>
                </a:solidFill>
              </a:rPr>
              <a:t>Title </a:t>
            </a:r>
          </a:p>
          <a:p>
            <a:pPr marL="285750" indent="-285750">
              <a:buFont typeface="Arial" panose="020B0604020202020204" pitchFamily="34" charset="0"/>
              <a:buChar char="•"/>
            </a:pPr>
            <a:r>
              <a:rPr lang="en-US" sz="2400" dirty="0">
                <a:solidFill>
                  <a:schemeClr val="accent1"/>
                </a:solidFill>
              </a:rPr>
              <a:t>Description </a:t>
            </a:r>
          </a:p>
          <a:p>
            <a:pPr marL="285750" indent="-285750">
              <a:buFont typeface="Arial" panose="020B0604020202020204" pitchFamily="34" charset="0"/>
              <a:buChar char="•"/>
            </a:pPr>
            <a:r>
              <a:rPr lang="en-US" sz="2400" dirty="0">
                <a:solidFill>
                  <a:schemeClr val="accent1"/>
                </a:solidFill>
              </a:rPr>
              <a:t>External link </a:t>
            </a:r>
          </a:p>
          <a:p>
            <a:pPr marL="285750" indent="-285750">
              <a:buFont typeface="Arial" panose="020B0604020202020204" pitchFamily="34" charset="0"/>
              <a:buChar char="•"/>
            </a:pPr>
            <a:r>
              <a:rPr lang="en-US" sz="2400" dirty="0">
                <a:solidFill>
                  <a:schemeClr val="accent1"/>
                </a:solidFill>
              </a:rPr>
              <a:t>Image </a:t>
            </a:r>
          </a:p>
          <a:p>
            <a:pPr marL="285750" indent="-285750">
              <a:buFont typeface="Arial" panose="020B0604020202020204" pitchFamily="34" charset="0"/>
              <a:buChar char="•"/>
            </a:pPr>
            <a:r>
              <a:rPr lang="en-US" sz="2400" dirty="0">
                <a:solidFill>
                  <a:schemeClr val="accent1"/>
                </a:solidFill>
              </a:rPr>
              <a:t>Single date</a:t>
            </a:r>
          </a:p>
          <a:p>
            <a:pPr marL="285750" indent="-285750">
              <a:buFont typeface="Arial" panose="020B0604020202020204" pitchFamily="34" charset="0"/>
              <a:buChar char="•"/>
            </a:pPr>
            <a:r>
              <a:rPr lang="en-US" sz="2400" dirty="0" err="1">
                <a:solidFill>
                  <a:schemeClr val="accent1"/>
                </a:solidFill>
              </a:rPr>
              <a:t>Timezone</a:t>
            </a:r>
            <a:r>
              <a:rPr lang="en-US" sz="2400" dirty="0">
                <a:solidFill>
                  <a:schemeClr val="accent1"/>
                </a:solidFill>
              </a:rPr>
              <a:t> </a:t>
            </a:r>
          </a:p>
          <a:p>
            <a:pPr marL="285750" indent="-285750">
              <a:buFont typeface="Arial" panose="020B0604020202020204" pitchFamily="34" charset="0"/>
              <a:buChar char="•"/>
            </a:pPr>
            <a:r>
              <a:rPr lang="en-US" sz="2400" dirty="0">
                <a:solidFill>
                  <a:schemeClr val="accent1"/>
                </a:solidFill>
              </a:rPr>
              <a:t>Online location only </a:t>
            </a:r>
          </a:p>
          <a:p>
            <a:pPr marL="285750" indent="-285750">
              <a:buFont typeface="Arial" panose="020B0604020202020204" pitchFamily="34" charset="0"/>
              <a:buChar char="•"/>
            </a:pPr>
            <a:r>
              <a:rPr lang="en-US" sz="2400" dirty="0">
                <a:solidFill>
                  <a:schemeClr val="accent1"/>
                </a:solidFill>
              </a:rPr>
              <a:t>Contact </a:t>
            </a:r>
          </a:p>
          <a:p>
            <a:pPr marL="285750" indent="-285750">
              <a:buFont typeface="Arial" panose="020B0604020202020204" pitchFamily="34" charset="0"/>
              <a:buChar char="•"/>
            </a:pPr>
            <a:r>
              <a:rPr lang="en-US" sz="2400" dirty="0">
                <a:solidFill>
                  <a:schemeClr val="accent1"/>
                </a:solidFill>
              </a:rPr>
              <a:t>Link to external registration system </a:t>
            </a:r>
          </a:p>
          <a:p>
            <a:pPr marL="285750" indent="-285750">
              <a:buFont typeface="Arial" panose="020B0604020202020204" pitchFamily="34" charset="0"/>
              <a:buChar char="•"/>
            </a:pPr>
            <a:r>
              <a:rPr lang="en-US" sz="2400" dirty="0">
                <a:solidFill>
                  <a:schemeClr val="accent1"/>
                </a:solidFill>
              </a:rPr>
              <a:t>No automated messages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123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4BB81-66AB-4905-A235-12DE95422D40}"/>
              </a:ext>
            </a:extLst>
          </p:cNvPr>
          <p:cNvSpPr>
            <a:spLocks noGrp="1"/>
          </p:cNvSpPr>
          <p:nvPr>
            <p:ph type="title"/>
          </p:nvPr>
        </p:nvSpPr>
        <p:spPr/>
        <p:txBody>
          <a:bodyPr/>
          <a:lstStyle/>
          <a:p>
            <a:r>
              <a:rPr lang="en-US" dirty="0"/>
              <a:t>Webinar </a:t>
            </a:r>
          </a:p>
        </p:txBody>
      </p:sp>
      <p:sp>
        <p:nvSpPr>
          <p:cNvPr id="3" name="TextBox 2">
            <a:extLst>
              <a:ext uri="{FF2B5EF4-FFF2-40B4-BE49-F238E27FC236}">
                <a16:creationId xmlns:a16="http://schemas.microsoft.com/office/drawing/2014/main" id="{B3C1E3D3-A0D7-4695-993B-6830D9CAE343}"/>
              </a:ext>
            </a:extLst>
          </p:cNvPr>
          <p:cNvSpPr txBox="1"/>
          <p:nvPr/>
        </p:nvSpPr>
        <p:spPr>
          <a:xfrm>
            <a:off x="1095375" y="1720840"/>
            <a:ext cx="8782050" cy="3693319"/>
          </a:xfrm>
          <a:prstGeom prst="rect">
            <a:avLst/>
          </a:prstGeom>
          <a:noFill/>
        </p:spPr>
        <p:txBody>
          <a:bodyPr wrap="square" rtlCol="0">
            <a:spAutoFit/>
          </a:bodyPr>
          <a:lstStyle/>
          <a:p>
            <a:r>
              <a:rPr lang="en-US" b="1" dirty="0">
                <a:solidFill>
                  <a:schemeClr val="accent1"/>
                </a:solidFill>
              </a:rPr>
              <a:t>Link to External Registration System </a:t>
            </a:r>
          </a:p>
          <a:p>
            <a:pPr marL="285750" indent="-285750">
              <a:buFont typeface="Arial" panose="020B0604020202020204" pitchFamily="34" charset="0"/>
              <a:buChar char="•"/>
            </a:pPr>
            <a:r>
              <a:rPr lang="en-US" dirty="0">
                <a:solidFill>
                  <a:srgbClr val="005DAA"/>
                </a:solidFill>
              </a:rPr>
              <a:t>Title </a:t>
            </a:r>
          </a:p>
          <a:p>
            <a:pPr marL="285750" indent="-285750">
              <a:buFont typeface="Arial" panose="020B0604020202020204" pitchFamily="34" charset="0"/>
              <a:buChar char="•"/>
            </a:pPr>
            <a:r>
              <a:rPr lang="en-US" dirty="0">
                <a:solidFill>
                  <a:srgbClr val="005DAA"/>
                </a:solidFill>
              </a:rPr>
              <a:t>Description</a:t>
            </a:r>
          </a:p>
          <a:p>
            <a:pPr marL="285750" indent="-285750">
              <a:buFont typeface="Arial" panose="020B0604020202020204" pitchFamily="34" charset="0"/>
              <a:buChar char="•"/>
            </a:pPr>
            <a:r>
              <a:rPr lang="en-US" dirty="0">
                <a:solidFill>
                  <a:srgbClr val="005DAA"/>
                </a:solidFill>
              </a:rPr>
              <a:t>Photo</a:t>
            </a:r>
          </a:p>
          <a:p>
            <a:pPr marL="285750" indent="-285750">
              <a:buFont typeface="Arial" panose="020B0604020202020204" pitchFamily="34" charset="0"/>
              <a:buChar char="•"/>
            </a:pPr>
            <a:r>
              <a:rPr lang="en-US" dirty="0">
                <a:solidFill>
                  <a:srgbClr val="005DAA"/>
                </a:solidFill>
              </a:rPr>
              <a:t>External link</a:t>
            </a:r>
          </a:p>
          <a:p>
            <a:pPr marL="285750" indent="-285750">
              <a:buFont typeface="Arial" panose="020B0604020202020204" pitchFamily="34" charset="0"/>
              <a:buChar char="•"/>
            </a:pPr>
            <a:r>
              <a:rPr lang="en-US" dirty="0">
                <a:solidFill>
                  <a:srgbClr val="005DAA"/>
                </a:solidFill>
              </a:rPr>
              <a:t>Date and time</a:t>
            </a:r>
          </a:p>
          <a:p>
            <a:pPr marL="285750" indent="-285750">
              <a:buFont typeface="Arial" panose="020B0604020202020204" pitchFamily="34" charset="0"/>
              <a:buChar char="•"/>
            </a:pPr>
            <a:r>
              <a:rPr lang="en-US" dirty="0" err="1">
                <a:solidFill>
                  <a:srgbClr val="005DAA"/>
                </a:solidFill>
              </a:rPr>
              <a:t>Timezone</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Dial-in instructions </a:t>
            </a:r>
          </a:p>
          <a:p>
            <a:pPr marL="285750" indent="-285750">
              <a:buFont typeface="Arial" panose="020B0604020202020204" pitchFamily="34" charset="0"/>
              <a:buChar char="•"/>
            </a:pPr>
            <a:r>
              <a:rPr lang="en-US" dirty="0">
                <a:solidFill>
                  <a:srgbClr val="005DAA"/>
                </a:solidFill>
              </a:rPr>
              <a:t>Contact information </a:t>
            </a:r>
          </a:p>
          <a:p>
            <a:pPr marL="285750" indent="-285750">
              <a:buFont typeface="Arial" panose="020B0604020202020204" pitchFamily="34" charset="0"/>
              <a:buChar char="•"/>
            </a:pPr>
            <a:r>
              <a:rPr lang="en-US" dirty="0">
                <a:solidFill>
                  <a:srgbClr val="005DAA"/>
                </a:solidFill>
              </a:rPr>
              <a:t>External registration required  </a:t>
            </a:r>
          </a:p>
          <a:p>
            <a:pPr marL="285750" indent="-285750">
              <a:buFont typeface="Arial" panose="020B0604020202020204" pitchFamily="34" charset="0"/>
              <a:buChar char="•"/>
            </a:pPr>
            <a:r>
              <a:rPr lang="en-US" dirty="0">
                <a:solidFill>
                  <a:srgbClr val="005DAA"/>
                </a:solidFill>
              </a:rPr>
              <a:t>Send event invitation</a:t>
            </a:r>
          </a:p>
          <a:p>
            <a:pPr marL="285750" indent="-285750">
              <a:buFont typeface="Arial" panose="020B0604020202020204" pitchFamily="34" charset="0"/>
              <a:buChar char="•"/>
            </a:pPr>
            <a:r>
              <a:rPr lang="en-US" dirty="0">
                <a:solidFill>
                  <a:srgbClr val="005DAA"/>
                </a:solidFill>
              </a:rPr>
              <a:t>Personally share event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03923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DDC80-FB63-4F3F-B9DF-3CD65B929976}"/>
              </a:ext>
            </a:extLst>
          </p:cNvPr>
          <p:cNvSpPr>
            <a:spLocks noGrp="1"/>
          </p:cNvSpPr>
          <p:nvPr>
            <p:ph type="title"/>
          </p:nvPr>
        </p:nvSpPr>
        <p:spPr/>
        <p:txBody>
          <a:bodyPr/>
          <a:lstStyle/>
          <a:p>
            <a:r>
              <a:rPr lang="en-US" dirty="0"/>
              <a:t>Committee Call</a:t>
            </a:r>
          </a:p>
        </p:txBody>
      </p:sp>
      <p:sp>
        <p:nvSpPr>
          <p:cNvPr id="3" name="TextBox 2">
            <a:extLst>
              <a:ext uri="{FF2B5EF4-FFF2-40B4-BE49-F238E27FC236}">
                <a16:creationId xmlns:a16="http://schemas.microsoft.com/office/drawing/2014/main" id="{4620E7A5-821B-4594-9179-AF14D705D246}"/>
              </a:ext>
            </a:extLst>
          </p:cNvPr>
          <p:cNvSpPr txBox="1"/>
          <p:nvPr/>
        </p:nvSpPr>
        <p:spPr>
          <a:xfrm>
            <a:off x="1285875" y="1690688"/>
            <a:ext cx="9448800" cy="4154984"/>
          </a:xfrm>
          <a:prstGeom prst="rect">
            <a:avLst/>
          </a:prstGeom>
          <a:noFill/>
        </p:spPr>
        <p:txBody>
          <a:bodyPr wrap="square" rtlCol="0">
            <a:spAutoFit/>
          </a:bodyPr>
          <a:lstStyle/>
          <a:p>
            <a:r>
              <a:rPr lang="en-US" sz="2400" b="1" dirty="0">
                <a:solidFill>
                  <a:srgbClr val="005DAA"/>
                </a:solidFill>
              </a:rPr>
              <a:t>RSVP Only – No Payment </a:t>
            </a:r>
          </a:p>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a:t>
            </a:r>
          </a:p>
          <a:p>
            <a:pPr marL="285750" indent="-285750">
              <a:buFont typeface="Arial" panose="020B0604020202020204" pitchFamily="34" charset="0"/>
              <a:buChar char="•"/>
            </a:pPr>
            <a:r>
              <a:rPr lang="en-US" sz="2400" dirty="0">
                <a:solidFill>
                  <a:srgbClr val="005DAA"/>
                </a:solidFill>
              </a:rPr>
              <a:t>External URL </a:t>
            </a:r>
          </a:p>
          <a:p>
            <a:pPr marL="285750" indent="-285750">
              <a:buFont typeface="Arial" panose="020B0604020202020204" pitchFamily="34" charset="0"/>
              <a:buChar char="•"/>
            </a:pPr>
            <a:r>
              <a:rPr lang="en-US" sz="2400" dirty="0">
                <a:solidFill>
                  <a:srgbClr val="005DAA"/>
                </a:solidFill>
              </a:rPr>
              <a:t>Start time and end time</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Make a repeating event </a:t>
            </a:r>
          </a:p>
          <a:p>
            <a:pPr marL="285750" indent="-285750">
              <a:buFont typeface="Arial" panose="020B0604020202020204" pitchFamily="34" charset="0"/>
              <a:buChar char="•"/>
            </a:pPr>
            <a:r>
              <a:rPr lang="en-US" sz="2400" dirty="0">
                <a:solidFill>
                  <a:srgbClr val="005DAA"/>
                </a:solidFill>
              </a:rPr>
              <a:t>Add dial in instructions </a:t>
            </a:r>
          </a:p>
          <a:p>
            <a:pPr marL="285750" indent="-285750">
              <a:buFont typeface="Arial" panose="020B0604020202020204" pitchFamily="34" charset="0"/>
              <a:buChar char="•"/>
            </a:pPr>
            <a:r>
              <a:rPr lang="en-US" sz="2400" dirty="0">
                <a:solidFill>
                  <a:srgbClr val="005DAA"/>
                </a:solidFill>
              </a:rPr>
              <a:t>Add contact information</a:t>
            </a:r>
          </a:p>
          <a:p>
            <a:pPr marL="285750" indent="-285750">
              <a:buFont typeface="Arial" panose="020B0604020202020204" pitchFamily="34" charset="0"/>
              <a:buChar char="•"/>
            </a:pPr>
            <a:r>
              <a:rPr lang="en-US" sz="2400" dirty="0">
                <a:solidFill>
                  <a:srgbClr val="005DAA"/>
                </a:solidFill>
              </a:rPr>
              <a:t>Automatically send an invite</a:t>
            </a:r>
          </a:p>
          <a:p>
            <a:pPr marL="285750" indent="-285750">
              <a:buFont typeface="Arial" panose="020B0604020202020204" pitchFamily="34" charset="0"/>
              <a:buChar char="•"/>
            </a:pPr>
            <a:r>
              <a:rPr lang="en-US" sz="2400" dirty="0">
                <a:solidFill>
                  <a:srgbClr val="005DAA"/>
                </a:solidFill>
              </a:rPr>
              <a:t>Automate reminders </a:t>
            </a:r>
          </a:p>
        </p:txBody>
      </p:sp>
    </p:spTree>
    <p:extLst>
      <p:ext uri="{BB962C8B-B14F-4D97-AF65-F5344CB8AC3E}">
        <p14:creationId xmlns:p14="http://schemas.microsoft.com/office/powerpoint/2010/main" val="753100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B357-F81B-4F8E-8DCF-D957657BB92F}"/>
              </a:ext>
            </a:extLst>
          </p:cNvPr>
          <p:cNvSpPr>
            <a:spLocks noGrp="1"/>
          </p:cNvSpPr>
          <p:nvPr>
            <p:ph type="title"/>
          </p:nvPr>
        </p:nvSpPr>
        <p:spPr/>
        <p:txBody>
          <a:bodyPr/>
          <a:lstStyle/>
          <a:p>
            <a:r>
              <a:rPr lang="en-US" dirty="0"/>
              <a:t>Face-to-Face Committee Meeting </a:t>
            </a:r>
          </a:p>
        </p:txBody>
      </p:sp>
      <p:sp>
        <p:nvSpPr>
          <p:cNvPr id="3" name="TextBox 2">
            <a:extLst>
              <a:ext uri="{FF2B5EF4-FFF2-40B4-BE49-F238E27FC236}">
                <a16:creationId xmlns:a16="http://schemas.microsoft.com/office/drawing/2014/main" id="{37ED1F07-ED85-477F-A466-935E2BBC7195}"/>
              </a:ext>
            </a:extLst>
          </p:cNvPr>
          <p:cNvSpPr txBox="1"/>
          <p:nvPr/>
        </p:nvSpPr>
        <p:spPr>
          <a:xfrm>
            <a:off x="1228725" y="1690688"/>
            <a:ext cx="8267700" cy="3785652"/>
          </a:xfrm>
          <a:prstGeom prst="rect">
            <a:avLst/>
          </a:prstGeom>
          <a:noFill/>
        </p:spPr>
        <p:txBody>
          <a:bodyPr wrap="square" rtlCol="0">
            <a:spAutoFit/>
          </a:bodyPr>
          <a:lstStyle/>
          <a:p>
            <a:r>
              <a:rPr lang="en-US" sz="2400" b="1" dirty="0">
                <a:solidFill>
                  <a:srgbClr val="005DAA"/>
                </a:solidFill>
              </a:rPr>
              <a:t>RSVP Only – No Payment </a:t>
            </a:r>
          </a:p>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 </a:t>
            </a:r>
          </a:p>
          <a:p>
            <a:pPr marL="285750" indent="-285750">
              <a:buFont typeface="Arial" panose="020B0604020202020204" pitchFamily="34" charset="0"/>
              <a:buChar char="•"/>
            </a:pPr>
            <a:r>
              <a:rPr lang="en-US" sz="2400" dirty="0">
                <a:solidFill>
                  <a:srgbClr val="005DAA"/>
                </a:solidFill>
              </a:rPr>
              <a:t>External link </a:t>
            </a:r>
          </a:p>
          <a:p>
            <a:pPr marL="285750" indent="-285750">
              <a:buFont typeface="Arial" panose="020B0604020202020204" pitchFamily="34" charset="0"/>
              <a:buChar char="•"/>
            </a:pPr>
            <a:r>
              <a:rPr lang="en-US" sz="2400" dirty="0">
                <a:solidFill>
                  <a:srgbClr val="005DAA"/>
                </a:solidFill>
              </a:rPr>
              <a:t>Date and time </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Location </a:t>
            </a:r>
          </a:p>
          <a:p>
            <a:pPr marL="285750" indent="-285750">
              <a:buFont typeface="Arial" panose="020B0604020202020204" pitchFamily="34" charset="0"/>
              <a:buChar char="•"/>
            </a:pPr>
            <a:r>
              <a:rPr lang="en-US" sz="2400" dirty="0">
                <a:solidFill>
                  <a:srgbClr val="005DAA"/>
                </a:solidFill>
              </a:rPr>
              <a:t>Contact information</a:t>
            </a:r>
          </a:p>
          <a:p>
            <a:pPr marL="285750" indent="-285750">
              <a:buFont typeface="Arial" panose="020B0604020202020204" pitchFamily="34" charset="0"/>
              <a:buChar char="•"/>
            </a:pPr>
            <a:r>
              <a:rPr lang="en-US" sz="2400" dirty="0">
                <a:solidFill>
                  <a:srgbClr val="005DAA"/>
                </a:solidFill>
              </a:rPr>
              <a:t>Send meeting invite</a:t>
            </a:r>
          </a:p>
          <a:p>
            <a:pPr marL="285750" indent="-285750">
              <a:buFont typeface="Arial" panose="020B0604020202020204" pitchFamily="34" charset="0"/>
              <a:buChar char="•"/>
            </a:pPr>
            <a:r>
              <a:rPr lang="en-US" sz="2400" dirty="0">
                <a:solidFill>
                  <a:srgbClr val="005DAA"/>
                </a:solidFill>
              </a:rPr>
              <a:t>Automate reminders  </a:t>
            </a:r>
          </a:p>
        </p:txBody>
      </p:sp>
    </p:spTree>
    <p:extLst>
      <p:ext uri="{BB962C8B-B14F-4D97-AF65-F5344CB8AC3E}">
        <p14:creationId xmlns:p14="http://schemas.microsoft.com/office/powerpoint/2010/main" val="545131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F30B12-6189-6051-227A-38E431B94685}"/>
              </a:ext>
            </a:extLst>
          </p:cNvPr>
          <p:cNvSpPr>
            <a:spLocks noGrp="1"/>
          </p:cNvSpPr>
          <p:nvPr>
            <p:ph type="body" sz="quarter" idx="12"/>
          </p:nvPr>
        </p:nvSpPr>
        <p:spPr>
          <a:xfrm>
            <a:off x="2197156" y="2334462"/>
            <a:ext cx="7530985" cy="1952625"/>
          </a:xfrm>
        </p:spPr>
        <p:txBody>
          <a:bodyPr/>
          <a:lstStyle/>
          <a:p>
            <a:r>
              <a:rPr lang="en-US" dirty="0"/>
              <a:t>You can find more information </a:t>
            </a:r>
            <a:r>
              <a:rPr lang="en-US" dirty="0">
                <a:hlinkClick r:id="rId2"/>
              </a:rPr>
              <a:t>here</a:t>
            </a:r>
            <a:r>
              <a:rPr lang="en-US" dirty="0"/>
              <a:t>. </a:t>
            </a:r>
          </a:p>
          <a:p>
            <a:endParaRPr lang="en-US" dirty="0"/>
          </a:p>
          <a:p>
            <a:r>
              <a:rPr lang="en-US" dirty="0"/>
              <a:t>Contact Tirza Austin at </a:t>
            </a:r>
            <a:r>
              <a:rPr lang="en-US" dirty="0">
                <a:hlinkClick r:id="rId3"/>
              </a:rPr>
              <a:t>taustin@asce.org</a:t>
            </a:r>
            <a:r>
              <a:rPr lang="en-US" dirty="0"/>
              <a:t> with any questions. </a:t>
            </a:r>
          </a:p>
        </p:txBody>
      </p:sp>
    </p:spTree>
    <p:extLst>
      <p:ext uri="{BB962C8B-B14F-4D97-AF65-F5344CB8AC3E}">
        <p14:creationId xmlns:p14="http://schemas.microsoft.com/office/powerpoint/2010/main" val="695780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85EFE-8004-4474-8FEF-85724EA286F1}"/>
              </a:ext>
            </a:extLst>
          </p:cNvPr>
          <p:cNvSpPr>
            <a:spLocks noGrp="1"/>
          </p:cNvSpPr>
          <p:nvPr>
            <p:ph type="title"/>
          </p:nvPr>
        </p:nvSpPr>
        <p:spPr/>
        <p:txBody>
          <a:bodyPr/>
          <a:lstStyle/>
          <a:p>
            <a:r>
              <a:rPr lang="en-US" dirty="0"/>
              <a:t>Event Types </a:t>
            </a:r>
          </a:p>
        </p:txBody>
      </p:sp>
      <p:sp>
        <p:nvSpPr>
          <p:cNvPr id="5" name="TextBox 4">
            <a:extLst>
              <a:ext uri="{FF2B5EF4-FFF2-40B4-BE49-F238E27FC236}">
                <a16:creationId xmlns:a16="http://schemas.microsoft.com/office/drawing/2014/main" id="{FE739A87-9E94-3854-857F-B91F9682DD04}"/>
              </a:ext>
            </a:extLst>
          </p:cNvPr>
          <p:cNvSpPr txBox="1"/>
          <p:nvPr/>
        </p:nvSpPr>
        <p:spPr>
          <a:xfrm>
            <a:off x="981075" y="1690688"/>
            <a:ext cx="9048750" cy="4247317"/>
          </a:xfrm>
          <a:prstGeom prst="rect">
            <a:avLst/>
          </a:prstGeom>
          <a:noFill/>
        </p:spPr>
        <p:txBody>
          <a:bodyPr wrap="square" rtlCol="0">
            <a:spAutoFit/>
          </a:bodyPr>
          <a:lstStyle/>
          <a:p>
            <a:r>
              <a:rPr lang="en-US" dirty="0">
                <a:solidFill>
                  <a:schemeClr val="accent1"/>
                </a:solidFill>
              </a:rPr>
              <a:t>Events control the functionality of your event. You will need to select the event with the correct functionality to set up your event. </a:t>
            </a:r>
          </a:p>
          <a:p>
            <a:endParaRPr lang="en-US" dirty="0">
              <a:solidFill>
                <a:schemeClr val="accent1"/>
              </a:solidFill>
            </a:endParaRPr>
          </a:p>
          <a:p>
            <a:r>
              <a:rPr lang="en-US" dirty="0">
                <a:solidFill>
                  <a:schemeClr val="accent1"/>
                </a:solidFill>
              </a:rPr>
              <a:t>There are five types of event functionality that are being used to create event types. You will sometimes see them included in the event type names. </a:t>
            </a:r>
          </a:p>
          <a:p>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External </a:t>
            </a:r>
          </a:p>
          <a:p>
            <a:pPr marL="285750" indent="-285750">
              <a:buFont typeface="Arial" panose="020B0604020202020204" pitchFamily="34" charset="0"/>
              <a:buChar char="•"/>
            </a:pPr>
            <a:r>
              <a:rPr lang="en-US" dirty="0">
                <a:solidFill>
                  <a:schemeClr val="accent1"/>
                </a:solidFill>
              </a:rPr>
              <a:t>Full </a:t>
            </a:r>
          </a:p>
          <a:p>
            <a:pPr marL="285750" indent="-285750">
              <a:buFont typeface="Arial" panose="020B0604020202020204" pitchFamily="34" charset="0"/>
              <a:buChar char="•"/>
            </a:pPr>
            <a:r>
              <a:rPr lang="en-US" dirty="0">
                <a:solidFill>
                  <a:schemeClr val="accent1"/>
                </a:solidFill>
              </a:rPr>
              <a:t>No Reg </a:t>
            </a:r>
          </a:p>
          <a:p>
            <a:pPr marL="285750" indent="-285750">
              <a:buFont typeface="Arial" panose="020B0604020202020204" pitchFamily="34" charset="0"/>
              <a:buChar char="•"/>
            </a:pPr>
            <a:r>
              <a:rPr lang="en-US" dirty="0">
                <a:solidFill>
                  <a:schemeClr val="accent1"/>
                </a:solidFill>
              </a:rPr>
              <a:t>RSVP</a:t>
            </a:r>
          </a:p>
          <a:p>
            <a:pPr marL="285750" indent="-285750">
              <a:buFont typeface="Arial" panose="020B0604020202020204" pitchFamily="34" charset="0"/>
              <a:buChar char="•"/>
            </a:pPr>
            <a:r>
              <a:rPr lang="en-US" dirty="0">
                <a:solidFill>
                  <a:schemeClr val="accent1"/>
                </a:solidFill>
              </a:rPr>
              <a:t>Simple </a:t>
            </a:r>
          </a:p>
          <a:p>
            <a:pPr marL="285750" indent="-285750">
              <a:buFont typeface="Arial" panose="020B0604020202020204" pitchFamily="34" charset="0"/>
              <a:buChar char="•"/>
            </a:pPr>
            <a:endParaRPr lang="en-US" dirty="0">
              <a:solidFill>
                <a:schemeClr val="accent1"/>
              </a:solidFill>
            </a:endParaRPr>
          </a:p>
          <a:p>
            <a:r>
              <a:rPr lang="en-US" dirty="0">
                <a:solidFill>
                  <a:schemeClr val="accent1"/>
                </a:solidFill>
              </a:rPr>
              <a:t>We have set up and named Section/Branch Event types, so they are intuitive for you. The following slides include functionality for each one. If you require additional functionality please contact </a:t>
            </a:r>
            <a:r>
              <a:rPr lang="en-US" dirty="0">
                <a:solidFill>
                  <a:schemeClr val="accent1"/>
                </a:solidFill>
                <a:hlinkClick r:id="rId2">
                  <a:extLst>
                    <a:ext uri="{A12FA001-AC4F-418D-AE19-62706E023703}">
                      <ahyp:hlinkClr xmlns:ahyp="http://schemas.microsoft.com/office/drawing/2018/hyperlinkcolor" val="tx"/>
                    </a:ext>
                  </a:extLst>
                </a:hlinkClick>
              </a:rPr>
              <a:t>taustin@asce.org</a:t>
            </a:r>
            <a:r>
              <a:rPr lang="en-US" dirty="0">
                <a:solidFill>
                  <a:schemeClr val="accent1"/>
                </a:solidFill>
              </a:rPr>
              <a:t> to see if we can configure an event type for you. </a:t>
            </a:r>
          </a:p>
        </p:txBody>
      </p:sp>
    </p:spTree>
    <p:extLst>
      <p:ext uri="{BB962C8B-B14F-4D97-AF65-F5344CB8AC3E}">
        <p14:creationId xmlns:p14="http://schemas.microsoft.com/office/powerpoint/2010/main" val="1982969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B8095-1245-3AA3-90EB-0509F09F3BD0}"/>
              </a:ext>
            </a:extLst>
          </p:cNvPr>
          <p:cNvSpPr>
            <a:spLocks noGrp="1"/>
          </p:cNvSpPr>
          <p:nvPr>
            <p:ph type="title"/>
          </p:nvPr>
        </p:nvSpPr>
        <p:spPr>
          <a:xfrm>
            <a:off x="381001" y="298450"/>
            <a:ext cx="10515600" cy="1325563"/>
          </a:xfrm>
        </p:spPr>
        <p:txBody>
          <a:bodyPr/>
          <a:lstStyle/>
          <a:p>
            <a:r>
              <a:rPr lang="en-US" dirty="0"/>
              <a:t>Event Type Description</a:t>
            </a:r>
          </a:p>
        </p:txBody>
      </p:sp>
      <p:sp>
        <p:nvSpPr>
          <p:cNvPr id="3" name="TextBox 2">
            <a:extLst>
              <a:ext uri="{FF2B5EF4-FFF2-40B4-BE49-F238E27FC236}">
                <a16:creationId xmlns:a16="http://schemas.microsoft.com/office/drawing/2014/main" id="{0D1A847E-9C07-6966-DC6F-6E00B3F97E44}"/>
              </a:ext>
            </a:extLst>
          </p:cNvPr>
          <p:cNvSpPr txBox="1"/>
          <p:nvPr/>
        </p:nvSpPr>
        <p:spPr>
          <a:xfrm>
            <a:off x="381001" y="1690688"/>
            <a:ext cx="11068050" cy="4355038"/>
          </a:xfrm>
          <a:prstGeom prst="rect">
            <a:avLst/>
          </a:prstGeom>
          <a:noFill/>
        </p:spPr>
        <p:txBody>
          <a:bodyPr wrap="square" rtlCol="0">
            <a:spAutoFit/>
          </a:bodyPr>
          <a:lstStyle/>
          <a:p>
            <a:pPr algn="l">
              <a:spcAft>
                <a:spcPts val="600"/>
              </a:spcAft>
              <a:buFont typeface="Arial" panose="020B0604020202020204" pitchFamily="34" charset="0"/>
              <a:buChar char="•"/>
            </a:pPr>
            <a:r>
              <a:rPr lang="en-US" b="1" i="0" dirty="0">
                <a:solidFill>
                  <a:schemeClr val="accent1"/>
                </a:solidFill>
                <a:effectLst/>
                <a:latin typeface="proxima nova"/>
              </a:rPr>
              <a:t>No registration</a:t>
            </a:r>
            <a:r>
              <a:rPr lang="en-US" b="0" i="0" dirty="0">
                <a:solidFill>
                  <a:schemeClr val="accent1"/>
                </a:solidFill>
                <a:effectLst/>
                <a:latin typeface="proxima nova"/>
              </a:rPr>
              <a:t> - Select this for events you simply want to add to your Event Calendar to keep your members aware of your organization's upcoming events.</a:t>
            </a:r>
          </a:p>
          <a:p>
            <a:pPr algn="l">
              <a:spcAft>
                <a:spcPts val="600"/>
              </a:spcAft>
              <a:buFont typeface="Arial" panose="020B0604020202020204" pitchFamily="34" charset="0"/>
              <a:buChar char="•"/>
            </a:pPr>
            <a:r>
              <a:rPr lang="en-US" b="1" i="0" dirty="0">
                <a:solidFill>
                  <a:schemeClr val="accent1"/>
                </a:solidFill>
                <a:effectLst/>
                <a:latin typeface="proxima nova"/>
              </a:rPr>
              <a:t>Link to External Registration System</a:t>
            </a:r>
            <a:r>
              <a:rPr lang="en-US" b="0" i="0" dirty="0">
                <a:solidFill>
                  <a:schemeClr val="accent1"/>
                </a:solidFill>
                <a:effectLst/>
                <a:latin typeface="proxima nova"/>
              </a:rPr>
              <a:t> - Select this if registration for these events will be handled via an external registration system. Event creators will be able to specify the link during event creation.</a:t>
            </a:r>
          </a:p>
          <a:p>
            <a:pPr algn="l">
              <a:spcAft>
                <a:spcPts val="600"/>
              </a:spcAft>
              <a:buFont typeface="Arial" panose="020B0604020202020204" pitchFamily="34" charset="0"/>
              <a:buChar char="•"/>
            </a:pPr>
            <a:r>
              <a:rPr lang="en-US" b="1" i="0" dirty="0">
                <a:solidFill>
                  <a:schemeClr val="accent1"/>
                </a:solidFill>
                <a:effectLst/>
                <a:latin typeface="proxima nova"/>
              </a:rPr>
              <a:t>RSVP Only - no payment</a:t>
            </a:r>
            <a:r>
              <a:rPr lang="en-US" b="0" i="0" dirty="0">
                <a:solidFill>
                  <a:schemeClr val="accent1"/>
                </a:solidFill>
                <a:effectLst/>
                <a:latin typeface="proxima nova"/>
              </a:rPr>
              <a:t> - This option is for events where formal registration (or payment) isn't required but users still must acknowledge their attendance by RSVP. This allows an attendee roster to be tracked. Webinars, fun-runs, and various work functions are the types of events this process is often used for. Note that only users with accounts on your site can RSVP.</a:t>
            </a:r>
          </a:p>
          <a:p>
            <a:pPr algn="l">
              <a:spcAft>
                <a:spcPts val="600"/>
              </a:spcAft>
              <a:buFont typeface="Arial" panose="020B0604020202020204" pitchFamily="34" charset="0"/>
              <a:buChar char="•"/>
            </a:pPr>
            <a:r>
              <a:rPr lang="en-US" b="1" i="0" dirty="0">
                <a:solidFill>
                  <a:schemeClr val="accent1"/>
                </a:solidFill>
                <a:effectLst/>
                <a:latin typeface="proxima nova"/>
              </a:rPr>
              <a:t>Simple</a:t>
            </a:r>
            <a:r>
              <a:rPr lang="en-US" b="0" i="0" dirty="0">
                <a:solidFill>
                  <a:schemeClr val="accent1"/>
                </a:solidFill>
                <a:effectLst/>
                <a:latin typeface="proxima nova"/>
              </a:rPr>
              <a:t> - Use this for smaller events where registration is desired but sessions and registration add-ons aren't needed. Generally, member/non-member pricing is used for this type of registration, but more complex pricing can be set up, if needed.</a:t>
            </a:r>
          </a:p>
          <a:p>
            <a:pPr algn="l">
              <a:spcAft>
                <a:spcPts val="600"/>
              </a:spcAft>
              <a:buFont typeface="Arial" panose="020B0604020202020204" pitchFamily="34" charset="0"/>
              <a:buChar char="•"/>
            </a:pPr>
            <a:r>
              <a:rPr lang="en-US" b="1" i="0" dirty="0">
                <a:solidFill>
                  <a:schemeClr val="accent1"/>
                </a:solidFill>
                <a:effectLst/>
                <a:latin typeface="proxima nova"/>
              </a:rPr>
              <a:t>Full</a:t>
            </a:r>
            <a:r>
              <a:rPr lang="en-US" b="0" i="0" dirty="0">
                <a:solidFill>
                  <a:schemeClr val="accent1"/>
                </a:solidFill>
                <a:effectLst/>
                <a:latin typeface="proxima nova"/>
              </a:rPr>
              <a:t> - Use this for large, multi-day events, like annual conferences, etc., where you plan to host an agenda full of sessions and other registrations add-ons (e.g., keynotes, lunches, and after-hours events).</a:t>
            </a:r>
          </a:p>
          <a:p>
            <a:endParaRPr lang="en-US" dirty="0"/>
          </a:p>
        </p:txBody>
      </p:sp>
    </p:spTree>
    <p:extLst>
      <p:ext uri="{BB962C8B-B14F-4D97-AF65-F5344CB8AC3E}">
        <p14:creationId xmlns:p14="http://schemas.microsoft.com/office/powerpoint/2010/main" val="824658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F752F-9DB4-4141-AD31-672FB1E9B2A6}"/>
              </a:ext>
            </a:extLst>
          </p:cNvPr>
          <p:cNvSpPr>
            <a:spLocks noGrp="1"/>
          </p:cNvSpPr>
          <p:nvPr>
            <p:ph type="title"/>
          </p:nvPr>
        </p:nvSpPr>
        <p:spPr/>
        <p:txBody>
          <a:bodyPr/>
          <a:lstStyle/>
          <a:p>
            <a:r>
              <a:rPr lang="en-US" dirty="0"/>
              <a:t>Event Types </a:t>
            </a:r>
          </a:p>
        </p:txBody>
      </p:sp>
      <p:sp>
        <p:nvSpPr>
          <p:cNvPr id="4" name="TextBox 3">
            <a:extLst>
              <a:ext uri="{FF2B5EF4-FFF2-40B4-BE49-F238E27FC236}">
                <a16:creationId xmlns:a16="http://schemas.microsoft.com/office/drawing/2014/main" id="{6130928A-E66F-4F2C-AA22-4EA218983857}"/>
              </a:ext>
            </a:extLst>
          </p:cNvPr>
          <p:cNvSpPr txBox="1"/>
          <p:nvPr/>
        </p:nvSpPr>
        <p:spPr>
          <a:xfrm>
            <a:off x="1066800" y="1690688"/>
            <a:ext cx="2505075" cy="2308324"/>
          </a:xfrm>
          <a:prstGeom prst="rect">
            <a:avLst/>
          </a:prstGeom>
          <a:noFill/>
        </p:spPr>
        <p:txBody>
          <a:bodyPr wrap="square" rtlCol="0">
            <a:spAutoFit/>
          </a:bodyPr>
          <a:lstStyle/>
          <a:p>
            <a:r>
              <a:rPr lang="en-US" b="1" dirty="0">
                <a:solidFill>
                  <a:srgbClr val="005DAA"/>
                </a:solidFill>
              </a:rPr>
              <a:t>Please note*****</a:t>
            </a:r>
          </a:p>
          <a:p>
            <a:pPr marL="285750" indent="-285750">
              <a:buFont typeface="Arial" panose="020B0604020202020204" pitchFamily="34" charset="0"/>
              <a:buChar char="•"/>
            </a:pPr>
            <a:endParaRPr lang="en-US" dirty="0">
              <a:solidFill>
                <a:srgbClr val="005DAA"/>
              </a:solidFill>
            </a:endParaRPr>
          </a:p>
          <a:p>
            <a:r>
              <a:rPr lang="en-US" dirty="0">
                <a:solidFill>
                  <a:srgbClr val="005DAA"/>
                </a:solidFill>
              </a:rPr>
              <a:t>Select the event type first or you will lose any information you already submitted.  </a:t>
            </a:r>
          </a:p>
          <a:p>
            <a:endParaRPr lang="en-US" dirty="0">
              <a:solidFill>
                <a:srgbClr val="005DAA"/>
              </a:solidFill>
            </a:endParaRPr>
          </a:p>
          <a:p>
            <a:pPr marL="285750" indent="-285750">
              <a:buFont typeface="Arial" panose="020B0604020202020204" pitchFamily="34" charset="0"/>
              <a:buChar char="•"/>
            </a:pPr>
            <a:endParaRPr lang="en-US" dirty="0">
              <a:solidFill>
                <a:srgbClr val="005DAA"/>
              </a:solidFill>
            </a:endParaRPr>
          </a:p>
        </p:txBody>
      </p:sp>
      <p:pic>
        <p:nvPicPr>
          <p:cNvPr id="5" name="Picture 4">
            <a:extLst>
              <a:ext uri="{FF2B5EF4-FFF2-40B4-BE49-F238E27FC236}">
                <a16:creationId xmlns:a16="http://schemas.microsoft.com/office/drawing/2014/main" id="{0B1D9FF0-A29B-40A2-9CE9-BB581E401C16}"/>
              </a:ext>
            </a:extLst>
          </p:cNvPr>
          <p:cNvPicPr>
            <a:picLocks noChangeAspect="1"/>
          </p:cNvPicPr>
          <p:nvPr/>
        </p:nvPicPr>
        <p:blipFill>
          <a:blip r:embed="rId2"/>
          <a:stretch>
            <a:fillRect/>
          </a:stretch>
        </p:blipFill>
        <p:spPr>
          <a:xfrm>
            <a:off x="3800475" y="1818640"/>
            <a:ext cx="8279168" cy="2876868"/>
          </a:xfrm>
          <a:prstGeom prst="rect">
            <a:avLst/>
          </a:prstGeom>
          <a:ln>
            <a:solidFill>
              <a:schemeClr val="tx1"/>
            </a:solidFill>
          </a:ln>
        </p:spPr>
      </p:pic>
    </p:spTree>
    <p:extLst>
      <p:ext uri="{BB962C8B-B14F-4D97-AF65-F5344CB8AC3E}">
        <p14:creationId xmlns:p14="http://schemas.microsoft.com/office/powerpoint/2010/main" val="687411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3A9C1-C945-4427-852A-BEC244670A69}"/>
              </a:ext>
            </a:extLst>
          </p:cNvPr>
          <p:cNvSpPr>
            <a:spLocks noGrp="1"/>
          </p:cNvSpPr>
          <p:nvPr>
            <p:ph type="title"/>
          </p:nvPr>
        </p:nvSpPr>
        <p:spPr/>
        <p:txBody>
          <a:bodyPr/>
          <a:lstStyle/>
          <a:p>
            <a:r>
              <a:rPr lang="en-US" dirty="0"/>
              <a:t>Section/Branch Event - Payment</a:t>
            </a:r>
          </a:p>
        </p:txBody>
      </p:sp>
      <p:sp>
        <p:nvSpPr>
          <p:cNvPr id="4" name="TextBox 3">
            <a:extLst>
              <a:ext uri="{FF2B5EF4-FFF2-40B4-BE49-F238E27FC236}">
                <a16:creationId xmlns:a16="http://schemas.microsoft.com/office/drawing/2014/main" id="{1E59B54B-A904-4D17-B920-2756AA1A14F5}"/>
              </a:ext>
            </a:extLst>
          </p:cNvPr>
          <p:cNvSpPr txBox="1"/>
          <p:nvPr/>
        </p:nvSpPr>
        <p:spPr>
          <a:xfrm>
            <a:off x="1085850" y="1690688"/>
            <a:ext cx="9839325" cy="4247317"/>
          </a:xfrm>
          <a:prstGeom prst="rect">
            <a:avLst/>
          </a:prstGeom>
          <a:noFill/>
        </p:spPr>
        <p:txBody>
          <a:bodyPr wrap="square" rtlCol="0">
            <a:spAutoFit/>
          </a:bodyPr>
          <a:lstStyle/>
          <a:p>
            <a:r>
              <a:rPr lang="en-US" b="1" dirty="0">
                <a:solidFill>
                  <a:srgbClr val="005DAA"/>
                </a:solidFill>
              </a:rPr>
              <a:t>Full Registration </a:t>
            </a:r>
          </a:p>
          <a:p>
            <a:pPr marL="285750" indent="-285750">
              <a:buFont typeface="Arial" panose="020B0604020202020204" pitchFamily="34" charset="0"/>
              <a:buChar char="•"/>
            </a:pPr>
            <a:r>
              <a:rPr lang="en-US" dirty="0">
                <a:solidFill>
                  <a:srgbClr val="005DAA"/>
                </a:solidFill>
              </a:rPr>
              <a:t>Title </a:t>
            </a:r>
          </a:p>
          <a:p>
            <a:pPr marL="285750" indent="-285750">
              <a:buFont typeface="Arial" panose="020B0604020202020204" pitchFamily="34" charset="0"/>
              <a:buChar char="•"/>
            </a:pPr>
            <a:r>
              <a:rPr lang="en-US" dirty="0">
                <a:solidFill>
                  <a:srgbClr val="005DAA"/>
                </a:solidFill>
              </a:rPr>
              <a:t>Description </a:t>
            </a:r>
          </a:p>
          <a:p>
            <a:pPr marL="285750" indent="-285750">
              <a:buFont typeface="Arial" panose="020B0604020202020204" pitchFamily="34" charset="0"/>
              <a:buChar char="•"/>
            </a:pPr>
            <a:r>
              <a:rPr lang="en-US" dirty="0">
                <a:solidFill>
                  <a:srgbClr val="005DAA"/>
                </a:solidFill>
              </a:rPr>
              <a:t>External Link</a:t>
            </a:r>
          </a:p>
          <a:p>
            <a:pPr marL="285750" indent="-285750">
              <a:buFont typeface="Arial" panose="020B0604020202020204" pitchFamily="34" charset="0"/>
              <a:buChar char="•"/>
            </a:pPr>
            <a:r>
              <a:rPr lang="en-US" dirty="0">
                <a:solidFill>
                  <a:srgbClr val="005DAA"/>
                </a:solidFill>
              </a:rPr>
              <a:t>Photo</a:t>
            </a:r>
          </a:p>
          <a:p>
            <a:pPr marL="285750" indent="-285750">
              <a:buFont typeface="Arial" panose="020B0604020202020204" pitchFamily="34" charset="0"/>
              <a:buChar char="•"/>
            </a:pPr>
            <a:r>
              <a:rPr lang="en-US" dirty="0">
                <a:solidFill>
                  <a:srgbClr val="005DAA"/>
                </a:solidFill>
              </a:rPr>
              <a:t>Date and time</a:t>
            </a:r>
          </a:p>
          <a:p>
            <a:pPr marL="285750" indent="-285750">
              <a:buFont typeface="Arial" panose="020B0604020202020204" pitchFamily="34" charset="0"/>
              <a:buChar char="•"/>
            </a:pPr>
            <a:r>
              <a:rPr lang="en-US" dirty="0" err="1">
                <a:solidFill>
                  <a:srgbClr val="005DAA"/>
                </a:solidFill>
              </a:rPr>
              <a:t>Timezone</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Custom fields for registration</a:t>
            </a:r>
          </a:p>
          <a:p>
            <a:pPr marL="285750" indent="-285750">
              <a:buFont typeface="Arial" panose="020B0604020202020204" pitchFamily="34" charset="0"/>
              <a:buChar char="•"/>
            </a:pPr>
            <a:r>
              <a:rPr lang="en-US" dirty="0">
                <a:solidFill>
                  <a:srgbClr val="005DAA"/>
                </a:solidFill>
              </a:rPr>
              <a:t>More choices for additional forms of payment</a:t>
            </a:r>
          </a:p>
          <a:p>
            <a:pPr marL="285750" indent="-285750">
              <a:buFont typeface="Arial" panose="020B0604020202020204" pitchFamily="34" charset="0"/>
              <a:buChar char="•"/>
            </a:pPr>
            <a:r>
              <a:rPr lang="en-US" dirty="0">
                <a:solidFill>
                  <a:srgbClr val="005DAA"/>
                </a:solidFill>
              </a:rPr>
              <a:t>Location</a:t>
            </a:r>
          </a:p>
          <a:p>
            <a:pPr marL="285750" indent="-285750">
              <a:buFont typeface="Arial" panose="020B0604020202020204" pitchFamily="34" charset="0"/>
              <a:buChar char="•"/>
            </a:pPr>
            <a:r>
              <a:rPr lang="en-US" dirty="0">
                <a:solidFill>
                  <a:srgbClr val="005DAA"/>
                </a:solidFill>
              </a:rPr>
              <a:t>Contact information</a:t>
            </a:r>
          </a:p>
          <a:p>
            <a:pPr marL="285750" indent="-285750">
              <a:buFont typeface="Arial" panose="020B0604020202020204" pitchFamily="34" charset="0"/>
              <a:buChar char="•"/>
            </a:pPr>
            <a:r>
              <a:rPr lang="en-US" dirty="0">
                <a:solidFill>
                  <a:srgbClr val="005DAA"/>
                </a:solidFill>
              </a:rPr>
              <a:t>Pricing </a:t>
            </a:r>
          </a:p>
          <a:p>
            <a:pPr marL="285750" indent="-285750">
              <a:buFont typeface="Arial" panose="020B0604020202020204" pitchFamily="34" charset="0"/>
              <a:buChar char="•"/>
            </a:pPr>
            <a:r>
              <a:rPr lang="en-US" dirty="0">
                <a:solidFill>
                  <a:srgbClr val="005DAA"/>
                </a:solidFill>
              </a:rPr>
              <a:t>Currency</a:t>
            </a:r>
          </a:p>
          <a:p>
            <a:pPr marL="285750" indent="-285750">
              <a:buFont typeface="Arial" panose="020B0604020202020204" pitchFamily="34" charset="0"/>
              <a:buChar char="•"/>
            </a:pPr>
            <a:r>
              <a:rPr lang="en-US" dirty="0">
                <a:solidFill>
                  <a:srgbClr val="005DAA"/>
                </a:solidFill>
              </a:rPr>
              <a:t>Send meeting invite</a:t>
            </a:r>
          </a:p>
          <a:p>
            <a:pPr marL="285750" indent="-285750">
              <a:buFont typeface="Arial" panose="020B0604020202020204" pitchFamily="34" charset="0"/>
              <a:buChar char="•"/>
            </a:pPr>
            <a:r>
              <a:rPr lang="en-US" dirty="0">
                <a:solidFill>
                  <a:srgbClr val="005DAA"/>
                </a:solidFill>
              </a:rPr>
              <a:t>Automate reminders</a:t>
            </a:r>
          </a:p>
        </p:txBody>
      </p:sp>
    </p:spTree>
    <p:extLst>
      <p:ext uri="{BB962C8B-B14F-4D97-AF65-F5344CB8AC3E}">
        <p14:creationId xmlns:p14="http://schemas.microsoft.com/office/powerpoint/2010/main" val="1988913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81CD-50E3-4410-B132-D2A5FD54D337}"/>
              </a:ext>
            </a:extLst>
          </p:cNvPr>
          <p:cNvSpPr>
            <a:spLocks noGrp="1"/>
          </p:cNvSpPr>
          <p:nvPr>
            <p:ph type="title"/>
          </p:nvPr>
        </p:nvSpPr>
        <p:spPr/>
        <p:txBody>
          <a:bodyPr/>
          <a:lstStyle/>
          <a:p>
            <a:r>
              <a:rPr lang="en-US" dirty="0"/>
              <a:t>Section/Branch Event – No Payment </a:t>
            </a:r>
          </a:p>
        </p:txBody>
      </p:sp>
      <p:sp>
        <p:nvSpPr>
          <p:cNvPr id="3" name="TextBox 2">
            <a:extLst>
              <a:ext uri="{FF2B5EF4-FFF2-40B4-BE49-F238E27FC236}">
                <a16:creationId xmlns:a16="http://schemas.microsoft.com/office/drawing/2014/main" id="{2DDDCF66-00E5-4AE9-AB9E-35CF4EAF3852}"/>
              </a:ext>
            </a:extLst>
          </p:cNvPr>
          <p:cNvSpPr txBox="1"/>
          <p:nvPr/>
        </p:nvSpPr>
        <p:spPr>
          <a:xfrm>
            <a:off x="1047750" y="1690688"/>
            <a:ext cx="9048750" cy="4154984"/>
          </a:xfrm>
          <a:prstGeom prst="rect">
            <a:avLst/>
          </a:prstGeom>
          <a:noFill/>
        </p:spPr>
        <p:txBody>
          <a:bodyPr wrap="square" rtlCol="0">
            <a:spAutoFit/>
          </a:bodyPr>
          <a:lstStyle/>
          <a:p>
            <a:r>
              <a:rPr lang="en-US" sz="2400" dirty="0">
                <a:solidFill>
                  <a:srgbClr val="005DAA"/>
                </a:solidFill>
              </a:rPr>
              <a:t>RSVP Only – No Payment </a:t>
            </a:r>
          </a:p>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a:t>
            </a:r>
          </a:p>
          <a:p>
            <a:pPr marL="285750" indent="-285750">
              <a:buFont typeface="Arial" panose="020B0604020202020204" pitchFamily="34" charset="0"/>
              <a:buChar char="•"/>
            </a:pPr>
            <a:r>
              <a:rPr lang="en-US" sz="2400" dirty="0">
                <a:solidFill>
                  <a:srgbClr val="005DAA"/>
                </a:solidFill>
              </a:rPr>
              <a:t>External URL</a:t>
            </a:r>
          </a:p>
          <a:p>
            <a:pPr marL="285750" indent="-285750">
              <a:buFont typeface="Arial" panose="020B0604020202020204" pitchFamily="34" charset="0"/>
              <a:buChar char="•"/>
            </a:pPr>
            <a:r>
              <a:rPr lang="en-US" sz="2400" dirty="0">
                <a:solidFill>
                  <a:srgbClr val="005DAA"/>
                </a:solidFill>
              </a:rPr>
              <a:t>Date and time </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Limit Registration </a:t>
            </a:r>
          </a:p>
          <a:p>
            <a:pPr marL="285750" indent="-285750">
              <a:buFont typeface="Arial" panose="020B0604020202020204" pitchFamily="34" charset="0"/>
              <a:buChar char="•"/>
            </a:pPr>
            <a:r>
              <a:rPr lang="en-US" sz="2400" dirty="0">
                <a:solidFill>
                  <a:srgbClr val="005DAA"/>
                </a:solidFill>
              </a:rPr>
              <a:t>Physical address</a:t>
            </a:r>
          </a:p>
          <a:p>
            <a:pPr marL="285750" indent="-285750">
              <a:buFont typeface="Arial" panose="020B0604020202020204" pitchFamily="34" charset="0"/>
              <a:buChar char="•"/>
            </a:pPr>
            <a:r>
              <a:rPr lang="en-US" sz="2400" dirty="0">
                <a:solidFill>
                  <a:srgbClr val="005DAA"/>
                </a:solidFill>
              </a:rPr>
              <a:t>Contact information</a:t>
            </a:r>
          </a:p>
          <a:p>
            <a:pPr marL="285750" indent="-285750">
              <a:buFont typeface="Arial" panose="020B0604020202020204" pitchFamily="34" charset="0"/>
              <a:buChar char="•"/>
            </a:pPr>
            <a:r>
              <a:rPr lang="en-US" sz="2400" dirty="0">
                <a:solidFill>
                  <a:srgbClr val="005DAA"/>
                </a:solidFill>
              </a:rPr>
              <a:t>Send event invite</a:t>
            </a:r>
          </a:p>
          <a:p>
            <a:pPr marL="285750" indent="-285750">
              <a:buFont typeface="Arial" panose="020B0604020202020204" pitchFamily="34" charset="0"/>
              <a:buChar char="•"/>
            </a:pPr>
            <a:r>
              <a:rPr lang="en-US" sz="2400" dirty="0">
                <a:solidFill>
                  <a:srgbClr val="005DAA"/>
                </a:solidFill>
              </a:rPr>
              <a:t>Automate reminders</a:t>
            </a:r>
          </a:p>
        </p:txBody>
      </p:sp>
    </p:spTree>
    <p:extLst>
      <p:ext uri="{BB962C8B-B14F-4D97-AF65-F5344CB8AC3E}">
        <p14:creationId xmlns:p14="http://schemas.microsoft.com/office/powerpoint/2010/main" val="143853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3B612-8E5D-C118-F40F-EB76BFFF2CFA}"/>
              </a:ext>
            </a:extLst>
          </p:cNvPr>
          <p:cNvSpPr>
            <a:spLocks noGrp="1"/>
          </p:cNvSpPr>
          <p:nvPr>
            <p:ph type="title"/>
          </p:nvPr>
        </p:nvSpPr>
        <p:spPr/>
        <p:txBody>
          <a:bodyPr/>
          <a:lstStyle/>
          <a:p>
            <a:r>
              <a:rPr lang="en-US" dirty="0"/>
              <a:t>Section/Branch Event – Invoice Only </a:t>
            </a:r>
          </a:p>
        </p:txBody>
      </p:sp>
      <p:sp>
        <p:nvSpPr>
          <p:cNvPr id="3" name="TextBox 2">
            <a:extLst>
              <a:ext uri="{FF2B5EF4-FFF2-40B4-BE49-F238E27FC236}">
                <a16:creationId xmlns:a16="http://schemas.microsoft.com/office/drawing/2014/main" id="{609DCBB5-8966-EF04-7231-BB99A89550DA}"/>
              </a:ext>
            </a:extLst>
          </p:cNvPr>
          <p:cNvSpPr txBox="1"/>
          <p:nvPr/>
        </p:nvSpPr>
        <p:spPr>
          <a:xfrm>
            <a:off x="1076325" y="1414562"/>
            <a:ext cx="10039350" cy="5078313"/>
          </a:xfrm>
          <a:prstGeom prst="rect">
            <a:avLst/>
          </a:prstGeom>
          <a:noFill/>
        </p:spPr>
        <p:txBody>
          <a:bodyPr wrap="square" rtlCol="0">
            <a:spAutoFit/>
          </a:bodyPr>
          <a:lstStyle/>
          <a:p>
            <a:r>
              <a:rPr lang="en-US" dirty="0">
                <a:solidFill>
                  <a:schemeClr val="accent1"/>
                </a:solidFill>
              </a:rPr>
              <a:t>Full Registration</a:t>
            </a:r>
          </a:p>
          <a:p>
            <a:pPr marL="285750" indent="-285750">
              <a:buFont typeface="Arial" panose="020B0604020202020204" pitchFamily="34" charset="0"/>
              <a:buChar char="•"/>
            </a:pPr>
            <a:r>
              <a:rPr lang="en-US" dirty="0">
                <a:solidFill>
                  <a:srgbClr val="005DAA"/>
                </a:solidFill>
              </a:rPr>
              <a:t>Invoice customers </a:t>
            </a:r>
          </a:p>
          <a:p>
            <a:pPr marL="285750" indent="-285750">
              <a:buFont typeface="Arial" panose="020B0604020202020204" pitchFamily="34" charset="0"/>
              <a:buChar char="•"/>
            </a:pPr>
            <a:r>
              <a:rPr lang="en-US" dirty="0">
                <a:solidFill>
                  <a:srgbClr val="005DAA"/>
                </a:solidFill>
              </a:rPr>
              <a:t>Title </a:t>
            </a:r>
          </a:p>
          <a:p>
            <a:pPr marL="285750" indent="-285750">
              <a:buFont typeface="Arial" panose="020B0604020202020204" pitchFamily="34" charset="0"/>
              <a:buChar char="•"/>
            </a:pPr>
            <a:r>
              <a:rPr lang="en-US" dirty="0">
                <a:solidFill>
                  <a:srgbClr val="005DAA"/>
                </a:solidFill>
              </a:rPr>
              <a:t>Description </a:t>
            </a:r>
          </a:p>
          <a:p>
            <a:pPr marL="285750" indent="-285750">
              <a:buFont typeface="Arial" panose="020B0604020202020204" pitchFamily="34" charset="0"/>
              <a:buChar char="•"/>
            </a:pPr>
            <a:r>
              <a:rPr lang="en-US" dirty="0">
                <a:solidFill>
                  <a:srgbClr val="005DAA"/>
                </a:solidFill>
              </a:rPr>
              <a:t>External Link</a:t>
            </a:r>
          </a:p>
          <a:p>
            <a:pPr marL="285750" indent="-285750">
              <a:buFont typeface="Arial" panose="020B0604020202020204" pitchFamily="34" charset="0"/>
              <a:buChar char="•"/>
            </a:pPr>
            <a:r>
              <a:rPr lang="en-US" dirty="0">
                <a:solidFill>
                  <a:srgbClr val="005DAA"/>
                </a:solidFill>
              </a:rPr>
              <a:t>Photo</a:t>
            </a:r>
          </a:p>
          <a:p>
            <a:pPr marL="285750" indent="-285750">
              <a:buFont typeface="Arial" panose="020B0604020202020204" pitchFamily="34" charset="0"/>
              <a:buChar char="•"/>
            </a:pPr>
            <a:r>
              <a:rPr lang="en-US" dirty="0">
                <a:solidFill>
                  <a:srgbClr val="005DAA"/>
                </a:solidFill>
              </a:rPr>
              <a:t>Date and time</a:t>
            </a:r>
          </a:p>
          <a:p>
            <a:pPr marL="285750" indent="-285750">
              <a:buFont typeface="Arial" panose="020B0604020202020204" pitchFamily="34" charset="0"/>
              <a:buChar char="•"/>
            </a:pPr>
            <a:r>
              <a:rPr lang="en-US" dirty="0" err="1">
                <a:solidFill>
                  <a:srgbClr val="005DAA"/>
                </a:solidFill>
              </a:rPr>
              <a:t>Timezone</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Custom fields for registration</a:t>
            </a:r>
          </a:p>
          <a:p>
            <a:pPr marL="285750" indent="-285750">
              <a:buFont typeface="Arial" panose="020B0604020202020204" pitchFamily="34" charset="0"/>
              <a:buChar char="•"/>
            </a:pPr>
            <a:r>
              <a:rPr lang="en-US" dirty="0">
                <a:solidFill>
                  <a:srgbClr val="005DAA"/>
                </a:solidFill>
              </a:rPr>
              <a:t>More choices for additional forms of payment</a:t>
            </a:r>
          </a:p>
          <a:p>
            <a:pPr marL="285750" indent="-285750">
              <a:buFont typeface="Arial" panose="020B0604020202020204" pitchFamily="34" charset="0"/>
              <a:buChar char="•"/>
            </a:pPr>
            <a:r>
              <a:rPr lang="en-US" dirty="0">
                <a:solidFill>
                  <a:srgbClr val="005DAA"/>
                </a:solidFill>
              </a:rPr>
              <a:t>Location</a:t>
            </a:r>
          </a:p>
          <a:p>
            <a:pPr marL="285750" indent="-285750">
              <a:buFont typeface="Arial" panose="020B0604020202020204" pitchFamily="34" charset="0"/>
              <a:buChar char="•"/>
            </a:pPr>
            <a:r>
              <a:rPr lang="en-US" dirty="0">
                <a:solidFill>
                  <a:srgbClr val="005DAA"/>
                </a:solidFill>
              </a:rPr>
              <a:t>Contact information</a:t>
            </a:r>
          </a:p>
          <a:p>
            <a:pPr marL="285750" indent="-285750">
              <a:buFont typeface="Arial" panose="020B0604020202020204" pitchFamily="34" charset="0"/>
              <a:buChar char="•"/>
            </a:pPr>
            <a:r>
              <a:rPr lang="en-US" dirty="0">
                <a:solidFill>
                  <a:srgbClr val="005DAA"/>
                </a:solidFill>
              </a:rPr>
              <a:t>Pricing </a:t>
            </a:r>
          </a:p>
          <a:p>
            <a:pPr marL="285750" indent="-285750">
              <a:buFont typeface="Arial" panose="020B0604020202020204" pitchFamily="34" charset="0"/>
              <a:buChar char="•"/>
            </a:pPr>
            <a:r>
              <a:rPr lang="en-US" dirty="0">
                <a:solidFill>
                  <a:srgbClr val="005DAA"/>
                </a:solidFill>
              </a:rPr>
              <a:t>Currency</a:t>
            </a:r>
          </a:p>
          <a:p>
            <a:pPr marL="285750" indent="-285750">
              <a:buFont typeface="Arial" panose="020B0604020202020204" pitchFamily="34" charset="0"/>
              <a:buChar char="•"/>
            </a:pPr>
            <a:r>
              <a:rPr lang="en-US" dirty="0">
                <a:solidFill>
                  <a:srgbClr val="005DAA"/>
                </a:solidFill>
              </a:rPr>
              <a:t>Send meeting invite</a:t>
            </a:r>
          </a:p>
          <a:p>
            <a:pPr marL="285750" indent="-285750">
              <a:buFont typeface="Arial" panose="020B0604020202020204" pitchFamily="34" charset="0"/>
              <a:buChar char="•"/>
            </a:pPr>
            <a:r>
              <a:rPr lang="en-US" dirty="0">
                <a:solidFill>
                  <a:srgbClr val="005DAA"/>
                </a:solidFill>
              </a:rPr>
              <a:t>Automate reminders</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154877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9381-4910-9431-31E1-0657B7E2D321}"/>
              </a:ext>
            </a:extLst>
          </p:cNvPr>
          <p:cNvSpPr>
            <a:spLocks noGrp="1"/>
          </p:cNvSpPr>
          <p:nvPr>
            <p:ph type="title"/>
          </p:nvPr>
        </p:nvSpPr>
        <p:spPr/>
        <p:txBody>
          <a:bodyPr/>
          <a:lstStyle/>
          <a:p>
            <a:r>
              <a:rPr lang="en-US" dirty="0"/>
              <a:t>Section/Branch Event – Online Payment Only </a:t>
            </a:r>
          </a:p>
        </p:txBody>
      </p:sp>
      <p:sp>
        <p:nvSpPr>
          <p:cNvPr id="4" name="TextBox 3">
            <a:extLst>
              <a:ext uri="{FF2B5EF4-FFF2-40B4-BE49-F238E27FC236}">
                <a16:creationId xmlns:a16="http://schemas.microsoft.com/office/drawing/2014/main" id="{616DD1E0-AAF3-C451-41AC-4C32B5F83674}"/>
              </a:ext>
            </a:extLst>
          </p:cNvPr>
          <p:cNvSpPr txBox="1"/>
          <p:nvPr/>
        </p:nvSpPr>
        <p:spPr>
          <a:xfrm>
            <a:off x="1200150" y="1690688"/>
            <a:ext cx="10153650" cy="4308872"/>
          </a:xfrm>
          <a:prstGeom prst="rect">
            <a:avLst/>
          </a:prstGeom>
          <a:noFill/>
        </p:spPr>
        <p:txBody>
          <a:bodyPr wrap="square" rtlCol="0">
            <a:spAutoFit/>
          </a:bodyPr>
          <a:lstStyle/>
          <a:p>
            <a:r>
              <a:rPr lang="en-US" sz="1600" b="1" dirty="0">
                <a:solidFill>
                  <a:schemeClr val="accent1"/>
                </a:solidFill>
              </a:rPr>
              <a:t>Full Registration</a:t>
            </a:r>
          </a:p>
          <a:p>
            <a:pPr marL="285750" indent="-285750">
              <a:buFont typeface="Arial" panose="020B0604020202020204" pitchFamily="34" charset="0"/>
              <a:buChar char="•"/>
            </a:pPr>
            <a:r>
              <a:rPr lang="en-US" sz="1600" dirty="0">
                <a:solidFill>
                  <a:srgbClr val="005DAA"/>
                </a:solidFill>
              </a:rPr>
              <a:t>Online Payment Only </a:t>
            </a:r>
          </a:p>
          <a:p>
            <a:pPr marL="285750" indent="-285750">
              <a:buFont typeface="Arial" panose="020B0604020202020204" pitchFamily="34" charset="0"/>
              <a:buChar char="•"/>
            </a:pPr>
            <a:r>
              <a:rPr lang="en-US" sz="1600" dirty="0">
                <a:solidFill>
                  <a:srgbClr val="005DAA"/>
                </a:solidFill>
              </a:rPr>
              <a:t>Title </a:t>
            </a:r>
          </a:p>
          <a:p>
            <a:pPr marL="285750" indent="-285750">
              <a:buFont typeface="Arial" panose="020B0604020202020204" pitchFamily="34" charset="0"/>
              <a:buChar char="•"/>
            </a:pPr>
            <a:r>
              <a:rPr lang="en-US" sz="1600" dirty="0">
                <a:solidFill>
                  <a:srgbClr val="005DAA"/>
                </a:solidFill>
              </a:rPr>
              <a:t>Description </a:t>
            </a:r>
          </a:p>
          <a:p>
            <a:pPr marL="285750" indent="-285750">
              <a:buFont typeface="Arial" panose="020B0604020202020204" pitchFamily="34" charset="0"/>
              <a:buChar char="•"/>
            </a:pPr>
            <a:r>
              <a:rPr lang="en-US" sz="1600" dirty="0">
                <a:solidFill>
                  <a:srgbClr val="005DAA"/>
                </a:solidFill>
              </a:rPr>
              <a:t>External Link</a:t>
            </a:r>
          </a:p>
          <a:p>
            <a:pPr marL="285750" indent="-285750">
              <a:buFont typeface="Arial" panose="020B0604020202020204" pitchFamily="34" charset="0"/>
              <a:buChar char="•"/>
            </a:pPr>
            <a:r>
              <a:rPr lang="en-US" sz="1600" dirty="0">
                <a:solidFill>
                  <a:srgbClr val="005DAA"/>
                </a:solidFill>
              </a:rPr>
              <a:t>Photo</a:t>
            </a:r>
          </a:p>
          <a:p>
            <a:pPr marL="285750" indent="-285750">
              <a:buFont typeface="Arial" panose="020B0604020202020204" pitchFamily="34" charset="0"/>
              <a:buChar char="•"/>
            </a:pPr>
            <a:r>
              <a:rPr lang="en-US" sz="1600" dirty="0">
                <a:solidFill>
                  <a:srgbClr val="005DAA"/>
                </a:solidFill>
              </a:rPr>
              <a:t>Date and time</a:t>
            </a:r>
          </a:p>
          <a:p>
            <a:pPr marL="285750" indent="-285750">
              <a:buFont typeface="Arial" panose="020B0604020202020204" pitchFamily="34" charset="0"/>
              <a:buChar char="•"/>
            </a:pPr>
            <a:r>
              <a:rPr lang="en-US" sz="1600" dirty="0" err="1">
                <a:solidFill>
                  <a:srgbClr val="005DAA"/>
                </a:solidFill>
              </a:rPr>
              <a:t>Timezone</a:t>
            </a:r>
            <a:endParaRPr lang="en-US" sz="1600" dirty="0">
              <a:solidFill>
                <a:srgbClr val="005DAA"/>
              </a:solidFill>
            </a:endParaRPr>
          </a:p>
          <a:p>
            <a:pPr marL="285750" indent="-285750">
              <a:buFont typeface="Arial" panose="020B0604020202020204" pitchFamily="34" charset="0"/>
              <a:buChar char="•"/>
            </a:pPr>
            <a:r>
              <a:rPr lang="en-US" sz="1600" dirty="0">
                <a:solidFill>
                  <a:srgbClr val="005DAA"/>
                </a:solidFill>
              </a:rPr>
              <a:t>Custom fields for registration</a:t>
            </a:r>
          </a:p>
          <a:p>
            <a:pPr marL="285750" indent="-285750">
              <a:buFont typeface="Arial" panose="020B0604020202020204" pitchFamily="34" charset="0"/>
              <a:buChar char="•"/>
            </a:pPr>
            <a:r>
              <a:rPr lang="en-US" sz="1600" dirty="0">
                <a:solidFill>
                  <a:srgbClr val="005DAA"/>
                </a:solidFill>
              </a:rPr>
              <a:t>More choices for additional forms of payment </a:t>
            </a:r>
          </a:p>
          <a:p>
            <a:pPr marL="285750" indent="-285750">
              <a:buFont typeface="Arial" panose="020B0604020202020204" pitchFamily="34" charset="0"/>
              <a:buChar char="•"/>
            </a:pPr>
            <a:r>
              <a:rPr lang="en-US" sz="1600" dirty="0">
                <a:solidFill>
                  <a:srgbClr val="005DAA"/>
                </a:solidFill>
              </a:rPr>
              <a:t>Location</a:t>
            </a:r>
          </a:p>
          <a:p>
            <a:pPr marL="285750" indent="-285750">
              <a:buFont typeface="Arial" panose="020B0604020202020204" pitchFamily="34" charset="0"/>
              <a:buChar char="•"/>
            </a:pPr>
            <a:r>
              <a:rPr lang="en-US" sz="1600" dirty="0">
                <a:solidFill>
                  <a:srgbClr val="005DAA"/>
                </a:solidFill>
              </a:rPr>
              <a:t>Contact information</a:t>
            </a:r>
          </a:p>
          <a:p>
            <a:pPr marL="285750" indent="-285750">
              <a:buFont typeface="Arial" panose="020B0604020202020204" pitchFamily="34" charset="0"/>
              <a:buChar char="•"/>
            </a:pPr>
            <a:r>
              <a:rPr lang="en-US" sz="1600" dirty="0">
                <a:solidFill>
                  <a:srgbClr val="005DAA"/>
                </a:solidFill>
              </a:rPr>
              <a:t>Pricing </a:t>
            </a:r>
          </a:p>
          <a:p>
            <a:pPr marL="285750" indent="-285750">
              <a:buFont typeface="Arial" panose="020B0604020202020204" pitchFamily="34" charset="0"/>
              <a:buChar char="•"/>
            </a:pPr>
            <a:r>
              <a:rPr lang="en-US" sz="1600" dirty="0">
                <a:solidFill>
                  <a:srgbClr val="005DAA"/>
                </a:solidFill>
              </a:rPr>
              <a:t>Currency</a:t>
            </a:r>
          </a:p>
          <a:p>
            <a:pPr marL="285750" indent="-285750">
              <a:buFont typeface="Arial" panose="020B0604020202020204" pitchFamily="34" charset="0"/>
              <a:buChar char="•"/>
            </a:pPr>
            <a:r>
              <a:rPr lang="en-US" sz="1600" dirty="0">
                <a:solidFill>
                  <a:srgbClr val="005DAA"/>
                </a:solidFill>
              </a:rPr>
              <a:t>Send meeting invite</a:t>
            </a:r>
          </a:p>
          <a:p>
            <a:pPr marL="285750" indent="-285750">
              <a:buFont typeface="Arial" panose="020B0604020202020204" pitchFamily="34" charset="0"/>
              <a:buChar char="•"/>
            </a:pPr>
            <a:r>
              <a:rPr lang="en-US" sz="1600" dirty="0">
                <a:solidFill>
                  <a:srgbClr val="005DAA"/>
                </a:solidFill>
              </a:rPr>
              <a:t>Automate reminders</a:t>
            </a:r>
          </a:p>
          <a:p>
            <a:r>
              <a:rPr lang="en-US" dirty="0"/>
              <a:t> </a:t>
            </a:r>
          </a:p>
        </p:txBody>
      </p:sp>
    </p:spTree>
    <p:extLst>
      <p:ext uri="{BB962C8B-B14F-4D97-AF65-F5344CB8AC3E}">
        <p14:creationId xmlns:p14="http://schemas.microsoft.com/office/powerpoint/2010/main" val="3336611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9F48C-CED7-00C9-F52D-A295F0EBAC5C}"/>
              </a:ext>
            </a:extLst>
          </p:cNvPr>
          <p:cNvSpPr>
            <a:spLocks noGrp="1"/>
          </p:cNvSpPr>
          <p:nvPr>
            <p:ph type="title"/>
          </p:nvPr>
        </p:nvSpPr>
        <p:spPr/>
        <p:txBody>
          <a:bodyPr/>
          <a:lstStyle/>
          <a:p>
            <a:r>
              <a:rPr lang="en-US" dirty="0"/>
              <a:t>Online Events – Simple Registration </a:t>
            </a:r>
          </a:p>
        </p:txBody>
      </p:sp>
      <p:sp>
        <p:nvSpPr>
          <p:cNvPr id="3" name="TextBox 2">
            <a:extLst>
              <a:ext uri="{FF2B5EF4-FFF2-40B4-BE49-F238E27FC236}">
                <a16:creationId xmlns:a16="http://schemas.microsoft.com/office/drawing/2014/main" id="{4F000528-8832-8384-1630-705AD4E396FB}"/>
              </a:ext>
            </a:extLst>
          </p:cNvPr>
          <p:cNvSpPr txBox="1"/>
          <p:nvPr/>
        </p:nvSpPr>
        <p:spPr>
          <a:xfrm>
            <a:off x="1181100" y="1905000"/>
            <a:ext cx="9582150" cy="3693319"/>
          </a:xfrm>
          <a:prstGeom prst="rect">
            <a:avLst/>
          </a:prstGeom>
          <a:noFill/>
        </p:spPr>
        <p:txBody>
          <a:bodyPr wrap="square" rtlCol="0">
            <a:spAutoFit/>
          </a:bodyPr>
          <a:lstStyle/>
          <a:p>
            <a:r>
              <a:rPr lang="en-US" b="1" dirty="0">
                <a:solidFill>
                  <a:schemeClr val="accent1"/>
                </a:solidFill>
              </a:rPr>
              <a:t>Simple Registration</a:t>
            </a:r>
          </a:p>
          <a:p>
            <a:pPr marL="285750" indent="-285750">
              <a:buFont typeface="Arial" panose="020B0604020202020204" pitchFamily="34" charset="0"/>
              <a:buChar char="•"/>
            </a:pPr>
            <a:r>
              <a:rPr lang="en-US" dirty="0">
                <a:solidFill>
                  <a:schemeClr val="accent1"/>
                </a:solidFill>
              </a:rPr>
              <a:t>Title </a:t>
            </a:r>
          </a:p>
          <a:p>
            <a:pPr marL="285750" indent="-285750">
              <a:buFont typeface="Arial" panose="020B0604020202020204" pitchFamily="34" charset="0"/>
              <a:buChar char="•"/>
            </a:pPr>
            <a:r>
              <a:rPr lang="en-US" dirty="0">
                <a:solidFill>
                  <a:schemeClr val="accent1"/>
                </a:solidFill>
              </a:rPr>
              <a:t>Description </a:t>
            </a:r>
          </a:p>
          <a:p>
            <a:pPr marL="285750" indent="-285750">
              <a:buFont typeface="Arial" panose="020B0604020202020204" pitchFamily="34" charset="0"/>
              <a:buChar char="•"/>
            </a:pPr>
            <a:r>
              <a:rPr lang="en-US" dirty="0">
                <a:solidFill>
                  <a:schemeClr val="accent1"/>
                </a:solidFill>
              </a:rPr>
              <a:t>Link to external website </a:t>
            </a:r>
          </a:p>
          <a:p>
            <a:pPr marL="285750" indent="-285750">
              <a:buFont typeface="Arial" panose="020B0604020202020204" pitchFamily="34" charset="0"/>
              <a:buChar char="•"/>
            </a:pPr>
            <a:r>
              <a:rPr lang="en-US" dirty="0">
                <a:solidFill>
                  <a:schemeClr val="accent1"/>
                </a:solidFill>
              </a:rPr>
              <a:t>Image  </a:t>
            </a:r>
          </a:p>
          <a:p>
            <a:pPr marL="285750" indent="-285750">
              <a:buFont typeface="Arial" panose="020B0604020202020204" pitchFamily="34" charset="0"/>
              <a:buChar char="•"/>
            </a:pPr>
            <a:r>
              <a:rPr lang="en-US" dirty="0">
                <a:solidFill>
                  <a:schemeClr val="accent1"/>
                </a:solidFill>
              </a:rPr>
              <a:t>Multiple dates</a:t>
            </a:r>
          </a:p>
          <a:p>
            <a:pPr marL="285750" indent="-285750">
              <a:buFont typeface="Arial" panose="020B0604020202020204" pitchFamily="34" charset="0"/>
              <a:buChar char="•"/>
            </a:pPr>
            <a:r>
              <a:rPr lang="en-US" dirty="0">
                <a:solidFill>
                  <a:schemeClr val="accent1"/>
                </a:solidFill>
              </a:rPr>
              <a:t>Online only </a:t>
            </a:r>
          </a:p>
          <a:p>
            <a:pPr marL="285750" indent="-285750">
              <a:buFont typeface="Arial" panose="020B0604020202020204" pitchFamily="34" charset="0"/>
              <a:buChar char="•"/>
            </a:pPr>
            <a:r>
              <a:rPr lang="en-US" dirty="0">
                <a:solidFill>
                  <a:schemeClr val="accent1"/>
                </a:solidFill>
              </a:rPr>
              <a:t>Contact </a:t>
            </a:r>
          </a:p>
          <a:p>
            <a:pPr marL="285750" indent="-285750">
              <a:buFont typeface="Arial" panose="020B0604020202020204" pitchFamily="34" charset="0"/>
              <a:buChar char="•"/>
            </a:pPr>
            <a:r>
              <a:rPr lang="en-US" dirty="0">
                <a:solidFill>
                  <a:schemeClr val="accent1"/>
                </a:solidFill>
              </a:rPr>
              <a:t>Early, regular, late pricing </a:t>
            </a:r>
          </a:p>
          <a:p>
            <a:pPr marL="285750" indent="-285750">
              <a:buFont typeface="Arial" panose="020B0604020202020204" pitchFamily="34" charset="0"/>
              <a:buChar char="•"/>
            </a:pPr>
            <a:r>
              <a:rPr lang="en-US" dirty="0">
                <a:solidFill>
                  <a:schemeClr val="accent1"/>
                </a:solidFill>
              </a:rPr>
              <a:t>Registration classes </a:t>
            </a:r>
          </a:p>
          <a:p>
            <a:pPr marL="285750" indent="-285750">
              <a:buFont typeface="Arial" panose="020B0604020202020204" pitchFamily="34" charset="0"/>
              <a:buChar char="•"/>
            </a:pPr>
            <a:r>
              <a:rPr lang="en-US" dirty="0">
                <a:solidFill>
                  <a:schemeClr val="accent1"/>
                </a:solidFill>
              </a:rPr>
              <a:t>Guest Login</a:t>
            </a:r>
          </a:p>
          <a:p>
            <a:pPr marL="285750" indent="-285750">
              <a:buFont typeface="Arial" panose="020B0604020202020204" pitchFamily="34" charset="0"/>
              <a:buChar char="•"/>
            </a:pPr>
            <a:r>
              <a:rPr lang="en-US" dirty="0">
                <a:solidFill>
                  <a:schemeClr val="accent1"/>
                </a:solidFill>
              </a:rPr>
              <a:t>Does not allow more choices or custom input fields </a:t>
            </a:r>
          </a:p>
          <a:p>
            <a:pPr marL="285750" indent="-285750">
              <a:buFont typeface="Arial" panose="020B0604020202020204" pitchFamily="34" charset="0"/>
              <a:buChar char="•"/>
            </a:pPr>
            <a:r>
              <a:rPr lang="en-US" dirty="0">
                <a:solidFill>
                  <a:schemeClr val="accent1"/>
                </a:solidFill>
              </a:rPr>
              <a:t>Automated messages </a:t>
            </a:r>
          </a:p>
        </p:txBody>
      </p:sp>
    </p:spTree>
    <p:extLst>
      <p:ext uri="{BB962C8B-B14F-4D97-AF65-F5344CB8AC3E}">
        <p14:creationId xmlns:p14="http://schemas.microsoft.com/office/powerpoint/2010/main" val="607615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aborate_template_FINAL  -  Read-Only" id="{97A4EB2C-973A-4786-870C-66DC11C0DE54}" vid="{3E06D992-8DF7-4080-B73B-A1F212467D91}"/>
    </a:ext>
  </a:extLst>
</a:theme>
</file>

<file path=docProps/app.xml><?xml version="1.0" encoding="utf-8"?>
<Properties xmlns="http://schemas.openxmlformats.org/officeDocument/2006/extended-properties" xmlns:vt="http://schemas.openxmlformats.org/officeDocument/2006/docPropsVTypes">
  <Template>Collaborate_template_FINAL</Template>
  <TotalTime>1904</TotalTime>
  <Words>728</Words>
  <Application>Microsoft Office PowerPoint</Application>
  <PresentationFormat>Widescreen</PresentationFormat>
  <Paragraphs>165</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Futura Medium</vt:lpstr>
      <vt:lpstr>Futura Std Book</vt:lpstr>
      <vt:lpstr>Futura Std Medium</vt:lpstr>
      <vt:lpstr>proxima nova</vt:lpstr>
      <vt:lpstr>Office Theme</vt:lpstr>
      <vt:lpstr>Event Types </vt:lpstr>
      <vt:lpstr>Event Types </vt:lpstr>
      <vt:lpstr>Event Type Description</vt:lpstr>
      <vt:lpstr>Event Types </vt:lpstr>
      <vt:lpstr>Section/Branch Event - Payment</vt:lpstr>
      <vt:lpstr>Section/Branch Event – No Payment </vt:lpstr>
      <vt:lpstr>Section/Branch Event – Invoice Only </vt:lpstr>
      <vt:lpstr>Section/Branch Event – Online Payment Only </vt:lpstr>
      <vt:lpstr>Online Events – Simple Registration </vt:lpstr>
      <vt:lpstr>In-Person – Simple Registration </vt:lpstr>
      <vt:lpstr>No Registration – Event Page </vt:lpstr>
      <vt:lpstr>Webinar </vt:lpstr>
      <vt:lpstr>Committee Call</vt:lpstr>
      <vt:lpstr>Face-to-Face Committee Meeting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to 2018</dc:title>
  <dc:creator>Austin, Tirza</dc:creator>
  <cp:lastModifiedBy>Austin, Tirza</cp:lastModifiedBy>
  <cp:revision>115</cp:revision>
  <dcterms:created xsi:type="dcterms:W3CDTF">2018-08-31T18:06:18Z</dcterms:created>
  <dcterms:modified xsi:type="dcterms:W3CDTF">2023-09-19T20:56:12Z</dcterms:modified>
</cp:coreProperties>
</file>