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2"/>
  </p:notesMasterIdLst>
  <p:sldIdLst>
    <p:sldId id="671" r:id="rId5"/>
    <p:sldId id="895" r:id="rId6"/>
    <p:sldId id="896" r:id="rId7"/>
    <p:sldId id="897" r:id="rId8"/>
    <p:sldId id="898" r:id="rId9"/>
    <p:sldId id="899" r:id="rId10"/>
    <p:sldId id="900" r:id="rId11"/>
    <p:sldId id="901" r:id="rId12"/>
    <p:sldId id="902" r:id="rId13"/>
    <p:sldId id="903" r:id="rId14"/>
    <p:sldId id="904" r:id="rId15"/>
    <p:sldId id="905" r:id="rId16"/>
    <p:sldId id="906" r:id="rId17"/>
    <p:sldId id="907" r:id="rId18"/>
    <p:sldId id="908" r:id="rId19"/>
    <p:sldId id="909" r:id="rId20"/>
    <p:sldId id="891" r:id="rId21"/>
    <p:sldId id="888" r:id="rId22"/>
    <p:sldId id="892" r:id="rId23"/>
    <p:sldId id="889" r:id="rId24"/>
    <p:sldId id="890" r:id="rId25"/>
    <p:sldId id="884" r:id="rId26"/>
    <p:sldId id="885" r:id="rId27"/>
    <p:sldId id="886" r:id="rId28"/>
    <p:sldId id="872" r:id="rId29"/>
    <p:sldId id="893" r:id="rId30"/>
    <p:sldId id="910" r:id="rId31"/>
    <p:sldId id="915" r:id="rId32"/>
    <p:sldId id="917" r:id="rId33"/>
    <p:sldId id="916" r:id="rId34"/>
    <p:sldId id="918" r:id="rId35"/>
    <p:sldId id="919" r:id="rId36"/>
    <p:sldId id="920" r:id="rId37"/>
    <p:sldId id="912" r:id="rId38"/>
    <p:sldId id="913" r:id="rId39"/>
    <p:sldId id="914" r:id="rId40"/>
    <p:sldId id="911" r:id="rId4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4F81BD"/>
    <a:srgbClr val="FFC000"/>
    <a:srgbClr val="A9D08E"/>
    <a:srgbClr val="D9E1F2"/>
    <a:srgbClr val="FFFF66"/>
    <a:srgbClr val="000000"/>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89FF3-A643-4192-A5DA-4ABE1253EE7F}" v="27" dt="2025-09-17T13:51:24.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94810"/>
  </p:normalViewPr>
  <p:slideViewPr>
    <p:cSldViewPr snapToGrid="0">
      <p:cViewPr varScale="1">
        <p:scale>
          <a:sx n="59" d="100"/>
          <a:sy n="59" d="100"/>
        </p:scale>
        <p:origin x="8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3988EE-7970-4204-A15E-EFFB2ED1E2C2}"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US"/>
        </a:p>
      </dgm:t>
    </dgm:pt>
    <dgm:pt modelId="{83E6D073-6DC2-4CD2-9A0A-D4427299E03B}">
      <dgm:prSet phldrT="[Text]"/>
      <dgm:spPr/>
      <dgm:t>
        <a:bodyPr/>
        <a:lstStyle/>
        <a:p>
          <a:r>
            <a:rPr lang="en-US" dirty="0"/>
            <a:t>Nascent State</a:t>
          </a:r>
        </a:p>
      </dgm:t>
    </dgm:pt>
    <dgm:pt modelId="{55D44DC7-1BA3-493C-B794-660E5E155529}" type="parTrans" cxnId="{7948AC05-F2F1-45B9-AF97-D47224D9C97C}">
      <dgm:prSet/>
      <dgm:spPr/>
      <dgm:t>
        <a:bodyPr/>
        <a:lstStyle/>
        <a:p>
          <a:endParaRPr lang="en-US"/>
        </a:p>
      </dgm:t>
    </dgm:pt>
    <dgm:pt modelId="{D067B8DD-1186-404D-9E33-4F4D6E49F3BF}" type="sibTrans" cxnId="{7948AC05-F2F1-45B9-AF97-D47224D9C97C}">
      <dgm:prSet/>
      <dgm:spPr/>
      <dgm:t>
        <a:bodyPr/>
        <a:lstStyle/>
        <a:p>
          <a:endParaRPr lang="en-US" dirty="0"/>
        </a:p>
      </dgm:t>
    </dgm:pt>
    <dgm:pt modelId="{89FD0038-224C-4736-8C31-567AFCF80A0D}">
      <dgm:prSet phldrT="[Text]"/>
      <dgm:spPr/>
      <dgm:t>
        <a:bodyPr/>
        <a:lstStyle/>
        <a:p>
          <a:r>
            <a:rPr lang="en-US" dirty="0"/>
            <a:t>Stage 1</a:t>
          </a:r>
        </a:p>
        <a:p>
          <a:r>
            <a:rPr lang="en-US" dirty="0"/>
            <a:t>Formation</a:t>
          </a:r>
        </a:p>
      </dgm:t>
    </dgm:pt>
    <dgm:pt modelId="{C8080DE6-01D2-40D2-9339-3C963CB650DC}" type="parTrans" cxnId="{BFE2A629-5884-4F6F-8836-CB1BD60FDE34}">
      <dgm:prSet/>
      <dgm:spPr/>
      <dgm:t>
        <a:bodyPr/>
        <a:lstStyle/>
        <a:p>
          <a:endParaRPr lang="en-US"/>
        </a:p>
      </dgm:t>
    </dgm:pt>
    <dgm:pt modelId="{8468239F-EF8D-41E7-9E4A-11F02A81B47F}" type="sibTrans" cxnId="{BFE2A629-5884-4F6F-8836-CB1BD60FDE34}">
      <dgm:prSet/>
      <dgm:spPr/>
      <dgm:t>
        <a:bodyPr/>
        <a:lstStyle/>
        <a:p>
          <a:endParaRPr lang="en-US" dirty="0"/>
        </a:p>
      </dgm:t>
    </dgm:pt>
    <dgm:pt modelId="{2EEFF662-5110-4A63-84E0-B53DBE226A2D}">
      <dgm:prSet phldrT="[Text]"/>
      <dgm:spPr/>
      <dgm:t>
        <a:bodyPr/>
        <a:lstStyle/>
        <a:p>
          <a:r>
            <a:rPr lang="en-US" dirty="0"/>
            <a:t>Stage 2</a:t>
          </a:r>
        </a:p>
        <a:p>
          <a:r>
            <a:rPr lang="en-US" dirty="0"/>
            <a:t>Formation</a:t>
          </a:r>
        </a:p>
      </dgm:t>
    </dgm:pt>
    <dgm:pt modelId="{8D2947C7-FFB4-4567-9C06-0A23DA5EBF50}" type="parTrans" cxnId="{E1C328A6-6BEF-4C61-9E63-DA05A7C20561}">
      <dgm:prSet/>
      <dgm:spPr/>
      <dgm:t>
        <a:bodyPr/>
        <a:lstStyle/>
        <a:p>
          <a:endParaRPr lang="en-US"/>
        </a:p>
      </dgm:t>
    </dgm:pt>
    <dgm:pt modelId="{37C101FC-944C-41DB-82EA-31F02FADA608}" type="sibTrans" cxnId="{E1C328A6-6BEF-4C61-9E63-DA05A7C20561}">
      <dgm:prSet/>
      <dgm:spPr/>
      <dgm:t>
        <a:bodyPr/>
        <a:lstStyle/>
        <a:p>
          <a:endParaRPr lang="en-US" dirty="0"/>
        </a:p>
      </dgm:t>
    </dgm:pt>
    <dgm:pt modelId="{CDD304F7-E405-4313-BB05-1684F980E80A}">
      <dgm:prSet/>
      <dgm:spPr/>
      <dgm:t>
        <a:bodyPr/>
        <a:lstStyle/>
        <a:p>
          <a:r>
            <a:rPr lang="en-US" dirty="0"/>
            <a:t>Stage 1</a:t>
          </a:r>
        </a:p>
        <a:p>
          <a:r>
            <a:rPr lang="en-US" dirty="0"/>
            <a:t>Performance</a:t>
          </a:r>
        </a:p>
      </dgm:t>
    </dgm:pt>
    <dgm:pt modelId="{24D7B106-E8BC-419E-98BB-086A78F710CF}" type="parTrans" cxnId="{D84F57FB-5830-4B96-BD6B-E7E2A41C2950}">
      <dgm:prSet/>
      <dgm:spPr/>
      <dgm:t>
        <a:bodyPr/>
        <a:lstStyle/>
        <a:p>
          <a:endParaRPr lang="en-US"/>
        </a:p>
      </dgm:t>
    </dgm:pt>
    <dgm:pt modelId="{1E970261-2EE0-4135-A69D-713599480C56}" type="sibTrans" cxnId="{D84F57FB-5830-4B96-BD6B-E7E2A41C2950}">
      <dgm:prSet/>
      <dgm:spPr/>
      <dgm:t>
        <a:bodyPr/>
        <a:lstStyle/>
        <a:p>
          <a:endParaRPr lang="en-US" dirty="0"/>
        </a:p>
      </dgm:t>
    </dgm:pt>
    <dgm:pt modelId="{24B3B43E-95B7-40ED-9D4B-EFDB2E12199D}">
      <dgm:prSet/>
      <dgm:spPr/>
      <dgm:t>
        <a:bodyPr/>
        <a:lstStyle/>
        <a:p>
          <a:r>
            <a:rPr lang="en-US" dirty="0"/>
            <a:t>Stage 2</a:t>
          </a:r>
        </a:p>
        <a:p>
          <a:r>
            <a:rPr lang="en-US" dirty="0"/>
            <a:t>Performance</a:t>
          </a:r>
        </a:p>
      </dgm:t>
    </dgm:pt>
    <dgm:pt modelId="{1F3C3F13-3B73-4319-ACC4-EA9CD3B517DA}" type="parTrans" cxnId="{A06D2FC4-76C2-467C-BC56-C54CB0D37F75}">
      <dgm:prSet/>
      <dgm:spPr/>
      <dgm:t>
        <a:bodyPr/>
        <a:lstStyle/>
        <a:p>
          <a:endParaRPr lang="en-US"/>
        </a:p>
      </dgm:t>
    </dgm:pt>
    <dgm:pt modelId="{23A58723-733D-4280-AC15-0DC826C95902}" type="sibTrans" cxnId="{A06D2FC4-76C2-467C-BC56-C54CB0D37F75}">
      <dgm:prSet/>
      <dgm:spPr/>
      <dgm:t>
        <a:bodyPr/>
        <a:lstStyle/>
        <a:p>
          <a:endParaRPr lang="en-US" dirty="0"/>
        </a:p>
      </dgm:t>
    </dgm:pt>
    <dgm:pt modelId="{38C60B4B-7619-458F-82B3-3C82265C8BC3}">
      <dgm:prSet/>
      <dgm:spPr/>
      <dgm:t>
        <a:bodyPr/>
        <a:lstStyle/>
        <a:p>
          <a:r>
            <a:rPr lang="en-US" dirty="0"/>
            <a:t>Maturity</a:t>
          </a:r>
        </a:p>
      </dgm:t>
    </dgm:pt>
    <dgm:pt modelId="{385DF242-02DA-491B-AAD3-4B7572965D38}" type="parTrans" cxnId="{CB433C90-5A4F-4821-82FA-49DA6BC71773}">
      <dgm:prSet/>
      <dgm:spPr/>
      <dgm:t>
        <a:bodyPr/>
        <a:lstStyle/>
        <a:p>
          <a:endParaRPr lang="en-US"/>
        </a:p>
      </dgm:t>
    </dgm:pt>
    <dgm:pt modelId="{754F10F0-578E-46AC-9ED1-76F6D83C2A6A}" type="sibTrans" cxnId="{CB433C90-5A4F-4821-82FA-49DA6BC71773}">
      <dgm:prSet/>
      <dgm:spPr/>
      <dgm:t>
        <a:bodyPr/>
        <a:lstStyle/>
        <a:p>
          <a:endParaRPr lang="en-US"/>
        </a:p>
      </dgm:t>
    </dgm:pt>
    <dgm:pt modelId="{D765BA6D-1F0F-402D-8049-DFF949DD5747}" type="pres">
      <dgm:prSet presAssocID="{103988EE-7970-4204-A15E-EFFB2ED1E2C2}" presName="Name0" presStyleCnt="0">
        <dgm:presLayoutVars>
          <dgm:dir/>
          <dgm:resizeHandles val="exact"/>
        </dgm:presLayoutVars>
      </dgm:prSet>
      <dgm:spPr/>
    </dgm:pt>
    <dgm:pt modelId="{5FBC68CD-BC5C-47AB-8FFB-C24051611265}" type="pres">
      <dgm:prSet presAssocID="{83E6D073-6DC2-4CD2-9A0A-D4427299E03B}" presName="node" presStyleLbl="node1" presStyleIdx="0" presStyleCnt="6">
        <dgm:presLayoutVars>
          <dgm:bulletEnabled val="1"/>
        </dgm:presLayoutVars>
      </dgm:prSet>
      <dgm:spPr/>
    </dgm:pt>
    <dgm:pt modelId="{9C3E2D30-F213-4EDC-AC0F-729E4B9FDC89}" type="pres">
      <dgm:prSet presAssocID="{D067B8DD-1186-404D-9E33-4F4D6E49F3BF}" presName="sibTrans" presStyleLbl="sibTrans2D1" presStyleIdx="0" presStyleCnt="5"/>
      <dgm:spPr/>
    </dgm:pt>
    <dgm:pt modelId="{1BF7D9CB-9A3C-4D28-9128-CC72D3433900}" type="pres">
      <dgm:prSet presAssocID="{D067B8DD-1186-404D-9E33-4F4D6E49F3BF}" presName="connectorText" presStyleLbl="sibTrans2D1" presStyleIdx="0" presStyleCnt="5"/>
      <dgm:spPr/>
    </dgm:pt>
    <dgm:pt modelId="{B43FC53E-77ED-4F38-9446-3E0D675FEA55}" type="pres">
      <dgm:prSet presAssocID="{89FD0038-224C-4736-8C31-567AFCF80A0D}" presName="node" presStyleLbl="node1" presStyleIdx="1" presStyleCnt="6">
        <dgm:presLayoutVars>
          <dgm:bulletEnabled val="1"/>
        </dgm:presLayoutVars>
      </dgm:prSet>
      <dgm:spPr/>
    </dgm:pt>
    <dgm:pt modelId="{E9377639-E541-4543-8315-DA0D57F63188}" type="pres">
      <dgm:prSet presAssocID="{8468239F-EF8D-41E7-9E4A-11F02A81B47F}" presName="sibTrans" presStyleLbl="sibTrans2D1" presStyleIdx="1" presStyleCnt="5"/>
      <dgm:spPr/>
    </dgm:pt>
    <dgm:pt modelId="{25892C93-EF6C-4C3A-B4B1-B6B3D3202A17}" type="pres">
      <dgm:prSet presAssocID="{8468239F-EF8D-41E7-9E4A-11F02A81B47F}" presName="connectorText" presStyleLbl="sibTrans2D1" presStyleIdx="1" presStyleCnt="5"/>
      <dgm:spPr/>
    </dgm:pt>
    <dgm:pt modelId="{AB80360D-DCEE-47EC-A345-415DE6E08B98}" type="pres">
      <dgm:prSet presAssocID="{2EEFF662-5110-4A63-84E0-B53DBE226A2D}" presName="node" presStyleLbl="node1" presStyleIdx="2" presStyleCnt="6">
        <dgm:presLayoutVars>
          <dgm:bulletEnabled val="1"/>
        </dgm:presLayoutVars>
      </dgm:prSet>
      <dgm:spPr/>
    </dgm:pt>
    <dgm:pt modelId="{BE74D670-9D21-4239-8C24-ECA05B1309D8}" type="pres">
      <dgm:prSet presAssocID="{37C101FC-944C-41DB-82EA-31F02FADA608}" presName="sibTrans" presStyleLbl="sibTrans2D1" presStyleIdx="2" presStyleCnt="5"/>
      <dgm:spPr/>
    </dgm:pt>
    <dgm:pt modelId="{20CC4856-43AB-4B5B-8CF2-C5A104CF8698}" type="pres">
      <dgm:prSet presAssocID="{37C101FC-944C-41DB-82EA-31F02FADA608}" presName="connectorText" presStyleLbl="sibTrans2D1" presStyleIdx="2" presStyleCnt="5"/>
      <dgm:spPr/>
    </dgm:pt>
    <dgm:pt modelId="{AA2CC6D6-158C-4AA6-A1C2-1A23672EC772}" type="pres">
      <dgm:prSet presAssocID="{CDD304F7-E405-4313-BB05-1684F980E80A}" presName="node" presStyleLbl="node1" presStyleIdx="3" presStyleCnt="6">
        <dgm:presLayoutVars>
          <dgm:bulletEnabled val="1"/>
        </dgm:presLayoutVars>
      </dgm:prSet>
      <dgm:spPr/>
    </dgm:pt>
    <dgm:pt modelId="{CC4D014F-BDCA-4238-9AB7-F05F1A9AA7F1}" type="pres">
      <dgm:prSet presAssocID="{1E970261-2EE0-4135-A69D-713599480C56}" presName="sibTrans" presStyleLbl="sibTrans2D1" presStyleIdx="3" presStyleCnt="5"/>
      <dgm:spPr/>
    </dgm:pt>
    <dgm:pt modelId="{10DDE7B9-031A-4B98-B4AF-7D3BC710FFA2}" type="pres">
      <dgm:prSet presAssocID="{1E970261-2EE0-4135-A69D-713599480C56}" presName="connectorText" presStyleLbl="sibTrans2D1" presStyleIdx="3" presStyleCnt="5"/>
      <dgm:spPr/>
    </dgm:pt>
    <dgm:pt modelId="{B4132777-2E56-4381-BC8F-568DF606FC6E}" type="pres">
      <dgm:prSet presAssocID="{24B3B43E-95B7-40ED-9D4B-EFDB2E12199D}" presName="node" presStyleLbl="node1" presStyleIdx="4" presStyleCnt="6">
        <dgm:presLayoutVars>
          <dgm:bulletEnabled val="1"/>
        </dgm:presLayoutVars>
      </dgm:prSet>
      <dgm:spPr/>
    </dgm:pt>
    <dgm:pt modelId="{EAB628D1-7B7B-4143-9CC6-848CE82CB8CA}" type="pres">
      <dgm:prSet presAssocID="{23A58723-733D-4280-AC15-0DC826C95902}" presName="sibTrans" presStyleLbl="sibTrans2D1" presStyleIdx="4" presStyleCnt="5"/>
      <dgm:spPr/>
    </dgm:pt>
    <dgm:pt modelId="{C5C6EA1B-F58F-4A72-A5A5-9FB047F758E4}" type="pres">
      <dgm:prSet presAssocID="{23A58723-733D-4280-AC15-0DC826C95902}" presName="connectorText" presStyleLbl="sibTrans2D1" presStyleIdx="4" presStyleCnt="5"/>
      <dgm:spPr/>
    </dgm:pt>
    <dgm:pt modelId="{D19238DB-A542-4A91-B549-976235A5CF63}" type="pres">
      <dgm:prSet presAssocID="{38C60B4B-7619-458F-82B3-3C82265C8BC3}" presName="node" presStyleLbl="node1" presStyleIdx="5" presStyleCnt="6">
        <dgm:presLayoutVars>
          <dgm:bulletEnabled val="1"/>
        </dgm:presLayoutVars>
      </dgm:prSet>
      <dgm:spPr/>
    </dgm:pt>
  </dgm:ptLst>
  <dgm:cxnLst>
    <dgm:cxn modelId="{7948AC05-F2F1-45B9-AF97-D47224D9C97C}" srcId="{103988EE-7970-4204-A15E-EFFB2ED1E2C2}" destId="{83E6D073-6DC2-4CD2-9A0A-D4427299E03B}" srcOrd="0" destOrd="0" parTransId="{55D44DC7-1BA3-493C-B794-660E5E155529}" sibTransId="{D067B8DD-1186-404D-9E33-4F4D6E49F3BF}"/>
    <dgm:cxn modelId="{E6FAD424-F4CE-4C9F-952B-4BE86BE75A91}" type="presOf" srcId="{D067B8DD-1186-404D-9E33-4F4D6E49F3BF}" destId="{9C3E2D30-F213-4EDC-AC0F-729E4B9FDC89}" srcOrd="0" destOrd="0" presId="urn:microsoft.com/office/officeart/2005/8/layout/process1"/>
    <dgm:cxn modelId="{BFE2A629-5884-4F6F-8836-CB1BD60FDE34}" srcId="{103988EE-7970-4204-A15E-EFFB2ED1E2C2}" destId="{89FD0038-224C-4736-8C31-567AFCF80A0D}" srcOrd="1" destOrd="0" parTransId="{C8080DE6-01D2-40D2-9339-3C963CB650DC}" sibTransId="{8468239F-EF8D-41E7-9E4A-11F02A81B47F}"/>
    <dgm:cxn modelId="{BC64C136-0608-4724-BE7D-28ED98504EFB}" type="presOf" srcId="{1E970261-2EE0-4135-A69D-713599480C56}" destId="{CC4D014F-BDCA-4238-9AB7-F05F1A9AA7F1}" srcOrd="0" destOrd="0" presId="urn:microsoft.com/office/officeart/2005/8/layout/process1"/>
    <dgm:cxn modelId="{FDD9903D-5200-4D14-8062-403CDBDFF2E9}" type="presOf" srcId="{1E970261-2EE0-4135-A69D-713599480C56}" destId="{10DDE7B9-031A-4B98-B4AF-7D3BC710FFA2}" srcOrd="1" destOrd="0" presId="urn:microsoft.com/office/officeart/2005/8/layout/process1"/>
    <dgm:cxn modelId="{7602816A-9D7B-42C9-9FFC-9263393B42C7}" type="presOf" srcId="{D067B8DD-1186-404D-9E33-4F4D6E49F3BF}" destId="{1BF7D9CB-9A3C-4D28-9128-CC72D3433900}" srcOrd="1" destOrd="0" presId="urn:microsoft.com/office/officeart/2005/8/layout/process1"/>
    <dgm:cxn modelId="{69003A57-ECDF-4611-B9E2-0A6B134EDD7A}" type="presOf" srcId="{83E6D073-6DC2-4CD2-9A0A-D4427299E03B}" destId="{5FBC68CD-BC5C-47AB-8FFB-C24051611265}" srcOrd="0" destOrd="0" presId="urn:microsoft.com/office/officeart/2005/8/layout/process1"/>
    <dgm:cxn modelId="{4289CC7D-274D-4B23-8A51-65CF4C947161}" type="presOf" srcId="{103988EE-7970-4204-A15E-EFFB2ED1E2C2}" destId="{D765BA6D-1F0F-402D-8049-DFF949DD5747}" srcOrd="0" destOrd="0" presId="urn:microsoft.com/office/officeart/2005/8/layout/process1"/>
    <dgm:cxn modelId="{51E65B88-31A8-495F-A9D6-75190EA22F27}" type="presOf" srcId="{23A58723-733D-4280-AC15-0DC826C95902}" destId="{C5C6EA1B-F58F-4A72-A5A5-9FB047F758E4}" srcOrd="1" destOrd="0" presId="urn:microsoft.com/office/officeart/2005/8/layout/process1"/>
    <dgm:cxn modelId="{CB433C90-5A4F-4821-82FA-49DA6BC71773}" srcId="{103988EE-7970-4204-A15E-EFFB2ED1E2C2}" destId="{38C60B4B-7619-458F-82B3-3C82265C8BC3}" srcOrd="5" destOrd="0" parTransId="{385DF242-02DA-491B-AAD3-4B7572965D38}" sibTransId="{754F10F0-578E-46AC-9ED1-76F6D83C2A6A}"/>
    <dgm:cxn modelId="{A05FDA96-3E1E-4940-8760-E54F8ED517A3}" type="presOf" srcId="{38C60B4B-7619-458F-82B3-3C82265C8BC3}" destId="{D19238DB-A542-4A91-B549-976235A5CF63}" srcOrd="0" destOrd="0" presId="urn:microsoft.com/office/officeart/2005/8/layout/process1"/>
    <dgm:cxn modelId="{E1C328A6-6BEF-4C61-9E63-DA05A7C20561}" srcId="{103988EE-7970-4204-A15E-EFFB2ED1E2C2}" destId="{2EEFF662-5110-4A63-84E0-B53DBE226A2D}" srcOrd="2" destOrd="0" parTransId="{8D2947C7-FFB4-4567-9C06-0A23DA5EBF50}" sibTransId="{37C101FC-944C-41DB-82EA-31F02FADA608}"/>
    <dgm:cxn modelId="{D66718BC-DAAD-4A6B-9B0F-7960F0385E32}" type="presOf" srcId="{89FD0038-224C-4736-8C31-567AFCF80A0D}" destId="{B43FC53E-77ED-4F38-9446-3E0D675FEA55}" srcOrd="0" destOrd="0" presId="urn:microsoft.com/office/officeart/2005/8/layout/process1"/>
    <dgm:cxn modelId="{CC8010C4-902D-4FD2-AAC8-02068BA581E5}" type="presOf" srcId="{2EEFF662-5110-4A63-84E0-B53DBE226A2D}" destId="{AB80360D-DCEE-47EC-A345-415DE6E08B98}" srcOrd="0" destOrd="0" presId="urn:microsoft.com/office/officeart/2005/8/layout/process1"/>
    <dgm:cxn modelId="{A06D2FC4-76C2-467C-BC56-C54CB0D37F75}" srcId="{103988EE-7970-4204-A15E-EFFB2ED1E2C2}" destId="{24B3B43E-95B7-40ED-9D4B-EFDB2E12199D}" srcOrd="4" destOrd="0" parTransId="{1F3C3F13-3B73-4319-ACC4-EA9CD3B517DA}" sibTransId="{23A58723-733D-4280-AC15-0DC826C95902}"/>
    <dgm:cxn modelId="{A72F7DC8-A18F-4F8B-899C-0633196613D8}" type="presOf" srcId="{8468239F-EF8D-41E7-9E4A-11F02A81B47F}" destId="{25892C93-EF6C-4C3A-B4B1-B6B3D3202A17}" srcOrd="1" destOrd="0" presId="urn:microsoft.com/office/officeart/2005/8/layout/process1"/>
    <dgm:cxn modelId="{2D00F3D8-11B8-41D1-8925-85BC46A26B6E}" type="presOf" srcId="{37C101FC-944C-41DB-82EA-31F02FADA608}" destId="{20CC4856-43AB-4B5B-8CF2-C5A104CF8698}" srcOrd="1" destOrd="0" presId="urn:microsoft.com/office/officeart/2005/8/layout/process1"/>
    <dgm:cxn modelId="{5C3EB5E4-2FCA-43A4-A165-D40F16EC1BC4}" type="presOf" srcId="{37C101FC-944C-41DB-82EA-31F02FADA608}" destId="{BE74D670-9D21-4239-8C24-ECA05B1309D8}" srcOrd="0" destOrd="0" presId="urn:microsoft.com/office/officeart/2005/8/layout/process1"/>
    <dgm:cxn modelId="{D84F57FB-5830-4B96-BD6B-E7E2A41C2950}" srcId="{103988EE-7970-4204-A15E-EFFB2ED1E2C2}" destId="{CDD304F7-E405-4313-BB05-1684F980E80A}" srcOrd="3" destOrd="0" parTransId="{24D7B106-E8BC-419E-98BB-086A78F710CF}" sibTransId="{1E970261-2EE0-4135-A69D-713599480C56}"/>
    <dgm:cxn modelId="{92CAD1FB-9BEE-46C9-9DC7-E9F26A49BDA9}" type="presOf" srcId="{CDD304F7-E405-4313-BB05-1684F980E80A}" destId="{AA2CC6D6-158C-4AA6-A1C2-1A23672EC772}" srcOrd="0" destOrd="0" presId="urn:microsoft.com/office/officeart/2005/8/layout/process1"/>
    <dgm:cxn modelId="{078173FC-A571-400E-A9BB-BA46633D6270}" type="presOf" srcId="{8468239F-EF8D-41E7-9E4A-11F02A81B47F}" destId="{E9377639-E541-4543-8315-DA0D57F63188}" srcOrd="0" destOrd="0" presId="urn:microsoft.com/office/officeart/2005/8/layout/process1"/>
    <dgm:cxn modelId="{C75F57FC-7D82-4415-9DAA-7797997DA0A4}" type="presOf" srcId="{23A58723-733D-4280-AC15-0DC826C95902}" destId="{EAB628D1-7B7B-4143-9CC6-848CE82CB8CA}" srcOrd="0" destOrd="0" presId="urn:microsoft.com/office/officeart/2005/8/layout/process1"/>
    <dgm:cxn modelId="{126479FC-14D8-455F-98C8-877D889AA6B2}" type="presOf" srcId="{24B3B43E-95B7-40ED-9D4B-EFDB2E12199D}" destId="{B4132777-2E56-4381-BC8F-568DF606FC6E}" srcOrd="0" destOrd="0" presId="urn:microsoft.com/office/officeart/2005/8/layout/process1"/>
    <dgm:cxn modelId="{5A8262EF-EFC7-4439-9686-5CD239AA6EF5}" type="presParOf" srcId="{D765BA6D-1F0F-402D-8049-DFF949DD5747}" destId="{5FBC68CD-BC5C-47AB-8FFB-C24051611265}" srcOrd="0" destOrd="0" presId="urn:microsoft.com/office/officeart/2005/8/layout/process1"/>
    <dgm:cxn modelId="{DBB7006E-CCED-4730-881A-E92208E58732}" type="presParOf" srcId="{D765BA6D-1F0F-402D-8049-DFF949DD5747}" destId="{9C3E2D30-F213-4EDC-AC0F-729E4B9FDC89}" srcOrd="1" destOrd="0" presId="urn:microsoft.com/office/officeart/2005/8/layout/process1"/>
    <dgm:cxn modelId="{55F1FAFF-1863-43B9-93FF-44E4D3A3F6B7}" type="presParOf" srcId="{9C3E2D30-F213-4EDC-AC0F-729E4B9FDC89}" destId="{1BF7D9CB-9A3C-4D28-9128-CC72D3433900}" srcOrd="0" destOrd="0" presId="urn:microsoft.com/office/officeart/2005/8/layout/process1"/>
    <dgm:cxn modelId="{4A324140-51D6-4119-8190-87C038D8BFA9}" type="presParOf" srcId="{D765BA6D-1F0F-402D-8049-DFF949DD5747}" destId="{B43FC53E-77ED-4F38-9446-3E0D675FEA55}" srcOrd="2" destOrd="0" presId="urn:microsoft.com/office/officeart/2005/8/layout/process1"/>
    <dgm:cxn modelId="{6BB3FCFB-A429-4E19-95CB-C73C3C710957}" type="presParOf" srcId="{D765BA6D-1F0F-402D-8049-DFF949DD5747}" destId="{E9377639-E541-4543-8315-DA0D57F63188}" srcOrd="3" destOrd="0" presId="urn:microsoft.com/office/officeart/2005/8/layout/process1"/>
    <dgm:cxn modelId="{C1BFF51C-5F0B-4A52-97B8-B8D16244425D}" type="presParOf" srcId="{E9377639-E541-4543-8315-DA0D57F63188}" destId="{25892C93-EF6C-4C3A-B4B1-B6B3D3202A17}" srcOrd="0" destOrd="0" presId="urn:microsoft.com/office/officeart/2005/8/layout/process1"/>
    <dgm:cxn modelId="{874F2C8B-5A4F-4249-9B38-28F39F789A86}" type="presParOf" srcId="{D765BA6D-1F0F-402D-8049-DFF949DD5747}" destId="{AB80360D-DCEE-47EC-A345-415DE6E08B98}" srcOrd="4" destOrd="0" presId="urn:microsoft.com/office/officeart/2005/8/layout/process1"/>
    <dgm:cxn modelId="{149D69DE-39C0-4981-B627-13803D374EA5}" type="presParOf" srcId="{D765BA6D-1F0F-402D-8049-DFF949DD5747}" destId="{BE74D670-9D21-4239-8C24-ECA05B1309D8}" srcOrd="5" destOrd="0" presId="urn:microsoft.com/office/officeart/2005/8/layout/process1"/>
    <dgm:cxn modelId="{8EE114C4-8EB2-4ABF-8E80-6EA78939967B}" type="presParOf" srcId="{BE74D670-9D21-4239-8C24-ECA05B1309D8}" destId="{20CC4856-43AB-4B5B-8CF2-C5A104CF8698}" srcOrd="0" destOrd="0" presId="urn:microsoft.com/office/officeart/2005/8/layout/process1"/>
    <dgm:cxn modelId="{54DA02B0-294F-4FB3-BDB6-E7675F636E37}" type="presParOf" srcId="{D765BA6D-1F0F-402D-8049-DFF949DD5747}" destId="{AA2CC6D6-158C-4AA6-A1C2-1A23672EC772}" srcOrd="6" destOrd="0" presId="urn:microsoft.com/office/officeart/2005/8/layout/process1"/>
    <dgm:cxn modelId="{DD07C30B-CECA-43B1-B244-EBA76B6B1FA1}" type="presParOf" srcId="{D765BA6D-1F0F-402D-8049-DFF949DD5747}" destId="{CC4D014F-BDCA-4238-9AB7-F05F1A9AA7F1}" srcOrd="7" destOrd="0" presId="urn:microsoft.com/office/officeart/2005/8/layout/process1"/>
    <dgm:cxn modelId="{2F9B2180-53A0-4A5B-BC4A-5CF1B284967A}" type="presParOf" srcId="{CC4D014F-BDCA-4238-9AB7-F05F1A9AA7F1}" destId="{10DDE7B9-031A-4B98-B4AF-7D3BC710FFA2}" srcOrd="0" destOrd="0" presId="urn:microsoft.com/office/officeart/2005/8/layout/process1"/>
    <dgm:cxn modelId="{DCBF43FF-3317-4084-82AF-0642B093CED6}" type="presParOf" srcId="{D765BA6D-1F0F-402D-8049-DFF949DD5747}" destId="{B4132777-2E56-4381-BC8F-568DF606FC6E}" srcOrd="8" destOrd="0" presId="urn:microsoft.com/office/officeart/2005/8/layout/process1"/>
    <dgm:cxn modelId="{52E20A6D-8287-4CE6-B289-1397C9DBBC96}" type="presParOf" srcId="{D765BA6D-1F0F-402D-8049-DFF949DD5747}" destId="{EAB628D1-7B7B-4143-9CC6-848CE82CB8CA}" srcOrd="9" destOrd="0" presId="urn:microsoft.com/office/officeart/2005/8/layout/process1"/>
    <dgm:cxn modelId="{80B58CEB-574F-46F0-A608-DF8FCEBD18B4}" type="presParOf" srcId="{EAB628D1-7B7B-4143-9CC6-848CE82CB8CA}" destId="{C5C6EA1B-F58F-4A72-A5A5-9FB047F758E4}" srcOrd="0" destOrd="0" presId="urn:microsoft.com/office/officeart/2005/8/layout/process1"/>
    <dgm:cxn modelId="{DA676335-D662-4894-A72A-A703D0CA1C75}" type="presParOf" srcId="{D765BA6D-1F0F-402D-8049-DFF949DD5747}" destId="{D19238DB-A542-4A91-B549-976235A5CF63}"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90C4-F60A-46B4-B3AE-1C7DA8EB4B61}"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US"/>
        </a:p>
      </dgm:t>
    </dgm:pt>
    <dgm:pt modelId="{BD98F7E1-100F-4D78-8F33-16286B86A3F4}">
      <dgm:prSet phldrT="[Text]"/>
      <dgm:spPr/>
      <dgm:t>
        <a:bodyPr/>
        <a:lstStyle/>
        <a:p>
          <a:r>
            <a:rPr lang="en-US" dirty="0"/>
            <a:t>Nascent Stage</a:t>
          </a:r>
        </a:p>
      </dgm:t>
    </dgm:pt>
    <dgm:pt modelId="{C0B29FD1-4448-4310-857E-29DC3C0D2BBA}" type="parTrans" cxnId="{2F5A7633-1015-4780-B07A-261FA10AD33C}">
      <dgm:prSet/>
      <dgm:spPr/>
      <dgm:t>
        <a:bodyPr/>
        <a:lstStyle/>
        <a:p>
          <a:endParaRPr lang="en-US"/>
        </a:p>
      </dgm:t>
    </dgm:pt>
    <dgm:pt modelId="{987C98AD-3B65-4951-9825-01DF87787C92}" type="sibTrans" cxnId="{2F5A7633-1015-4780-B07A-261FA10AD33C}">
      <dgm:prSet/>
      <dgm:spPr/>
      <dgm:t>
        <a:bodyPr/>
        <a:lstStyle/>
        <a:p>
          <a:endParaRPr lang="en-US" dirty="0"/>
        </a:p>
      </dgm:t>
    </dgm:pt>
    <dgm:pt modelId="{0B05DD01-3287-484A-AA41-F2A1CC0DA016}">
      <dgm:prSet phldrT="[Text]"/>
      <dgm:spPr/>
      <dgm:t>
        <a:bodyPr/>
        <a:lstStyle/>
        <a:p>
          <a:r>
            <a:rPr lang="en-US" dirty="0"/>
            <a:t>Team Readiness Measures</a:t>
          </a:r>
        </a:p>
      </dgm:t>
    </dgm:pt>
    <dgm:pt modelId="{5FFB5037-1A5B-41D5-AFD7-36DE29BCB956}" type="parTrans" cxnId="{E78881A6-E550-4A3C-BEAB-E068966072B4}">
      <dgm:prSet/>
      <dgm:spPr/>
      <dgm:t>
        <a:bodyPr/>
        <a:lstStyle/>
        <a:p>
          <a:endParaRPr lang="en-US"/>
        </a:p>
      </dgm:t>
    </dgm:pt>
    <dgm:pt modelId="{FC9494F1-30FB-4A98-B6B7-572398EC9C19}" type="sibTrans" cxnId="{E78881A6-E550-4A3C-BEAB-E068966072B4}">
      <dgm:prSet/>
      <dgm:spPr/>
      <dgm:t>
        <a:bodyPr/>
        <a:lstStyle/>
        <a:p>
          <a:endParaRPr lang="en-US"/>
        </a:p>
      </dgm:t>
    </dgm:pt>
    <dgm:pt modelId="{0239A88B-359B-403E-9290-82D95B4787D7}">
      <dgm:prSet phldrT="[Text]"/>
      <dgm:spPr/>
      <dgm:t>
        <a:bodyPr/>
        <a:lstStyle/>
        <a:p>
          <a:r>
            <a:rPr lang="en-US" dirty="0"/>
            <a:t>Stage 1 Formation</a:t>
          </a:r>
        </a:p>
      </dgm:t>
    </dgm:pt>
    <dgm:pt modelId="{FEDD1012-9986-454D-94AA-13CF58340FE4}" type="parTrans" cxnId="{2611BFC4-809B-421C-B26F-85476CA16F2A}">
      <dgm:prSet/>
      <dgm:spPr/>
      <dgm:t>
        <a:bodyPr/>
        <a:lstStyle/>
        <a:p>
          <a:endParaRPr lang="en-US"/>
        </a:p>
      </dgm:t>
    </dgm:pt>
    <dgm:pt modelId="{24128B1D-BD2C-4630-9804-DDC7C1DC4679}" type="sibTrans" cxnId="{2611BFC4-809B-421C-B26F-85476CA16F2A}">
      <dgm:prSet/>
      <dgm:spPr/>
      <dgm:t>
        <a:bodyPr/>
        <a:lstStyle/>
        <a:p>
          <a:endParaRPr lang="en-US" dirty="0"/>
        </a:p>
      </dgm:t>
    </dgm:pt>
    <dgm:pt modelId="{7BDB9CE4-CCF1-479E-A320-17D7591EF02E}">
      <dgm:prSet phldrT="[Text]"/>
      <dgm:spPr/>
      <dgm:t>
        <a:bodyPr/>
        <a:lstStyle/>
        <a:p>
          <a:r>
            <a:rPr lang="en-US" dirty="0"/>
            <a:t>Team Process 1 Measures</a:t>
          </a:r>
        </a:p>
      </dgm:t>
    </dgm:pt>
    <dgm:pt modelId="{8E771EEF-3703-46F9-AF4A-542C4FA51128}" type="parTrans" cxnId="{9426E244-BA1D-4220-99E1-D63CF7A7A0E9}">
      <dgm:prSet/>
      <dgm:spPr/>
      <dgm:t>
        <a:bodyPr/>
        <a:lstStyle/>
        <a:p>
          <a:endParaRPr lang="en-US"/>
        </a:p>
      </dgm:t>
    </dgm:pt>
    <dgm:pt modelId="{E423EEF7-E89E-4F51-A24C-84F90BA0D8E7}" type="sibTrans" cxnId="{9426E244-BA1D-4220-99E1-D63CF7A7A0E9}">
      <dgm:prSet/>
      <dgm:spPr/>
      <dgm:t>
        <a:bodyPr/>
        <a:lstStyle/>
        <a:p>
          <a:endParaRPr lang="en-US"/>
        </a:p>
      </dgm:t>
    </dgm:pt>
    <dgm:pt modelId="{776969A0-038F-4E9C-98B4-451EF3948502}">
      <dgm:prSet phldrT="[Text]"/>
      <dgm:spPr/>
      <dgm:t>
        <a:bodyPr/>
        <a:lstStyle/>
        <a:p>
          <a:r>
            <a:rPr lang="en-US" dirty="0"/>
            <a:t>Stage 2 Formation</a:t>
          </a:r>
        </a:p>
      </dgm:t>
    </dgm:pt>
    <dgm:pt modelId="{F359FD2C-22A5-4E86-9455-811915E315D9}" type="parTrans" cxnId="{F7AD5F63-5F0F-42FE-9360-FA0C2D154C63}">
      <dgm:prSet/>
      <dgm:spPr/>
      <dgm:t>
        <a:bodyPr/>
        <a:lstStyle/>
        <a:p>
          <a:endParaRPr lang="en-US"/>
        </a:p>
      </dgm:t>
    </dgm:pt>
    <dgm:pt modelId="{473A6B01-D632-4B33-8592-63306A18D07A}" type="sibTrans" cxnId="{F7AD5F63-5F0F-42FE-9360-FA0C2D154C63}">
      <dgm:prSet/>
      <dgm:spPr/>
      <dgm:t>
        <a:bodyPr/>
        <a:lstStyle/>
        <a:p>
          <a:endParaRPr lang="en-US" dirty="0"/>
        </a:p>
      </dgm:t>
    </dgm:pt>
    <dgm:pt modelId="{761C7D4D-3BD1-4F23-932F-9639D0B26FB3}">
      <dgm:prSet phldrT="[Text]"/>
      <dgm:spPr/>
      <dgm:t>
        <a:bodyPr/>
        <a:lstStyle/>
        <a:p>
          <a:r>
            <a:rPr lang="en-US" dirty="0"/>
            <a:t>Team Process 2 Measures</a:t>
          </a:r>
        </a:p>
      </dgm:t>
    </dgm:pt>
    <dgm:pt modelId="{278BF707-A1D9-4137-B1F1-DD30FB62CD7D}" type="parTrans" cxnId="{D911244B-F4E5-4269-919D-8928FA9D2353}">
      <dgm:prSet/>
      <dgm:spPr/>
      <dgm:t>
        <a:bodyPr/>
        <a:lstStyle/>
        <a:p>
          <a:endParaRPr lang="en-US"/>
        </a:p>
      </dgm:t>
    </dgm:pt>
    <dgm:pt modelId="{065C1F60-352F-49C5-96CC-151AF77F39AA}" type="sibTrans" cxnId="{D911244B-F4E5-4269-919D-8928FA9D2353}">
      <dgm:prSet/>
      <dgm:spPr/>
      <dgm:t>
        <a:bodyPr/>
        <a:lstStyle/>
        <a:p>
          <a:endParaRPr lang="en-US"/>
        </a:p>
      </dgm:t>
    </dgm:pt>
    <dgm:pt modelId="{A93A328D-5D30-4A36-B97E-BD77CE236551}">
      <dgm:prSet/>
      <dgm:spPr/>
      <dgm:t>
        <a:bodyPr/>
        <a:lstStyle/>
        <a:p>
          <a:r>
            <a:rPr lang="en-US" dirty="0"/>
            <a:t>Stage 1 Performance</a:t>
          </a:r>
        </a:p>
      </dgm:t>
    </dgm:pt>
    <dgm:pt modelId="{199D149A-F97D-4E0E-9DBA-A87730DF0DC7}" type="parTrans" cxnId="{96181CB3-1D92-4B24-B638-70341EC5F9E9}">
      <dgm:prSet/>
      <dgm:spPr/>
      <dgm:t>
        <a:bodyPr/>
        <a:lstStyle/>
        <a:p>
          <a:endParaRPr lang="en-US"/>
        </a:p>
      </dgm:t>
    </dgm:pt>
    <dgm:pt modelId="{C237C3C2-7AEE-442D-9697-EBE504F714ED}" type="sibTrans" cxnId="{96181CB3-1D92-4B24-B638-70341EC5F9E9}">
      <dgm:prSet/>
      <dgm:spPr/>
      <dgm:t>
        <a:bodyPr/>
        <a:lstStyle/>
        <a:p>
          <a:endParaRPr lang="en-US" dirty="0"/>
        </a:p>
      </dgm:t>
    </dgm:pt>
    <dgm:pt modelId="{065A23CD-5F15-4B93-9A18-E90551AB1251}">
      <dgm:prSet/>
      <dgm:spPr/>
      <dgm:t>
        <a:bodyPr/>
        <a:lstStyle/>
        <a:p>
          <a:r>
            <a:rPr lang="en-US" dirty="0"/>
            <a:t>Stage 2 Performance</a:t>
          </a:r>
        </a:p>
      </dgm:t>
    </dgm:pt>
    <dgm:pt modelId="{F6C3CDAF-2E4F-4A54-8765-D242CE94214E}" type="parTrans" cxnId="{38A1FD2B-31AC-461A-8232-9434BB3242B3}">
      <dgm:prSet/>
      <dgm:spPr/>
      <dgm:t>
        <a:bodyPr/>
        <a:lstStyle/>
        <a:p>
          <a:endParaRPr lang="en-US"/>
        </a:p>
      </dgm:t>
    </dgm:pt>
    <dgm:pt modelId="{B882E310-DAAB-4DEE-9221-344CA28198FF}" type="sibTrans" cxnId="{38A1FD2B-31AC-461A-8232-9434BB3242B3}">
      <dgm:prSet/>
      <dgm:spPr/>
      <dgm:t>
        <a:bodyPr/>
        <a:lstStyle/>
        <a:p>
          <a:endParaRPr lang="en-US" dirty="0"/>
        </a:p>
      </dgm:t>
    </dgm:pt>
    <dgm:pt modelId="{B94BBFDD-8054-4754-97A3-0553F72E9407}">
      <dgm:prSet/>
      <dgm:spPr/>
      <dgm:t>
        <a:bodyPr/>
        <a:lstStyle/>
        <a:p>
          <a:r>
            <a:rPr lang="en-US" dirty="0"/>
            <a:t>Maturation</a:t>
          </a:r>
        </a:p>
      </dgm:t>
    </dgm:pt>
    <dgm:pt modelId="{3577F09E-F148-4901-A0BA-48FCFF38AD84}" type="parTrans" cxnId="{CB599FED-7E4A-4F26-A56B-62FC12697867}">
      <dgm:prSet/>
      <dgm:spPr/>
      <dgm:t>
        <a:bodyPr/>
        <a:lstStyle/>
        <a:p>
          <a:endParaRPr lang="en-US"/>
        </a:p>
      </dgm:t>
    </dgm:pt>
    <dgm:pt modelId="{9EF5150B-ABE7-4FFB-9DAA-3E8CB9A7D832}" type="sibTrans" cxnId="{CB599FED-7E4A-4F26-A56B-62FC12697867}">
      <dgm:prSet/>
      <dgm:spPr/>
      <dgm:t>
        <a:bodyPr/>
        <a:lstStyle/>
        <a:p>
          <a:endParaRPr lang="en-US"/>
        </a:p>
      </dgm:t>
    </dgm:pt>
    <dgm:pt modelId="{7662A72B-3D94-48BA-B571-54C93B596EDB}">
      <dgm:prSet/>
      <dgm:spPr/>
      <dgm:t>
        <a:bodyPr/>
        <a:lstStyle/>
        <a:p>
          <a:r>
            <a:rPr lang="en-US" dirty="0"/>
            <a:t>Team Collaboration 1 Measures</a:t>
          </a:r>
        </a:p>
      </dgm:t>
    </dgm:pt>
    <dgm:pt modelId="{68B4BDEC-A2FA-4129-8953-442F21440C29}" type="parTrans" cxnId="{52A8AC06-0BEF-42D0-B3D7-3BC572A68447}">
      <dgm:prSet/>
      <dgm:spPr/>
      <dgm:t>
        <a:bodyPr/>
        <a:lstStyle/>
        <a:p>
          <a:endParaRPr lang="en-US"/>
        </a:p>
      </dgm:t>
    </dgm:pt>
    <dgm:pt modelId="{2A5AD717-6D19-4EC7-9DF8-67B15E2DAD59}" type="sibTrans" cxnId="{52A8AC06-0BEF-42D0-B3D7-3BC572A68447}">
      <dgm:prSet/>
      <dgm:spPr/>
      <dgm:t>
        <a:bodyPr/>
        <a:lstStyle/>
        <a:p>
          <a:endParaRPr lang="en-US"/>
        </a:p>
      </dgm:t>
    </dgm:pt>
    <dgm:pt modelId="{55439026-EB47-4F21-8287-961787F63C9D}">
      <dgm:prSet/>
      <dgm:spPr/>
      <dgm:t>
        <a:bodyPr/>
        <a:lstStyle/>
        <a:p>
          <a:r>
            <a:rPr lang="en-US" dirty="0"/>
            <a:t>Team Affect Measures</a:t>
          </a:r>
        </a:p>
      </dgm:t>
    </dgm:pt>
    <dgm:pt modelId="{397D39E8-F918-463C-A23D-06BC42CDB650}" type="parTrans" cxnId="{A180C307-D213-4331-9F52-2052FAE1614A}">
      <dgm:prSet/>
      <dgm:spPr/>
      <dgm:t>
        <a:bodyPr/>
        <a:lstStyle/>
        <a:p>
          <a:endParaRPr lang="en-US"/>
        </a:p>
      </dgm:t>
    </dgm:pt>
    <dgm:pt modelId="{6065091C-6C53-4031-95C8-FFA9C7F69B30}" type="sibTrans" cxnId="{A180C307-D213-4331-9F52-2052FAE1614A}">
      <dgm:prSet/>
      <dgm:spPr/>
      <dgm:t>
        <a:bodyPr/>
        <a:lstStyle/>
        <a:p>
          <a:endParaRPr lang="en-US"/>
        </a:p>
      </dgm:t>
    </dgm:pt>
    <dgm:pt modelId="{619E6751-3803-4FB9-9AB3-8B519CE44C8F}">
      <dgm:prSet/>
      <dgm:spPr/>
      <dgm:t>
        <a:bodyPr/>
        <a:lstStyle/>
        <a:p>
          <a:r>
            <a:rPr lang="en-US" dirty="0"/>
            <a:t>Team Collaboration 2 Measures</a:t>
          </a:r>
        </a:p>
      </dgm:t>
    </dgm:pt>
    <dgm:pt modelId="{8BAF6C81-C08C-494F-9957-A411B8B2731F}" type="parTrans" cxnId="{FDC508B4-DFE9-4B25-BA60-586919841B66}">
      <dgm:prSet/>
      <dgm:spPr/>
      <dgm:t>
        <a:bodyPr/>
        <a:lstStyle/>
        <a:p>
          <a:endParaRPr lang="en-US"/>
        </a:p>
      </dgm:t>
    </dgm:pt>
    <dgm:pt modelId="{2B195C48-6194-4C59-B1C2-4A61380D669C}" type="sibTrans" cxnId="{FDC508B4-DFE9-4B25-BA60-586919841B66}">
      <dgm:prSet/>
      <dgm:spPr/>
      <dgm:t>
        <a:bodyPr/>
        <a:lstStyle/>
        <a:p>
          <a:endParaRPr lang="en-US"/>
        </a:p>
      </dgm:t>
    </dgm:pt>
    <dgm:pt modelId="{74CBC603-EF15-4271-AE39-7A8729FA4349}">
      <dgm:prSet/>
      <dgm:spPr/>
      <dgm:t>
        <a:bodyPr/>
        <a:lstStyle/>
        <a:p>
          <a:r>
            <a:rPr lang="en-US" dirty="0"/>
            <a:t>Team Affect Measures</a:t>
          </a:r>
        </a:p>
      </dgm:t>
    </dgm:pt>
    <dgm:pt modelId="{25776DE6-8BAC-4CF1-A437-64281F5C4AF0}" type="parTrans" cxnId="{2FD291B2-87F1-4B30-9321-F76DF876679A}">
      <dgm:prSet/>
      <dgm:spPr/>
      <dgm:t>
        <a:bodyPr/>
        <a:lstStyle/>
        <a:p>
          <a:endParaRPr lang="en-US"/>
        </a:p>
      </dgm:t>
    </dgm:pt>
    <dgm:pt modelId="{43214574-B144-4B3E-9C53-C6616D576CB4}" type="sibTrans" cxnId="{2FD291B2-87F1-4B30-9321-F76DF876679A}">
      <dgm:prSet/>
      <dgm:spPr/>
      <dgm:t>
        <a:bodyPr/>
        <a:lstStyle/>
        <a:p>
          <a:endParaRPr lang="en-US"/>
        </a:p>
      </dgm:t>
    </dgm:pt>
    <dgm:pt modelId="{5B65470D-BF9B-49A3-95F2-E1917B175AEC}">
      <dgm:prSet/>
      <dgm:spPr/>
      <dgm:t>
        <a:bodyPr/>
        <a:lstStyle/>
        <a:p>
          <a:r>
            <a:rPr lang="en-US" dirty="0"/>
            <a:t>Team Evolution &amp; Adaptation Measures</a:t>
          </a:r>
        </a:p>
      </dgm:t>
    </dgm:pt>
    <dgm:pt modelId="{C6A705D6-BD63-4E6E-A11E-3C3CFBF52D30}" type="parTrans" cxnId="{F473CA55-1F79-483F-A8DC-DA0E11285A8D}">
      <dgm:prSet/>
      <dgm:spPr/>
      <dgm:t>
        <a:bodyPr/>
        <a:lstStyle/>
        <a:p>
          <a:endParaRPr lang="en-US"/>
        </a:p>
      </dgm:t>
    </dgm:pt>
    <dgm:pt modelId="{58EACBC3-024F-4F20-B6CB-DF6325B6E38B}" type="sibTrans" cxnId="{F473CA55-1F79-483F-A8DC-DA0E11285A8D}">
      <dgm:prSet/>
      <dgm:spPr/>
      <dgm:t>
        <a:bodyPr/>
        <a:lstStyle/>
        <a:p>
          <a:endParaRPr lang="en-US"/>
        </a:p>
      </dgm:t>
    </dgm:pt>
    <dgm:pt modelId="{E9742A8D-D1EC-44DF-812A-FEB6F4E13007}">
      <dgm:prSet/>
      <dgm:spPr/>
      <dgm:t>
        <a:bodyPr/>
        <a:lstStyle/>
        <a:p>
          <a:r>
            <a:rPr lang="en-US" dirty="0"/>
            <a:t>Team Affect Measures</a:t>
          </a:r>
        </a:p>
      </dgm:t>
    </dgm:pt>
    <dgm:pt modelId="{68DACF33-AEC0-4E6A-B70C-F9B300DC4CE2}" type="parTrans" cxnId="{4D2E7100-4E2C-4F19-816D-7496008A9945}">
      <dgm:prSet/>
      <dgm:spPr/>
      <dgm:t>
        <a:bodyPr/>
        <a:lstStyle/>
        <a:p>
          <a:endParaRPr lang="en-US"/>
        </a:p>
      </dgm:t>
    </dgm:pt>
    <dgm:pt modelId="{47BB5330-877C-4FE0-99A6-69A7DFB5181A}" type="sibTrans" cxnId="{4D2E7100-4E2C-4F19-816D-7496008A9945}">
      <dgm:prSet/>
      <dgm:spPr/>
      <dgm:t>
        <a:bodyPr/>
        <a:lstStyle/>
        <a:p>
          <a:endParaRPr lang="en-US"/>
        </a:p>
      </dgm:t>
    </dgm:pt>
    <dgm:pt modelId="{BF26DA60-A90D-4758-869C-C8D50C3C6C30}" type="pres">
      <dgm:prSet presAssocID="{BEB490C4-F60A-46B4-B3AE-1C7DA8EB4B61}" presName="linearFlow" presStyleCnt="0">
        <dgm:presLayoutVars>
          <dgm:dir/>
          <dgm:animLvl val="lvl"/>
          <dgm:resizeHandles val="exact"/>
        </dgm:presLayoutVars>
      </dgm:prSet>
      <dgm:spPr/>
    </dgm:pt>
    <dgm:pt modelId="{584713E7-1110-4D10-AD2A-3BA4D7BE983F}" type="pres">
      <dgm:prSet presAssocID="{BD98F7E1-100F-4D78-8F33-16286B86A3F4}" presName="composite" presStyleCnt="0"/>
      <dgm:spPr/>
    </dgm:pt>
    <dgm:pt modelId="{1709C023-8697-466E-ADEE-0CA4F81B2612}" type="pres">
      <dgm:prSet presAssocID="{BD98F7E1-100F-4D78-8F33-16286B86A3F4}" presName="parTx" presStyleLbl="node1" presStyleIdx="0" presStyleCnt="6">
        <dgm:presLayoutVars>
          <dgm:chMax val="0"/>
          <dgm:chPref val="0"/>
          <dgm:bulletEnabled val="1"/>
        </dgm:presLayoutVars>
      </dgm:prSet>
      <dgm:spPr/>
    </dgm:pt>
    <dgm:pt modelId="{F9B410B5-C86C-4899-BC2F-D7E85B27652C}" type="pres">
      <dgm:prSet presAssocID="{BD98F7E1-100F-4D78-8F33-16286B86A3F4}" presName="parSh" presStyleLbl="node1" presStyleIdx="0" presStyleCnt="6"/>
      <dgm:spPr/>
    </dgm:pt>
    <dgm:pt modelId="{E37B09DC-E58B-483F-A969-60E1F6A7DB2D}" type="pres">
      <dgm:prSet presAssocID="{BD98F7E1-100F-4D78-8F33-16286B86A3F4}" presName="desTx" presStyleLbl="fgAcc1" presStyleIdx="0" presStyleCnt="6">
        <dgm:presLayoutVars>
          <dgm:bulletEnabled val="1"/>
        </dgm:presLayoutVars>
      </dgm:prSet>
      <dgm:spPr/>
    </dgm:pt>
    <dgm:pt modelId="{39EEC86E-7072-4CAB-AE79-97A41E4384B8}" type="pres">
      <dgm:prSet presAssocID="{987C98AD-3B65-4951-9825-01DF87787C92}" presName="sibTrans" presStyleLbl="sibTrans2D1" presStyleIdx="0" presStyleCnt="5"/>
      <dgm:spPr/>
    </dgm:pt>
    <dgm:pt modelId="{361DBAB3-46B3-4419-AAF7-4A7890285338}" type="pres">
      <dgm:prSet presAssocID="{987C98AD-3B65-4951-9825-01DF87787C92}" presName="connTx" presStyleLbl="sibTrans2D1" presStyleIdx="0" presStyleCnt="5"/>
      <dgm:spPr/>
    </dgm:pt>
    <dgm:pt modelId="{AB9A6EE0-8E2C-4A0B-9CBE-4787696AEDC8}" type="pres">
      <dgm:prSet presAssocID="{0239A88B-359B-403E-9290-82D95B4787D7}" presName="composite" presStyleCnt="0"/>
      <dgm:spPr/>
    </dgm:pt>
    <dgm:pt modelId="{8957922A-5735-441C-A4F3-D0119A3AC23F}" type="pres">
      <dgm:prSet presAssocID="{0239A88B-359B-403E-9290-82D95B4787D7}" presName="parTx" presStyleLbl="node1" presStyleIdx="0" presStyleCnt="6">
        <dgm:presLayoutVars>
          <dgm:chMax val="0"/>
          <dgm:chPref val="0"/>
          <dgm:bulletEnabled val="1"/>
        </dgm:presLayoutVars>
      </dgm:prSet>
      <dgm:spPr/>
    </dgm:pt>
    <dgm:pt modelId="{E893430E-66B3-45E7-855D-F4BDD1B02D14}" type="pres">
      <dgm:prSet presAssocID="{0239A88B-359B-403E-9290-82D95B4787D7}" presName="parSh" presStyleLbl="node1" presStyleIdx="1" presStyleCnt="6"/>
      <dgm:spPr/>
    </dgm:pt>
    <dgm:pt modelId="{BFF756D1-2F21-4675-B134-BCBD06EE79ED}" type="pres">
      <dgm:prSet presAssocID="{0239A88B-359B-403E-9290-82D95B4787D7}" presName="desTx" presStyleLbl="fgAcc1" presStyleIdx="1" presStyleCnt="6">
        <dgm:presLayoutVars>
          <dgm:bulletEnabled val="1"/>
        </dgm:presLayoutVars>
      </dgm:prSet>
      <dgm:spPr/>
    </dgm:pt>
    <dgm:pt modelId="{25F3E527-BA2E-4DE7-8A8D-731ED8E96894}" type="pres">
      <dgm:prSet presAssocID="{24128B1D-BD2C-4630-9804-DDC7C1DC4679}" presName="sibTrans" presStyleLbl="sibTrans2D1" presStyleIdx="1" presStyleCnt="5"/>
      <dgm:spPr/>
    </dgm:pt>
    <dgm:pt modelId="{0300493C-5317-4406-BF00-EDD644F4D525}" type="pres">
      <dgm:prSet presAssocID="{24128B1D-BD2C-4630-9804-DDC7C1DC4679}" presName="connTx" presStyleLbl="sibTrans2D1" presStyleIdx="1" presStyleCnt="5"/>
      <dgm:spPr/>
    </dgm:pt>
    <dgm:pt modelId="{D3857BF3-538E-46F5-BA13-C263C3AF92B2}" type="pres">
      <dgm:prSet presAssocID="{776969A0-038F-4E9C-98B4-451EF3948502}" presName="composite" presStyleCnt="0"/>
      <dgm:spPr/>
    </dgm:pt>
    <dgm:pt modelId="{23E4437E-9C96-4FC8-B774-D062DDCD2B2E}" type="pres">
      <dgm:prSet presAssocID="{776969A0-038F-4E9C-98B4-451EF3948502}" presName="parTx" presStyleLbl="node1" presStyleIdx="1" presStyleCnt="6">
        <dgm:presLayoutVars>
          <dgm:chMax val="0"/>
          <dgm:chPref val="0"/>
          <dgm:bulletEnabled val="1"/>
        </dgm:presLayoutVars>
      </dgm:prSet>
      <dgm:spPr/>
    </dgm:pt>
    <dgm:pt modelId="{0A293796-9ACA-4C8E-B4BE-85961CF902B9}" type="pres">
      <dgm:prSet presAssocID="{776969A0-038F-4E9C-98B4-451EF3948502}" presName="parSh" presStyleLbl="node1" presStyleIdx="2" presStyleCnt="6"/>
      <dgm:spPr/>
    </dgm:pt>
    <dgm:pt modelId="{C7F28691-5A0D-4B08-BFCA-A250BF83FC90}" type="pres">
      <dgm:prSet presAssocID="{776969A0-038F-4E9C-98B4-451EF3948502}" presName="desTx" presStyleLbl="fgAcc1" presStyleIdx="2" presStyleCnt="6" custLinFactNeighborY="0">
        <dgm:presLayoutVars>
          <dgm:bulletEnabled val="1"/>
        </dgm:presLayoutVars>
      </dgm:prSet>
      <dgm:spPr/>
    </dgm:pt>
    <dgm:pt modelId="{DC81FAAB-26FA-40C1-B3B0-7CE20B3BA5F5}" type="pres">
      <dgm:prSet presAssocID="{473A6B01-D632-4B33-8592-63306A18D07A}" presName="sibTrans" presStyleLbl="sibTrans2D1" presStyleIdx="2" presStyleCnt="5"/>
      <dgm:spPr/>
    </dgm:pt>
    <dgm:pt modelId="{4E04CEC6-C8B3-4AA2-BE39-3C7BF41CD1CC}" type="pres">
      <dgm:prSet presAssocID="{473A6B01-D632-4B33-8592-63306A18D07A}" presName="connTx" presStyleLbl="sibTrans2D1" presStyleIdx="2" presStyleCnt="5"/>
      <dgm:spPr/>
    </dgm:pt>
    <dgm:pt modelId="{A5014945-941D-41FF-979F-A0032FB8A853}" type="pres">
      <dgm:prSet presAssocID="{A93A328D-5D30-4A36-B97E-BD77CE236551}" presName="composite" presStyleCnt="0"/>
      <dgm:spPr/>
    </dgm:pt>
    <dgm:pt modelId="{C5DFD545-8267-4D10-995B-95F9B0B75B66}" type="pres">
      <dgm:prSet presAssocID="{A93A328D-5D30-4A36-B97E-BD77CE236551}" presName="parTx" presStyleLbl="node1" presStyleIdx="2" presStyleCnt="6">
        <dgm:presLayoutVars>
          <dgm:chMax val="0"/>
          <dgm:chPref val="0"/>
          <dgm:bulletEnabled val="1"/>
        </dgm:presLayoutVars>
      </dgm:prSet>
      <dgm:spPr/>
    </dgm:pt>
    <dgm:pt modelId="{E279571E-AFBA-426E-87AC-25B1C8B5CA10}" type="pres">
      <dgm:prSet presAssocID="{A93A328D-5D30-4A36-B97E-BD77CE236551}" presName="parSh" presStyleLbl="node1" presStyleIdx="3" presStyleCnt="6"/>
      <dgm:spPr/>
    </dgm:pt>
    <dgm:pt modelId="{88CD77F3-CEBE-45F4-BE2A-388EA9332496}" type="pres">
      <dgm:prSet presAssocID="{A93A328D-5D30-4A36-B97E-BD77CE236551}" presName="desTx" presStyleLbl="fgAcc1" presStyleIdx="3" presStyleCnt="6">
        <dgm:presLayoutVars>
          <dgm:bulletEnabled val="1"/>
        </dgm:presLayoutVars>
      </dgm:prSet>
      <dgm:spPr/>
    </dgm:pt>
    <dgm:pt modelId="{F7D40692-EACE-4324-893E-9A6B95A22BC8}" type="pres">
      <dgm:prSet presAssocID="{C237C3C2-7AEE-442D-9697-EBE504F714ED}" presName="sibTrans" presStyleLbl="sibTrans2D1" presStyleIdx="3" presStyleCnt="5"/>
      <dgm:spPr/>
    </dgm:pt>
    <dgm:pt modelId="{471DA7CB-F4E9-4E66-B6E5-DDEAC4B5BD84}" type="pres">
      <dgm:prSet presAssocID="{C237C3C2-7AEE-442D-9697-EBE504F714ED}" presName="connTx" presStyleLbl="sibTrans2D1" presStyleIdx="3" presStyleCnt="5"/>
      <dgm:spPr/>
    </dgm:pt>
    <dgm:pt modelId="{DEEBF3BE-1054-45F8-9E22-9E5614E7B83A}" type="pres">
      <dgm:prSet presAssocID="{065A23CD-5F15-4B93-9A18-E90551AB1251}" presName="composite" presStyleCnt="0"/>
      <dgm:spPr/>
    </dgm:pt>
    <dgm:pt modelId="{F91FE4DA-73A7-453D-806C-A2D38856931D}" type="pres">
      <dgm:prSet presAssocID="{065A23CD-5F15-4B93-9A18-E90551AB1251}" presName="parTx" presStyleLbl="node1" presStyleIdx="3" presStyleCnt="6">
        <dgm:presLayoutVars>
          <dgm:chMax val="0"/>
          <dgm:chPref val="0"/>
          <dgm:bulletEnabled val="1"/>
        </dgm:presLayoutVars>
      </dgm:prSet>
      <dgm:spPr/>
    </dgm:pt>
    <dgm:pt modelId="{27CFE30E-194E-4DE8-846B-E3AFBEB40092}" type="pres">
      <dgm:prSet presAssocID="{065A23CD-5F15-4B93-9A18-E90551AB1251}" presName="parSh" presStyleLbl="node1" presStyleIdx="4" presStyleCnt="6"/>
      <dgm:spPr/>
    </dgm:pt>
    <dgm:pt modelId="{A5A37F86-6966-4548-9287-BF7DC2F3CF1E}" type="pres">
      <dgm:prSet presAssocID="{065A23CD-5F15-4B93-9A18-E90551AB1251}" presName="desTx" presStyleLbl="fgAcc1" presStyleIdx="4" presStyleCnt="6">
        <dgm:presLayoutVars>
          <dgm:bulletEnabled val="1"/>
        </dgm:presLayoutVars>
      </dgm:prSet>
      <dgm:spPr/>
    </dgm:pt>
    <dgm:pt modelId="{4C21F6D2-F51D-4FBC-801C-28504EA3D600}" type="pres">
      <dgm:prSet presAssocID="{B882E310-DAAB-4DEE-9221-344CA28198FF}" presName="sibTrans" presStyleLbl="sibTrans2D1" presStyleIdx="4" presStyleCnt="5"/>
      <dgm:spPr/>
    </dgm:pt>
    <dgm:pt modelId="{BD5E6649-EAFC-403F-88BE-FC69E5F949BB}" type="pres">
      <dgm:prSet presAssocID="{B882E310-DAAB-4DEE-9221-344CA28198FF}" presName="connTx" presStyleLbl="sibTrans2D1" presStyleIdx="4" presStyleCnt="5"/>
      <dgm:spPr/>
    </dgm:pt>
    <dgm:pt modelId="{AF5A0186-4659-4FA2-8D59-981DCBC1EE7C}" type="pres">
      <dgm:prSet presAssocID="{B94BBFDD-8054-4754-97A3-0553F72E9407}" presName="composite" presStyleCnt="0"/>
      <dgm:spPr/>
    </dgm:pt>
    <dgm:pt modelId="{21478F87-EDCE-427F-A6C1-FD25BDD794FF}" type="pres">
      <dgm:prSet presAssocID="{B94BBFDD-8054-4754-97A3-0553F72E9407}" presName="parTx" presStyleLbl="node1" presStyleIdx="4" presStyleCnt="6">
        <dgm:presLayoutVars>
          <dgm:chMax val="0"/>
          <dgm:chPref val="0"/>
          <dgm:bulletEnabled val="1"/>
        </dgm:presLayoutVars>
      </dgm:prSet>
      <dgm:spPr/>
    </dgm:pt>
    <dgm:pt modelId="{E61CE5C9-B18E-471C-A956-BC6D50CF5C6A}" type="pres">
      <dgm:prSet presAssocID="{B94BBFDD-8054-4754-97A3-0553F72E9407}" presName="parSh" presStyleLbl="node1" presStyleIdx="5" presStyleCnt="6"/>
      <dgm:spPr/>
    </dgm:pt>
    <dgm:pt modelId="{65E856A3-B172-4679-A155-96C0301A7627}" type="pres">
      <dgm:prSet presAssocID="{B94BBFDD-8054-4754-97A3-0553F72E9407}" presName="desTx" presStyleLbl="fgAcc1" presStyleIdx="5" presStyleCnt="6">
        <dgm:presLayoutVars>
          <dgm:bulletEnabled val="1"/>
        </dgm:presLayoutVars>
      </dgm:prSet>
      <dgm:spPr/>
    </dgm:pt>
  </dgm:ptLst>
  <dgm:cxnLst>
    <dgm:cxn modelId="{4D2E7100-4E2C-4F19-816D-7496008A9945}" srcId="{B94BBFDD-8054-4754-97A3-0553F72E9407}" destId="{E9742A8D-D1EC-44DF-812A-FEB6F4E13007}" srcOrd="1" destOrd="0" parTransId="{68DACF33-AEC0-4E6A-B70C-F9B300DC4CE2}" sibTransId="{47BB5330-877C-4FE0-99A6-69A7DFB5181A}"/>
    <dgm:cxn modelId="{52A8AC06-0BEF-42D0-B3D7-3BC572A68447}" srcId="{A93A328D-5D30-4A36-B97E-BD77CE236551}" destId="{7662A72B-3D94-48BA-B571-54C93B596EDB}" srcOrd="0" destOrd="0" parTransId="{68B4BDEC-A2FA-4129-8953-442F21440C29}" sibTransId="{2A5AD717-6D19-4EC7-9DF8-67B15E2DAD59}"/>
    <dgm:cxn modelId="{A180C307-D213-4331-9F52-2052FAE1614A}" srcId="{A93A328D-5D30-4A36-B97E-BD77CE236551}" destId="{55439026-EB47-4F21-8287-961787F63C9D}" srcOrd="1" destOrd="0" parTransId="{397D39E8-F918-463C-A23D-06BC42CDB650}" sibTransId="{6065091C-6C53-4031-95C8-FFA9C7F69B30}"/>
    <dgm:cxn modelId="{4319DA07-5D46-41B2-9290-D18D53F1EF74}" type="presOf" srcId="{55439026-EB47-4F21-8287-961787F63C9D}" destId="{88CD77F3-CEBE-45F4-BE2A-388EA9332496}" srcOrd="0" destOrd="1" presId="urn:microsoft.com/office/officeart/2005/8/layout/process3"/>
    <dgm:cxn modelId="{3653F013-7507-4A90-85C2-95745172B6D5}" type="presOf" srcId="{619E6751-3803-4FB9-9AB3-8B519CE44C8F}" destId="{A5A37F86-6966-4548-9287-BF7DC2F3CF1E}" srcOrd="0" destOrd="0" presId="urn:microsoft.com/office/officeart/2005/8/layout/process3"/>
    <dgm:cxn modelId="{7B933D16-2F12-4C31-AE9D-417ABE97A03C}" type="presOf" srcId="{BD98F7E1-100F-4D78-8F33-16286B86A3F4}" destId="{1709C023-8697-466E-ADEE-0CA4F81B2612}" srcOrd="0" destOrd="0" presId="urn:microsoft.com/office/officeart/2005/8/layout/process3"/>
    <dgm:cxn modelId="{0B23F016-C0AA-4F3A-BA6D-3004AFDA0DBF}" type="presOf" srcId="{C237C3C2-7AEE-442D-9697-EBE504F714ED}" destId="{F7D40692-EACE-4324-893E-9A6B95A22BC8}" srcOrd="0" destOrd="0" presId="urn:microsoft.com/office/officeart/2005/8/layout/process3"/>
    <dgm:cxn modelId="{985D1F1D-1A57-4414-93E6-411E4BCA143F}" type="presOf" srcId="{987C98AD-3B65-4951-9825-01DF87787C92}" destId="{39EEC86E-7072-4CAB-AE79-97A41E4384B8}" srcOrd="0" destOrd="0" presId="urn:microsoft.com/office/officeart/2005/8/layout/process3"/>
    <dgm:cxn modelId="{AB5C7823-EF6E-48F9-BEDE-65E45A4EB0CC}" type="presOf" srcId="{C237C3C2-7AEE-442D-9697-EBE504F714ED}" destId="{471DA7CB-F4E9-4E66-B6E5-DDEAC4B5BD84}" srcOrd="1" destOrd="0" presId="urn:microsoft.com/office/officeart/2005/8/layout/process3"/>
    <dgm:cxn modelId="{516FED29-8248-4C9F-90CC-593E4905308C}" type="presOf" srcId="{0239A88B-359B-403E-9290-82D95B4787D7}" destId="{E893430E-66B3-45E7-855D-F4BDD1B02D14}" srcOrd="1" destOrd="0" presId="urn:microsoft.com/office/officeart/2005/8/layout/process3"/>
    <dgm:cxn modelId="{38A1FD2B-31AC-461A-8232-9434BB3242B3}" srcId="{BEB490C4-F60A-46B4-B3AE-1C7DA8EB4B61}" destId="{065A23CD-5F15-4B93-9A18-E90551AB1251}" srcOrd="4" destOrd="0" parTransId="{F6C3CDAF-2E4F-4A54-8765-D242CE94214E}" sibTransId="{B882E310-DAAB-4DEE-9221-344CA28198FF}"/>
    <dgm:cxn modelId="{2F5A7633-1015-4780-B07A-261FA10AD33C}" srcId="{BEB490C4-F60A-46B4-B3AE-1C7DA8EB4B61}" destId="{BD98F7E1-100F-4D78-8F33-16286B86A3F4}" srcOrd="0" destOrd="0" parTransId="{C0B29FD1-4448-4310-857E-29DC3C0D2BBA}" sibTransId="{987C98AD-3B65-4951-9825-01DF87787C92}"/>
    <dgm:cxn modelId="{E8529139-06A4-4715-99ED-C264BDD10577}" type="presOf" srcId="{0239A88B-359B-403E-9290-82D95B4787D7}" destId="{8957922A-5735-441C-A4F3-D0119A3AC23F}" srcOrd="0" destOrd="0" presId="urn:microsoft.com/office/officeart/2005/8/layout/process3"/>
    <dgm:cxn modelId="{6C34495B-F8E3-4DB5-A9A9-6901845CFDAA}" type="presOf" srcId="{BEB490C4-F60A-46B4-B3AE-1C7DA8EB4B61}" destId="{BF26DA60-A90D-4758-869C-C8D50C3C6C30}" srcOrd="0" destOrd="0" presId="urn:microsoft.com/office/officeart/2005/8/layout/process3"/>
    <dgm:cxn modelId="{CBBEC75B-B3F0-40BF-827F-03ED999B0B5C}" type="presOf" srcId="{B94BBFDD-8054-4754-97A3-0553F72E9407}" destId="{21478F87-EDCE-427F-A6C1-FD25BDD794FF}" srcOrd="0" destOrd="0" presId="urn:microsoft.com/office/officeart/2005/8/layout/process3"/>
    <dgm:cxn modelId="{CA94DD41-33EE-4DCF-A72E-336A2AAF75C4}" type="presOf" srcId="{A93A328D-5D30-4A36-B97E-BD77CE236551}" destId="{C5DFD545-8267-4D10-995B-95F9B0B75B66}" srcOrd="0" destOrd="0" presId="urn:microsoft.com/office/officeart/2005/8/layout/process3"/>
    <dgm:cxn modelId="{F7AD5F63-5F0F-42FE-9360-FA0C2D154C63}" srcId="{BEB490C4-F60A-46B4-B3AE-1C7DA8EB4B61}" destId="{776969A0-038F-4E9C-98B4-451EF3948502}" srcOrd="2" destOrd="0" parTransId="{F359FD2C-22A5-4E86-9455-811915E315D9}" sibTransId="{473A6B01-D632-4B33-8592-63306A18D07A}"/>
    <dgm:cxn modelId="{9426E244-BA1D-4220-99E1-D63CF7A7A0E9}" srcId="{0239A88B-359B-403E-9290-82D95B4787D7}" destId="{7BDB9CE4-CCF1-479E-A320-17D7591EF02E}" srcOrd="0" destOrd="0" parTransId="{8E771EEF-3703-46F9-AF4A-542C4FA51128}" sibTransId="{E423EEF7-E89E-4F51-A24C-84F90BA0D8E7}"/>
    <dgm:cxn modelId="{6C1B3E66-83D6-4B29-B9B4-AD09453A00F4}" type="presOf" srcId="{987C98AD-3B65-4951-9825-01DF87787C92}" destId="{361DBAB3-46B3-4419-AAF7-4A7890285338}" srcOrd="1" destOrd="0" presId="urn:microsoft.com/office/officeart/2005/8/layout/process3"/>
    <dgm:cxn modelId="{D1C2A146-4AC4-48D1-BC4C-5B4E6DF29B78}" type="presOf" srcId="{761C7D4D-3BD1-4F23-932F-9639D0B26FB3}" destId="{C7F28691-5A0D-4B08-BFCA-A250BF83FC90}" srcOrd="0" destOrd="0" presId="urn:microsoft.com/office/officeart/2005/8/layout/process3"/>
    <dgm:cxn modelId="{D911244B-F4E5-4269-919D-8928FA9D2353}" srcId="{776969A0-038F-4E9C-98B4-451EF3948502}" destId="{761C7D4D-3BD1-4F23-932F-9639D0B26FB3}" srcOrd="0" destOrd="0" parTransId="{278BF707-A1D9-4137-B1F1-DD30FB62CD7D}" sibTransId="{065C1F60-352F-49C5-96CC-151AF77F39AA}"/>
    <dgm:cxn modelId="{0006686B-8AC4-4976-8B86-42EB685F828D}" type="presOf" srcId="{473A6B01-D632-4B33-8592-63306A18D07A}" destId="{DC81FAAB-26FA-40C1-B3B0-7CE20B3BA5F5}" srcOrd="0" destOrd="0" presId="urn:microsoft.com/office/officeart/2005/8/layout/process3"/>
    <dgm:cxn modelId="{39626951-0F87-499F-BF05-57506BA216E1}" type="presOf" srcId="{B882E310-DAAB-4DEE-9221-344CA28198FF}" destId="{BD5E6649-EAFC-403F-88BE-FC69E5F949BB}" srcOrd="1" destOrd="0" presId="urn:microsoft.com/office/officeart/2005/8/layout/process3"/>
    <dgm:cxn modelId="{CF9FF651-743B-4E72-B29D-BA24D38C8A66}" type="presOf" srcId="{E9742A8D-D1EC-44DF-812A-FEB6F4E13007}" destId="{65E856A3-B172-4679-A155-96C0301A7627}" srcOrd="0" destOrd="1" presId="urn:microsoft.com/office/officeart/2005/8/layout/process3"/>
    <dgm:cxn modelId="{F473CA55-1F79-483F-A8DC-DA0E11285A8D}" srcId="{B94BBFDD-8054-4754-97A3-0553F72E9407}" destId="{5B65470D-BF9B-49A3-95F2-E1917B175AEC}" srcOrd="0" destOrd="0" parTransId="{C6A705D6-BD63-4E6E-A11E-3C3CFBF52D30}" sibTransId="{58EACBC3-024F-4F20-B6CB-DF6325B6E38B}"/>
    <dgm:cxn modelId="{7BBFCA75-EA16-45C0-B47A-8075316D0DF4}" type="presOf" srcId="{065A23CD-5F15-4B93-9A18-E90551AB1251}" destId="{F91FE4DA-73A7-453D-806C-A2D38856931D}" srcOrd="0" destOrd="0" presId="urn:microsoft.com/office/officeart/2005/8/layout/process3"/>
    <dgm:cxn modelId="{F6FED258-2947-42E0-9DAB-61BDBBB6BCE9}" type="presOf" srcId="{74CBC603-EF15-4271-AE39-7A8729FA4349}" destId="{A5A37F86-6966-4548-9287-BF7DC2F3CF1E}" srcOrd="0" destOrd="1" presId="urn:microsoft.com/office/officeart/2005/8/layout/process3"/>
    <dgm:cxn modelId="{C9A8677E-9439-4A36-A723-D7AE7783CFE1}" type="presOf" srcId="{0B05DD01-3287-484A-AA41-F2A1CC0DA016}" destId="{E37B09DC-E58B-483F-A969-60E1F6A7DB2D}" srcOrd="0" destOrd="0" presId="urn:microsoft.com/office/officeart/2005/8/layout/process3"/>
    <dgm:cxn modelId="{D6814E7E-7C1A-40F2-ACC4-0FC19C5007CD}" type="presOf" srcId="{7BDB9CE4-CCF1-479E-A320-17D7591EF02E}" destId="{BFF756D1-2F21-4675-B134-BCBD06EE79ED}" srcOrd="0" destOrd="0" presId="urn:microsoft.com/office/officeart/2005/8/layout/process3"/>
    <dgm:cxn modelId="{AB43E780-C907-4F4E-95E1-859080CD9D14}" type="presOf" srcId="{BD98F7E1-100F-4D78-8F33-16286B86A3F4}" destId="{F9B410B5-C86C-4899-BC2F-D7E85B27652C}" srcOrd="1" destOrd="0" presId="urn:microsoft.com/office/officeart/2005/8/layout/process3"/>
    <dgm:cxn modelId="{18424988-A778-400F-A06D-C098CC3C5575}" type="presOf" srcId="{776969A0-038F-4E9C-98B4-451EF3948502}" destId="{0A293796-9ACA-4C8E-B4BE-85961CF902B9}" srcOrd="1" destOrd="0" presId="urn:microsoft.com/office/officeart/2005/8/layout/process3"/>
    <dgm:cxn modelId="{2A1FF488-DB5F-4B87-97EB-6DA13F4A382D}" type="presOf" srcId="{473A6B01-D632-4B33-8592-63306A18D07A}" destId="{4E04CEC6-C8B3-4AA2-BE39-3C7BF41CD1CC}" srcOrd="1" destOrd="0" presId="urn:microsoft.com/office/officeart/2005/8/layout/process3"/>
    <dgm:cxn modelId="{2AD1BB8C-5CD3-4DB8-AA98-F3D87840A3F3}" type="presOf" srcId="{A93A328D-5D30-4A36-B97E-BD77CE236551}" destId="{E279571E-AFBA-426E-87AC-25B1C8B5CA10}" srcOrd="1" destOrd="0" presId="urn:microsoft.com/office/officeart/2005/8/layout/process3"/>
    <dgm:cxn modelId="{3BADE793-5AAA-49D1-9AF2-D500D70D3E82}" type="presOf" srcId="{065A23CD-5F15-4B93-9A18-E90551AB1251}" destId="{27CFE30E-194E-4DE8-846B-E3AFBEB40092}" srcOrd="1" destOrd="0" presId="urn:microsoft.com/office/officeart/2005/8/layout/process3"/>
    <dgm:cxn modelId="{E78881A6-E550-4A3C-BEAB-E068966072B4}" srcId="{BD98F7E1-100F-4D78-8F33-16286B86A3F4}" destId="{0B05DD01-3287-484A-AA41-F2A1CC0DA016}" srcOrd="0" destOrd="0" parTransId="{5FFB5037-1A5B-41D5-AFD7-36DE29BCB956}" sibTransId="{FC9494F1-30FB-4A98-B6B7-572398EC9C19}"/>
    <dgm:cxn modelId="{BB1B05A7-9EDD-4B7A-869B-EBD3567B0932}" type="presOf" srcId="{24128B1D-BD2C-4630-9804-DDC7C1DC4679}" destId="{0300493C-5317-4406-BF00-EDD644F4D525}" srcOrd="1" destOrd="0" presId="urn:microsoft.com/office/officeart/2005/8/layout/process3"/>
    <dgm:cxn modelId="{2FD291B2-87F1-4B30-9321-F76DF876679A}" srcId="{065A23CD-5F15-4B93-9A18-E90551AB1251}" destId="{74CBC603-EF15-4271-AE39-7A8729FA4349}" srcOrd="1" destOrd="0" parTransId="{25776DE6-8BAC-4CF1-A437-64281F5C4AF0}" sibTransId="{43214574-B144-4B3E-9C53-C6616D576CB4}"/>
    <dgm:cxn modelId="{96181CB3-1D92-4B24-B638-70341EC5F9E9}" srcId="{BEB490C4-F60A-46B4-B3AE-1C7DA8EB4B61}" destId="{A93A328D-5D30-4A36-B97E-BD77CE236551}" srcOrd="3" destOrd="0" parTransId="{199D149A-F97D-4E0E-9DBA-A87730DF0DC7}" sibTransId="{C237C3C2-7AEE-442D-9697-EBE504F714ED}"/>
    <dgm:cxn modelId="{F885A8B3-6A36-465A-B722-73E2BDE5B5AD}" type="presOf" srcId="{24128B1D-BD2C-4630-9804-DDC7C1DC4679}" destId="{25F3E527-BA2E-4DE7-8A8D-731ED8E96894}" srcOrd="0" destOrd="0" presId="urn:microsoft.com/office/officeart/2005/8/layout/process3"/>
    <dgm:cxn modelId="{FDC508B4-DFE9-4B25-BA60-586919841B66}" srcId="{065A23CD-5F15-4B93-9A18-E90551AB1251}" destId="{619E6751-3803-4FB9-9AB3-8B519CE44C8F}" srcOrd="0" destOrd="0" parTransId="{8BAF6C81-C08C-494F-9957-A411B8B2731F}" sibTransId="{2B195C48-6194-4C59-B1C2-4A61380D669C}"/>
    <dgm:cxn modelId="{2611BFC4-809B-421C-B26F-85476CA16F2A}" srcId="{BEB490C4-F60A-46B4-B3AE-1C7DA8EB4B61}" destId="{0239A88B-359B-403E-9290-82D95B4787D7}" srcOrd="1" destOrd="0" parTransId="{FEDD1012-9986-454D-94AA-13CF58340FE4}" sibTransId="{24128B1D-BD2C-4630-9804-DDC7C1DC4679}"/>
    <dgm:cxn modelId="{61BDDEC6-D264-4D57-A5EF-1547B3A72B83}" type="presOf" srcId="{B882E310-DAAB-4DEE-9221-344CA28198FF}" destId="{4C21F6D2-F51D-4FBC-801C-28504EA3D600}" srcOrd="0" destOrd="0" presId="urn:microsoft.com/office/officeart/2005/8/layout/process3"/>
    <dgm:cxn modelId="{9D150BD4-84E5-4E17-B13F-3D4F1D986651}" type="presOf" srcId="{B94BBFDD-8054-4754-97A3-0553F72E9407}" destId="{E61CE5C9-B18E-471C-A956-BC6D50CF5C6A}" srcOrd="1" destOrd="0" presId="urn:microsoft.com/office/officeart/2005/8/layout/process3"/>
    <dgm:cxn modelId="{AA6575D6-A5D9-4E4F-B830-2AB2BD13D0D0}" type="presOf" srcId="{776969A0-038F-4E9C-98B4-451EF3948502}" destId="{23E4437E-9C96-4FC8-B774-D062DDCD2B2E}" srcOrd="0" destOrd="0" presId="urn:microsoft.com/office/officeart/2005/8/layout/process3"/>
    <dgm:cxn modelId="{FF97E9DF-FC35-476E-9675-0BE87AE39683}" type="presOf" srcId="{5B65470D-BF9B-49A3-95F2-E1917B175AEC}" destId="{65E856A3-B172-4679-A155-96C0301A7627}" srcOrd="0" destOrd="0" presId="urn:microsoft.com/office/officeart/2005/8/layout/process3"/>
    <dgm:cxn modelId="{CB599FED-7E4A-4F26-A56B-62FC12697867}" srcId="{BEB490C4-F60A-46B4-B3AE-1C7DA8EB4B61}" destId="{B94BBFDD-8054-4754-97A3-0553F72E9407}" srcOrd="5" destOrd="0" parTransId="{3577F09E-F148-4901-A0BA-48FCFF38AD84}" sibTransId="{9EF5150B-ABE7-4FFB-9DAA-3E8CB9A7D832}"/>
    <dgm:cxn modelId="{B07960F8-A453-4E7F-AE7F-F202BC388611}" type="presOf" srcId="{7662A72B-3D94-48BA-B571-54C93B596EDB}" destId="{88CD77F3-CEBE-45F4-BE2A-388EA9332496}" srcOrd="0" destOrd="0" presId="urn:microsoft.com/office/officeart/2005/8/layout/process3"/>
    <dgm:cxn modelId="{0126C09D-0308-4564-829C-B491537A4F7F}" type="presParOf" srcId="{BF26DA60-A90D-4758-869C-C8D50C3C6C30}" destId="{584713E7-1110-4D10-AD2A-3BA4D7BE983F}" srcOrd="0" destOrd="0" presId="urn:microsoft.com/office/officeart/2005/8/layout/process3"/>
    <dgm:cxn modelId="{07C6F031-2D25-4157-8878-F70D6E6DE1AC}" type="presParOf" srcId="{584713E7-1110-4D10-AD2A-3BA4D7BE983F}" destId="{1709C023-8697-466E-ADEE-0CA4F81B2612}" srcOrd="0" destOrd="0" presId="urn:microsoft.com/office/officeart/2005/8/layout/process3"/>
    <dgm:cxn modelId="{CAA54A52-E49F-43D7-980C-60106E43CBF8}" type="presParOf" srcId="{584713E7-1110-4D10-AD2A-3BA4D7BE983F}" destId="{F9B410B5-C86C-4899-BC2F-D7E85B27652C}" srcOrd="1" destOrd="0" presId="urn:microsoft.com/office/officeart/2005/8/layout/process3"/>
    <dgm:cxn modelId="{52C5708B-3E67-4468-B74D-1043B53E67BC}" type="presParOf" srcId="{584713E7-1110-4D10-AD2A-3BA4D7BE983F}" destId="{E37B09DC-E58B-483F-A969-60E1F6A7DB2D}" srcOrd="2" destOrd="0" presId="urn:microsoft.com/office/officeart/2005/8/layout/process3"/>
    <dgm:cxn modelId="{DB39F1AA-9635-458F-B16D-CFDC25A591AE}" type="presParOf" srcId="{BF26DA60-A90D-4758-869C-C8D50C3C6C30}" destId="{39EEC86E-7072-4CAB-AE79-97A41E4384B8}" srcOrd="1" destOrd="0" presId="urn:microsoft.com/office/officeart/2005/8/layout/process3"/>
    <dgm:cxn modelId="{6A4C761F-4646-4BE4-85DB-5465A707B479}" type="presParOf" srcId="{39EEC86E-7072-4CAB-AE79-97A41E4384B8}" destId="{361DBAB3-46B3-4419-AAF7-4A7890285338}" srcOrd="0" destOrd="0" presId="urn:microsoft.com/office/officeart/2005/8/layout/process3"/>
    <dgm:cxn modelId="{E6024DDD-8377-4424-BB3C-F1315FDD3D2B}" type="presParOf" srcId="{BF26DA60-A90D-4758-869C-C8D50C3C6C30}" destId="{AB9A6EE0-8E2C-4A0B-9CBE-4787696AEDC8}" srcOrd="2" destOrd="0" presId="urn:microsoft.com/office/officeart/2005/8/layout/process3"/>
    <dgm:cxn modelId="{7D803E4B-88B2-45FC-B60F-16E1BAA4F6A1}" type="presParOf" srcId="{AB9A6EE0-8E2C-4A0B-9CBE-4787696AEDC8}" destId="{8957922A-5735-441C-A4F3-D0119A3AC23F}" srcOrd="0" destOrd="0" presId="urn:microsoft.com/office/officeart/2005/8/layout/process3"/>
    <dgm:cxn modelId="{B7B1D609-4AE3-4FB3-A745-8BA59EF269F4}" type="presParOf" srcId="{AB9A6EE0-8E2C-4A0B-9CBE-4787696AEDC8}" destId="{E893430E-66B3-45E7-855D-F4BDD1B02D14}" srcOrd="1" destOrd="0" presId="urn:microsoft.com/office/officeart/2005/8/layout/process3"/>
    <dgm:cxn modelId="{0B44AEC3-956D-4983-8C3B-D407CDA06325}" type="presParOf" srcId="{AB9A6EE0-8E2C-4A0B-9CBE-4787696AEDC8}" destId="{BFF756D1-2F21-4675-B134-BCBD06EE79ED}" srcOrd="2" destOrd="0" presId="urn:microsoft.com/office/officeart/2005/8/layout/process3"/>
    <dgm:cxn modelId="{77F260B1-5BE4-47BE-9C7A-4B3D97403F9B}" type="presParOf" srcId="{BF26DA60-A90D-4758-869C-C8D50C3C6C30}" destId="{25F3E527-BA2E-4DE7-8A8D-731ED8E96894}" srcOrd="3" destOrd="0" presId="urn:microsoft.com/office/officeart/2005/8/layout/process3"/>
    <dgm:cxn modelId="{940BCDA7-3958-4C39-B058-497FBE2E42A1}" type="presParOf" srcId="{25F3E527-BA2E-4DE7-8A8D-731ED8E96894}" destId="{0300493C-5317-4406-BF00-EDD644F4D525}" srcOrd="0" destOrd="0" presId="urn:microsoft.com/office/officeart/2005/8/layout/process3"/>
    <dgm:cxn modelId="{4299A60C-BF3F-4C7D-9473-3ADC0ADBFE35}" type="presParOf" srcId="{BF26DA60-A90D-4758-869C-C8D50C3C6C30}" destId="{D3857BF3-538E-46F5-BA13-C263C3AF92B2}" srcOrd="4" destOrd="0" presId="urn:microsoft.com/office/officeart/2005/8/layout/process3"/>
    <dgm:cxn modelId="{92FC1E90-7E65-4FB5-99C2-4BAAA8308952}" type="presParOf" srcId="{D3857BF3-538E-46F5-BA13-C263C3AF92B2}" destId="{23E4437E-9C96-4FC8-B774-D062DDCD2B2E}" srcOrd="0" destOrd="0" presId="urn:microsoft.com/office/officeart/2005/8/layout/process3"/>
    <dgm:cxn modelId="{A600CF3B-C5F0-4BC5-8FC9-657161E55FAE}" type="presParOf" srcId="{D3857BF3-538E-46F5-BA13-C263C3AF92B2}" destId="{0A293796-9ACA-4C8E-B4BE-85961CF902B9}" srcOrd="1" destOrd="0" presId="urn:microsoft.com/office/officeart/2005/8/layout/process3"/>
    <dgm:cxn modelId="{40208CC9-0387-473E-884E-0559B4999F08}" type="presParOf" srcId="{D3857BF3-538E-46F5-BA13-C263C3AF92B2}" destId="{C7F28691-5A0D-4B08-BFCA-A250BF83FC90}" srcOrd="2" destOrd="0" presId="urn:microsoft.com/office/officeart/2005/8/layout/process3"/>
    <dgm:cxn modelId="{2F8C0C55-C3C6-4605-89EB-527FD453F181}" type="presParOf" srcId="{BF26DA60-A90D-4758-869C-C8D50C3C6C30}" destId="{DC81FAAB-26FA-40C1-B3B0-7CE20B3BA5F5}" srcOrd="5" destOrd="0" presId="urn:microsoft.com/office/officeart/2005/8/layout/process3"/>
    <dgm:cxn modelId="{E67225A3-5E31-4B92-AFC8-D3B0CAFA33DF}" type="presParOf" srcId="{DC81FAAB-26FA-40C1-B3B0-7CE20B3BA5F5}" destId="{4E04CEC6-C8B3-4AA2-BE39-3C7BF41CD1CC}" srcOrd="0" destOrd="0" presId="urn:microsoft.com/office/officeart/2005/8/layout/process3"/>
    <dgm:cxn modelId="{27B7CFE1-F959-4445-98DA-780A5DCF7C04}" type="presParOf" srcId="{BF26DA60-A90D-4758-869C-C8D50C3C6C30}" destId="{A5014945-941D-41FF-979F-A0032FB8A853}" srcOrd="6" destOrd="0" presId="urn:microsoft.com/office/officeart/2005/8/layout/process3"/>
    <dgm:cxn modelId="{C26465CB-8854-4AB7-B271-F1FEF11083AC}" type="presParOf" srcId="{A5014945-941D-41FF-979F-A0032FB8A853}" destId="{C5DFD545-8267-4D10-995B-95F9B0B75B66}" srcOrd="0" destOrd="0" presId="urn:microsoft.com/office/officeart/2005/8/layout/process3"/>
    <dgm:cxn modelId="{9261178A-64D8-4AFE-AC51-DC46254F58E5}" type="presParOf" srcId="{A5014945-941D-41FF-979F-A0032FB8A853}" destId="{E279571E-AFBA-426E-87AC-25B1C8B5CA10}" srcOrd="1" destOrd="0" presId="urn:microsoft.com/office/officeart/2005/8/layout/process3"/>
    <dgm:cxn modelId="{A4690776-F6A3-455E-A382-A4D369AE7D6E}" type="presParOf" srcId="{A5014945-941D-41FF-979F-A0032FB8A853}" destId="{88CD77F3-CEBE-45F4-BE2A-388EA9332496}" srcOrd="2" destOrd="0" presId="urn:microsoft.com/office/officeart/2005/8/layout/process3"/>
    <dgm:cxn modelId="{65ED6DE5-5795-43C9-8179-C7A109880DE5}" type="presParOf" srcId="{BF26DA60-A90D-4758-869C-C8D50C3C6C30}" destId="{F7D40692-EACE-4324-893E-9A6B95A22BC8}" srcOrd="7" destOrd="0" presId="urn:microsoft.com/office/officeart/2005/8/layout/process3"/>
    <dgm:cxn modelId="{A33D7A09-69FE-47F9-9CD2-C22607A4313C}" type="presParOf" srcId="{F7D40692-EACE-4324-893E-9A6B95A22BC8}" destId="{471DA7CB-F4E9-4E66-B6E5-DDEAC4B5BD84}" srcOrd="0" destOrd="0" presId="urn:microsoft.com/office/officeart/2005/8/layout/process3"/>
    <dgm:cxn modelId="{A81F2772-64DB-467F-8FDB-2BD5A31BD99B}" type="presParOf" srcId="{BF26DA60-A90D-4758-869C-C8D50C3C6C30}" destId="{DEEBF3BE-1054-45F8-9E22-9E5614E7B83A}" srcOrd="8" destOrd="0" presId="urn:microsoft.com/office/officeart/2005/8/layout/process3"/>
    <dgm:cxn modelId="{96C41DBC-2471-4B42-81E2-1828FE2893C5}" type="presParOf" srcId="{DEEBF3BE-1054-45F8-9E22-9E5614E7B83A}" destId="{F91FE4DA-73A7-453D-806C-A2D38856931D}" srcOrd="0" destOrd="0" presId="urn:microsoft.com/office/officeart/2005/8/layout/process3"/>
    <dgm:cxn modelId="{0A846788-0820-42B8-A136-65B2A9C39D96}" type="presParOf" srcId="{DEEBF3BE-1054-45F8-9E22-9E5614E7B83A}" destId="{27CFE30E-194E-4DE8-846B-E3AFBEB40092}" srcOrd="1" destOrd="0" presId="urn:microsoft.com/office/officeart/2005/8/layout/process3"/>
    <dgm:cxn modelId="{734B161C-DC32-4F9E-9915-5A345E02C486}" type="presParOf" srcId="{DEEBF3BE-1054-45F8-9E22-9E5614E7B83A}" destId="{A5A37F86-6966-4548-9287-BF7DC2F3CF1E}" srcOrd="2" destOrd="0" presId="urn:microsoft.com/office/officeart/2005/8/layout/process3"/>
    <dgm:cxn modelId="{C648CD3A-AA53-4940-A8B4-AC27E36735F0}" type="presParOf" srcId="{BF26DA60-A90D-4758-869C-C8D50C3C6C30}" destId="{4C21F6D2-F51D-4FBC-801C-28504EA3D600}" srcOrd="9" destOrd="0" presId="urn:microsoft.com/office/officeart/2005/8/layout/process3"/>
    <dgm:cxn modelId="{9DC53B34-143B-4574-8235-D1B211B2CAA3}" type="presParOf" srcId="{4C21F6D2-F51D-4FBC-801C-28504EA3D600}" destId="{BD5E6649-EAFC-403F-88BE-FC69E5F949BB}" srcOrd="0" destOrd="0" presId="urn:microsoft.com/office/officeart/2005/8/layout/process3"/>
    <dgm:cxn modelId="{315EA83D-4D71-418F-94F2-588D22B29D71}" type="presParOf" srcId="{BF26DA60-A90D-4758-869C-C8D50C3C6C30}" destId="{AF5A0186-4659-4FA2-8D59-981DCBC1EE7C}" srcOrd="10" destOrd="0" presId="urn:microsoft.com/office/officeart/2005/8/layout/process3"/>
    <dgm:cxn modelId="{D3411337-5E57-4F26-AF21-3A7785E1AC39}" type="presParOf" srcId="{AF5A0186-4659-4FA2-8D59-981DCBC1EE7C}" destId="{21478F87-EDCE-427F-A6C1-FD25BDD794FF}" srcOrd="0" destOrd="0" presId="urn:microsoft.com/office/officeart/2005/8/layout/process3"/>
    <dgm:cxn modelId="{BB9EF489-D7FA-4FE2-92BB-3C617A3A4D09}" type="presParOf" srcId="{AF5A0186-4659-4FA2-8D59-981DCBC1EE7C}" destId="{E61CE5C9-B18E-471C-A956-BC6D50CF5C6A}" srcOrd="1" destOrd="0" presId="urn:microsoft.com/office/officeart/2005/8/layout/process3"/>
    <dgm:cxn modelId="{0F2309D8-2A95-405D-B5F9-0C5098039374}" type="presParOf" srcId="{AF5A0186-4659-4FA2-8D59-981DCBC1EE7C}" destId="{65E856A3-B172-4679-A155-96C0301A762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B490C4-F60A-46B4-B3AE-1C7DA8EB4B61}"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US"/>
        </a:p>
      </dgm:t>
    </dgm:pt>
    <dgm:pt modelId="{BD98F7E1-100F-4D78-8F33-16286B86A3F4}">
      <dgm:prSet phldrT="[Text]"/>
      <dgm:spPr/>
      <dgm:t>
        <a:bodyPr/>
        <a:lstStyle/>
        <a:p>
          <a:r>
            <a:rPr lang="en-US" dirty="0"/>
            <a:t>Nascent Stage</a:t>
          </a:r>
        </a:p>
      </dgm:t>
    </dgm:pt>
    <dgm:pt modelId="{C0B29FD1-4448-4310-857E-29DC3C0D2BBA}" type="parTrans" cxnId="{2F5A7633-1015-4780-B07A-261FA10AD33C}">
      <dgm:prSet/>
      <dgm:spPr/>
      <dgm:t>
        <a:bodyPr/>
        <a:lstStyle/>
        <a:p>
          <a:endParaRPr lang="en-US"/>
        </a:p>
      </dgm:t>
    </dgm:pt>
    <dgm:pt modelId="{987C98AD-3B65-4951-9825-01DF87787C92}" type="sibTrans" cxnId="{2F5A7633-1015-4780-B07A-261FA10AD33C}">
      <dgm:prSet/>
      <dgm:spPr/>
      <dgm:t>
        <a:bodyPr/>
        <a:lstStyle/>
        <a:p>
          <a:endParaRPr lang="en-US" dirty="0"/>
        </a:p>
      </dgm:t>
    </dgm:pt>
    <dgm:pt modelId="{0B05DD01-3287-484A-AA41-F2A1CC0DA016}">
      <dgm:prSet phldrT="[Text]"/>
      <dgm:spPr/>
      <dgm:t>
        <a:bodyPr/>
        <a:lstStyle/>
        <a:p>
          <a:r>
            <a:rPr lang="en-US" dirty="0"/>
            <a:t>Team Readiness Measures</a:t>
          </a:r>
        </a:p>
      </dgm:t>
    </dgm:pt>
    <dgm:pt modelId="{5FFB5037-1A5B-41D5-AFD7-36DE29BCB956}" type="parTrans" cxnId="{E78881A6-E550-4A3C-BEAB-E068966072B4}">
      <dgm:prSet/>
      <dgm:spPr/>
      <dgm:t>
        <a:bodyPr/>
        <a:lstStyle/>
        <a:p>
          <a:endParaRPr lang="en-US"/>
        </a:p>
      </dgm:t>
    </dgm:pt>
    <dgm:pt modelId="{FC9494F1-30FB-4A98-B6B7-572398EC9C19}" type="sibTrans" cxnId="{E78881A6-E550-4A3C-BEAB-E068966072B4}">
      <dgm:prSet/>
      <dgm:spPr/>
      <dgm:t>
        <a:bodyPr/>
        <a:lstStyle/>
        <a:p>
          <a:endParaRPr lang="en-US"/>
        </a:p>
      </dgm:t>
    </dgm:pt>
    <dgm:pt modelId="{0239A88B-359B-403E-9290-82D95B4787D7}">
      <dgm:prSet phldrT="[Text]"/>
      <dgm:spPr/>
      <dgm:t>
        <a:bodyPr/>
        <a:lstStyle/>
        <a:p>
          <a:r>
            <a:rPr lang="en-US" dirty="0"/>
            <a:t>Stage 1 Formation</a:t>
          </a:r>
        </a:p>
      </dgm:t>
    </dgm:pt>
    <dgm:pt modelId="{FEDD1012-9986-454D-94AA-13CF58340FE4}" type="parTrans" cxnId="{2611BFC4-809B-421C-B26F-85476CA16F2A}">
      <dgm:prSet/>
      <dgm:spPr/>
      <dgm:t>
        <a:bodyPr/>
        <a:lstStyle/>
        <a:p>
          <a:endParaRPr lang="en-US"/>
        </a:p>
      </dgm:t>
    </dgm:pt>
    <dgm:pt modelId="{24128B1D-BD2C-4630-9804-DDC7C1DC4679}" type="sibTrans" cxnId="{2611BFC4-809B-421C-B26F-85476CA16F2A}">
      <dgm:prSet/>
      <dgm:spPr/>
      <dgm:t>
        <a:bodyPr/>
        <a:lstStyle/>
        <a:p>
          <a:endParaRPr lang="en-US" dirty="0"/>
        </a:p>
      </dgm:t>
    </dgm:pt>
    <dgm:pt modelId="{7BDB9CE4-CCF1-479E-A320-17D7591EF02E}">
      <dgm:prSet phldrT="[Text]"/>
      <dgm:spPr/>
      <dgm:t>
        <a:bodyPr/>
        <a:lstStyle/>
        <a:p>
          <a:r>
            <a:rPr lang="en-US" dirty="0"/>
            <a:t>Team Process 1 Measures</a:t>
          </a:r>
        </a:p>
      </dgm:t>
    </dgm:pt>
    <dgm:pt modelId="{8E771EEF-3703-46F9-AF4A-542C4FA51128}" type="parTrans" cxnId="{9426E244-BA1D-4220-99E1-D63CF7A7A0E9}">
      <dgm:prSet/>
      <dgm:spPr/>
      <dgm:t>
        <a:bodyPr/>
        <a:lstStyle/>
        <a:p>
          <a:endParaRPr lang="en-US"/>
        </a:p>
      </dgm:t>
    </dgm:pt>
    <dgm:pt modelId="{E423EEF7-E89E-4F51-A24C-84F90BA0D8E7}" type="sibTrans" cxnId="{9426E244-BA1D-4220-99E1-D63CF7A7A0E9}">
      <dgm:prSet/>
      <dgm:spPr/>
      <dgm:t>
        <a:bodyPr/>
        <a:lstStyle/>
        <a:p>
          <a:endParaRPr lang="en-US"/>
        </a:p>
      </dgm:t>
    </dgm:pt>
    <dgm:pt modelId="{776969A0-038F-4E9C-98B4-451EF3948502}">
      <dgm:prSet phldrT="[Text]"/>
      <dgm:spPr/>
      <dgm:t>
        <a:bodyPr/>
        <a:lstStyle/>
        <a:p>
          <a:r>
            <a:rPr lang="en-US" dirty="0"/>
            <a:t>Stage 2 Formation</a:t>
          </a:r>
        </a:p>
      </dgm:t>
    </dgm:pt>
    <dgm:pt modelId="{F359FD2C-22A5-4E86-9455-811915E315D9}" type="parTrans" cxnId="{F7AD5F63-5F0F-42FE-9360-FA0C2D154C63}">
      <dgm:prSet/>
      <dgm:spPr/>
      <dgm:t>
        <a:bodyPr/>
        <a:lstStyle/>
        <a:p>
          <a:endParaRPr lang="en-US"/>
        </a:p>
      </dgm:t>
    </dgm:pt>
    <dgm:pt modelId="{473A6B01-D632-4B33-8592-63306A18D07A}" type="sibTrans" cxnId="{F7AD5F63-5F0F-42FE-9360-FA0C2D154C63}">
      <dgm:prSet/>
      <dgm:spPr/>
      <dgm:t>
        <a:bodyPr/>
        <a:lstStyle/>
        <a:p>
          <a:endParaRPr lang="en-US" dirty="0"/>
        </a:p>
      </dgm:t>
    </dgm:pt>
    <dgm:pt modelId="{761C7D4D-3BD1-4F23-932F-9639D0B26FB3}">
      <dgm:prSet phldrT="[Text]"/>
      <dgm:spPr/>
      <dgm:t>
        <a:bodyPr/>
        <a:lstStyle/>
        <a:p>
          <a:r>
            <a:rPr lang="en-US" dirty="0"/>
            <a:t>Team Process 2 Measures</a:t>
          </a:r>
        </a:p>
      </dgm:t>
    </dgm:pt>
    <dgm:pt modelId="{278BF707-A1D9-4137-B1F1-DD30FB62CD7D}" type="parTrans" cxnId="{D911244B-F4E5-4269-919D-8928FA9D2353}">
      <dgm:prSet/>
      <dgm:spPr/>
      <dgm:t>
        <a:bodyPr/>
        <a:lstStyle/>
        <a:p>
          <a:endParaRPr lang="en-US"/>
        </a:p>
      </dgm:t>
    </dgm:pt>
    <dgm:pt modelId="{065C1F60-352F-49C5-96CC-151AF77F39AA}" type="sibTrans" cxnId="{D911244B-F4E5-4269-919D-8928FA9D2353}">
      <dgm:prSet/>
      <dgm:spPr/>
      <dgm:t>
        <a:bodyPr/>
        <a:lstStyle/>
        <a:p>
          <a:endParaRPr lang="en-US"/>
        </a:p>
      </dgm:t>
    </dgm:pt>
    <dgm:pt modelId="{A93A328D-5D30-4A36-B97E-BD77CE236551}">
      <dgm:prSet/>
      <dgm:spPr/>
      <dgm:t>
        <a:bodyPr/>
        <a:lstStyle/>
        <a:p>
          <a:r>
            <a:rPr lang="en-US" dirty="0"/>
            <a:t>Stage 1 Performance</a:t>
          </a:r>
        </a:p>
      </dgm:t>
    </dgm:pt>
    <dgm:pt modelId="{199D149A-F97D-4E0E-9DBA-A87730DF0DC7}" type="parTrans" cxnId="{96181CB3-1D92-4B24-B638-70341EC5F9E9}">
      <dgm:prSet/>
      <dgm:spPr/>
      <dgm:t>
        <a:bodyPr/>
        <a:lstStyle/>
        <a:p>
          <a:endParaRPr lang="en-US"/>
        </a:p>
      </dgm:t>
    </dgm:pt>
    <dgm:pt modelId="{C237C3C2-7AEE-442D-9697-EBE504F714ED}" type="sibTrans" cxnId="{96181CB3-1D92-4B24-B638-70341EC5F9E9}">
      <dgm:prSet/>
      <dgm:spPr/>
      <dgm:t>
        <a:bodyPr/>
        <a:lstStyle/>
        <a:p>
          <a:endParaRPr lang="en-US" dirty="0"/>
        </a:p>
      </dgm:t>
    </dgm:pt>
    <dgm:pt modelId="{065A23CD-5F15-4B93-9A18-E90551AB1251}">
      <dgm:prSet/>
      <dgm:spPr/>
      <dgm:t>
        <a:bodyPr/>
        <a:lstStyle/>
        <a:p>
          <a:r>
            <a:rPr lang="en-US" dirty="0"/>
            <a:t>Stage 2 Performance</a:t>
          </a:r>
        </a:p>
      </dgm:t>
    </dgm:pt>
    <dgm:pt modelId="{F6C3CDAF-2E4F-4A54-8765-D242CE94214E}" type="parTrans" cxnId="{38A1FD2B-31AC-461A-8232-9434BB3242B3}">
      <dgm:prSet/>
      <dgm:spPr/>
      <dgm:t>
        <a:bodyPr/>
        <a:lstStyle/>
        <a:p>
          <a:endParaRPr lang="en-US"/>
        </a:p>
      </dgm:t>
    </dgm:pt>
    <dgm:pt modelId="{B882E310-DAAB-4DEE-9221-344CA28198FF}" type="sibTrans" cxnId="{38A1FD2B-31AC-461A-8232-9434BB3242B3}">
      <dgm:prSet/>
      <dgm:spPr/>
      <dgm:t>
        <a:bodyPr/>
        <a:lstStyle/>
        <a:p>
          <a:endParaRPr lang="en-US" dirty="0"/>
        </a:p>
      </dgm:t>
    </dgm:pt>
    <dgm:pt modelId="{B94BBFDD-8054-4754-97A3-0553F72E9407}">
      <dgm:prSet/>
      <dgm:spPr/>
      <dgm:t>
        <a:bodyPr/>
        <a:lstStyle/>
        <a:p>
          <a:r>
            <a:rPr lang="en-US" dirty="0"/>
            <a:t>Maturation</a:t>
          </a:r>
        </a:p>
      </dgm:t>
    </dgm:pt>
    <dgm:pt modelId="{3577F09E-F148-4901-A0BA-48FCFF38AD84}" type="parTrans" cxnId="{CB599FED-7E4A-4F26-A56B-62FC12697867}">
      <dgm:prSet/>
      <dgm:spPr/>
      <dgm:t>
        <a:bodyPr/>
        <a:lstStyle/>
        <a:p>
          <a:endParaRPr lang="en-US"/>
        </a:p>
      </dgm:t>
    </dgm:pt>
    <dgm:pt modelId="{9EF5150B-ABE7-4FFB-9DAA-3E8CB9A7D832}" type="sibTrans" cxnId="{CB599FED-7E4A-4F26-A56B-62FC12697867}">
      <dgm:prSet/>
      <dgm:spPr/>
      <dgm:t>
        <a:bodyPr/>
        <a:lstStyle/>
        <a:p>
          <a:endParaRPr lang="en-US"/>
        </a:p>
      </dgm:t>
    </dgm:pt>
    <dgm:pt modelId="{7662A72B-3D94-48BA-B571-54C93B596EDB}">
      <dgm:prSet/>
      <dgm:spPr/>
      <dgm:t>
        <a:bodyPr/>
        <a:lstStyle/>
        <a:p>
          <a:r>
            <a:rPr lang="en-US" dirty="0"/>
            <a:t>Team Collaboration 1 Measures</a:t>
          </a:r>
        </a:p>
      </dgm:t>
    </dgm:pt>
    <dgm:pt modelId="{68B4BDEC-A2FA-4129-8953-442F21440C29}" type="parTrans" cxnId="{52A8AC06-0BEF-42D0-B3D7-3BC572A68447}">
      <dgm:prSet/>
      <dgm:spPr/>
      <dgm:t>
        <a:bodyPr/>
        <a:lstStyle/>
        <a:p>
          <a:endParaRPr lang="en-US"/>
        </a:p>
      </dgm:t>
    </dgm:pt>
    <dgm:pt modelId="{2A5AD717-6D19-4EC7-9DF8-67B15E2DAD59}" type="sibTrans" cxnId="{52A8AC06-0BEF-42D0-B3D7-3BC572A68447}">
      <dgm:prSet/>
      <dgm:spPr/>
      <dgm:t>
        <a:bodyPr/>
        <a:lstStyle/>
        <a:p>
          <a:endParaRPr lang="en-US"/>
        </a:p>
      </dgm:t>
    </dgm:pt>
    <dgm:pt modelId="{55439026-EB47-4F21-8287-961787F63C9D}">
      <dgm:prSet/>
      <dgm:spPr/>
      <dgm:t>
        <a:bodyPr/>
        <a:lstStyle/>
        <a:p>
          <a:r>
            <a:rPr lang="en-US" dirty="0"/>
            <a:t>Team Affect Measures</a:t>
          </a:r>
        </a:p>
      </dgm:t>
    </dgm:pt>
    <dgm:pt modelId="{397D39E8-F918-463C-A23D-06BC42CDB650}" type="parTrans" cxnId="{A180C307-D213-4331-9F52-2052FAE1614A}">
      <dgm:prSet/>
      <dgm:spPr/>
      <dgm:t>
        <a:bodyPr/>
        <a:lstStyle/>
        <a:p>
          <a:endParaRPr lang="en-US"/>
        </a:p>
      </dgm:t>
    </dgm:pt>
    <dgm:pt modelId="{6065091C-6C53-4031-95C8-FFA9C7F69B30}" type="sibTrans" cxnId="{A180C307-D213-4331-9F52-2052FAE1614A}">
      <dgm:prSet/>
      <dgm:spPr/>
      <dgm:t>
        <a:bodyPr/>
        <a:lstStyle/>
        <a:p>
          <a:endParaRPr lang="en-US"/>
        </a:p>
      </dgm:t>
    </dgm:pt>
    <dgm:pt modelId="{619E6751-3803-4FB9-9AB3-8B519CE44C8F}">
      <dgm:prSet/>
      <dgm:spPr/>
      <dgm:t>
        <a:bodyPr/>
        <a:lstStyle/>
        <a:p>
          <a:r>
            <a:rPr lang="en-US" dirty="0"/>
            <a:t>Team Collaboration 2 Measures</a:t>
          </a:r>
        </a:p>
      </dgm:t>
    </dgm:pt>
    <dgm:pt modelId="{8BAF6C81-C08C-494F-9957-A411B8B2731F}" type="parTrans" cxnId="{FDC508B4-DFE9-4B25-BA60-586919841B66}">
      <dgm:prSet/>
      <dgm:spPr/>
      <dgm:t>
        <a:bodyPr/>
        <a:lstStyle/>
        <a:p>
          <a:endParaRPr lang="en-US"/>
        </a:p>
      </dgm:t>
    </dgm:pt>
    <dgm:pt modelId="{2B195C48-6194-4C59-B1C2-4A61380D669C}" type="sibTrans" cxnId="{FDC508B4-DFE9-4B25-BA60-586919841B66}">
      <dgm:prSet/>
      <dgm:spPr/>
      <dgm:t>
        <a:bodyPr/>
        <a:lstStyle/>
        <a:p>
          <a:endParaRPr lang="en-US"/>
        </a:p>
      </dgm:t>
    </dgm:pt>
    <dgm:pt modelId="{74CBC603-EF15-4271-AE39-7A8729FA4349}">
      <dgm:prSet/>
      <dgm:spPr/>
      <dgm:t>
        <a:bodyPr/>
        <a:lstStyle/>
        <a:p>
          <a:r>
            <a:rPr lang="en-US" dirty="0"/>
            <a:t>Team Affect Measures</a:t>
          </a:r>
        </a:p>
      </dgm:t>
    </dgm:pt>
    <dgm:pt modelId="{25776DE6-8BAC-4CF1-A437-64281F5C4AF0}" type="parTrans" cxnId="{2FD291B2-87F1-4B30-9321-F76DF876679A}">
      <dgm:prSet/>
      <dgm:spPr/>
      <dgm:t>
        <a:bodyPr/>
        <a:lstStyle/>
        <a:p>
          <a:endParaRPr lang="en-US"/>
        </a:p>
      </dgm:t>
    </dgm:pt>
    <dgm:pt modelId="{43214574-B144-4B3E-9C53-C6616D576CB4}" type="sibTrans" cxnId="{2FD291B2-87F1-4B30-9321-F76DF876679A}">
      <dgm:prSet/>
      <dgm:spPr/>
      <dgm:t>
        <a:bodyPr/>
        <a:lstStyle/>
        <a:p>
          <a:endParaRPr lang="en-US"/>
        </a:p>
      </dgm:t>
    </dgm:pt>
    <dgm:pt modelId="{5B65470D-BF9B-49A3-95F2-E1917B175AEC}">
      <dgm:prSet/>
      <dgm:spPr/>
      <dgm:t>
        <a:bodyPr/>
        <a:lstStyle/>
        <a:p>
          <a:r>
            <a:rPr lang="en-US" dirty="0"/>
            <a:t>Team Evolution &amp; Adaptation Measures</a:t>
          </a:r>
        </a:p>
      </dgm:t>
    </dgm:pt>
    <dgm:pt modelId="{C6A705D6-BD63-4E6E-A11E-3C3CFBF52D30}" type="parTrans" cxnId="{F473CA55-1F79-483F-A8DC-DA0E11285A8D}">
      <dgm:prSet/>
      <dgm:spPr/>
      <dgm:t>
        <a:bodyPr/>
        <a:lstStyle/>
        <a:p>
          <a:endParaRPr lang="en-US"/>
        </a:p>
      </dgm:t>
    </dgm:pt>
    <dgm:pt modelId="{58EACBC3-024F-4F20-B6CB-DF6325B6E38B}" type="sibTrans" cxnId="{F473CA55-1F79-483F-A8DC-DA0E11285A8D}">
      <dgm:prSet/>
      <dgm:spPr/>
      <dgm:t>
        <a:bodyPr/>
        <a:lstStyle/>
        <a:p>
          <a:endParaRPr lang="en-US"/>
        </a:p>
      </dgm:t>
    </dgm:pt>
    <dgm:pt modelId="{E9742A8D-D1EC-44DF-812A-FEB6F4E13007}">
      <dgm:prSet/>
      <dgm:spPr/>
      <dgm:t>
        <a:bodyPr/>
        <a:lstStyle/>
        <a:p>
          <a:r>
            <a:rPr lang="en-US" dirty="0"/>
            <a:t>Team Affect Measures</a:t>
          </a:r>
        </a:p>
      </dgm:t>
    </dgm:pt>
    <dgm:pt modelId="{68DACF33-AEC0-4E6A-B70C-F9B300DC4CE2}" type="parTrans" cxnId="{4D2E7100-4E2C-4F19-816D-7496008A9945}">
      <dgm:prSet/>
      <dgm:spPr/>
      <dgm:t>
        <a:bodyPr/>
        <a:lstStyle/>
        <a:p>
          <a:endParaRPr lang="en-US"/>
        </a:p>
      </dgm:t>
    </dgm:pt>
    <dgm:pt modelId="{47BB5330-877C-4FE0-99A6-69A7DFB5181A}" type="sibTrans" cxnId="{4D2E7100-4E2C-4F19-816D-7496008A9945}">
      <dgm:prSet/>
      <dgm:spPr/>
      <dgm:t>
        <a:bodyPr/>
        <a:lstStyle/>
        <a:p>
          <a:endParaRPr lang="en-US"/>
        </a:p>
      </dgm:t>
    </dgm:pt>
    <dgm:pt modelId="{BF26DA60-A90D-4758-869C-C8D50C3C6C30}" type="pres">
      <dgm:prSet presAssocID="{BEB490C4-F60A-46B4-B3AE-1C7DA8EB4B61}" presName="linearFlow" presStyleCnt="0">
        <dgm:presLayoutVars>
          <dgm:dir/>
          <dgm:animLvl val="lvl"/>
          <dgm:resizeHandles val="exact"/>
        </dgm:presLayoutVars>
      </dgm:prSet>
      <dgm:spPr/>
    </dgm:pt>
    <dgm:pt modelId="{584713E7-1110-4D10-AD2A-3BA4D7BE983F}" type="pres">
      <dgm:prSet presAssocID="{BD98F7E1-100F-4D78-8F33-16286B86A3F4}" presName="composite" presStyleCnt="0"/>
      <dgm:spPr/>
    </dgm:pt>
    <dgm:pt modelId="{1709C023-8697-466E-ADEE-0CA4F81B2612}" type="pres">
      <dgm:prSet presAssocID="{BD98F7E1-100F-4D78-8F33-16286B86A3F4}" presName="parTx" presStyleLbl="node1" presStyleIdx="0" presStyleCnt="6">
        <dgm:presLayoutVars>
          <dgm:chMax val="0"/>
          <dgm:chPref val="0"/>
          <dgm:bulletEnabled val="1"/>
        </dgm:presLayoutVars>
      </dgm:prSet>
      <dgm:spPr/>
    </dgm:pt>
    <dgm:pt modelId="{F9B410B5-C86C-4899-BC2F-D7E85B27652C}" type="pres">
      <dgm:prSet presAssocID="{BD98F7E1-100F-4D78-8F33-16286B86A3F4}" presName="parSh" presStyleLbl="node1" presStyleIdx="0" presStyleCnt="6"/>
      <dgm:spPr/>
    </dgm:pt>
    <dgm:pt modelId="{E37B09DC-E58B-483F-A969-60E1F6A7DB2D}" type="pres">
      <dgm:prSet presAssocID="{BD98F7E1-100F-4D78-8F33-16286B86A3F4}" presName="desTx" presStyleLbl="fgAcc1" presStyleIdx="0" presStyleCnt="6">
        <dgm:presLayoutVars>
          <dgm:bulletEnabled val="1"/>
        </dgm:presLayoutVars>
      </dgm:prSet>
      <dgm:spPr/>
    </dgm:pt>
    <dgm:pt modelId="{39EEC86E-7072-4CAB-AE79-97A41E4384B8}" type="pres">
      <dgm:prSet presAssocID="{987C98AD-3B65-4951-9825-01DF87787C92}" presName="sibTrans" presStyleLbl="sibTrans2D1" presStyleIdx="0" presStyleCnt="5"/>
      <dgm:spPr/>
    </dgm:pt>
    <dgm:pt modelId="{361DBAB3-46B3-4419-AAF7-4A7890285338}" type="pres">
      <dgm:prSet presAssocID="{987C98AD-3B65-4951-9825-01DF87787C92}" presName="connTx" presStyleLbl="sibTrans2D1" presStyleIdx="0" presStyleCnt="5"/>
      <dgm:spPr/>
    </dgm:pt>
    <dgm:pt modelId="{AB9A6EE0-8E2C-4A0B-9CBE-4787696AEDC8}" type="pres">
      <dgm:prSet presAssocID="{0239A88B-359B-403E-9290-82D95B4787D7}" presName="composite" presStyleCnt="0"/>
      <dgm:spPr/>
    </dgm:pt>
    <dgm:pt modelId="{8957922A-5735-441C-A4F3-D0119A3AC23F}" type="pres">
      <dgm:prSet presAssocID="{0239A88B-359B-403E-9290-82D95B4787D7}" presName="parTx" presStyleLbl="node1" presStyleIdx="0" presStyleCnt="6">
        <dgm:presLayoutVars>
          <dgm:chMax val="0"/>
          <dgm:chPref val="0"/>
          <dgm:bulletEnabled val="1"/>
        </dgm:presLayoutVars>
      </dgm:prSet>
      <dgm:spPr/>
    </dgm:pt>
    <dgm:pt modelId="{E893430E-66B3-45E7-855D-F4BDD1B02D14}" type="pres">
      <dgm:prSet presAssocID="{0239A88B-359B-403E-9290-82D95B4787D7}" presName="parSh" presStyleLbl="node1" presStyleIdx="1" presStyleCnt="6"/>
      <dgm:spPr/>
    </dgm:pt>
    <dgm:pt modelId="{BFF756D1-2F21-4675-B134-BCBD06EE79ED}" type="pres">
      <dgm:prSet presAssocID="{0239A88B-359B-403E-9290-82D95B4787D7}" presName="desTx" presStyleLbl="fgAcc1" presStyleIdx="1" presStyleCnt="6">
        <dgm:presLayoutVars>
          <dgm:bulletEnabled val="1"/>
        </dgm:presLayoutVars>
      </dgm:prSet>
      <dgm:spPr/>
    </dgm:pt>
    <dgm:pt modelId="{25F3E527-BA2E-4DE7-8A8D-731ED8E96894}" type="pres">
      <dgm:prSet presAssocID="{24128B1D-BD2C-4630-9804-DDC7C1DC4679}" presName="sibTrans" presStyleLbl="sibTrans2D1" presStyleIdx="1" presStyleCnt="5"/>
      <dgm:spPr/>
    </dgm:pt>
    <dgm:pt modelId="{0300493C-5317-4406-BF00-EDD644F4D525}" type="pres">
      <dgm:prSet presAssocID="{24128B1D-BD2C-4630-9804-DDC7C1DC4679}" presName="connTx" presStyleLbl="sibTrans2D1" presStyleIdx="1" presStyleCnt="5"/>
      <dgm:spPr/>
    </dgm:pt>
    <dgm:pt modelId="{D3857BF3-538E-46F5-BA13-C263C3AF92B2}" type="pres">
      <dgm:prSet presAssocID="{776969A0-038F-4E9C-98B4-451EF3948502}" presName="composite" presStyleCnt="0"/>
      <dgm:spPr/>
    </dgm:pt>
    <dgm:pt modelId="{23E4437E-9C96-4FC8-B774-D062DDCD2B2E}" type="pres">
      <dgm:prSet presAssocID="{776969A0-038F-4E9C-98B4-451EF3948502}" presName="parTx" presStyleLbl="node1" presStyleIdx="1" presStyleCnt="6">
        <dgm:presLayoutVars>
          <dgm:chMax val="0"/>
          <dgm:chPref val="0"/>
          <dgm:bulletEnabled val="1"/>
        </dgm:presLayoutVars>
      </dgm:prSet>
      <dgm:spPr/>
    </dgm:pt>
    <dgm:pt modelId="{0A293796-9ACA-4C8E-B4BE-85961CF902B9}" type="pres">
      <dgm:prSet presAssocID="{776969A0-038F-4E9C-98B4-451EF3948502}" presName="parSh" presStyleLbl="node1" presStyleIdx="2" presStyleCnt="6"/>
      <dgm:spPr/>
    </dgm:pt>
    <dgm:pt modelId="{C7F28691-5A0D-4B08-BFCA-A250BF83FC90}" type="pres">
      <dgm:prSet presAssocID="{776969A0-038F-4E9C-98B4-451EF3948502}" presName="desTx" presStyleLbl="fgAcc1" presStyleIdx="2" presStyleCnt="6" custLinFactNeighborY="0">
        <dgm:presLayoutVars>
          <dgm:bulletEnabled val="1"/>
        </dgm:presLayoutVars>
      </dgm:prSet>
      <dgm:spPr/>
    </dgm:pt>
    <dgm:pt modelId="{DC81FAAB-26FA-40C1-B3B0-7CE20B3BA5F5}" type="pres">
      <dgm:prSet presAssocID="{473A6B01-D632-4B33-8592-63306A18D07A}" presName="sibTrans" presStyleLbl="sibTrans2D1" presStyleIdx="2" presStyleCnt="5"/>
      <dgm:spPr/>
    </dgm:pt>
    <dgm:pt modelId="{4E04CEC6-C8B3-4AA2-BE39-3C7BF41CD1CC}" type="pres">
      <dgm:prSet presAssocID="{473A6B01-D632-4B33-8592-63306A18D07A}" presName="connTx" presStyleLbl="sibTrans2D1" presStyleIdx="2" presStyleCnt="5"/>
      <dgm:spPr/>
    </dgm:pt>
    <dgm:pt modelId="{A5014945-941D-41FF-979F-A0032FB8A853}" type="pres">
      <dgm:prSet presAssocID="{A93A328D-5D30-4A36-B97E-BD77CE236551}" presName="composite" presStyleCnt="0"/>
      <dgm:spPr/>
    </dgm:pt>
    <dgm:pt modelId="{C5DFD545-8267-4D10-995B-95F9B0B75B66}" type="pres">
      <dgm:prSet presAssocID="{A93A328D-5D30-4A36-B97E-BD77CE236551}" presName="parTx" presStyleLbl="node1" presStyleIdx="2" presStyleCnt="6">
        <dgm:presLayoutVars>
          <dgm:chMax val="0"/>
          <dgm:chPref val="0"/>
          <dgm:bulletEnabled val="1"/>
        </dgm:presLayoutVars>
      </dgm:prSet>
      <dgm:spPr/>
    </dgm:pt>
    <dgm:pt modelId="{E279571E-AFBA-426E-87AC-25B1C8B5CA10}" type="pres">
      <dgm:prSet presAssocID="{A93A328D-5D30-4A36-B97E-BD77CE236551}" presName="parSh" presStyleLbl="node1" presStyleIdx="3" presStyleCnt="6"/>
      <dgm:spPr/>
    </dgm:pt>
    <dgm:pt modelId="{88CD77F3-CEBE-45F4-BE2A-388EA9332496}" type="pres">
      <dgm:prSet presAssocID="{A93A328D-5D30-4A36-B97E-BD77CE236551}" presName="desTx" presStyleLbl="fgAcc1" presStyleIdx="3" presStyleCnt="6">
        <dgm:presLayoutVars>
          <dgm:bulletEnabled val="1"/>
        </dgm:presLayoutVars>
      </dgm:prSet>
      <dgm:spPr/>
    </dgm:pt>
    <dgm:pt modelId="{F7D40692-EACE-4324-893E-9A6B95A22BC8}" type="pres">
      <dgm:prSet presAssocID="{C237C3C2-7AEE-442D-9697-EBE504F714ED}" presName="sibTrans" presStyleLbl="sibTrans2D1" presStyleIdx="3" presStyleCnt="5"/>
      <dgm:spPr/>
    </dgm:pt>
    <dgm:pt modelId="{471DA7CB-F4E9-4E66-B6E5-DDEAC4B5BD84}" type="pres">
      <dgm:prSet presAssocID="{C237C3C2-7AEE-442D-9697-EBE504F714ED}" presName="connTx" presStyleLbl="sibTrans2D1" presStyleIdx="3" presStyleCnt="5"/>
      <dgm:spPr/>
    </dgm:pt>
    <dgm:pt modelId="{DEEBF3BE-1054-45F8-9E22-9E5614E7B83A}" type="pres">
      <dgm:prSet presAssocID="{065A23CD-5F15-4B93-9A18-E90551AB1251}" presName="composite" presStyleCnt="0"/>
      <dgm:spPr/>
    </dgm:pt>
    <dgm:pt modelId="{F91FE4DA-73A7-453D-806C-A2D38856931D}" type="pres">
      <dgm:prSet presAssocID="{065A23CD-5F15-4B93-9A18-E90551AB1251}" presName="parTx" presStyleLbl="node1" presStyleIdx="3" presStyleCnt="6">
        <dgm:presLayoutVars>
          <dgm:chMax val="0"/>
          <dgm:chPref val="0"/>
          <dgm:bulletEnabled val="1"/>
        </dgm:presLayoutVars>
      </dgm:prSet>
      <dgm:spPr/>
    </dgm:pt>
    <dgm:pt modelId="{27CFE30E-194E-4DE8-846B-E3AFBEB40092}" type="pres">
      <dgm:prSet presAssocID="{065A23CD-5F15-4B93-9A18-E90551AB1251}" presName="parSh" presStyleLbl="node1" presStyleIdx="4" presStyleCnt="6"/>
      <dgm:spPr/>
    </dgm:pt>
    <dgm:pt modelId="{A5A37F86-6966-4548-9287-BF7DC2F3CF1E}" type="pres">
      <dgm:prSet presAssocID="{065A23CD-5F15-4B93-9A18-E90551AB1251}" presName="desTx" presStyleLbl="fgAcc1" presStyleIdx="4" presStyleCnt="6">
        <dgm:presLayoutVars>
          <dgm:bulletEnabled val="1"/>
        </dgm:presLayoutVars>
      </dgm:prSet>
      <dgm:spPr/>
    </dgm:pt>
    <dgm:pt modelId="{4C21F6D2-F51D-4FBC-801C-28504EA3D600}" type="pres">
      <dgm:prSet presAssocID="{B882E310-DAAB-4DEE-9221-344CA28198FF}" presName="sibTrans" presStyleLbl="sibTrans2D1" presStyleIdx="4" presStyleCnt="5"/>
      <dgm:spPr/>
    </dgm:pt>
    <dgm:pt modelId="{BD5E6649-EAFC-403F-88BE-FC69E5F949BB}" type="pres">
      <dgm:prSet presAssocID="{B882E310-DAAB-4DEE-9221-344CA28198FF}" presName="connTx" presStyleLbl="sibTrans2D1" presStyleIdx="4" presStyleCnt="5"/>
      <dgm:spPr/>
    </dgm:pt>
    <dgm:pt modelId="{AF5A0186-4659-4FA2-8D59-981DCBC1EE7C}" type="pres">
      <dgm:prSet presAssocID="{B94BBFDD-8054-4754-97A3-0553F72E9407}" presName="composite" presStyleCnt="0"/>
      <dgm:spPr/>
    </dgm:pt>
    <dgm:pt modelId="{21478F87-EDCE-427F-A6C1-FD25BDD794FF}" type="pres">
      <dgm:prSet presAssocID="{B94BBFDD-8054-4754-97A3-0553F72E9407}" presName="parTx" presStyleLbl="node1" presStyleIdx="4" presStyleCnt="6">
        <dgm:presLayoutVars>
          <dgm:chMax val="0"/>
          <dgm:chPref val="0"/>
          <dgm:bulletEnabled val="1"/>
        </dgm:presLayoutVars>
      </dgm:prSet>
      <dgm:spPr/>
    </dgm:pt>
    <dgm:pt modelId="{E61CE5C9-B18E-471C-A956-BC6D50CF5C6A}" type="pres">
      <dgm:prSet presAssocID="{B94BBFDD-8054-4754-97A3-0553F72E9407}" presName="parSh" presStyleLbl="node1" presStyleIdx="5" presStyleCnt="6"/>
      <dgm:spPr/>
    </dgm:pt>
    <dgm:pt modelId="{65E856A3-B172-4679-A155-96C0301A7627}" type="pres">
      <dgm:prSet presAssocID="{B94BBFDD-8054-4754-97A3-0553F72E9407}" presName="desTx" presStyleLbl="fgAcc1" presStyleIdx="5" presStyleCnt="6">
        <dgm:presLayoutVars>
          <dgm:bulletEnabled val="1"/>
        </dgm:presLayoutVars>
      </dgm:prSet>
      <dgm:spPr/>
    </dgm:pt>
  </dgm:ptLst>
  <dgm:cxnLst>
    <dgm:cxn modelId="{4D2E7100-4E2C-4F19-816D-7496008A9945}" srcId="{B94BBFDD-8054-4754-97A3-0553F72E9407}" destId="{E9742A8D-D1EC-44DF-812A-FEB6F4E13007}" srcOrd="1" destOrd="0" parTransId="{68DACF33-AEC0-4E6A-B70C-F9B300DC4CE2}" sibTransId="{47BB5330-877C-4FE0-99A6-69A7DFB5181A}"/>
    <dgm:cxn modelId="{52A8AC06-0BEF-42D0-B3D7-3BC572A68447}" srcId="{A93A328D-5D30-4A36-B97E-BD77CE236551}" destId="{7662A72B-3D94-48BA-B571-54C93B596EDB}" srcOrd="0" destOrd="0" parTransId="{68B4BDEC-A2FA-4129-8953-442F21440C29}" sibTransId="{2A5AD717-6D19-4EC7-9DF8-67B15E2DAD59}"/>
    <dgm:cxn modelId="{A180C307-D213-4331-9F52-2052FAE1614A}" srcId="{A93A328D-5D30-4A36-B97E-BD77CE236551}" destId="{55439026-EB47-4F21-8287-961787F63C9D}" srcOrd="1" destOrd="0" parTransId="{397D39E8-F918-463C-A23D-06BC42CDB650}" sibTransId="{6065091C-6C53-4031-95C8-FFA9C7F69B30}"/>
    <dgm:cxn modelId="{4319DA07-5D46-41B2-9290-D18D53F1EF74}" type="presOf" srcId="{55439026-EB47-4F21-8287-961787F63C9D}" destId="{88CD77F3-CEBE-45F4-BE2A-388EA9332496}" srcOrd="0" destOrd="1" presId="urn:microsoft.com/office/officeart/2005/8/layout/process3"/>
    <dgm:cxn modelId="{3653F013-7507-4A90-85C2-95745172B6D5}" type="presOf" srcId="{619E6751-3803-4FB9-9AB3-8B519CE44C8F}" destId="{A5A37F86-6966-4548-9287-BF7DC2F3CF1E}" srcOrd="0" destOrd="0" presId="urn:microsoft.com/office/officeart/2005/8/layout/process3"/>
    <dgm:cxn modelId="{7B933D16-2F12-4C31-AE9D-417ABE97A03C}" type="presOf" srcId="{BD98F7E1-100F-4D78-8F33-16286B86A3F4}" destId="{1709C023-8697-466E-ADEE-0CA4F81B2612}" srcOrd="0" destOrd="0" presId="urn:microsoft.com/office/officeart/2005/8/layout/process3"/>
    <dgm:cxn modelId="{0B23F016-C0AA-4F3A-BA6D-3004AFDA0DBF}" type="presOf" srcId="{C237C3C2-7AEE-442D-9697-EBE504F714ED}" destId="{F7D40692-EACE-4324-893E-9A6B95A22BC8}" srcOrd="0" destOrd="0" presId="urn:microsoft.com/office/officeart/2005/8/layout/process3"/>
    <dgm:cxn modelId="{985D1F1D-1A57-4414-93E6-411E4BCA143F}" type="presOf" srcId="{987C98AD-3B65-4951-9825-01DF87787C92}" destId="{39EEC86E-7072-4CAB-AE79-97A41E4384B8}" srcOrd="0" destOrd="0" presId="urn:microsoft.com/office/officeart/2005/8/layout/process3"/>
    <dgm:cxn modelId="{AB5C7823-EF6E-48F9-BEDE-65E45A4EB0CC}" type="presOf" srcId="{C237C3C2-7AEE-442D-9697-EBE504F714ED}" destId="{471DA7CB-F4E9-4E66-B6E5-DDEAC4B5BD84}" srcOrd="1" destOrd="0" presId="urn:microsoft.com/office/officeart/2005/8/layout/process3"/>
    <dgm:cxn modelId="{516FED29-8248-4C9F-90CC-593E4905308C}" type="presOf" srcId="{0239A88B-359B-403E-9290-82D95B4787D7}" destId="{E893430E-66B3-45E7-855D-F4BDD1B02D14}" srcOrd="1" destOrd="0" presId="urn:microsoft.com/office/officeart/2005/8/layout/process3"/>
    <dgm:cxn modelId="{38A1FD2B-31AC-461A-8232-9434BB3242B3}" srcId="{BEB490C4-F60A-46B4-B3AE-1C7DA8EB4B61}" destId="{065A23CD-5F15-4B93-9A18-E90551AB1251}" srcOrd="4" destOrd="0" parTransId="{F6C3CDAF-2E4F-4A54-8765-D242CE94214E}" sibTransId="{B882E310-DAAB-4DEE-9221-344CA28198FF}"/>
    <dgm:cxn modelId="{2F5A7633-1015-4780-B07A-261FA10AD33C}" srcId="{BEB490C4-F60A-46B4-B3AE-1C7DA8EB4B61}" destId="{BD98F7E1-100F-4D78-8F33-16286B86A3F4}" srcOrd="0" destOrd="0" parTransId="{C0B29FD1-4448-4310-857E-29DC3C0D2BBA}" sibTransId="{987C98AD-3B65-4951-9825-01DF87787C92}"/>
    <dgm:cxn modelId="{E8529139-06A4-4715-99ED-C264BDD10577}" type="presOf" srcId="{0239A88B-359B-403E-9290-82D95B4787D7}" destId="{8957922A-5735-441C-A4F3-D0119A3AC23F}" srcOrd="0" destOrd="0" presId="urn:microsoft.com/office/officeart/2005/8/layout/process3"/>
    <dgm:cxn modelId="{6C34495B-F8E3-4DB5-A9A9-6901845CFDAA}" type="presOf" srcId="{BEB490C4-F60A-46B4-B3AE-1C7DA8EB4B61}" destId="{BF26DA60-A90D-4758-869C-C8D50C3C6C30}" srcOrd="0" destOrd="0" presId="urn:microsoft.com/office/officeart/2005/8/layout/process3"/>
    <dgm:cxn modelId="{CBBEC75B-B3F0-40BF-827F-03ED999B0B5C}" type="presOf" srcId="{B94BBFDD-8054-4754-97A3-0553F72E9407}" destId="{21478F87-EDCE-427F-A6C1-FD25BDD794FF}" srcOrd="0" destOrd="0" presId="urn:microsoft.com/office/officeart/2005/8/layout/process3"/>
    <dgm:cxn modelId="{CA94DD41-33EE-4DCF-A72E-336A2AAF75C4}" type="presOf" srcId="{A93A328D-5D30-4A36-B97E-BD77CE236551}" destId="{C5DFD545-8267-4D10-995B-95F9B0B75B66}" srcOrd="0" destOrd="0" presId="urn:microsoft.com/office/officeart/2005/8/layout/process3"/>
    <dgm:cxn modelId="{F7AD5F63-5F0F-42FE-9360-FA0C2D154C63}" srcId="{BEB490C4-F60A-46B4-B3AE-1C7DA8EB4B61}" destId="{776969A0-038F-4E9C-98B4-451EF3948502}" srcOrd="2" destOrd="0" parTransId="{F359FD2C-22A5-4E86-9455-811915E315D9}" sibTransId="{473A6B01-D632-4B33-8592-63306A18D07A}"/>
    <dgm:cxn modelId="{9426E244-BA1D-4220-99E1-D63CF7A7A0E9}" srcId="{0239A88B-359B-403E-9290-82D95B4787D7}" destId="{7BDB9CE4-CCF1-479E-A320-17D7591EF02E}" srcOrd="0" destOrd="0" parTransId="{8E771EEF-3703-46F9-AF4A-542C4FA51128}" sibTransId="{E423EEF7-E89E-4F51-A24C-84F90BA0D8E7}"/>
    <dgm:cxn modelId="{6C1B3E66-83D6-4B29-B9B4-AD09453A00F4}" type="presOf" srcId="{987C98AD-3B65-4951-9825-01DF87787C92}" destId="{361DBAB3-46B3-4419-AAF7-4A7890285338}" srcOrd="1" destOrd="0" presId="urn:microsoft.com/office/officeart/2005/8/layout/process3"/>
    <dgm:cxn modelId="{D1C2A146-4AC4-48D1-BC4C-5B4E6DF29B78}" type="presOf" srcId="{761C7D4D-3BD1-4F23-932F-9639D0B26FB3}" destId="{C7F28691-5A0D-4B08-BFCA-A250BF83FC90}" srcOrd="0" destOrd="0" presId="urn:microsoft.com/office/officeart/2005/8/layout/process3"/>
    <dgm:cxn modelId="{D911244B-F4E5-4269-919D-8928FA9D2353}" srcId="{776969A0-038F-4E9C-98B4-451EF3948502}" destId="{761C7D4D-3BD1-4F23-932F-9639D0B26FB3}" srcOrd="0" destOrd="0" parTransId="{278BF707-A1D9-4137-B1F1-DD30FB62CD7D}" sibTransId="{065C1F60-352F-49C5-96CC-151AF77F39AA}"/>
    <dgm:cxn modelId="{0006686B-8AC4-4976-8B86-42EB685F828D}" type="presOf" srcId="{473A6B01-D632-4B33-8592-63306A18D07A}" destId="{DC81FAAB-26FA-40C1-B3B0-7CE20B3BA5F5}" srcOrd="0" destOrd="0" presId="urn:microsoft.com/office/officeart/2005/8/layout/process3"/>
    <dgm:cxn modelId="{39626951-0F87-499F-BF05-57506BA216E1}" type="presOf" srcId="{B882E310-DAAB-4DEE-9221-344CA28198FF}" destId="{BD5E6649-EAFC-403F-88BE-FC69E5F949BB}" srcOrd="1" destOrd="0" presId="urn:microsoft.com/office/officeart/2005/8/layout/process3"/>
    <dgm:cxn modelId="{CF9FF651-743B-4E72-B29D-BA24D38C8A66}" type="presOf" srcId="{E9742A8D-D1EC-44DF-812A-FEB6F4E13007}" destId="{65E856A3-B172-4679-A155-96C0301A7627}" srcOrd="0" destOrd="1" presId="urn:microsoft.com/office/officeart/2005/8/layout/process3"/>
    <dgm:cxn modelId="{F473CA55-1F79-483F-A8DC-DA0E11285A8D}" srcId="{B94BBFDD-8054-4754-97A3-0553F72E9407}" destId="{5B65470D-BF9B-49A3-95F2-E1917B175AEC}" srcOrd="0" destOrd="0" parTransId="{C6A705D6-BD63-4E6E-A11E-3C3CFBF52D30}" sibTransId="{58EACBC3-024F-4F20-B6CB-DF6325B6E38B}"/>
    <dgm:cxn modelId="{7BBFCA75-EA16-45C0-B47A-8075316D0DF4}" type="presOf" srcId="{065A23CD-5F15-4B93-9A18-E90551AB1251}" destId="{F91FE4DA-73A7-453D-806C-A2D38856931D}" srcOrd="0" destOrd="0" presId="urn:microsoft.com/office/officeart/2005/8/layout/process3"/>
    <dgm:cxn modelId="{F6FED258-2947-42E0-9DAB-61BDBBB6BCE9}" type="presOf" srcId="{74CBC603-EF15-4271-AE39-7A8729FA4349}" destId="{A5A37F86-6966-4548-9287-BF7DC2F3CF1E}" srcOrd="0" destOrd="1" presId="urn:microsoft.com/office/officeart/2005/8/layout/process3"/>
    <dgm:cxn modelId="{C9A8677E-9439-4A36-A723-D7AE7783CFE1}" type="presOf" srcId="{0B05DD01-3287-484A-AA41-F2A1CC0DA016}" destId="{E37B09DC-E58B-483F-A969-60E1F6A7DB2D}" srcOrd="0" destOrd="0" presId="urn:microsoft.com/office/officeart/2005/8/layout/process3"/>
    <dgm:cxn modelId="{D6814E7E-7C1A-40F2-ACC4-0FC19C5007CD}" type="presOf" srcId="{7BDB9CE4-CCF1-479E-A320-17D7591EF02E}" destId="{BFF756D1-2F21-4675-B134-BCBD06EE79ED}" srcOrd="0" destOrd="0" presId="urn:microsoft.com/office/officeart/2005/8/layout/process3"/>
    <dgm:cxn modelId="{AB43E780-C907-4F4E-95E1-859080CD9D14}" type="presOf" srcId="{BD98F7E1-100F-4D78-8F33-16286B86A3F4}" destId="{F9B410B5-C86C-4899-BC2F-D7E85B27652C}" srcOrd="1" destOrd="0" presId="urn:microsoft.com/office/officeart/2005/8/layout/process3"/>
    <dgm:cxn modelId="{18424988-A778-400F-A06D-C098CC3C5575}" type="presOf" srcId="{776969A0-038F-4E9C-98B4-451EF3948502}" destId="{0A293796-9ACA-4C8E-B4BE-85961CF902B9}" srcOrd="1" destOrd="0" presId="urn:microsoft.com/office/officeart/2005/8/layout/process3"/>
    <dgm:cxn modelId="{2A1FF488-DB5F-4B87-97EB-6DA13F4A382D}" type="presOf" srcId="{473A6B01-D632-4B33-8592-63306A18D07A}" destId="{4E04CEC6-C8B3-4AA2-BE39-3C7BF41CD1CC}" srcOrd="1" destOrd="0" presId="urn:microsoft.com/office/officeart/2005/8/layout/process3"/>
    <dgm:cxn modelId="{2AD1BB8C-5CD3-4DB8-AA98-F3D87840A3F3}" type="presOf" srcId="{A93A328D-5D30-4A36-B97E-BD77CE236551}" destId="{E279571E-AFBA-426E-87AC-25B1C8B5CA10}" srcOrd="1" destOrd="0" presId="urn:microsoft.com/office/officeart/2005/8/layout/process3"/>
    <dgm:cxn modelId="{3BADE793-5AAA-49D1-9AF2-D500D70D3E82}" type="presOf" srcId="{065A23CD-5F15-4B93-9A18-E90551AB1251}" destId="{27CFE30E-194E-4DE8-846B-E3AFBEB40092}" srcOrd="1" destOrd="0" presId="urn:microsoft.com/office/officeart/2005/8/layout/process3"/>
    <dgm:cxn modelId="{E78881A6-E550-4A3C-BEAB-E068966072B4}" srcId="{BD98F7E1-100F-4D78-8F33-16286B86A3F4}" destId="{0B05DD01-3287-484A-AA41-F2A1CC0DA016}" srcOrd="0" destOrd="0" parTransId="{5FFB5037-1A5B-41D5-AFD7-36DE29BCB956}" sibTransId="{FC9494F1-30FB-4A98-B6B7-572398EC9C19}"/>
    <dgm:cxn modelId="{BB1B05A7-9EDD-4B7A-869B-EBD3567B0932}" type="presOf" srcId="{24128B1D-BD2C-4630-9804-DDC7C1DC4679}" destId="{0300493C-5317-4406-BF00-EDD644F4D525}" srcOrd="1" destOrd="0" presId="urn:microsoft.com/office/officeart/2005/8/layout/process3"/>
    <dgm:cxn modelId="{2FD291B2-87F1-4B30-9321-F76DF876679A}" srcId="{065A23CD-5F15-4B93-9A18-E90551AB1251}" destId="{74CBC603-EF15-4271-AE39-7A8729FA4349}" srcOrd="1" destOrd="0" parTransId="{25776DE6-8BAC-4CF1-A437-64281F5C4AF0}" sibTransId="{43214574-B144-4B3E-9C53-C6616D576CB4}"/>
    <dgm:cxn modelId="{96181CB3-1D92-4B24-B638-70341EC5F9E9}" srcId="{BEB490C4-F60A-46B4-B3AE-1C7DA8EB4B61}" destId="{A93A328D-5D30-4A36-B97E-BD77CE236551}" srcOrd="3" destOrd="0" parTransId="{199D149A-F97D-4E0E-9DBA-A87730DF0DC7}" sibTransId="{C237C3C2-7AEE-442D-9697-EBE504F714ED}"/>
    <dgm:cxn modelId="{F885A8B3-6A36-465A-B722-73E2BDE5B5AD}" type="presOf" srcId="{24128B1D-BD2C-4630-9804-DDC7C1DC4679}" destId="{25F3E527-BA2E-4DE7-8A8D-731ED8E96894}" srcOrd="0" destOrd="0" presId="urn:microsoft.com/office/officeart/2005/8/layout/process3"/>
    <dgm:cxn modelId="{FDC508B4-DFE9-4B25-BA60-586919841B66}" srcId="{065A23CD-5F15-4B93-9A18-E90551AB1251}" destId="{619E6751-3803-4FB9-9AB3-8B519CE44C8F}" srcOrd="0" destOrd="0" parTransId="{8BAF6C81-C08C-494F-9957-A411B8B2731F}" sibTransId="{2B195C48-6194-4C59-B1C2-4A61380D669C}"/>
    <dgm:cxn modelId="{2611BFC4-809B-421C-B26F-85476CA16F2A}" srcId="{BEB490C4-F60A-46B4-B3AE-1C7DA8EB4B61}" destId="{0239A88B-359B-403E-9290-82D95B4787D7}" srcOrd="1" destOrd="0" parTransId="{FEDD1012-9986-454D-94AA-13CF58340FE4}" sibTransId="{24128B1D-BD2C-4630-9804-DDC7C1DC4679}"/>
    <dgm:cxn modelId="{61BDDEC6-D264-4D57-A5EF-1547B3A72B83}" type="presOf" srcId="{B882E310-DAAB-4DEE-9221-344CA28198FF}" destId="{4C21F6D2-F51D-4FBC-801C-28504EA3D600}" srcOrd="0" destOrd="0" presId="urn:microsoft.com/office/officeart/2005/8/layout/process3"/>
    <dgm:cxn modelId="{9D150BD4-84E5-4E17-B13F-3D4F1D986651}" type="presOf" srcId="{B94BBFDD-8054-4754-97A3-0553F72E9407}" destId="{E61CE5C9-B18E-471C-A956-BC6D50CF5C6A}" srcOrd="1" destOrd="0" presId="urn:microsoft.com/office/officeart/2005/8/layout/process3"/>
    <dgm:cxn modelId="{AA6575D6-A5D9-4E4F-B830-2AB2BD13D0D0}" type="presOf" srcId="{776969A0-038F-4E9C-98B4-451EF3948502}" destId="{23E4437E-9C96-4FC8-B774-D062DDCD2B2E}" srcOrd="0" destOrd="0" presId="urn:microsoft.com/office/officeart/2005/8/layout/process3"/>
    <dgm:cxn modelId="{FF97E9DF-FC35-476E-9675-0BE87AE39683}" type="presOf" srcId="{5B65470D-BF9B-49A3-95F2-E1917B175AEC}" destId="{65E856A3-B172-4679-A155-96C0301A7627}" srcOrd="0" destOrd="0" presId="urn:microsoft.com/office/officeart/2005/8/layout/process3"/>
    <dgm:cxn modelId="{CB599FED-7E4A-4F26-A56B-62FC12697867}" srcId="{BEB490C4-F60A-46B4-B3AE-1C7DA8EB4B61}" destId="{B94BBFDD-8054-4754-97A3-0553F72E9407}" srcOrd="5" destOrd="0" parTransId="{3577F09E-F148-4901-A0BA-48FCFF38AD84}" sibTransId="{9EF5150B-ABE7-4FFB-9DAA-3E8CB9A7D832}"/>
    <dgm:cxn modelId="{B07960F8-A453-4E7F-AE7F-F202BC388611}" type="presOf" srcId="{7662A72B-3D94-48BA-B571-54C93B596EDB}" destId="{88CD77F3-CEBE-45F4-BE2A-388EA9332496}" srcOrd="0" destOrd="0" presId="urn:microsoft.com/office/officeart/2005/8/layout/process3"/>
    <dgm:cxn modelId="{0126C09D-0308-4564-829C-B491537A4F7F}" type="presParOf" srcId="{BF26DA60-A90D-4758-869C-C8D50C3C6C30}" destId="{584713E7-1110-4D10-AD2A-3BA4D7BE983F}" srcOrd="0" destOrd="0" presId="urn:microsoft.com/office/officeart/2005/8/layout/process3"/>
    <dgm:cxn modelId="{07C6F031-2D25-4157-8878-F70D6E6DE1AC}" type="presParOf" srcId="{584713E7-1110-4D10-AD2A-3BA4D7BE983F}" destId="{1709C023-8697-466E-ADEE-0CA4F81B2612}" srcOrd="0" destOrd="0" presId="urn:microsoft.com/office/officeart/2005/8/layout/process3"/>
    <dgm:cxn modelId="{CAA54A52-E49F-43D7-980C-60106E43CBF8}" type="presParOf" srcId="{584713E7-1110-4D10-AD2A-3BA4D7BE983F}" destId="{F9B410B5-C86C-4899-BC2F-D7E85B27652C}" srcOrd="1" destOrd="0" presId="urn:microsoft.com/office/officeart/2005/8/layout/process3"/>
    <dgm:cxn modelId="{52C5708B-3E67-4468-B74D-1043B53E67BC}" type="presParOf" srcId="{584713E7-1110-4D10-AD2A-3BA4D7BE983F}" destId="{E37B09DC-E58B-483F-A969-60E1F6A7DB2D}" srcOrd="2" destOrd="0" presId="urn:microsoft.com/office/officeart/2005/8/layout/process3"/>
    <dgm:cxn modelId="{DB39F1AA-9635-458F-B16D-CFDC25A591AE}" type="presParOf" srcId="{BF26DA60-A90D-4758-869C-C8D50C3C6C30}" destId="{39EEC86E-7072-4CAB-AE79-97A41E4384B8}" srcOrd="1" destOrd="0" presId="urn:microsoft.com/office/officeart/2005/8/layout/process3"/>
    <dgm:cxn modelId="{6A4C761F-4646-4BE4-85DB-5465A707B479}" type="presParOf" srcId="{39EEC86E-7072-4CAB-AE79-97A41E4384B8}" destId="{361DBAB3-46B3-4419-AAF7-4A7890285338}" srcOrd="0" destOrd="0" presId="urn:microsoft.com/office/officeart/2005/8/layout/process3"/>
    <dgm:cxn modelId="{E6024DDD-8377-4424-BB3C-F1315FDD3D2B}" type="presParOf" srcId="{BF26DA60-A90D-4758-869C-C8D50C3C6C30}" destId="{AB9A6EE0-8E2C-4A0B-9CBE-4787696AEDC8}" srcOrd="2" destOrd="0" presId="urn:microsoft.com/office/officeart/2005/8/layout/process3"/>
    <dgm:cxn modelId="{7D803E4B-88B2-45FC-B60F-16E1BAA4F6A1}" type="presParOf" srcId="{AB9A6EE0-8E2C-4A0B-9CBE-4787696AEDC8}" destId="{8957922A-5735-441C-A4F3-D0119A3AC23F}" srcOrd="0" destOrd="0" presId="urn:microsoft.com/office/officeart/2005/8/layout/process3"/>
    <dgm:cxn modelId="{B7B1D609-4AE3-4FB3-A745-8BA59EF269F4}" type="presParOf" srcId="{AB9A6EE0-8E2C-4A0B-9CBE-4787696AEDC8}" destId="{E893430E-66B3-45E7-855D-F4BDD1B02D14}" srcOrd="1" destOrd="0" presId="urn:microsoft.com/office/officeart/2005/8/layout/process3"/>
    <dgm:cxn modelId="{0B44AEC3-956D-4983-8C3B-D407CDA06325}" type="presParOf" srcId="{AB9A6EE0-8E2C-4A0B-9CBE-4787696AEDC8}" destId="{BFF756D1-2F21-4675-B134-BCBD06EE79ED}" srcOrd="2" destOrd="0" presId="urn:microsoft.com/office/officeart/2005/8/layout/process3"/>
    <dgm:cxn modelId="{77F260B1-5BE4-47BE-9C7A-4B3D97403F9B}" type="presParOf" srcId="{BF26DA60-A90D-4758-869C-C8D50C3C6C30}" destId="{25F3E527-BA2E-4DE7-8A8D-731ED8E96894}" srcOrd="3" destOrd="0" presId="urn:microsoft.com/office/officeart/2005/8/layout/process3"/>
    <dgm:cxn modelId="{940BCDA7-3958-4C39-B058-497FBE2E42A1}" type="presParOf" srcId="{25F3E527-BA2E-4DE7-8A8D-731ED8E96894}" destId="{0300493C-5317-4406-BF00-EDD644F4D525}" srcOrd="0" destOrd="0" presId="urn:microsoft.com/office/officeart/2005/8/layout/process3"/>
    <dgm:cxn modelId="{4299A60C-BF3F-4C7D-9473-3ADC0ADBFE35}" type="presParOf" srcId="{BF26DA60-A90D-4758-869C-C8D50C3C6C30}" destId="{D3857BF3-538E-46F5-BA13-C263C3AF92B2}" srcOrd="4" destOrd="0" presId="urn:microsoft.com/office/officeart/2005/8/layout/process3"/>
    <dgm:cxn modelId="{92FC1E90-7E65-4FB5-99C2-4BAAA8308952}" type="presParOf" srcId="{D3857BF3-538E-46F5-BA13-C263C3AF92B2}" destId="{23E4437E-9C96-4FC8-B774-D062DDCD2B2E}" srcOrd="0" destOrd="0" presId="urn:microsoft.com/office/officeart/2005/8/layout/process3"/>
    <dgm:cxn modelId="{A600CF3B-C5F0-4BC5-8FC9-657161E55FAE}" type="presParOf" srcId="{D3857BF3-538E-46F5-BA13-C263C3AF92B2}" destId="{0A293796-9ACA-4C8E-B4BE-85961CF902B9}" srcOrd="1" destOrd="0" presId="urn:microsoft.com/office/officeart/2005/8/layout/process3"/>
    <dgm:cxn modelId="{40208CC9-0387-473E-884E-0559B4999F08}" type="presParOf" srcId="{D3857BF3-538E-46F5-BA13-C263C3AF92B2}" destId="{C7F28691-5A0D-4B08-BFCA-A250BF83FC90}" srcOrd="2" destOrd="0" presId="urn:microsoft.com/office/officeart/2005/8/layout/process3"/>
    <dgm:cxn modelId="{2F8C0C55-C3C6-4605-89EB-527FD453F181}" type="presParOf" srcId="{BF26DA60-A90D-4758-869C-C8D50C3C6C30}" destId="{DC81FAAB-26FA-40C1-B3B0-7CE20B3BA5F5}" srcOrd="5" destOrd="0" presId="urn:microsoft.com/office/officeart/2005/8/layout/process3"/>
    <dgm:cxn modelId="{E67225A3-5E31-4B92-AFC8-D3B0CAFA33DF}" type="presParOf" srcId="{DC81FAAB-26FA-40C1-B3B0-7CE20B3BA5F5}" destId="{4E04CEC6-C8B3-4AA2-BE39-3C7BF41CD1CC}" srcOrd="0" destOrd="0" presId="urn:microsoft.com/office/officeart/2005/8/layout/process3"/>
    <dgm:cxn modelId="{27B7CFE1-F959-4445-98DA-780A5DCF7C04}" type="presParOf" srcId="{BF26DA60-A90D-4758-869C-C8D50C3C6C30}" destId="{A5014945-941D-41FF-979F-A0032FB8A853}" srcOrd="6" destOrd="0" presId="urn:microsoft.com/office/officeart/2005/8/layout/process3"/>
    <dgm:cxn modelId="{C26465CB-8854-4AB7-B271-F1FEF11083AC}" type="presParOf" srcId="{A5014945-941D-41FF-979F-A0032FB8A853}" destId="{C5DFD545-8267-4D10-995B-95F9B0B75B66}" srcOrd="0" destOrd="0" presId="urn:microsoft.com/office/officeart/2005/8/layout/process3"/>
    <dgm:cxn modelId="{9261178A-64D8-4AFE-AC51-DC46254F58E5}" type="presParOf" srcId="{A5014945-941D-41FF-979F-A0032FB8A853}" destId="{E279571E-AFBA-426E-87AC-25B1C8B5CA10}" srcOrd="1" destOrd="0" presId="urn:microsoft.com/office/officeart/2005/8/layout/process3"/>
    <dgm:cxn modelId="{A4690776-F6A3-455E-A382-A4D369AE7D6E}" type="presParOf" srcId="{A5014945-941D-41FF-979F-A0032FB8A853}" destId="{88CD77F3-CEBE-45F4-BE2A-388EA9332496}" srcOrd="2" destOrd="0" presId="urn:microsoft.com/office/officeart/2005/8/layout/process3"/>
    <dgm:cxn modelId="{65ED6DE5-5795-43C9-8179-C7A109880DE5}" type="presParOf" srcId="{BF26DA60-A90D-4758-869C-C8D50C3C6C30}" destId="{F7D40692-EACE-4324-893E-9A6B95A22BC8}" srcOrd="7" destOrd="0" presId="urn:microsoft.com/office/officeart/2005/8/layout/process3"/>
    <dgm:cxn modelId="{A33D7A09-69FE-47F9-9CD2-C22607A4313C}" type="presParOf" srcId="{F7D40692-EACE-4324-893E-9A6B95A22BC8}" destId="{471DA7CB-F4E9-4E66-B6E5-DDEAC4B5BD84}" srcOrd="0" destOrd="0" presId="urn:microsoft.com/office/officeart/2005/8/layout/process3"/>
    <dgm:cxn modelId="{A81F2772-64DB-467F-8FDB-2BD5A31BD99B}" type="presParOf" srcId="{BF26DA60-A90D-4758-869C-C8D50C3C6C30}" destId="{DEEBF3BE-1054-45F8-9E22-9E5614E7B83A}" srcOrd="8" destOrd="0" presId="urn:microsoft.com/office/officeart/2005/8/layout/process3"/>
    <dgm:cxn modelId="{96C41DBC-2471-4B42-81E2-1828FE2893C5}" type="presParOf" srcId="{DEEBF3BE-1054-45F8-9E22-9E5614E7B83A}" destId="{F91FE4DA-73A7-453D-806C-A2D38856931D}" srcOrd="0" destOrd="0" presId="urn:microsoft.com/office/officeart/2005/8/layout/process3"/>
    <dgm:cxn modelId="{0A846788-0820-42B8-A136-65B2A9C39D96}" type="presParOf" srcId="{DEEBF3BE-1054-45F8-9E22-9E5614E7B83A}" destId="{27CFE30E-194E-4DE8-846B-E3AFBEB40092}" srcOrd="1" destOrd="0" presId="urn:microsoft.com/office/officeart/2005/8/layout/process3"/>
    <dgm:cxn modelId="{734B161C-DC32-4F9E-9915-5A345E02C486}" type="presParOf" srcId="{DEEBF3BE-1054-45F8-9E22-9E5614E7B83A}" destId="{A5A37F86-6966-4548-9287-BF7DC2F3CF1E}" srcOrd="2" destOrd="0" presId="urn:microsoft.com/office/officeart/2005/8/layout/process3"/>
    <dgm:cxn modelId="{C648CD3A-AA53-4940-A8B4-AC27E36735F0}" type="presParOf" srcId="{BF26DA60-A90D-4758-869C-C8D50C3C6C30}" destId="{4C21F6D2-F51D-4FBC-801C-28504EA3D600}" srcOrd="9" destOrd="0" presId="urn:microsoft.com/office/officeart/2005/8/layout/process3"/>
    <dgm:cxn modelId="{9DC53B34-143B-4574-8235-D1B211B2CAA3}" type="presParOf" srcId="{4C21F6D2-F51D-4FBC-801C-28504EA3D600}" destId="{BD5E6649-EAFC-403F-88BE-FC69E5F949BB}" srcOrd="0" destOrd="0" presId="urn:microsoft.com/office/officeart/2005/8/layout/process3"/>
    <dgm:cxn modelId="{315EA83D-4D71-418F-94F2-588D22B29D71}" type="presParOf" srcId="{BF26DA60-A90D-4758-869C-C8D50C3C6C30}" destId="{AF5A0186-4659-4FA2-8D59-981DCBC1EE7C}" srcOrd="10" destOrd="0" presId="urn:microsoft.com/office/officeart/2005/8/layout/process3"/>
    <dgm:cxn modelId="{D3411337-5E57-4F26-AF21-3A7785E1AC39}" type="presParOf" srcId="{AF5A0186-4659-4FA2-8D59-981DCBC1EE7C}" destId="{21478F87-EDCE-427F-A6C1-FD25BDD794FF}" srcOrd="0" destOrd="0" presId="urn:microsoft.com/office/officeart/2005/8/layout/process3"/>
    <dgm:cxn modelId="{BB9EF489-D7FA-4FE2-92BB-3C617A3A4D09}" type="presParOf" srcId="{AF5A0186-4659-4FA2-8D59-981DCBC1EE7C}" destId="{E61CE5C9-B18E-471C-A956-BC6D50CF5C6A}" srcOrd="1" destOrd="0" presId="urn:microsoft.com/office/officeart/2005/8/layout/process3"/>
    <dgm:cxn modelId="{0F2309D8-2A95-405D-B5F9-0C5098039374}" type="presParOf" srcId="{AF5A0186-4659-4FA2-8D59-981DCBC1EE7C}" destId="{65E856A3-B172-4679-A155-96C0301A762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C68CD-BC5C-47AB-8FFB-C24051611265}">
      <dsp:nvSpPr>
        <dsp:cNvPr id="0" name=""/>
        <dsp:cNvSpPr/>
      </dsp:nvSpPr>
      <dsp:spPr>
        <a:xfrm>
          <a:off x="0" y="0"/>
          <a:ext cx="1378743" cy="82521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Nascent State</a:t>
          </a:r>
        </a:p>
      </dsp:txBody>
      <dsp:txXfrm>
        <a:off x="24170" y="24170"/>
        <a:ext cx="1330403" cy="776871"/>
      </dsp:txXfrm>
    </dsp:sp>
    <dsp:sp modelId="{9C3E2D30-F213-4EDC-AC0F-729E4B9FDC89}">
      <dsp:nvSpPr>
        <dsp:cNvPr id="0" name=""/>
        <dsp:cNvSpPr/>
      </dsp:nvSpPr>
      <dsp:spPr>
        <a:xfrm>
          <a:off x="1516618" y="241641"/>
          <a:ext cx="292293" cy="34192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516618" y="310027"/>
        <a:ext cx="204605" cy="205156"/>
      </dsp:txXfrm>
    </dsp:sp>
    <dsp:sp modelId="{B43FC53E-77ED-4F38-9446-3E0D675FEA55}">
      <dsp:nvSpPr>
        <dsp:cNvPr id="0" name=""/>
        <dsp:cNvSpPr/>
      </dsp:nvSpPr>
      <dsp:spPr>
        <a:xfrm>
          <a:off x="1930241" y="0"/>
          <a:ext cx="1378743" cy="825211"/>
        </a:xfrm>
        <a:prstGeom prst="roundRect">
          <a:avLst>
            <a:gd name="adj" fmla="val 10000"/>
          </a:avLst>
        </a:prstGeom>
        <a:solidFill>
          <a:schemeClr val="accent3">
            <a:hueOff val="2250053"/>
            <a:satOff val="-3376"/>
            <a:lumOff val="-54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Stage 1</a:t>
          </a:r>
        </a:p>
        <a:p>
          <a:pPr marL="0" lvl="0" indent="0" algn="ctr" defTabSz="800100">
            <a:lnSpc>
              <a:spcPct val="90000"/>
            </a:lnSpc>
            <a:spcBef>
              <a:spcPct val="0"/>
            </a:spcBef>
            <a:spcAft>
              <a:spcPct val="35000"/>
            </a:spcAft>
            <a:buNone/>
          </a:pPr>
          <a:r>
            <a:rPr lang="en-US" sz="1800" kern="1200" dirty="0"/>
            <a:t>Formation</a:t>
          </a:r>
        </a:p>
      </dsp:txBody>
      <dsp:txXfrm>
        <a:off x="1954411" y="24170"/>
        <a:ext cx="1330403" cy="776871"/>
      </dsp:txXfrm>
    </dsp:sp>
    <dsp:sp modelId="{E9377639-E541-4543-8315-DA0D57F63188}">
      <dsp:nvSpPr>
        <dsp:cNvPr id="0" name=""/>
        <dsp:cNvSpPr/>
      </dsp:nvSpPr>
      <dsp:spPr>
        <a:xfrm>
          <a:off x="3446859" y="241641"/>
          <a:ext cx="292293" cy="341928"/>
        </a:xfrm>
        <a:prstGeom prst="righ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446859" y="310027"/>
        <a:ext cx="204605" cy="205156"/>
      </dsp:txXfrm>
    </dsp:sp>
    <dsp:sp modelId="{AB80360D-DCEE-47EC-A345-415DE6E08B98}">
      <dsp:nvSpPr>
        <dsp:cNvPr id="0" name=""/>
        <dsp:cNvSpPr/>
      </dsp:nvSpPr>
      <dsp:spPr>
        <a:xfrm>
          <a:off x="3860482" y="0"/>
          <a:ext cx="1378743" cy="825211"/>
        </a:xfrm>
        <a:prstGeom prst="roundRect">
          <a:avLst>
            <a:gd name="adj" fmla="val 10000"/>
          </a:avLst>
        </a:prstGeom>
        <a:solidFill>
          <a:schemeClr val="accent3">
            <a:hueOff val="4500106"/>
            <a:satOff val="-6752"/>
            <a:lumOff val="-109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Stage 2</a:t>
          </a:r>
        </a:p>
        <a:p>
          <a:pPr marL="0" lvl="0" indent="0" algn="ctr" defTabSz="800100">
            <a:lnSpc>
              <a:spcPct val="90000"/>
            </a:lnSpc>
            <a:spcBef>
              <a:spcPct val="0"/>
            </a:spcBef>
            <a:spcAft>
              <a:spcPct val="35000"/>
            </a:spcAft>
            <a:buNone/>
          </a:pPr>
          <a:r>
            <a:rPr lang="en-US" sz="1800" kern="1200" dirty="0"/>
            <a:t>Formation</a:t>
          </a:r>
        </a:p>
      </dsp:txBody>
      <dsp:txXfrm>
        <a:off x="3884652" y="24170"/>
        <a:ext cx="1330403" cy="776871"/>
      </dsp:txXfrm>
    </dsp:sp>
    <dsp:sp modelId="{BE74D670-9D21-4239-8C24-ECA05B1309D8}">
      <dsp:nvSpPr>
        <dsp:cNvPr id="0" name=""/>
        <dsp:cNvSpPr/>
      </dsp:nvSpPr>
      <dsp:spPr>
        <a:xfrm>
          <a:off x="5377100" y="241641"/>
          <a:ext cx="292293" cy="341928"/>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377100" y="310027"/>
        <a:ext cx="204605" cy="205156"/>
      </dsp:txXfrm>
    </dsp:sp>
    <dsp:sp modelId="{AA2CC6D6-158C-4AA6-A1C2-1A23672EC772}">
      <dsp:nvSpPr>
        <dsp:cNvPr id="0" name=""/>
        <dsp:cNvSpPr/>
      </dsp:nvSpPr>
      <dsp:spPr>
        <a:xfrm>
          <a:off x="5790723" y="0"/>
          <a:ext cx="1378743" cy="825211"/>
        </a:xfrm>
        <a:prstGeom prst="roundRect">
          <a:avLst>
            <a:gd name="adj" fmla="val 10000"/>
          </a:avLst>
        </a:prstGeom>
        <a:solidFill>
          <a:schemeClr val="accent3">
            <a:hueOff val="6750158"/>
            <a:satOff val="-10128"/>
            <a:lumOff val="-164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Stage 1</a:t>
          </a:r>
        </a:p>
        <a:p>
          <a:pPr marL="0" lvl="0" indent="0" algn="ctr" defTabSz="800100">
            <a:lnSpc>
              <a:spcPct val="90000"/>
            </a:lnSpc>
            <a:spcBef>
              <a:spcPct val="0"/>
            </a:spcBef>
            <a:spcAft>
              <a:spcPct val="35000"/>
            </a:spcAft>
            <a:buNone/>
          </a:pPr>
          <a:r>
            <a:rPr lang="en-US" sz="1800" kern="1200" dirty="0"/>
            <a:t>Performance</a:t>
          </a:r>
        </a:p>
      </dsp:txBody>
      <dsp:txXfrm>
        <a:off x="5814893" y="24170"/>
        <a:ext cx="1330403" cy="776871"/>
      </dsp:txXfrm>
    </dsp:sp>
    <dsp:sp modelId="{CC4D014F-BDCA-4238-9AB7-F05F1A9AA7F1}">
      <dsp:nvSpPr>
        <dsp:cNvPr id="0" name=""/>
        <dsp:cNvSpPr/>
      </dsp:nvSpPr>
      <dsp:spPr>
        <a:xfrm>
          <a:off x="7307341" y="241641"/>
          <a:ext cx="292293" cy="341928"/>
        </a:xfrm>
        <a:prstGeom prst="righ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7307341" y="310027"/>
        <a:ext cx="204605" cy="205156"/>
      </dsp:txXfrm>
    </dsp:sp>
    <dsp:sp modelId="{B4132777-2E56-4381-BC8F-568DF606FC6E}">
      <dsp:nvSpPr>
        <dsp:cNvPr id="0" name=""/>
        <dsp:cNvSpPr/>
      </dsp:nvSpPr>
      <dsp:spPr>
        <a:xfrm>
          <a:off x="7720965" y="0"/>
          <a:ext cx="1378743" cy="825211"/>
        </a:xfrm>
        <a:prstGeom prst="roundRect">
          <a:avLst>
            <a:gd name="adj" fmla="val 10000"/>
          </a:avLst>
        </a:prstGeom>
        <a:solidFill>
          <a:schemeClr val="accent3">
            <a:hueOff val="9000211"/>
            <a:satOff val="-13504"/>
            <a:lumOff val="-219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Stage 2</a:t>
          </a:r>
        </a:p>
        <a:p>
          <a:pPr marL="0" lvl="0" indent="0" algn="ctr" defTabSz="800100">
            <a:lnSpc>
              <a:spcPct val="90000"/>
            </a:lnSpc>
            <a:spcBef>
              <a:spcPct val="0"/>
            </a:spcBef>
            <a:spcAft>
              <a:spcPct val="35000"/>
            </a:spcAft>
            <a:buNone/>
          </a:pPr>
          <a:r>
            <a:rPr lang="en-US" sz="1800" kern="1200" dirty="0"/>
            <a:t>Performance</a:t>
          </a:r>
        </a:p>
      </dsp:txBody>
      <dsp:txXfrm>
        <a:off x="7745135" y="24170"/>
        <a:ext cx="1330403" cy="776871"/>
      </dsp:txXfrm>
    </dsp:sp>
    <dsp:sp modelId="{EAB628D1-7B7B-4143-9CC6-848CE82CB8CA}">
      <dsp:nvSpPr>
        <dsp:cNvPr id="0" name=""/>
        <dsp:cNvSpPr/>
      </dsp:nvSpPr>
      <dsp:spPr>
        <a:xfrm>
          <a:off x="9237583" y="241641"/>
          <a:ext cx="292293" cy="341928"/>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9237583" y="310027"/>
        <a:ext cx="204605" cy="205156"/>
      </dsp:txXfrm>
    </dsp:sp>
    <dsp:sp modelId="{D19238DB-A542-4A91-B549-976235A5CF63}">
      <dsp:nvSpPr>
        <dsp:cNvPr id="0" name=""/>
        <dsp:cNvSpPr/>
      </dsp:nvSpPr>
      <dsp:spPr>
        <a:xfrm>
          <a:off x="9651206" y="0"/>
          <a:ext cx="1378743" cy="825211"/>
        </a:xfrm>
        <a:prstGeom prst="roundRect">
          <a:avLst>
            <a:gd name="adj" fmla="val 10000"/>
          </a:avLst>
        </a:prstGeom>
        <a:solidFill>
          <a:schemeClr val="accent3">
            <a:hueOff val="11250264"/>
            <a:satOff val="-16880"/>
            <a:lumOff val="-274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Maturity</a:t>
          </a:r>
        </a:p>
      </dsp:txBody>
      <dsp:txXfrm>
        <a:off x="9675376" y="24170"/>
        <a:ext cx="1330403" cy="776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410B5-C86C-4899-BC2F-D7E85B27652C}">
      <dsp:nvSpPr>
        <dsp:cNvPr id="0" name=""/>
        <dsp:cNvSpPr/>
      </dsp:nvSpPr>
      <dsp:spPr>
        <a:xfrm>
          <a:off x="2812" y="405883"/>
          <a:ext cx="1193528" cy="618244"/>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Nascent Stage</a:t>
          </a:r>
        </a:p>
      </dsp:txBody>
      <dsp:txXfrm>
        <a:off x="2812" y="405883"/>
        <a:ext cx="1193528" cy="412163"/>
      </dsp:txXfrm>
    </dsp:sp>
    <dsp:sp modelId="{E37B09DC-E58B-483F-A969-60E1F6A7DB2D}">
      <dsp:nvSpPr>
        <dsp:cNvPr id="0" name=""/>
        <dsp:cNvSpPr/>
      </dsp:nvSpPr>
      <dsp:spPr>
        <a:xfrm>
          <a:off x="247270" y="818046"/>
          <a:ext cx="1193528" cy="97020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Team Readiness Measures</a:t>
          </a:r>
        </a:p>
      </dsp:txBody>
      <dsp:txXfrm>
        <a:off x="275686" y="846462"/>
        <a:ext cx="1136696" cy="913368"/>
      </dsp:txXfrm>
    </dsp:sp>
    <dsp:sp modelId="{39EEC86E-7072-4CAB-AE79-97A41E4384B8}">
      <dsp:nvSpPr>
        <dsp:cNvPr id="0" name=""/>
        <dsp:cNvSpPr/>
      </dsp:nvSpPr>
      <dsp:spPr>
        <a:xfrm>
          <a:off x="1377276" y="463387"/>
          <a:ext cx="383581" cy="2971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377276" y="522818"/>
        <a:ext cx="294435" cy="178292"/>
      </dsp:txXfrm>
    </dsp:sp>
    <dsp:sp modelId="{E893430E-66B3-45E7-855D-F4BDD1B02D14}">
      <dsp:nvSpPr>
        <dsp:cNvPr id="0" name=""/>
        <dsp:cNvSpPr/>
      </dsp:nvSpPr>
      <dsp:spPr>
        <a:xfrm>
          <a:off x="1920080" y="405883"/>
          <a:ext cx="1193528" cy="618244"/>
        </a:xfrm>
        <a:prstGeom prst="roundRect">
          <a:avLst>
            <a:gd name="adj" fmla="val 10000"/>
          </a:avLst>
        </a:prstGeom>
        <a:solidFill>
          <a:schemeClr val="accent3">
            <a:hueOff val="2250053"/>
            <a:satOff val="-3376"/>
            <a:lumOff val="-54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Stage 1 Formation</a:t>
          </a:r>
        </a:p>
      </dsp:txBody>
      <dsp:txXfrm>
        <a:off x="1920080" y="405883"/>
        <a:ext cx="1193528" cy="412163"/>
      </dsp:txXfrm>
    </dsp:sp>
    <dsp:sp modelId="{BFF756D1-2F21-4675-B134-BCBD06EE79ED}">
      <dsp:nvSpPr>
        <dsp:cNvPr id="0" name=""/>
        <dsp:cNvSpPr/>
      </dsp:nvSpPr>
      <dsp:spPr>
        <a:xfrm>
          <a:off x="2164538" y="818046"/>
          <a:ext cx="1193528" cy="97020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Team Process 1 Measures</a:t>
          </a:r>
        </a:p>
      </dsp:txBody>
      <dsp:txXfrm>
        <a:off x="2192954" y="846462"/>
        <a:ext cx="1136696" cy="913368"/>
      </dsp:txXfrm>
    </dsp:sp>
    <dsp:sp modelId="{25F3E527-BA2E-4DE7-8A8D-731ED8E96894}">
      <dsp:nvSpPr>
        <dsp:cNvPr id="0" name=""/>
        <dsp:cNvSpPr/>
      </dsp:nvSpPr>
      <dsp:spPr>
        <a:xfrm>
          <a:off x="3294543" y="463387"/>
          <a:ext cx="383581" cy="297154"/>
        </a:xfrm>
        <a:prstGeom prst="righ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294543" y="522818"/>
        <a:ext cx="294435" cy="178292"/>
      </dsp:txXfrm>
    </dsp:sp>
    <dsp:sp modelId="{0A293796-9ACA-4C8E-B4BE-85961CF902B9}">
      <dsp:nvSpPr>
        <dsp:cNvPr id="0" name=""/>
        <dsp:cNvSpPr/>
      </dsp:nvSpPr>
      <dsp:spPr>
        <a:xfrm>
          <a:off x="3837347" y="405883"/>
          <a:ext cx="1193528" cy="618244"/>
        </a:xfrm>
        <a:prstGeom prst="roundRect">
          <a:avLst>
            <a:gd name="adj" fmla="val 10000"/>
          </a:avLst>
        </a:prstGeom>
        <a:solidFill>
          <a:schemeClr val="accent3">
            <a:hueOff val="4500106"/>
            <a:satOff val="-6752"/>
            <a:lumOff val="-109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Stage 2 Formation</a:t>
          </a:r>
        </a:p>
      </dsp:txBody>
      <dsp:txXfrm>
        <a:off x="3837347" y="405883"/>
        <a:ext cx="1193528" cy="412163"/>
      </dsp:txXfrm>
    </dsp:sp>
    <dsp:sp modelId="{C7F28691-5A0D-4B08-BFCA-A250BF83FC90}">
      <dsp:nvSpPr>
        <dsp:cNvPr id="0" name=""/>
        <dsp:cNvSpPr/>
      </dsp:nvSpPr>
      <dsp:spPr>
        <a:xfrm>
          <a:off x="4081805" y="818046"/>
          <a:ext cx="1193528" cy="97020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Team Process 2 Measures</a:t>
          </a:r>
        </a:p>
      </dsp:txBody>
      <dsp:txXfrm>
        <a:off x="4110221" y="846462"/>
        <a:ext cx="1136696" cy="913368"/>
      </dsp:txXfrm>
    </dsp:sp>
    <dsp:sp modelId="{DC81FAAB-26FA-40C1-B3B0-7CE20B3BA5F5}">
      <dsp:nvSpPr>
        <dsp:cNvPr id="0" name=""/>
        <dsp:cNvSpPr/>
      </dsp:nvSpPr>
      <dsp:spPr>
        <a:xfrm>
          <a:off x="5211811" y="463387"/>
          <a:ext cx="383581" cy="297154"/>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5211811" y="522818"/>
        <a:ext cx="294435" cy="178292"/>
      </dsp:txXfrm>
    </dsp:sp>
    <dsp:sp modelId="{E279571E-AFBA-426E-87AC-25B1C8B5CA10}">
      <dsp:nvSpPr>
        <dsp:cNvPr id="0" name=""/>
        <dsp:cNvSpPr/>
      </dsp:nvSpPr>
      <dsp:spPr>
        <a:xfrm>
          <a:off x="5754615" y="405883"/>
          <a:ext cx="1193528" cy="618244"/>
        </a:xfrm>
        <a:prstGeom prst="roundRect">
          <a:avLst>
            <a:gd name="adj" fmla="val 10000"/>
          </a:avLst>
        </a:prstGeom>
        <a:solidFill>
          <a:schemeClr val="accent3">
            <a:hueOff val="6750158"/>
            <a:satOff val="-10128"/>
            <a:lumOff val="-164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Stage 1 Performance</a:t>
          </a:r>
        </a:p>
      </dsp:txBody>
      <dsp:txXfrm>
        <a:off x="5754615" y="405883"/>
        <a:ext cx="1193528" cy="412163"/>
      </dsp:txXfrm>
    </dsp:sp>
    <dsp:sp modelId="{88CD77F3-CEBE-45F4-BE2A-388EA9332496}">
      <dsp:nvSpPr>
        <dsp:cNvPr id="0" name=""/>
        <dsp:cNvSpPr/>
      </dsp:nvSpPr>
      <dsp:spPr>
        <a:xfrm>
          <a:off x="5999073" y="818046"/>
          <a:ext cx="1193528" cy="97020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Team Collaboration 1 Measures</a:t>
          </a:r>
        </a:p>
        <a:p>
          <a:pPr marL="57150" lvl="1" indent="-57150" algn="l" defTabSz="488950">
            <a:lnSpc>
              <a:spcPct val="90000"/>
            </a:lnSpc>
            <a:spcBef>
              <a:spcPct val="0"/>
            </a:spcBef>
            <a:spcAft>
              <a:spcPct val="15000"/>
            </a:spcAft>
            <a:buChar char="•"/>
          </a:pPr>
          <a:r>
            <a:rPr lang="en-US" sz="1100" kern="1200" dirty="0"/>
            <a:t>Team Affect Measures</a:t>
          </a:r>
        </a:p>
      </dsp:txBody>
      <dsp:txXfrm>
        <a:off x="6027489" y="846462"/>
        <a:ext cx="1136696" cy="913368"/>
      </dsp:txXfrm>
    </dsp:sp>
    <dsp:sp modelId="{F7D40692-EACE-4324-893E-9A6B95A22BC8}">
      <dsp:nvSpPr>
        <dsp:cNvPr id="0" name=""/>
        <dsp:cNvSpPr/>
      </dsp:nvSpPr>
      <dsp:spPr>
        <a:xfrm>
          <a:off x="7129079" y="463387"/>
          <a:ext cx="383581" cy="297154"/>
        </a:xfrm>
        <a:prstGeom prst="righ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7129079" y="522818"/>
        <a:ext cx="294435" cy="178292"/>
      </dsp:txXfrm>
    </dsp:sp>
    <dsp:sp modelId="{27CFE30E-194E-4DE8-846B-E3AFBEB40092}">
      <dsp:nvSpPr>
        <dsp:cNvPr id="0" name=""/>
        <dsp:cNvSpPr/>
      </dsp:nvSpPr>
      <dsp:spPr>
        <a:xfrm>
          <a:off x="7671883" y="405883"/>
          <a:ext cx="1193528" cy="618244"/>
        </a:xfrm>
        <a:prstGeom prst="roundRect">
          <a:avLst>
            <a:gd name="adj" fmla="val 10000"/>
          </a:avLst>
        </a:prstGeom>
        <a:solidFill>
          <a:schemeClr val="accent3">
            <a:hueOff val="9000211"/>
            <a:satOff val="-13504"/>
            <a:lumOff val="-219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Stage 2 Performance</a:t>
          </a:r>
        </a:p>
      </dsp:txBody>
      <dsp:txXfrm>
        <a:off x="7671883" y="405883"/>
        <a:ext cx="1193528" cy="412163"/>
      </dsp:txXfrm>
    </dsp:sp>
    <dsp:sp modelId="{A5A37F86-6966-4548-9287-BF7DC2F3CF1E}">
      <dsp:nvSpPr>
        <dsp:cNvPr id="0" name=""/>
        <dsp:cNvSpPr/>
      </dsp:nvSpPr>
      <dsp:spPr>
        <a:xfrm>
          <a:off x="7916340" y="818046"/>
          <a:ext cx="1193528" cy="97020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Team Collaboration 2 Measures</a:t>
          </a:r>
        </a:p>
        <a:p>
          <a:pPr marL="57150" lvl="1" indent="-57150" algn="l" defTabSz="488950">
            <a:lnSpc>
              <a:spcPct val="90000"/>
            </a:lnSpc>
            <a:spcBef>
              <a:spcPct val="0"/>
            </a:spcBef>
            <a:spcAft>
              <a:spcPct val="15000"/>
            </a:spcAft>
            <a:buChar char="•"/>
          </a:pPr>
          <a:r>
            <a:rPr lang="en-US" sz="1100" kern="1200" dirty="0"/>
            <a:t>Team Affect Measures</a:t>
          </a:r>
        </a:p>
      </dsp:txBody>
      <dsp:txXfrm>
        <a:off x="7944756" y="846462"/>
        <a:ext cx="1136696" cy="913368"/>
      </dsp:txXfrm>
    </dsp:sp>
    <dsp:sp modelId="{4C21F6D2-F51D-4FBC-801C-28504EA3D600}">
      <dsp:nvSpPr>
        <dsp:cNvPr id="0" name=""/>
        <dsp:cNvSpPr/>
      </dsp:nvSpPr>
      <dsp:spPr>
        <a:xfrm>
          <a:off x="9046346" y="463387"/>
          <a:ext cx="383581" cy="297154"/>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9046346" y="522818"/>
        <a:ext cx="294435" cy="178292"/>
      </dsp:txXfrm>
    </dsp:sp>
    <dsp:sp modelId="{E61CE5C9-B18E-471C-A956-BC6D50CF5C6A}">
      <dsp:nvSpPr>
        <dsp:cNvPr id="0" name=""/>
        <dsp:cNvSpPr/>
      </dsp:nvSpPr>
      <dsp:spPr>
        <a:xfrm>
          <a:off x="9589150" y="405883"/>
          <a:ext cx="1193528" cy="618244"/>
        </a:xfrm>
        <a:prstGeom prst="roundRect">
          <a:avLst>
            <a:gd name="adj" fmla="val 10000"/>
          </a:avLst>
        </a:prstGeom>
        <a:solidFill>
          <a:schemeClr val="accent3">
            <a:hueOff val="11250264"/>
            <a:satOff val="-16880"/>
            <a:lumOff val="-274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Maturation</a:t>
          </a:r>
        </a:p>
      </dsp:txBody>
      <dsp:txXfrm>
        <a:off x="9589150" y="405883"/>
        <a:ext cx="1193528" cy="412163"/>
      </dsp:txXfrm>
    </dsp:sp>
    <dsp:sp modelId="{65E856A3-B172-4679-A155-96C0301A7627}">
      <dsp:nvSpPr>
        <dsp:cNvPr id="0" name=""/>
        <dsp:cNvSpPr/>
      </dsp:nvSpPr>
      <dsp:spPr>
        <a:xfrm>
          <a:off x="9833608" y="818046"/>
          <a:ext cx="1193528" cy="97020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Team Evolution &amp; Adaptation Measures</a:t>
          </a:r>
        </a:p>
        <a:p>
          <a:pPr marL="57150" lvl="1" indent="-57150" algn="l" defTabSz="488950">
            <a:lnSpc>
              <a:spcPct val="90000"/>
            </a:lnSpc>
            <a:spcBef>
              <a:spcPct val="0"/>
            </a:spcBef>
            <a:spcAft>
              <a:spcPct val="15000"/>
            </a:spcAft>
            <a:buChar char="•"/>
          </a:pPr>
          <a:r>
            <a:rPr lang="en-US" sz="1100" kern="1200" dirty="0"/>
            <a:t>Team Affect Measures</a:t>
          </a:r>
        </a:p>
      </dsp:txBody>
      <dsp:txXfrm>
        <a:off x="9862024" y="846462"/>
        <a:ext cx="1136696" cy="913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410B5-C86C-4899-BC2F-D7E85B27652C}">
      <dsp:nvSpPr>
        <dsp:cNvPr id="0" name=""/>
        <dsp:cNvSpPr/>
      </dsp:nvSpPr>
      <dsp:spPr>
        <a:xfrm>
          <a:off x="2812" y="405883"/>
          <a:ext cx="1193528" cy="618244"/>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Nascent Stage</a:t>
          </a:r>
        </a:p>
      </dsp:txBody>
      <dsp:txXfrm>
        <a:off x="2812" y="405883"/>
        <a:ext cx="1193528" cy="412163"/>
      </dsp:txXfrm>
    </dsp:sp>
    <dsp:sp modelId="{E37B09DC-E58B-483F-A969-60E1F6A7DB2D}">
      <dsp:nvSpPr>
        <dsp:cNvPr id="0" name=""/>
        <dsp:cNvSpPr/>
      </dsp:nvSpPr>
      <dsp:spPr>
        <a:xfrm>
          <a:off x="247270" y="818046"/>
          <a:ext cx="1193528" cy="97020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Team Readiness Measures</a:t>
          </a:r>
        </a:p>
      </dsp:txBody>
      <dsp:txXfrm>
        <a:off x="275686" y="846462"/>
        <a:ext cx="1136696" cy="913368"/>
      </dsp:txXfrm>
    </dsp:sp>
    <dsp:sp modelId="{39EEC86E-7072-4CAB-AE79-97A41E4384B8}">
      <dsp:nvSpPr>
        <dsp:cNvPr id="0" name=""/>
        <dsp:cNvSpPr/>
      </dsp:nvSpPr>
      <dsp:spPr>
        <a:xfrm>
          <a:off x="1377276" y="463387"/>
          <a:ext cx="383581" cy="2971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377276" y="522818"/>
        <a:ext cx="294435" cy="178292"/>
      </dsp:txXfrm>
    </dsp:sp>
    <dsp:sp modelId="{E893430E-66B3-45E7-855D-F4BDD1B02D14}">
      <dsp:nvSpPr>
        <dsp:cNvPr id="0" name=""/>
        <dsp:cNvSpPr/>
      </dsp:nvSpPr>
      <dsp:spPr>
        <a:xfrm>
          <a:off x="1920080" y="405883"/>
          <a:ext cx="1193528" cy="618244"/>
        </a:xfrm>
        <a:prstGeom prst="roundRect">
          <a:avLst>
            <a:gd name="adj" fmla="val 10000"/>
          </a:avLst>
        </a:prstGeom>
        <a:solidFill>
          <a:schemeClr val="accent3">
            <a:hueOff val="2250053"/>
            <a:satOff val="-3376"/>
            <a:lumOff val="-54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Stage 1 Formation</a:t>
          </a:r>
        </a:p>
      </dsp:txBody>
      <dsp:txXfrm>
        <a:off x="1920080" y="405883"/>
        <a:ext cx="1193528" cy="412163"/>
      </dsp:txXfrm>
    </dsp:sp>
    <dsp:sp modelId="{BFF756D1-2F21-4675-B134-BCBD06EE79ED}">
      <dsp:nvSpPr>
        <dsp:cNvPr id="0" name=""/>
        <dsp:cNvSpPr/>
      </dsp:nvSpPr>
      <dsp:spPr>
        <a:xfrm>
          <a:off x="2164538" y="818046"/>
          <a:ext cx="1193528" cy="97020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Team Process 1 Measures</a:t>
          </a:r>
        </a:p>
      </dsp:txBody>
      <dsp:txXfrm>
        <a:off x="2192954" y="846462"/>
        <a:ext cx="1136696" cy="913368"/>
      </dsp:txXfrm>
    </dsp:sp>
    <dsp:sp modelId="{25F3E527-BA2E-4DE7-8A8D-731ED8E96894}">
      <dsp:nvSpPr>
        <dsp:cNvPr id="0" name=""/>
        <dsp:cNvSpPr/>
      </dsp:nvSpPr>
      <dsp:spPr>
        <a:xfrm>
          <a:off x="3294543" y="463387"/>
          <a:ext cx="383581" cy="297154"/>
        </a:xfrm>
        <a:prstGeom prst="righ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294543" y="522818"/>
        <a:ext cx="294435" cy="178292"/>
      </dsp:txXfrm>
    </dsp:sp>
    <dsp:sp modelId="{0A293796-9ACA-4C8E-B4BE-85961CF902B9}">
      <dsp:nvSpPr>
        <dsp:cNvPr id="0" name=""/>
        <dsp:cNvSpPr/>
      </dsp:nvSpPr>
      <dsp:spPr>
        <a:xfrm>
          <a:off x="3837347" y="405883"/>
          <a:ext cx="1193528" cy="618244"/>
        </a:xfrm>
        <a:prstGeom prst="roundRect">
          <a:avLst>
            <a:gd name="adj" fmla="val 10000"/>
          </a:avLst>
        </a:prstGeom>
        <a:solidFill>
          <a:schemeClr val="accent3">
            <a:hueOff val="4500106"/>
            <a:satOff val="-6752"/>
            <a:lumOff val="-109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Stage 2 Formation</a:t>
          </a:r>
        </a:p>
      </dsp:txBody>
      <dsp:txXfrm>
        <a:off x="3837347" y="405883"/>
        <a:ext cx="1193528" cy="412163"/>
      </dsp:txXfrm>
    </dsp:sp>
    <dsp:sp modelId="{C7F28691-5A0D-4B08-BFCA-A250BF83FC90}">
      <dsp:nvSpPr>
        <dsp:cNvPr id="0" name=""/>
        <dsp:cNvSpPr/>
      </dsp:nvSpPr>
      <dsp:spPr>
        <a:xfrm>
          <a:off x="4081805" y="818046"/>
          <a:ext cx="1193528" cy="97020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Team Process 2 Measures</a:t>
          </a:r>
        </a:p>
      </dsp:txBody>
      <dsp:txXfrm>
        <a:off x="4110221" y="846462"/>
        <a:ext cx="1136696" cy="913368"/>
      </dsp:txXfrm>
    </dsp:sp>
    <dsp:sp modelId="{DC81FAAB-26FA-40C1-B3B0-7CE20B3BA5F5}">
      <dsp:nvSpPr>
        <dsp:cNvPr id="0" name=""/>
        <dsp:cNvSpPr/>
      </dsp:nvSpPr>
      <dsp:spPr>
        <a:xfrm>
          <a:off x="5211811" y="463387"/>
          <a:ext cx="383581" cy="297154"/>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5211811" y="522818"/>
        <a:ext cx="294435" cy="178292"/>
      </dsp:txXfrm>
    </dsp:sp>
    <dsp:sp modelId="{E279571E-AFBA-426E-87AC-25B1C8B5CA10}">
      <dsp:nvSpPr>
        <dsp:cNvPr id="0" name=""/>
        <dsp:cNvSpPr/>
      </dsp:nvSpPr>
      <dsp:spPr>
        <a:xfrm>
          <a:off x="5754615" y="405883"/>
          <a:ext cx="1193528" cy="618244"/>
        </a:xfrm>
        <a:prstGeom prst="roundRect">
          <a:avLst>
            <a:gd name="adj" fmla="val 10000"/>
          </a:avLst>
        </a:prstGeom>
        <a:solidFill>
          <a:schemeClr val="accent3">
            <a:hueOff val="6750158"/>
            <a:satOff val="-10128"/>
            <a:lumOff val="-164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Stage 1 Performance</a:t>
          </a:r>
        </a:p>
      </dsp:txBody>
      <dsp:txXfrm>
        <a:off x="5754615" y="405883"/>
        <a:ext cx="1193528" cy="412163"/>
      </dsp:txXfrm>
    </dsp:sp>
    <dsp:sp modelId="{88CD77F3-CEBE-45F4-BE2A-388EA9332496}">
      <dsp:nvSpPr>
        <dsp:cNvPr id="0" name=""/>
        <dsp:cNvSpPr/>
      </dsp:nvSpPr>
      <dsp:spPr>
        <a:xfrm>
          <a:off x="5999073" y="818046"/>
          <a:ext cx="1193528" cy="97020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Team Collaboration 1 Measures</a:t>
          </a:r>
        </a:p>
        <a:p>
          <a:pPr marL="57150" lvl="1" indent="-57150" algn="l" defTabSz="488950">
            <a:lnSpc>
              <a:spcPct val="90000"/>
            </a:lnSpc>
            <a:spcBef>
              <a:spcPct val="0"/>
            </a:spcBef>
            <a:spcAft>
              <a:spcPct val="15000"/>
            </a:spcAft>
            <a:buChar char="•"/>
          </a:pPr>
          <a:r>
            <a:rPr lang="en-US" sz="1100" kern="1200" dirty="0"/>
            <a:t>Team Affect Measures</a:t>
          </a:r>
        </a:p>
      </dsp:txBody>
      <dsp:txXfrm>
        <a:off x="6027489" y="846462"/>
        <a:ext cx="1136696" cy="913368"/>
      </dsp:txXfrm>
    </dsp:sp>
    <dsp:sp modelId="{F7D40692-EACE-4324-893E-9A6B95A22BC8}">
      <dsp:nvSpPr>
        <dsp:cNvPr id="0" name=""/>
        <dsp:cNvSpPr/>
      </dsp:nvSpPr>
      <dsp:spPr>
        <a:xfrm>
          <a:off x="7129079" y="463387"/>
          <a:ext cx="383581" cy="297154"/>
        </a:xfrm>
        <a:prstGeom prst="righ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7129079" y="522818"/>
        <a:ext cx="294435" cy="178292"/>
      </dsp:txXfrm>
    </dsp:sp>
    <dsp:sp modelId="{27CFE30E-194E-4DE8-846B-E3AFBEB40092}">
      <dsp:nvSpPr>
        <dsp:cNvPr id="0" name=""/>
        <dsp:cNvSpPr/>
      </dsp:nvSpPr>
      <dsp:spPr>
        <a:xfrm>
          <a:off x="7671883" y="405883"/>
          <a:ext cx="1193528" cy="618244"/>
        </a:xfrm>
        <a:prstGeom prst="roundRect">
          <a:avLst>
            <a:gd name="adj" fmla="val 10000"/>
          </a:avLst>
        </a:prstGeom>
        <a:solidFill>
          <a:schemeClr val="accent3">
            <a:hueOff val="9000211"/>
            <a:satOff val="-13504"/>
            <a:lumOff val="-219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Stage 2 Performance</a:t>
          </a:r>
        </a:p>
      </dsp:txBody>
      <dsp:txXfrm>
        <a:off x="7671883" y="405883"/>
        <a:ext cx="1193528" cy="412163"/>
      </dsp:txXfrm>
    </dsp:sp>
    <dsp:sp modelId="{A5A37F86-6966-4548-9287-BF7DC2F3CF1E}">
      <dsp:nvSpPr>
        <dsp:cNvPr id="0" name=""/>
        <dsp:cNvSpPr/>
      </dsp:nvSpPr>
      <dsp:spPr>
        <a:xfrm>
          <a:off x="7916340" y="818046"/>
          <a:ext cx="1193528" cy="97020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Team Collaboration 2 Measures</a:t>
          </a:r>
        </a:p>
        <a:p>
          <a:pPr marL="57150" lvl="1" indent="-57150" algn="l" defTabSz="488950">
            <a:lnSpc>
              <a:spcPct val="90000"/>
            </a:lnSpc>
            <a:spcBef>
              <a:spcPct val="0"/>
            </a:spcBef>
            <a:spcAft>
              <a:spcPct val="15000"/>
            </a:spcAft>
            <a:buChar char="•"/>
          </a:pPr>
          <a:r>
            <a:rPr lang="en-US" sz="1100" kern="1200" dirty="0"/>
            <a:t>Team Affect Measures</a:t>
          </a:r>
        </a:p>
      </dsp:txBody>
      <dsp:txXfrm>
        <a:off x="7944756" y="846462"/>
        <a:ext cx="1136696" cy="913368"/>
      </dsp:txXfrm>
    </dsp:sp>
    <dsp:sp modelId="{4C21F6D2-F51D-4FBC-801C-28504EA3D600}">
      <dsp:nvSpPr>
        <dsp:cNvPr id="0" name=""/>
        <dsp:cNvSpPr/>
      </dsp:nvSpPr>
      <dsp:spPr>
        <a:xfrm>
          <a:off x="9046346" y="463387"/>
          <a:ext cx="383581" cy="297154"/>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9046346" y="522818"/>
        <a:ext cx="294435" cy="178292"/>
      </dsp:txXfrm>
    </dsp:sp>
    <dsp:sp modelId="{E61CE5C9-B18E-471C-A956-BC6D50CF5C6A}">
      <dsp:nvSpPr>
        <dsp:cNvPr id="0" name=""/>
        <dsp:cNvSpPr/>
      </dsp:nvSpPr>
      <dsp:spPr>
        <a:xfrm>
          <a:off x="9589150" y="405883"/>
          <a:ext cx="1193528" cy="618244"/>
        </a:xfrm>
        <a:prstGeom prst="roundRect">
          <a:avLst>
            <a:gd name="adj" fmla="val 10000"/>
          </a:avLst>
        </a:prstGeom>
        <a:solidFill>
          <a:schemeClr val="accent3">
            <a:hueOff val="11250264"/>
            <a:satOff val="-16880"/>
            <a:lumOff val="-274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Maturation</a:t>
          </a:r>
        </a:p>
      </dsp:txBody>
      <dsp:txXfrm>
        <a:off x="9589150" y="405883"/>
        <a:ext cx="1193528" cy="412163"/>
      </dsp:txXfrm>
    </dsp:sp>
    <dsp:sp modelId="{65E856A3-B172-4679-A155-96C0301A7627}">
      <dsp:nvSpPr>
        <dsp:cNvPr id="0" name=""/>
        <dsp:cNvSpPr/>
      </dsp:nvSpPr>
      <dsp:spPr>
        <a:xfrm>
          <a:off x="9833608" y="818046"/>
          <a:ext cx="1193528" cy="97020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Team Evolution &amp; Adaptation Measures</a:t>
          </a:r>
        </a:p>
        <a:p>
          <a:pPr marL="57150" lvl="1" indent="-57150" algn="l" defTabSz="488950">
            <a:lnSpc>
              <a:spcPct val="90000"/>
            </a:lnSpc>
            <a:spcBef>
              <a:spcPct val="0"/>
            </a:spcBef>
            <a:spcAft>
              <a:spcPct val="15000"/>
            </a:spcAft>
            <a:buChar char="•"/>
          </a:pPr>
          <a:r>
            <a:rPr lang="en-US" sz="1100" kern="1200" dirty="0"/>
            <a:t>Team Affect Measures</a:t>
          </a:r>
        </a:p>
      </dsp:txBody>
      <dsp:txXfrm>
        <a:off x="9862024" y="846462"/>
        <a:ext cx="1136696" cy="9133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70356"/>
          </a:xfrm>
          <a:prstGeom prst="rect">
            <a:avLst/>
          </a:prstGeom>
        </p:spPr>
        <p:txBody>
          <a:bodyPr vert="horz" lIns="89136" tIns="44568" rIns="89136" bIns="44568" rtlCol="0"/>
          <a:lstStyle>
            <a:lvl1pPr algn="l">
              <a:defRPr sz="1200"/>
            </a:lvl1pPr>
          </a:lstStyle>
          <a:p>
            <a:endParaRPr lang="en-US" dirty="0"/>
          </a:p>
        </p:txBody>
      </p:sp>
      <p:sp>
        <p:nvSpPr>
          <p:cNvPr id="3" name="Date Placeholder 2"/>
          <p:cNvSpPr>
            <a:spLocks noGrp="1"/>
          </p:cNvSpPr>
          <p:nvPr>
            <p:ph type="dt" idx="1"/>
          </p:nvPr>
        </p:nvSpPr>
        <p:spPr>
          <a:xfrm>
            <a:off x="4022886" y="0"/>
            <a:ext cx="3078048" cy="470356"/>
          </a:xfrm>
          <a:prstGeom prst="rect">
            <a:avLst/>
          </a:prstGeom>
        </p:spPr>
        <p:txBody>
          <a:bodyPr vert="horz" lIns="89136" tIns="44568" rIns="89136" bIns="44568" rtlCol="0"/>
          <a:lstStyle>
            <a:lvl1pPr algn="r">
              <a:defRPr sz="1200"/>
            </a:lvl1pPr>
          </a:lstStyle>
          <a:p>
            <a:fld id="{641F576E-4D14-4188-87EF-3712A3F4EC4B}" type="datetimeFigureOut">
              <a:rPr lang="en-US" smtClean="0"/>
              <a:t>9/29/2025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89136" tIns="44568" rIns="89136" bIns="44568" rtlCol="0" anchor="ctr"/>
          <a:lstStyle/>
          <a:p>
            <a:endParaRPr lang="en-US" dirty="0"/>
          </a:p>
        </p:txBody>
      </p:sp>
      <p:sp>
        <p:nvSpPr>
          <p:cNvPr id="5" name="Notes Placeholder 4"/>
          <p:cNvSpPr>
            <a:spLocks noGrp="1"/>
          </p:cNvSpPr>
          <p:nvPr>
            <p:ph type="body" sz="quarter" idx="3"/>
          </p:nvPr>
        </p:nvSpPr>
        <p:spPr>
          <a:xfrm>
            <a:off x="710557" y="4518825"/>
            <a:ext cx="5681363" cy="3696091"/>
          </a:xfrm>
          <a:prstGeom prst="rect">
            <a:avLst/>
          </a:prstGeom>
        </p:spPr>
        <p:txBody>
          <a:bodyPr vert="horz" lIns="89136" tIns="44568" rIns="89136" bIns="445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120"/>
            <a:ext cx="3078048" cy="470355"/>
          </a:xfrm>
          <a:prstGeom prst="rect">
            <a:avLst/>
          </a:prstGeom>
        </p:spPr>
        <p:txBody>
          <a:bodyPr vert="horz" lIns="89136" tIns="44568" rIns="89136" bIns="445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886" y="8918120"/>
            <a:ext cx="3078048" cy="470355"/>
          </a:xfrm>
          <a:prstGeom prst="rect">
            <a:avLst/>
          </a:prstGeom>
        </p:spPr>
        <p:txBody>
          <a:bodyPr vert="horz" lIns="89136" tIns="44568" rIns="89136" bIns="44568" rtlCol="0" anchor="b"/>
          <a:lstStyle>
            <a:lvl1pPr algn="r">
              <a:defRPr sz="1200"/>
            </a:lvl1pPr>
          </a:lstStyle>
          <a:p>
            <a:fld id="{9A9572A7-3D95-4DE2-B14A-373B044AE908}" type="slidenum">
              <a:rPr lang="en-US" smtClean="0"/>
              <a:t>‹#›</a:t>
            </a:fld>
            <a:endParaRPr lang="en-US" dirty="0"/>
          </a:p>
        </p:txBody>
      </p:sp>
    </p:spTree>
    <p:extLst>
      <p:ext uri="{BB962C8B-B14F-4D97-AF65-F5344CB8AC3E}">
        <p14:creationId xmlns:p14="http://schemas.microsoft.com/office/powerpoint/2010/main" val="569272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5401055"/>
            <a:ext cx="11262866" cy="9895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9/29/2025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9/29/2025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6CFE26-0709-4AEF-9909-D6ED6485A5B6}"/>
              </a:ext>
            </a:extLst>
          </p:cNvPr>
          <p:cNvPicPr>
            <a:picLocks noChangeAspect="1"/>
          </p:cNvPicPr>
          <p:nvPr/>
        </p:nvPicPr>
        <p:blipFill>
          <a:blip r:embed="rId2"/>
          <a:stretch>
            <a:fillRect/>
          </a:stretch>
        </p:blipFill>
        <p:spPr>
          <a:xfrm>
            <a:off x="689297" y="5591431"/>
            <a:ext cx="4848297" cy="597587"/>
          </a:xfrm>
          <a:prstGeom prst="rect">
            <a:avLst/>
          </a:prstGeom>
        </p:spPr>
      </p:pic>
      <p:sp>
        <p:nvSpPr>
          <p:cNvPr id="2" name="Title 1">
            <a:extLst>
              <a:ext uri="{FF2B5EF4-FFF2-40B4-BE49-F238E27FC236}">
                <a16:creationId xmlns:a16="http://schemas.microsoft.com/office/drawing/2014/main" id="{23CCF57B-100E-4A2B-8FF0-D859BA1C4755}"/>
              </a:ext>
            </a:extLst>
          </p:cNvPr>
          <p:cNvSpPr>
            <a:spLocks noGrp="1"/>
          </p:cNvSpPr>
          <p:nvPr>
            <p:ph type="ctrTitle"/>
          </p:nvPr>
        </p:nvSpPr>
        <p:spPr>
          <a:xfrm>
            <a:off x="437048" y="498408"/>
            <a:ext cx="11444032" cy="1119344"/>
          </a:xfrm>
        </p:spPr>
        <p:txBody>
          <a:bodyPr anchor="ctr">
            <a:noAutofit/>
          </a:bodyPr>
          <a:lstStyle/>
          <a:p>
            <a:pPr algn="ctr"/>
            <a:r>
              <a:rPr lang="en-US" sz="1800" dirty="0">
                <a:solidFill>
                  <a:srgbClr val="C00000"/>
                </a:solidFill>
              </a:rPr>
              <a:t>The development of a Team Science Lifecycle (TSLC) Evaluation Model: A Proposed Framework for Assessment, Development, and Evaluation Outcome Measures for Scientific Teams</a:t>
            </a:r>
            <a:br>
              <a:rPr lang="en-US" sz="1800" dirty="0">
                <a:solidFill>
                  <a:srgbClr val="C00000"/>
                </a:solidFill>
              </a:rPr>
            </a:br>
            <a:r>
              <a:rPr lang="en-US" sz="1800" dirty="0"/>
              <a:t>Presented to the American Evaluation Association TRE-TIG September 17, 2025</a:t>
            </a:r>
            <a:endParaRPr lang="en-US" sz="1100" dirty="0"/>
          </a:p>
        </p:txBody>
      </p:sp>
      <p:pic>
        <p:nvPicPr>
          <p:cNvPr id="3" name="Picture 2" descr="Colleagues huddle">
            <a:extLst>
              <a:ext uri="{FF2B5EF4-FFF2-40B4-BE49-F238E27FC236}">
                <a16:creationId xmlns:a16="http://schemas.microsoft.com/office/drawing/2014/main" id="{E5E1916A-B185-B91D-C88C-BD6B2FF224BA}"/>
              </a:ext>
            </a:extLst>
          </p:cNvPr>
          <p:cNvPicPr>
            <a:picLocks noChangeAspect="1"/>
          </p:cNvPicPr>
          <p:nvPr/>
        </p:nvPicPr>
        <p:blipFill rotWithShape="1">
          <a:blip r:embed="rId3"/>
          <a:srcRect t="24528" b="25157"/>
          <a:stretch/>
        </p:blipFill>
        <p:spPr>
          <a:xfrm>
            <a:off x="437048" y="1617752"/>
            <a:ext cx="11280230" cy="3783724"/>
          </a:xfrm>
          <a:prstGeom prst="rect">
            <a:avLst/>
          </a:prstGeom>
        </p:spPr>
      </p:pic>
      <p:pic>
        <p:nvPicPr>
          <p:cNvPr id="13" name="Picture 12" descr="A grey rectangular sign with red text&#10;&#10;Description automatically generated">
            <a:extLst>
              <a:ext uri="{FF2B5EF4-FFF2-40B4-BE49-F238E27FC236}">
                <a16:creationId xmlns:a16="http://schemas.microsoft.com/office/drawing/2014/main" id="{69B6F07A-6A01-60C6-867E-01074E13B3C5}"/>
              </a:ext>
            </a:extLst>
          </p:cNvPr>
          <p:cNvPicPr>
            <a:picLocks noChangeAspect="1"/>
          </p:cNvPicPr>
          <p:nvPr/>
        </p:nvPicPr>
        <p:blipFill>
          <a:blip r:embed="rId4"/>
          <a:stretch>
            <a:fillRect/>
          </a:stretch>
        </p:blipFill>
        <p:spPr>
          <a:xfrm>
            <a:off x="7793530" y="5401476"/>
            <a:ext cx="4087550" cy="1015090"/>
          </a:xfrm>
          <a:prstGeom prst="rect">
            <a:avLst/>
          </a:prstGeom>
        </p:spPr>
      </p:pic>
      <p:sp>
        <p:nvSpPr>
          <p:cNvPr id="4" name="Title 1">
            <a:extLst>
              <a:ext uri="{FF2B5EF4-FFF2-40B4-BE49-F238E27FC236}">
                <a16:creationId xmlns:a16="http://schemas.microsoft.com/office/drawing/2014/main" id="{3182DF74-54D7-1556-46D0-E35852FA11FB}"/>
              </a:ext>
            </a:extLst>
          </p:cNvPr>
          <p:cNvSpPr txBox="1">
            <a:spLocks/>
          </p:cNvSpPr>
          <p:nvPr/>
        </p:nvSpPr>
        <p:spPr>
          <a:xfrm>
            <a:off x="437048" y="6416566"/>
            <a:ext cx="11444032" cy="44143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400" cap="none" dirty="0"/>
              <a:t>Kevin C. Wooten, Ph.D., University of Houston Clear Lake, College of Business</a:t>
            </a:r>
          </a:p>
          <a:p>
            <a:pPr algn="ctr"/>
            <a:r>
              <a:rPr lang="en-US" sz="1400" cap="none" dirty="0"/>
              <a:t>Institute for Translational Sciences, University of Texas Medical Branch</a:t>
            </a:r>
            <a:endParaRPr lang="en-US" sz="1000" cap="none" dirty="0"/>
          </a:p>
        </p:txBody>
      </p:sp>
    </p:spTree>
    <p:extLst>
      <p:ext uri="{BB962C8B-B14F-4D97-AF65-F5344CB8AC3E}">
        <p14:creationId xmlns:p14="http://schemas.microsoft.com/office/powerpoint/2010/main" val="408237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29F05-C94B-D742-BD6A-E787AA31B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6CA9C-EDC7-EF5C-7245-BFC18EE66612}"/>
              </a:ext>
            </a:extLst>
          </p:cNvPr>
          <p:cNvSpPr>
            <a:spLocks noGrp="1"/>
          </p:cNvSpPr>
          <p:nvPr>
            <p:ph type="title"/>
          </p:nvPr>
        </p:nvSpPr>
        <p:spPr/>
        <p:txBody>
          <a:bodyPr/>
          <a:lstStyle/>
          <a:p>
            <a:r>
              <a:rPr lang="en-US" dirty="0"/>
              <a:t>General Models of Team Development and Effectiveness</a:t>
            </a:r>
          </a:p>
        </p:txBody>
      </p:sp>
      <p:sp>
        <p:nvSpPr>
          <p:cNvPr id="3" name="Content Placeholder 2">
            <a:extLst>
              <a:ext uri="{FF2B5EF4-FFF2-40B4-BE49-F238E27FC236}">
                <a16:creationId xmlns:a16="http://schemas.microsoft.com/office/drawing/2014/main" id="{EBE8A1EC-EC5C-C21C-71C4-ABCC7AE3FC2A}"/>
              </a:ext>
            </a:extLst>
          </p:cNvPr>
          <p:cNvSpPr>
            <a:spLocks noGrp="1"/>
          </p:cNvSpPr>
          <p:nvPr>
            <p:ph idx="1"/>
          </p:nvPr>
        </p:nvSpPr>
        <p:spPr>
          <a:xfrm>
            <a:off x="581192" y="2180496"/>
            <a:ext cx="11029615" cy="4309204"/>
          </a:xfrm>
        </p:spPr>
        <p:txBody>
          <a:bodyPr>
            <a:normAutofit fontScale="85000" lnSpcReduction="20000"/>
          </a:bodyPr>
          <a:lstStyle/>
          <a:p>
            <a:r>
              <a:rPr lang="en-US" dirty="0"/>
              <a:t>Turner et al. Multisystem (MTS) Effectiveness Model (2020)</a:t>
            </a:r>
          </a:p>
          <a:p>
            <a:pPr lvl="1"/>
            <a:r>
              <a:rPr lang="en-US" dirty="0"/>
              <a:t>Task Work</a:t>
            </a:r>
          </a:p>
          <a:p>
            <a:pPr lvl="1"/>
            <a:r>
              <a:rPr lang="en-US" dirty="0"/>
              <a:t>Teamwork</a:t>
            </a:r>
          </a:p>
          <a:p>
            <a:pPr lvl="1"/>
            <a:r>
              <a:rPr lang="en-US" dirty="0"/>
              <a:t>Customer Value</a:t>
            </a:r>
          </a:p>
          <a:p>
            <a:pPr lvl="1"/>
            <a:r>
              <a:rPr lang="en-US" dirty="0"/>
              <a:t>Performance</a:t>
            </a:r>
          </a:p>
          <a:p>
            <a:r>
              <a:rPr lang="en-US" dirty="0"/>
              <a:t>Tannenbaum &amp; Salas’ Seven Drivers of Team Effectiveness (2021)</a:t>
            </a:r>
          </a:p>
          <a:p>
            <a:pPr lvl="1"/>
            <a:r>
              <a:rPr lang="en-US" dirty="0"/>
              <a:t>Capability</a:t>
            </a:r>
          </a:p>
          <a:p>
            <a:pPr lvl="1"/>
            <a:r>
              <a:rPr lang="en-US" dirty="0"/>
              <a:t>Cooperation</a:t>
            </a:r>
          </a:p>
          <a:p>
            <a:pPr lvl="1"/>
            <a:r>
              <a:rPr lang="en-US" dirty="0"/>
              <a:t>Coordination</a:t>
            </a:r>
          </a:p>
          <a:p>
            <a:pPr lvl="1"/>
            <a:r>
              <a:rPr lang="en-US" dirty="0"/>
              <a:t>Communication</a:t>
            </a:r>
          </a:p>
          <a:p>
            <a:pPr lvl="1"/>
            <a:r>
              <a:rPr lang="en-US" dirty="0"/>
              <a:t>Cognition</a:t>
            </a:r>
          </a:p>
          <a:p>
            <a:pPr lvl="1"/>
            <a:r>
              <a:rPr lang="en-US" dirty="0"/>
              <a:t>Coaching</a:t>
            </a:r>
          </a:p>
          <a:p>
            <a:pPr lvl="1"/>
            <a:r>
              <a:rPr lang="en-US" dirty="0"/>
              <a:t>Conditions</a:t>
            </a:r>
          </a:p>
          <a:p>
            <a:r>
              <a:rPr lang="en-US" dirty="0"/>
              <a:t>Similar models provided by Huckman (2002), Katzenback &amp; Smith (1993)</a:t>
            </a:r>
          </a:p>
          <a:p>
            <a:pPr lvl="1"/>
            <a:endParaRPr lang="en-US" dirty="0"/>
          </a:p>
        </p:txBody>
      </p:sp>
    </p:spTree>
    <p:extLst>
      <p:ext uri="{BB962C8B-B14F-4D97-AF65-F5344CB8AC3E}">
        <p14:creationId xmlns:p14="http://schemas.microsoft.com/office/powerpoint/2010/main" val="3661409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064B-AB51-3B8B-3D05-4DC79153656C}"/>
              </a:ext>
            </a:extLst>
          </p:cNvPr>
          <p:cNvSpPr>
            <a:spLocks noGrp="1"/>
          </p:cNvSpPr>
          <p:nvPr>
            <p:ph type="title"/>
          </p:nvPr>
        </p:nvSpPr>
        <p:spPr/>
        <p:txBody>
          <a:bodyPr/>
          <a:lstStyle/>
          <a:p>
            <a:r>
              <a:rPr lang="en-US" dirty="0"/>
              <a:t>Models of Team Development and Evaluation for Translational Science</a:t>
            </a:r>
          </a:p>
        </p:txBody>
      </p:sp>
      <p:sp>
        <p:nvSpPr>
          <p:cNvPr id="3" name="Content Placeholder 2">
            <a:extLst>
              <a:ext uri="{FF2B5EF4-FFF2-40B4-BE49-F238E27FC236}">
                <a16:creationId xmlns:a16="http://schemas.microsoft.com/office/drawing/2014/main" id="{9CE8DB4D-91ED-A9D1-AB43-57FB21AFD4C9}"/>
              </a:ext>
            </a:extLst>
          </p:cNvPr>
          <p:cNvSpPr>
            <a:spLocks noGrp="1"/>
          </p:cNvSpPr>
          <p:nvPr>
            <p:ph idx="1"/>
          </p:nvPr>
        </p:nvSpPr>
        <p:spPr/>
        <p:txBody>
          <a:bodyPr/>
          <a:lstStyle/>
          <a:p>
            <a:r>
              <a:rPr lang="en-US" dirty="0"/>
              <a:t>Hall et al. Four Phase Model of Transdisciplinary Team Based Research (2012)</a:t>
            </a:r>
          </a:p>
          <a:p>
            <a:pPr lvl="1"/>
            <a:r>
              <a:rPr lang="en-US" dirty="0"/>
              <a:t>Development</a:t>
            </a:r>
          </a:p>
          <a:p>
            <a:pPr lvl="1"/>
            <a:r>
              <a:rPr lang="en-US" dirty="0"/>
              <a:t>Conceptualization</a:t>
            </a:r>
          </a:p>
          <a:p>
            <a:pPr lvl="1"/>
            <a:r>
              <a:rPr lang="en-US" dirty="0"/>
              <a:t>Implementation</a:t>
            </a:r>
          </a:p>
          <a:p>
            <a:pPr lvl="1"/>
            <a:r>
              <a:rPr lang="en-US" dirty="0"/>
              <a:t>Translation</a:t>
            </a:r>
          </a:p>
          <a:p>
            <a:r>
              <a:rPr lang="en-US" dirty="0"/>
              <a:t>Wooten et al. Behavior Observation Multidisciplinary Team Evaluation Model (2012)</a:t>
            </a:r>
          </a:p>
          <a:p>
            <a:pPr lvl="1"/>
            <a:r>
              <a:rPr lang="en-US" dirty="0"/>
              <a:t>Team Development (vision/charter/goals, transformational leadership, meeting management, coordination, communication and coordination)</a:t>
            </a:r>
          </a:p>
          <a:p>
            <a:pPr lvl="1"/>
            <a:r>
              <a:rPr lang="en-US" dirty="0"/>
              <a:t>Research Scientific Factors (research plan, research generation, research communication/program growth, progress across translational domains)</a:t>
            </a:r>
          </a:p>
        </p:txBody>
      </p:sp>
    </p:spTree>
    <p:extLst>
      <p:ext uri="{BB962C8B-B14F-4D97-AF65-F5344CB8AC3E}">
        <p14:creationId xmlns:p14="http://schemas.microsoft.com/office/powerpoint/2010/main" val="2731818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AE5FE-5EAD-4805-928B-F15AE903C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CD4BC-BEB7-D865-E51C-644B5F7C4F5E}"/>
              </a:ext>
            </a:extLst>
          </p:cNvPr>
          <p:cNvSpPr>
            <a:spLocks noGrp="1"/>
          </p:cNvSpPr>
          <p:nvPr>
            <p:ph type="title"/>
          </p:nvPr>
        </p:nvSpPr>
        <p:spPr/>
        <p:txBody>
          <a:bodyPr/>
          <a:lstStyle/>
          <a:p>
            <a:r>
              <a:rPr lang="en-US" dirty="0"/>
              <a:t>Models of Team Development and Evaluation for Translational Science</a:t>
            </a:r>
          </a:p>
        </p:txBody>
      </p:sp>
      <p:sp>
        <p:nvSpPr>
          <p:cNvPr id="3" name="Content Placeholder 2">
            <a:extLst>
              <a:ext uri="{FF2B5EF4-FFF2-40B4-BE49-F238E27FC236}">
                <a16:creationId xmlns:a16="http://schemas.microsoft.com/office/drawing/2014/main" id="{F7D24101-38D2-695C-DDC7-D3E8009E4F94}"/>
              </a:ext>
            </a:extLst>
          </p:cNvPr>
          <p:cNvSpPr>
            <a:spLocks noGrp="1"/>
          </p:cNvSpPr>
          <p:nvPr>
            <p:ph idx="1"/>
          </p:nvPr>
        </p:nvSpPr>
        <p:spPr/>
        <p:txBody>
          <a:bodyPr/>
          <a:lstStyle/>
          <a:p>
            <a:r>
              <a:rPr lang="en-US" dirty="0"/>
              <a:t>Luke et al. Translational Benefits Model (2018)</a:t>
            </a:r>
          </a:p>
          <a:p>
            <a:pPr lvl="1"/>
            <a:r>
              <a:rPr lang="en-US" dirty="0"/>
              <a:t>Bibliometrics</a:t>
            </a:r>
          </a:p>
          <a:p>
            <a:pPr lvl="1"/>
            <a:r>
              <a:rPr lang="en-US" dirty="0"/>
              <a:t>Policy Development</a:t>
            </a:r>
          </a:p>
          <a:p>
            <a:pPr lvl="1"/>
            <a:r>
              <a:rPr lang="en-US" dirty="0"/>
              <a:t>Economics</a:t>
            </a:r>
          </a:p>
          <a:p>
            <a:pPr lvl="1"/>
            <a:r>
              <a:rPr lang="en-US" dirty="0"/>
              <a:t>Public Health Advancements</a:t>
            </a:r>
          </a:p>
        </p:txBody>
      </p:sp>
    </p:spTree>
    <p:extLst>
      <p:ext uri="{BB962C8B-B14F-4D97-AF65-F5344CB8AC3E}">
        <p14:creationId xmlns:p14="http://schemas.microsoft.com/office/powerpoint/2010/main" val="45214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5" name="Rectangle 14">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E18D9-C8AE-52F2-A6E9-68DB6C5171AC}"/>
              </a:ext>
            </a:extLst>
          </p:cNvPr>
          <p:cNvSpPr>
            <a:spLocks noGrp="1"/>
          </p:cNvSpPr>
          <p:nvPr>
            <p:ph type="title"/>
          </p:nvPr>
        </p:nvSpPr>
        <p:spPr>
          <a:xfrm>
            <a:off x="4857404" y="1577340"/>
            <a:ext cx="6228950" cy="3703320"/>
          </a:xfrm>
        </p:spPr>
        <p:txBody>
          <a:bodyPr vert="horz" lIns="91440" tIns="45720" rIns="91440" bIns="45720" rtlCol="0" anchor="ctr">
            <a:normAutofit/>
          </a:bodyPr>
          <a:lstStyle/>
          <a:p>
            <a:pPr>
              <a:lnSpc>
                <a:spcPct val="90000"/>
              </a:lnSpc>
            </a:pPr>
            <a:r>
              <a:rPr lang="en-US" sz="4600" dirty="0">
                <a:solidFill>
                  <a:schemeClr val="tx2"/>
                </a:solidFill>
              </a:rPr>
              <a:t>What Have We Learned from General Models and Translational Science Models?</a:t>
            </a:r>
          </a:p>
        </p:txBody>
      </p:sp>
      <p:sp>
        <p:nvSpPr>
          <p:cNvPr id="17" name="Rectangle 16">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9977376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0CB295-6F42-4311-A20C-1A4C00768093}"/>
              </a:ext>
            </a:extLst>
          </p:cNvPr>
          <p:cNvSpPr>
            <a:spLocks noGrp="1"/>
          </p:cNvSpPr>
          <p:nvPr>
            <p:ph type="title"/>
          </p:nvPr>
        </p:nvSpPr>
        <p:spPr>
          <a:xfrm>
            <a:off x="643468" y="1033389"/>
            <a:ext cx="4826256" cy="4825409"/>
          </a:xfrm>
        </p:spPr>
        <p:txBody>
          <a:bodyPr anchor="ctr">
            <a:normAutofit/>
          </a:bodyPr>
          <a:lstStyle/>
          <a:p>
            <a:r>
              <a:rPr lang="en-US" sz="5400" dirty="0">
                <a:solidFill>
                  <a:srgbClr val="FFFFFF"/>
                </a:solidFill>
              </a:rPr>
              <a:t>Key Question</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ABFA2BD3-F4B2-B93E-F3C0-8A4595B178D0}"/>
              </a:ext>
            </a:extLst>
          </p:cNvPr>
          <p:cNvSpPr>
            <a:spLocks noGrp="1"/>
          </p:cNvSpPr>
          <p:nvPr>
            <p:ph idx="1"/>
          </p:nvPr>
        </p:nvSpPr>
        <p:spPr>
          <a:xfrm>
            <a:off x="6755769" y="1033390"/>
            <a:ext cx="4855037" cy="4825409"/>
          </a:xfrm>
          <a:ln w="57150">
            <a:noFill/>
          </a:ln>
        </p:spPr>
        <p:txBody>
          <a:bodyPr anchor="ctr">
            <a:normAutofit/>
          </a:bodyPr>
          <a:lstStyle/>
          <a:p>
            <a:r>
              <a:rPr lang="en-US" sz="2800" dirty="0">
                <a:solidFill>
                  <a:schemeClr val="accent2">
                    <a:lumMod val="50000"/>
                  </a:schemeClr>
                </a:solidFill>
              </a:rPr>
              <a:t>Are scientific teams the same as business task teams?</a:t>
            </a:r>
          </a:p>
        </p:txBody>
      </p:sp>
    </p:spTree>
    <p:extLst>
      <p:ext uri="{BB962C8B-B14F-4D97-AF65-F5344CB8AC3E}">
        <p14:creationId xmlns:p14="http://schemas.microsoft.com/office/powerpoint/2010/main" val="162064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8149-D7DA-461F-7231-3A0F87D18777}"/>
              </a:ext>
            </a:extLst>
          </p:cNvPr>
          <p:cNvSpPr>
            <a:spLocks noGrp="1"/>
          </p:cNvSpPr>
          <p:nvPr>
            <p:ph type="title"/>
          </p:nvPr>
        </p:nvSpPr>
        <p:spPr/>
        <p:txBody>
          <a:bodyPr/>
          <a:lstStyle/>
          <a:p>
            <a:r>
              <a:rPr lang="en-US" dirty="0"/>
              <a:t>Chat GPT Comparison Between </a:t>
            </a:r>
            <a:br>
              <a:rPr lang="en-US" dirty="0"/>
            </a:br>
            <a:r>
              <a:rPr lang="en-US" dirty="0"/>
              <a:t>Scientific Process and the Business Model</a:t>
            </a:r>
          </a:p>
        </p:txBody>
      </p:sp>
      <p:sp>
        <p:nvSpPr>
          <p:cNvPr id="3" name="Content Placeholder 2">
            <a:extLst>
              <a:ext uri="{FF2B5EF4-FFF2-40B4-BE49-F238E27FC236}">
                <a16:creationId xmlns:a16="http://schemas.microsoft.com/office/drawing/2014/main" id="{AACD1E7A-F29D-69C4-78D9-C687E0F14EC0}"/>
              </a:ext>
            </a:extLst>
          </p:cNvPr>
          <p:cNvSpPr>
            <a:spLocks noGrp="1"/>
          </p:cNvSpPr>
          <p:nvPr>
            <p:ph idx="1"/>
          </p:nvPr>
        </p:nvSpPr>
        <p:spPr>
          <a:xfrm>
            <a:off x="581192" y="2180496"/>
            <a:ext cx="11029615" cy="4141646"/>
          </a:xfrm>
        </p:spPr>
        <p:txBody>
          <a:bodyPr>
            <a:normAutofit fontScale="92500" lnSpcReduction="20000"/>
          </a:bodyPr>
          <a:lstStyle/>
          <a:p>
            <a:pPr marL="0" indent="0">
              <a:buNone/>
            </a:pPr>
            <a:r>
              <a:rPr lang="en-US" sz="2300" b="1" dirty="0">
                <a:solidFill>
                  <a:schemeClr val="accent2"/>
                </a:solidFill>
              </a:rPr>
              <a:t>Scientific Process</a:t>
            </a:r>
          </a:p>
          <a:p>
            <a:r>
              <a:rPr lang="en-US" b="1" dirty="0">
                <a:solidFill>
                  <a:schemeClr val="accent2"/>
                </a:solidFill>
              </a:rPr>
              <a:t>Goal: </a:t>
            </a:r>
            <a:r>
              <a:rPr lang="en-US" dirty="0"/>
              <a:t>To understand how the world works through evidence, testing, and observation</a:t>
            </a:r>
          </a:p>
          <a:p>
            <a:r>
              <a:rPr lang="en-US" b="1" dirty="0">
                <a:solidFill>
                  <a:schemeClr val="accent2"/>
                </a:solidFill>
              </a:rPr>
              <a:t>Key Steps</a:t>
            </a:r>
          </a:p>
          <a:p>
            <a:pPr marL="628650" indent="-342900">
              <a:buFont typeface="+mj-lt"/>
              <a:buAutoNum type="arabicPeriod"/>
            </a:pPr>
            <a:r>
              <a:rPr lang="en-US" b="1" dirty="0"/>
              <a:t>Ask a Question</a:t>
            </a:r>
            <a:r>
              <a:rPr lang="en-US" dirty="0"/>
              <a:t> – start with a curiosity or problem</a:t>
            </a:r>
          </a:p>
          <a:p>
            <a:pPr marL="628650" indent="-342900">
              <a:buFont typeface="+mj-lt"/>
              <a:buAutoNum type="arabicPeriod"/>
            </a:pPr>
            <a:r>
              <a:rPr lang="en-US" b="1" dirty="0"/>
              <a:t>Do Background Research</a:t>
            </a:r>
            <a:r>
              <a:rPr lang="en-US" dirty="0"/>
              <a:t> – understand what’s already known</a:t>
            </a:r>
          </a:p>
          <a:p>
            <a:pPr marL="628650" indent="-342900">
              <a:buFont typeface="+mj-lt"/>
              <a:buAutoNum type="arabicPeriod"/>
            </a:pPr>
            <a:r>
              <a:rPr lang="en-US" b="1" dirty="0"/>
              <a:t>Form a Hypothesis</a:t>
            </a:r>
            <a:r>
              <a:rPr lang="en-US" dirty="0"/>
              <a:t> – make an educated guess</a:t>
            </a:r>
          </a:p>
          <a:p>
            <a:pPr marL="628650" indent="-342900">
              <a:buFont typeface="+mj-lt"/>
              <a:buAutoNum type="arabicPeriod"/>
            </a:pPr>
            <a:r>
              <a:rPr lang="en-US" b="1" dirty="0"/>
              <a:t>Conduct Experiments</a:t>
            </a:r>
            <a:r>
              <a:rPr lang="en-US" dirty="0"/>
              <a:t> – test the hypothesis</a:t>
            </a:r>
          </a:p>
          <a:p>
            <a:pPr marL="628650" indent="-342900">
              <a:buFont typeface="+mj-lt"/>
              <a:buAutoNum type="arabicPeriod"/>
            </a:pPr>
            <a:r>
              <a:rPr lang="en-US" b="1" dirty="0"/>
              <a:t>Analyze Data</a:t>
            </a:r>
            <a:r>
              <a:rPr lang="en-US" dirty="0"/>
              <a:t> – look at the results</a:t>
            </a:r>
          </a:p>
          <a:p>
            <a:pPr marL="628650" indent="-342900">
              <a:buFont typeface="+mj-lt"/>
              <a:buAutoNum type="arabicPeriod"/>
            </a:pPr>
            <a:r>
              <a:rPr lang="en-US" b="1" dirty="0"/>
              <a:t>Draw Conclusions</a:t>
            </a:r>
            <a:r>
              <a:rPr lang="en-US" dirty="0"/>
              <a:t> – decide if your hypothesis was correct</a:t>
            </a:r>
          </a:p>
          <a:p>
            <a:pPr marL="628650" indent="-342900">
              <a:buFont typeface="+mj-lt"/>
              <a:buAutoNum type="arabicPeriod"/>
            </a:pPr>
            <a:r>
              <a:rPr lang="en-US" b="1" dirty="0"/>
              <a:t>Communicate Results</a:t>
            </a:r>
            <a:r>
              <a:rPr lang="en-US" dirty="0"/>
              <a:t> – share with the scientific community</a:t>
            </a:r>
          </a:p>
          <a:p>
            <a:pPr marL="285750" indent="-285750"/>
            <a:r>
              <a:rPr lang="en-US" b="1" dirty="0">
                <a:solidFill>
                  <a:schemeClr val="accent2"/>
                </a:solidFill>
              </a:rPr>
              <a:t>Focus: </a:t>
            </a:r>
            <a:r>
              <a:rPr lang="en-US" dirty="0"/>
              <a:t>Truth, evidence, and repeatable results</a:t>
            </a:r>
          </a:p>
          <a:p>
            <a:pPr marL="285750" indent="-285750"/>
            <a:r>
              <a:rPr lang="en-US" b="1" dirty="0">
                <a:solidFill>
                  <a:schemeClr val="accent2"/>
                </a:solidFill>
              </a:rPr>
              <a:t>Driven by:</a:t>
            </a:r>
            <a:r>
              <a:rPr lang="en-US" dirty="0"/>
              <a:t> Curiosity, peer review, and objective inquiry</a:t>
            </a:r>
          </a:p>
          <a:p>
            <a:endParaRPr lang="en-US" dirty="0"/>
          </a:p>
        </p:txBody>
      </p:sp>
    </p:spTree>
    <p:extLst>
      <p:ext uri="{BB962C8B-B14F-4D97-AF65-F5344CB8AC3E}">
        <p14:creationId xmlns:p14="http://schemas.microsoft.com/office/powerpoint/2010/main" val="384460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9BFAB-F449-0484-AEDB-FAFA3CFEC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2EFDA-9315-F5BE-E406-E9DCB6127E97}"/>
              </a:ext>
            </a:extLst>
          </p:cNvPr>
          <p:cNvSpPr>
            <a:spLocks noGrp="1"/>
          </p:cNvSpPr>
          <p:nvPr>
            <p:ph type="title"/>
          </p:nvPr>
        </p:nvSpPr>
        <p:spPr/>
        <p:txBody>
          <a:bodyPr/>
          <a:lstStyle/>
          <a:p>
            <a:r>
              <a:rPr lang="en-US" dirty="0"/>
              <a:t>Chat GPT Comparison Between </a:t>
            </a:r>
            <a:br>
              <a:rPr lang="en-US" dirty="0"/>
            </a:br>
            <a:r>
              <a:rPr lang="en-US" dirty="0"/>
              <a:t>Scientific Process and the Business Model</a:t>
            </a:r>
          </a:p>
        </p:txBody>
      </p:sp>
      <p:sp>
        <p:nvSpPr>
          <p:cNvPr id="3" name="Content Placeholder 2">
            <a:extLst>
              <a:ext uri="{FF2B5EF4-FFF2-40B4-BE49-F238E27FC236}">
                <a16:creationId xmlns:a16="http://schemas.microsoft.com/office/drawing/2014/main" id="{3AC8BC27-3D60-CE08-0C8E-85096D4887F4}"/>
              </a:ext>
            </a:extLst>
          </p:cNvPr>
          <p:cNvSpPr>
            <a:spLocks noGrp="1"/>
          </p:cNvSpPr>
          <p:nvPr>
            <p:ph idx="1"/>
          </p:nvPr>
        </p:nvSpPr>
        <p:spPr>
          <a:xfrm>
            <a:off x="581192" y="2180496"/>
            <a:ext cx="11029615" cy="4141646"/>
          </a:xfrm>
        </p:spPr>
        <p:txBody>
          <a:bodyPr>
            <a:normAutofit fontScale="70000" lnSpcReduction="20000"/>
          </a:bodyPr>
          <a:lstStyle/>
          <a:p>
            <a:pPr marL="0" indent="0">
              <a:buNone/>
            </a:pPr>
            <a:r>
              <a:rPr lang="en-US" sz="2300" b="1" dirty="0">
                <a:solidFill>
                  <a:schemeClr val="accent2"/>
                </a:solidFill>
              </a:rPr>
              <a:t>Business Model</a:t>
            </a:r>
          </a:p>
          <a:p>
            <a:r>
              <a:rPr lang="en-US" b="1" dirty="0">
                <a:solidFill>
                  <a:schemeClr val="accent2"/>
                </a:solidFill>
              </a:rPr>
              <a:t>Goal: </a:t>
            </a:r>
            <a:r>
              <a:rPr lang="en-US" dirty="0"/>
              <a:t>To create and deliver value in a way that generates profit</a:t>
            </a:r>
          </a:p>
          <a:p>
            <a:r>
              <a:rPr lang="en-US" b="1" dirty="0">
                <a:solidFill>
                  <a:schemeClr val="accent2"/>
                </a:solidFill>
              </a:rPr>
              <a:t>Key Steps</a:t>
            </a:r>
          </a:p>
          <a:p>
            <a:pPr marL="628650" indent="-342900">
              <a:buFont typeface="+mj-lt"/>
              <a:buAutoNum type="arabicPeriod"/>
            </a:pPr>
            <a:r>
              <a:rPr lang="en-US" b="1" dirty="0"/>
              <a:t>Customer Segments </a:t>
            </a:r>
            <a:r>
              <a:rPr lang="en-US" dirty="0"/>
              <a:t>– Who are your customers?</a:t>
            </a:r>
          </a:p>
          <a:p>
            <a:pPr marL="628650" indent="-342900">
              <a:buFont typeface="+mj-lt"/>
              <a:buAutoNum type="arabicPeriod"/>
            </a:pPr>
            <a:r>
              <a:rPr lang="en-US" b="1" dirty="0"/>
              <a:t>Value Propositions </a:t>
            </a:r>
            <a:r>
              <a:rPr lang="en-US" dirty="0"/>
              <a:t>– What problem are you solving?</a:t>
            </a:r>
          </a:p>
          <a:p>
            <a:pPr marL="628650" indent="-342900">
              <a:buFont typeface="+mj-lt"/>
              <a:buAutoNum type="arabicPeriod"/>
            </a:pPr>
            <a:r>
              <a:rPr lang="en-US" b="1" dirty="0"/>
              <a:t>Channels </a:t>
            </a:r>
            <a:r>
              <a:rPr lang="en-US" dirty="0"/>
              <a:t>– How do you reach customers?</a:t>
            </a:r>
          </a:p>
          <a:p>
            <a:pPr marL="628650" indent="-342900">
              <a:buFont typeface="+mj-lt"/>
              <a:buAutoNum type="arabicPeriod"/>
            </a:pPr>
            <a:r>
              <a:rPr lang="en-US" b="1" dirty="0"/>
              <a:t>Customer Relationships </a:t>
            </a:r>
            <a:r>
              <a:rPr lang="en-US" dirty="0"/>
              <a:t>– How do you interact with them?</a:t>
            </a:r>
          </a:p>
          <a:p>
            <a:pPr marL="628650" indent="-342900">
              <a:buFont typeface="+mj-lt"/>
              <a:buAutoNum type="arabicPeriod"/>
            </a:pPr>
            <a:r>
              <a:rPr lang="en-US" b="1" dirty="0"/>
              <a:t>Revenue Streams </a:t>
            </a:r>
            <a:r>
              <a:rPr lang="en-US" dirty="0"/>
              <a:t>– How do you make money?</a:t>
            </a:r>
          </a:p>
          <a:p>
            <a:pPr marL="628650" indent="-342900">
              <a:buFont typeface="+mj-lt"/>
              <a:buAutoNum type="arabicPeriod"/>
            </a:pPr>
            <a:r>
              <a:rPr lang="en-US" b="1" dirty="0"/>
              <a:t>Key Resources </a:t>
            </a:r>
            <a:r>
              <a:rPr lang="en-US" dirty="0"/>
              <a:t>– What assets do you need?</a:t>
            </a:r>
          </a:p>
          <a:p>
            <a:pPr marL="628650" indent="-342900">
              <a:buFont typeface="+mj-lt"/>
              <a:buAutoNum type="arabicPeriod"/>
            </a:pPr>
            <a:r>
              <a:rPr lang="en-US" b="1" dirty="0"/>
              <a:t>Key Activities </a:t>
            </a:r>
            <a:r>
              <a:rPr lang="en-US" dirty="0"/>
              <a:t>– What do you do to deliver value?</a:t>
            </a:r>
          </a:p>
          <a:p>
            <a:pPr marL="628650" indent="-342900">
              <a:buFont typeface="+mj-lt"/>
              <a:buAutoNum type="arabicPeriod"/>
            </a:pPr>
            <a:r>
              <a:rPr lang="en-US" b="1" dirty="0"/>
              <a:t>Key Partners </a:t>
            </a:r>
            <a:r>
              <a:rPr lang="en-US" dirty="0"/>
              <a:t>– Who helps you?</a:t>
            </a:r>
          </a:p>
          <a:p>
            <a:pPr marL="628650" indent="-342900">
              <a:buFont typeface="+mj-lt"/>
              <a:buAutoNum type="arabicPeriod"/>
            </a:pPr>
            <a:r>
              <a:rPr lang="en-US" b="1" dirty="0"/>
              <a:t>Cost Structure </a:t>
            </a:r>
            <a:r>
              <a:rPr lang="en-US" dirty="0"/>
              <a:t>– What does it cost to operate?</a:t>
            </a:r>
          </a:p>
          <a:p>
            <a:pPr marL="285750" indent="-285750"/>
            <a:r>
              <a:rPr lang="en-US" b="1" dirty="0">
                <a:solidFill>
                  <a:schemeClr val="accent2"/>
                </a:solidFill>
              </a:rPr>
              <a:t>Focus: </a:t>
            </a:r>
            <a:r>
              <a:rPr lang="en-US" dirty="0"/>
              <a:t>Profitability, market fit, scalability</a:t>
            </a:r>
          </a:p>
          <a:p>
            <a:pPr marL="285750" indent="-285750"/>
            <a:r>
              <a:rPr lang="en-US" b="1" dirty="0">
                <a:solidFill>
                  <a:schemeClr val="accent2"/>
                </a:solidFill>
              </a:rPr>
              <a:t>Driven by:</a:t>
            </a:r>
            <a:r>
              <a:rPr lang="en-US" dirty="0"/>
              <a:t> Customer needs, competition, and financial sustainability</a:t>
            </a:r>
          </a:p>
          <a:p>
            <a:endParaRPr lang="en-US" dirty="0"/>
          </a:p>
        </p:txBody>
      </p:sp>
    </p:spTree>
    <p:extLst>
      <p:ext uri="{BB962C8B-B14F-4D97-AF65-F5344CB8AC3E}">
        <p14:creationId xmlns:p14="http://schemas.microsoft.com/office/powerpoint/2010/main" val="2232039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BE42-633E-B278-2CB7-23E75CF60736}"/>
              </a:ext>
            </a:extLst>
          </p:cNvPr>
          <p:cNvSpPr>
            <a:spLocks noGrp="1"/>
          </p:cNvSpPr>
          <p:nvPr>
            <p:ph type="title"/>
          </p:nvPr>
        </p:nvSpPr>
        <p:spPr/>
        <p:txBody>
          <a:bodyPr/>
          <a:lstStyle/>
          <a:p>
            <a:r>
              <a:rPr lang="en-US" dirty="0"/>
              <a:t>Assumptions on the Development of the TSLC</a:t>
            </a:r>
          </a:p>
        </p:txBody>
      </p:sp>
      <p:sp>
        <p:nvSpPr>
          <p:cNvPr id="3" name="Content Placeholder 2">
            <a:extLst>
              <a:ext uri="{FF2B5EF4-FFF2-40B4-BE49-F238E27FC236}">
                <a16:creationId xmlns:a16="http://schemas.microsoft.com/office/drawing/2014/main" id="{309FE7F5-2B4C-7961-4927-ADBF18E8047B}"/>
              </a:ext>
            </a:extLst>
          </p:cNvPr>
          <p:cNvSpPr>
            <a:spLocks noGrp="1"/>
          </p:cNvSpPr>
          <p:nvPr>
            <p:ph idx="1"/>
          </p:nvPr>
        </p:nvSpPr>
        <p:spPr>
          <a:xfrm>
            <a:off x="581192" y="2180496"/>
            <a:ext cx="11029615" cy="4497395"/>
          </a:xfrm>
        </p:spPr>
        <p:txBody>
          <a:bodyPr/>
          <a:lstStyle/>
          <a:p>
            <a:r>
              <a:rPr lang="en-US" dirty="0"/>
              <a:t>A comprehensive assessment and evaluation framework is much needed for scientific teams</a:t>
            </a:r>
          </a:p>
          <a:p>
            <a:r>
              <a:rPr lang="en-US" dirty="0"/>
              <a:t>Most work teams have the same characteristics, but considerations need to be made relative to the scientific process and needed multi-disciplinarity to solve highly complex problems</a:t>
            </a:r>
          </a:p>
          <a:p>
            <a:r>
              <a:rPr lang="en-US" dirty="0"/>
              <a:t>The framework must be evidence-informed and ultimately evidence-based</a:t>
            </a:r>
          </a:p>
          <a:p>
            <a:r>
              <a:rPr lang="en-US" dirty="0"/>
              <a:t>The framework to be considered must assume that all teams are in different stages of development or translation and should be assessed on measures relevant to their stage of development</a:t>
            </a:r>
          </a:p>
          <a:p>
            <a:r>
              <a:rPr lang="en-US" dirty="0"/>
              <a:t>Assessment of scientific teams should embody formative evaluation, providing ongoing feedback to strengthen team processes and collaboration</a:t>
            </a:r>
          </a:p>
          <a:p>
            <a:r>
              <a:rPr lang="en-US" dirty="0"/>
              <a:t>Substantive evaluation involving outcomes and impact metrics should be tracked longitudinally, and be linked to assessment results over time and measures</a:t>
            </a:r>
          </a:p>
          <a:p>
            <a:r>
              <a:rPr lang="en-US" dirty="0"/>
              <a:t>Team members and leaders should have input into the choice of assessment measures and evaluative criteria</a:t>
            </a:r>
          </a:p>
          <a:p>
            <a:r>
              <a:rPr lang="en-US" dirty="0"/>
              <a:t>Assessment and evaluation should be systematically tied to team development – not separated</a:t>
            </a:r>
          </a:p>
        </p:txBody>
      </p:sp>
    </p:spTree>
    <p:extLst>
      <p:ext uri="{BB962C8B-B14F-4D97-AF65-F5344CB8AC3E}">
        <p14:creationId xmlns:p14="http://schemas.microsoft.com/office/powerpoint/2010/main" val="408649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C27D1-4008-E223-BC2E-5D4AD86BC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A5776-1C23-E204-1F4C-17FC87C59771}"/>
              </a:ext>
            </a:extLst>
          </p:cNvPr>
          <p:cNvSpPr>
            <a:spLocks noGrp="1"/>
          </p:cNvSpPr>
          <p:nvPr>
            <p:ph type="title"/>
          </p:nvPr>
        </p:nvSpPr>
        <p:spPr/>
        <p:txBody>
          <a:bodyPr>
            <a:normAutofit fontScale="90000"/>
          </a:bodyPr>
          <a:lstStyle/>
          <a:p>
            <a:r>
              <a:rPr lang="en-US" dirty="0"/>
              <a:t>TSLC Model for Team Science Assessment, Development,  and Evaluation Measures (Wooten, 2024)</a:t>
            </a:r>
            <a:br>
              <a:rPr lang="en-US" dirty="0"/>
            </a:br>
            <a:r>
              <a:rPr lang="en-US" sz="2000" dirty="0">
                <a:solidFill>
                  <a:srgbClr val="C00000"/>
                </a:solidFill>
              </a:rPr>
              <a:t>readiness – PROCESSEs –  Collaboration – Affect – Adaptation – Team OUTCOMES</a:t>
            </a:r>
          </a:p>
        </p:txBody>
      </p:sp>
      <p:sp>
        <p:nvSpPr>
          <p:cNvPr id="5" name="Rectangle: Rounded Corners 4">
            <a:extLst>
              <a:ext uri="{FF2B5EF4-FFF2-40B4-BE49-F238E27FC236}">
                <a16:creationId xmlns:a16="http://schemas.microsoft.com/office/drawing/2014/main" id="{8750F0A8-19AD-686C-23B2-646105454084}"/>
              </a:ext>
            </a:extLst>
          </p:cNvPr>
          <p:cNvSpPr>
            <a:spLocks/>
          </p:cNvSpPr>
          <p:nvPr/>
        </p:nvSpPr>
        <p:spPr>
          <a:xfrm>
            <a:off x="2496062" y="3429000"/>
            <a:ext cx="3472249" cy="852617"/>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Team Evolution Adaptation (TE)</a:t>
            </a:r>
          </a:p>
        </p:txBody>
      </p:sp>
      <p:sp>
        <p:nvSpPr>
          <p:cNvPr id="6" name="Rectangle: Rounded Corners 5">
            <a:extLst>
              <a:ext uri="{FF2B5EF4-FFF2-40B4-BE49-F238E27FC236}">
                <a16:creationId xmlns:a16="http://schemas.microsoft.com/office/drawing/2014/main" id="{07BE7EF7-6DC3-8664-0A75-DC7DE2873A32}"/>
              </a:ext>
            </a:extLst>
          </p:cNvPr>
          <p:cNvSpPr>
            <a:spLocks/>
          </p:cNvSpPr>
          <p:nvPr/>
        </p:nvSpPr>
        <p:spPr>
          <a:xfrm>
            <a:off x="2496062" y="4269260"/>
            <a:ext cx="3472249" cy="852617"/>
          </a:xfrm>
          <a:prstGeom prst="roundRect">
            <a:avLst/>
          </a:prstGeom>
          <a:solidFill>
            <a:schemeClr val="tx2">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Team Affect (TA)</a:t>
            </a:r>
          </a:p>
        </p:txBody>
      </p:sp>
      <p:sp>
        <p:nvSpPr>
          <p:cNvPr id="8" name="Rectangle: Rounded Corners 7">
            <a:extLst>
              <a:ext uri="{FF2B5EF4-FFF2-40B4-BE49-F238E27FC236}">
                <a16:creationId xmlns:a16="http://schemas.microsoft.com/office/drawing/2014/main" id="{0ADFCA42-B382-2AFA-5CBC-2ABE4D00355A}"/>
              </a:ext>
            </a:extLst>
          </p:cNvPr>
          <p:cNvSpPr>
            <a:spLocks/>
          </p:cNvSpPr>
          <p:nvPr/>
        </p:nvSpPr>
        <p:spPr>
          <a:xfrm>
            <a:off x="5968311" y="3429000"/>
            <a:ext cx="3472249" cy="852617"/>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Team Process (TP)</a:t>
            </a:r>
          </a:p>
        </p:txBody>
      </p:sp>
      <p:sp>
        <p:nvSpPr>
          <p:cNvPr id="9" name="Rectangle: Rounded Corners 8">
            <a:extLst>
              <a:ext uri="{FF2B5EF4-FFF2-40B4-BE49-F238E27FC236}">
                <a16:creationId xmlns:a16="http://schemas.microsoft.com/office/drawing/2014/main" id="{54251BEF-8BFD-633C-D259-D1C5954DD8A1}"/>
              </a:ext>
            </a:extLst>
          </p:cNvPr>
          <p:cNvSpPr>
            <a:spLocks/>
          </p:cNvSpPr>
          <p:nvPr/>
        </p:nvSpPr>
        <p:spPr>
          <a:xfrm>
            <a:off x="5968311" y="4269260"/>
            <a:ext cx="3472249" cy="852617"/>
          </a:xfrm>
          <a:prstGeom prst="roundRect">
            <a:avLst/>
          </a:prstGeom>
          <a:solidFill>
            <a:schemeClr val="accent3">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Team Collaboration (TC)</a:t>
            </a:r>
          </a:p>
        </p:txBody>
      </p:sp>
      <p:sp>
        <p:nvSpPr>
          <p:cNvPr id="10" name="Isosceles Triangle 9">
            <a:extLst>
              <a:ext uri="{FF2B5EF4-FFF2-40B4-BE49-F238E27FC236}">
                <a16:creationId xmlns:a16="http://schemas.microsoft.com/office/drawing/2014/main" id="{E5F8AE78-21A9-E04A-46FF-3C1F94E5378B}"/>
              </a:ext>
            </a:extLst>
          </p:cNvPr>
          <p:cNvSpPr>
            <a:spLocks/>
          </p:cNvSpPr>
          <p:nvPr/>
        </p:nvSpPr>
        <p:spPr>
          <a:xfrm>
            <a:off x="4596710" y="2119185"/>
            <a:ext cx="2743200" cy="130981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B57C6406-15DA-47A1-D505-4849524FC045}"/>
              </a:ext>
            </a:extLst>
          </p:cNvPr>
          <p:cNvSpPr>
            <a:spLocks/>
          </p:cNvSpPr>
          <p:nvPr/>
        </p:nvSpPr>
        <p:spPr>
          <a:xfrm rot="10800000">
            <a:off x="4596711" y="5121876"/>
            <a:ext cx="2743200" cy="1309816"/>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184FC60E-383B-A463-97A4-223E19397337}"/>
              </a:ext>
            </a:extLst>
          </p:cNvPr>
          <p:cNvSpPr>
            <a:spLocks noGrp="1"/>
          </p:cNvSpPr>
          <p:nvPr>
            <p:ph idx="1"/>
          </p:nvPr>
        </p:nvSpPr>
        <p:spPr>
          <a:xfrm>
            <a:off x="5109727" y="2770211"/>
            <a:ext cx="1717165" cy="710985"/>
          </a:xfrm>
        </p:spPr>
        <p:txBody>
          <a:bodyPr>
            <a:normAutofit fontScale="62500" lnSpcReduction="20000"/>
          </a:bodyPr>
          <a:lstStyle/>
          <a:p>
            <a:pPr marL="0" indent="0" algn="ctr">
              <a:buNone/>
            </a:pPr>
            <a:r>
              <a:rPr lang="en-US" sz="2800" dirty="0">
                <a:solidFill>
                  <a:schemeClr val="bg1"/>
                </a:solidFill>
              </a:rPr>
              <a:t>Team Readiness</a:t>
            </a:r>
          </a:p>
          <a:p>
            <a:pPr marL="0" indent="0" algn="ctr">
              <a:buNone/>
            </a:pPr>
            <a:r>
              <a:rPr lang="en-US" sz="2800" dirty="0">
                <a:solidFill>
                  <a:schemeClr val="bg1"/>
                </a:solidFill>
              </a:rPr>
              <a:t>(TR)</a:t>
            </a:r>
          </a:p>
        </p:txBody>
      </p:sp>
      <p:sp>
        <p:nvSpPr>
          <p:cNvPr id="12" name="Content Placeholder 3">
            <a:extLst>
              <a:ext uri="{FF2B5EF4-FFF2-40B4-BE49-F238E27FC236}">
                <a16:creationId xmlns:a16="http://schemas.microsoft.com/office/drawing/2014/main" id="{9CEAD678-8772-D006-7F80-EF2092EEE2EA}"/>
              </a:ext>
            </a:extLst>
          </p:cNvPr>
          <p:cNvSpPr txBox="1">
            <a:spLocks/>
          </p:cNvSpPr>
          <p:nvPr/>
        </p:nvSpPr>
        <p:spPr>
          <a:xfrm>
            <a:off x="5109728" y="5201723"/>
            <a:ext cx="1717165" cy="954121"/>
          </a:xfrm>
          <a:prstGeom prst="rect">
            <a:avLst/>
          </a:prstGeom>
        </p:spPr>
        <p:txBody>
          <a:bodyPr vert="horz" lIns="91440" tIns="45720" rIns="91440" bIns="45720" rtlCol="0" anchor="ct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0"/>
              </a:spcBef>
              <a:spcAft>
                <a:spcPts val="0"/>
              </a:spcAft>
              <a:buFont typeface="Wingdings 2" panose="05020102010507070707" pitchFamily="18" charset="2"/>
              <a:buNone/>
            </a:pPr>
            <a:r>
              <a:rPr lang="en-US" sz="2000" dirty="0">
                <a:solidFill>
                  <a:schemeClr val="bg1"/>
                </a:solidFill>
              </a:rPr>
              <a:t>Team Outcomes</a:t>
            </a:r>
          </a:p>
          <a:p>
            <a:pPr marL="0" indent="0" algn="ctr">
              <a:spcBef>
                <a:spcPts val="0"/>
              </a:spcBef>
              <a:spcAft>
                <a:spcPts val="0"/>
              </a:spcAft>
              <a:buFont typeface="Wingdings 2" panose="05020102010507070707" pitchFamily="18" charset="2"/>
              <a:buNone/>
            </a:pPr>
            <a:r>
              <a:rPr lang="en-US" sz="2000" dirty="0">
                <a:solidFill>
                  <a:schemeClr val="bg1"/>
                </a:solidFill>
              </a:rPr>
              <a:t>(TO)</a:t>
            </a:r>
          </a:p>
        </p:txBody>
      </p:sp>
    </p:spTree>
    <p:extLst>
      <p:ext uri="{BB962C8B-B14F-4D97-AF65-F5344CB8AC3E}">
        <p14:creationId xmlns:p14="http://schemas.microsoft.com/office/powerpoint/2010/main" val="1107924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AA213-680C-24E2-30B1-62B12459D7CD}"/>
              </a:ext>
            </a:extLst>
          </p:cNvPr>
          <p:cNvSpPr>
            <a:spLocks noGrp="1"/>
          </p:cNvSpPr>
          <p:nvPr>
            <p:ph type="title"/>
          </p:nvPr>
        </p:nvSpPr>
        <p:spPr/>
        <p:txBody>
          <a:bodyPr/>
          <a:lstStyle/>
          <a:p>
            <a:r>
              <a:rPr lang="en-US" dirty="0"/>
              <a:t>General Model of Expected Scientific Team Development</a:t>
            </a:r>
          </a:p>
        </p:txBody>
      </p:sp>
      <p:graphicFrame>
        <p:nvGraphicFramePr>
          <p:cNvPr id="4" name="Content Placeholder 3">
            <a:extLst>
              <a:ext uri="{FF2B5EF4-FFF2-40B4-BE49-F238E27FC236}">
                <a16:creationId xmlns:a16="http://schemas.microsoft.com/office/drawing/2014/main" id="{5FE71619-D3C1-A2EF-65F6-E8E581A8E3AD}"/>
              </a:ext>
            </a:extLst>
          </p:cNvPr>
          <p:cNvGraphicFramePr>
            <a:graphicFrameLocks noGrp="1"/>
          </p:cNvGraphicFramePr>
          <p:nvPr>
            <p:ph idx="1"/>
            <p:extLst>
              <p:ext uri="{D42A27DB-BD31-4B8C-83A1-F6EECF244321}">
                <p14:modId xmlns:p14="http://schemas.microsoft.com/office/powerpoint/2010/main" val="716146353"/>
              </p:ext>
            </p:extLst>
          </p:nvPr>
        </p:nvGraphicFramePr>
        <p:xfrm>
          <a:off x="580691" y="1992636"/>
          <a:ext cx="11029950" cy="825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a:extLst>
              <a:ext uri="{FF2B5EF4-FFF2-40B4-BE49-F238E27FC236}">
                <a16:creationId xmlns:a16="http://schemas.microsoft.com/office/drawing/2014/main" id="{0EE71CAA-7F40-6F48-044B-E48572CE1707}"/>
              </a:ext>
            </a:extLst>
          </p:cNvPr>
          <p:cNvGraphicFramePr>
            <a:graphicFrameLocks noGrp="1"/>
          </p:cNvGraphicFramePr>
          <p:nvPr>
            <p:extLst>
              <p:ext uri="{D42A27DB-BD31-4B8C-83A1-F6EECF244321}">
                <p14:modId xmlns:p14="http://schemas.microsoft.com/office/powerpoint/2010/main" val="386988280"/>
              </p:ext>
            </p:extLst>
          </p:nvPr>
        </p:nvGraphicFramePr>
        <p:xfrm>
          <a:off x="580691" y="2909107"/>
          <a:ext cx="1386654" cy="2674275"/>
        </p:xfrm>
        <a:graphic>
          <a:graphicData uri="http://schemas.openxmlformats.org/drawingml/2006/table">
            <a:tbl>
              <a:tblPr firstRow="1" bandRow="1">
                <a:tableStyleId>{5C22544A-7EE6-4342-B048-85BDC9FD1C3A}</a:tableStyleId>
              </a:tblPr>
              <a:tblGrid>
                <a:gridCol w="1386654">
                  <a:extLst>
                    <a:ext uri="{9D8B030D-6E8A-4147-A177-3AD203B41FA5}">
                      <a16:colId xmlns:a16="http://schemas.microsoft.com/office/drawing/2014/main" val="4193451720"/>
                    </a:ext>
                  </a:extLst>
                </a:gridCol>
              </a:tblGrid>
              <a:tr h="2674275">
                <a:tc>
                  <a:txBody>
                    <a:bodyPr/>
                    <a:lstStyle/>
                    <a:p>
                      <a:pPr marL="111125" indent="-111125">
                        <a:spcAft>
                          <a:spcPts val="600"/>
                        </a:spcAft>
                        <a:buFont typeface="Wingdings" panose="05000000000000000000" pitchFamily="2" charset="2"/>
                        <a:buChar char="§"/>
                      </a:pPr>
                      <a:r>
                        <a:rPr lang="en-US" sz="1200" b="0" dirty="0">
                          <a:solidFill>
                            <a:schemeClr val="tx1"/>
                          </a:solidFill>
                        </a:rPr>
                        <a:t>Exploring possibilities</a:t>
                      </a:r>
                    </a:p>
                    <a:p>
                      <a:pPr marL="111125" indent="-111125">
                        <a:spcAft>
                          <a:spcPts val="600"/>
                        </a:spcAft>
                        <a:buFont typeface="Wingdings" panose="05000000000000000000" pitchFamily="2" charset="2"/>
                        <a:buChar char="§"/>
                      </a:pPr>
                      <a:r>
                        <a:rPr lang="en-US" sz="1200" b="0" dirty="0">
                          <a:solidFill>
                            <a:schemeClr val="tx1"/>
                          </a:solidFill>
                        </a:rPr>
                        <a:t>Exploring potential team members and expertise</a:t>
                      </a:r>
                    </a:p>
                    <a:p>
                      <a:pPr marL="111125" indent="-111125">
                        <a:spcAft>
                          <a:spcPts val="600"/>
                        </a:spcAft>
                        <a:buFont typeface="Wingdings" panose="05000000000000000000" pitchFamily="2" charset="2"/>
                        <a:buChar char="§"/>
                      </a:pPr>
                      <a:r>
                        <a:rPr lang="en-US" sz="1200" b="0" dirty="0">
                          <a:solidFill>
                            <a:schemeClr val="tx1"/>
                          </a:solidFill>
                        </a:rPr>
                        <a:t>Consideration of principal areas and funding sourcing</a:t>
                      </a:r>
                    </a:p>
                  </a:txBody>
                  <a:tcPr>
                    <a:noFill/>
                  </a:tcPr>
                </a:tc>
                <a:extLst>
                  <a:ext uri="{0D108BD9-81ED-4DB2-BD59-A6C34878D82A}">
                    <a16:rowId xmlns:a16="http://schemas.microsoft.com/office/drawing/2014/main" val="3090599048"/>
                  </a:ext>
                </a:extLst>
              </a:tr>
            </a:tbl>
          </a:graphicData>
        </a:graphic>
      </p:graphicFrame>
      <p:graphicFrame>
        <p:nvGraphicFramePr>
          <p:cNvPr id="6" name="Table 5">
            <a:extLst>
              <a:ext uri="{FF2B5EF4-FFF2-40B4-BE49-F238E27FC236}">
                <a16:creationId xmlns:a16="http://schemas.microsoft.com/office/drawing/2014/main" id="{07AC12B6-AF27-9224-1F06-2C32DA87BE1D}"/>
              </a:ext>
            </a:extLst>
          </p:cNvPr>
          <p:cNvGraphicFramePr>
            <a:graphicFrameLocks noGrp="1"/>
          </p:cNvGraphicFramePr>
          <p:nvPr>
            <p:extLst>
              <p:ext uri="{D42A27DB-BD31-4B8C-83A1-F6EECF244321}">
                <p14:modId xmlns:p14="http://schemas.microsoft.com/office/powerpoint/2010/main" val="914784641"/>
              </p:ext>
            </p:extLst>
          </p:nvPr>
        </p:nvGraphicFramePr>
        <p:xfrm>
          <a:off x="2548036" y="2909107"/>
          <a:ext cx="1386654" cy="2674275"/>
        </p:xfrm>
        <a:graphic>
          <a:graphicData uri="http://schemas.openxmlformats.org/drawingml/2006/table">
            <a:tbl>
              <a:tblPr firstRow="1" bandRow="1">
                <a:tableStyleId>{5C22544A-7EE6-4342-B048-85BDC9FD1C3A}</a:tableStyleId>
              </a:tblPr>
              <a:tblGrid>
                <a:gridCol w="1386654">
                  <a:extLst>
                    <a:ext uri="{9D8B030D-6E8A-4147-A177-3AD203B41FA5}">
                      <a16:colId xmlns:a16="http://schemas.microsoft.com/office/drawing/2014/main" val="4193451720"/>
                    </a:ext>
                  </a:extLst>
                </a:gridCol>
              </a:tblGrid>
              <a:tr h="2674275">
                <a:tc>
                  <a:txBody>
                    <a:bodyPr/>
                    <a:lstStyle/>
                    <a:p>
                      <a:pPr marL="111125" indent="-111125">
                        <a:spcAft>
                          <a:spcPts val="600"/>
                        </a:spcAft>
                        <a:buFont typeface="Wingdings" panose="05000000000000000000" pitchFamily="2" charset="2"/>
                        <a:buChar char="§"/>
                      </a:pPr>
                      <a:r>
                        <a:rPr lang="en-US" sz="1200" b="0" dirty="0">
                          <a:solidFill>
                            <a:schemeClr val="tx1"/>
                          </a:solidFill>
                        </a:rPr>
                        <a:t>Establishing boundaries</a:t>
                      </a:r>
                    </a:p>
                    <a:p>
                      <a:pPr marL="111125" indent="-111125">
                        <a:spcAft>
                          <a:spcPts val="600"/>
                        </a:spcAft>
                        <a:buFont typeface="Wingdings" panose="05000000000000000000" pitchFamily="2" charset="2"/>
                        <a:buChar char="§"/>
                      </a:pPr>
                      <a:r>
                        <a:rPr lang="en-US" sz="1200" b="0" dirty="0">
                          <a:solidFill>
                            <a:schemeClr val="tx1"/>
                          </a:solidFill>
                        </a:rPr>
                        <a:t>Creating team vision and overall research strategy</a:t>
                      </a:r>
                    </a:p>
                    <a:p>
                      <a:pPr marL="111125" indent="-111125">
                        <a:spcAft>
                          <a:spcPts val="600"/>
                        </a:spcAft>
                        <a:buFont typeface="Wingdings" panose="05000000000000000000" pitchFamily="2" charset="2"/>
                        <a:buChar char="§"/>
                      </a:pPr>
                      <a:r>
                        <a:rPr lang="en-US" sz="1200" b="0" dirty="0">
                          <a:solidFill>
                            <a:schemeClr val="tx1"/>
                          </a:solidFill>
                        </a:rPr>
                        <a:t>Formulating goals, roles, and rules of operation and governance</a:t>
                      </a:r>
                    </a:p>
                  </a:txBody>
                  <a:tcPr>
                    <a:noFill/>
                  </a:tcPr>
                </a:tc>
                <a:extLst>
                  <a:ext uri="{0D108BD9-81ED-4DB2-BD59-A6C34878D82A}">
                    <a16:rowId xmlns:a16="http://schemas.microsoft.com/office/drawing/2014/main" val="3090599048"/>
                  </a:ext>
                </a:extLst>
              </a:tr>
            </a:tbl>
          </a:graphicData>
        </a:graphic>
      </p:graphicFrame>
      <p:graphicFrame>
        <p:nvGraphicFramePr>
          <p:cNvPr id="7" name="Table 6">
            <a:extLst>
              <a:ext uri="{FF2B5EF4-FFF2-40B4-BE49-F238E27FC236}">
                <a16:creationId xmlns:a16="http://schemas.microsoft.com/office/drawing/2014/main" id="{09E96909-3B72-56FC-68C8-4A5DCFA64444}"/>
              </a:ext>
            </a:extLst>
          </p:cNvPr>
          <p:cNvGraphicFramePr>
            <a:graphicFrameLocks noGrp="1"/>
          </p:cNvGraphicFramePr>
          <p:nvPr>
            <p:extLst>
              <p:ext uri="{D42A27DB-BD31-4B8C-83A1-F6EECF244321}">
                <p14:modId xmlns:p14="http://schemas.microsoft.com/office/powerpoint/2010/main" val="2178373459"/>
              </p:ext>
            </p:extLst>
          </p:nvPr>
        </p:nvGraphicFramePr>
        <p:xfrm>
          <a:off x="4515381" y="2909107"/>
          <a:ext cx="1386654" cy="2674275"/>
        </p:xfrm>
        <a:graphic>
          <a:graphicData uri="http://schemas.openxmlformats.org/drawingml/2006/table">
            <a:tbl>
              <a:tblPr firstRow="1" bandRow="1">
                <a:tableStyleId>{5C22544A-7EE6-4342-B048-85BDC9FD1C3A}</a:tableStyleId>
              </a:tblPr>
              <a:tblGrid>
                <a:gridCol w="1386654">
                  <a:extLst>
                    <a:ext uri="{9D8B030D-6E8A-4147-A177-3AD203B41FA5}">
                      <a16:colId xmlns:a16="http://schemas.microsoft.com/office/drawing/2014/main" val="4193451720"/>
                    </a:ext>
                  </a:extLst>
                </a:gridCol>
              </a:tblGrid>
              <a:tr h="2674275">
                <a:tc>
                  <a:txBody>
                    <a:bodyPr/>
                    <a:lstStyle/>
                    <a:p>
                      <a:pPr marL="111125" indent="-111125">
                        <a:spcAft>
                          <a:spcPts val="600"/>
                        </a:spcAft>
                        <a:buFont typeface="Wingdings" panose="05000000000000000000" pitchFamily="2" charset="2"/>
                        <a:buChar char="§"/>
                      </a:pPr>
                      <a:r>
                        <a:rPr lang="en-US" sz="1200" b="0" dirty="0">
                          <a:solidFill>
                            <a:schemeClr val="tx1"/>
                          </a:solidFill>
                        </a:rPr>
                        <a:t>Creating team identity</a:t>
                      </a:r>
                    </a:p>
                    <a:p>
                      <a:pPr marL="111125" indent="-111125">
                        <a:spcAft>
                          <a:spcPts val="600"/>
                        </a:spcAft>
                        <a:buFont typeface="Wingdings" panose="05000000000000000000" pitchFamily="2" charset="2"/>
                        <a:buChar char="§"/>
                      </a:pPr>
                      <a:r>
                        <a:rPr lang="en-US" sz="1200" b="0" dirty="0">
                          <a:solidFill>
                            <a:schemeClr val="tx1"/>
                          </a:solidFill>
                        </a:rPr>
                        <a:t>Engaging team protocols and behaviors</a:t>
                      </a:r>
                    </a:p>
                    <a:p>
                      <a:pPr marL="111125" indent="-111125">
                        <a:spcAft>
                          <a:spcPts val="600"/>
                        </a:spcAft>
                        <a:buFont typeface="Wingdings" panose="05000000000000000000" pitchFamily="2" charset="2"/>
                        <a:buChar char="§"/>
                      </a:pPr>
                      <a:r>
                        <a:rPr lang="en-US" sz="1200" b="0" dirty="0">
                          <a:solidFill>
                            <a:schemeClr val="tx1"/>
                          </a:solidFill>
                        </a:rPr>
                        <a:t>Leading, influencing, exchanging, resolving issues</a:t>
                      </a:r>
                    </a:p>
                  </a:txBody>
                  <a:tcPr>
                    <a:noFill/>
                  </a:tcPr>
                </a:tc>
                <a:extLst>
                  <a:ext uri="{0D108BD9-81ED-4DB2-BD59-A6C34878D82A}">
                    <a16:rowId xmlns:a16="http://schemas.microsoft.com/office/drawing/2014/main" val="3090599048"/>
                  </a:ext>
                </a:extLst>
              </a:tr>
            </a:tbl>
          </a:graphicData>
        </a:graphic>
      </p:graphicFrame>
      <p:graphicFrame>
        <p:nvGraphicFramePr>
          <p:cNvPr id="8" name="Table 7">
            <a:extLst>
              <a:ext uri="{FF2B5EF4-FFF2-40B4-BE49-F238E27FC236}">
                <a16:creationId xmlns:a16="http://schemas.microsoft.com/office/drawing/2014/main" id="{79645730-1978-BE8D-D293-61D5AD8716FD}"/>
              </a:ext>
            </a:extLst>
          </p:cNvPr>
          <p:cNvGraphicFramePr>
            <a:graphicFrameLocks noGrp="1"/>
          </p:cNvGraphicFramePr>
          <p:nvPr>
            <p:extLst>
              <p:ext uri="{D42A27DB-BD31-4B8C-83A1-F6EECF244321}">
                <p14:modId xmlns:p14="http://schemas.microsoft.com/office/powerpoint/2010/main" val="1633122744"/>
              </p:ext>
            </p:extLst>
          </p:nvPr>
        </p:nvGraphicFramePr>
        <p:xfrm>
          <a:off x="6399596" y="2909107"/>
          <a:ext cx="1386654" cy="2674275"/>
        </p:xfrm>
        <a:graphic>
          <a:graphicData uri="http://schemas.openxmlformats.org/drawingml/2006/table">
            <a:tbl>
              <a:tblPr firstRow="1" bandRow="1">
                <a:tableStyleId>{5C22544A-7EE6-4342-B048-85BDC9FD1C3A}</a:tableStyleId>
              </a:tblPr>
              <a:tblGrid>
                <a:gridCol w="1386654">
                  <a:extLst>
                    <a:ext uri="{9D8B030D-6E8A-4147-A177-3AD203B41FA5}">
                      <a16:colId xmlns:a16="http://schemas.microsoft.com/office/drawing/2014/main" val="4193451720"/>
                    </a:ext>
                  </a:extLst>
                </a:gridCol>
              </a:tblGrid>
              <a:tr h="2674275">
                <a:tc>
                  <a:txBody>
                    <a:bodyPr/>
                    <a:lstStyle/>
                    <a:p>
                      <a:pPr marL="111125" indent="-111125">
                        <a:spcAft>
                          <a:spcPts val="600"/>
                        </a:spcAft>
                        <a:buFont typeface="Wingdings" panose="05000000000000000000" pitchFamily="2" charset="2"/>
                        <a:buChar char="§"/>
                      </a:pPr>
                      <a:r>
                        <a:rPr lang="en-US" sz="1200" b="0" dirty="0">
                          <a:solidFill>
                            <a:schemeClr val="tx1"/>
                          </a:solidFill>
                        </a:rPr>
                        <a:t>Utilizing and integrating resources and knowledge</a:t>
                      </a:r>
                    </a:p>
                    <a:p>
                      <a:pPr marL="111125" indent="-111125">
                        <a:spcAft>
                          <a:spcPts val="600"/>
                        </a:spcAft>
                        <a:buFont typeface="Wingdings" panose="05000000000000000000" pitchFamily="2" charset="2"/>
                        <a:buChar char="§"/>
                      </a:pPr>
                      <a:r>
                        <a:rPr lang="en-US" sz="1200" b="0" dirty="0">
                          <a:solidFill>
                            <a:schemeClr val="tx1"/>
                          </a:solidFill>
                        </a:rPr>
                        <a:t>Enacting collective responsibility for success</a:t>
                      </a:r>
                    </a:p>
                    <a:p>
                      <a:pPr marL="111125" indent="-111125">
                        <a:spcAft>
                          <a:spcPts val="600"/>
                        </a:spcAft>
                        <a:buFont typeface="Wingdings" panose="05000000000000000000" pitchFamily="2" charset="2"/>
                        <a:buChar char="§"/>
                      </a:pPr>
                      <a:r>
                        <a:rPr lang="en-US" sz="1200" b="0" dirty="0">
                          <a:solidFill>
                            <a:schemeClr val="tx1"/>
                          </a:solidFill>
                        </a:rPr>
                        <a:t>Empowering self diagnosis and change, adopting new roles and behaviors</a:t>
                      </a:r>
                    </a:p>
                  </a:txBody>
                  <a:tcPr>
                    <a:noFill/>
                  </a:tcPr>
                </a:tc>
                <a:extLst>
                  <a:ext uri="{0D108BD9-81ED-4DB2-BD59-A6C34878D82A}">
                    <a16:rowId xmlns:a16="http://schemas.microsoft.com/office/drawing/2014/main" val="3090599048"/>
                  </a:ext>
                </a:extLst>
              </a:tr>
            </a:tbl>
          </a:graphicData>
        </a:graphic>
      </p:graphicFrame>
      <p:graphicFrame>
        <p:nvGraphicFramePr>
          <p:cNvPr id="9" name="Table 8">
            <a:extLst>
              <a:ext uri="{FF2B5EF4-FFF2-40B4-BE49-F238E27FC236}">
                <a16:creationId xmlns:a16="http://schemas.microsoft.com/office/drawing/2014/main" id="{FA8480D9-E6C5-E807-D06C-5EB621FD4FE2}"/>
              </a:ext>
            </a:extLst>
          </p:cNvPr>
          <p:cNvGraphicFramePr>
            <a:graphicFrameLocks noGrp="1"/>
          </p:cNvGraphicFramePr>
          <p:nvPr>
            <p:extLst>
              <p:ext uri="{D42A27DB-BD31-4B8C-83A1-F6EECF244321}">
                <p14:modId xmlns:p14="http://schemas.microsoft.com/office/powerpoint/2010/main" val="3773880690"/>
              </p:ext>
            </p:extLst>
          </p:nvPr>
        </p:nvGraphicFramePr>
        <p:xfrm>
          <a:off x="8339772" y="2909107"/>
          <a:ext cx="1386654" cy="2674275"/>
        </p:xfrm>
        <a:graphic>
          <a:graphicData uri="http://schemas.openxmlformats.org/drawingml/2006/table">
            <a:tbl>
              <a:tblPr firstRow="1" bandRow="1">
                <a:tableStyleId>{5C22544A-7EE6-4342-B048-85BDC9FD1C3A}</a:tableStyleId>
              </a:tblPr>
              <a:tblGrid>
                <a:gridCol w="1386654">
                  <a:extLst>
                    <a:ext uri="{9D8B030D-6E8A-4147-A177-3AD203B41FA5}">
                      <a16:colId xmlns:a16="http://schemas.microsoft.com/office/drawing/2014/main" val="4193451720"/>
                    </a:ext>
                  </a:extLst>
                </a:gridCol>
              </a:tblGrid>
              <a:tr h="2674275">
                <a:tc>
                  <a:txBody>
                    <a:bodyPr/>
                    <a:lstStyle/>
                    <a:p>
                      <a:pPr marL="111125" indent="-111125">
                        <a:spcAft>
                          <a:spcPts val="600"/>
                        </a:spcAft>
                        <a:buFont typeface="Wingdings" panose="05000000000000000000" pitchFamily="2" charset="2"/>
                        <a:buChar char="§"/>
                      </a:pPr>
                      <a:r>
                        <a:rPr lang="en-US" sz="1200" b="0" dirty="0">
                          <a:solidFill>
                            <a:schemeClr val="tx1"/>
                          </a:solidFill>
                        </a:rPr>
                        <a:t>Solidifying identity</a:t>
                      </a:r>
                    </a:p>
                    <a:p>
                      <a:pPr marL="111125" indent="-111125">
                        <a:spcAft>
                          <a:spcPts val="600"/>
                        </a:spcAft>
                        <a:buFont typeface="Wingdings" panose="05000000000000000000" pitchFamily="2" charset="2"/>
                        <a:buChar char="§"/>
                      </a:pPr>
                      <a:r>
                        <a:rPr lang="en-US" sz="1200" b="0" dirty="0">
                          <a:solidFill>
                            <a:schemeClr val="tx1"/>
                          </a:solidFill>
                        </a:rPr>
                        <a:t>Enhancing the experience of team membership</a:t>
                      </a:r>
                    </a:p>
                    <a:p>
                      <a:pPr marL="111125" indent="-111125">
                        <a:spcAft>
                          <a:spcPts val="600"/>
                        </a:spcAft>
                        <a:buFont typeface="Wingdings" panose="05000000000000000000" pitchFamily="2" charset="2"/>
                        <a:buChar char="§"/>
                      </a:pPr>
                      <a:r>
                        <a:rPr lang="en-US" sz="1200" b="0" dirty="0">
                          <a:solidFill>
                            <a:schemeClr val="tx1"/>
                          </a:solidFill>
                        </a:rPr>
                        <a:t>Creating awareness of personal and collective experience</a:t>
                      </a:r>
                    </a:p>
                  </a:txBody>
                  <a:tcPr>
                    <a:noFill/>
                  </a:tcPr>
                </a:tc>
                <a:extLst>
                  <a:ext uri="{0D108BD9-81ED-4DB2-BD59-A6C34878D82A}">
                    <a16:rowId xmlns:a16="http://schemas.microsoft.com/office/drawing/2014/main" val="3090599048"/>
                  </a:ext>
                </a:extLst>
              </a:tr>
            </a:tbl>
          </a:graphicData>
        </a:graphic>
      </p:graphicFrame>
      <p:graphicFrame>
        <p:nvGraphicFramePr>
          <p:cNvPr id="10" name="Table 9">
            <a:extLst>
              <a:ext uri="{FF2B5EF4-FFF2-40B4-BE49-F238E27FC236}">
                <a16:creationId xmlns:a16="http://schemas.microsoft.com/office/drawing/2014/main" id="{0C7EF04B-829B-136A-BA1B-C655B911CA64}"/>
              </a:ext>
            </a:extLst>
          </p:cNvPr>
          <p:cNvGraphicFramePr>
            <a:graphicFrameLocks noGrp="1"/>
          </p:cNvGraphicFramePr>
          <p:nvPr>
            <p:extLst>
              <p:ext uri="{D42A27DB-BD31-4B8C-83A1-F6EECF244321}">
                <p14:modId xmlns:p14="http://schemas.microsoft.com/office/powerpoint/2010/main" val="3402339070"/>
              </p:ext>
            </p:extLst>
          </p:nvPr>
        </p:nvGraphicFramePr>
        <p:xfrm>
          <a:off x="10223987" y="2909107"/>
          <a:ext cx="1386654" cy="2674275"/>
        </p:xfrm>
        <a:graphic>
          <a:graphicData uri="http://schemas.openxmlformats.org/drawingml/2006/table">
            <a:tbl>
              <a:tblPr firstRow="1" bandRow="1">
                <a:tableStyleId>{5C22544A-7EE6-4342-B048-85BDC9FD1C3A}</a:tableStyleId>
              </a:tblPr>
              <a:tblGrid>
                <a:gridCol w="1386654">
                  <a:extLst>
                    <a:ext uri="{9D8B030D-6E8A-4147-A177-3AD203B41FA5}">
                      <a16:colId xmlns:a16="http://schemas.microsoft.com/office/drawing/2014/main" val="4193451720"/>
                    </a:ext>
                  </a:extLst>
                </a:gridCol>
              </a:tblGrid>
              <a:tr h="2674275">
                <a:tc>
                  <a:txBody>
                    <a:bodyPr/>
                    <a:lstStyle/>
                    <a:p>
                      <a:pPr marL="111125" indent="-111125">
                        <a:spcAft>
                          <a:spcPts val="600"/>
                        </a:spcAft>
                        <a:buFont typeface="Wingdings" panose="05000000000000000000" pitchFamily="2" charset="2"/>
                        <a:buChar char="§"/>
                      </a:pPr>
                      <a:r>
                        <a:rPr lang="en-US" sz="1200" b="0" dirty="0">
                          <a:solidFill>
                            <a:schemeClr val="tx1"/>
                          </a:solidFill>
                        </a:rPr>
                        <a:t>Implementing sustainable success strategies</a:t>
                      </a:r>
                    </a:p>
                    <a:p>
                      <a:pPr marL="111125" indent="-111125">
                        <a:spcAft>
                          <a:spcPts val="600"/>
                        </a:spcAft>
                        <a:buFont typeface="Wingdings" panose="05000000000000000000" pitchFamily="2" charset="2"/>
                        <a:buChar char="§"/>
                      </a:pPr>
                      <a:r>
                        <a:rPr lang="en-US" sz="1200" b="0" dirty="0">
                          <a:solidFill>
                            <a:schemeClr val="tx1"/>
                          </a:solidFill>
                        </a:rPr>
                        <a:t>Generating alternative pathways for achievement</a:t>
                      </a:r>
                    </a:p>
                    <a:p>
                      <a:pPr marL="111125" indent="-111125">
                        <a:spcAft>
                          <a:spcPts val="600"/>
                        </a:spcAft>
                        <a:buFont typeface="Wingdings" panose="05000000000000000000" pitchFamily="2" charset="2"/>
                        <a:buChar char="§"/>
                      </a:pPr>
                      <a:r>
                        <a:rPr lang="en-US" sz="1200" b="0" dirty="0">
                          <a:solidFill>
                            <a:schemeClr val="tx1"/>
                          </a:solidFill>
                        </a:rPr>
                        <a:t>Reframing purpose and processes</a:t>
                      </a:r>
                    </a:p>
                  </a:txBody>
                  <a:tcPr>
                    <a:noFill/>
                  </a:tcPr>
                </a:tc>
                <a:extLst>
                  <a:ext uri="{0D108BD9-81ED-4DB2-BD59-A6C34878D82A}">
                    <a16:rowId xmlns:a16="http://schemas.microsoft.com/office/drawing/2014/main" val="3090599048"/>
                  </a:ext>
                </a:extLst>
              </a:tr>
            </a:tbl>
          </a:graphicData>
        </a:graphic>
      </p:graphicFrame>
      <p:sp>
        <p:nvSpPr>
          <p:cNvPr id="11" name="Rectangle 10">
            <a:extLst>
              <a:ext uri="{FF2B5EF4-FFF2-40B4-BE49-F238E27FC236}">
                <a16:creationId xmlns:a16="http://schemas.microsoft.com/office/drawing/2014/main" id="{230BAE5F-C1F7-DA74-C168-CF11ABC2489B}"/>
              </a:ext>
            </a:extLst>
          </p:cNvPr>
          <p:cNvSpPr/>
          <p:nvPr/>
        </p:nvSpPr>
        <p:spPr>
          <a:xfrm>
            <a:off x="1067999" y="5957455"/>
            <a:ext cx="10001715" cy="2355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Up 11">
            <a:extLst>
              <a:ext uri="{FF2B5EF4-FFF2-40B4-BE49-F238E27FC236}">
                <a16:creationId xmlns:a16="http://schemas.microsoft.com/office/drawing/2014/main" id="{072BB0C3-2816-3DC3-EE01-7DC43A81AE51}"/>
              </a:ext>
            </a:extLst>
          </p:cNvPr>
          <p:cNvSpPr/>
          <p:nvPr/>
        </p:nvSpPr>
        <p:spPr>
          <a:xfrm>
            <a:off x="1039424" y="5583382"/>
            <a:ext cx="152400" cy="374073"/>
          </a:xfrm>
          <a:prstGeom prst="up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Up 12">
            <a:extLst>
              <a:ext uri="{FF2B5EF4-FFF2-40B4-BE49-F238E27FC236}">
                <a16:creationId xmlns:a16="http://schemas.microsoft.com/office/drawing/2014/main" id="{D1473EE0-BC84-97BB-56BB-4541724D8201}"/>
              </a:ext>
            </a:extLst>
          </p:cNvPr>
          <p:cNvSpPr/>
          <p:nvPr/>
        </p:nvSpPr>
        <p:spPr>
          <a:xfrm>
            <a:off x="8956899" y="5583382"/>
            <a:ext cx="152400" cy="374073"/>
          </a:xfrm>
          <a:prstGeom prst="up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Up 13">
            <a:extLst>
              <a:ext uri="{FF2B5EF4-FFF2-40B4-BE49-F238E27FC236}">
                <a16:creationId xmlns:a16="http://schemas.microsoft.com/office/drawing/2014/main" id="{7765A214-C938-0040-18C9-A1D68A18F5E3}"/>
              </a:ext>
            </a:extLst>
          </p:cNvPr>
          <p:cNvSpPr/>
          <p:nvPr/>
        </p:nvSpPr>
        <p:spPr>
          <a:xfrm rot="10800000">
            <a:off x="10920713" y="5583382"/>
            <a:ext cx="152400" cy="374073"/>
          </a:xfrm>
          <a:prstGeom prst="up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Up 14">
            <a:extLst>
              <a:ext uri="{FF2B5EF4-FFF2-40B4-BE49-F238E27FC236}">
                <a16:creationId xmlns:a16="http://schemas.microsoft.com/office/drawing/2014/main" id="{E909BFE3-EF77-B706-FCC5-25F2F0DF76B7}"/>
              </a:ext>
            </a:extLst>
          </p:cNvPr>
          <p:cNvSpPr/>
          <p:nvPr/>
        </p:nvSpPr>
        <p:spPr>
          <a:xfrm>
            <a:off x="5044489" y="5583382"/>
            <a:ext cx="152400" cy="374073"/>
          </a:xfrm>
          <a:prstGeom prst="up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Up 15">
            <a:extLst>
              <a:ext uri="{FF2B5EF4-FFF2-40B4-BE49-F238E27FC236}">
                <a16:creationId xmlns:a16="http://schemas.microsoft.com/office/drawing/2014/main" id="{AFA8E8AB-ADF3-7F80-8486-46D60C25898E}"/>
              </a:ext>
            </a:extLst>
          </p:cNvPr>
          <p:cNvSpPr/>
          <p:nvPr/>
        </p:nvSpPr>
        <p:spPr>
          <a:xfrm>
            <a:off x="7008303" y="5583382"/>
            <a:ext cx="152400" cy="374073"/>
          </a:xfrm>
          <a:prstGeom prst="up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Up 16">
            <a:extLst>
              <a:ext uri="{FF2B5EF4-FFF2-40B4-BE49-F238E27FC236}">
                <a16:creationId xmlns:a16="http://schemas.microsoft.com/office/drawing/2014/main" id="{F28C08AE-FFD9-EC2E-CBDA-5040EA2910FB}"/>
              </a:ext>
            </a:extLst>
          </p:cNvPr>
          <p:cNvSpPr/>
          <p:nvPr/>
        </p:nvSpPr>
        <p:spPr>
          <a:xfrm>
            <a:off x="3165163" y="5583382"/>
            <a:ext cx="152400" cy="374073"/>
          </a:xfrm>
          <a:prstGeom prst="up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38F2C97-FE55-313A-3972-C65B660942C8}"/>
              </a:ext>
            </a:extLst>
          </p:cNvPr>
          <p:cNvSpPr txBox="1"/>
          <p:nvPr/>
        </p:nvSpPr>
        <p:spPr>
          <a:xfrm>
            <a:off x="5196889" y="6209451"/>
            <a:ext cx="5861006" cy="338554"/>
          </a:xfrm>
          <a:prstGeom prst="rect">
            <a:avLst/>
          </a:prstGeom>
          <a:noFill/>
        </p:spPr>
        <p:txBody>
          <a:bodyPr wrap="square" rtlCol="0">
            <a:spAutoFit/>
          </a:bodyPr>
          <a:lstStyle/>
          <a:p>
            <a:pPr algn="ctr"/>
            <a:r>
              <a:rPr lang="en-US" sz="1600" b="1" dirty="0">
                <a:solidFill>
                  <a:schemeClr val="accent4"/>
                </a:solidFill>
              </a:rPr>
              <a:t>ASSESSING, DIAGNOSING, AND CHANGING</a:t>
            </a:r>
          </a:p>
        </p:txBody>
      </p:sp>
      <p:sp>
        <p:nvSpPr>
          <p:cNvPr id="19" name="TextBox 18">
            <a:extLst>
              <a:ext uri="{FF2B5EF4-FFF2-40B4-BE49-F238E27FC236}">
                <a16:creationId xmlns:a16="http://schemas.microsoft.com/office/drawing/2014/main" id="{FBDA416D-2000-AFD6-8960-960107960062}"/>
              </a:ext>
            </a:extLst>
          </p:cNvPr>
          <p:cNvSpPr txBox="1"/>
          <p:nvPr/>
        </p:nvSpPr>
        <p:spPr>
          <a:xfrm>
            <a:off x="1067999" y="6225920"/>
            <a:ext cx="2097164" cy="338554"/>
          </a:xfrm>
          <a:prstGeom prst="rect">
            <a:avLst/>
          </a:prstGeom>
          <a:noFill/>
        </p:spPr>
        <p:txBody>
          <a:bodyPr wrap="square" rtlCol="0">
            <a:spAutoFit/>
          </a:bodyPr>
          <a:lstStyle/>
          <a:p>
            <a:pPr algn="ctr"/>
            <a:r>
              <a:rPr lang="en-US" sz="1600" b="1" dirty="0">
                <a:solidFill>
                  <a:schemeClr val="accent4"/>
                </a:solidFill>
              </a:rPr>
              <a:t>RESTUCTURING</a:t>
            </a:r>
          </a:p>
        </p:txBody>
      </p:sp>
      <p:cxnSp>
        <p:nvCxnSpPr>
          <p:cNvPr id="21" name="Straight Connector 20">
            <a:extLst>
              <a:ext uri="{FF2B5EF4-FFF2-40B4-BE49-F238E27FC236}">
                <a16:creationId xmlns:a16="http://schemas.microsoft.com/office/drawing/2014/main" id="{D5B7379D-6C96-53C1-C492-6CEE68DE549E}"/>
              </a:ext>
            </a:extLst>
          </p:cNvPr>
          <p:cNvCxnSpPr>
            <a:cxnSpLocks/>
          </p:cNvCxnSpPr>
          <p:nvPr/>
        </p:nvCxnSpPr>
        <p:spPr>
          <a:xfrm>
            <a:off x="3189293" y="5957455"/>
            <a:ext cx="9837" cy="2355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5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5A0672-A00B-4963-A6A1-170BBE229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8AAACA4-841D-AC7A-53AA-036A72A41709}"/>
              </a:ext>
            </a:extLst>
          </p:cNvPr>
          <p:cNvSpPr>
            <a:spLocks noGrp="1"/>
          </p:cNvSpPr>
          <p:nvPr>
            <p:ph type="title"/>
          </p:nvPr>
        </p:nvSpPr>
        <p:spPr>
          <a:xfrm>
            <a:off x="581192" y="702156"/>
            <a:ext cx="7225075" cy="526569"/>
          </a:xfrm>
        </p:spPr>
        <p:txBody>
          <a:bodyPr>
            <a:normAutofit/>
          </a:bodyPr>
          <a:lstStyle/>
          <a:p>
            <a:r>
              <a:rPr lang="en-US" dirty="0">
                <a:solidFill>
                  <a:schemeClr val="accent1"/>
                </a:solidFill>
              </a:rPr>
              <a:t>Bio sketch – Kevin C. Wooten, Ph.D.</a:t>
            </a:r>
          </a:p>
        </p:txBody>
      </p:sp>
      <p:grpSp>
        <p:nvGrpSpPr>
          <p:cNvPr id="14" name="Group 13">
            <a:extLst>
              <a:ext uri="{FF2B5EF4-FFF2-40B4-BE49-F238E27FC236}">
                <a16:creationId xmlns:a16="http://schemas.microsoft.com/office/drawing/2014/main" id="{E8923A14-6C7A-45FB-A5F1-2D27670256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227738C0-CF5C-4616-B33E-C988DE11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6" name="Rectangle 15">
              <a:extLst>
                <a:ext uri="{FF2B5EF4-FFF2-40B4-BE49-F238E27FC236}">
                  <a16:creationId xmlns:a16="http://schemas.microsoft.com/office/drawing/2014/main" id="{784B4E1F-1F78-4844-B851-9410BA47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7" name="Rectangle 16">
              <a:extLst>
                <a:ext uri="{FF2B5EF4-FFF2-40B4-BE49-F238E27FC236}">
                  <a16:creationId xmlns:a16="http://schemas.microsoft.com/office/drawing/2014/main" id="{4B4AE0E5-28A2-4386-BC9B-71ABF5238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sp>
        <p:nvSpPr>
          <p:cNvPr id="9" name="Content Placeholder 8">
            <a:extLst>
              <a:ext uri="{FF2B5EF4-FFF2-40B4-BE49-F238E27FC236}">
                <a16:creationId xmlns:a16="http://schemas.microsoft.com/office/drawing/2014/main" id="{312773AE-9CE2-0CAE-5BEF-AAC2F43B8DD8}"/>
              </a:ext>
            </a:extLst>
          </p:cNvPr>
          <p:cNvSpPr>
            <a:spLocks noGrp="1"/>
          </p:cNvSpPr>
          <p:nvPr>
            <p:ph idx="1"/>
          </p:nvPr>
        </p:nvSpPr>
        <p:spPr>
          <a:xfrm>
            <a:off x="581194" y="1250796"/>
            <a:ext cx="7225074" cy="5150003"/>
          </a:xfrm>
        </p:spPr>
        <p:txBody>
          <a:bodyPr>
            <a:normAutofit fontScale="92500" lnSpcReduction="10000"/>
          </a:bodyPr>
          <a:lstStyle/>
          <a:p>
            <a:pPr marL="0" indent="0">
              <a:buNone/>
            </a:pPr>
            <a:r>
              <a:rPr lang="en-US" sz="1200" dirty="0"/>
              <a:t>Kevin is currently serving as Professor of Management and Human Resource Management at the University of Houston Clear Lake. Previously, he served as the Chief Strategy Officer and was responsible for organizing, maintaining, communicating, implementing, and evaluating the overall university strategy developed by senior leadership in partnership with all major internal constituents. He previously served for over a decade as Chair of the Management Department at the University of Houston Clear Lake, and currently serves as an adjunct faculty member in the Department of Psychology at Rice University, and the School of Public Health at the University of Texas – Medical Branch at Galveston.  Prior to joining the University of Houston System, Kevin served as adjunct faculty at the A.B. Freeman School of Business at Tulane University, teaching Organizational Behavior in the Executive MBA Program.  </a:t>
            </a:r>
          </a:p>
          <a:p>
            <a:pPr marL="0" indent="0">
              <a:buNone/>
            </a:pPr>
            <a:r>
              <a:rPr lang="en-US" sz="1200" dirty="0"/>
              <a:t>Kevin holds a Ph.D. in Industrial Organizational Psychology from Tulane University.  He has over nine years of industrial experience, much of which involved managing the corporate training and development function for a Fortune 500 corporation. Kevin also has over three years of experience as a Vice President and Staff Psychologist for a national consulting firm.</a:t>
            </a:r>
          </a:p>
          <a:p>
            <a:pPr marL="0" indent="0">
              <a:buNone/>
            </a:pPr>
            <a:r>
              <a:rPr lang="en-US" sz="1200" dirty="0"/>
              <a:t>Over the past sixteen years, Kevin has served as the Consulting Director of Evaluation/Quality Improvement and the Lead Team Science Consultant for three consecutive NIH/NCATS CTSA Awards at the University of Texas Medical Branch at Galveston. He has been a national thought leader in the application of Balanced Scorecard methodologies for research centers, team science training and evaluation, as well as pioneering the usage of leadership assessment center methods for scientific leaders. He is the Director and overall architect for the TeamMAPPS program which provides behavioral skills training for team science collaboration.</a:t>
            </a:r>
          </a:p>
          <a:p>
            <a:pPr marL="0" indent="0">
              <a:buNone/>
            </a:pPr>
            <a:r>
              <a:rPr lang="en-US" sz="1200" dirty="0"/>
              <a:t>Kevin maintains an active research and consulting agenda.  He presents his research frequently at international, national, and regional academic conferences.  His research interest includes organizational development, strategic planning, organizational justice, applied evaluation methodologies, change resistance and readiness, and team science. Kevin currently serves on the editorial board for the Journal of Applied Behavioral Science. He has served as a Guest Editor for the Journal of Change Management, Journal of Clinical and Translational Science, and Frontiers of Psychology. Additionally, he has co-authored an award-winning book on the ethics of organizational change.  Kevin served on the Inaugural Board of Directors for the International Network for the Science of Team Science and led them to a 501(c) status.  Over the span of his career, Kevin has consulted leading institutions and Fortune 100 organizations involving organizational development, organizational design, human resource practices, and strategic planning.  </a:t>
            </a:r>
          </a:p>
          <a:p>
            <a:pPr marL="0" indent="0">
              <a:buNone/>
            </a:pPr>
            <a:r>
              <a:rPr lang="en-US" sz="1200" dirty="0"/>
              <a:t>Among Kevin’s hobbies and interests are fly fishing the small creeks and rivers in Missouri and Virginia, traveling abroad, and reading history. His wife Heather is a medical historian and noted polio scholar, and they both enjoy spending time with two grown children in New York and London. </a:t>
            </a:r>
          </a:p>
        </p:txBody>
      </p:sp>
      <p:pic>
        <p:nvPicPr>
          <p:cNvPr id="5" name="Content Placeholder 4" descr="A person in a suit and tie&#10;&#10;AI-generated content may be incorrect.">
            <a:extLst>
              <a:ext uri="{FF2B5EF4-FFF2-40B4-BE49-F238E27FC236}">
                <a16:creationId xmlns:a16="http://schemas.microsoft.com/office/drawing/2014/main" id="{60194A21-9083-7B4C-CCB7-77CD7895C663}"/>
              </a:ext>
            </a:extLst>
          </p:cNvPr>
          <p:cNvPicPr>
            <a:picLocks noChangeAspect="1"/>
          </p:cNvPicPr>
          <p:nvPr/>
        </p:nvPicPr>
        <p:blipFill>
          <a:blip r:embed="rId2"/>
          <a:srcRect l="12468" r="778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2101905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19AA0-6BBF-780D-C391-2EFD13462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29E5B-6F8E-F8AB-FBFE-E9F35AD14D30}"/>
              </a:ext>
            </a:extLst>
          </p:cNvPr>
          <p:cNvSpPr>
            <a:spLocks noGrp="1"/>
          </p:cNvSpPr>
          <p:nvPr>
            <p:ph type="title"/>
          </p:nvPr>
        </p:nvSpPr>
        <p:spPr/>
        <p:txBody>
          <a:bodyPr/>
          <a:lstStyle/>
          <a:p>
            <a:r>
              <a:rPr lang="en-US" dirty="0"/>
              <a:t>TSLC Model: Team READINESS (TR)</a:t>
            </a:r>
          </a:p>
        </p:txBody>
      </p:sp>
      <p:sp>
        <p:nvSpPr>
          <p:cNvPr id="11" name="TextBox 10">
            <a:extLst>
              <a:ext uri="{FF2B5EF4-FFF2-40B4-BE49-F238E27FC236}">
                <a16:creationId xmlns:a16="http://schemas.microsoft.com/office/drawing/2014/main" id="{171D58B3-C368-B6FF-2A1B-D0C969BAFE27}"/>
              </a:ext>
            </a:extLst>
          </p:cNvPr>
          <p:cNvSpPr txBox="1"/>
          <p:nvPr/>
        </p:nvSpPr>
        <p:spPr>
          <a:xfrm>
            <a:off x="3447534" y="2985745"/>
            <a:ext cx="5671751"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Team Orientation</a:t>
            </a:r>
          </a:p>
          <a:p>
            <a:pPr marL="285750" indent="-285750">
              <a:buFont typeface="Arial" panose="020B0604020202020204" pitchFamily="34" charset="0"/>
              <a:buChar char="•"/>
            </a:pPr>
            <a:r>
              <a:rPr lang="en-US" sz="2000" dirty="0"/>
              <a:t>Team Efficacy Expectations</a:t>
            </a:r>
          </a:p>
          <a:p>
            <a:pPr marL="285750" indent="-285750">
              <a:buFont typeface="Arial" panose="020B0604020202020204" pitchFamily="34" charset="0"/>
              <a:buChar char="•"/>
            </a:pPr>
            <a:r>
              <a:rPr lang="en-US" sz="2000" dirty="0"/>
              <a:t>Collaboration Readiness</a:t>
            </a:r>
          </a:p>
        </p:txBody>
      </p:sp>
      <p:sp>
        <p:nvSpPr>
          <p:cNvPr id="24" name="Rectangle: Rounded Corners 23">
            <a:extLst>
              <a:ext uri="{FF2B5EF4-FFF2-40B4-BE49-F238E27FC236}">
                <a16:creationId xmlns:a16="http://schemas.microsoft.com/office/drawing/2014/main" id="{6F100995-9F03-2C27-CBE2-C46E65D66483}"/>
              </a:ext>
            </a:extLst>
          </p:cNvPr>
          <p:cNvSpPr/>
          <p:nvPr/>
        </p:nvSpPr>
        <p:spPr>
          <a:xfrm>
            <a:off x="2674620" y="2163837"/>
            <a:ext cx="6574536" cy="499872"/>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Team Readiness (TR)</a:t>
            </a:r>
          </a:p>
        </p:txBody>
      </p:sp>
    </p:spTree>
    <p:extLst>
      <p:ext uri="{BB962C8B-B14F-4D97-AF65-F5344CB8AC3E}">
        <p14:creationId xmlns:p14="http://schemas.microsoft.com/office/powerpoint/2010/main" val="1358602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5330C-B298-23D8-FD9B-A3D6AE0CA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8EF58E-0439-98D7-488D-950CCAEF14AF}"/>
              </a:ext>
            </a:extLst>
          </p:cNvPr>
          <p:cNvSpPr>
            <a:spLocks noGrp="1"/>
          </p:cNvSpPr>
          <p:nvPr>
            <p:ph type="title"/>
          </p:nvPr>
        </p:nvSpPr>
        <p:spPr/>
        <p:txBody>
          <a:bodyPr/>
          <a:lstStyle/>
          <a:p>
            <a:r>
              <a:rPr lang="en-US" dirty="0"/>
              <a:t>TSLC Model: Team Processes (TP)</a:t>
            </a:r>
          </a:p>
        </p:txBody>
      </p:sp>
      <p:sp>
        <p:nvSpPr>
          <p:cNvPr id="24" name="Rectangle: Rounded Corners 23">
            <a:extLst>
              <a:ext uri="{FF2B5EF4-FFF2-40B4-BE49-F238E27FC236}">
                <a16:creationId xmlns:a16="http://schemas.microsoft.com/office/drawing/2014/main" id="{D5A16C6A-66A9-3CC3-AE3F-8CC4290DA09D}"/>
              </a:ext>
            </a:extLst>
          </p:cNvPr>
          <p:cNvSpPr/>
          <p:nvPr/>
        </p:nvSpPr>
        <p:spPr>
          <a:xfrm>
            <a:off x="2674620" y="2163837"/>
            <a:ext cx="6574536" cy="499872"/>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Team Processes (TP)</a:t>
            </a:r>
          </a:p>
        </p:txBody>
      </p:sp>
      <p:graphicFrame>
        <p:nvGraphicFramePr>
          <p:cNvPr id="4" name="Table 3">
            <a:extLst>
              <a:ext uri="{FF2B5EF4-FFF2-40B4-BE49-F238E27FC236}">
                <a16:creationId xmlns:a16="http://schemas.microsoft.com/office/drawing/2014/main" id="{B50AC1D0-A963-07E3-66BE-EA7840588834}"/>
              </a:ext>
            </a:extLst>
          </p:cNvPr>
          <p:cNvGraphicFramePr>
            <a:graphicFrameLocks noGrp="1"/>
          </p:cNvGraphicFramePr>
          <p:nvPr>
            <p:extLst>
              <p:ext uri="{D42A27DB-BD31-4B8C-83A1-F6EECF244321}">
                <p14:modId xmlns:p14="http://schemas.microsoft.com/office/powerpoint/2010/main" val="2687589472"/>
              </p:ext>
            </p:extLst>
          </p:nvPr>
        </p:nvGraphicFramePr>
        <p:xfrm>
          <a:off x="2674620" y="2867117"/>
          <a:ext cx="6574536" cy="3393440"/>
        </p:xfrm>
        <a:graphic>
          <a:graphicData uri="http://schemas.openxmlformats.org/drawingml/2006/table">
            <a:tbl>
              <a:tblPr firstRow="1" bandRow="1">
                <a:tableStyleId>{5C22544A-7EE6-4342-B048-85BDC9FD1C3A}</a:tableStyleId>
              </a:tblPr>
              <a:tblGrid>
                <a:gridCol w="3287268">
                  <a:extLst>
                    <a:ext uri="{9D8B030D-6E8A-4147-A177-3AD203B41FA5}">
                      <a16:colId xmlns:a16="http://schemas.microsoft.com/office/drawing/2014/main" val="458992796"/>
                    </a:ext>
                  </a:extLst>
                </a:gridCol>
                <a:gridCol w="3287268">
                  <a:extLst>
                    <a:ext uri="{9D8B030D-6E8A-4147-A177-3AD203B41FA5}">
                      <a16:colId xmlns:a16="http://schemas.microsoft.com/office/drawing/2014/main" val="305264966"/>
                    </a:ext>
                  </a:extLst>
                </a:gridCol>
              </a:tblGrid>
              <a:tr h="370840">
                <a:tc gridSpan="2">
                  <a:txBody>
                    <a:bodyPr/>
                    <a:lstStyle/>
                    <a:p>
                      <a:pPr algn="ctr"/>
                      <a:r>
                        <a:rPr lang="en-US" dirty="0"/>
                        <a:t>TP1</a:t>
                      </a:r>
                    </a:p>
                  </a:txBody>
                  <a:tcPr/>
                </a:tc>
                <a:tc hMerge="1">
                  <a:txBody>
                    <a:bodyPr/>
                    <a:lstStyle/>
                    <a:p>
                      <a:endParaRPr lang="en-US" dirty="0"/>
                    </a:p>
                  </a:txBody>
                  <a:tcPr/>
                </a:tc>
                <a:extLst>
                  <a:ext uri="{0D108BD9-81ED-4DB2-BD59-A6C34878D82A}">
                    <a16:rowId xmlns:a16="http://schemas.microsoft.com/office/drawing/2014/main" val="2502238702"/>
                  </a:ext>
                </a:extLst>
              </a:tr>
              <a:tr h="370840">
                <a:tc>
                  <a:txBody>
                    <a:bodyPr/>
                    <a:lstStyle/>
                    <a:p>
                      <a:r>
                        <a:rPr lang="en-US" sz="1800" b="1" u="sng" dirty="0"/>
                        <a:t>Task Orientation</a:t>
                      </a:r>
                      <a:endParaRPr lang="en-US" sz="1800" dirty="0"/>
                    </a:p>
                    <a:p>
                      <a:pPr marL="285750" indent="-285750">
                        <a:buFont typeface="Arial" panose="020B0604020202020204" pitchFamily="34" charset="0"/>
                        <a:buChar char="•"/>
                      </a:pPr>
                      <a:r>
                        <a:rPr lang="en-US" sz="1800" dirty="0"/>
                        <a:t>Goal Clarity</a:t>
                      </a:r>
                    </a:p>
                    <a:p>
                      <a:pPr marL="285750" indent="-285750">
                        <a:buFont typeface="Arial" panose="020B0604020202020204" pitchFamily="34" charset="0"/>
                        <a:buChar char="•"/>
                      </a:pPr>
                      <a:r>
                        <a:rPr lang="en-US" sz="1800" dirty="0"/>
                        <a:t>Role Clarity </a:t>
                      </a:r>
                    </a:p>
                    <a:p>
                      <a:pPr marL="285750" indent="-285750">
                        <a:buFont typeface="Arial" panose="020B0604020202020204" pitchFamily="34" charset="0"/>
                        <a:buChar char="•"/>
                      </a:pPr>
                      <a:r>
                        <a:rPr lang="en-US" sz="1800" dirty="0"/>
                        <a:t>Coordination &amp; Control</a:t>
                      </a:r>
                    </a:p>
                    <a:p>
                      <a:pPr marL="285750" indent="-285750">
                        <a:buFont typeface="Arial" panose="020B0604020202020204" pitchFamily="34" charset="0"/>
                        <a:buChar char="•"/>
                      </a:pPr>
                      <a:r>
                        <a:rPr lang="en-US" sz="1800" dirty="0"/>
                        <a:t>Performance Review</a:t>
                      </a:r>
                    </a:p>
                  </a:txBody>
                  <a:tcPr/>
                </a:tc>
                <a:tc>
                  <a:txBody>
                    <a:bodyPr/>
                    <a:lstStyle/>
                    <a:p>
                      <a:r>
                        <a:rPr lang="en-US" sz="1800" b="1" u="sng" dirty="0"/>
                        <a:t>Expectations</a:t>
                      </a:r>
                    </a:p>
                    <a:p>
                      <a:pPr marL="171450" indent="-171450">
                        <a:buFont typeface="Arial" panose="020B0604020202020204" pitchFamily="34" charset="0"/>
                        <a:buChar char="•"/>
                      </a:pPr>
                      <a:r>
                        <a:rPr lang="en-US" sz="1800" dirty="0"/>
                        <a:t>Norms</a:t>
                      </a:r>
                    </a:p>
                    <a:p>
                      <a:pPr marL="171450" indent="-171450">
                        <a:buFont typeface="Arial" panose="020B0604020202020204" pitchFamily="34" charset="0"/>
                        <a:buChar char="•"/>
                      </a:pPr>
                      <a:r>
                        <a:rPr lang="en-US" sz="1800" dirty="0"/>
                        <a:t>Mental Model</a:t>
                      </a:r>
                    </a:p>
                    <a:p>
                      <a:endParaRPr lang="en-US" dirty="0"/>
                    </a:p>
                  </a:txBody>
                  <a:tcPr/>
                </a:tc>
                <a:extLst>
                  <a:ext uri="{0D108BD9-81ED-4DB2-BD59-A6C34878D82A}">
                    <a16:rowId xmlns:a16="http://schemas.microsoft.com/office/drawing/2014/main" val="374419255"/>
                  </a:ext>
                </a:extLst>
              </a:tr>
              <a:tr h="370840">
                <a:tc gridSpan="2">
                  <a:txBody>
                    <a:bodyPr/>
                    <a:lstStyle/>
                    <a:p>
                      <a:pPr marL="0" indent="0" algn="ctr">
                        <a:buFont typeface="Arial" panose="020B0604020202020204" pitchFamily="34" charset="0"/>
                        <a:buNone/>
                      </a:pPr>
                      <a:r>
                        <a:rPr lang="en-US" sz="1800" b="1" dirty="0">
                          <a:solidFill>
                            <a:schemeClr val="bg1"/>
                          </a:solidFill>
                        </a:rPr>
                        <a:t>TP2</a:t>
                      </a:r>
                    </a:p>
                  </a:txBody>
                  <a:tcPr>
                    <a:solidFill>
                      <a:schemeClr val="accent1"/>
                    </a:solidFill>
                  </a:tcPr>
                </a:tc>
                <a:tc hMerge="1">
                  <a:txBody>
                    <a:bodyPr/>
                    <a:lstStyle/>
                    <a:p>
                      <a:endParaRPr lang="en-US" dirty="0"/>
                    </a:p>
                  </a:txBody>
                  <a:tcPr/>
                </a:tc>
                <a:extLst>
                  <a:ext uri="{0D108BD9-81ED-4DB2-BD59-A6C34878D82A}">
                    <a16:rowId xmlns:a16="http://schemas.microsoft.com/office/drawing/2014/main" val="2432631364"/>
                  </a:ext>
                </a:extLst>
              </a:tr>
              <a:tr h="370840">
                <a:tc>
                  <a:txBody>
                    <a:bodyPr/>
                    <a:lstStyle/>
                    <a:p>
                      <a:r>
                        <a:rPr lang="en-US" sz="1800" b="1" u="sng" dirty="0"/>
                        <a:t>Interactions</a:t>
                      </a:r>
                      <a:endParaRPr lang="en-US" sz="1800" dirty="0"/>
                    </a:p>
                    <a:p>
                      <a:pPr marL="171450" indent="-171450">
                        <a:buFont typeface="Arial" panose="020B0604020202020204" pitchFamily="34" charset="0"/>
                        <a:buChar char="•"/>
                      </a:pPr>
                      <a:r>
                        <a:rPr lang="en-US" sz="1800" dirty="0"/>
                        <a:t>Transformational Leadership</a:t>
                      </a:r>
                    </a:p>
                    <a:p>
                      <a:pPr marL="171450" indent="-171450">
                        <a:buFont typeface="Arial" panose="020B0604020202020204" pitchFamily="34" charset="0"/>
                        <a:buChar char="•"/>
                      </a:pPr>
                      <a:r>
                        <a:rPr lang="en-US" sz="1800" dirty="0"/>
                        <a:t>Communication</a:t>
                      </a:r>
                    </a:p>
                    <a:p>
                      <a:pPr marL="171450" indent="-171450">
                        <a:buFont typeface="Arial" panose="020B0604020202020204" pitchFamily="34" charset="0"/>
                        <a:buChar char="•"/>
                      </a:pPr>
                      <a:r>
                        <a:rPr lang="en-US" sz="1800" dirty="0"/>
                        <a:t>Conflict Resolution</a:t>
                      </a:r>
                    </a:p>
                  </a:txBody>
                  <a:tcPr/>
                </a:tc>
                <a:tc>
                  <a:txBody>
                    <a:bodyPr/>
                    <a:lstStyle/>
                    <a:p>
                      <a:r>
                        <a:rPr lang="en-US" sz="1800" b="1" u="sng" dirty="0"/>
                        <a:t>Development</a:t>
                      </a:r>
                    </a:p>
                    <a:p>
                      <a:pPr marL="171450" indent="-171450">
                        <a:buFont typeface="Arial" panose="020B0604020202020204" pitchFamily="34" charset="0"/>
                        <a:buChar char="•"/>
                      </a:pPr>
                      <a:r>
                        <a:rPr lang="en-US" sz="1800" dirty="0"/>
                        <a:t>Reflection and Action Planning</a:t>
                      </a:r>
                    </a:p>
                    <a:p>
                      <a:pPr marL="171450" indent="-171450">
                        <a:buFont typeface="Arial" panose="020B0604020202020204" pitchFamily="34" charset="0"/>
                        <a:buChar char="•"/>
                      </a:pPr>
                      <a:r>
                        <a:rPr lang="en-US" sz="1800" dirty="0"/>
                        <a:t>Developmental Focus</a:t>
                      </a:r>
                    </a:p>
                    <a:p>
                      <a:pPr marL="171450" indent="-171450">
                        <a:buFont typeface="Arial" panose="020B0604020202020204" pitchFamily="34" charset="0"/>
                        <a:buChar char="•"/>
                      </a:pPr>
                      <a:r>
                        <a:rPr lang="en-US" sz="1800" dirty="0"/>
                        <a:t>Member Support</a:t>
                      </a:r>
                      <a:endParaRPr lang="en-US" dirty="0"/>
                    </a:p>
                  </a:txBody>
                  <a:tcPr/>
                </a:tc>
                <a:extLst>
                  <a:ext uri="{0D108BD9-81ED-4DB2-BD59-A6C34878D82A}">
                    <a16:rowId xmlns:a16="http://schemas.microsoft.com/office/drawing/2014/main" val="1791129273"/>
                  </a:ext>
                </a:extLst>
              </a:tr>
            </a:tbl>
          </a:graphicData>
        </a:graphic>
      </p:graphicFrame>
    </p:spTree>
    <p:extLst>
      <p:ext uri="{BB962C8B-B14F-4D97-AF65-F5344CB8AC3E}">
        <p14:creationId xmlns:p14="http://schemas.microsoft.com/office/powerpoint/2010/main" val="748319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42289-6400-2E68-A98C-F7FD093002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12132-DD65-38CD-81FC-EC65D2ED7800}"/>
              </a:ext>
            </a:extLst>
          </p:cNvPr>
          <p:cNvSpPr>
            <a:spLocks noGrp="1"/>
          </p:cNvSpPr>
          <p:nvPr>
            <p:ph type="title"/>
          </p:nvPr>
        </p:nvSpPr>
        <p:spPr/>
        <p:txBody>
          <a:bodyPr/>
          <a:lstStyle/>
          <a:p>
            <a:r>
              <a:rPr lang="en-US" dirty="0"/>
              <a:t>TSLC Model: Team COLLABORATION (TC)</a:t>
            </a:r>
          </a:p>
        </p:txBody>
      </p:sp>
      <p:sp>
        <p:nvSpPr>
          <p:cNvPr id="25" name="Rectangle: Rounded Corners 24">
            <a:extLst>
              <a:ext uri="{FF2B5EF4-FFF2-40B4-BE49-F238E27FC236}">
                <a16:creationId xmlns:a16="http://schemas.microsoft.com/office/drawing/2014/main" id="{C88B4A99-7134-2CA1-A2D8-D062544D91FF}"/>
              </a:ext>
            </a:extLst>
          </p:cNvPr>
          <p:cNvSpPr/>
          <p:nvPr/>
        </p:nvSpPr>
        <p:spPr>
          <a:xfrm>
            <a:off x="2808732" y="2131818"/>
            <a:ext cx="6574536" cy="499872"/>
          </a:xfrm>
          <a:prstGeom prst="round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Team Collaboration (TC)</a:t>
            </a:r>
          </a:p>
        </p:txBody>
      </p:sp>
      <p:graphicFrame>
        <p:nvGraphicFramePr>
          <p:cNvPr id="3" name="Table 2">
            <a:extLst>
              <a:ext uri="{FF2B5EF4-FFF2-40B4-BE49-F238E27FC236}">
                <a16:creationId xmlns:a16="http://schemas.microsoft.com/office/drawing/2014/main" id="{0742C910-2847-8488-6468-6CE4792331BA}"/>
              </a:ext>
            </a:extLst>
          </p:cNvPr>
          <p:cNvGraphicFramePr>
            <a:graphicFrameLocks noGrp="1"/>
          </p:cNvGraphicFramePr>
          <p:nvPr>
            <p:extLst>
              <p:ext uri="{D42A27DB-BD31-4B8C-83A1-F6EECF244321}">
                <p14:modId xmlns:p14="http://schemas.microsoft.com/office/powerpoint/2010/main" val="2453336686"/>
              </p:ext>
            </p:extLst>
          </p:nvPr>
        </p:nvGraphicFramePr>
        <p:xfrm>
          <a:off x="2808732" y="2853263"/>
          <a:ext cx="6574536" cy="3119120"/>
        </p:xfrm>
        <a:graphic>
          <a:graphicData uri="http://schemas.openxmlformats.org/drawingml/2006/table">
            <a:tbl>
              <a:tblPr firstRow="1" bandRow="1">
                <a:tableStyleId>{5C22544A-7EE6-4342-B048-85BDC9FD1C3A}</a:tableStyleId>
              </a:tblPr>
              <a:tblGrid>
                <a:gridCol w="6574536">
                  <a:extLst>
                    <a:ext uri="{9D8B030D-6E8A-4147-A177-3AD203B41FA5}">
                      <a16:colId xmlns:a16="http://schemas.microsoft.com/office/drawing/2014/main" val="458992796"/>
                    </a:ext>
                  </a:extLst>
                </a:gridCol>
              </a:tblGrid>
              <a:tr h="370840">
                <a:tc>
                  <a:txBody>
                    <a:bodyPr/>
                    <a:lstStyle/>
                    <a:p>
                      <a:pPr algn="ctr"/>
                      <a:r>
                        <a:rPr lang="en-US" dirty="0"/>
                        <a:t>TC1</a:t>
                      </a:r>
                    </a:p>
                  </a:txBody>
                  <a:tcPr>
                    <a:solidFill>
                      <a:schemeClr val="accent3">
                        <a:lumMod val="75000"/>
                      </a:schemeClr>
                    </a:solidFill>
                  </a:tcPr>
                </a:tc>
                <a:extLst>
                  <a:ext uri="{0D108BD9-81ED-4DB2-BD59-A6C34878D82A}">
                    <a16:rowId xmlns:a16="http://schemas.microsoft.com/office/drawing/2014/main" val="2502238702"/>
                  </a:ext>
                </a:extLst>
              </a:tr>
              <a:tr h="370840">
                <a:tc>
                  <a:txBody>
                    <a:bodyPr/>
                    <a:lstStyle/>
                    <a:p>
                      <a:pPr marL="285750" indent="-285750">
                        <a:buFont typeface="Arial" panose="020B0604020202020204" pitchFamily="34" charset="0"/>
                        <a:buChar char="•"/>
                      </a:pPr>
                      <a:r>
                        <a:rPr lang="en-US" sz="1800" dirty="0"/>
                        <a:t>Disciplinary and Community Expertise</a:t>
                      </a:r>
                    </a:p>
                    <a:p>
                      <a:pPr marL="285750" indent="-285750">
                        <a:buFont typeface="Arial" panose="020B0604020202020204" pitchFamily="34" charset="0"/>
                        <a:buChar char="•"/>
                      </a:pPr>
                      <a:r>
                        <a:rPr lang="en-US" sz="1800" dirty="0"/>
                        <a:t>Effective Meeting Management</a:t>
                      </a:r>
                    </a:p>
                    <a:p>
                      <a:pPr marL="285750" indent="-285750">
                        <a:buFont typeface="Arial" panose="020B0604020202020204" pitchFamily="34" charset="0"/>
                        <a:buChar char="•"/>
                      </a:pPr>
                      <a:r>
                        <a:rPr lang="en-US" sz="1800" dirty="0"/>
                        <a:t>Resource Sharing</a:t>
                      </a:r>
                    </a:p>
                    <a:p>
                      <a:pPr marL="285750" indent="-285750">
                        <a:buFont typeface="Arial" panose="020B0604020202020204" pitchFamily="34" charset="0"/>
                        <a:buChar char="•"/>
                      </a:pPr>
                      <a:r>
                        <a:rPr lang="en-US" sz="1800" dirty="0"/>
                        <a:t>Information Exchange</a:t>
                      </a:r>
                    </a:p>
                  </a:txBody>
                  <a:tcPr>
                    <a:solidFill>
                      <a:schemeClr val="accent3">
                        <a:lumMod val="20000"/>
                        <a:lumOff val="80000"/>
                      </a:schemeClr>
                    </a:solidFill>
                  </a:tcPr>
                </a:tc>
                <a:extLst>
                  <a:ext uri="{0D108BD9-81ED-4DB2-BD59-A6C34878D82A}">
                    <a16:rowId xmlns:a16="http://schemas.microsoft.com/office/drawing/2014/main" val="374419255"/>
                  </a:ext>
                </a:extLst>
              </a:tr>
              <a:tr h="370840">
                <a:tc>
                  <a:txBody>
                    <a:bodyPr/>
                    <a:lstStyle/>
                    <a:p>
                      <a:pPr marL="0" indent="0" algn="ctr">
                        <a:buFont typeface="Arial" panose="020B0604020202020204" pitchFamily="34" charset="0"/>
                        <a:buNone/>
                      </a:pPr>
                      <a:r>
                        <a:rPr lang="en-US" sz="1800" b="1" dirty="0">
                          <a:solidFill>
                            <a:schemeClr val="bg1"/>
                          </a:solidFill>
                        </a:rPr>
                        <a:t>TC2</a:t>
                      </a:r>
                    </a:p>
                  </a:txBody>
                  <a:tcPr>
                    <a:solidFill>
                      <a:schemeClr val="accent3">
                        <a:lumMod val="75000"/>
                      </a:schemeClr>
                    </a:solidFill>
                  </a:tcPr>
                </a:tc>
                <a:extLst>
                  <a:ext uri="{0D108BD9-81ED-4DB2-BD59-A6C34878D82A}">
                    <a16:rowId xmlns:a16="http://schemas.microsoft.com/office/drawing/2014/main" val="2432631364"/>
                  </a:ext>
                </a:extLst>
              </a:tr>
              <a:tr h="370840">
                <a:tc>
                  <a:txBody>
                    <a:bodyPr/>
                    <a:lstStyle/>
                    <a:p>
                      <a:pPr marL="285750" indent="-285750">
                        <a:buFont typeface="Arial" panose="020B0604020202020204" pitchFamily="34" charset="0"/>
                        <a:buChar char="•"/>
                      </a:pPr>
                      <a:r>
                        <a:rPr lang="en-US" sz="1800" dirty="0"/>
                        <a:t>Member Equity</a:t>
                      </a:r>
                    </a:p>
                    <a:p>
                      <a:pPr marL="285750" indent="-285750">
                        <a:buFont typeface="Arial" panose="020B0604020202020204" pitchFamily="34" charset="0"/>
                        <a:buChar char="•"/>
                      </a:pPr>
                      <a:r>
                        <a:rPr lang="en-US" sz="1800" dirty="0"/>
                        <a:t>Joint Problem Solving</a:t>
                      </a:r>
                    </a:p>
                    <a:p>
                      <a:pPr marL="285750" indent="-285750">
                        <a:buFont typeface="Arial" panose="020B0604020202020204" pitchFamily="34" charset="0"/>
                        <a:buChar char="•"/>
                      </a:pPr>
                      <a:r>
                        <a:rPr lang="en-US" sz="1800" dirty="0"/>
                        <a:t>Psychological Safety</a:t>
                      </a:r>
                    </a:p>
                    <a:p>
                      <a:pPr marL="285750" indent="-285750">
                        <a:buFont typeface="Arial" panose="020B0604020202020204" pitchFamily="34" charset="0"/>
                        <a:buChar char="•"/>
                      </a:pPr>
                      <a:r>
                        <a:rPr lang="en-US" sz="1800" dirty="0"/>
                        <a:t>Shared Leadership</a:t>
                      </a:r>
                      <a:endParaRPr lang="en-US" dirty="0"/>
                    </a:p>
                  </a:txBody>
                  <a:tcPr>
                    <a:solidFill>
                      <a:schemeClr val="accent3">
                        <a:lumMod val="20000"/>
                        <a:lumOff val="80000"/>
                      </a:schemeClr>
                    </a:solidFill>
                  </a:tcPr>
                </a:tc>
                <a:extLst>
                  <a:ext uri="{0D108BD9-81ED-4DB2-BD59-A6C34878D82A}">
                    <a16:rowId xmlns:a16="http://schemas.microsoft.com/office/drawing/2014/main" val="1791129273"/>
                  </a:ext>
                </a:extLst>
              </a:tr>
            </a:tbl>
          </a:graphicData>
        </a:graphic>
      </p:graphicFrame>
    </p:spTree>
    <p:extLst>
      <p:ext uri="{BB962C8B-B14F-4D97-AF65-F5344CB8AC3E}">
        <p14:creationId xmlns:p14="http://schemas.microsoft.com/office/powerpoint/2010/main" val="3462805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42289-6400-2E68-A98C-F7FD093002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12132-DD65-38CD-81FC-EC65D2ED7800}"/>
              </a:ext>
            </a:extLst>
          </p:cNvPr>
          <p:cNvSpPr>
            <a:spLocks noGrp="1"/>
          </p:cNvSpPr>
          <p:nvPr>
            <p:ph type="title"/>
          </p:nvPr>
        </p:nvSpPr>
        <p:spPr/>
        <p:txBody>
          <a:bodyPr/>
          <a:lstStyle/>
          <a:p>
            <a:r>
              <a:rPr lang="en-US" dirty="0"/>
              <a:t>TSLC Model: Team AFFECT</a:t>
            </a:r>
          </a:p>
        </p:txBody>
      </p:sp>
      <p:sp>
        <p:nvSpPr>
          <p:cNvPr id="13" name="TextBox 12">
            <a:extLst>
              <a:ext uri="{FF2B5EF4-FFF2-40B4-BE49-F238E27FC236}">
                <a16:creationId xmlns:a16="http://schemas.microsoft.com/office/drawing/2014/main" id="{D198E5E5-9359-54EC-2C58-1843BD42CBE5}"/>
              </a:ext>
            </a:extLst>
          </p:cNvPr>
          <p:cNvSpPr txBox="1"/>
          <p:nvPr/>
        </p:nvSpPr>
        <p:spPr>
          <a:xfrm>
            <a:off x="4714494" y="2921168"/>
            <a:ext cx="2763012"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Team Satisfaction</a:t>
            </a:r>
          </a:p>
          <a:p>
            <a:pPr marL="285750" indent="-285750">
              <a:buFont typeface="Arial" panose="020B0604020202020204" pitchFamily="34" charset="0"/>
              <a:buChar char="•"/>
            </a:pPr>
            <a:r>
              <a:rPr lang="en-US" sz="2000" dirty="0"/>
              <a:t>Team Commitment</a:t>
            </a:r>
          </a:p>
          <a:p>
            <a:pPr marL="285750" indent="-285750">
              <a:buFont typeface="Arial" panose="020B0604020202020204" pitchFamily="34" charset="0"/>
              <a:buChar char="•"/>
            </a:pPr>
            <a:r>
              <a:rPr lang="en-US" sz="2000" dirty="0"/>
              <a:t>Team Trust</a:t>
            </a:r>
          </a:p>
        </p:txBody>
      </p:sp>
      <p:sp>
        <p:nvSpPr>
          <p:cNvPr id="26" name="Rectangle: Rounded Corners 25">
            <a:extLst>
              <a:ext uri="{FF2B5EF4-FFF2-40B4-BE49-F238E27FC236}">
                <a16:creationId xmlns:a16="http://schemas.microsoft.com/office/drawing/2014/main" id="{A49F2639-664B-832C-5E92-2B16A474502B}"/>
              </a:ext>
            </a:extLst>
          </p:cNvPr>
          <p:cNvSpPr/>
          <p:nvPr/>
        </p:nvSpPr>
        <p:spPr>
          <a:xfrm>
            <a:off x="2808732" y="2144009"/>
            <a:ext cx="6574536" cy="499872"/>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Team Affect (TA)</a:t>
            </a:r>
          </a:p>
        </p:txBody>
      </p:sp>
    </p:spTree>
    <p:extLst>
      <p:ext uri="{BB962C8B-B14F-4D97-AF65-F5344CB8AC3E}">
        <p14:creationId xmlns:p14="http://schemas.microsoft.com/office/powerpoint/2010/main" val="1134019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42289-6400-2E68-A98C-F7FD093002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12132-DD65-38CD-81FC-EC65D2ED7800}"/>
              </a:ext>
            </a:extLst>
          </p:cNvPr>
          <p:cNvSpPr>
            <a:spLocks noGrp="1"/>
          </p:cNvSpPr>
          <p:nvPr>
            <p:ph type="title"/>
          </p:nvPr>
        </p:nvSpPr>
        <p:spPr/>
        <p:txBody>
          <a:bodyPr/>
          <a:lstStyle/>
          <a:p>
            <a:r>
              <a:rPr lang="en-US" dirty="0"/>
              <a:t>TSLC Model: Team Evolution and ADAPTATION (TE)</a:t>
            </a:r>
          </a:p>
        </p:txBody>
      </p:sp>
      <p:sp>
        <p:nvSpPr>
          <p:cNvPr id="14" name="TextBox 13">
            <a:extLst>
              <a:ext uri="{FF2B5EF4-FFF2-40B4-BE49-F238E27FC236}">
                <a16:creationId xmlns:a16="http://schemas.microsoft.com/office/drawing/2014/main" id="{B9733FD3-AA1D-0A2D-8203-ACB461ECA945}"/>
              </a:ext>
            </a:extLst>
          </p:cNvPr>
          <p:cNvSpPr txBox="1"/>
          <p:nvPr/>
        </p:nvSpPr>
        <p:spPr>
          <a:xfrm>
            <a:off x="4726686" y="3429000"/>
            <a:ext cx="273862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Team Resilience</a:t>
            </a:r>
          </a:p>
          <a:p>
            <a:pPr marL="285750" indent="-285750">
              <a:buFont typeface="Arial" panose="020B0604020202020204" pitchFamily="34" charset="0"/>
              <a:buChar char="•"/>
            </a:pPr>
            <a:r>
              <a:rPr lang="en-US" sz="2000" dirty="0"/>
              <a:t>Team Plasticity</a:t>
            </a:r>
          </a:p>
        </p:txBody>
      </p:sp>
      <p:sp>
        <p:nvSpPr>
          <p:cNvPr id="27" name="Rectangle: Rounded Corners 26">
            <a:extLst>
              <a:ext uri="{FF2B5EF4-FFF2-40B4-BE49-F238E27FC236}">
                <a16:creationId xmlns:a16="http://schemas.microsoft.com/office/drawing/2014/main" id="{F34A0113-A806-E7F3-86B0-281791878CF2}"/>
              </a:ext>
            </a:extLst>
          </p:cNvPr>
          <p:cNvSpPr/>
          <p:nvPr/>
        </p:nvSpPr>
        <p:spPr>
          <a:xfrm>
            <a:off x="2808732" y="2519507"/>
            <a:ext cx="6574536" cy="499872"/>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Team Evolution and Adaptation (TE)</a:t>
            </a:r>
          </a:p>
        </p:txBody>
      </p:sp>
    </p:spTree>
    <p:extLst>
      <p:ext uri="{BB962C8B-B14F-4D97-AF65-F5344CB8AC3E}">
        <p14:creationId xmlns:p14="http://schemas.microsoft.com/office/powerpoint/2010/main" val="2894922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3147-1310-44D9-9136-10BC045BD582}"/>
              </a:ext>
            </a:extLst>
          </p:cNvPr>
          <p:cNvSpPr>
            <a:spLocks noGrp="1"/>
          </p:cNvSpPr>
          <p:nvPr>
            <p:ph type="title"/>
          </p:nvPr>
        </p:nvSpPr>
        <p:spPr/>
        <p:txBody>
          <a:bodyPr/>
          <a:lstStyle/>
          <a:p>
            <a:r>
              <a:rPr lang="en-US" dirty="0"/>
              <a:t>TSLC Proposed SUBTANTIVE Team Evaluation </a:t>
            </a:r>
            <a:br>
              <a:rPr lang="en-US" dirty="0"/>
            </a:br>
            <a:r>
              <a:rPr lang="en-US" dirty="0"/>
              <a:t>OUTCOMES AND  TRACKING METRICS</a:t>
            </a:r>
          </a:p>
        </p:txBody>
      </p:sp>
      <p:sp>
        <p:nvSpPr>
          <p:cNvPr id="4" name="TextBox 3">
            <a:extLst>
              <a:ext uri="{FF2B5EF4-FFF2-40B4-BE49-F238E27FC236}">
                <a16:creationId xmlns:a16="http://schemas.microsoft.com/office/drawing/2014/main" id="{E46401A8-A741-A3FE-ED76-11028E81A990}"/>
              </a:ext>
            </a:extLst>
          </p:cNvPr>
          <p:cNvSpPr txBox="1"/>
          <p:nvPr/>
        </p:nvSpPr>
        <p:spPr>
          <a:xfrm>
            <a:off x="3447534" y="2985745"/>
            <a:ext cx="5671751" cy="3724096"/>
          </a:xfrm>
          <a:prstGeom prst="rect">
            <a:avLst/>
          </a:prstGeom>
          <a:noFill/>
        </p:spPr>
        <p:txBody>
          <a:bodyPr wrap="square" rtlCol="0">
            <a:spAutoFit/>
          </a:bodyPr>
          <a:lstStyle/>
          <a:p>
            <a:pPr marL="285750" indent="-285750">
              <a:buFont typeface="Arial" panose="020B0604020202020204" pitchFamily="34" charset="0"/>
              <a:buChar char="•"/>
            </a:pPr>
            <a:r>
              <a:rPr lang="en-US" dirty="0"/>
              <a:t>Publications &amp; Paper Presentations</a:t>
            </a:r>
          </a:p>
          <a:p>
            <a:pPr marL="285750" indent="-285750">
              <a:buFont typeface="Arial" panose="020B0604020202020204" pitchFamily="34" charset="0"/>
              <a:buChar char="•"/>
            </a:pPr>
            <a:r>
              <a:rPr lang="en-US" dirty="0"/>
              <a:t>Scientific Impact</a:t>
            </a:r>
          </a:p>
          <a:p>
            <a:pPr marL="285750" indent="-285750">
              <a:buFont typeface="Arial" panose="020B0604020202020204" pitchFamily="34" charset="0"/>
              <a:buChar char="•"/>
            </a:pPr>
            <a:r>
              <a:rPr lang="en-US" dirty="0"/>
              <a:t>Technological Progress</a:t>
            </a:r>
          </a:p>
          <a:p>
            <a:pPr marL="285750" indent="-285750">
              <a:buFont typeface="Arial" panose="020B0604020202020204" pitchFamily="34" charset="0"/>
              <a:buChar char="•"/>
            </a:pPr>
            <a:r>
              <a:rPr lang="en-US" dirty="0"/>
              <a:t>IP Products</a:t>
            </a:r>
          </a:p>
          <a:p>
            <a:pPr marL="285750" indent="-285750">
              <a:buFont typeface="Arial" panose="020B0604020202020204" pitchFamily="34" charset="0"/>
              <a:buChar char="•"/>
            </a:pPr>
            <a:r>
              <a:rPr lang="en-US" dirty="0"/>
              <a:t>Translational Progress</a:t>
            </a:r>
          </a:p>
          <a:p>
            <a:pPr marL="285750" indent="-285750">
              <a:buFont typeface="Arial" panose="020B0604020202020204" pitchFamily="34" charset="0"/>
              <a:buChar char="•"/>
            </a:pPr>
            <a:r>
              <a:rPr lang="en-US" dirty="0"/>
              <a:t>Return on Investment</a:t>
            </a:r>
          </a:p>
          <a:p>
            <a:pPr marL="285750" indent="-285750">
              <a:buFont typeface="Arial" panose="020B0604020202020204" pitchFamily="34" charset="0"/>
              <a:buChar char="•"/>
            </a:pPr>
            <a:r>
              <a:rPr lang="en-US" dirty="0"/>
              <a:t>Community Trust</a:t>
            </a:r>
          </a:p>
          <a:p>
            <a:pPr marL="285750" indent="-285750">
              <a:buFont typeface="Arial" panose="020B0604020202020204" pitchFamily="34" charset="0"/>
              <a:buChar char="•"/>
            </a:pPr>
            <a:r>
              <a:rPr lang="en-US" dirty="0"/>
              <a:t>Community Engagement</a:t>
            </a:r>
          </a:p>
          <a:p>
            <a:pPr marL="285750" indent="-285750">
              <a:buFont typeface="Arial" panose="020B0604020202020204" pitchFamily="34" charset="0"/>
              <a:buChar char="•"/>
            </a:pPr>
            <a:r>
              <a:rPr lang="en-US" dirty="0"/>
              <a:t>Community Impact</a:t>
            </a:r>
          </a:p>
          <a:p>
            <a:pPr marL="285750" indent="-285750">
              <a:buFont typeface="Arial" panose="020B0604020202020204" pitchFamily="34" charset="0"/>
              <a:buChar char="•"/>
            </a:pPr>
            <a:r>
              <a:rPr lang="en-US" dirty="0"/>
              <a:t>Dissemination and Implementation</a:t>
            </a:r>
          </a:p>
          <a:p>
            <a:pPr marL="285750" indent="-285750">
              <a:buFont typeface="Arial" panose="020B0604020202020204" pitchFamily="34" charset="0"/>
              <a:buChar char="•"/>
            </a:pPr>
            <a:r>
              <a:rPr lang="en-US" dirty="0"/>
              <a:t>Study Reproducibility</a:t>
            </a:r>
          </a:p>
          <a:p>
            <a:pPr marL="285750" indent="-285750">
              <a:buFont typeface="Arial" panose="020B0604020202020204" pitchFamily="34" charset="0"/>
              <a:buChar char="•"/>
            </a:pPr>
            <a:r>
              <a:rPr lang="en-US" dirty="0"/>
              <a:t>Transdisciplinary Impact</a:t>
            </a:r>
          </a:p>
          <a:p>
            <a:pPr marL="285750" indent="-285750">
              <a:buFont typeface="Arial" panose="020B0604020202020204" pitchFamily="34" charset="0"/>
              <a:buChar char="•"/>
            </a:pPr>
            <a:r>
              <a:rPr lang="en-US" dirty="0"/>
              <a:t>Team Development and Chang</a:t>
            </a:r>
            <a:r>
              <a:rPr lang="en-US" sz="2000" dirty="0"/>
              <a:t>e</a:t>
            </a:r>
          </a:p>
        </p:txBody>
      </p:sp>
      <p:sp>
        <p:nvSpPr>
          <p:cNvPr id="5" name="Rectangle: Rounded Corners 4">
            <a:extLst>
              <a:ext uri="{FF2B5EF4-FFF2-40B4-BE49-F238E27FC236}">
                <a16:creationId xmlns:a16="http://schemas.microsoft.com/office/drawing/2014/main" id="{B371D9B3-7B93-51CE-D77C-09C191E51FF8}"/>
              </a:ext>
            </a:extLst>
          </p:cNvPr>
          <p:cNvSpPr/>
          <p:nvPr/>
        </p:nvSpPr>
        <p:spPr>
          <a:xfrm>
            <a:off x="2674620" y="2163837"/>
            <a:ext cx="6574536" cy="499872"/>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Team Outcomes</a:t>
            </a:r>
          </a:p>
        </p:txBody>
      </p:sp>
    </p:spTree>
    <p:extLst>
      <p:ext uri="{BB962C8B-B14F-4D97-AF65-F5344CB8AC3E}">
        <p14:creationId xmlns:p14="http://schemas.microsoft.com/office/powerpoint/2010/main" val="1567370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01D1-004D-C7CF-0F74-5BE3AE1706AE}"/>
              </a:ext>
            </a:extLst>
          </p:cNvPr>
          <p:cNvSpPr>
            <a:spLocks noGrp="1"/>
          </p:cNvSpPr>
          <p:nvPr>
            <p:ph type="title"/>
          </p:nvPr>
        </p:nvSpPr>
        <p:spPr/>
        <p:txBody>
          <a:bodyPr/>
          <a:lstStyle/>
          <a:p>
            <a:r>
              <a:rPr lang="en-US" dirty="0"/>
              <a:t>Proposed Assessment measures by Stage of Scientific Team Development</a:t>
            </a:r>
          </a:p>
        </p:txBody>
      </p:sp>
      <p:graphicFrame>
        <p:nvGraphicFramePr>
          <p:cNvPr id="4" name="Content Placeholder 3">
            <a:extLst>
              <a:ext uri="{FF2B5EF4-FFF2-40B4-BE49-F238E27FC236}">
                <a16:creationId xmlns:a16="http://schemas.microsoft.com/office/drawing/2014/main" id="{E4A9474C-AA4E-BB09-6AB3-C0B40C91A141}"/>
              </a:ext>
            </a:extLst>
          </p:cNvPr>
          <p:cNvGraphicFramePr>
            <a:graphicFrameLocks noGrp="1"/>
          </p:cNvGraphicFramePr>
          <p:nvPr>
            <p:ph idx="1"/>
            <p:extLst>
              <p:ext uri="{D42A27DB-BD31-4B8C-83A1-F6EECF244321}">
                <p14:modId xmlns:p14="http://schemas.microsoft.com/office/powerpoint/2010/main" val="3659946015"/>
              </p:ext>
            </p:extLst>
          </p:nvPr>
        </p:nvGraphicFramePr>
        <p:xfrm>
          <a:off x="581025" y="2181225"/>
          <a:ext cx="11029950" cy="2194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0536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8EA15-2EB1-7791-AE01-40C567D07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09BD4-FB54-1500-15DE-3F6A665DAF0A}"/>
              </a:ext>
            </a:extLst>
          </p:cNvPr>
          <p:cNvSpPr>
            <a:spLocks noGrp="1"/>
          </p:cNvSpPr>
          <p:nvPr>
            <p:ph type="title"/>
          </p:nvPr>
        </p:nvSpPr>
        <p:spPr/>
        <p:txBody>
          <a:bodyPr/>
          <a:lstStyle/>
          <a:p>
            <a:r>
              <a:rPr lang="en-US" dirty="0"/>
              <a:t>Proposed Assessment measures by Stage of Scientific Team Development (cont.)</a:t>
            </a:r>
          </a:p>
        </p:txBody>
      </p:sp>
      <p:graphicFrame>
        <p:nvGraphicFramePr>
          <p:cNvPr id="4" name="Content Placeholder 3">
            <a:extLst>
              <a:ext uri="{FF2B5EF4-FFF2-40B4-BE49-F238E27FC236}">
                <a16:creationId xmlns:a16="http://schemas.microsoft.com/office/drawing/2014/main" id="{99813746-0471-71E3-15A2-A2F08452FE20}"/>
              </a:ext>
            </a:extLst>
          </p:cNvPr>
          <p:cNvGraphicFramePr>
            <a:graphicFrameLocks noGrp="1"/>
          </p:cNvGraphicFramePr>
          <p:nvPr>
            <p:ph idx="1"/>
            <p:extLst>
              <p:ext uri="{D42A27DB-BD31-4B8C-83A1-F6EECF244321}">
                <p14:modId xmlns:p14="http://schemas.microsoft.com/office/powerpoint/2010/main" val="447111366"/>
              </p:ext>
            </p:extLst>
          </p:nvPr>
        </p:nvGraphicFramePr>
        <p:xfrm>
          <a:off x="581025" y="1886259"/>
          <a:ext cx="11029950" cy="2194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A3A8C469-D5BC-3C1F-774C-6EDF4D5A2814}"/>
              </a:ext>
            </a:extLst>
          </p:cNvPr>
          <p:cNvSpPr/>
          <p:nvPr/>
        </p:nvSpPr>
        <p:spPr>
          <a:xfrm>
            <a:off x="884903" y="4001731"/>
            <a:ext cx="1209368" cy="2330245"/>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marL="117475" indent="-117475">
              <a:buFont typeface="Arial" panose="020B0604020202020204" pitchFamily="34" charset="0"/>
              <a:buChar char="•"/>
            </a:pPr>
            <a:r>
              <a:rPr lang="en-US" sz="1000" dirty="0"/>
              <a:t>Team Orientation</a:t>
            </a:r>
          </a:p>
          <a:p>
            <a:pPr marL="117475" indent="-117475">
              <a:buFont typeface="Arial" panose="020B0604020202020204" pitchFamily="34" charset="0"/>
              <a:buChar char="•"/>
            </a:pPr>
            <a:r>
              <a:rPr lang="en-US" sz="1000" dirty="0"/>
              <a:t>Team Efficacy Expectations</a:t>
            </a:r>
          </a:p>
          <a:p>
            <a:pPr marL="117475" indent="-117475">
              <a:buFont typeface="Arial" panose="020B0604020202020204" pitchFamily="34" charset="0"/>
              <a:buChar char="•"/>
            </a:pPr>
            <a:r>
              <a:rPr lang="en-US" sz="1000" dirty="0"/>
              <a:t>Collaboration Readiness</a:t>
            </a:r>
          </a:p>
        </p:txBody>
      </p:sp>
      <p:sp>
        <p:nvSpPr>
          <p:cNvPr id="6" name="Rectangle: Rounded Corners 5">
            <a:extLst>
              <a:ext uri="{FF2B5EF4-FFF2-40B4-BE49-F238E27FC236}">
                <a16:creationId xmlns:a16="http://schemas.microsoft.com/office/drawing/2014/main" id="{36B41EF9-5F0A-8A7C-A22D-C35B7FC1FFAA}"/>
              </a:ext>
            </a:extLst>
          </p:cNvPr>
          <p:cNvSpPr/>
          <p:nvPr/>
        </p:nvSpPr>
        <p:spPr>
          <a:xfrm>
            <a:off x="2782529" y="4001730"/>
            <a:ext cx="1209368" cy="2330245"/>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r>
              <a:rPr lang="en-US" sz="1000" u="sng" dirty="0"/>
              <a:t>Task Orientation</a:t>
            </a:r>
          </a:p>
          <a:p>
            <a:pPr marL="117475" indent="-117475">
              <a:buFont typeface="Arial" panose="020B0604020202020204" pitchFamily="34" charset="0"/>
              <a:buChar char="•"/>
            </a:pPr>
            <a:r>
              <a:rPr lang="en-US" sz="1000" dirty="0"/>
              <a:t>Goal Clarity</a:t>
            </a:r>
          </a:p>
          <a:p>
            <a:pPr marL="117475" indent="-117475">
              <a:buFont typeface="Arial" panose="020B0604020202020204" pitchFamily="34" charset="0"/>
              <a:buChar char="•"/>
            </a:pPr>
            <a:r>
              <a:rPr lang="en-US" sz="1000" dirty="0"/>
              <a:t>Role Clarity</a:t>
            </a:r>
          </a:p>
          <a:p>
            <a:pPr marL="117475" indent="-117475">
              <a:buFont typeface="Arial" panose="020B0604020202020204" pitchFamily="34" charset="0"/>
              <a:buChar char="•"/>
            </a:pPr>
            <a:r>
              <a:rPr lang="en-US" sz="1000" dirty="0"/>
              <a:t>Coordination &amp; Control</a:t>
            </a:r>
          </a:p>
          <a:p>
            <a:pPr marL="117475" indent="-117475">
              <a:buFont typeface="Arial" panose="020B0604020202020204" pitchFamily="34" charset="0"/>
              <a:buChar char="•"/>
            </a:pPr>
            <a:r>
              <a:rPr lang="en-US" sz="1000" dirty="0"/>
              <a:t>Performance Review Expectations</a:t>
            </a:r>
          </a:p>
          <a:p>
            <a:pPr marL="117475" indent="-117475">
              <a:buFont typeface="Arial" panose="020B0604020202020204" pitchFamily="34" charset="0"/>
              <a:buChar char="•"/>
            </a:pPr>
            <a:r>
              <a:rPr lang="en-US" sz="1000" dirty="0"/>
              <a:t>Norms</a:t>
            </a:r>
          </a:p>
          <a:p>
            <a:pPr marL="117475" indent="-117475">
              <a:buFont typeface="Arial" panose="020B0604020202020204" pitchFamily="34" charset="0"/>
              <a:buChar char="•"/>
            </a:pPr>
            <a:r>
              <a:rPr lang="en-US" sz="1000" dirty="0"/>
              <a:t>Mental Model</a:t>
            </a:r>
          </a:p>
        </p:txBody>
      </p:sp>
      <p:grpSp>
        <p:nvGrpSpPr>
          <p:cNvPr id="7" name="Group 6">
            <a:extLst>
              <a:ext uri="{FF2B5EF4-FFF2-40B4-BE49-F238E27FC236}">
                <a16:creationId xmlns:a16="http://schemas.microsoft.com/office/drawing/2014/main" id="{9B40DDBD-B17A-1648-2881-67D239D16900}"/>
              </a:ext>
            </a:extLst>
          </p:cNvPr>
          <p:cNvGrpSpPr/>
          <p:nvPr/>
        </p:nvGrpSpPr>
        <p:grpSpPr>
          <a:xfrm rot="5400000">
            <a:off x="1323197" y="3686763"/>
            <a:ext cx="332780" cy="297154"/>
            <a:chOff x="1377276" y="463387"/>
            <a:chExt cx="383581" cy="297154"/>
          </a:xfrm>
        </p:grpSpPr>
        <p:sp>
          <p:nvSpPr>
            <p:cNvPr id="8" name="Arrow: Right 7">
              <a:extLst>
                <a:ext uri="{FF2B5EF4-FFF2-40B4-BE49-F238E27FC236}">
                  <a16:creationId xmlns:a16="http://schemas.microsoft.com/office/drawing/2014/main" id="{AACF2166-CE33-D056-33A4-C67064CA3CB5}"/>
                </a:ext>
              </a:extLst>
            </p:cNvPr>
            <p:cNvSpPr/>
            <p:nvPr/>
          </p:nvSpPr>
          <p:spPr>
            <a:xfrm>
              <a:off x="1377276" y="463387"/>
              <a:ext cx="383581" cy="297154"/>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dirty="0"/>
            </a:p>
          </p:txBody>
        </p:sp>
        <p:sp>
          <p:nvSpPr>
            <p:cNvPr id="9" name="Arrow: Right 4">
              <a:extLst>
                <a:ext uri="{FF2B5EF4-FFF2-40B4-BE49-F238E27FC236}">
                  <a16:creationId xmlns:a16="http://schemas.microsoft.com/office/drawing/2014/main" id="{6A0C8628-A272-56CF-4A3C-A9B94B405FFA}"/>
                </a:ext>
              </a:extLst>
            </p:cNvPr>
            <p:cNvSpPr txBox="1"/>
            <p:nvPr/>
          </p:nvSpPr>
          <p:spPr>
            <a:xfrm>
              <a:off x="1377276" y="522818"/>
              <a:ext cx="294435" cy="178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grpSp>
      <p:sp>
        <p:nvSpPr>
          <p:cNvPr id="10" name="Rectangle: Rounded Corners 9">
            <a:extLst>
              <a:ext uri="{FF2B5EF4-FFF2-40B4-BE49-F238E27FC236}">
                <a16:creationId xmlns:a16="http://schemas.microsoft.com/office/drawing/2014/main" id="{FBEC38AD-D97E-FD0C-E0ED-E9745CCE577D}"/>
              </a:ext>
            </a:extLst>
          </p:cNvPr>
          <p:cNvSpPr/>
          <p:nvPr/>
        </p:nvSpPr>
        <p:spPr>
          <a:xfrm>
            <a:off x="4694442" y="4001729"/>
            <a:ext cx="1209368" cy="2330245"/>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r>
              <a:rPr lang="en-US" sz="1000" u="sng" dirty="0"/>
              <a:t>Interactions</a:t>
            </a:r>
          </a:p>
          <a:p>
            <a:pPr marL="117475" indent="-117475">
              <a:buFont typeface="Arial" panose="020B0604020202020204" pitchFamily="34" charset="0"/>
              <a:buChar char="•"/>
            </a:pPr>
            <a:r>
              <a:rPr lang="en-US" sz="1000" dirty="0"/>
              <a:t>Transformative Leadership</a:t>
            </a:r>
          </a:p>
          <a:p>
            <a:pPr marL="117475" indent="-117475">
              <a:buFont typeface="Arial" panose="020B0604020202020204" pitchFamily="34" charset="0"/>
              <a:buChar char="•"/>
            </a:pPr>
            <a:r>
              <a:rPr lang="en-US" sz="1000" dirty="0"/>
              <a:t>Communications</a:t>
            </a:r>
          </a:p>
          <a:p>
            <a:pPr marL="117475" indent="-117475">
              <a:buFont typeface="Arial" panose="020B0604020202020204" pitchFamily="34" charset="0"/>
              <a:buChar char="•"/>
            </a:pPr>
            <a:r>
              <a:rPr lang="en-US" sz="1000" dirty="0"/>
              <a:t>Conflict Resolution</a:t>
            </a:r>
          </a:p>
          <a:p>
            <a:r>
              <a:rPr lang="en-US" sz="1000" u="sng" dirty="0"/>
              <a:t>Development</a:t>
            </a:r>
          </a:p>
          <a:p>
            <a:pPr marL="117475" indent="-117475">
              <a:buFont typeface="Arial" panose="020B0604020202020204" pitchFamily="34" charset="0"/>
              <a:buChar char="•"/>
            </a:pPr>
            <a:r>
              <a:rPr lang="en-US" sz="1000" dirty="0"/>
              <a:t>Reflection and Action Planning</a:t>
            </a:r>
          </a:p>
          <a:p>
            <a:pPr marL="117475" indent="-117475">
              <a:buFont typeface="Arial" panose="020B0604020202020204" pitchFamily="34" charset="0"/>
              <a:buChar char="•"/>
            </a:pPr>
            <a:r>
              <a:rPr lang="en-US" sz="1000" dirty="0"/>
              <a:t>Development Focus</a:t>
            </a:r>
          </a:p>
          <a:p>
            <a:pPr marL="117475" indent="-117475">
              <a:buFont typeface="Arial" panose="020B0604020202020204" pitchFamily="34" charset="0"/>
              <a:buChar char="•"/>
            </a:pPr>
            <a:r>
              <a:rPr lang="en-US" sz="1000" dirty="0"/>
              <a:t>Member Support</a:t>
            </a:r>
          </a:p>
        </p:txBody>
      </p:sp>
      <p:sp>
        <p:nvSpPr>
          <p:cNvPr id="11" name="Rectangle: Rounded Corners 10">
            <a:extLst>
              <a:ext uri="{FF2B5EF4-FFF2-40B4-BE49-F238E27FC236}">
                <a16:creationId xmlns:a16="http://schemas.microsoft.com/office/drawing/2014/main" id="{FF40A699-9164-5FB0-EA32-AA231F6F5F51}"/>
              </a:ext>
            </a:extLst>
          </p:cNvPr>
          <p:cNvSpPr/>
          <p:nvPr/>
        </p:nvSpPr>
        <p:spPr>
          <a:xfrm>
            <a:off x="6592068" y="4001728"/>
            <a:ext cx="1209368" cy="2330245"/>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marL="117475" indent="-117475">
              <a:buFont typeface="Arial" panose="020B0604020202020204" pitchFamily="34" charset="0"/>
              <a:buChar char="•"/>
            </a:pPr>
            <a:r>
              <a:rPr lang="en-US" sz="1000" dirty="0"/>
              <a:t>Disciplinary and Community Expertise</a:t>
            </a:r>
          </a:p>
          <a:p>
            <a:pPr marL="117475" indent="-117475">
              <a:buFont typeface="Arial" panose="020B0604020202020204" pitchFamily="34" charset="0"/>
              <a:buChar char="•"/>
            </a:pPr>
            <a:r>
              <a:rPr lang="en-US" sz="1000" dirty="0"/>
              <a:t>Effective Meeting Management</a:t>
            </a:r>
          </a:p>
          <a:p>
            <a:pPr marL="117475" indent="-117475">
              <a:buFont typeface="Arial" panose="020B0604020202020204" pitchFamily="34" charset="0"/>
              <a:buChar char="•"/>
            </a:pPr>
            <a:r>
              <a:rPr lang="en-US" sz="1000" dirty="0"/>
              <a:t>Resource Sharing</a:t>
            </a:r>
          </a:p>
          <a:p>
            <a:pPr marL="117475" indent="-117475">
              <a:buFont typeface="Arial" panose="020B0604020202020204" pitchFamily="34" charset="0"/>
              <a:buChar char="•"/>
            </a:pPr>
            <a:r>
              <a:rPr lang="en-US" sz="1000" dirty="0"/>
              <a:t>Information Exchange</a:t>
            </a:r>
          </a:p>
          <a:p>
            <a:pPr marL="117475" indent="-117475">
              <a:buFont typeface="Arial" panose="020B0604020202020204" pitchFamily="34" charset="0"/>
              <a:buChar char="•"/>
            </a:pPr>
            <a:r>
              <a:rPr lang="en-US" sz="1000" dirty="0"/>
              <a:t>Team Satisfaction</a:t>
            </a:r>
          </a:p>
          <a:p>
            <a:pPr marL="117475" indent="-117475">
              <a:buFont typeface="Arial" panose="020B0604020202020204" pitchFamily="34" charset="0"/>
              <a:buChar char="•"/>
            </a:pPr>
            <a:r>
              <a:rPr lang="en-US" sz="1000" dirty="0"/>
              <a:t>Team Commitment</a:t>
            </a:r>
          </a:p>
          <a:p>
            <a:pPr marL="117475" indent="-117475">
              <a:buFont typeface="Arial" panose="020B0604020202020204" pitchFamily="34" charset="0"/>
              <a:buChar char="•"/>
            </a:pPr>
            <a:r>
              <a:rPr lang="en-US" sz="1000" dirty="0"/>
              <a:t>Team Trust</a:t>
            </a:r>
          </a:p>
        </p:txBody>
      </p:sp>
      <p:grpSp>
        <p:nvGrpSpPr>
          <p:cNvPr id="12" name="Group 11">
            <a:extLst>
              <a:ext uri="{FF2B5EF4-FFF2-40B4-BE49-F238E27FC236}">
                <a16:creationId xmlns:a16="http://schemas.microsoft.com/office/drawing/2014/main" id="{A8AF2B63-C0A3-42EB-B7CB-D592831CE763}"/>
              </a:ext>
            </a:extLst>
          </p:cNvPr>
          <p:cNvGrpSpPr/>
          <p:nvPr/>
        </p:nvGrpSpPr>
        <p:grpSpPr>
          <a:xfrm rot="5400000">
            <a:off x="3220823" y="3686764"/>
            <a:ext cx="332779" cy="297154"/>
            <a:chOff x="3294543" y="463387"/>
            <a:chExt cx="383581" cy="297154"/>
          </a:xfrm>
        </p:grpSpPr>
        <p:sp>
          <p:nvSpPr>
            <p:cNvPr id="13" name="Arrow: Right 12">
              <a:extLst>
                <a:ext uri="{FF2B5EF4-FFF2-40B4-BE49-F238E27FC236}">
                  <a16:creationId xmlns:a16="http://schemas.microsoft.com/office/drawing/2014/main" id="{10B1F2C0-E2C6-8BAD-F6C0-63278F5B5388}"/>
                </a:ext>
              </a:extLst>
            </p:cNvPr>
            <p:cNvSpPr/>
            <p:nvPr/>
          </p:nvSpPr>
          <p:spPr>
            <a:xfrm>
              <a:off x="3294543" y="463387"/>
              <a:ext cx="383581" cy="297154"/>
            </a:xfrm>
            <a:prstGeom prst="rightArrow">
              <a:avLst>
                <a:gd name="adj1" fmla="val 60000"/>
                <a:gd name="adj2" fmla="val 50000"/>
              </a:avLst>
            </a:prstGeom>
          </p:spPr>
          <p:style>
            <a:lnRef idx="0">
              <a:schemeClr val="lt1">
                <a:hueOff val="0"/>
                <a:satOff val="0"/>
                <a:lumOff val="0"/>
                <a:alphaOff val="0"/>
              </a:schemeClr>
            </a:lnRef>
            <a:fillRef idx="1">
              <a:schemeClr val="accent3">
                <a:hueOff val="2812566"/>
                <a:satOff val="-4220"/>
                <a:lumOff val="-686"/>
                <a:alphaOff val="0"/>
              </a:schemeClr>
            </a:fillRef>
            <a:effectRef idx="0">
              <a:schemeClr val="accent3">
                <a:hueOff val="2812566"/>
                <a:satOff val="-4220"/>
                <a:lumOff val="-686"/>
                <a:alphaOff val="0"/>
              </a:schemeClr>
            </a:effectRef>
            <a:fontRef idx="minor">
              <a:schemeClr val="lt1"/>
            </a:fontRef>
          </p:style>
          <p:txBody>
            <a:bodyPr/>
            <a:lstStyle/>
            <a:p>
              <a:endParaRPr lang="en-US" dirty="0"/>
            </a:p>
          </p:txBody>
        </p:sp>
        <p:sp>
          <p:nvSpPr>
            <p:cNvPr id="14" name="Arrow: Right 4">
              <a:extLst>
                <a:ext uri="{FF2B5EF4-FFF2-40B4-BE49-F238E27FC236}">
                  <a16:creationId xmlns:a16="http://schemas.microsoft.com/office/drawing/2014/main" id="{A9E83505-B8C7-2623-84FB-C09A15A1BAC9}"/>
                </a:ext>
              </a:extLst>
            </p:cNvPr>
            <p:cNvSpPr txBox="1"/>
            <p:nvPr/>
          </p:nvSpPr>
          <p:spPr>
            <a:xfrm>
              <a:off x="3294543" y="522818"/>
              <a:ext cx="294435" cy="178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grpSp>
      <p:grpSp>
        <p:nvGrpSpPr>
          <p:cNvPr id="15" name="Group 14">
            <a:extLst>
              <a:ext uri="{FF2B5EF4-FFF2-40B4-BE49-F238E27FC236}">
                <a16:creationId xmlns:a16="http://schemas.microsoft.com/office/drawing/2014/main" id="{5A46CA8E-E986-1557-57B9-F6E7DAD87FE7}"/>
              </a:ext>
            </a:extLst>
          </p:cNvPr>
          <p:cNvGrpSpPr/>
          <p:nvPr/>
        </p:nvGrpSpPr>
        <p:grpSpPr>
          <a:xfrm rot="5400000">
            <a:off x="5132736" y="3686764"/>
            <a:ext cx="332779" cy="297154"/>
            <a:chOff x="5211811" y="463387"/>
            <a:chExt cx="383581" cy="297154"/>
          </a:xfrm>
        </p:grpSpPr>
        <p:sp>
          <p:nvSpPr>
            <p:cNvPr id="16" name="Arrow: Right 15">
              <a:extLst>
                <a:ext uri="{FF2B5EF4-FFF2-40B4-BE49-F238E27FC236}">
                  <a16:creationId xmlns:a16="http://schemas.microsoft.com/office/drawing/2014/main" id="{922393C4-F0B0-8B1F-BEE9-C89A5B7B900D}"/>
                </a:ext>
              </a:extLst>
            </p:cNvPr>
            <p:cNvSpPr/>
            <p:nvPr/>
          </p:nvSpPr>
          <p:spPr>
            <a:xfrm>
              <a:off x="5211811" y="463387"/>
              <a:ext cx="383581" cy="297154"/>
            </a:xfrm>
            <a:prstGeom prst="rightArrow">
              <a:avLst>
                <a:gd name="adj1" fmla="val 60000"/>
                <a:gd name="adj2" fmla="val 50000"/>
              </a:avLst>
            </a:prstGeom>
          </p:spPr>
          <p:style>
            <a:lnRef idx="0">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a:lstStyle/>
            <a:p>
              <a:endParaRPr lang="en-US" dirty="0"/>
            </a:p>
          </p:txBody>
        </p:sp>
        <p:sp>
          <p:nvSpPr>
            <p:cNvPr id="17" name="Arrow: Right 4">
              <a:extLst>
                <a:ext uri="{FF2B5EF4-FFF2-40B4-BE49-F238E27FC236}">
                  <a16:creationId xmlns:a16="http://schemas.microsoft.com/office/drawing/2014/main" id="{B4C0BC26-0EDE-E8EC-2F62-D3DFA37A010B}"/>
                </a:ext>
              </a:extLst>
            </p:cNvPr>
            <p:cNvSpPr txBox="1"/>
            <p:nvPr/>
          </p:nvSpPr>
          <p:spPr>
            <a:xfrm>
              <a:off x="5211811" y="522818"/>
              <a:ext cx="294435" cy="178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grpSp>
      <p:grpSp>
        <p:nvGrpSpPr>
          <p:cNvPr id="18" name="Group 17">
            <a:extLst>
              <a:ext uri="{FF2B5EF4-FFF2-40B4-BE49-F238E27FC236}">
                <a16:creationId xmlns:a16="http://schemas.microsoft.com/office/drawing/2014/main" id="{1972B8A3-7220-8990-5F8E-B43F4B846D74}"/>
              </a:ext>
            </a:extLst>
          </p:cNvPr>
          <p:cNvGrpSpPr/>
          <p:nvPr/>
        </p:nvGrpSpPr>
        <p:grpSpPr>
          <a:xfrm rot="5400000">
            <a:off x="7030361" y="3681096"/>
            <a:ext cx="332782" cy="297154"/>
            <a:chOff x="7129079" y="463387"/>
            <a:chExt cx="383581" cy="297154"/>
          </a:xfrm>
        </p:grpSpPr>
        <p:sp>
          <p:nvSpPr>
            <p:cNvPr id="19" name="Arrow: Right 18">
              <a:extLst>
                <a:ext uri="{FF2B5EF4-FFF2-40B4-BE49-F238E27FC236}">
                  <a16:creationId xmlns:a16="http://schemas.microsoft.com/office/drawing/2014/main" id="{EAF83853-99BF-5E7A-0FE4-8CE07FEB0C61}"/>
                </a:ext>
              </a:extLst>
            </p:cNvPr>
            <p:cNvSpPr/>
            <p:nvPr/>
          </p:nvSpPr>
          <p:spPr>
            <a:xfrm>
              <a:off x="7129079" y="463387"/>
              <a:ext cx="383581" cy="297154"/>
            </a:xfrm>
            <a:prstGeom prst="rightArrow">
              <a:avLst>
                <a:gd name="adj1" fmla="val 60000"/>
                <a:gd name="adj2" fmla="val 50000"/>
              </a:avLst>
            </a:prstGeom>
          </p:spPr>
          <p:style>
            <a:lnRef idx="0">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txBody>
            <a:bodyPr/>
            <a:lstStyle/>
            <a:p>
              <a:endParaRPr lang="en-US" dirty="0"/>
            </a:p>
          </p:txBody>
        </p:sp>
        <p:sp>
          <p:nvSpPr>
            <p:cNvPr id="20" name="Arrow: Right 4">
              <a:extLst>
                <a:ext uri="{FF2B5EF4-FFF2-40B4-BE49-F238E27FC236}">
                  <a16:creationId xmlns:a16="http://schemas.microsoft.com/office/drawing/2014/main" id="{277235C9-ADE3-04AA-EE87-8BB323E35011}"/>
                </a:ext>
              </a:extLst>
            </p:cNvPr>
            <p:cNvSpPr txBox="1"/>
            <p:nvPr/>
          </p:nvSpPr>
          <p:spPr>
            <a:xfrm>
              <a:off x="7129079" y="522818"/>
              <a:ext cx="294435" cy="178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grpSp>
      <p:sp>
        <p:nvSpPr>
          <p:cNvPr id="21" name="Rectangle: Rounded Corners 20">
            <a:extLst>
              <a:ext uri="{FF2B5EF4-FFF2-40B4-BE49-F238E27FC236}">
                <a16:creationId xmlns:a16="http://schemas.microsoft.com/office/drawing/2014/main" id="{FEF60B39-5CA2-62A3-0E00-138AC30AA842}"/>
              </a:ext>
            </a:extLst>
          </p:cNvPr>
          <p:cNvSpPr/>
          <p:nvPr/>
        </p:nvSpPr>
        <p:spPr>
          <a:xfrm>
            <a:off x="8561421" y="3996064"/>
            <a:ext cx="1209368" cy="2330245"/>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marL="117475" indent="-117475">
              <a:buFont typeface="Arial" panose="020B0604020202020204" pitchFamily="34" charset="0"/>
              <a:buChar char="•"/>
            </a:pPr>
            <a:r>
              <a:rPr lang="en-US" sz="1000" dirty="0"/>
              <a:t>Member Equity</a:t>
            </a:r>
          </a:p>
          <a:p>
            <a:pPr marL="117475" indent="-117475">
              <a:buFont typeface="Arial" panose="020B0604020202020204" pitchFamily="34" charset="0"/>
              <a:buChar char="•"/>
            </a:pPr>
            <a:r>
              <a:rPr lang="en-US" sz="1000" dirty="0"/>
              <a:t>Joint Problem Solving</a:t>
            </a:r>
          </a:p>
          <a:p>
            <a:pPr marL="117475" indent="-117475">
              <a:buFont typeface="Arial" panose="020B0604020202020204" pitchFamily="34" charset="0"/>
              <a:buChar char="•"/>
            </a:pPr>
            <a:r>
              <a:rPr lang="en-US" sz="1000" dirty="0"/>
              <a:t>Psychological Safety</a:t>
            </a:r>
          </a:p>
          <a:p>
            <a:pPr marL="117475" indent="-117475">
              <a:buFont typeface="Arial" panose="020B0604020202020204" pitchFamily="34" charset="0"/>
              <a:buChar char="•"/>
            </a:pPr>
            <a:r>
              <a:rPr lang="en-US" sz="1000" dirty="0"/>
              <a:t>Shared Leadership</a:t>
            </a:r>
          </a:p>
          <a:p>
            <a:pPr marL="117475" indent="-117475">
              <a:buFont typeface="Arial" panose="020B0604020202020204" pitchFamily="34" charset="0"/>
              <a:buChar char="•"/>
            </a:pPr>
            <a:r>
              <a:rPr lang="en-US" sz="1000" dirty="0"/>
              <a:t>Team Satisfaction</a:t>
            </a:r>
          </a:p>
          <a:p>
            <a:pPr marL="117475" indent="-117475">
              <a:buFont typeface="Arial" panose="020B0604020202020204" pitchFamily="34" charset="0"/>
              <a:buChar char="•"/>
            </a:pPr>
            <a:r>
              <a:rPr lang="en-US" sz="1000" dirty="0"/>
              <a:t>Team Commitment</a:t>
            </a:r>
          </a:p>
          <a:p>
            <a:pPr marL="117475" indent="-117475">
              <a:buFont typeface="Arial" panose="020B0604020202020204" pitchFamily="34" charset="0"/>
              <a:buChar char="•"/>
            </a:pPr>
            <a:r>
              <a:rPr lang="en-US" sz="1000" dirty="0"/>
              <a:t>Team Trust</a:t>
            </a:r>
          </a:p>
        </p:txBody>
      </p:sp>
      <p:sp>
        <p:nvSpPr>
          <p:cNvPr id="22" name="Rectangle: Rounded Corners 21">
            <a:extLst>
              <a:ext uri="{FF2B5EF4-FFF2-40B4-BE49-F238E27FC236}">
                <a16:creationId xmlns:a16="http://schemas.microsoft.com/office/drawing/2014/main" id="{288CB6E8-BF22-8D08-4980-FBA3DE20E6E4}"/>
              </a:ext>
            </a:extLst>
          </p:cNvPr>
          <p:cNvSpPr/>
          <p:nvPr/>
        </p:nvSpPr>
        <p:spPr>
          <a:xfrm>
            <a:off x="10406437" y="3996063"/>
            <a:ext cx="1209368" cy="2330245"/>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marL="117475" indent="-117475">
              <a:buFont typeface="Arial" panose="020B0604020202020204" pitchFamily="34" charset="0"/>
              <a:buChar char="•"/>
            </a:pPr>
            <a:r>
              <a:rPr lang="en-US" sz="1000" dirty="0"/>
              <a:t>Team Resilience</a:t>
            </a:r>
          </a:p>
          <a:p>
            <a:pPr marL="117475" indent="-117475">
              <a:buFont typeface="Arial" panose="020B0604020202020204" pitchFamily="34" charset="0"/>
              <a:buChar char="•"/>
            </a:pPr>
            <a:r>
              <a:rPr lang="en-US" sz="1000" dirty="0"/>
              <a:t>Team Plasticity</a:t>
            </a:r>
          </a:p>
        </p:txBody>
      </p:sp>
      <p:grpSp>
        <p:nvGrpSpPr>
          <p:cNvPr id="23" name="Group 22">
            <a:extLst>
              <a:ext uri="{FF2B5EF4-FFF2-40B4-BE49-F238E27FC236}">
                <a16:creationId xmlns:a16="http://schemas.microsoft.com/office/drawing/2014/main" id="{9DDA966A-25E8-DCE1-373D-ABE99AB35989}"/>
              </a:ext>
            </a:extLst>
          </p:cNvPr>
          <p:cNvGrpSpPr/>
          <p:nvPr/>
        </p:nvGrpSpPr>
        <p:grpSpPr>
          <a:xfrm rot="5400000">
            <a:off x="9005809" y="3687193"/>
            <a:ext cx="320592" cy="297154"/>
            <a:chOff x="9046346" y="463387"/>
            <a:chExt cx="383581" cy="297154"/>
          </a:xfrm>
        </p:grpSpPr>
        <p:sp>
          <p:nvSpPr>
            <p:cNvPr id="24" name="Arrow: Right 23">
              <a:extLst>
                <a:ext uri="{FF2B5EF4-FFF2-40B4-BE49-F238E27FC236}">
                  <a16:creationId xmlns:a16="http://schemas.microsoft.com/office/drawing/2014/main" id="{1896DE48-2086-7667-9A86-BDC050271AD8}"/>
                </a:ext>
              </a:extLst>
            </p:cNvPr>
            <p:cNvSpPr/>
            <p:nvPr/>
          </p:nvSpPr>
          <p:spPr>
            <a:xfrm>
              <a:off x="9046346" y="463387"/>
              <a:ext cx="383581" cy="297154"/>
            </a:xfrm>
            <a:prstGeom prst="rightArrow">
              <a:avLst>
                <a:gd name="adj1" fmla="val 60000"/>
                <a:gd name="adj2" fmla="val 50000"/>
              </a:avLst>
            </a:prstGeom>
          </p:spPr>
          <p:style>
            <a:lnRef idx="0">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a:lstStyle/>
            <a:p>
              <a:endParaRPr lang="en-US" dirty="0"/>
            </a:p>
          </p:txBody>
        </p:sp>
        <p:sp>
          <p:nvSpPr>
            <p:cNvPr id="25" name="Arrow: Right 4">
              <a:extLst>
                <a:ext uri="{FF2B5EF4-FFF2-40B4-BE49-F238E27FC236}">
                  <a16:creationId xmlns:a16="http://schemas.microsoft.com/office/drawing/2014/main" id="{9AB4A177-BE55-3550-A3D5-D16D561AF99A}"/>
                </a:ext>
              </a:extLst>
            </p:cNvPr>
            <p:cNvSpPr txBox="1"/>
            <p:nvPr/>
          </p:nvSpPr>
          <p:spPr>
            <a:xfrm>
              <a:off x="9046346" y="522818"/>
              <a:ext cx="294435" cy="178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grpSp>
      <p:grpSp>
        <p:nvGrpSpPr>
          <p:cNvPr id="26" name="Group 25">
            <a:extLst>
              <a:ext uri="{FF2B5EF4-FFF2-40B4-BE49-F238E27FC236}">
                <a16:creationId xmlns:a16="http://schemas.microsoft.com/office/drawing/2014/main" id="{F41C2872-3CF2-AE8E-A13F-548549E657E7}"/>
              </a:ext>
            </a:extLst>
          </p:cNvPr>
          <p:cNvGrpSpPr/>
          <p:nvPr/>
        </p:nvGrpSpPr>
        <p:grpSpPr>
          <a:xfrm rot="5400000">
            <a:off x="10850825" y="3687190"/>
            <a:ext cx="320592" cy="297154"/>
            <a:chOff x="9046346" y="463387"/>
            <a:chExt cx="383581" cy="297154"/>
          </a:xfrm>
        </p:grpSpPr>
        <p:sp>
          <p:nvSpPr>
            <p:cNvPr id="27" name="Arrow: Right 26">
              <a:extLst>
                <a:ext uri="{FF2B5EF4-FFF2-40B4-BE49-F238E27FC236}">
                  <a16:creationId xmlns:a16="http://schemas.microsoft.com/office/drawing/2014/main" id="{588FD3AC-0C00-BAB3-81EE-517EE06F3D61}"/>
                </a:ext>
              </a:extLst>
            </p:cNvPr>
            <p:cNvSpPr/>
            <p:nvPr/>
          </p:nvSpPr>
          <p:spPr>
            <a:xfrm>
              <a:off x="9046346" y="463387"/>
              <a:ext cx="383581" cy="297154"/>
            </a:xfrm>
            <a:prstGeom prst="rightArrow">
              <a:avLst>
                <a:gd name="adj1" fmla="val 60000"/>
                <a:gd name="adj2" fmla="val 50000"/>
              </a:avLst>
            </a:prstGeom>
          </p:spPr>
          <p:style>
            <a:lnRef idx="0">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a:lstStyle/>
            <a:p>
              <a:endParaRPr lang="en-US" dirty="0"/>
            </a:p>
          </p:txBody>
        </p:sp>
        <p:sp>
          <p:nvSpPr>
            <p:cNvPr id="28" name="Arrow: Right 4">
              <a:extLst>
                <a:ext uri="{FF2B5EF4-FFF2-40B4-BE49-F238E27FC236}">
                  <a16:creationId xmlns:a16="http://schemas.microsoft.com/office/drawing/2014/main" id="{F313CF94-7CDE-D713-8051-CCD4A8B18847}"/>
                </a:ext>
              </a:extLst>
            </p:cNvPr>
            <p:cNvSpPr txBox="1"/>
            <p:nvPr/>
          </p:nvSpPr>
          <p:spPr>
            <a:xfrm>
              <a:off x="9046346" y="522818"/>
              <a:ext cx="294435" cy="178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grpSp>
    </p:spTree>
    <p:extLst>
      <p:ext uri="{BB962C8B-B14F-4D97-AF65-F5344CB8AC3E}">
        <p14:creationId xmlns:p14="http://schemas.microsoft.com/office/powerpoint/2010/main" val="486020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F043F-731F-CFD0-71A7-BB2B4D363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A3CB2-F94C-26A1-71BF-90BAC088DEC8}"/>
              </a:ext>
            </a:extLst>
          </p:cNvPr>
          <p:cNvSpPr>
            <a:spLocks noGrp="1"/>
          </p:cNvSpPr>
          <p:nvPr>
            <p:ph type="title"/>
          </p:nvPr>
        </p:nvSpPr>
        <p:spPr/>
        <p:txBody>
          <a:bodyPr/>
          <a:lstStyle/>
          <a:p>
            <a:r>
              <a:rPr lang="en-US" dirty="0"/>
              <a:t>Proposed Assessment measures by Stage of Scientific Team Development (cont.)</a:t>
            </a:r>
          </a:p>
        </p:txBody>
      </p:sp>
      <p:grpSp>
        <p:nvGrpSpPr>
          <p:cNvPr id="46" name="Group 45">
            <a:extLst>
              <a:ext uri="{FF2B5EF4-FFF2-40B4-BE49-F238E27FC236}">
                <a16:creationId xmlns:a16="http://schemas.microsoft.com/office/drawing/2014/main" id="{5E0CBE67-CC6D-3F75-A1EE-207C74DD4E0E}"/>
              </a:ext>
            </a:extLst>
          </p:cNvPr>
          <p:cNvGrpSpPr/>
          <p:nvPr/>
        </p:nvGrpSpPr>
        <p:grpSpPr>
          <a:xfrm>
            <a:off x="3511982" y="2282310"/>
            <a:ext cx="5168035" cy="3976167"/>
            <a:chOff x="2845255" y="2331471"/>
            <a:chExt cx="5168035" cy="3976167"/>
          </a:xfrm>
        </p:grpSpPr>
        <p:sp>
          <p:nvSpPr>
            <p:cNvPr id="29" name="Freeform: Shape 28">
              <a:extLst>
                <a:ext uri="{FF2B5EF4-FFF2-40B4-BE49-F238E27FC236}">
                  <a16:creationId xmlns:a16="http://schemas.microsoft.com/office/drawing/2014/main" id="{E2B4D797-1CF6-57F9-6AAB-9849B5003657}"/>
                </a:ext>
              </a:extLst>
            </p:cNvPr>
            <p:cNvSpPr/>
            <p:nvPr/>
          </p:nvSpPr>
          <p:spPr>
            <a:xfrm>
              <a:off x="2845255" y="2331471"/>
              <a:ext cx="4923577" cy="618244"/>
            </a:xfrm>
            <a:custGeom>
              <a:avLst/>
              <a:gdLst>
                <a:gd name="connsiteX0" fmla="*/ 0 w 1193528"/>
                <a:gd name="connsiteY0" fmla="*/ 61824 h 618244"/>
                <a:gd name="connsiteX1" fmla="*/ 61824 w 1193528"/>
                <a:gd name="connsiteY1" fmla="*/ 0 h 618244"/>
                <a:gd name="connsiteX2" fmla="*/ 1131704 w 1193528"/>
                <a:gd name="connsiteY2" fmla="*/ 0 h 618244"/>
                <a:gd name="connsiteX3" fmla="*/ 1193528 w 1193528"/>
                <a:gd name="connsiteY3" fmla="*/ 61824 h 618244"/>
                <a:gd name="connsiteX4" fmla="*/ 1193528 w 1193528"/>
                <a:gd name="connsiteY4" fmla="*/ 556420 h 618244"/>
                <a:gd name="connsiteX5" fmla="*/ 1131704 w 1193528"/>
                <a:gd name="connsiteY5" fmla="*/ 618244 h 618244"/>
                <a:gd name="connsiteX6" fmla="*/ 61824 w 1193528"/>
                <a:gd name="connsiteY6" fmla="*/ 618244 h 618244"/>
                <a:gd name="connsiteX7" fmla="*/ 0 w 1193528"/>
                <a:gd name="connsiteY7" fmla="*/ 556420 h 618244"/>
                <a:gd name="connsiteX8" fmla="*/ 0 w 1193528"/>
                <a:gd name="connsiteY8" fmla="*/ 61824 h 61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528" h="618244">
                  <a:moveTo>
                    <a:pt x="0" y="61824"/>
                  </a:moveTo>
                  <a:cubicBezTo>
                    <a:pt x="0" y="27680"/>
                    <a:pt x="27680" y="0"/>
                    <a:pt x="61824" y="0"/>
                  </a:cubicBezTo>
                  <a:lnTo>
                    <a:pt x="1131704" y="0"/>
                  </a:lnTo>
                  <a:cubicBezTo>
                    <a:pt x="1165848" y="0"/>
                    <a:pt x="1193528" y="27680"/>
                    <a:pt x="1193528" y="61824"/>
                  </a:cubicBezTo>
                  <a:lnTo>
                    <a:pt x="1193528" y="556420"/>
                  </a:lnTo>
                  <a:cubicBezTo>
                    <a:pt x="1193528" y="590564"/>
                    <a:pt x="1165848" y="618244"/>
                    <a:pt x="1131704" y="618244"/>
                  </a:cubicBezTo>
                  <a:lnTo>
                    <a:pt x="61824" y="618244"/>
                  </a:lnTo>
                  <a:cubicBezTo>
                    <a:pt x="27680" y="618244"/>
                    <a:pt x="0" y="590564"/>
                    <a:pt x="0" y="556420"/>
                  </a:cubicBezTo>
                  <a:lnTo>
                    <a:pt x="0" y="6182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232" tIns="78232" rIns="78232" bIns="247991" numCol="1" spcCol="1270" anchor="t" anchorCtr="0">
              <a:noAutofit/>
            </a:bodyPr>
            <a:lstStyle/>
            <a:p>
              <a:pPr marL="0" lvl="0" indent="0" algn="l" defTabSz="488950">
                <a:lnSpc>
                  <a:spcPct val="90000"/>
                </a:lnSpc>
                <a:spcBef>
                  <a:spcPct val="0"/>
                </a:spcBef>
                <a:spcAft>
                  <a:spcPct val="35000"/>
                </a:spcAft>
                <a:buNone/>
              </a:pPr>
              <a:r>
                <a:rPr lang="en-US" sz="2400" kern="1200" dirty="0"/>
                <a:t>Nascent Stage</a:t>
              </a:r>
            </a:p>
          </p:txBody>
        </p:sp>
        <p:sp>
          <p:nvSpPr>
            <p:cNvPr id="30" name="Freeform: Shape 29">
              <a:extLst>
                <a:ext uri="{FF2B5EF4-FFF2-40B4-BE49-F238E27FC236}">
                  <a16:creationId xmlns:a16="http://schemas.microsoft.com/office/drawing/2014/main" id="{44E9AE9E-669A-E5B4-F677-516C2BC9775A}"/>
                </a:ext>
              </a:extLst>
            </p:cNvPr>
            <p:cNvSpPr/>
            <p:nvPr/>
          </p:nvSpPr>
          <p:spPr>
            <a:xfrm>
              <a:off x="3089713" y="2743634"/>
              <a:ext cx="4923577" cy="618244"/>
            </a:xfrm>
            <a:custGeom>
              <a:avLst/>
              <a:gdLst>
                <a:gd name="connsiteX0" fmla="*/ 0 w 1193528"/>
                <a:gd name="connsiteY0" fmla="*/ 97020 h 970200"/>
                <a:gd name="connsiteX1" fmla="*/ 97020 w 1193528"/>
                <a:gd name="connsiteY1" fmla="*/ 0 h 970200"/>
                <a:gd name="connsiteX2" fmla="*/ 1096508 w 1193528"/>
                <a:gd name="connsiteY2" fmla="*/ 0 h 970200"/>
                <a:gd name="connsiteX3" fmla="*/ 1193528 w 1193528"/>
                <a:gd name="connsiteY3" fmla="*/ 97020 h 970200"/>
                <a:gd name="connsiteX4" fmla="*/ 1193528 w 1193528"/>
                <a:gd name="connsiteY4" fmla="*/ 873180 h 970200"/>
                <a:gd name="connsiteX5" fmla="*/ 1096508 w 1193528"/>
                <a:gd name="connsiteY5" fmla="*/ 970200 h 970200"/>
                <a:gd name="connsiteX6" fmla="*/ 97020 w 1193528"/>
                <a:gd name="connsiteY6" fmla="*/ 970200 h 970200"/>
                <a:gd name="connsiteX7" fmla="*/ 0 w 1193528"/>
                <a:gd name="connsiteY7" fmla="*/ 873180 h 970200"/>
                <a:gd name="connsiteX8" fmla="*/ 0 w 1193528"/>
                <a:gd name="connsiteY8" fmla="*/ 97020 h 9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528" h="970200">
                  <a:moveTo>
                    <a:pt x="0" y="97020"/>
                  </a:moveTo>
                  <a:cubicBezTo>
                    <a:pt x="0" y="43437"/>
                    <a:pt x="43437" y="0"/>
                    <a:pt x="97020" y="0"/>
                  </a:cubicBezTo>
                  <a:lnTo>
                    <a:pt x="1096508" y="0"/>
                  </a:lnTo>
                  <a:cubicBezTo>
                    <a:pt x="1150091" y="0"/>
                    <a:pt x="1193528" y="43437"/>
                    <a:pt x="1193528" y="97020"/>
                  </a:cubicBezTo>
                  <a:lnTo>
                    <a:pt x="1193528" y="873180"/>
                  </a:lnTo>
                  <a:cubicBezTo>
                    <a:pt x="1193528" y="926763"/>
                    <a:pt x="1150091" y="970200"/>
                    <a:pt x="1096508" y="970200"/>
                  </a:cubicBezTo>
                  <a:lnTo>
                    <a:pt x="97020" y="970200"/>
                  </a:lnTo>
                  <a:cubicBezTo>
                    <a:pt x="43437" y="970200"/>
                    <a:pt x="0" y="926763"/>
                    <a:pt x="0" y="873180"/>
                  </a:cubicBezTo>
                  <a:lnTo>
                    <a:pt x="0" y="9702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48" tIns="106648" rIns="106648" bIns="106648" numCol="1" spcCol="1270" anchor="t" anchorCtr="0">
              <a:noAutofit/>
            </a:bodyPr>
            <a:lstStyle/>
            <a:p>
              <a:pPr marL="57150" lvl="1" indent="-57150" algn="l" defTabSz="488950">
                <a:lnSpc>
                  <a:spcPct val="90000"/>
                </a:lnSpc>
                <a:spcBef>
                  <a:spcPct val="0"/>
                </a:spcBef>
                <a:spcAft>
                  <a:spcPct val="15000"/>
                </a:spcAft>
                <a:buChar char="•"/>
              </a:pPr>
              <a:r>
                <a:rPr lang="en-US" sz="2400" kern="1200" dirty="0"/>
                <a:t>Team Readiness Measures</a:t>
              </a:r>
            </a:p>
          </p:txBody>
        </p:sp>
        <p:sp>
          <p:nvSpPr>
            <p:cNvPr id="5" name="Rectangle: Rounded Corners 4">
              <a:extLst>
                <a:ext uri="{FF2B5EF4-FFF2-40B4-BE49-F238E27FC236}">
                  <a16:creationId xmlns:a16="http://schemas.microsoft.com/office/drawing/2014/main" id="{BF54A75F-7450-F960-C464-184D78576988}"/>
                </a:ext>
              </a:extLst>
            </p:cNvPr>
            <p:cNvSpPr/>
            <p:nvPr/>
          </p:nvSpPr>
          <p:spPr>
            <a:xfrm>
              <a:off x="3089713" y="3977393"/>
              <a:ext cx="4679119" cy="2330245"/>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marL="117475" indent="-117475">
                <a:buFont typeface="Arial" panose="020B0604020202020204" pitchFamily="34" charset="0"/>
                <a:buChar char="•"/>
              </a:pPr>
              <a:r>
                <a:rPr lang="en-US" sz="2000" dirty="0"/>
                <a:t>Team Orientation</a:t>
              </a:r>
            </a:p>
            <a:p>
              <a:pPr marL="117475" indent="-117475">
                <a:buFont typeface="Arial" panose="020B0604020202020204" pitchFamily="34" charset="0"/>
                <a:buChar char="•"/>
              </a:pPr>
              <a:r>
                <a:rPr lang="en-US" sz="2000" dirty="0"/>
                <a:t>Team Efficacy Expectations</a:t>
              </a:r>
            </a:p>
            <a:p>
              <a:pPr marL="117475" indent="-117475">
                <a:buFont typeface="Arial" panose="020B0604020202020204" pitchFamily="34" charset="0"/>
                <a:buChar char="•"/>
              </a:pPr>
              <a:r>
                <a:rPr lang="en-US" sz="2000" dirty="0"/>
                <a:t>Collaboration Readiness</a:t>
              </a:r>
            </a:p>
          </p:txBody>
        </p:sp>
        <p:grpSp>
          <p:nvGrpSpPr>
            <p:cNvPr id="7" name="Group 6">
              <a:extLst>
                <a:ext uri="{FF2B5EF4-FFF2-40B4-BE49-F238E27FC236}">
                  <a16:creationId xmlns:a16="http://schemas.microsoft.com/office/drawing/2014/main" id="{324B86F2-C2EC-483A-BC0E-01DE3137ABBB}"/>
                </a:ext>
              </a:extLst>
            </p:cNvPr>
            <p:cNvGrpSpPr/>
            <p:nvPr/>
          </p:nvGrpSpPr>
          <p:grpSpPr>
            <a:xfrm rot="5400000">
              <a:off x="5140653" y="3525598"/>
              <a:ext cx="332780" cy="297154"/>
              <a:chOff x="1377276" y="463387"/>
              <a:chExt cx="383581" cy="297154"/>
            </a:xfrm>
          </p:grpSpPr>
          <p:sp>
            <p:nvSpPr>
              <p:cNvPr id="8" name="Arrow: Right 7">
                <a:extLst>
                  <a:ext uri="{FF2B5EF4-FFF2-40B4-BE49-F238E27FC236}">
                    <a16:creationId xmlns:a16="http://schemas.microsoft.com/office/drawing/2014/main" id="{3244DB5F-F132-2826-BE46-2164CB466FBE}"/>
                  </a:ext>
                </a:extLst>
              </p:cNvPr>
              <p:cNvSpPr/>
              <p:nvPr/>
            </p:nvSpPr>
            <p:spPr>
              <a:xfrm>
                <a:off x="1377276" y="463387"/>
                <a:ext cx="383581" cy="297154"/>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dirty="0"/>
              </a:p>
            </p:txBody>
          </p:sp>
          <p:sp>
            <p:nvSpPr>
              <p:cNvPr id="9" name="Arrow: Right 4">
                <a:extLst>
                  <a:ext uri="{FF2B5EF4-FFF2-40B4-BE49-F238E27FC236}">
                    <a16:creationId xmlns:a16="http://schemas.microsoft.com/office/drawing/2014/main" id="{094280A1-5783-3AB6-F972-5D1C4DDDCEF3}"/>
                  </a:ext>
                </a:extLst>
              </p:cNvPr>
              <p:cNvSpPr txBox="1"/>
              <p:nvPr/>
            </p:nvSpPr>
            <p:spPr>
              <a:xfrm>
                <a:off x="1377276" y="522818"/>
                <a:ext cx="294435" cy="178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grpSp>
      </p:grpSp>
    </p:spTree>
    <p:extLst>
      <p:ext uri="{BB962C8B-B14F-4D97-AF65-F5344CB8AC3E}">
        <p14:creationId xmlns:p14="http://schemas.microsoft.com/office/powerpoint/2010/main" val="409392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4F2E0-A1B1-30D7-A10B-5DCF315C2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9D4DC-83F1-0E73-F3B6-88FB06C8F483}"/>
              </a:ext>
            </a:extLst>
          </p:cNvPr>
          <p:cNvSpPr>
            <a:spLocks noGrp="1"/>
          </p:cNvSpPr>
          <p:nvPr>
            <p:ph type="title"/>
          </p:nvPr>
        </p:nvSpPr>
        <p:spPr/>
        <p:txBody>
          <a:bodyPr/>
          <a:lstStyle/>
          <a:p>
            <a:r>
              <a:rPr lang="en-US" dirty="0"/>
              <a:t>Proposed Assessment measures by Stage of Scientific Team Development (cont.)</a:t>
            </a:r>
          </a:p>
        </p:txBody>
      </p:sp>
      <p:sp>
        <p:nvSpPr>
          <p:cNvPr id="32" name="Freeform: Shape 31">
            <a:extLst>
              <a:ext uri="{FF2B5EF4-FFF2-40B4-BE49-F238E27FC236}">
                <a16:creationId xmlns:a16="http://schemas.microsoft.com/office/drawing/2014/main" id="{D93138A3-AF0B-4B99-4589-FA7215B06B8F}"/>
              </a:ext>
            </a:extLst>
          </p:cNvPr>
          <p:cNvSpPr/>
          <p:nvPr/>
        </p:nvSpPr>
        <p:spPr>
          <a:xfrm>
            <a:off x="3510116" y="2282310"/>
            <a:ext cx="4937142" cy="618244"/>
          </a:xfrm>
          <a:custGeom>
            <a:avLst/>
            <a:gdLst>
              <a:gd name="connsiteX0" fmla="*/ 0 w 1193528"/>
              <a:gd name="connsiteY0" fmla="*/ 61824 h 618244"/>
              <a:gd name="connsiteX1" fmla="*/ 61824 w 1193528"/>
              <a:gd name="connsiteY1" fmla="*/ 0 h 618244"/>
              <a:gd name="connsiteX2" fmla="*/ 1131704 w 1193528"/>
              <a:gd name="connsiteY2" fmla="*/ 0 h 618244"/>
              <a:gd name="connsiteX3" fmla="*/ 1193528 w 1193528"/>
              <a:gd name="connsiteY3" fmla="*/ 61824 h 618244"/>
              <a:gd name="connsiteX4" fmla="*/ 1193528 w 1193528"/>
              <a:gd name="connsiteY4" fmla="*/ 556420 h 618244"/>
              <a:gd name="connsiteX5" fmla="*/ 1131704 w 1193528"/>
              <a:gd name="connsiteY5" fmla="*/ 618244 h 618244"/>
              <a:gd name="connsiteX6" fmla="*/ 61824 w 1193528"/>
              <a:gd name="connsiteY6" fmla="*/ 618244 h 618244"/>
              <a:gd name="connsiteX7" fmla="*/ 0 w 1193528"/>
              <a:gd name="connsiteY7" fmla="*/ 556420 h 618244"/>
              <a:gd name="connsiteX8" fmla="*/ 0 w 1193528"/>
              <a:gd name="connsiteY8" fmla="*/ 61824 h 61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528" h="618244">
                <a:moveTo>
                  <a:pt x="0" y="61824"/>
                </a:moveTo>
                <a:cubicBezTo>
                  <a:pt x="0" y="27680"/>
                  <a:pt x="27680" y="0"/>
                  <a:pt x="61824" y="0"/>
                </a:cubicBezTo>
                <a:lnTo>
                  <a:pt x="1131704" y="0"/>
                </a:lnTo>
                <a:cubicBezTo>
                  <a:pt x="1165848" y="0"/>
                  <a:pt x="1193528" y="27680"/>
                  <a:pt x="1193528" y="61824"/>
                </a:cubicBezTo>
                <a:lnTo>
                  <a:pt x="1193528" y="556420"/>
                </a:lnTo>
                <a:cubicBezTo>
                  <a:pt x="1193528" y="590564"/>
                  <a:pt x="1165848" y="618244"/>
                  <a:pt x="1131704" y="618244"/>
                </a:cubicBezTo>
                <a:lnTo>
                  <a:pt x="61824" y="618244"/>
                </a:lnTo>
                <a:cubicBezTo>
                  <a:pt x="27680" y="618244"/>
                  <a:pt x="0" y="590564"/>
                  <a:pt x="0" y="556420"/>
                </a:cubicBezTo>
                <a:lnTo>
                  <a:pt x="0" y="61824"/>
                </a:lnTo>
                <a:close/>
              </a:path>
            </a:pathLst>
          </a:custGeom>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78232" tIns="78232" rIns="78232" bIns="247991" numCol="1" spcCol="1270" anchor="t" anchorCtr="0">
            <a:noAutofit/>
          </a:bodyPr>
          <a:lstStyle/>
          <a:p>
            <a:pPr marL="0" lvl="0" indent="0" algn="l" defTabSz="488950">
              <a:lnSpc>
                <a:spcPct val="90000"/>
              </a:lnSpc>
              <a:spcBef>
                <a:spcPct val="0"/>
              </a:spcBef>
              <a:spcAft>
                <a:spcPct val="35000"/>
              </a:spcAft>
              <a:buNone/>
            </a:pPr>
            <a:r>
              <a:rPr lang="en-US" sz="2400" kern="1200" dirty="0"/>
              <a:t>Stage 1 Formation</a:t>
            </a:r>
          </a:p>
        </p:txBody>
      </p:sp>
      <p:sp>
        <p:nvSpPr>
          <p:cNvPr id="33" name="Freeform: Shape 32">
            <a:extLst>
              <a:ext uri="{FF2B5EF4-FFF2-40B4-BE49-F238E27FC236}">
                <a16:creationId xmlns:a16="http://schemas.microsoft.com/office/drawing/2014/main" id="{86F7876B-94B8-F1CA-E0EB-599E833FC54B}"/>
              </a:ext>
            </a:extLst>
          </p:cNvPr>
          <p:cNvSpPr/>
          <p:nvPr/>
        </p:nvSpPr>
        <p:spPr>
          <a:xfrm>
            <a:off x="3754574" y="2694473"/>
            <a:ext cx="4937142" cy="618244"/>
          </a:xfrm>
          <a:custGeom>
            <a:avLst/>
            <a:gdLst>
              <a:gd name="connsiteX0" fmla="*/ 0 w 1193528"/>
              <a:gd name="connsiteY0" fmla="*/ 97020 h 970200"/>
              <a:gd name="connsiteX1" fmla="*/ 97020 w 1193528"/>
              <a:gd name="connsiteY1" fmla="*/ 0 h 970200"/>
              <a:gd name="connsiteX2" fmla="*/ 1096508 w 1193528"/>
              <a:gd name="connsiteY2" fmla="*/ 0 h 970200"/>
              <a:gd name="connsiteX3" fmla="*/ 1193528 w 1193528"/>
              <a:gd name="connsiteY3" fmla="*/ 97020 h 970200"/>
              <a:gd name="connsiteX4" fmla="*/ 1193528 w 1193528"/>
              <a:gd name="connsiteY4" fmla="*/ 873180 h 970200"/>
              <a:gd name="connsiteX5" fmla="*/ 1096508 w 1193528"/>
              <a:gd name="connsiteY5" fmla="*/ 970200 h 970200"/>
              <a:gd name="connsiteX6" fmla="*/ 97020 w 1193528"/>
              <a:gd name="connsiteY6" fmla="*/ 970200 h 970200"/>
              <a:gd name="connsiteX7" fmla="*/ 0 w 1193528"/>
              <a:gd name="connsiteY7" fmla="*/ 873180 h 970200"/>
              <a:gd name="connsiteX8" fmla="*/ 0 w 1193528"/>
              <a:gd name="connsiteY8" fmla="*/ 97020 h 9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528" h="970200">
                <a:moveTo>
                  <a:pt x="0" y="97020"/>
                </a:moveTo>
                <a:cubicBezTo>
                  <a:pt x="0" y="43437"/>
                  <a:pt x="43437" y="0"/>
                  <a:pt x="97020" y="0"/>
                </a:cubicBezTo>
                <a:lnTo>
                  <a:pt x="1096508" y="0"/>
                </a:lnTo>
                <a:cubicBezTo>
                  <a:pt x="1150091" y="0"/>
                  <a:pt x="1193528" y="43437"/>
                  <a:pt x="1193528" y="97020"/>
                </a:cubicBezTo>
                <a:lnTo>
                  <a:pt x="1193528" y="873180"/>
                </a:lnTo>
                <a:cubicBezTo>
                  <a:pt x="1193528" y="926763"/>
                  <a:pt x="1150091" y="970200"/>
                  <a:pt x="1096508" y="970200"/>
                </a:cubicBezTo>
                <a:lnTo>
                  <a:pt x="97020" y="970200"/>
                </a:lnTo>
                <a:cubicBezTo>
                  <a:pt x="43437" y="970200"/>
                  <a:pt x="0" y="926763"/>
                  <a:pt x="0" y="873180"/>
                </a:cubicBezTo>
                <a:lnTo>
                  <a:pt x="0" y="97020"/>
                </a:lnTo>
                <a:close/>
              </a:path>
            </a:pathLst>
          </a:custGeom>
        </p:spPr>
        <p:style>
          <a:lnRef idx="2">
            <a:schemeClr val="accent3">
              <a:hueOff val="2250053"/>
              <a:satOff val="-3376"/>
              <a:lumOff val="-54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48" tIns="106648" rIns="106648" bIns="106648" numCol="1" spcCol="1270" anchor="t" anchorCtr="0">
            <a:noAutofit/>
          </a:bodyPr>
          <a:lstStyle/>
          <a:p>
            <a:pPr marL="57150" lvl="1" indent="-57150" algn="l" defTabSz="488950">
              <a:lnSpc>
                <a:spcPct val="90000"/>
              </a:lnSpc>
              <a:spcBef>
                <a:spcPct val="0"/>
              </a:spcBef>
              <a:spcAft>
                <a:spcPct val="15000"/>
              </a:spcAft>
              <a:buChar char="•"/>
            </a:pPr>
            <a:r>
              <a:rPr lang="en-US" sz="2400" kern="1200" dirty="0"/>
              <a:t>Team Process 1 Measures</a:t>
            </a:r>
          </a:p>
        </p:txBody>
      </p:sp>
      <p:sp>
        <p:nvSpPr>
          <p:cNvPr id="6" name="Rectangle: Rounded Corners 5">
            <a:extLst>
              <a:ext uri="{FF2B5EF4-FFF2-40B4-BE49-F238E27FC236}">
                <a16:creationId xmlns:a16="http://schemas.microsoft.com/office/drawing/2014/main" id="{7D2EB6CF-0CE3-0261-D5D5-CDA2A40E325E}"/>
              </a:ext>
            </a:extLst>
          </p:cNvPr>
          <p:cNvSpPr/>
          <p:nvPr/>
        </p:nvSpPr>
        <p:spPr>
          <a:xfrm>
            <a:off x="3791540" y="3932906"/>
            <a:ext cx="4655717" cy="2332163"/>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marL="117475" indent="-117475">
              <a:buFont typeface="Arial" panose="020B0604020202020204" pitchFamily="34" charset="0"/>
              <a:buChar char="•"/>
            </a:pPr>
            <a:r>
              <a:rPr lang="en-US" sz="2000" dirty="0"/>
              <a:t>Goal Clarity</a:t>
            </a:r>
          </a:p>
          <a:p>
            <a:pPr marL="117475" indent="-117475">
              <a:buFont typeface="Arial" panose="020B0604020202020204" pitchFamily="34" charset="0"/>
              <a:buChar char="•"/>
            </a:pPr>
            <a:r>
              <a:rPr lang="en-US" sz="2000" dirty="0"/>
              <a:t>Role Clarity</a:t>
            </a:r>
          </a:p>
          <a:p>
            <a:pPr marL="117475" indent="-117475">
              <a:buFont typeface="Arial" panose="020B0604020202020204" pitchFamily="34" charset="0"/>
              <a:buChar char="•"/>
            </a:pPr>
            <a:r>
              <a:rPr lang="en-US" sz="2000" dirty="0"/>
              <a:t>Coordination &amp; Control</a:t>
            </a:r>
          </a:p>
          <a:p>
            <a:pPr marL="117475" indent="-117475">
              <a:buFont typeface="Arial" panose="020B0604020202020204" pitchFamily="34" charset="0"/>
              <a:buChar char="•"/>
            </a:pPr>
            <a:r>
              <a:rPr lang="en-US" sz="2000" dirty="0"/>
              <a:t>Performance Review Expectations</a:t>
            </a:r>
          </a:p>
          <a:p>
            <a:pPr marL="117475" indent="-117475">
              <a:buFont typeface="Arial" panose="020B0604020202020204" pitchFamily="34" charset="0"/>
              <a:buChar char="•"/>
            </a:pPr>
            <a:r>
              <a:rPr lang="en-US" sz="2000" dirty="0"/>
              <a:t>Norms</a:t>
            </a:r>
          </a:p>
          <a:p>
            <a:pPr marL="117475" indent="-117475">
              <a:buFont typeface="Arial" panose="020B0604020202020204" pitchFamily="34" charset="0"/>
              <a:buChar char="•"/>
            </a:pPr>
            <a:r>
              <a:rPr lang="en-US" sz="2000" dirty="0"/>
              <a:t>Mental Model</a:t>
            </a:r>
          </a:p>
        </p:txBody>
      </p:sp>
      <p:grpSp>
        <p:nvGrpSpPr>
          <p:cNvPr id="12" name="Group 11">
            <a:extLst>
              <a:ext uri="{FF2B5EF4-FFF2-40B4-BE49-F238E27FC236}">
                <a16:creationId xmlns:a16="http://schemas.microsoft.com/office/drawing/2014/main" id="{D367B2CE-BB01-E384-7F09-5DC0EF00466F}"/>
              </a:ext>
            </a:extLst>
          </p:cNvPr>
          <p:cNvGrpSpPr/>
          <p:nvPr/>
        </p:nvGrpSpPr>
        <p:grpSpPr>
          <a:xfrm rot="5400000">
            <a:off x="5690012" y="3503731"/>
            <a:ext cx="332779" cy="297154"/>
            <a:chOff x="3294543" y="463387"/>
            <a:chExt cx="383581" cy="297154"/>
          </a:xfrm>
        </p:grpSpPr>
        <p:sp>
          <p:nvSpPr>
            <p:cNvPr id="13" name="Arrow: Right 12">
              <a:extLst>
                <a:ext uri="{FF2B5EF4-FFF2-40B4-BE49-F238E27FC236}">
                  <a16:creationId xmlns:a16="http://schemas.microsoft.com/office/drawing/2014/main" id="{8B592B31-2284-89B2-EBC8-06A14ACF21D9}"/>
                </a:ext>
              </a:extLst>
            </p:cNvPr>
            <p:cNvSpPr/>
            <p:nvPr/>
          </p:nvSpPr>
          <p:spPr>
            <a:xfrm>
              <a:off x="3294543" y="463387"/>
              <a:ext cx="383581" cy="297154"/>
            </a:xfrm>
            <a:prstGeom prst="rightArrow">
              <a:avLst>
                <a:gd name="adj1" fmla="val 60000"/>
                <a:gd name="adj2" fmla="val 50000"/>
              </a:avLst>
            </a:prstGeom>
          </p:spPr>
          <p:style>
            <a:lnRef idx="0">
              <a:schemeClr val="lt1">
                <a:hueOff val="0"/>
                <a:satOff val="0"/>
                <a:lumOff val="0"/>
                <a:alphaOff val="0"/>
              </a:schemeClr>
            </a:lnRef>
            <a:fillRef idx="1">
              <a:schemeClr val="accent3">
                <a:hueOff val="2812566"/>
                <a:satOff val="-4220"/>
                <a:lumOff val="-686"/>
                <a:alphaOff val="0"/>
              </a:schemeClr>
            </a:fillRef>
            <a:effectRef idx="0">
              <a:schemeClr val="accent3">
                <a:hueOff val="2812566"/>
                <a:satOff val="-4220"/>
                <a:lumOff val="-686"/>
                <a:alphaOff val="0"/>
              </a:schemeClr>
            </a:effectRef>
            <a:fontRef idx="minor">
              <a:schemeClr val="lt1"/>
            </a:fontRef>
          </p:style>
          <p:txBody>
            <a:bodyPr/>
            <a:lstStyle/>
            <a:p>
              <a:endParaRPr lang="en-US" dirty="0"/>
            </a:p>
          </p:txBody>
        </p:sp>
        <p:sp>
          <p:nvSpPr>
            <p:cNvPr id="14" name="Arrow: Right 4">
              <a:extLst>
                <a:ext uri="{FF2B5EF4-FFF2-40B4-BE49-F238E27FC236}">
                  <a16:creationId xmlns:a16="http://schemas.microsoft.com/office/drawing/2014/main" id="{30DF0BE5-46C3-84E5-9326-654163EC25CE}"/>
                </a:ext>
              </a:extLst>
            </p:cNvPr>
            <p:cNvSpPr txBox="1"/>
            <p:nvPr/>
          </p:nvSpPr>
          <p:spPr>
            <a:xfrm>
              <a:off x="3294543" y="522818"/>
              <a:ext cx="294435" cy="178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grpSp>
    </p:spTree>
    <p:extLst>
      <p:ext uri="{BB962C8B-B14F-4D97-AF65-F5344CB8AC3E}">
        <p14:creationId xmlns:p14="http://schemas.microsoft.com/office/powerpoint/2010/main" val="278355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4A0A-DCFA-CB2C-891B-30E8EA1808D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D4D08AB-70C3-8505-DC0A-9BB20114D8BE}"/>
              </a:ext>
            </a:extLst>
          </p:cNvPr>
          <p:cNvSpPr>
            <a:spLocks noGrp="1"/>
          </p:cNvSpPr>
          <p:nvPr>
            <p:ph idx="1"/>
          </p:nvPr>
        </p:nvSpPr>
        <p:spPr>
          <a:xfrm>
            <a:off x="581192" y="2180496"/>
            <a:ext cx="11029615" cy="4207604"/>
          </a:xfrm>
        </p:spPr>
        <p:txBody>
          <a:bodyPr>
            <a:normAutofit fontScale="85000" lnSpcReduction="20000"/>
          </a:bodyPr>
          <a:lstStyle/>
          <a:p>
            <a:r>
              <a:rPr lang="en-US" dirty="0"/>
              <a:t>Objectives of the Session and Audience Challenge</a:t>
            </a:r>
          </a:p>
          <a:p>
            <a:r>
              <a:rPr lang="en-US" dirty="0"/>
              <a:t>General Models of Team Development and Evaluation</a:t>
            </a:r>
          </a:p>
          <a:p>
            <a:r>
              <a:rPr lang="en-US" dirty="0"/>
              <a:t>Models of Team Development Evaluation of Scientific and Translational Teams</a:t>
            </a:r>
          </a:p>
          <a:p>
            <a:r>
              <a:rPr lang="en-US" dirty="0"/>
              <a:t>Proposed Team Life Cycle Model</a:t>
            </a:r>
          </a:p>
          <a:p>
            <a:pPr lvl="1"/>
            <a:r>
              <a:rPr lang="en-US" dirty="0"/>
              <a:t>Assumption Development</a:t>
            </a:r>
          </a:p>
          <a:p>
            <a:pPr lvl="1"/>
            <a:r>
              <a:rPr lang="en-US" dirty="0"/>
              <a:t>The Overall Model</a:t>
            </a:r>
          </a:p>
          <a:p>
            <a:pPr lvl="1"/>
            <a:r>
              <a:rPr lang="en-US" dirty="0"/>
              <a:t>Team Readiness</a:t>
            </a:r>
          </a:p>
          <a:p>
            <a:pPr lvl="1"/>
            <a:r>
              <a:rPr lang="en-US" dirty="0"/>
              <a:t>Team Processes</a:t>
            </a:r>
          </a:p>
          <a:p>
            <a:pPr lvl="1"/>
            <a:r>
              <a:rPr lang="en-US" dirty="0"/>
              <a:t>Team Collaboration</a:t>
            </a:r>
          </a:p>
          <a:p>
            <a:pPr lvl="1"/>
            <a:r>
              <a:rPr lang="en-US" dirty="0"/>
              <a:t>Team Affect</a:t>
            </a:r>
          </a:p>
          <a:p>
            <a:pPr lvl="1"/>
            <a:r>
              <a:rPr lang="en-US" dirty="0"/>
              <a:t>Team Evolution and Adaptation</a:t>
            </a:r>
          </a:p>
          <a:p>
            <a:pPr lvl="1"/>
            <a:r>
              <a:rPr lang="en-US" dirty="0"/>
              <a:t>Team Outcomes</a:t>
            </a:r>
          </a:p>
          <a:p>
            <a:r>
              <a:rPr lang="en-US" dirty="0"/>
              <a:t>Proposed Assessment Measures by Stage of Scientific Team Development</a:t>
            </a:r>
          </a:p>
          <a:p>
            <a:r>
              <a:rPr lang="en-US" dirty="0"/>
              <a:t>Plans to Develop the TSLC Model</a:t>
            </a:r>
          </a:p>
        </p:txBody>
      </p:sp>
    </p:spTree>
    <p:extLst>
      <p:ext uri="{BB962C8B-B14F-4D97-AF65-F5344CB8AC3E}">
        <p14:creationId xmlns:p14="http://schemas.microsoft.com/office/powerpoint/2010/main" val="2051617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735EA-88B3-8D60-9A08-D63CE82ED0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2E780-A3DA-D3A4-355F-838DB443BD92}"/>
              </a:ext>
            </a:extLst>
          </p:cNvPr>
          <p:cNvSpPr>
            <a:spLocks noGrp="1"/>
          </p:cNvSpPr>
          <p:nvPr>
            <p:ph type="title"/>
          </p:nvPr>
        </p:nvSpPr>
        <p:spPr/>
        <p:txBody>
          <a:bodyPr/>
          <a:lstStyle/>
          <a:p>
            <a:r>
              <a:rPr lang="en-US" dirty="0"/>
              <a:t>Proposed Assessment measures by Stage of Scientific Team Development (cont.)</a:t>
            </a:r>
          </a:p>
        </p:txBody>
      </p:sp>
      <p:sp>
        <p:nvSpPr>
          <p:cNvPr id="35" name="Freeform: Shape 34">
            <a:extLst>
              <a:ext uri="{FF2B5EF4-FFF2-40B4-BE49-F238E27FC236}">
                <a16:creationId xmlns:a16="http://schemas.microsoft.com/office/drawing/2014/main" id="{ADB3B0A1-3E9D-89C6-273C-59BC6A8F0B57}"/>
              </a:ext>
            </a:extLst>
          </p:cNvPr>
          <p:cNvSpPr/>
          <p:nvPr/>
        </p:nvSpPr>
        <p:spPr>
          <a:xfrm>
            <a:off x="3510116" y="2292142"/>
            <a:ext cx="4937142" cy="618244"/>
          </a:xfrm>
          <a:custGeom>
            <a:avLst/>
            <a:gdLst>
              <a:gd name="connsiteX0" fmla="*/ 0 w 1193528"/>
              <a:gd name="connsiteY0" fmla="*/ 61824 h 618244"/>
              <a:gd name="connsiteX1" fmla="*/ 61824 w 1193528"/>
              <a:gd name="connsiteY1" fmla="*/ 0 h 618244"/>
              <a:gd name="connsiteX2" fmla="*/ 1131704 w 1193528"/>
              <a:gd name="connsiteY2" fmla="*/ 0 h 618244"/>
              <a:gd name="connsiteX3" fmla="*/ 1193528 w 1193528"/>
              <a:gd name="connsiteY3" fmla="*/ 61824 h 618244"/>
              <a:gd name="connsiteX4" fmla="*/ 1193528 w 1193528"/>
              <a:gd name="connsiteY4" fmla="*/ 556420 h 618244"/>
              <a:gd name="connsiteX5" fmla="*/ 1131704 w 1193528"/>
              <a:gd name="connsiteY5" fmla="*/ 618244 h 618244"/>
              <a:gd name="connsiteX6" fmla="*/ 61824 w 1193528"/>
              <a:gd name="connsiteY6" fmla="*/ 618244 h 618244"/>
              <a:gd name="connsiteX7" fmla="*/ 0 w 1193528"/>
              <a:gd name="connsiteY7" fmla="*/ 556420 h 618244"/>
              <a:gd name="connsiteX8" fmla="*/ 0 w 1193528"/>
              <a:gd name="connsiteY8" fmla="*/ 61824 h 61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528" h="618244">
                <a:moveTo>
                  <a:pt x="0" y="61824"/>
                </a:moveTo>
                <a:cubicBezTo>
                  <a:pt x="0" y="27680"/>
                  <a:pt x="27680" y="0"/>
                  <a:pt x="61824" y="0"/>
                </a:cubicBezTo>
                <a:lnTo>
                  <a:pt x="1131704" y="0"/>
                </a:lnTo>
                <a:cubicBezTo>
                  <a:pt x="1165848" y="0"/>
                  <a:pt x="1193528" y="27680"/>
                  <a:pt x="1193528" y="61824"/>
                </a:cubicBezTo>
                <a:lnTo>
                  <a:pt x="1193528" y="556420"/>
                </a:lnTo>
                <a:cubicBezTo>
                  <a:pt x="1193528" y="590564"/>
                  <a:pt x="1165848" y="618244"/>
                  <a:pt x="1131704" y="618244"/>
                </a:cubicBezTo>
                <a:lnTo>
                  <a:pt x="61824" y="618244"/>
                </a:lnTo>
                <a:cubicBezTo>
                  <a:pt x="27680" y="618244"/>
                  <a:pt x="0" y="590564"/>
                  <a:pt x="0" y="556420"/>
                </a:cubicBezTo>
                <a:lnTo>
                  <a:pt x="0" y="61824"/>
                </a:lnTo>
                <a:close/>
              </a:path>
            </a:pathLst>
          </a:custGeom>
        </p:spPr>
        <p:style>
          <a:lnRef idx="2">
            <a:schemeClr val="lt1">
              <a:hueOff val="0"/>
              <a:satOff val="0"/>
              <a:lumOff val="0"/>
              <a:alphaOff val="0"/>
            </a:schemeClr>
          </a:lnRef>
          <a:fillRef idx="1">
            <a:schemeClr val="accent3">
              <a:hueOff val="4500106"/>
              <a:satOff val="-6752"/>
              <a:lumOff val="-1098"/>
              <a:alphaOff val="0"/>
            </a:schemeClr>
          </a:fillRef>
          <a:effectRef idx="0">
            <a:schemeClr val="accent3">
              <a:hueOff val="4500106"/>
              <a:satOff val="-6752"/>
              <a:lumOff val="-1098"/>
              <a:alphaOff val="0"/>
            </a:schemeClr>
          </a:effectRef>
          <a:fontRef idx="minor">
            <a:schemeClr val="lt1"/>
          </a:fontRef>
        </p:style>
        <p:txBody>
          <a:bodyPr spcFirstLastPara="0" vert="horz" wrap="square" lIns="78232" tIns="78232" rIns="78232" bIns="247991" numCol="1" spcCol="1270" anchor="t" anchorCtr="0">
            <a:noAutofit/>
          </a:bodyPr>
          <a:lstStyle/>
          <a:p>
            <a:pPr marL="0" lvl="0" indent="0" algn="l" defTabSz="488950">
              <a:lnSpc>
                <a:spcPct val="90000"/>
              </a:lnSpc>
              <a:spcBef>
                <a:spcPct val="0"/>
              </a:spcBef>
              <a:spcAft>
                <a:spcPct val="35000"/>
              </a:spcAft>
              <a:buNone/>
            </a:pPr>
            <a:r>
              <a:rPr lang="en-US" sz="2400" kern="1200" dirty="0"/>
              <a:t>Stage 2 Formation</a:t>
            </a:r>
          </a:p>
        </p:txBody>
      </p:sp>
      <p:sp>
        <p:nvSpPr>
          <p:cNvPr id="36" name="Freeform: Shape 35">
            <a:extLst>
              <a:ext uri="{FF2B5EF4-FFF2-40B4-BE49-F238E27FC236}">
                <a16:creationId xmlns:a16="http://schemas.microsoft.com/office/drawing/2014/main" id="{91B891F7-3C1B-2B00-8E96-512146DB1E3F}"/>
              </a:ext>
            </a:extLst>
          </p:cNvPr>
          <p:cNvSpPr/>
          <p:nvPr/>
        </p:nvSpPr>
        <p:spPr>
          <a:xfrm>
            <a:off x="3754574" y="2704305"/>
            <a:ext cx="4937142" cy="538859"/>
          </a:xfrm>
          <a:custGeom>
            <a:avLst/>
            <a:gdLst>
              <a:gd name="connsiteX0" fmla="*/ 0 w 1193528"/>
              <a:gd name="connsiteY0" fmla="*/ 97020 h 970200"/>
              <a:gd name="connsiteX1" fmla="*/ 97020 w 1193528"/>
              <a:gd name="connsiteY1" fmla="*/ 0 h 970200"/>
              <a:gd name="connsiteX2" fmla="*/ 1096508 w 1193528"/>
              <a:gd name="connsiteY2" fmla="*/ 0 h 970200"/>
              <a:gd name="connsiteX3" fmla="*/ 1193528 w 1193528"/>
              <a:gd name="connsiteY3" fmla="*/ 97020 h 970200"/>
              <a:gd name="connsiteX4" fmla="*/ 1193528 w 1193528"/>
              <a:gd name="connsiteY4" fmla="*/ 873180 h 970200"/>
              <a:gd name="connsiteX5" fmla="*/ 1096508 w 1193528"/>
              <a:gd name="connsiteY5" fmla="*/ 970200 h 970200"/>
              <a:gd name="connsiteX6" fmla="*/ 97020 w 1193528"/>
              <a:gd name="connsiteY6" fmla="*/ 970200 h 970200"/>
              <a:gd name="connsiteX7" fmla="*/ 0 w 1193528"/>
              <a:gd name="connsiteY7" fmla="*/ 873180 h 970200"/>
              <a:gd name="connsiteX8" fmla="*/ 0 w 1193528"/>
              <a:gd name="connsiteY8" fmla="*/ 97020 h 9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528" h="970200">
                <a:moveTo>
                  <a:pt x="0" y="97020"/>
                </a:moveTo>
                <a:cubicBezTo>
                  <a:pt x="0" y="43437"/>
                  <a:pt x="43437" y="0"/>
                  <a:pt x="97020" y="0"/>
                </a:cubicBezTo>
                <a:lnTo>
                  <a:pt x="1096508" y="0"/>
                </a:lnTo>
                <a:cubicBezTo>
                  <a:pt x="1150091" y="0"/>
                  <a:pt x="1193528" y="43437"/>
                  <a:pt x="1193528" y="97020"/>
                </a:cubicBezTo>
                <a:lnTo>
                  <a:pt x="1193528" y="873180"/>
                </a:lnTo>
                <a:cubicBezTo>
                  <a:pt x="1193528" y="926763"/>
                  <a:pt x="1150091" y="970200"/>
                  <a:pt x="1096508" y="970200"/>
                </a:cubicBezTo>
                <a:lnTo>
                  <a:pt x="97020" y="970200"/>
                </a:lnTo>
                <a:cubicBezTo>
                  <a:pt x="43437" y="970200"/>
                  <a:pt x="0" y="926763"/>
                  <a:pt x="0" y="873180"/>
                </a:cubicBezTo>
                <a:lnTo>
                  <a:pt x="0" y="97020"/>
                </a:lnTo>
                <a:close/>
              </a:path>
            </a:pathLst>
          </a:custGeom>
        </p:spPr>
        <p:style>
          <a:lnRef idx="2">
            <a:schemeClr val="accent3">
              <a:hueOff val="4500106"/>
              <a:satOff val="-6752"/>
              <a:lumOff val="-10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48" tIns="106648" rIns="106648" bIns="106648" numCol="1" spcCol="1270" anchor="t" anchorCtr="0">
            <a:noAutofit/>
          </a:bodyPr>
          <a:lstStyle/>
          <a:p>
            <a:pPr marL="57150" lvl="1" indent="-57150" algn="l" defTabSz="488950">
              <a:lnSpc>
                <a:spcPct val="90000"/>
              </a:lnSpc>
              <a:spcBef>
                <a:spcPct val="0"/>
              </a:spcBef>
              <a:spcAft>
                <a:spcPct val="15000"/>
              </a:spcAft>
              <a:buChar char="•"/>
            </a:pPr>
            <a:r>
              <a:rPr lang="en-US" sz="2400" kern="1200" dirty="0"/>
              <a:t>Team Process 2 Measures</a:t>
            </a:r>
          </a:p>
        </p:txBody>
      </p:sp>
      <p:sp>
        <p:nvSpPr>
          <p:cNvPr id="10" name="Rectangle: Rounded Corners 9">
            <a:extLst>
              <a:ext uri="{FF2B5EF4-FFF2-40B4-BE49-F238E27FC236}">
                <a16:creationId xmlns:a16="http://schemas.microsoft.com/office/drawing/2014/main" id="{19C336AE-A6C2-A09C-9532-8A225D935128}"/>
              </a:ext>
            </a:extLst>
          </p:cNvPr>
          <p:cNvSpPr/>
          <p:nvPr/>
        </p:nvSpPr>
        <p:spPr>
          <a:xfrm>
            <a:off x="3706761" y="3725476"/>
            <a:ext cx="4740497" cy="2665424"/>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marL="117475" indent="-117475">
              <a:buFont typeface="Arial" panose="020B0604020202020204" pitchFamily="34" charset="0"/>
              <a:buChar char="•"/>
            </a:pPr>
            <a:r>
              <a:rPr lang="en-US" sz="2000" dirty="0"/>
              <a:t>Transformative Leadership</a:t>
            </a:r>
          </a:p>
          <a:p>
            <a:pPr marL="117475" indent="-117475">
              <a:buFont typeface="Arial" panose="020B0604020202020204" pitchFamily="34" charset="0"/>
              <a:buChar char="•"/>
            </a:pPr>
            <a:r>
              <a:rPr lang="en-US" sz="2000" dirty="0"/>
              <a:t>Communications</a:t>
            </a:r>
          </a:p>
          <a:p>
            <a:pPr marL="117475" indent="-117475">
              <a:buFont typeface="Arial" panose="020B0604020202020204" pitchFamily="34" charset="0"/>
              <a:buChar char="•"/>
            </a:pPr>
            <a:r>
              <a:rPr lang="en-US" sz="2000" dirty="0"/>
              <a:t>Conflict Resolution</a:t>
            </a:r>
          </a:p>
          <a:p>
            <a:pPr marL="117475" indent="-117475">
              <a:buFont typeface="Arial" panose="020B0604020202020204" pitchFamily="34" charset="0"/>
              <a:buChar char="•"/>
            </a:pPr>
            <a:r>
              <a:rPr lang="en-US" sz="2000" dirty="0"/>
              <a:t>Reflection and Action Planning</a:t>
            </a:r>
          </a:p>
          <a:p>
            <a:pPr marL="117475" indent="-117475">
              <a:buFont typeface="Arial" panose="020B0604020202020204" pitchFamily="34" charset="0"/>
              <a:buChar char="•"/>
            </a:pPr>
            <a:r>
              <a:rPr lang="en-US" sz="2000" dirty="0"/>
              <a:t>Development Focus</a:t>
            </a:r>
          </a:p>
          <a:p>
            <a:pPr marL="117475" indent="-117475">
              <a:buFont typeface="Arial" panose="020B0604020202020204" pitchFamily="34" charset="0"/>
              <a:buChar char="•"/>
            </a:pPr>
            <a:r>
              <a:rPr lang="en-US" sz="2000" dirty="0"/>
              <a:t>Member Support</a:t>
            </a:r>
          </a:p>
        </p:txBody>
      </p:sp>
      <p:grpSp>
        <p:nvGrpSpPr>
          <p:cNvPr id="15" name="Group 14">
            <a:extLst>
              <a:ext uri="{FF2B5EF4-FFF2-40B4-BE49-F238E27FC236}">
                <a16:creationId xmlns:a16="http://schemas.microsoft.com/office/drawing/2014/main" id="{78503DFA-8E9A-BE3C-649F-FA3CEAEA2492}"/>
              </a:ext>
            </a:extLst>
          </p:cNvPr>
          <p:cNvGrpSpPr/>
          <p:nvPr/>
        </p:nvGrpSpPr>
        <p:grpSpPr>
          <a:xfrm rot="5400000">
            <a:off x="5907470" y="3359232"/>
            <a:ext cx="332779" cy="297154"/>
            <a:chOff x="5211811" y="463387"/>
            <a:chExt cx="383581" cy="297154"/>
          </a:xfrm>
        </p:grpSpPr>
        <p:sp>
          <p:nvSpPr>
            <p:cNvPr id="16" name="Arrow: Right 15">
              <a:extLst>
                <a:ext uri="{FF2B5EF4-FFF2-40B4-BE49-F238E27FC236}">
                  <a16:creationId xmlns:a16="http://schemas.microsoft.com/office/drawing/2014/main" id="{E870F850-E7D4-8110-7796-A000A83804C1}"/>
                </a:ext>
              </a:extLst>
            </p:cNvPr>
            <p:cNvSpPr/>
            <p:nvPr/>
          </p:nvSpPr>
          <p:spPr>
            <a:xfrm>
              <a:off x="5211811" y="463387"/>
              <a:ext cx="383581" cy="297154"/>
            </a:xfrm>
            <a:prstGeom prst="rightArrow">
              <a:avLst>
                <a:gd name="adj1" fmla="val 60000"/>
                <a:gd name="adj2" fmla="val 50000"/>
              </a:avLst>
            </a:prstGeom>
          </p:spPr>
          <p:style>
            <a:lnRef idx="0">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a:lstStyle/>
            <a:p>
              <a:endParaRPr lang="en-US" dirty="0"/>
            </a:p>
          </p:txBody>
        </p:sp>
        <p:sp>
          <p:nvSpPr>
            <p:cNvPr id="17" name="Arrow: Right 4">
              <a:extLst>
                <a:ext uri="{FF2B5EF4-FFF2-40B4-BE49-F238E27FC236}">
                  <a16:creationId xmlns:a16="http://schemas.microsoft.com/office/drawing/2014/main" id="{B6929E37-E225-FDF2-0470-9A97D7922E80}"/>
                </a:ext>
              </a:extLst>
            </p:cNvPr>
            <p:cNvSpPr txBox="1"/>
            <p:nvPr/>
          </p:nvSpPr>
          <p:spPr>
            <a:xfrm>
              <a:off x="5211811" y="522818"/>
              <a:ext cx="294435" cy="178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grpSp>
    </p:spTree>
    <p:extLst>
      <p:ext uri="{BB962C8B-B14F-4D97-AF65-F5344CB8AC3E}">
        <p14:creationId xmlns:p14="http://schemas.microsoft.com/office/powerpoint/2010/main" val="344286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A2F6B-ACDA-2D81-B027-D7CA9B397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4ED31-E765-BD18-D4F5-7C7B0EEF591C}"/>
              </a:ext>
            </a:extLst>
          </p:cNvPr>
          <p:cNvSpPr>
            <a:spLocks noGrp="1"/>
          </p:cNvSpPr>
          <p:nvPr>
            <p:ph type="title"/>
          </p:nvPr>
        </p:nvSpPr>
        <p:spPr/>
        <p:txBody>
          <a:bodyPr/>
          <a:lstStyle/>
          <a:p>
            <a:r>
              <a:rPr lang="en-US" dirty="0"/>
              <a:t>Proposed Assessment measures by Stage of Scientific Team Development (cont.)</a:t>
            </a:r>
          </a:p>
        </p:txBody>
      </p:sp>
      <p:sp>
        <p:nvSpPr>
          <p:cNvPr id="38" name="Freeform: Shape 37">
            <a:extLst>
              <a:ext uri="{FF2B5EF4-FFF2-40B4-BE49-F238E27FC236}">
                <a16:creationId xmlns:a16="http://schemas.microsoft.com/office/drawing/2014/main" id="{11F85B95-E579-BDA0-F2F8-0C85715F0F4D}"/>
              </a:ext>
            </a:extLst>
          </p:cNvPr>
          <p:cNvSpPr/>
          <p:nvPr/>
        </p:nvSpPr>
        <p:spPr>
          <a:xfrm>
            <a:off x="3510116" y="2282310"/>
            <a:ext cx="4937142" cy="618244"/>
          </a:xfrm>
          <a:custGeom>
            <a:avLst/>
            <a:gdLst>
              <a:gd name="connsiteX0" fmla="*/ 0 w 1193528"/>
              <a:gd name="connsiteY0" fmla="*/ 61824 h 618244"/>
              <a:gd name="connsiteX1" fmla="*/ 61824 w 1193528"/>
              <a:gd name="connsiteY1" fmla="*/ 0 h 618244"/>
              <a:gd name="connsiteX2" fmla="*/ 1131704 w 1193528"/>
              <a:gd name="connsiteY2" fmla="*/ 0 h 618244"/>
              <a:gd name="connsiteX3" fmla="*/ 1193528 w 1193528"/>
              <a:gd name="connsiteY3" fmla="*/ 61824 h 618244"/>
              <a:gd name="connsiteX4" fmla="*/ 1193528 w 1193528"/>
              <a:gd name="connsiteY4" fmla="*/ 556420 h 618244"/>
              <a:gd name="connsiteX5" fmla="*/ 1131704 w 1193528"/>
              <a:gd name="connsiteY5" fmla="*/ 618244 h 618244"/>
              <a:gd name="connsiteX6" fmla="*/ 61824 w 1193528"/>
              <a:gd name="connsiteY6" fmla="*/ 618244 h 618244"/>
              <a:gd name="connsiteX7" fmla="*/ 0 w 1193528"/>
              <a:gd name="connsiteY7" fmla="*/ 556420 h 618244"/>
              <a:gd name="connsiteX8" fmla="*/ 0 w 1193528"/>
              <a:gd name="connsiteY8" fmla="*/ 61824 h 61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528" h="618244">
                <a:moveTo>
                  <a:pt x="0" y="61824"/>
                </a:moveTo>
                <a:cubicBezTo>
                  <a:pt x="0" y="27680"/>
                  <a:pt x="27680" y="0"/>
                  <a:pt x="61824" y="0"/>
                </a:cubicBezTo>
                <a:lnTo>
                  <a:pt x="1131704" y="0"/>
                </a:lnTo>
                <a:cubicBezTo>
                  <a:pt x="1165848" y="0"/>
                  <a:pt x="1193528" y="27680"/>
                  <a:pt x="1193528" y="61824"/>
                </a:cubicBezTo>
                <a:lnTo>
                  <a:pt x="1193528" y="556420"/>
                </a:lnTo>
                <a:cubicBezTo>
                  <a:pt x="1193528" y="590564"/>
                  <a:pt x="1165848" y="618244"/>
                  <a:pt x="1131704" y="618244"/>
                </a:cubicBezTo>
                <a:lnTo>
                  <a:pt x="61824" y="618244"/>
                </a:lnTo>
                <a:cubicBezTo>
                  <a:pt x="27680" y="618244"/>
                  <a:pt x="0" y="590564"/>
                  <a:pt x="0" y="556420"/>
                </a:cubicBezTo>
                <a:lnTo>
                  <a:pt x="0" y="61824"/>
                </a:lnTo>
                <a:close/>
              </a:path>
            </a:pathLst>
          </a:custGeom>
        </p:spPr>
        <p:style>
          <a:lnRef idx="2">
            <a:schemeClr val="lt1">
              <a:hueOff val="0"/>
              <a:satOff val="0"/>
              <a:lumOff val="0"/>
              <a:alphaOff val="0"/>
            </a:schemeClr>
          </a:lnRef>
          <a:fillRef idx="1">
            <a:schemeClr val="accent3">
              <a:hueOff val="6750158"/>
              <a:satOff val="-10128"/>
              <a:lumOff val="-1647"/>
              <a:alphaOff val="0"/>
            </a:schemeClr>
          </a:fillRef>
          <a:effectRef idx="0">
            <a:schemeClr val="accent3">
              <a:hueOff val="6750158"/>
              <a:satOff val="-10128"/>
              <a:lumOff val="-1647"/>
              <a:alphaOff val="0"/>
            </a:schemeClr>
          </a:effectRef>
          <a:fontRef idx="minor">
            <a:schemeClr val="lt1"/>
          </a:fontRef>
        </p:style>
        <p:txBody>
          <a:bodyPr spcFirstLastPara="0" vert="horz" wrap="square" lIns="78232" tIns="78232" rIns="78232" bIns="247991" numCol="1" spcCol="1270" anchor="t" anchorCtr="0">
            <a:noAutofit/>
          </a:bodyPr>
          <a:lstStyle/>
          <a:p>
            <a:pPr marL="0" lvl="0" indent="0" algn="l" defTabSz="488950">
              <a:lnSpc>
                <a:spcPct val="90000"/>
              </a:lnSpc>
              <a:spcBef>
                <a:spcPct val="0"/>
              </a:spcBef>
              <a:spcAft>
                <a:spcPct val="35000"/>
              </a:spcAft>
              <a:buNone/>
            </a:pPr>
            <a:r>
              <a:rPr lang="en-US" sz="2400" kern="1200" dirty="0"/>
              <a:t>Stage 1 Performance</a:t>
            </a:r>
          </a:p>
        </p:txBody>
      </p:sp>
      <p:sp>
        <p:nvSpPr>
          <p:cNvPr id="39" name="Freeform: Shape 38">
            <a:extLst>
              <a:ext uri="{FF2B5EF4-FFF2-40B4-BE49-F238E27FC236}">
                <a16:creationId xmlns:a16="http://schemas.microsoft.com/office/drawing/2014/main" id="{AC457128-0BE2-CAD8-8CE7-CE15F49DEEC0}"/>
              </a:ext>
            </a:extLst>
          </p:cNvPr>
          <p:cNvSpPr/>
          <p:nvPr/>
        </p:nvSpPr>
        <p:spPr>
          <a:xfrm>
            <a:off x="3754574" y="2694473"/>
            <a:ext cx="4937142" cy="970200"/>
          </a:xfrm>
          <a:custGeom>
            <a:avLst/>
            <a:gdLst>
              <a:gd name="connsiteX0" fmla="*/ 0 w 1193528"/>
              <a:gd name="connsiteY0" fmla="*/ 97020 h 970200"/>
              <a:gd name="connsiteX1" fmla="*/ 97020 w 1193528"/>
              <a:gd name="connsiteY1" fmla="*/ 0 h 970200"/>
              <a:gd name="connsiteX2" fmla="*/ 1096508 w 1193528"/>
              <a:gd name="connsiteY2" fmla="*/ 0 h 970200"/>
              <a:gd name="connsiteX3" fmla="*/ 1193528 w 1193528"/>
              <a:gd name="connsiteY3" fmla="*/ 97020 h 970200"/>
              <a:gd name="connsiteX4" fmla="*/ 1193528 w 1193528"/>
              <a:gd name="connsiteY4" fmla="*/ 873180 h 970200"/>
              <a:gd name="connsiteX5" fmla="*/ 1096508 w 1193528"/>
              <a:gd name="connsiteY5" fmla="*/ 970200 h 970200"/>
              <a:gd name="connsiteX6" fmla="*/ 97020 w 1193528"/>
              <a:gd name="connsiteY6" fmla="*/ 970200 h 970200"/>
              <a:gd name="connsiteX7" fmla="*/ 0 w 1193528"/>
              <a:gd name="connsiteY7" fmla="*/ 873180 h 970200"/>
              <a:gd name="connsiteX8" fmla="*/ 0 w 1193528"/>
              <a:gd name="connsiteY8" fmla="*/ 97020 h 9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528" h="970200">
                <a:moveTo>
                  <a:pt x="0" y="97020"/>
                </a:moveTo>
                <a:cubicBezTo>
                  <a:pt x="0" y="43437"/>
                  <a:pt x="43437" y="0"/>
                  <a:pt x="97020" y="0"/>
                </a:cubicBezTo>
                <a:lnTo>
                  <a:pt x="1096508" y="0"/>
                </a:lnTo>
                <a:cubicBezTo>
                  <a:pt x="1150091" y="0"/>
                  <a:pt x="1193528" y="43437"/>
                  <a:pt x="1193528" y="97020"/>
                </a:cubicBezTo>
                <a:lnTo>
                  <a:pt x="1193528" y="873180"/>
                </a:lnTo>
                <a:cubicBezTo>
                  <a:pt x="1193528" y="926763"/>
                  <a:pt x="1150091" y="970200"/>
                  <a:pt x="1096508" y="970200"/>
                </a:cubicBezTo>
                <a:lnTo>
                  <a:pt x="97020" y="970200"/>
                </a:lnTo>
                <a:cubicBezTo>
                  <a:pt x="43437" y="970200"/>
                  <a:pt x="0" y="926763"/>
                  <a:pt x="0" y="873180"/>
                </a:cubicBezTo>
                <a:lnTo>
                  <a:pt x="0" y="97020"/>
                </a:lnTo>
                <a:close/>
              </a:path>
            </a:pathLst>
          </a:custGeom>
        </p:spPr>
        <p:style>
          <a:lnRef idx="2">
            <a:schemeClr val="accent3">
              <a:hueOff val="6750158"/>
              <a:satOff val="-10128"/>
              <a:lumOff val="-164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48" tIns="106648" rIns="106648" bIns="106648" numCol="1" spcCol="1270" anchor="t" anchorCtr="0">
            <a:noAutofit/>
          </a:bodyPr>
          <a:lstStyle/>
          <a:p>
            <a:pPr marL="57150" lvl="1" indent="-57150" algn="l" defTabSz="488950">
              <a:lnSpc>
                <a:spcPct val="90000"/>
              </a:lnSpc>
              <a:spcBef>
                <a:spcPct val="0"/>
              </a:spcBef>
              <a:spcAft>
                <a:spcPct val="15000"/>
              </a:spcAft>
              <a:buChar char="•"/>
            </a:pPr>
            <a:r>
              <a:rPr lang="en-US" sz="2400" kern="1200" dirty="0"/>
              <a:t>Team Collaboration 1 Measures</a:t>
            </a:r>
          </a:p>
          <a:p>
            <a:pPr marL="57150" lvl="1" indent="-57150" algn="l" defTabSz="488950">
              <a:lnSpc>
                <a:spcPct val="90000"/>
              </a:lnSpc>
              <a:spcBef>
                <a:spcPct val="0"/>
              </a:spcBef>
              <a:spcAft>
                <a:spcPct val="15000"/>
              </a:spcAft>
              <a:buChar char="•"/>
            </a:pPr>
            <a:r>
              <a:rPr lang="en-US" sz="2400" kern="1200" dirty="0"/>
              <a:t>Team Affect Measures</a:t>
            </a:r>
          </a:p>
        </p:txBody>
      </p:sp>
      <p:sp>
        <p:nvSpPr>
          <p:cNvPr id="11" name="Rectangle: Rounded Corners 10">
            <a:extLst>
              <a:ext uri="{FF2B5EF4-FFF2-40B4-BE49-F238E27FC236}">
                <a16:creationId xmlns:a16="http://schemas.microsoft.com/office/drawing/2014/main" id="{E3C24C38-C408-4F78-1599-8D6E3CDDEC93}"/>
              </a:ext>
            </a:extLst>
          </p:cNvPr>
          <p:cNvSpPr/>
          <p:nvPr/>
        </p:nvSpPr>
        <p:spPr>
          <a:xfrm>
            <a:off x="3782384" y="3991896"/>
            <a:ext cx="4664874" cy="2330245"/>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marL="117475" indent="-117475">
              <a:buFont typeface="Arial" panose="020B0604020202020204" pitchFamily="34" charset="0"/>
              <a:buChar char="•"/>
            </a:pPr>
            <a:r>
              <a:rPr lang="en-US" sz="2000" dirty="0"/>
              <a:t>Disciplinary and Community Expertise</a:t>
            </a:r>
          </a:p>
          <a:p>
            <a:pPr marL="117475" indent="-117475">
              <a:buFont typeface="Arial" panose="020B0604020202020204" pitchFamily="34" charset="0"/>
              <a:buChar char="•"/>
            </a:pPr>
            <a:r>
              <a:rPr lang="en-US" sz="2000" dirty="0"/>
              <a:t>Effective Meeting Management</a:t>
            </a:r>
          </a:p>
          <a:p>
            <a:pPr marL="117475" indent="-117475">
              <a:buFont typeface="Arial" panose="020B0604020202020204" pitchFamily="34" charset="0"/>
              <a:buChar char="•"/>
            </a:pPr>
            <a:r>
              <a:rPr lang="en-US" sz="2000" dirty="0"/>
              <a:t>Resource Sharing</a:t>
            </a:r>
          </a:p>
          <a:p>
            <a:pPr marL="117475" indent="-117475">
              <a:buFont typeface="Arial" panose="020B0604020202020204" pitchFamily="34" charset="0"/>
              <a:buChar char="•"/>
            </a:pPr>
            <a:r>
              <a:rPr lang="en-US" sz="2000" dirty="0"/>
              <a:t>Information Exchange</a:t>
            </a:r>
          </a:p>
          <a:p>
            <a:pPr marL="117475" indent="-117475">
              <a:buFont typeface="Arial" panose="020B0604020202020204" pitchFamily="34" charset="0"/>
              <a:buChar char="•"/>
            </a:pPr>
            <a:r>
              <a:rPr lang="en-US" sz="2000" dirty="0"/>
              <a:t>Team Satisfaction</a:t>
            </a:r>
          </a:p>
          <a:p>
            <a:pPr marL="117475" indent="-117475">
              <a:buFont typeface="Arial" panose="020B0604020202020204" pitchFamily="34" charset="0"/>
              <a:buChar char="•"/>
            </a:pPr>
            <a:r>
              <a:rPr lang="en-US" sz="2000" dirty="0"/>
              <a:t>Team Commitment</a:t>
            </a:r>
          </a:p>
          <a:p>
            <a:pPr marL="117475" indent="-117475">
              <a:buFont typeface="Arial" panose="020B0604020202020204" pitchFamily="34" charset="0"/>
              <a:buChar char="•"/>
            </a:pPr>
            <a:r>
              <a:rPr lang="en-US" sz="2000" dirty="0"/>
              <a:t>Team Trust</a:t>
            </a:r>
          </a:p>
        </p:txBody>
      </p:sp>
      <p:grpSp>
        <p:nvGrpSpPr>
          <p:cNvPr id="18" name="Group 17">
            <a:extLst>
              <a:ext uri="{FF2B5EF4-FFF2-40B4-BE49-F238E27FC236}">
                <a16:creationId xmlns:a16="http://schemas.microsoft.com/office/drawing/2014/main" id="{3E048375-9793-32FA-CBE7-15B28E85A2CB}"/>
              </a:ext>
            </a:extLst>
          </p:cNvPr>
          <p:cNvGrpSpPr/>
          <p:nvPr/>
        </p:nvGrpSpPr>
        <p:grpSpPr>
          <a:xfrm rot="5400000">
            <a:off x="5812296" y="3679708"/>
            <a:ext cx="332782" cy="297154"/>
            <a:chOff x="7129079" y="463387"/>
            <a:chExt cx="383581" cy="297154"/>
          </a:xfrm>
        </p:grpSpPr>
        <p:sp>
          <p:nvSpPr>
            <p:cNvPr id="19" name="Arrow: Right 18">
              <a:extLst>
                <a:ext uri="{FF2B5EF4-FFF2-40B4-BE49-F238E27FC236}">
                  <a16:creationId xmlns:a16="http://schemas.microsoft.com/office/drawing/2014/main" id="{FA025241-0C8F-30ED-8648-6ED78C7B8D8A}"/>
                </a:ext>
              </a:extLst>
            </p:cNvPr>
            <p:cNvSpPr/>
            <p:nvPr/>
          </p:nvSpPr>
          <p:spPr>
            <a:xfrm>
              <a:off x="7129079" y="463387"/>
              <a:ext cx="383581" cy="297154"/>
            </a:xfrm>
            <a:prstGeom prst="rightArrow">
              <a:avLst>
                <a:gd name="adj1" fmla="val 60000"/>
                <a:gd name="adj2" fmla="val 50000"/>
              </a:avLst>
            </a:prstGeom>
          </p:spPr>
          <p:style>
            <a:lnRef idx="0">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txBody>
            <a:bodyPr/>
            <a:lstStyle/>
            <a:p>
              <a:endParaRPr lang="en-US" dirty="0"/>
            </a:p>
          </p:txBody>
        </p:sp>
        <p:sp>
          <p:nvSpPr>
            <p:cNvPr id="20" name="Arrow: Right 4">
              <a:extLst>
                <a:ext uri="{FF2B5EF4-FFF2-40B4-BE49-F238E27FC236}">
                  <a16:creationId xmlns:a16="http://schemas.microsoft.com/office/drawing/2014/main" id="{54CBFA96-C6B8-0FCA-FDD6-C0874BD09423}"/>
                </a:ext>
              </a:extLst>
            </p:cNvPr>
            <p:cNvSpPr txBox="1"/>
            <p:nvPr/>
          </p:nvSpPr>
          <p:spPr>
            <a:xfrm>
              <a:off x="7129079" y="522818"/>
              <a:ext cx="294435" cy="178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grpSp>
    </p:spTree>
    <p:extLst>
      <p:ext uri="{BB962C8B-B14F-4D97-AF65-F5344CB8AC3E}">
        <p14:creationId xmlns:p14="http://schemas.microsoft.com/office/powerpoint/2010/main" val="1822589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A3A3B-30B3-26AA-94D7-46E2BB34F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9A1C0-8368-68F5-DAC9-A937CE42ECB4}"/>
              </a:ext>
            </a:extLst>
          </p:cNvPr>
          <p:cNvSpPr>
            <a:spLocks noGrp="1"/>
          </p:cNvSpPr>
          <p:nvPr>
            <p:ph type="title"/>
          </p:nvPr>
        </p:nvSpPr>
        <p:spPr/>
        <p:txBody>
          <a:bodyPr/>
          <a:lstStyle/>
          <a:p>
            <a:r>
              <a:rPr lang="en-US" dirty="0"/>
              <a:t>Proposed Assessment measures by Stage of Scientific Team Development (cont.)</a:t>
            </a:r>
          </a:p>
        </p:txBody>
      </p:sp>
      <p:sp>
        <p:nvSpPr>
          <p:cNvPr id="41" name="Freeform: Shape 40">
            <a:extLst>
              <a:ext uri="{FF2B5EF4-FFF2-40B4-BE49-F238E27FC236}">
                <a16:creationId xmlns:a16="http://schemas.microsoft.com/office/drawing/2014/main" id="{0BB4045F-3391-F157-6CC7-6D246142C3D0}"/>
              </a:ext>
            </a:extLst>
          </p:cNvPr>
          <p:cNvSpPr/>
          <p:nvPr/>
        </p:nvSpPr>
        <p:spPr>
          <a:xfrm>
            <a:off x="3521298" y="2258478"/>
            <a:ext cx="4925961" cy="618244"/>
          </a:xfrm>
          <a:custGeom>
            <a:avLst/>
            <a:gdLst>
              <a:gd name="connsiteX0" fmla="*/ 0 w 1193528"/>
              <a:gd name="connsiteY0" fmla="*/ 61824 h 618244"/>
              <a:gd name="connsiteX1" fmla="*/ 61824 w 1193528"/>
              <a:gd name="connsiteY1" fmla="*/ 0 h 618244"/>
              <a:gd name="connsiteX2" fmla="*/ 1131704 w 1193528"/>
              <a:gd name="connsiteY2" fmla="*/ 0 h 618244"/>
              <a:gd name="connsiteX3" fmla="*/ 1193528 w 1193528"/>
              <a:gd name="connsiteY3" fmla="*/ 61824 h 618244"/>
              <a:gd name="connsiteX4" fmla="*/ 1193528 w 1193528"/>
              <a:gd name="connsiteY4" fmla="*/ 556420 h 618244"/>
              <a:gd name="connsiteX5" fmla="*/ 1131704 w 1193528"/>
              <a:gd name="connsiteY5" fmla="*/ 618244 h 618244"/>
              <a:gd name="connsiteX6" fmla="*/ 61824 w 1193528"/>
              <a:gd name="connsiteY6" fmla="*/ 618244 h 618244"/>
              <a:gd name="connsiteX7" fmla="*/ 0 w 1193528"/>
              <a:gd name="connsiteY7" fmla="*/ 556420 h 618244"/>
              <a:gd name="connsiteX8" fmla="*/ 0 w 1193528"/>
              <a:gd name="connsiteY8" fmla="*/ 61824 h 61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528" h="618244">
                <a:moveTo>
                  <a:pt x="0" y="61824"/>
                </a:moveTo>
                <a:cubicBezTo>
                  <a:pt x="0" y="27680"/>
                  <a:pt x="27680" y="0"/>
                  <a:pt x="61824" y="0"/>
                </a:cubicBezTo>
                <a:lnTo>
                  <a:pt x="1131704" y="0"/>
                </a:lnTo>
                <a:cubicBezTo>
                  <a:pt x="1165848" y="0"/>
                  <a:pt x="1193528" y="27680"/>
                  <a:pt x="1193528" y="61824"/>
                </a:cubicBezTo>
                <a:lnTo>
                  <a:pt x="1193528" y="556420"/>
                </a:lnTo>
                <a:cubicBezTo>
                  <a:pt x="1193528" y="590564"/>
                  <a:pt x="1165848" y="618244"/>
                  <a:pt x="1131704" y="618244"/>
                </a:cubicBezTo>
                <a:lnTo>
                  <a:pt x="61824" y="618244"/>
                </a:lnTo>
                <a:cubicBezTo>
                  <a:pt x="27680" y="618244"/>
                  <a:pt x="0" y="590564"/>
                  <a:pt x="0" y="556420"/>
                </a:cubicBezTo>
                <a:lnTo>
                  <a:pt x="0" y="61824"/>
                </a:lnTo>
                <a:close/>
              </a:path>
            </a:pathLst>
          </a:custGeom>
        </p:spPr>
        <p:style>
          <a:lnRef idx="2">
            <a:schemeClr val="lt1">
              <a:hueOff val="0"/>
              <a:satOff val="0"/>
              <a:lumOff val="0"/>
              <a:alphaOff val="0"/>
            </a:schemeClr>
          </a:lnRef>
          <a:fillRef idx="1">
            <a:schemeClr val="accent3">
              <a:hueOff val="9000211"/>
              <a:satOff val="-13504"/>
              <a:lumOff val="-2196"/>
              <a:alphaOff val="0"/>
            </a:schemeClr>
          </a:fillRef>
          <a:effectRef idx="0">
            <a:schemeClr val="accent3">
              <a:hueOff val="9000211"/>
              <a:satOff val="-13504"/>
              <a:lumOff val="-2196"/>
              <a:alphaOff val="0"/>
            </a:schemeClr>
          </a:effectRef>
          <a:fontRef idx="minor">
            <a:schemeClr val="lt1"/>
          </a:fontRef>
        </p:style>
        <p:txBody>
          <a:bodyPr spcFirstLastPara="0" vert="horz" wrap="square" lIns="78232" tIns="78232" rIns="78232" bIns="247991" numCol="1" spcCol="1270" anchor="t" anchorCtr="0">
            <a:noAutofit/>
          </a:bodyPr>
          <a:lstStyle/>
          <a:p>
            <a:pPr marL="0" lvl="0" indent="0" algn="l" defTabSz="488950">
              <a:lnSpc>
                <a:spcPct val="90000"/>
              </a:lnSpc>
              <a:spcBef>
                <a:spcPct val="0"/>
              </a:spcBef>
              <a:spcAft>
                <a:spcPct val="35000"/>
              </a:spcAft>
              <a:buNone/>
            </a:pPr>
            <a:r>
              <a:rPr lang="en-US" sz="2400" kern="1200" dirty="0"/>
              <a:t>Stage 2 Performance</a:t>
            </a:r>
          </a:p>
        </p:txBody>
      </p:sp>
      <p:sp>
        <p:nvSpPr>
          <p:cNvPr id="42" name="Freeform: Shape 41">
            <a:extLst>
              <a:ext uri="{FF2B5EF4-FFF2-40B4-BE49-F238E27FC236}">
                <a16:creationId xmlns:a16="http://schemas.microsoft.com/office/drawing/2014/main" id="{40770C96-F852-16F6-D83E-0CCACC677167}"/>
              </a:ext>
            </a:extLst>
          </p:cNvPr>
          <p:cNvSpPr/>
          <p:nvPr/>
        </p:nvSpPr>
        <p:spPr>
          <a:xfrm>
            <a:off x="3765755" y="2670641"/>
            <a:ext cx="4925961" cy="970200"/>
          </a:xfrm>
          <a:custGeom>
            <a:avLst/>
            <a:gdLst>
              <a:gd name="connsiteX0" fmla="*/ 0 w 1193528"/>
              <a:gd name="connsiteY0" fmla="*/ 97020 h 970200"/>
              <a:gd name="connsiteX1" fmla="*/ 97020 w 1193528"/>
              <a:gd name="connsiteY1" fmla="*/ 0 h 970200"/>
              <a:gd name="connsiteX2" fmla="*/ 1096508 w 1193528"/>
              <a:gd name="connsiteY2" fmla="*/ 0 h 970200"/>
              <a:gd name="connsiteX3" fmla="*/ 1193528 w 1193528"/>
              <a:gd name="connsiteY3" fmla="*/ 97020 h 970200"/>
              <a:gd name="connsiteX4" fmla="*/ 1193528 w 1193528"/>
              <a:gd name="connsiteY4" fmla="*/ 873180 h 970200"/>
              <a:gd name="connsiteX5" fmla="*/ 1096508 w 1193528"/>
              <a:gd name="connsiteY5" fmla="*/ 970200 h 970200"/>
              <a:gd name="connsiteX6" fmla="*/ 97020 w 1193528"/>
              <a:gd name="connsiteY6" fmla="*/ 970200 h 970200"/>
              <a:gd name="connsiteX7" fmla="*/ 0 w 1193528"/>
              <a:gd name="connsiteY7" fmla="*/ 873180 h 970200"/>
              <a:gd name="connsiteX8" fmla="*/ 0 w 1193528"/>
              <a:gd name="connsiteY8" fmla="*/ 97020 h 9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528" h="970200">
                <a:moveTo>
                  <a:pt x="0" y="97020"/>
                </a:moveTo>
                <a:cubicBezTo>
                  <a:pt x="0" y="43437"/>
                  <a:pt x="43437" y="0"/>
                  <a:pt x="97020" y="0"/>
                </a:cubicBezTo>
                <a:lnTo>
                  <a:pt x="1096508" y="0"/>
                </a:lnTo>
                <a:cubicBezTo>
                  <a:pt x="1150091" y="0"/>
                  <a:pt x="1193528" y="43437"/>
                  <a:pt x="1193528" y="97020"/>
                </a:cubicBezTo>
                <a:lnTo>
                  <a:pt x="1193528" y="873180"/>
                </a:lnTo>
                <a:cubicBezTo>
                  <a:pt x="1193528" y="926763"/>
                  <a:pt x="1150091" y="970200"/>
                  <a:pt x="1096508" y="970200"/>
                </a:cubicBezTo>
                <a:lnTo>
                  <a:pt x="97020" y="970200"/>
                </a:lnTo>
                <a:cubicBezTo>
                  <a:pt x="43437" y="970200"/>
                  <a:pt x="0" y="926763"/>
                  <a:pt x="0" y="873180"/>
                </a:cubicBezTo>
                <a:lnTo>
                  <a:pt x="0" y="97020"/>
                </a:lnTo>
                <a:close/>
              </a:path>
            </a:pathLst>
          </a:custGeom>
        </p:spPr>
        <p:style>
          <a:lnRef idx="2">
            <a:schemeClr val="accent3">
              <a:hueOff val="9000211"/>
              <a:satOff val="-13504"/>
              <a:lumOff val="-219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48" tIns="106648" rIns="106648" bIns="106648" numCol="1" spcCol="1270" anchor="t" anchorCtr="0">
            <a:noAutofit/>
          </a:bodyPr>
          <a:lstStyle/>
          <a:p>
            <a:pPr marL="57150" lvl="1" indent="-57150" algn="l" defTabSz="488950">
              <a:lnSpc>
                <a:spcPct val="90000"/>
              </a:lnSpc>
              <a:spcBef>
                <a:spcPct val="0"/>
              </a:spcBef>
              <a:spcAft>
                <a:spcPct val="15000"/>
              </a:spcAft>
              <a:buChar char="•"/>
            </a:pPr>
            <a:r>
              <a:rPr lang="en-US" sz="2400" kern="1200" dirty="0"/>
              <a:t>Team Collaboration 2 Measures</a:t>
            </a:r>
          </a:p>
          <a:p>
            <a:pPr marL="57150" lvl="1" indent="-57150" algn="l" defTabSz="488950">
              <a:lnSpc>
                <a:spcPct val="90000"/>
              </a:lnSpc>
              <a:spcBef>
                <a:spcPct val="0"/>
              </a:spcBef>
              <a:spcAft>
                <a:spcPct val="15000"/>
              </a:spcAft>
              <a:buChar char="•"/>
            </a:pPr>
            <a:r>
              <a:rPr lang="en-US" sz="2400" kern="1200" dirty="0"/>
              <a:t>Team Affect Measures</a:t>
            </a:r>
          </a:p>
        </p:txBody>
      </p:sp>
      <p:sp>
        <p:nvSpPr>
          <p:cNvPr id="21" name="Rectangle: Rounded Corners 20">
            <a:extLst>
              <a:ext uri="{FF2B5EF4-FFF2-40B4-BE49-F238E27FC236}">
                <a16:creationId xmlns:a16="http://schemas.microsoft.com/office/drawing/2014/main" id="{D16E068F-8B89-BF38-0D0B-8584E7010B64}"/>
              </a:ext>
            </a:extLst>
          </p:cNvPr>
          <p:cNvSpPr/>
          <p:nvPr/>
        </p:nvSpPr>
        <p:spPr>
          <a:xfrm>
            <a:off x="3765756" y="3962400"/>
            <a:ext cx="4681504" cy="2330245"/>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marL="117475" indent="-117475">
              <a:buFont typeface="Arial" panose="020B0604020202020204" pitchFamily="34" charset="0"/>
              <a:buChar char="•"/>
            </a:pPr>
            <a:r>
              <a:rPr lang="en-US" sz="2000" dirty="0"/>
              <a:t>Member Equity</a:t>
            </a:r>
          </a:p>
          <a:p>
            <a:pPr marL="117475" indent="-117475">
              <a:buFont typeface="Arial" panose="020B0604020202020204" pitchFamily="34" charset="0"/>
              <a:buChar char="•"/>
            </a:pPr>
            <a:r>
              <a:rPr lang="en-US" sz="2000" dirty="0"/>
              <a:t>Joint Problem Solving</a:t>
            </a:r>
          </a:p>
          <a:p>
            <a:pPr marL="117475" indent="-117475">
              <a:buFont typeface="Arial" panose="020B0604020202020204" pitchFamily="34" charset="0"/>
              <a:buChar char="•"/>
            </a:pPr>
            <a:r>
              <a:rPr lang="en-US" sz="2000" dirty="0"/>
              <a:t>Psychological Safety</a:t>
            </a:r>
          </a:p>
          <a:p>
            <a:pPr marL="117475" indent="-117475">
              <a:buFont typeface="Arial" panose="020B0604020202020204" pitchFamily="34" charset="0"/>
              <a:buChar char="•"/>
            </a:pPr>
            <a:r>
              <a:rPr lang="en-US" sz="2000" dirty="0"/>
              <a:t>Shared Leadership</a:t>
            </a:r>
          </a:p>
          <a:p>
            <a:pPr marL="117475" indent="-117475">
              <a:buFont typeface="Arial" panose="020B0604020202020204" pitchFamily="34" charset="0"/>
              <a:buChar char="•"/>
            </a:pPr>
            <a:r>
              <a:rPr lang="en-US" sz="2000" dirty="0"/>
              <a:t>Team Satisfaction</a:t>
            </a:r>
          </a:p>
          <a:p>
            <a:pPr marL="117475" indent="-117475">
              <a:buFont typeface="Arial" panose="020B0604020202020204" pitchFamily="34" charset="0"/>
              <a:buChar char="•"/>
            </a:pPr>
            <a:r>
              <a:rPr lang="en-US" sz="2000" dirty="0"/>
              <a:t>Team Commitment</a:t>
            </a:r>
          </a:p>
          <a:p>
            <a:pPr marL="117475" indent="-117475">
              <a:buFont typeface="Arial" panose="020B0604020202020204" pitchFamily="34" charset="0"/>
              <a:buChar char="•"/>
            </a:pPr>
            <a:r>
              <a:rPr lang="en-US" sz="2000" dirty="0"/>
              <a:t>Team Trust</a:t>
            </a:r>
          </a:p>
        </p:txBody>
      </p:sp>
      <p:grpSp>
        <p:nvGrpSpPr>
          <p:cNvPr id="23" name="Group 22">
            <a:extLst>
              <a:ext uri="{FF2B5EF4-FFF2-40B4-BE49-F238E27FC236}">
                <a16:creationId xmlns:a16="http://schemas.microsoft.com/office/drawing/2014/main" id="{2B6CD66B-5758-2838-D9BF-8A6C8743F722}"/>
              </a:ext>
            </a:extLst>
          </p:cNvPr>
          <p:cNvGrpSpPr/>
          <p:nvPr/>
        </p:nvGrpSpPr>
        <p:grpSpPr>
          <a:xfrm rot="5400000">
            <a:off x="6145241" y="3653527"/>
            <a:ext cx="320592" cy="297154"/>
            <a:chOff x="9046346" y="463387"/>
            <a:chExt cx="383581" cy="297154"/>
          </a:xfrm>
        </p:grpSpPr>
        <p:sp>
          <p:nvSpPr>
            <p:cNvPr id="24" name="Arrow: Right 23">
              <a:extLst>
                <a:ext uri="{FF2B5EF4-FFF2-40B4-BE49-F238E27FC236}">
                  <a16:creationId xmlns:a16="http://schemas.microsoft.com/office/drawing/2014/main" id="{AABDA278-A6C1-4450-4F88-2B96CDDF1FAE}"/>
                </a:ext>
              </a:extLst>
            </p:cNvPr>
            <p:cNvSpPr/>
            <p:nvPr/>
          </p:nvSpPr>
          <p:spPr>
            <a:xfrm>
              <a:off x="9046346" y="463387"/>
              <a:ext cx="383581" cy="297154"/>
            </a:xfrm>
            <a:prstGeom prst="rightArrow">
              <a:avLst>
                <a:gd name="adj1" fmla="val 60000"/>
                <a:gd name="adj2" fmla="val 50000"/>
              </a:avLst>
            </a:prstGeom>
          </p:spPr>
          <p:style>
            <a:lnRef idx="0">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a:lstStyle/>
            <a:p>
              <a:endParaRPr lang="en-US" dirty="0"/>
            </a:p>
          </p:txBody>
        </p:sp>
        <p:sp>
          <p:nvSpPr>
            <p:cNvPr id="25" name="Arrow: Right 4">
              <a:extLst>
                <a:ext uri="{FF2B5EF4-FFF2-40B4-BE49-F238E27FC236}">
                  <a16:creationId xmlns:a16="http://schemas.microsoft.com/office/drawing/2014/main" id="{207D11D3-2941-A649-A3D0-E17EF2C1D12F}"/>
                </a:ext>
              </a:extLst>
            </p:cNvPr>
            <p:cNvSpPr txBox="1"/>
            <p:nvPr/>
          </p:nvSpPr>
          <p:spPr>
            <a:xfrm>
              <a:off x="9046346" y="522818"/>
              <a:ext cx="294435" cy="178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grpSp>
    </p:spTree>
    <p:extLst>
      <p:ext uri="{BB962C8B-B14F-4D97-AF65-F5344CB8AC3E}">
        <p14:creationId xmlns:p14="http://schemas.microsoft.com/office/powerpoint/2010/main" val="3675782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7CD82-A4A8-5CD7-2D0A-0C4A2770F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E3F75-74DF-F505-1414-B87A3CF9C4CC}"/>
              </a:ext>
            </a:extLst>
          </p:cNvPr>
          <p:cNvSpPr>
            <a:spLocks noGrp="1"/>
          </p:cNvSpPr>
          <p:nvPr>
            <p:ph type="title"/>
          </p:nvPr>
        </p:nvSpPr>
        <p:spPr/>
        <p:txBody>
          <a:bodyPr/>
          <a:lstStyle/>
          <a:p>
            <a:r>
              <a:rPr lang="en-US" dirty="0"/>
              <a:t>Proposed Assessment measures by Stage of Scientific Team Development (cont.)</a:t>
            </a:r>
          </a:p>
        </p:txBody>
      </p:sp>
      <p:sp>
        <p:nvSpPr>
          <p:cNvPr id="44" name="Freeform: Shape 43">
            <a:extLst>
              <a:ext uri="{FF2B5EF4-FFF2-40B4-BE49-F238E27FC236}">
                <a16:creationId xmlns:a16="http://schemas.microsoft.com/office/drawing/2014/main" id="{CF1C02D6-4EC9-EF13-83E0-F6A3307A42E2}"/>
              </a:ext>
            </a:extLst>
          </p:cNvPr>
          <p:cNvSpPr/>
          <p:nvPr/>
        </p:nvSpPr>
        <p:spPr>
          <a:xfrm>
            <a:off x="3510117" y="2282310"/>
            <a:ext cx="5181600" cy="618244"/>
          </a:xfrm>
          <a:custGeom>
            <a:avLst/>
            <a:gdLst>
              <a:gd name="connsiteX0" fmla="*/ 0 w 1193528"/>
              <a:gd name="connsiteY0" fmla="*/ 61824 h 618244"/>
              <a:gd name="connsiteX1" fmla="*/ 61824 w 1193528"/>
              <a:gd name="connsiteY1" fmla="*/ 0 h 618244"/>
              <a:gd name="connsiteX2" fmla="*/ 1131704 w 1193528"/>
              <a:gd name="connsiteY2" fmla="*/ 0 h 618244"/>
              <a:gd name="connsiteX3" fmla="*/ 1193528 w 1193528"/>
              <a:gd name="connsiteY3" fmla="*/ 61824 h 618244"/>
              <a:gd name="connsiteX4" fmla="*/ 1193528 w 1193528"/>
              <a:gd name="connsiteY4" fmla="*/ 556420 h 618244"/>
              <a:gd name="connsiteX5" fmla="*/ 1131704 w 1193528"/>
              <a:gd name="connsiteY5" fmla="*/ 618244 h 618244"/>
              <a:gd name="connsiteX6" fmla="*/ 61824 w 1193528"/>
              <a:gd name="connsiteY6" fmla="*/ 618244 h 618244"/>
              <a:gd name="connsiteX7" fmla="*/ 0 w 1193528"/>
              <a:gd name="connsiteY7" fmla="*/ 556420 h 618244"/>
              <a:gd name="connsiteX8" fmla="*/ 0 w 1193528"/>
              <a:gd name="connsiteY8" fmla="*/ 61824 h 61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528" h="618244">
                <a:moveTo>
                  <a:pt x="0" y="61824"/>
                </a:moveTo>
                <a:cubicBezTo>
                  <a:pt x="0" y="27680"/>
                  <a:pt x="27680" y="0"/>
                  <a:pt x="61824" y="0"/>
                </a:cubicBezTo>
                <a:lnTo>
                  <a:pt x="1131704" y="0"/>
                </a:lnTo>
                <a:cubicBezTo>
                  <a:pt x="1165848" y="0"/>
                  <a:pt x="1193528" y="27680"/>
                  <a:pt x="1193528" y="61824"/>
                </a:cubicBezTo>
                <a:lnTo>
                  <a:pt x="1193528" y="556420"/>
                </a:lnTo>
                <a:cubicBezTo>
                  <a:pt x="1193528" y="590564"/>
                  <a:pt x="1165848" y="618244"/>
                  <a:pt x="1131704" y="618244"/>
                </a:cubicBezTo>
                <a:lnTo>
                  <a:pt x="61824" y="618244"/>
                </a:lnTo>
                <a:cubicBezTo>
                  <a:pt x="27680" y="618244"/>
                  <a:pt x="0" y="590564"/>
                  <a:pt x="0" y="556420"/>
                </a:cubicBezTo>
                <a:lnTo>
                  <a:pt x="0" y="61824"/>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78232" tIns="78232" rIns="78232" bIns="247991" numCol="1" spcCol="1270" anchor="t" anchorCtr="0">
            <a:noAutofit/>
          </a:bodyPr>
          <a:lstStyle/>
          <a:p>
            <a:pPr marL="0" lvl="0" indent="0" algn="l" defTabSz="488950">
              <a:lnSpc>
                <a:spcPct val="90000"/>
              </a:lnSpc>
              <a:spcBef>
                <a:spcPct val="0"/>
              </a:spcBef>
              <a:spcAft>
                <a:spcPct val="35000"/>
              </a:spcAft>
              <a:buNone/>
            </a:pPr>
            <a:r>
              <a:rPr lang="en-US" sz="2400" kern="1200" dirty="0"/>
              <a:t>Maturation</a:t>
            </a:r>
          </a:p>
        </p:txBody>
      </p:sp>
      <p:sp>
        <p:nvSpPr>
          <p:cNvPr id="45" name="Freeform: Shape 44">
            <a:extLst>
              <a:ext uri="{FF2B5EF4-FFF2-40B4-BE49-F238E27FC236}">
                <a16:creationId xmlns:a16="http://schemas.microsoft.com/office/drawing/2014/main" id="{68B94E79-192B-D514-E0DB-4387896FF153}"/>
              </a:ext>
            </a:extLst>
          </p:cNvPr>
          <p:cNvSpPr/>
          <p:nvPr/>
        </p:nvSpPr>
        <p:spPr>
          <a:xfrm>
            <a:off x="3754575" y="2694473"/>
            <a:ext cx="5181600" cy="970200"/>
          </a:xfrm>
          <a:custGeom>
            <a:avLst/>
            <a:gdLst>
              <a:gd name="connsiteX0" fmla="*/ 0 w 1193528"/>
              <a:gd name="connsiteY0" fmla="*/ 97020 h 970200"/>
              <a:gd name="connsiteX1" fmla="*/ 97020 w 1193528"/>
              <a:gd name="connsiteY1" fmla="*/ 0 h 970200"/>
              <a:gd name="connsiteX2" fmla="*/ 1096508 w 1193528"/>
              <a:gd name="connsiteY2" fmla="*/ 0 h 970200"/>
              <a:gd name="connsiteX3" fmla="*/ 1193528 w 1193528"/>
              <a:gd name="connsiteY3" fmla="*/ 97020 h 970200"/>
              <a:gd name="connsiteX4" fmla="*/ 1193528 w 1193528"/>
              <a:gd name="connsiteY4" fmla="*/ 873180 h 970200"/>
              <a:gd name="connsiteX5" fmla="*/ 1096508 w 1193528"/>
              <a:gd name="connsiteY5" fmla="*/ 970200 h 970200"/>
              <a:gd name="connsiteX6" fmla="*/ 97020 w 1193528"/>
              <a:gd name="connsiteY6" fmla="*/ 970200 h 970200"/>
              <a:gd name="connsiteX7" fmla="*/ 0 w 1193528"/>
              <a:gd name="connsiteY7" fmla="*/ 873180 h 970200"/>
              <a:gd name="connsiteX8" fmla="*/ 0 w 1193528"/>
              <a:gd name="connsiteY8" fmla="*/ 97020 h 9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528" h="970200">
                <a:moveTo>
                  <a:pt x="0" y="97020"/>
                </a:moveTo>
                <a:cubicBezTo>
                  <a:pt x="0" y="43437"/>
                  <a:pt x="43437" y="0"/>
                  <a:pt x="97020" y="0"/>
                </a:cubicBezTo>
                <a:lnTo>
                  <a:pt x="1096508" y="0"/>
                </a:lnTo>
                <a:cubicBezTo>
                  <a:pt x="1150091" y="0"/>
                  <a:pt x="1193528" y="43437"/>
                  <a:pt x="1193528" y="97020"/>
                </a:cubicBezTo>
                <a:lnTo>
                  <a:pt x="1193528" y="873180"/>
                </a:lnTo>
                <a:cubicBezTo>
                  <a:pt x="1193528" y="926763"/>
                  <a:pt x="1150091" y="970200"/>
                  <a:pt x="1096508" y="970200"/>
                </a:cubicBezTo>
                <a:lnTo>
                  <a:pt x="97020" y="970200"/>
                </a:lnTo>
                <a:cubicBezTo>
                  <a:pt x="43437" y="970200"/>
                  <a:pt x="0" y="926763"/>
                  <a:pt x="0" y="873180"/>
                </a:cubicBezTo>
                <a:lnTo>
                  <a:pt x="0" y="97020"/>
                </a:lnTo>
                <a:close/>
              </a:path>
            </a:pathLst>
          </a:custGeom>
        </p:spPr>
        <p:style>
          <a:lnRef idx="2">
            <a:schemeClr val="accent3">
              <a:hueOff val="11250264"/>
              <a:satOff val="-168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48" tIns="106648" rIns="106648" bIns="106648" numCol="1" spcCol="1270" anchor="t" anchorCtr="0">
            <a:noAutofit/>
          </a:bodyPr>
          <a:lstStyle/>
          <a:p>
            <a:pPr marL="57150" lvl="1" indent="-57150" algn="l" defTabSz="488950">
              <a:lnSpc>
                <a:spcPct val="90000"/>
              </a:lnSpc>
              <a:spcBef>
                <a:spcPct val="0"/>
              </a:spcBef>
              <a:spcAft>
                <a:spcPct val="15000"/>
              </a:spcAft>
              <a:buChar char="•"/>
            </a:pPr>
            <a:r>
              <a:rPr lang="en-US" sz="2400" kern="1200" dirty="0"/>
              <a:t>Team Evolution &amp; Adaptation Measures</a:t>
            </a:r>
          </a:p>
          <a:p>
            <a:pPr marL="57150" lvl="1" indent="-57150" algn="l" defTabSz="488950">
              <a:lnSpc>
                <a:spcPct val="90000"/>
              </a:lnSpc>
              <a:spcBef>
                <a:spcPct val="0"/>
              </a:spcBef>
              <a:spcAft>
                <a:spcPct val="15000"/>
              </a:spcAft>
              <a:buChar char="•"/>
            </a:pPr>
            <a:r>
              <a:rPr lang="en-US" sz="2400" kern="1200" dirty="0"/>
              <a:t>Team Affect Measures</a:t>
            </a:r>
          </a:p>
        </p:txBody>
      </p:sp>
      <p:sp>
        <p:nvSpPr>
          <p:cNvPr id="22" name="Rectangle: Rounded Corners 21">
            <a:extLst>
              <a:ext uri="{FF2B5EF4-FFF2-40B4-BE49-F238E27FC236}">
                <a16:creationId xmlns:a16="http://schemas.microsoft.com/office/drawing/2014/main" id="{4C19B063-89D1-E829-AEE1-7F533E0FE1DF}"/>
              </a:ext>
            </a:extLst>
          </p:cNvPr>
          <p:cNvSpPr/>
          <p:nvPr/>
        </p:nvSpPr>
        <p:spPr>
          <a:xfrm>
            <a:off x="3804493" y="4313045"/>
            <a:ext cx="4887224" cy="1842799"/>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marL="117475" indent="-117475">
              <a:buFont typeface="Arial" panose="020B0604020202020204" pitchFamily="34" charset="0"/>
              <a:buChar char="•"/>
            </a:pPr>
            <a:r>
              <a:rPr lang="en-US" sz="2000" dirty="0"/>
              <a:t>Team Resilience</a:t>
            </a:r>
          </a:p>
          <a:p>
            <a:pPr marL="117475" indent="-117475">
              <a:buFont typeface="Arial" panose="020B0604020202020204" pitchFamily="34" charset="0"/>
              <a:buChar char="•"/>
            </a:pPr>
            <a:r>
              <a:rPr lang="en-US" sz="2000" dirty="0"/>
              <a:t>Team Plasticity</a:t>
            </a:r>
          </a:p>
          <a:p>
            <a:pPr marL="117475" indent="-117475">
              <a:buFont typeface="Arial" panose="020B0604020202020204" pitchFamily="34" charset="0"/>
              <a:buChar char="•"/>
            </a:pPr>
            <a:r>
              <a:rPr lang="en-US" sz="2000" dirty="0"/>
              <a:t>Team Satisfaction</a:t>
            </a:r>
          </a:p>
          <a:p>
            <a:pPr marL="117475" indent="-117475">
              <a:buFont typeface="Arial" panose="020B0604020202020204" pitchFamily="34" charset="0"/>
              <a:buChar char="•"/>
            </a:pPr>
            <a:r>
              <a:rPr lang="en-US" sz="2000" dirty="0"/>
              <a:t>Team Commitment</a:t>
            </a:r>
          </a:p>
          <a:p>
            <a:pPr marL="117475" indent="-117475">
              <a:buFont typeface="Arial" panose="020B0604020202020204" pitchFamily="34" charset="0"/>
              <a:buChar char="•"/>
            </a:pPr>
            <a:r>
              <a:rPr lang="en-US" sz="2000" dirty="0"/>
              <a:t>Team Trust</a:t>
            </a:r>
          </a:p>
          <a:p>
            <a:pPr marL="117475" indent="-117475">
              <a:buFont typeface="Arial" panose="020B0604020202020204" pitchFamily="34" charset="0"/>
              <a:buChar char="•"/>
            </a:pPr>
            <a:endParaRPr lang="en-US" sz="2000" dirty="0"/>
          </a:p>
        </p:txBody>
      </p:sp>
      <p:grpSp>
        <p:nvGrpSpPr>
          <p:cNvPr id="26" name="Group 25">
            <a:extLst>
              <a:ext uri="{FF2B5EF4-FFF2-40B4-BE49-F238E27FC236}">
                <a16:creationId xmlns:a16="http://schemas.microsoft.com/office/drawing/2014/main" id="{336EC3CB-42E5-5860-9443-5F539635908B}"/>
              </a:ext>
            </a:extLst>
          </p:cNvPr>
          <p:cNvGrpSpPr/>
          <p:nvPr/>
        </p:nvGrpSpPr>
        <p:grpSpPr>
          <a:xfrm rot="5400000">
            <a:off x="6028437" y="3919042"/>
            <a:ext cx="320592" cy="297154"/>
            <a:chOff x="9046346" y="463387"/>
            <a:chExt cx="383581" cy="297154"/>
          </a:xfrm>
        </p:grpSpPr>
        <p:sp>
          <p:nvSpPr>
            <p:cNvPr id="27" name="Arrow: Right 26">
              <a:extLst>
                <a:ext uri="{FF2B5EF4-FFF2-40B4-BE49-F238E27FC236}">
                  <a16:creationId xmlns:a16="http://schemas.microsoft.com/office/drawing/2014/main" id="{8A40DBEE-8E4E-3972-22BC-F98B7A5F3354}"/>
                </a:ext>
              </a:extLst>
            </p:cNvPr>
            <p:cNvSpPr/>
            <p:nvPr/>
          </p:nvSpPr>
          <p:spPr>
            <a:xfrm>
              <a:off x="9046346" y="463387"/>
              <a:ext cx="383581" cy="297154"/>
            </a:xfrm>
            <a:prstGeom prst="rightArrow">
              <a:avLst>
                <a:gd name="adj1" fmla="val 60000"/>
                <a:gd name="adj2" fmla="val 50000"/>
              </a:avLst>
            </a:prstGeom>
          </p:spPr>
          <p:style>
            <a:lnRef idx="0">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a:lstStyle/>
            <a:p>
              <a:endParaRPr lang="en-US" dirty="0"/>
            </a:p>
          </p:txBody>
        </p:sp>
        <p:sp>
          <p:nvSpPr>
            <p:cNvPr id="28" name="Arrow: Right 4">
              <a:extLst>
                <a:ext uri="{FF2B5EF4-FFF2-40B4-BE49-F238E27FC236}">
                  <a16:creationId xmlns:a16="http://schemas.microsoft.com/office/drawing/2014/main" id="{C117B183-27E4-13AB-186E-70E0EF764CC2}"/>
                </a:ext>
              </a:extLst>
            </p:cNvPr>
            <p:cNvSpPr txBox="1"/>
            <p:nvPr/>
          </p:nvSpPr>
          <p:spPr>
            <a:xfrm>
              <a:off x="9046346" y="522818"/>
              <a:ext cx="294435" cy="178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grpSp>
    </p:spTree>
    <p:extLst>
      <p:ext uri="{BB962C8B-B14F-4D97-AF65-F5344CB8AC3E}">
        <p14:creationId xmlns:p14="http://schemas.microsoft.com/office/powerpoint/2010/main" val="3214300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E2DA-C9B9-5797-35DA-78D233D970E5}"/>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BF4CA027-DCFB-0FA5-AAA9-F4144E080701}"/>
              </a:ext>
            </a:extLst>
          </p:cNvPr>
          <p:cNvSpPr>
            <a:spLocks noGrp="1"/>
          </p:cNvSpPr>
          <p:nvPr>
            <p:ph idx="1"/>
          </p:nvPr>
        </p:nvSpPr>
        <p:spPr/>
        <p:txBody>
          <a:bodyPr/>
          <a:lstStyle/>
          <a:p>
            <a:pPr marL="0" indent="0">
              <a:buNone/>
            </a:pPr>
            <a:r>
              <a:rPr lang="en-US" dirty="0">
                <a:solidFill>
                  <a:schemeClr val="accent2"/>
                </a:solidFill>
              </a:rPr>
              <a:t>Stages of Development</a:t>
            </a:r>
          </a:p>
          <a:p>
            <a:pPr marL="342900" indent="-342900">
              <a:buFont typeface="+mj-lt"/>
              <a:buAutoNum type="arabicPeriod"/>
            </a:pPr>
            <a:r>
              <a:rPr lang="en-US" dirty="0"/>
              <a:t>Finalization of items/measures (adaptation from literature)</a:t>
            </a:r>
          </a:p>
          <a:p>
            <a:pPr marL="342900" indent="-342900">
              <a:buFont typeface="+mj-lt"/>
              <a:buAutoNum type="arabicPeriod"/>
            </a:pPr>
            <a:r>
              <a:rPr lang="en-US" dirty="0"/>
              <a:t>Context validation from team science community and practicing team scientists</a:t>
            </a:r>
          </a:p>
          <a:p>
            <a:pPr marL="342900" indent="-342900">
              <a:buFont typeface="+mj-lt"/>
              <a:buAutoNum type="arabicPeriod"/>
            </a:pPr>
            <a:r>
              <a:rPr lang="en-US" dirty="0"/>
              <a:t>Field test survey measures</a:t>
            </a:r>
          </a:p>
          <a:p>
            <a:pPr marL="342900" indent="-342900">
              <a:buFont typeface="+mj-lt"/>
              <a:buAutoNum type="arabicPeriod"/>
            </a:pPr>
            <a:r>
              <a:rPr lang="en-US" dirty="0"/>
              <a:t>SEM model testing</a:t>
            </a:r>
          </a:p>
          <a:p>
            <a:pPr marL="342900" indent="-342900">
              <a:buFont typeface="+mj-lt"/>
              <a:buAutoNum type="arabicPeriod"/>
            </a:pPr>
            <a:r>
              <a:rPr lang="en-US" dirty="0"/>
              <a:t>Refinement of measures</a:t>
            </a:r>
          </a:p>
          <a:p>
            <a:pPr marL="342900" indent="-342900">
              <a:buFont typeface="+mj-lt"/>
              <a:buAutoNum type="arabicPeriod"/>
            </a:pPr>
            <a:r>
              <a:rPr lang="en-US" dirty="0"/>
              <a:t>Dissemination </a:t>
            </a:r>
          </a:p>
        </p:txBody>
      </p:sp>
    </p:spTree>
    <p:extLst>
      <p:ext uri="{BB962C8B-B14F-4D97-AF65-F5344CB8AC3E}">
        <p14:creationId xmlns:p14="http://schemas.microsoft.com/office/powerpoint/2010/main" val="3319895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1C9BD-5E0C-6046-57DE-96DB231B7D7D}"/>
              </a:ext>
            </a:extLst>
          </p:cNvPr>
          <p:cNvSpPr>
            <a:spLocks noGrp="1"/>
          </p:cNvSpPr>
          <p:nvPr>
            <p:ph type="title"/>
          </p:nvPr>
        </p:nvSpPr>
        <p:spPr/>
        <p:txBody>
          <a:bodyPr/>
          <a:lstStyle/>
          <a:p>
            <a:r>
              <a:rPr lang="en-US" dirty="0"/>
              <a:t>Want to Play?</a:t>
            </a:r>
          </a:p>
        </p:txBody>
      </p:sp>
    </p:spTree>
    <p:extLst>
      <p:ext uri="{BB962C8B-B14F-4D97-AF65-F5344CB8AC3E}">
        <p14:creationId xmlns:p14="http://schemas.microsoft.com/office/powerpoint/2010/main" val="2301999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1376AB-8D70-88F1-AE6A-A55DA1EC2148}"/>
              </a:ext>
            </a:extLst>
          </p:cNvPr>
          <p:cNvSpPr>
            <a:spLocks noGrp="1"/>
          </p:cNvSpPr>
          <p:nvPr>
            <p:ph type="title"/>
          </p:nvPr>
        </p:nvSpPr>
        <p:spPr>
          <a:xfrm>
            <a:off x="643468" y="1033389"/>
            <a:ext cx="4826256" cy="4825409"/>
          </a:xfrm>
        </p:spPr>
        <p:txBody>
          <a:bodyPr anchor="ctr">
            <a:normAutofit/>
          </a:bodyPr>
          <a:lstStyle/>
          <a:p>
            <a:r>
              <a:rPr lang="en-US" sz="5400" dirty="0">
                <a:solidFill>
                  <a:srgbClr val="FFFFFF"/>
                </a:solidFill>
              </a:rPr>
              <a:t>Audience Challenge</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A71729EC-F7A3-4238-B3E2-73B41F49BB0E}"/>
              </a:ext>
            </a:extLst>
          </p:cNvPr>
          <p:cNvSpPr>
            <a:spLocks noGrp="1"/>
          </p:cNvSpPr>
          <p:nvPr>
            <p:ph idx="1"/>
          </p:nvPr>
        </p:nvSpPr>
        <p:spPr>
          <a:xfrm>
            <a:off x="6755769" y="1033390"/>
            <a:ext cx="4855037" cy="4825409"/>
          </a:xfrm>
          <a:ln w="57150">
            <a:noFill/>
          </a:ln>
        </p:spPr>
        <p:txBody>
          <a:bodyPr anchor="ctr">
            <a:normAutofit/>
          </a:bodyPr>
          <a:lstStyle/>
          <a:p>
            <a:r>
              <a:rPr lang="en-US" sz="2000" dirty="0">
                <a:solidFill>
                  <a:schemeClr val="accent2">
                    <a:lumMod val="50000"/>
                  </a:schemeClr>
                </a:solidFill>
              </a:rPr>
              <a:t>Is an evaluation framework that is flexible to the assessment context superior to a fixed system that evaluates all teams the same?</a:t>
            </a:r>
          </a:p>
          <a:p>
            <a:r>
              <a:rPr lang="en-US" sz="2000" dirty="0">
                <a:solidFill>
                  <a:schemeClr val="accent2">
                    <a:lumMod val="50000"/>
                  </a:schemeClr>
                </a:solidFill>
              </a:rPr>
              <a:t>Is it feasible to allow evaluators choices in assessment criteria as well as appropriate outcome measures?</a:t>
            </a:r>
          </a:p>
        </p:txBody>
      </p:sp>
    </p:spTree>
    <p:extLst>
      <p:ext uri="{BB962C8B-B14F-4D97-AF65-F5344CB8AC3E}">
        <p14:creationId xmlns:p14="http://schemas.microsoft.com/office/powerpoint/2010/main" val="2568249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FF9AD73-13A5-C69F-1D26-8EE0906B7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01" r="2444"/>
          <a:stretch>
            <a:fillRect/>
          </a:stretch>
        </p:blipFill>
        <p:spPr bwMode="auto">
          <a:xfrm>
            <a:off x="2310581" y="966158"/>
            <a:ext cx="3840521" cy="539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peech Bubble: Oval 2">
            <a:extLst>
              <a:ext uri="{FF2B5EF4-FFF2-40B4-BE49-F238E27FC236}">
                <a16:creationId xmlns:a16="http://schemas.microsoft.com/office/drawing/2014/main" id="{84021826-8B97-5746-9477-67F6C64A4542}"/>
              </a:ext>
            </a:extLst>
          </p:cNvPr>
          <p:cNvSpPr/>
          <p:nvPr/>
        </p:nvSpPr>
        <p:spPr>
          <a:xfrm>
            <a:off x="6409404" y="962333"/>
            <a:ext cx="3187700" cy="2260600"/>
          </a:xfrm>
          <a:prstGeom prst="wedgeEllipseCallout">
            <a:avLst>
              <a:gd name="adj1" fmla="val -45508"/>
              <a:gd name="adj2" fmla="val 4205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Thanks!</a:t>
            </a:r>
          </a:p>
        </p:txBody>
      </p:sp>
    </p:spTree>
    <p:extLst>
      <p:ext uri="{BB962C8B-B14F-4D97-AF65-F5344CB8AC3E}">
        <p14:creationId xmlns:p14="http://schemas.microsoft.com/office/powerpoint/2010/main" val="268443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8CC8-D676-BC9C-A0AC-D6F6DEE32D05}"/>
              </a:ext>
            </a:extLst>
          </p:cNvPr>
          <p:cNvSpPr>
            <a:spLocks noGrp="1"/>
          </p:cNvSpPr>
          <p:nvPr>
            <p:ph type="title"/>
          </p:nvPr>
        </p:nvSpPr>
        <p:spPr/>
        <p:txBody>
          <a:bodyPr/>
          <a:lstStyle/>
          <a:p>
            <a:r>
              <a:rPr lang="en-US" dirty="0"/>
              <a:t>Objectives of the Session</a:t>
            </a:r>
          </a:p>
        </p:txBody>
      </p:sp>
      <p:sp>
        <p:nvSpPr>
          <p:cNvPr id="3" name="Content Placeholder 2">
            <a:extLst>
              <a:ext uri="{FF2B5EF4-FFF2-40B4-BE49-F238E27FC236}">
                <a16:creationId xmlns:a16="http://schemas.microsoft.com/office/drawing/2014/main" id="{67743863-B7EE-5A34-21C3-90B0CDDA6930}"/>
              </a:ext>
            </a:extLst>
          </p:cNvPr>
          <p:cNvSpPr>
            <a:spLocks noGrp="1"/>
          </p:cNvSpPr>
          <p:nvPr>
            <p:ph idx="1"/>
          </p:nvPr>
        </p:nvSpPr>
        <p:spPr/>
        <p:txBody>
          <a:bodyPr/>
          <a:lstStyle/>
          <a:p>
            <a:r>
              <a:rPr lang="en-US" dirty="0"/>
              <a:t>To explore the needs of scientific team evaluation</a:t>
            </a:r>
          </a:p>
          <a:p>
            <a:r>
              <a:rPr lang="en-US" dirty="0"/>
              <a:t>To briefly review applicable models of general team development and team evaluation, and effort thus far for translational science</a:t>
            </a:r>
          </a:p>
          <a:p>
            <a:r>
              <a:rPr lang="en-US" dirty="0"/>
              <a:t>To propose a life-cycle evaluation model appropriate for translational teams</a:t>
            </a:r>
          </a:p>
        </p:txBody>
      </p:sp>
    </p:spTree>
    <p:extLst>
      <p:ext uri="{BB962C8B-B14F-4D97-AF65-F5344CB8AC3E}">
        <p14:creationId xmlns:p14="http://schemas.microsoft.com/office/powerpoint/2010/main" val="273959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999D-7B0A-F5B7-20FB-67A7A2512156}"/>
              </a:ext>
            </a:extLst>
          </p:cNvPr>
          <p:cNvSpPr>
            <a:spLocks noGrp="1"/>
          </p:cNvSpPr>
          <p:nvPr>
            <p:ph type="title"/>
          </p:nvPr>
        </p:nvSpPr>
        <p:spPr/>
        <p:txBody>
          <a:bodyPr/>
          <a:lstStyle/>
          <a:p>
            <a:r>
              <a:rPr lang="en-US" dirty="0"/>
              <a:t>What is Needed? My Opinion/Observation</a:t>
            </a:r>
          </a:p>
        </p:txBody>
      </p:sp>
      <p:sp>
        <p:nvSpPr>
          <p:cNvPr id="3" name="Content Placeholder 2">
            <a:extLst>
              <a:ext uri="{FF2B5EF4-FFF2-40B4-BE49-F238E27FC236}">
                <a16:creationId xmlns:a16="http://schemas.microsoft.com/office/drawing/2014/main" id="{A3CFC2D3-3B4F-C9C9-9CE1-A7BA58FBA3F0}"/>
              </a:ext>
            </a:extLst>
          </p:cNvPr>
          <p:cNvSpPr>
            <a:spLocks noGrp="1"/>
          </p:cNvSpPr>
          <p:nvPr>
            <p:ph idx="1"/>
          </p:nvPr>
        </p:nvSpPr>
        <p:spPr/>
        <p:txBody>
          <a:bodyPr/>
          <a:lstStyle/>
          <a:p>
            <a:r>
              <a:rPr lang="en-US" dirty="0"/>
              <a:t>Provide an evaluation process applicable to translational research teams at different stages of development and different stages of translation</a:t>
            </a:r>
          </a:p>
          <a:p>
            <a:r>
              <a:rPr lang="en-US" dirty="0"/>
              <a:t>Develop a flexible model that might provide evidence based and evidence informed measures applicable to translational teams</a:t>
            </a:r>
          </a:p>
          <a:p>
            <a:r>
              <a:rPr lang="en-US" dirty="0"/>
              <a:t>Generate a flexible model that could be used for multidisciplinary and multi-institutional teams</a:t>
            </a:r>
          </a:p>
          <a:p>
            <a:r>
              <a:rPr lang="en-US" dirty="0"/>
              <a:t>Create a model of team evaluation that provides a choice of outcome measures appropriate for nature of project or study, as well as stage of translation</a:t>
            </a:r>
          </a:p>
        </p:txBody>
      </p:sp>
    </p:spTree>
    <p:extLst>
      <p:ext uri="{BB962C8B-B14F-4D97-AF65-F5344CB8AC3E}">
        <p14:creationId xmlns:p14="http://schemas.microsoft.com/office/powerpoint/2010/main" val="23048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9B3BB0-5A76-7E9C-4A1D-7D80D06EB93F}"/>
              </a:ext>
            </a:extLst>
          </p:cNvPr>
          <p:cNvSpPr>
            <a:spLocks noGrp="1"/>
          </p:cNvSpPr>
          <p:nvPr>
            <p:ph type="title"/>
          </p:nvPr>
        </p:nvSpPr>
        <p:spPr>
          <a:xfrm>
            <a:off x="643468" y="1033389"/>
            <a:ext cx="4826256" cy="4825409"/>
          </a:xfrm>
        </p:spPr>
        <p:txBody>
          <a:bodyPr anchor="ctr">
            <a:normAutofit/>
          </a:bodyPr>
          <a:lstStyle/>
          <a:p>
            <a:r>
              <a:rPr lang="en-US" sz="5400" dirty="0">
                <a:solidFill>
                  <a:srgbClr val="FFFFFF"/>
                </a:solidFill>
              </a:rPr>
              <a:t>Audience Challenge</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9738C7DB-3E70-D8C1-9A4F-CCA5A6503219}"/>
              </a:ext>
            </a:extLst>
          </p:cNvPr>
          <p:cNvSpPr>
            <a:spLocks noGrp="1"/>
          </p:cNvSpPr>
          <p:nvPr>
            <p:ph idx="1"/>
          </p:nvPr>
        </p:nvSpPr>
        <p:spPr>
          <a:xfrm>
            <a:off x="6755769" y="1033390"/>
            <a:ext cx="4855037" cy="4825409"/>
          </a:xfrm>
          <a:ln w="57150">
            <a:noFill/>
          </a:ln>
        </p:spPr>
        <p:txBody>
          <a:bodyPr anchor="ctr">
            <a:normAutofit/>
          </a:bodyPr>
          <a:lstStyle/>
          <a:p>
            <a:r>
              <a:rPr lang="en-US" sz="2000" dirty="0">
                <a:solidFill>
                  <a:schemeClr val="accent2">
                    <a:lumMod val="50000"/>
                  </a:schemeClr>
                </a:solidFill>
              </a:rPr>
              <a:t>Is an evaluation framework that is flexible to the assessment context superior to a fixed system that evaluates all teams the same?</a:t>
            </a:r>
          </a:p>
          <a:p>
            <a:r>
              <a:rPr lang="en-US" sz="2000" dirty="0">
                <a:solidFill>
                  <a:schemeClr val="accent2">
                    <a:lumMod val="50000"/>
                  </a:schemeClr>
                </a:solidFill>
              </a:rPr>
              <a:t>Is it feasible to allow evaluators choice in assessment criteria as well as appropriate outcome measures?</a:t>
            </a:r>
          </a:p>
        </p:txBody>
      </p:sp>
    </p:spTree>
    <p:extLst>
      <p:ext uri="{BB962C8B-B14F-4D97-AF65-F5344CB8AC3E}">
        <p14:creationId xmlns:p14="http://schemas.microsoft.com/office/powerpoint/2010/main" val="138122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B5CB-7868-7FDD-ACE4-FE3074236B26}"/>
              </a:ext>
            </a:extLst>
          </p:cNvPr>
          <p:cNvSpPr>
            <a:spLocks noGrp="1"/>
          </p:cNvSpPr>
          <p:nvPr>
            <p:ph type="title"/>
          </p:nvPr>
        </p:nvSpPr>
        <p:spPr/>
        <p:txBody>
          <a:bodyPr/>
          <a:lstStyle/>
          <a:p>
            <a:r>
              <a:rPr lang="en-US" dirty="0"/>
              <a:t>General Models of Team Development and Effectiveness</a:t>
            </a:r>
          </a:p>
        </p:txBody>
      </p:sp>
      <p:sp>
        <p:nvSpPr>
          <p:cNvPr id="3" name="Content Placeholder 2">
            <a:extLst>
              <a:ext uri="{FF2B5EF4-FFF2-40B4-BE49-F238E27FC236}">
                <a16:creationId xmlns:a16="http://schemas.microsoft.com/office/drawing/2014/main" id="{8D13DA26-27A0-944B-E6C9-2EC20A3CD6F0}"/>
              </a:ext>
            </a:extLst>
          </p:cNvPr>
          <p:cNvSpPr>
            <a:spLocks noGrp="1"/>
          </p:cNvSpPr>
          <p:nvPr>
            <p:ph idx="1"/>
          </p:nvPr>
        </p:nvSpPr>
        <p:spPr/>
        <p:txBody>
          <a:bodyPr>
            <a:normAutofit fontScale="92500" lnSpcReduction="20000"/>
          </a:bodyPr>
          <a:lstStyle/>
          <a:p>
            <a:r>
              <a:rPr lang="en-US" dirty="0"/>
              <a:t>Tuckman’s Five Stages of Team Development (1965)</a:t>
            </a:r>
          </a:p>
          <a:p>
            <a:pPr lvl="1"/>
            <a:r>
              <a:rPr lang="en-US" dirty="0"/>
              <a:t>Forming</a:t>
            </a:r>
          </a:p>
          <a:p>
            <a:pPr lvl="1"/>
            <a:r>
              <a:rPr lang="en-US" dirty="0"/>
              <a:t>Storming</a:t>
            </a:r>
          </a:p>
          <a:p>
            <a:pPr lvl="1"/>
            <a:r>
              <a:rPr lang="en-US" dirty="0"/>
              <a:t>Norming</a:t>
            </a:r>
          </a:p>
          <a:p>
            <a:pPr lvl="1"/>
            <a:r>
              <a:rPr lang="en-US" dirty="0"/>
              <a:t>Performing</a:t>
            </a:r>
          </a:p>
          <a:p>
            <a:pPr lvl="1"/>
            <a:r>
              <a:rPr lang="en-US" dirty="0"/>
              <a:t>Adjourning</a:t>
            </a:r>
          </a:p>
          <a:p>
            <a:r>
              <a:rPr lang="en-US" dirty="0"/>
              <a:t>Bechard’s General Model of Team Evaluation and Team Effectiveness (GRPI) Model (1972)</a:t>
            </a:r>
          </a:p>
          <a:p>
            <a:pPr lvl="1"/>
            <a:r>
              <a:rPr lang="en-US" dirty="0"/>
              <a:t>Goals</a:t>
            </a:r>
          </a:p>
          <a:p>
            <a:pPr lvl="1"/>
            <a:r>
              <a:rPr lang="en-US" dirty="0"/>
              <a:t>Roles</a:t>
            </a:r>
          </a:p>
          <a:p>
            <a:pPr lvl="1"/>
            <a:r>
              <a:rPr lang="en-US" dirty="0"/>
              <a:t>Processes</a:t>
            </a:r>
          </a:p>
          <a:p>
            <a:pPr lvl="1"/>
            <a:r>
              <a:rPr lang="en-US" dirty="0"/>
              <a:t>Interpersonal Relationships</a:t>
            </a:r>
          </a:p>
          <a:p>
            <a:pPr lvl="1"/>
            <a:endParaRPr lang="en-US" dirty="0"/>
          </a:p>
        </p:txBody>
      </p:sp>
    </p:spTree>
    <p:extLst>
      <p:ext uri="{BB962C8B-B14F-4D97-AF65-F5344CB8AC3E}">
        <p14:creationId xmlns:p14="http://schemas.microsoft.com/office/powerpoint/2010/main" val="82784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F82B9-232A-355D-0A78-BC139E5C6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DF6C6E-71CC-BF33-1330-E50D918F975C}"/>
              </a:ext>
            </a:extLst>
          </p:cNvPr>
          <p:cNvSpPr>
            <a:spLocks noGrp="1"/>
          </p:cNvSpPr>
          <p:nvPr>
            <p:ph type="title"/>
          </p:nvPr>
        </p:nvSpPr>
        <p:spPr/>
        <p:txBody>
          <a:bodyPr/>
          <a:lstStyle/>
          <a:p>
            <a:r>
              <a:rPr lang="en-US" dirty="0"/>
              <a:t>General Models of Team Development and Effectiveness</a:t>
            </a:r>
          </a:p>
        </p:txBody>
      </p:sp>
      <p:sp>
        <p:nvSpPr>
          <p:cNvPr id="3" name="Content Placeholder 2">
            <a:extLst>
              <a:ext uri="{FF2B5EF4-FFF2-40B4-BE49-F238E27FC236}">
                <a16:creationId xmlns:a16="http://schemas.microsoft.com/office/drawing/2014/main" id="{FF46B7E3-1E13-7D5D-A27A-51C56EBEA975}"/>
              </a:ext>
            </a:extLst>
          </p:cNvPr>
          <p:cNvSpPr>
            <a:spLocks noGrp="1"/>
          </p:cNvSpPr>
          <p:nvPr>
            <p:ph idx="1"/>
          </p:nvPr>
        </p:nvSpPr>
        <p:spPr/>
        <p:txBody>
          <a:bodyPr>
            <a:normAutofit/>
          </a:bodyPr>
          <a:lstStyle/>
          <a:p>
            <a:r>
              <a:rPr lang="en-US" dirty="0"/>
              <a:t>Lombardo &amp; Eichinger’s T7 Model (1995)</a:t>
            </a:r>
          </a:p>
          <a:p>
            <a:pPr lvl="1"/>
            <a:r>
              <a:rPr lang="en-US" dirty="0"/>
              <a:t>Talent</a:t>
            </a:r>
          </a:p>
          <a:p>
            <a:pPr lvl="1"/>
            <a:r>
              <a:rPr lang="en-US" dirty="0"/>
              <a:t>Trust</a:t>
            </a:r>
          </a:p>
          <a:p>
            <a:pPr lvl="1"/>
            <a:r>
              <a:rPr lang="en-US" dirty="0"/>
              <a:t>Teaming</a:t>
            </a:r>
          </a:p>
          <a:p>
            <a:pPr lvl="1"/>
            <a:r>
              <a:rPr lang="en-US" dirty="0"/>
              <a:t>Thrust</a:t>
            </a:r>
          </a:p>
          <a:p>
            <a:pPr lvl="1"/>
            <a:r>
              <a:rPr lang="en-US" dirty="0"/>
              <a:t>Tasks</a:t>
            </a:r>
          </a:p>
          <a:p>
            <a:pPr lvl="1"/>
            <a:r>
              <a:rPr lang="en-US" dirty="0"/>
              <a:t>Team Leader Fit</a:t>
            </a:r>
          </a:p>
          <a:p>
            <a:pPr lvl="1"/>
            <a:r>
              <a:rPr lang="en-US" dirty="0"/>
              <a:t>Team Support</a:t>
            </a:r>
          </a:p>
        </p:txBody>
      </p:sp>
    </p:spTree>
    <p:extLst>
      <p:ext uri="{BB962C8B-B14F-4D97-AF65-F5344CB8AC3E}">
        <p14:creationId xmlns:p14="http://schemas.microsoft.com/office/powerpoint/2010/main" val="16221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8AA43-52B1-3B19-6D2E-8F1C0F4CF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26D63-52DF-9DD5-2F2F-41D77FE43F8F}"/>
              </a:ext>
            </a:extLst>
          </p:cNvPr>
          <p:cNvSpPr>
            <a:spLocks noGrp="1"/>
          </p:cNvSpPr>
          <p:nvPr>
            <p:ph type="title"/>
          </p:nvPr>
        </p:nvSpPr>
        <p:spPr/>
        <p:txBody>
          <a:bodyPr/>
          <a:lstStyle/>
          <a:p>
            <a:r>
              <a:rPr lang="en-US" dirty="0"/>
              <a:t>General Models of Team Development and Effectiveness</a:t>
            </a:r>
          </a:p>
        </p:txBody>
      </p:sp>
      <p:sp>
        <p:nvSpPr>
          <p:cNvPr id="3" name="Content Placeholder 2">
            <a:extLst>
              <a:ext uri="{FF2B5EF4-FFF2-40B4-BE49-F238E27FC236}">
                <a16:creationId xmlns:a16="http://schemas.microsoft.com/office/drawing/2014/main" id="{4C609E4F-4EFD-E5D3-5A45-4958CB84118E}"/>
              </a:ext>
            </a:extLst>
          </p:cNvPr>
          <p:cNvSpPr>
            <a:spLocks noGrp="1"/>
          </p:cNvSpPr>
          <p:nvPr>
            <p:ph idx="1"/>
          </p:nvPr>
        </p:nvSpPr>
        <p:spPr/>
        <p:txBody>
          <a:bodyPr>
            <a:normAutofit lnSpcReduction="10000"/>
          </a:bodyPr>
          <a:lstStyle/>
          <a:p>
            <a:r>
              <a:rPr lang="en-US" dirty="0"/>
              <a:t>LaFasto &amp; Larson’s Team Dynamics (2001)</a:t>
            </a:r>
          </a:p>
          <a:p>
            <a:pPr lvl="1"/>
            <a:r>
              <a:rPr lang="en-US" dirty="0"/>
              <a:t>Right Team Members</a:t>
            </a:r>
          </a:p>
          <a:p>
            <a:pPr lvl="1"/>
            <a:r>
              <a:rPr lang="en-US" dirty="0"/>
              <a:t>Productive Relationships</a:t>
            </a:r>
          </a:p>
          <a:p>
            <a:pPr lvl="1"/>
            <a:r>
              <a:rPr lang="en-US" dirty="0"/>
              <a:t>Problem Solving</a:t>
            </a:r>
          </a:p>
          <a:p>
            <a:pPr lvl="1"/>
            <a:r>
              <a:rPr lang="en-US" dirty="0"/>
              <a:t>Effective Leadership</a:t>
            </a:r>
          </a:p>
          <a:p>
            <a:pPr lvl="1"/>
            <a:r>
              <a:rPr lang="en-US" dirty="0"/>
              <a:t>Team Support and Resources</a:t>
            </a:r>
          </a:p>
          <a:p>
            <a:r>
              <a:rPr lang="en-US" dirty="0"/>
              <a:t>Ilgen’s Input – Process – Output Model (2005)</a:t>
            </a:r>
          </a:p>
          <a:p>
            <a:pPr lvl="1"/>
            <a:r>
              <a:rPr lang="en-US" dirty="0"/>
              <a:t>Inputs: Individual level factors (e.g., personality, norms, etc.)</a:t>
            </a:r>
          </a:p>
          <a:p>
            <a:pPr lvl="1"/>
            <a:r>
              <a:rPr lang="en-US" dirty="0"/>
              <a:t>Processes: Mediating mechanisms (e.g., coordination, communication, etc.)</a:t>
            </a:r>
          </a:p>
          <a:p>
            <a:pPr lvl="1"/>
            <a:r>
              <a:rPr lang="en-US" dirty="0"/>
              <a:t>Outcomes (e.g., performance, satisfaction, etc.)</a:t>
            </a:r>
          </a:p>
        </p:txBody>
      </p:sp>
    </p:spTree>
    <p:extLst>
      <p:ext uri="{BB962C8B-B14F-4D97-AF65-F5344CB8AC3E}">
        <p14:creationId xmlns:p14="http://schemas.microsoft.com/office/powerpoint/2010/main" val="456488439"/>
      </p:ext>
    </p:extLst>
  </p:cSld>
  <p:clrMapOvr>
    <a:masterClrMapping/>
  </p:clrMapOvr>
</p:sld>
</file>

<file path=ppt/theme/theme1.xml><?xml version="1.0" encoding="utf-8"?>
<a:theme xmlns:a="http://schemas.openxmlformats.org/drawingml/2006/main" name="Dividen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7989A52B63C34983E892A8570BC7B7" ma:contentTypeVersion="17" ma:contentTypeDescription="Create a new document." ma:contentTypeScope="" ma:versionID="c85e66beadf13c8f32291cb62ed5bcf5">
  <xsd:schema xmlns:xsd="http://www.w3.org/2001/XMLSchema" xmlns:xs="http://www.w3.org/2001/XMLSchema" xmlns:p="http://schemas.microsoft.com/office/2006/metadata/properties" xmlns:ns1="http://schemas.microsoft.com/sharepoint/v3" xmlns:ns2="43711dfa-44ef-430b-961f-6e53eb238ac8" xmlns:ns3="12a78c75-2ca7-488a-a445-95e975b08651" xmlns:ns4="4d31918e-31ff-407b-aa24-3b26523fe31e" targetNamespace="http://schemas.microsoft.com/office/2006/metadata/properties" ma:root="true" ma:fieldsID="0aad20ebcb19b2235e65ac34f5b583de" ns1:_="" ns2:_="" ns3:_="" ns4:_="">
    <xsd:import namespace="http://schemas.microsoft.com/sharepoint/v3"/>
    <xsd:import namespace="43711dfa-44ef-430b-961f-6e53eb238ac8"/>
    <xsd:import namespace="12a78c75-2ca7-488a-a445-95e975b08651"/>
    <xsd:import namespace="4d31918e-31ff-407b-aa24-3b26523fe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711dfa-44ef-430b-961f-6e53eb238a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f144a84-2f12-42e2-b54d-c0a9a91654a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a78c75-2ca7-488a-a445-95e975b0865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31918e-31ff-407b-aa24-3b26523fe3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b7e18b6-9aa3-44dd-94f6-145debc5019e}" ma:internalName="TaxCatchAll" ma:showField="CatchAllData" ma:web="4d31918e-31ff-407b-aa24-3b26523fe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1918e-31ff-407b-aa24-3b26523fe31e" xsi:nil="true"/>
    <_ip_UnifiedCompliancePolicyUIAction xmlns="http://schemas.microsoft.com/sharepoint/v3" xsi:nil="true"/>
    <lcf76f155ced4ddcb4097134ff3c332f xmlns="43711dfa-44ef-430b-961f-6e53eb238ac8">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E0DF23BB-6002-428F-BF72-A8CC716AD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711dfa-44ef-430b-961f-6e53eb238ac8"/>
    <ds:schemaRef ds:uri="12a78c75-2ca7-488a-a445-95e975b08651"/>
    <ds:schemaRef ds:uri="4d31918e-31ff-407b-aa24-3b26523fe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14EA2A-F826-4245-9003-214C2F5B12BF}">
  <ds:schemaRefs>
    <ds:schemaRef ds:uri="http://schemas.microsoft.com/sharepoint/v3/contenttype/forms"/>
  </ds:schemaRefs>
</ds:datastoreItem>
</file>

<file path=customXml/itemProps3.xml><?xml version="1.0" encoding="utf-8"?>
<ds:datastoreItem xmlns:ds="http://schemas.openxmlformats.org/officeDocument/2006/customXml" ds:itemID="{87DD354B-3CCD-48D1-8B86-0BFC8F6D6683}">
  <ds:schemaRefs>
    <ds:schemaRef ds:uri="http://purl.org/dc/terms/"/>
    <ds:schemaRef ds:uri="http://schemas.openxmlformats.org/package/2006/metadata/core-properties"/>
    <ds:schemaRef ds:uri="http://schemas.microsoft.com/office/2006/metadata/properties"/>
    <ds:schemaRef ds:uri="http://purl.org/dc/elements/1.1/"/>
    <ds:schemaRef ds:uri="http://purl.org/dc/dcmitype/"/>
    <ds:schemaRef ds:uri="http://schemas.microsoft.com/office/2006/documentManagement/types"/>
    <ds:schemaRef ds:uri="bceadbf7-bc68-442d-ba5b-f152bec21990"/>
    <ds:schemaRef ds:uri="http://schemas.microsoft.com/office/infopath/2007/PartnerControls"/>
    <ds:schemaRef ds:uri="2835e10a-7fe5-4b3f-9579-a1d9139dac74"/>
    <ds:schemaRef ds:uri="http://www.w3.org/XML/1998/namespace"/>
    <ds:schemaRef ds:uri="4d31918e-31ff-407b-aa24-3b26523fe31e"/>
    <ds:schemaRef ds:uri="http://schemas.microsoft.com/sharepoint/v3"/>
    <ds:schemaRef ds:uri="43711dfa-44ef-430b-961f-6e53eb238ac8"/>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1094</TotalTime>
  <Words>2415</Words>
  <Application>Microsoft Office PowerPoint</Application>
  <PresentationFormat>Widescreen</PresentationFormat>
  <Paragraphs>373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Gill Sans MT</vt:lpstr>
      <vt:lpstr>Wingdings</vt:lpstr>
      <vt:lpstr>Wingdings 2</vt:lpstr>
      <vt:lpstr>Dividend</vt:lpstr>
      <vt:lpstr>The development of a Team Science Lifecycle (TSLC) Evaluation Model: A Proposed Framework for Assessment, Development, and Evaluation Outcome Measures for Scientific Teams Presented to the American Evaluation Association TRE-TIG September 17, 2025</vt:lpstr>
      <vt:lpstr>Bio sketch – Kevin C. Wooten, Ph.D.</vt:lpstr>
      <vt:lpstr>Agenda</vt:lpstr>
      <vt:lpstr>Objectives of the Session</vt:lpstr>
      <vt:lpstr>What is Needed? My Opinion/Observation</vt:lpstr>
      <vt:lpstr>Audience Challenge</vt:lpstr>
      <vt:lpstr>General Models of Team Development and Effectiveness</vt:lpstr>
      <vt:lpstr>General Models of Team Development and Effectiveness</vt:lpstr>
      <vt:lpstr>General Models of Team Development and Effectiveness</vt:lpstr>
      <vt:lpstr>General Models of Team Development and Effectiveness</vt:lpstr>
      <vt:lpstr>Models of Team Development and Evaluation for Translational Science</vt:lpstr>
      <vt:lpstr>Models of Team Development and Evaluation for Translational Science</vt:lpstr>
      <vt:lpstr>What Have We Learned from General Models and Translational Science Models?</vt:lpstr>
      <vt:lpstr>Key Question</vt:lpstr>
      <vt:lpstr>Chat GPT Comparison Between  Scientific Process and the Business Model</vt:lpstr>
      <vt:lpstr>Chat GPT Comparison Between  Scientific Process and the Business Model</vt:lpstr>
      <vt:lpstr>Assumptions on the Development of the TSLC</vt:lpstr>
      <vt:lpstr>TSLC Model for Team Science Assessment, Development,  and Evaluation Measures (Wooten, 2024) readiness – PROCESSEs –  Collaboration – Affect – Adaptation – Team OUTCOMES</vt:lpstr>
      <vt:lpstr>General Model of Expected Scientific Team Development</vt:lpstr>
      <vt:lpstr>TSLC Model: Team READINESS (TR)</vt:lpstr>
      <vt:lpstr>TSLC Model: Team Processes (TP)</vt:lpstr>
      <vt:lpstr>TSLC Model: Team COLLABORATION (TC)</vt:lpstr>
      <vt:lpstr>TSLC Model: Team AFFECT</vt:lpstr>
      <vt:lpstr>TSLC Model: Team Evolution and ADAPTATION (TE)</vt:lpstr>
      <vt:lpstr>TSLC Proposed SUBTANTIVE Team Evaluation  OUTCOMES AND  TRACKING METRICS</vt:lpstr>
      <vt:lpstr>Proposed Assessment measures by Stage of Scientific Team Development</vt:lpstr>
      <vt:lpstr>Proposed Assessment measures by Stage of Scientific Team Development (cont.)</vt:lpstr>
      <vt:lpstr>Proposed Assessment measures by Stage of Scientific Team Development (cont.)</vt:lpstr>
      <vt:lpstr>Proposed Assessment measures by Stage of Scientific Team Development (cont.)</vt:lpstr>
      <vt:lpstr>Proposed Assessment measures by Stage of Scientific Team Development (cont.)</vt:lpstr>
      <vt:lpstr>Proposed Assessment measures by Stage of Scientific Team Development (cont.)</vt:lpstr>
      <vt:lpstr>Proposed Assessment measures by Stage of Scientific Team Development (cont.)</vt:lpstr>
      <vt:lpstr>Proposed Assessment measures by Stage of Scientific Team Development (cont.)</vt:lpstr>
      <vt:lpstr>What’s Next?</vt:lpstr>
      <vt:lpstr>Want to Play?</vt:lpstr>
      <vt:lpstr>Audience Challenge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Utmb ctsa External advisory board meeting</dc:title>
  <dc:creator>Velasquez, Lisa</dc:creator>
  <cp:lastModifiedBy>Ianni, Phillip</cp:lastModifiedBy>
  <cp:revision>87</cp:revision>
  <cp:lastPrinted>2025-06-10T19:08:31Z</cp:lastPrinted>
  <dcterms:created xsi:type="dcterms:W3CDTF">2021-05-17T14:57:50Z</dcterms:created>
  <dcterms:modified xsi:type="dcterms:W3CDTF">2025-09-29T12:49:33Z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0x010100927989A52B63C34983E892A8570BC7B7</vt:lpwstr>
  </property>
</Properties>
</file>