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58" r:id="rId2"/>
    <p:sldId id="412" r:id="rId3"/>
    <p:sldId id="2342" r:id="rId4"/>
    <p:sldId id="2332" r:id="rId5"/>
    <p:sldId id="2343" r:id="rId6"/>
    <p:sldId id="2346" r:id="rId7"/>
    <p:sldId id="2347" r:id="rId8"/>
    <p:sldId id="1131" r:id="rId9"/>
    <p:sldId id="2344" r:id="rId10"/>
    <p:sldId id="2345" r:id="rId11"/>
    <p:sldId id="443" r:id="rId12"/>
    <p:sldId id="2339" r:id="rId13"/>
  </p:sldIdLst>
  <p:sldSz cx="12192000" cy="6858000"/>
  <p:notesSz cx="6858000" cy="9144000"/>
  <p:embeddedFontLst>
    <p:embeddedFont>
      <p:font typeface="Bitter" charset="0"/>
      <p:regular r:id="rId16"/>
      <p:bold r:id="rId17"/>
      <p:italic r:id="rId18"/>
      <p:boldItalic r:id="rId19"/>
    </p:embeddedFont>
    <p:embeddedFont>
      <p:font typeface="Bitter Medium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Mulish" panose="020B0604020202020204" charset="0"/>
      <p:regular r:id="rId30"/>
      <p:bold r:id="rId31"/>
      <p:italic r:id="rId32"/>
      <p:boldItalic r:id="rId33"/>
    </p:embeddedFont>
    <p:embeddedFont>
      <p:font typeface="Mulish Light" panose="020B0604020202020204" charset="0"/>
      <p:regular r:id="rId34"/>
      <p:italic r:id="rId35"/>
    </p:embeddedFont>
    <p:embeddedFont>
      <p:font typeface="Proxima Nova" panose="020B060402020202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Ahern" initials="MA" lastIdx="4" clrIdx="0">
    <p:extLst>
      <p:ext uri="{19B8F6BF-5375-455C-9EA6-DF929625EA0E}">
        <p15:presenceInfo xmlns:p15="http://schemas.microsoft.com/office/powerpoint/2012/main" userId="S-1-5-21-246888468-814701900-1542849698-52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784"/>
    <a:srgbClr val="58594F"/>
    <a:srgbClr val="C04C36"/>
    <a:srgbClr val="3CCBDA"/>
    <a:srgbClr val="C86BA8"/>
    <a:srgbClr val="B67233"/>
    <a:srgbClr val="8FAD15"/>
    <a:srgbClr val="A0867F"/>
    <a:srgbClr val="F2A900"/>
    <a:srgbClr val="8D6E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2"/>
    <p:restoredTop sz="94649"/>
  </p:normalViewPr>
  <p:slideViewPr>
    <p:cSldViewPr snapToGrid="0">
      <p:cViewPr varScale="1">
        <p:scale>
          <a:sx n="63" d="100"/>
          <a:sy n="63" d="100"/>
        </p:scale>
        <p:origin x="8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customXml" Target="../customXml/item2.xml"/><Relationship Id="rId20" Type="http://schemas.openxmlformats.org/officeDocument/2006/relationships/font" Target="fonts/font5.fntdata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B683F3-3DF3-1FE3-4380-45BDF82070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27F53-F490-55E0-0E31-E95ED2DAA5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A48D4-2A7B-DE4E-8F4C-B767D6B5FBA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34A78-F6EB-F815-9A6E-6B01B54087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B7B08-C7E5-C273-F466-2F9FFA96F9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293BF-CCE4-C847-BFE3-B446E8842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44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8328A-923E-CA43-B9B2-DBD0DCE8CE7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0911-4E4A-9E4C-B382-8EC3F2A68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0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96319-F7FC-46A1-BF69-C9FD256FDD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455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Duluth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Operational since 1932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160 customers; 6 M square feet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Steam to hot water conversion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State bonding to support transition of major portion of the system from steam to hot water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Similar structures in Montpelier, VT, Lincoln, NE, and Lansing, MI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Refinanced tax-exempt debt in 2012 with taxable bonds to enter into long-term customer agreements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Signing customers to long-term energy service agreements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Cost-based rates</a:t>
            </a:r>
          </a:p>
          <a:p>
            <a:pPr marL="171450" lvl="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Municipal utility taxable debt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40% of the system load (not customer count) transitioned to hot water with estimate for 50% by 2024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(average) 26% energy savings for hot water customers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98% reduction in coal use, now only used for the coldest days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50% emission reduction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Montpelier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380,000 square feet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17 buildings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City, county, federal, and private buildings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Modernized system including advanced leak detection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DEC Lincoln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Nonprofit, interlocal agency formed by the city of Lincoln and Lancaster County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Goal to provide innovative, efficient, and low-cost utility services to facilities in the city of Lincoln, Nebraska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15 buildings; 2.8 million square feet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DC4E-B582-47F3-95BF-A45BAB0954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10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District Energy St. Paul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501(C)3 nonprofit</a:t>
            </a:r>
          </a:p>
          <a:p>
            <a:pPr marL="214313" indent="-214313"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8595B"/>
                </a:solidFill>
                <a:latin typeface="Calibri" panose="020F0502020204030204" pitchFamily="34" charset="0"/>
              </a:rPr>
              <a:t>When adjusted for inflation, customers are paying less today than when we started. Rate increases have remained below the rate of inflation for 40 years</a:t>
            </a:r>
            <a:endParaRPr lang="en-US" sz="100" dirty="0">
              <a:solidFill>
                <a:srgbClr val="58595B"/>
              </a:solidFill>
              <a:latin typeface="Calibri" panose="020F0502020204030204" pitchFamily="34" charset="0"/>
            </a:endParaRPr>
          </a:p>
          <a:p>
            <a:pPr marL="214313" indent="-214313">
              <a:buClr>
                <a:srgbClr val="E3183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8595B"/>
                </a:solidFill>
                <a:latin typeface="Calibri" panose="020F0502020204030204" pitchFamily="34" charset="0"/>
              </a:rPr>
              <a:t>Board includes customers and City appointees who help to set rates and shape strategic direction.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of the first steam to hot water transitions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Largest hot water system in North America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Highly integrated system: biomass </a:t>
            </a:r>
            <a:r>
              <a:rPr lang="en-US" dirty="0" err="1"/>
              <a:t>cogen</a:t>
            </a:r>
            <a:r>
              <a:rPr lang="en-US" dirty="0"/>
              <a:t>, 7M gallons thermal storage, solar thermal,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 to 50% of the heating on an annual basis) and carbon-neutral cooling for all customers through REC purchase for MN and WI energy projects (no additional fees or need to opt 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Customer engagement: customer portal, events, building operator training, plant tours, engineering support, annual satisfaction survey, and newsletter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Monitoring of customer energy use to improve system delta T, support customer, and on occasion detect building operations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Mission Rock Utilities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Mission Rock Partnership: SF Port, SF Giants, Tishman-Speyer Properties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Non-stock corporation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100% debt-financed, taxable and tax-exempt bonding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28-acre 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3+ Million SF of mixed-use development including 40% affordable housing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Supporting site sustainability 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District energy system leveraging bay water energy exchange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Black water recycling system to serve all non-potable water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Energy Park Utility Company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(Super Fund) Brownfield redevelopment in the urban core by the Saint Paul Port Authority in 1983.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Conceptualized as a district neighborhood so that people could live, work, and play without the need for cars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rovides heating and cooling services to the mixed-use business center offering office space, schools, light industrial manufacturing facilities, health clinics, a hotel, and more than 780 affordable and market-rate housing options within Energy Park.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2014 – System upgraded from two-pipe heating and cooling distribution to four-pipe, as well as expansion of the cooling system.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2018 – Recapitalization of heating equipment and expansion to serve additional customers.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DC4E-B582-47F3-95BF-A45BAB0954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39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DC4E-B582-47F3-95BF-A45BAB0954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39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Duluth received $15M from bonding in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DC4E-B582-47F3-95BF-A45BAB0954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22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96319-F7FC-46A1-BF69-C9FD256FDD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EF3D101-D73F-EC3D-74C9-255157454833}"/>
              </a:ext>
            </a:extLst>
          </p:cNvPr>
          <p:cNvSpPr/>
          <p:nvPr userDrawn="1"/>
        </p:nvSpPr>
        <p:spPr>
          <a:xfrm>
            <a:off x="0" y="0"/>
            <a:ext cx="8394700" cy="6858000"/>
          </a:xfrm>
          <a:prstGeom prst="rect">
            <a:avLst/>
          </a:prstGeom>
          <a:gradFill>
            <a:gsLst>
              <a:gs pos="18000">
                <a:schemeClr val="tx1"/>
              </a:gs>
              <a:gs pos="89000">
                <a:schemeClr val="tx1">
                  <a:alpha val="84491"/>
                </a:schemeClr>
              </a:gs>
            </a:gsLst>
            <a:lin ang="837356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B3371-C273-81FB-8AEF-A8C199D956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357" y="5253008"/>
            <a:ext cx="5965304" cy="261610"/>
          </a:xfrm>
        </p:spPr>
        <p:txBody>
          <a:bodyPr wrap="square" lIns="27432">
            <a:noAutofit/>
          </a:bodyPr>
          <a:lstStyle>
            <a:lvl1pPr marL="0" indent="0" algn="l">
              <a:buNone/>
              <a:defRPr sz="1700" b="0" i="1">
                <a:solidFill>
                  <a:schemeClr val="bg2"/>
                </a:solidFill>
                <a:latin typeface="Bitter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Supporting copy, client name, date, etc.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7D07FDB-3103-828E-A550-579B6090E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357" y="2120056"/>
            <a:ext cx="6760725" cy="2617888"/>
          </a:xfrm>
        </p:spPr>
        <p:txBody>
          <a:bodyPr wrap="square" anchor="b" anchorCtr="0">
            <a:normAutofit/>
          </a:bodyPr>
          <a:lstStyle>
            <a:lvl1pPr algn="l">
              <a:defRPr sz="5700" b="0" i="0">
                <a:solidFill>
                  <a:schemeClr val="bg1"/>
                </a:solidFill>
                <a:latin typeface="Bitter Medium" pitchFamily="2" charset="77"/>
              </a:defRPr>
            </a:lvl1pPr>
          </a:lstStyle>
          <a:p>
            <a:r>
              <a:rPr lang="en-US" dirty="0"/>
              <a:t>Click to edit master title copy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A55F1C-54CC-6568-DC59-84EBE05470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357" y="990600"/>
            <a:ext cx="3237154" cy="647431"/>
          </a:xfrm>
          <a:prstGeom prst="rect">
            <a:avLst/>
          </a:prstGeom>
          <a:effectLst>
            <a:outerShdw blurRad="697315" dist="38100" dir="9174762" algn="tl" rotWithShape="0">
              <a:prstClr val="black">
                <a:alpha val="15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0D6A39-5301-62B6-8086-2B1F377421EE}"/>
              </a:ext>
            </a:extLst>
          </p:cNvPr>
          <p:cNvCxnSpPr>
            <a:cxnSpLocks/>
          </p:cNvCxnSpPr>
          <p:nvPr userDrawn="1"/>
        </p:nvCxnSpPr>
        <p:spPr>
          <a:xfrm>
            <a:off x="734357" y="5041419"/>
            <a:ext cx="10645947" cy="0"/>
          </a:xfrm>
          <a:prstGeom prst="line">
            <a:avLst/>
          </a:prstGeom>
          <a:ln w="31750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42D1F78-02A9-94A6-2367-758AAC3282BB}"/>
              </a:ext>
            </a:extLst>
          </p:cNvPr>
          <p:cNvSpPr/>
          <p:nvPr userDrawn="1"/>
        </p:nvSpPr>
        <p:spPr>
          <a:xfrm>
            <a:off x="11592062" y="6359795"/>
            <a:ext cx="361778" cy="50166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016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F30473E-BB3F-1202-4417-B67A884DCD7D}"/>
              </a:ext>
            </a:extLst>
          </p:cNvPr>
          <p:cNvSpPr txBox="1">
            <a:spLocks/>
          </p:cNvSpPr>
          <p:nvPr userDrawn="1"/>
        </p:nvSpPr>
        <p:spPr>
          <a:xfrm>
            <a:off x="11620446" y="6433447"/>
            <a:ext cx="307008" cy="40626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18288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800" b="0" i="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4572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2000" b="0" i="0" kern="1200">
                <a:solidFill>
                  <a:schemeClr val="tx1"/>
                </a:solidFill>
                <a:latin typeface="Mulish Light" pitchFamily="2" charset="77"/>
                <a:ea typeface="+mn-ea"/>
                <a:cs typeface="+mn-cs"/>
              </a:defRPr>
            </a:lvl2pPr>
            <a:lvl3pPr marL="9144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800" b="0" i="0" kern="1200">
                <a:solidFill>
                  <a:schemeClr val="tx1"/>
                </a:solidFill>
                <a:latin typeface="Mulish Light" pitchFamily="2" charset="77"/>
                <a:ea typeface="+mn-ea"/>
                <a:cs typeface="+mn-cs"/>
              </a:defRPr>
            </a:lvl3pPr>
            <a:lvl4pPr marL="13716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tabLst>
                <a:tab pos="365125" algn="l"/>
                <a:tab pos="547688" algn="l"/>
              </a:tabLst>
            </a:pPr>
            <a:r>
              <a:rPr lang="en-US" sz="1300" b="1" i="0" spc="0" dirty="0">
                <a:latin typeface="Mulish" pitchFamily="2" charset="77"/>
              </a:rPr>
              <a:t>20</a:t>
            </a:r>
            <a:br>
              <a:rPr lang="en-US" sz="1300" b="1" i="0" spc="0" dirty="0">
                <a:latin typeface="Mulish" pitchFamily="2" charset="77"/>
              </a:rPr>
            </a:br>
            <a:r>
              <a:rPr lang="en-US" sz="1300" b="1" i="0" spc="0" dirty="0">
                <a:latin typeface="Mulish" pitchFamily="2" charset="77"/>
              </a:rPr>
              <a:t>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47178-F165-5405-443F-4F591BCBA1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9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igh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7698C3-D228-8F81-2031-8B508F9756F5}"/>
              </a:ext>
            </a:extLst>
          </p:cNvPr>
          <p:cNvSpPr/>
          <p:nvPr userDrawn="1"/>
        </p:nvSpPr>
        <p:spPr>
          <a:xfrm>
            <a:off x="0" y="-13997"/>
            <a:ext cx="12191999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\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931C27F-CA37-F099-503E-F185FDDFC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984" y="746887"/>
            <a:ext cx="10584030" cy="526298"/>
          </a:xfrm>
        </p:spPr>
        <p:txBody>
          <a:bodyPr wrap="square" anchor="b" anchorCtr="0">
            <a:noAutofit/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0971F8-50A7-6DAA-99AA-D95E388B90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4550" y="5183274"/>
            <a:ext cx="2521895" cy="781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525" indent="0" algn="ctr"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defRPr sz="1200" b="0" i="0">
                <a:solidFill>
                  <a:schemeClr val="bg1"/>
                </a:solidFill>
                <a:latin typeface="Mulish" pitchFamily="2" charset="77"/>
              </a:defRPr>
            </a:lvl1pPr>
            <a:lvl2pPr marL="234950" indent="0"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Mulish" pitchFamily="2" charset="77"/>
              </a:defRPr>
            </a:lvl2pPr>
          </a:lstStyle>
          <a:p>
            <a:pPr lvl="0"/>
            <a:r>
              <a:rPr lang="en-US" dirty="0"/>
              <a:t>Photo description if </a:t>
            </a:r>
            <a:r>
              <a:rPr lang="en-US" dirty="0" err="1"/>
              <a:t>neeeded</a:t>
            </a:r>
            <a:endParaRPr lang="en-US" dirty="0"/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190D0CD7-E614-F7CE-0631-0312425764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4311" y="1970227"/>
            <a:ext cx="3029819" cy="3029820"/>
          </a:xfrm>
          <a:prstGeom prst="ellipse">
            <a:avLst/>
          </a:prstGeom>
          <a:solidFill>
            <a:schemeClr val="bg2"/>
          </a:solidFill>
          <a:ln w="476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5042ADB0-D7C7-A72A-832B-E4DF730003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87011" y="1970227"/>
            <a:ext cx="3029819" cy="3029820"/>
          </a:xfrm>
          <a:prstGeom prst="ellipse">
            <a:avLst/>
          </a:prstGeom>
          <a:solidFill>
            <a:schemeClr val="bg2"/>
          </a:solidFill>
          <a:ln w="476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5AACC780-38D3-4E29-2AEF-A78B164D088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39711" y="1970227"/>
            <a:ext cx="3029819" cy="3029820"/>
          </a:xfrm>
          <a:prstGeom prst="ellipse">
            <a:avLst/>
          </a:prstGeom>
          <a:solidFill>
            <a:schemeClr val="bg2"/>
          </a:solidFill>
          <a:ln w="476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D82BD58D-3DD1-2A20-726B-0DAAF60F24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92411" y="1970227"/>
            <a:ext cx="3029819" cy="3029820"/>
          </a:xfrm>
          <a:prstGeom prst="ellipse">
            <a:avLst/>
          </a:prstGeom>
          <a:solidFill>
            <a:schemeClr val="bg2"/>
          </a:solidFill>
          <a:ln w="476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8FA7A8E-E7A0-F572-4A18-0BA0ECBD83F7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540972" y="5183274"/>
            <a:ext cx="2521895" cy="781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525" indent="0" algn="ctr"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defRPr sz="1200" b="0" i="0">
                <a:solidFill>
                  <a:schemeClr val="bg1"/>
                </a:solidFill>
                <a:latin typeface="Mulish" pitchFamily="2" charset="77"/>
              </a:defRPr>
            </a:lvl1pPr>
            <a:lvl2pPr marL="234950" indent="0"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Mulish" pitchFamily="2" charset="77"/>
              </a:defRPr>
            </a:lvl2pPr>
          </a:lstStyle>
          <a:p>
            <a:pPr lvl="0"/>
            <a:r>
              <a:rPr lang="en-US" dirty="0"/>
              <a:t>Photo description if </a:t>
            </a:r>
            <a:r>
              <a:rPr lang="en-US" dirty="0" err="1"/>
              <a:t>neeeded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E98B55E-CFAC-2C47-E1D8-2F7BFD20A84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071901" y="5183274"/>
            <a:ext cx="2521895" cy="781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525" indent="0" algn="ctr"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defRPr sz="1200" b="0" i="0">
                <a:solidFill>
                  <a:schemeClr val="bg1"/>
                </a:solidFill>
                <a:latin typeface="Mulish" pitchFamily="2" charset="77"/>
              </a:defRPr>
            </a:lvl1pPr>
            <a:lvl2pPr marL="234950" indent="0"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Mulish" pitchFamily="2" charset="77"/>
              </a:defRPr>
            </a:lvl2pPr>
          </a:lstStyle>
          <a:p>
            <a:pPr lvl="0"/>
            <a:r>
              <a:rPr lang="en-US" dirty="0"/>
              <a:t>Photo description if </a:t>
            </a:r>
            <a:r>
              <a:rPr lang="en-US" dirty="0" err="1"/>
              <a:t>neeeded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73E89E-7ACC-3889-06FB-F6507A52758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602829" y="5183274"/>
            <a:ext cx="2521895" cy="781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525" indent="0" algn="ctr"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defRPr sz="1200" b="0" i="0">
                <a:solidFill>
                  <a:schemeClr val="bg1"/>
                </a:solidFill>
                <a:latin typeface="Mulish" pitchFamily="2" charset="77"/>
              </a:defRPr>
            </a:lvl1pPr>
            <a:lvl2pPr marL="234950" indent="0"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Mulish" pitchFamily="2" charset="77"/>
              </a:defRPr>
            </a:lvl2pPr>
          </a:lstStyle>
          <a:p>
            <a:pPr lvl="0"/>
            <a:r>
              <a:rPr lang="en-US" dirty="0"/>
              <a:t>Photo description if </a:t>
            </a:r>
            <a:r>
              <a:rPr lang="en-US" dirty="0" err="1"/>
              <a:t>neeeded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516503-746B-55CE-9F15-1B421920851B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321482-E7F4-2353-5387-817E1676A922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8A86A09-45EE-FBC4-89C1-FA831554A8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8993ED-3EA9-B07E-238E-48AA8CFC2570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solidFill>
                    <a:schemeClr val="bg1"/>
                  </a:solidFill>
                  <a:latin typeface="Mulish" pitchFamily="2" charset="77"/>
                </a:rPr>
                <a:t>ever-</a:t>
              </a:r>
              <a:r>
                <a:rPr lang="en-US" sz="1000" b="1" i="0" dirty="0" err="1">
                  <a:solidFill>
                    <a:schemeClr val="bg1"/>
                  </a:solidFill>
                  <a:latin typeface="Mulish" pitchFamily="2" charset="77"/>
                </a:rPr>
                <a:t>greenenergy.com</a:t>
              </a:r>
              <a:r>
                <a:rPr lang="en-US" sz="1000" b="1" i="0" dirty="0">
                  <a:solidFill>
                    <a:schemeClr val="bg1"/>
                  </a:solidFill>
                  <a:latin typeface="Mulish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90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 animBg="1"/>
      <p:bldP spid="1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C3B98-C94C-496B-8589-DBC3E8CE6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7416"/>
            <a:ext cx="12272378" cy="25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73A25-0897-4936-B5D4-602F85ED7CE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0EED1-8667-416F-89AB-B0BE4BD27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2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0166E7-7DE5-44DF-F95D-8CAD4E33D6D3}"/>
              </a:ext>
            </a:extLst>
          </p:cNvPr>
          <p:cNvSpPr/>
          <p:nvPr userDrawn="1"/>
        </p:nvSpPr>
        <p:spPr>
          <a:xfrm>
            <a:off x="11592062" y="6359795"/>
            <a:ext cx="361778" cy="501669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01600" dist="127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3D101-D73F-EC3D-74C9-255157454833}"/>
              </a:ext>
            </a:extLst>
          </p:cNvPr>
          <p:cNvSpPr/>
          <p:nvPr userDrawn="1"/>
        </p:nvSpPr>
        <p:spPr>
          <a:xfrm>
            <a:off x="0" y="0"/>
            <a:ext cx="8394700" cy="6858000"/>
          </a:xfrm>
          <a:prstGeom prst="rect">
            <a:avLst/>
          </a:prstGeom>
          <a:gradFill>
            <a:gsLst>
              <a:gs pos="16000">
                <a:schemeClr val="bg2">
                  <a:lumMod val="50000"/>
                </a:schemeClr>
              </a:gs>
              <a:gs pos="87000">
                <a:srgbClr val="8C8784">
                  <a:alpha val="83922"/>
                </a:srgbClr>
              </a:gs>
            </a:gsLst>
            <a:lin ang="837356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974ED1-EF98-1954-A443-347CB7483C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947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B9B3371-C273-81FB-8AEF-A8C199D956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357" y="5253008"/>
            <a:ext cx="5965304" cy="261610"/>
          </a:xfrm>
        </p:spPr>
        <p:txBody>
          <a:bodyPr wrap="square" lIns="27432">
            <a:noAutofit/>
          </a:bodyPr>
          <a:lstStyle>
            <a:lvl1pPr marL="0" indent="0" algn="l">
              <a:buNone/>
              <a:defRPr sz="1700" b="0" i="1">
                <a:solidFill>
                  <a:schemeClr val="bg1"/>
                </a:solidFill>
                <a:latin typeface="Bitter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Supporting copy, client name, date, etc.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7D07FDB-3103-828E-A550-579B6090EC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357" y="2120056"/>
            <a:ext cx="6760725" cy="2617888"/>
          </a:xfrm>
        </p:spPr>
        <p:txBody>
          <a:bodyPr wrap="square" anchor="b" anchorCtr="0">
            <a:normAutofit/>
          </a:bodyPr>
          <a:lstStyle>
            <a:lvl1pPr algn="l">
              <a:defRPr sz="5700" b="0" i="0">
                <a:solidFill>
                  <a:schemeClr val="bg1"/>
                </a:solidFill>
                <a:latin typeface="Bitter Medium" pitchFamily="2" charset="77"/>
              </a:defRPr>
            </a:lvl1pPr>
          </a:lstStyle>
          <a:p>
            <a:r>
              <a:rPr lang="en-US" dirty="0"/>
              <a:t>Click to edit master title copy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1A55F1C-54CC-6568-DC59-84EBE05470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357" y="990600"/>
            <a:ext cx="3237154" cy="647431"/>
          </a:xfrm>
          <a:prstGeom prst="rect">
            <a:avLst/>
          </a:prstGeom>
          <a:effectLst>
            <a:outerShdw blurRad="697315" dist="38100" dir="9174762" algn="tl" rotWithShape="0">
              <a:prstClr val="black">
                <a:alpha val="15000"/>
              </a:prst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0D6A39-5301-62B6-8086-2B1F377421EE}"/>
              </a:ext>
            </a:extLst>
          </p:cNvPr>
          <p:cNvCxnSpPr>
            <a:cxnSpLocks/>
          </p:cNvCxnSpPr>
          <p:nvPr userDrawn="1"/>
        </p:nvCxnSpPr>
        <p:spPr>
          <a:xfrm>
            <a:off x="734357" y="5041419"/>
            <a:ext cx="10645947" cy="0"/>
          </a:xfrm>
          <a:prstGeom prst="line">
            <a:avLst/>
          </a:prstGeom>
          <a:ln w="28575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ubtitle 2">
            <a:extLst>
              <a:ext uri="{FF2B5EF4-FFF2-40B4-BE49-F238E27FC236}">
                <a16:creationId xmlns:a16="http://schemas.microsoft.com/office/drawing/2014/main" id="{5B413496-5F52-24DA-9C01-8E3483EC5CA9}"/>
              </a:ext>
            </a:extLst>
          </p:cNvPr>
          <p:cNvSpPr txBox="1">
            <a:spLocks/>
          </p:cNvSpPr>
          <p:nvPr userDrawn="1"/>
        </p:nvSpPr>
        <p:spPr>
          <a:xfrm>
            <a:off x="11620446" y="6433447"/>
            <a:ext cx="307008" cy="406265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0" indent="0" algn="l" defTabSz="18288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800" b="0" i="0" kern="1200">
                <a:solidFill>
                  <a:schemeClr val="bg1"/>
                </a:solidFill>
                <a:latin typeface="Mulish" pitchFamily="2" charset="77"/>
                <a:ea typeface="+mn-ea"/>
                <a:cs typeface="+mn-cs"/>
              </a:defRPr>
            </a:lvl1pPr>
            <a:lvl2pPr marL="4572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2000" b="0" i="0" kern="1200">
                <a:solidFill>
                  <a:schemeClr val="tx1"/>
                </a:solidFill>
                <a:latin typeface="Mulish Light" pitchFamily="2" charset="77"/>
                <a:ea typeface="+mn-ea"/>
                <a:cs typeface="+mn-cs"/>
              </a:defRPr>
            </a:lvl2pPr>
            <a:lvl3pPr marL="9144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800" b="0" i="0" kern="1200">
                <a:solidFill>
                  <a:schemeClr val="tx1"/>
                </a:solidFill>
                <a:latin typeface="Mulish Light" pitchFamily="2" charset="77"/>
                <a:ea typeface="+mn-ea"/>
                <a:cs typeface="+mn-cs"/>
              </a:defRPr>
            </a:lvl3pPr>
            <a:lvl4pPr marL="13716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4pPr>
            <a:lvl5pPr marL="1828800" indent="0" algn="ctr" defTabSz="18288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tabLst>
                <a:tab pos="182880" algn="l"/>
                <a:tab pos="365760" algn="l"/>
                <a:tab pos="548640" algn="l"/>
              </a:tabLst>
              <a:defRPr sz="1600" kern="1200">
                <a:solidFill>
                  <a:schemeClr val="tx1"/>
                </a:solidFill>
                <a:latin typeface="Proxima Nova" panose="0200050603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tabLst>
                <a:tab pos="365125" algn="l"/>
                <a:tab pos="547688" algn="l"/>
              </a:tabLst>
            </a:pPr>
            <a:r>
              <a:rPr lang="en-US" sz="1300" b="1" i="0" spc="0" dirty="0">
                <a:latin typeface="Mulish" pitchFamily="2" charset="77"/>
              </a:rPr>
              <a:t>20</a:t>
            </a:r>
            <a:br>
              <a:rPr lang="en-US" sz="1300" b="1" i="0" spc="0" dirty="0">
                <a:latin typeface="Mulish" pitchFamily="2" charset="77"/>
              </a:rPr>
            </a:br>
            <a:r>
              <a:rPr lang="en-US" sz="1300" b="1" i="0" spc="0" dirty="0">
                <a:latin typeface="Mulish" pitchFamily="2" charset="77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5012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/ 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748B7A5-9FE9-523D-2046-A8544587D30B}"/>
              </a:ext>
            </a:extLst>
          </p:cNvPr>
          <p:cNvSpPr/>
          <p:nvPr userDrawn="1"/>
        </p:nvSpPr>
        <p:spPr>
          <a:xfrm>
            <a:off x="0" y="1711791"/>
            <a:ext cx="12192000" cy="5146210"/>
          </a:xfrm>
          <a:custGeom>
            <a:avLst/>
            <a:gdLst>
              <a:gd name="connsiteX0" fmla="*/ 0 w 12192000"/>
              <a:gd name="connsiteY0" fmla="*/ 0 h 5050971"/>
              <a:gd name="connsiteX1" fmla="*/ 12192000 w 12192000"/>
              <a:gd name="connsiteY1" fmla="*/ 0 h 5050971"/>
              <a:gd name="connsiteX2" fmla="*/ 12192000 w 12192000"/>
              <a:gd name="connsiteY2" fmla="*/ 5050971 h 5050971"/>
              <a:gd name="connsiteX3" fmla="*/ 0 w 12192000"/>
              <a:gd name="connsiteY3" fmla="*/ 5050971 h 5050971"/>
              <a:gd name="connsiteX4" fmla="*/ 0 w 12192000"/>
              <a:gd name="connsiteY4" fmla="*/ 0 h 5050971"/>
              <a:gd name="connsiteX0" fmla="*/ 0 w 12192000"/>
              <a:gd name="connsiteY0" fmla="*/ 0 h 5050971"/>
              <a:gd name="connsiteX1" fmla="*/ 8980714 w 12192000"/>
              <a:gd name="connsiteY1" fmla="*/ 10886 h 5050971"/>
              <a:gd name="connsiteX2" fmla="*/ 12192000 w 12192000"/>
              <a:gd name="connsiteY2" fmla="*/ 0 h 5050971"/>
              <a:gd name="connsiteX3" fmla="*/ 12192000 w 12192000"/>
              <a:gd name="connsiteY3" fmla="*/ 5050971 h 5050971"/>
              <a:gd name="connsiteX4" fmla="*/ 0 w 12192000"/>
              <a:gd name="connsiteY4" fmla="*/ 5050971 h 5050971"/>
              <a:gd name="connsiteX5" fmla="*/ 0 w 12192000"/>
              <a:gd name="connsiteY5" fmla="*/ 0 h 5050971"/>
              <a:gd name="connsiteX0" fmla="*/ 0 w 12192000"/>
              <a:gd name="connsiteY0" fmla="*/ 0 h 5050971"/>
              <a:gd name="connsiteX1" fmla="*/ 8969829 w 12192000"/>
              <a:gd name="connsiteY1" fmla="*/ 217715 h 5050971"/>
              <a:gd name="connsiteX2" fmla="*/ 12192000 w 12192000"/>
              <a:gd name="connsiteY2" fmla="*/ 0 h 5050971"/>
              <a:gd name="connsiteX3" fmla="*/ 12192000 w 12192000"/>
              <a:gd name="connsiteY3" fmla="*/ 5050971 h 5050971"/>
              <a:gd name="connsiteX4" fmla="*/ 0 w 12192000"/>
              <a:gd name="connsiteY4" fmla="*/ 5050971 h 5050971"/>
              <a:gd name="connsiteX5" fmla="*/ 0 w 12192000"/>
              <a:gd name="connsiteY5" fmla="*/ 0 h 5050971"/>
              <a:gd name="connsiteX0" fmla="*/ 0 w 12192000"/>
              <a:gd name="connsiteY0" fmla="*/ 0 h 5050971"/>
              <a:gd name="connsiteX1" fmla="*/ 8969829 w 12192000"/>
              <a:gd name="connsiteY1" fmla="*/ 217715 h 5050971"/>
              <a:gd name="connsiteX2" fmla="*/ 12192000 w 12192000"/>
              <a:gd name="connsiteY2" fmla="*/ 0 h 5050971"/>
              <a:gd name="connsiteX3" fmla="*/ 12192000 w 12192000"/>
              <a:gd name="connsiteY3" fmla="*/ 5050971 h 5050971"/>
              <a:gd name="connsiteX4" fmla="*/ 0 w 12192000"/>
              <a:gd name="connsiteY4" fmla="*/ 5050971 h 5050971"/>
              <a:gd name="connsiteX5" fmla="*/ 0 w 12192000"/>
              <a:gd name="connsiteY5" fmla="*/ 0 h 5050971"/>
              <a:gd name="connsiteX0" fmla="*/ 0 w 12192000"/>
              <a:gd name="connsiteY0" fmla="*/ 85989 h 5136960"/>
              <a:gd name="connsiteX1" fmla="*/ 8969829 w 12192000"/>
              <a:gd name="connsiteY1" fmla="*/ 303704 h 5136960"/>
              <a:gd name="connsiteX2" fmla="*/ 12192000 w 12192000"/>
              <a:gd name="connsiteY2" fmla="*/ 85989 h 5136960"/>
              <a:gd name="connsiteX3" fmla="*/ 12192000 w 12192000"/>
              <a:gd name="connsiteY3" fmla="*/ 5136960 h 5136960"/>
              <a:gd name="connsiteX4" fmla="*/ 0 w 12192000"/>
              <a:gd name="connsiteY4" fmla="*/ 5136960 h 5136960"/>
              <a:gd name="connsiteX5" fmla="*/ 0 w 12192000"/>
              <a:gd name="connsiteY5" fmla="*/ 85989 h 5136960"/>
              <a:gd name="connsiteX0" fmla="*/ 0 w 12192000"/>
              <a:gd name="connsiteY0" fmla="*/ 224930 h 5275901"/>
              <a:gd name="connsiteX1" fmla="*/ 8969829 w 12192000"/>
              <a:gd name="connsiteY1" fmla="*/ 442645 h 5275901"/>
              <a:gd name="connsiteX2" fmla="*/ 12192000 w 12192000"/>
              <a:gd name="connsiteY2" fmla="*/ 224930 h 5275901"/>
              <a:gd name="connsiteX3" fmla="*/ 12192000 w 12192000"/>
              <a:gd name="connsiteY3" fmla="*/ 5275901 h 5275901"/>
              <a:gd name="connsiteX4" fmla="*/ 0 w 12192000"/>
              <a:gd name="connsiteY4" fmla="*/ 5275901 h 5275901"/>
              <a:gd name="connsiteX5" fmla="*/ 0 w 12192000"/>
              <a:gd name="connsiteY5" fmla="*/ 224930 h 5275901"/>
              <a:gd name="connsiteX0" fmla="*/ 0 w 12192000"/>
              <a:gd name="connsiteY0" fmla="*/ 106308 h 5157279"/>
              <a:gd name="connsiteX1" fmla="*/ 8969829 w 12192000"/>
              <a:gd name="connsiteY1" fmla="*/ 324023 h 5157279"/>
              <a:gd name="connsiteX2" fmla="*/ 12192000 w 12192000"/>
              <a:gd name="connsiteY2" fmla="*/ 106308 h 5157279"/>
              <a:gd name="connsiteX3" fmla="*/ 12192000 w 12192000"/>
              <a:gd name="connsiteY3" fmla="*/ 5157279 h 5157279"/>
              <a:gd name="connsiteX4" fmla="*/ 0 w 12192000"/>
              <a:gd name="connsiteY4" fmla="*/ 5157279 h 5157279"/>
              <a:gd name="connsiteX5" fmla="*/ 0 w 12192000"/>
              <a:gd name="connsiteY5" fmla="*/ 106308 h 5157279"/>
              <a:gd name="connsiteX0" fmla="*/ 0 w 12192000"/>
              <a:gd name="connsiteY0" fmla="*/ 95239 h 5146210"/>
              <a:gd name="connsiteX1" fmla="*/ 8969829 w 12192000"/>
              <a:gd name="connsiteY1" fmla="*/ 312954 h 5146210"/>
              <a:gd name="connsiteX2" fmla="*/ 12192000 w 12192000"/>
              <a:gd name="connsiteY2" fmla="*/ 95239 h 5146210"/>
              <a:gd name="connsiteX3" fmla="*/ 12192000 w 12192000"/>
              <a:gd name="connsiteY3" fmla="*/ 5146210 h 5146210"/>
              <a:gd name="connsiteX4" fmla="*/ 0 w 12192000"/>
              <a:gd name="connsiteY4" fmla="*/ 5146210 h 5146210"/>
              <a:gd name="connsiteX5" fmla="*/ 0 w 12192000"/>
              <a:gd name="connsiteY5" fmla="*/ 95239 h 5146210"/>
              <a:gd name="connsiteX0" fmla="*/ 0 w 12192000"/>
              <a:gd name="connsiteY0" fmla="*/ 95239 h 5146210"/>
              <a:gd name="connsiteX1" fmla="*/ 8969829 w 12192000"/>
              <a:gd name="connsiteY1" fmla="*/ 312954 h 5146210"/>
              <a:gd name="connsiteX2" fmla="*/ 12192000 w 12192000"/>
              <a:gd name="connsiteY2" fmla="*/ 95239 h 5146210"/>
              <a:gd name="connsiteX3" fmla="*/ 12192000 w 12192000"/>
              <a:gd name="connsiteY3" fmla="*/ 5146210 h 5146210"/>
              <a:gd name="connsiteX4" fmla="*/ 0 w 12192000"/>
              <a:gd name="connsiteY4" fmla="*/ 5146210 h 5146210"/>
              <a:gd name="connsiteX5" fmla="*/ 0 w 12192000"/>
              <a:gd name="connsiteY5" fmla="*/ 95239 h 5146210"/>
              <a:gd name="connsiteX0" fmla="*/ 0 w 12192000"/>
              <a:gd name="connsiteY0" fmla="*/ 95239 h 5146210"/>
              <a:gd name="connsiteX1" fmla="*/ 8262257 w 12192000"/>
              <a:gd name="connsiteY1" fmla="*/ 312954 h 5146210"/>
              <a:gd name="connsiteX2" fmla="*/ 12192000 w 12192000"/>
              <a:gd name="connsiteY2" fmla="*/ 95239 h 5146210"/>
              <a:gd name="connsiteX3" fmla="*/ 12192000 w 12192000"/>
              <a:gd name="connsiteY3" fmla="*/ 5146210 h 5146210"/>
              <a:gd name="connsiteX4" fmla="*/ 0 w 12192000"/>
              <a:gd name="connsiteY4" fmla="*/ 5146210 h 5146210"/>
              <a:gd name="connsiteX5" fmla="*/ 0 w 12192000"/>
              <a:gd name="connsiteY5" fmla="*/ 95239 h 514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146210">
                <a:moveTo>
                  <a:pt x="0" y="95239"/>
                </a:moveTo>
                <a:cubicBezTo>
                  <a:pt x="2489200" y="-213189"/>
                  <a:pt x="5577114" y="327468"/>
                  <a:pt x="8262257" y="312954"/>
                </a:cubicBezTo>
                <a:cubicBezTo>
                  <a:pt x="10947400" y="298440"/>
                  <a:pt x="12173857" y="91611"/>
                  <a:pt x="12192000" y="95239"/>
                </a:cubicBezTo>
                <a:lnTo>
                  <a:pt x="12192000" y="5146210"/>
                </a:lnTo>
                <a:lnTo>
                  <a:pt x="0" y="5146210"/>
                </a:lnTo>
                <a:lnTo>
                  <a:pt x="0" y="952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DD607718-0BFA-4487-EE41-72D946ACD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341"/>
          <a:stretch/>
        </p:blipFill>
        <p:spPr>
          <a:xfrm>
            <a:off x="6879634" y="-16381"/>
            <a:ext cx="5312366" cy="686419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30D9F18-279D-4F4B-E5E7-EDEF92007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780682" y="3173190"/>
            <a:ext cx="5519058" cy="500736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dirty="0"/>
              <a:t>Contents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386472-DA1E-4D4F-528F-09A2569E04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442034" y="664029"/>
            <a:ext cx="0" cy="5519057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5159C4C-8826-223C-C45A-4A1B6AFCCE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49714" y="2895600"/>
            <a:ext cx="4251082" cy="3287486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38125" indent="-228600">
              <a:buClr>
                <a:schemeClr val="tx2"/>
              </a:buClr>
              <a:buFont typeface="Wingdings" pitchFamily="2" charset="2"/>
              <a:buChar char="§"/>
              <a:tabLst/>
              <a:defRPr b="0" i="0">
                <a:solidFill>
                  <a:schemeClr val="accent1"/>
                </a:solidFill>
                <a:latin typeface="Bitter Medium" pitchFamily="2" charset="77"/>
              </a:defRPr>
            </a:lvl1pPr>
            <a:lvl2pPr marL="466725" indent="-174625">
              <a:buFont typeface="Arial" panose="020B0604020202020204" pitchFamily="34" charset="0"/>
              <a:buChar char="•"/>
              <a:tabLst/>
              <a:defRPr sz="1400"/>
            </a:lvl2pPr>
            <a:lvl3pPr marL="976313" indent="-174625">
              <a:buFont typeface="Arial" panose="020B0604020202020204" pitchFamily="34" charset="0"/>
              <a:buChar char="•"/>
              <a:tabLst/>
              <a:defRPr sz="1200"/>
            </a:lvl3pPr>
          </a:lstStyle>
          <a:p>
            <a:pPr lvl="0"/>
            <a:r>
              <a:rPr lang="en-US" dirty="0"/>
              <a:t>Click to edit section name</a:t>
            </a:r>
          </a:p>
          <a:p>
            <a:pPr lvl="1"/>
            <a:r>
              <a:rPr lang="en-US" dirty="0"/>
              <a:t>Subsection here if needed</a:t>
            </a:r>
          </a:p>
          <a:p>
            <a:pPr lvl="2"/>
            <a:r>
              <a:rPr lang="en-US" dirty="0"/>
              <a:t>Descriptor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0FFE25B-38A7-B7CA-8A64-108F8697802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645514" y="2895600"/>
            <a:ext cx="4251082" cy="3287486"/>
          </a:xfrm>
          <a:prstGeom prst="rect">
            <a:avLst/>
          </a:prstGeom>
        </p:spPr>
        <p:txBody>
          <a:bodyPr vert="horz" lIns="0" tIns="0" rIns="0" bIns="0" numCol="1" rtlCol="0" anchor="t">
            <a:noAutofit/>
          </a:bodyPr>
          <a:lstStyle>
            <a:lvl1pPr marL="238125" indent="-228600">
              <a:buClr>
                <a:schemeClr val="tx2"/>
              </a:buClr>
              <a:buFont typeface="Wingdings" pitchFamily="2" charset="2"/>
              <a:buChar char="§"/>
              <a:tabLst/>
              <a:defRPr b="0" i="0">
                <a:solidFill>
                  <a:schemeClr val="accent1"/>
                </a:solidFill>
                <a:latin typeface="Bitter Medium" pitchFamily="2" charset="77"/>
              </a:defRPr>
            </a:lvl1pPr>
            <a:lvl2pPr marL="466725" indent="-174625">
              <a:buFont typeface="Arial" panose="020B0604020202020204" pitchFamily="34" charset="0"/>
              <a:buChar char="•"/>
              <a:tabLst/>
              <a:defRPr sz="1400"/>
            </a:lvl2pPr>
            <a:lvl3pPr marL="976313" indent="-174625">
              <a:buFont typeface="Arial" panose="020B0604020202020204" pitchFamily="34" charset="0"/>
              <a:buChar char="•"/>
              <a:tabLst/>
              <a:defRPr sz="1200"/>
            </a:lvl3pPr>
          </a:lstStyle>
          <a:p>
            <a:pPr lvl="0"/>
            <a:r>
              <a:rPr lang="en-US" dirty="0"/>
              <a:t>Click to edit section name</a:t>
            </a:r>
          </a:p>
          <a:p>
            <a:pPr lvl="1"/>
            <a:r>
              <a:rPr lang="en-US" dirty="0"/>
              <a:t>Subsection here if needed</a:t>
            </a:r>
          </a:p>
          <a:p>
            <a:pPr lvl="2"/>
            <a:r>
              <a:rPr lang="en-US" dirty="0"/>
              <a:t>Descriptor here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C200B2-3AE4-7911-FAC0-B2D50EA656AA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5C377A-1EBD-A862-EDDB-897016955AB6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198EB20-5590-CE11-3A4B-94A3F086D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A4BA7-078D-E1D8-74A8-2FAC256E6B81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latin typeface="Mulish" pitchFamily="2" charset="77"/>
                </a:rPr>
                <a:t>ever-</a:t>
              </a:r>
              <a:r>
                <a:rPr lang="en-US" sz="1000" b="1" i="0" dirty="0" err="1">
                  <a:latin typeface="Mulish" pitchFamily="2" charset="77"/>
                </a:rPr>
                <a:t>greenenergy.com</a:t>
              </a:r>
              <a:r>
                <a:rPr lang="en-US" sz="1000" b="1" i="0" dirty="0">
                  <a:latin typeface="Mulish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9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w/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4DD8B1-687E-D6F0-60FC-7615828F7500}"/>
              </a:ext>
            </a:extLst>
          </p:cNvPr>
          <p:cNvSpPr/>
          <p:nvPr userDrawn="1"/>
        </p:nvSpPr>
        <p:spPr>
          <a:xfrm>
            <a:off x="0" y="3533080"/>
            <a:ext cx="12192000" cy="2359377"/>
          </a:xfrm>
          <a:prstGeom prst="rect">
            <a:avLst/>
          </a:prstGeom>
          <a:solidFill>
            <a:schemeClr val="bg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D43480-A9E3-A9FF-6248-61B1ED8BE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021" y="0"/>
            <a:ext cx="2460979" cy="6858000"/>
          </a:xfrm>
          <a:prstGeom prst="rect">
            <a:avLst/>
          </a:prstGeom>
        </p:spPr>
      </p:pic>
      <p:sp>
        <p:nvSpPr>
          <p:cNvPr id="8" name="Title 9">
            <a:extLst>
              <a:ext uri="{FF2B5EF4-FFF2-40B4-BE49-F238E27FC236}">
                <a16:creationId xmlns:a16="http://schemas.microsoft.com/office/drawing/2014/main" id="{77DACE07-19F2-E2B2-1550-B7B2B056D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821" y="3826934"/>
            <a:ext cx="8613777" cy="1729626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Section with photo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0FD054-212C-F773-8B06-74C638C5AAC2}"/>
              </a:ext>
            </a:extLst>
          </p:cNvPr>
          <p:cNvSpPr/>
          <p:nvPr userDrawn="1"/>
        </p:nvSpPr>
        <p:spPr>
          <a:xfrm>
            <a:off x="0" y="3533080"/>
            <a:ext cx="301579" cy="2368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6E52B1C-9D2E-D254-BE35-5D2C39B5B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175" y="5220010"/>
            <a:ext cx="8613775" cy="336550"/>
          </a:xfrm>
        </p:spPr>
        <p:txBody>
          <a:bodyPr>
            <a:noAutofit/>
          </a:bodyPr>
          <a:lstStyle>
            <a:lvl1pPr marL="9525" indent="0">
              <a:buNone/>
              <a:defRPr sz="1600" b="0" i="1" spc="0" baseline="0">
                <a:solidFill>
                  <a:schemeClr val="tx1">
                    <a:lumMod val="75000"/>
                  </a:schemeClr>
                </a:solidFill>
                <a:latin typeface="Bitter Medium" pitchFamily="2" charset="77"/>
              </a:defRPr>
            </a:lvl1pPr>
            <a:lvl2pPr marL="234950" indent="0">
              <a:buNone/>
              <a:defRPr/>
            </a:lvl2pPr>
            <a:lvl3pPr marL="11112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— Optional subhead (city/state, timeframe, objectives,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6D7A05-5714-1AEC-D1FB-70BB7DDDCF14}"/>
              </a:ext>
            </a:extLst>
          </p:cNvPr>
          <p:cNvGrpSpPr/>
          <p:nvPr userDrawn="1"/>
        </p:nvGrpSpPr>
        <p:grpSpPr>
          <a:xfrm>
            <a:off x="11592062" y="6359795"/>
            <a:ext cx="361778" cy="501669"/>
            <a:chOff x="11592062" y="6359795"/>
            <a:chExt cx="361778" cy="5016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AC9743-EA1D-89B3-91CC-1D7B37760CC0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B8C325C-1E40-C8E2-D7B7-2BC457049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79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w/Pattern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B1CA4-519A-7D1B-B938-340B3530A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665" y="0"/>
            <a:ext cx="973102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4DD8B1-687E-D6F0-60FC-7615828F7500}"/>
              </a:ext>
            </a:extLst>
          </p:cNvPr>
          <p:cNvSpPr/>
          <p:nvPr userDrawn="1"/>
        </p:nvSpPr>
        <p:spPr>
          <a:xfrm>
            <a:off x="0" y="3533080"/>
            <a:ext cx="12192000" cy="2359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77DACE07-19F2-E2B2-1550-B7B2B056D4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1821" y="3826589"/>
            <a:ext cx="10069689" cy="172997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New Section without photo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69F91-9105-43E4-3904-3F3E55AD0617}"/>
              </a:ext>
            </a:extLst>
          </p:cNvPr>
          <p:cNvSpPr/>
          <p:nvPr userDrawn="1"/>
        </p:nvSpPr>
        <p:spPr>
          <a:xfrm>
            <a:off x="0" y="3533080"/>
            <a:ext cx="301579" cy="2368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2C173-6F8C-9E99-F79E-00C699B39D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175" y="5220010"/>
            <a:ext cx="8613775" cy="336550"/>
          </a:xfrm>
        </p:spPr>
        <p:txBody>
          <a:bodyPr>
            <a:noAutofit/>
          </a:bodyPr>
          <a:lstStyle>
            <a:lvl1pPr marL="9525" indent="0">
              <a:buNone/>
              <a:defRPr sz="1600" b="0" i="1" spc="0" baseline="0">
                <a:solidFill>
                  <a:schemeClr val="bg2">
                    <a:lumMod val="75000"/>
                  </a:schemeClr>
                </a:solidFill>
                <a:latin typeface="Bitter Medium" pitchFamily="2" charset="77"/>
              </a:defRPr>
            </a:lvl1pPr>
            <a:lvl2pPr marL="234950" indent="0">
              <a:buNone/>
              <a:defRPr/>
            </a:lvl2pPr>
            <a:lvl3pPr marL="11112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— Optional subhead (city/state, timeframe, objectives,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2FF448-2517-4FDB-55B7-C179FCCC4CE5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FBAB6-F9EF-BAB3-1346-2C615FE62207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D63690A-F97E-7F61-A41D-EDCDC197C1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6E5BD-4A7C-2E49-1A15-5FD3044F16BA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solidFill>
                    <a:schemeClr val="bg1"/>
                  </a:solidFill>
                  <a:latin typeface="Mulish" pitchFamily="2" charset="77"/>
                </a:rPr>
                <a:t>ever-</a:t>
              </a:r>
              <a:r>
                <a:rPr lang="en-US" sz="1000" b="1" i="0" dirty="0" err="1">
                  <a:solidFill>
                    <a:schemeClr val="bg1"/>
                  </a:solidFill>
                  <a:latin typeface="Mulish" pitchFamily="2" charset="77"/>
                </a:rPr>
                <a:t>greenenergy.com</a:t>
              </a:r>
              <a:r>
                <a:rPr lang="en-US" sz="1000" b="1" i="0" dirty="0">
                  <a:solidFill>
                    <a:schemeClr val="bg1"/>
                  </a:solidFill>
                  <a:latin typeface="Mulish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21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31C27F-CA37-F099-503E-F185FDDFC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2" y="680902"/>
            <a:ext cx="11051540" cy="526298"/>
          </a:xfrm>
        </p:spPr>
        <p:txBody>
          <a:bodyPr wrap="square" anchor="b" anchorCtr="0">
            <a:noAutofit/>
          </a:bodyPr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370462-E41D-2F99-BDCD-2B16B49B602A}"/>
              </a:ext>
            </a:extLst>
          </p:cNvPr>
          <p:cNvSpPr/>
          <p:nvPr userDrawn="1"/>
        </p:nvSpPr>
        <p:spPr>
          <a:xfrm rot="10800000">
            <a:off x="-3" y="616564"/>
            <a:ext cx="142243" cy="628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C61EB61-6D2D-E0F3-31C8-248A23213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41"/>
          <a:stretch/>
        </p:blipFill>
        <p:spPr>
          <a:xfrm>
            <a:off x="6879634" y="0"/>
            <a:ext cx="5312366" cy="68641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0971F8-50A7-6DAA-99AA-D95E388B9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" y="1684071"/>
            <a:ext cx="11051540" cy="4508498"/>
          </a:xfrm>
          <a:prstGeom prst="rect">
            <a:avLst/>
          </a:prstGeom>
        </p:spPr>
        <p:txBody>
          <a:bodyPr vert="horz" lIns="0" tIns="0" rIns="0" bIns="0" numCol="2" spcCol="411480" rtlCol="0">
            <a:noAutofit/>
          </a:bodyPr>
          <a:lstStyle>
            <a:lvl1pPr marL="234950" indent="-225425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b="0" i="0">
                <a:latin typeface="Mulish" pitchFamily="2" charset="77"/>
              </a:defRPr>
            </a:lvl1pPr>
            <a:lvl2pPr>
              <a:lnSpc>
                <a:spcPct val="100000"/>
              </a:lnSpc>
              <a:defRPr b="0" i="0">
                <a:latin typeface="Mulish" pitchFamily="2" charset="77"/>
              </a:defRPr>
            </a:lvl2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5CA4E8-F38A-EF3E-D61B-33D3B6CE4764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0BC2EE-3C7F-78AB-DEC4-9B0846853853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286EB81-F6B9-C4C8-2165-BCE81968A3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A903FE-D071-DB23-0C61-A0F0E78DC01F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latin typeface="Mulish" pitchFamily="2" charset="77"/>
                </a:rPr>
                <a:t>ever-</a:t>
              </a:r>
              <a:r>
                <a:rPr lang="en-US" sz="1000" b="1" i="0" dirty="0" err="1">
                  <a:latin typeface="Mulish" pitchFamily="2" charset="77"/>
                </a:rPr>
                <a:t>greenenergy.com</a:t>
              </a:r>
              <a:r>
                <a:rPr lang="en-US" sz="1000" b="1" i="0" dirty="0">
                  <a:latin typeface="Mulish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4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Chart or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B0DBC65-D776-FA5E-6CE0-58DD2A8BE9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2" y="680902"/>
            <a:ext cx="11051540" cy="526298"/>
          </a:xfrm>
        </p:spPr>
        <p:txBody>
          <a:bodyPr wrap="square" anchor="b" anchorCtr="0">
            <a:noAutofit/>
          </a:bodyPr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D6C43-EF9E-08DE-54DF-F6FE53E4D02C}"/>
              </a:ext>
            </a:extLst>
          </p:cNvPr>
          <p:cNvSpPr/>
          <p:nvPr userDrawn="1"/>
        </p:nvSpPr>
        <p:spPr>
          <a:xfrm rot="10800000">
            <a:off x="-3" y="616564"/>
            <a:ext cx="142243" cy="628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C7EDF7-7D4E-6CF2-18FF-3F4E2B5A4306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60135E-B800-5BB8-C1F8-4325EF81E3DF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86BBA54-EFF4-3D98-C560-22F06E72AF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F4BE03-0705-341A-4819-759F53827F44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latin typeface="Mulish" pitchFamily="2" charset="77"/>
                </a:rPr>
                <a:t>ever-</a:t>
              </a:r>
              <a:r>
                <a:rPr lang="en-US" sz="1000" b="1" i="0" dirty="0" err="1">
                  <a:latin typeface="Mulish" pitchFamily="2" charset="77"/>
                </a:rPr>
                <a:t>greenenergy.com</a:t>
              </a:r>
              <a:r>
                <a:rPr lang="en-US" sz="1000" b="1" i="0" dirty="0">
                  <a:latin typeface="Mulish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1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C61EB61-6D2D-E0F3-31C8-248A23213E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341"/>
          <a:stretch/>
        </p:blipFill>
        <p:spPr>
          <a:xfrm>
            <a:off x="6879634" y="-16381"/>
            <a:ext cx="5312366" cy="686419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0971F8-50A7-6DAA-99AA-D95E388B9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3" y="1673887"/>
            <a:ext cx="6511654" cy="4508498"/>
          </a:xfrm>
          <a:prstGeom prst="rect">
            <a:avLst/>
          </a:prstGeom>
        </p:spPr>
        <p:txBody>
          <a:bodyPr vert="horz" lIns="0" tIns="0" rIns="0" bIns="0" numCol="2" rtlCol="0">
            <a:noAutofit/>
          </a:bodyPr>
          <a:lstStyle>
            <a:lvl1pPr marL="234950" indent="-225425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b="0" i="0">
                <a:latin typeface="Mulish" pitchFamily="2" charset="77"/>
              </a:defRPr>
            </a:lvl1pPr>
            <a:lvl2pPr>
              <a:lnSpc>
                <a:spcPct val="100000"/>
              </a:lnSpc>
              <a:defRPr b="0" i="0">
                <a:latin typeface="Mulish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Picture Placeholder 24">
            <a:extLst>
              <a:ext uri="{FF2B5EF4-FFF2-40B4-BE49-F238E27FC236}">
                <a16:creationId xmlns:a16="http://schemas.microsoft.com/office/drawing/2014/main" id="{81156CC5-EDA2-D594-93F8-85E225A0A5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73960" y="675616"/>
            <a:ext cx="2853547" cy="2244724"/>
          </a:xfrm>
          <a:prstGeom prst="rect">
            <a:avLst/>
          </a:prstGeom>
          <a:solidFill>
            <a:schemeClr val="bg2"/>
          </a:solidFill>
          <a:ln w="47625">
            <a:noFill/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23D059CF-AD6B-7060-E186-0E054B4245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7134" y="2996540"/>
            <a:ext cx="3790374" cy="2951008"/>
          </a:xfrm>
          <a:prstGeom prst="rect">
            <a:avLst/>
          </a:prstGeom>
          <a:solidFill>
            <a:schemeClr val="bg2"/>
          </a:solidFill>
          <a:ln w="47625">
            <a:noFill/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AA2B5CED-507C-A951-B32C-CD214CC780C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81299" y="675616"/>
            <a:ext cx="1901765" cy="2244724"/>
          </a:xfrm>
          <a:prstGeom prst="rect">
            <a:avLst/>
          </a:prstGeom>
          <a:solidFill>
            <a:schemeClr val="bg2"/>
          </a:solidFill>
          <a:ln w="47625">
            <a:noFill/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F4036D-0FCD-9F8F-1952-22FDCFBFB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2" y="680902"/>
            <a:ext cx="6511654" cy="526298"/>
          </a:xfrm>
        </p:spPr>
        <p:txBody>
          <a:bodyPr wrap="square" anchor="b" anchorCtr="0">
            <a:noAutofit/>
          </a:bodyPr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1A4558-247C-1050-1AB8-C360349C5618}"/>
              </a:ext>
            </a:extLst>
          </p:cNvPr>
          <p:cNvSpPr/>
          <p:nvPr userDrawn="1"/>
        </p:nvSpPr>
        <p:spPr>
          <a:xfrm rot="10800000">
            <a:off x="-3" y="616564"/>
            <a:ext cx="142243" cy="628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033FDD-7AC2-EE5F-935E-17C53EB659B7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B617A1-195D-5185-935D-7AEE8ED555B6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0F5BCDB-0CB4-0EED-1D78-C55F561D0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EABC40-85EB-F7FC-AD4E-701E56CE0C15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latin typeface="Mulish" pitchFamily="2" charset="77"/>
                </a:rPr>
                <a:t>ever-</a:t>
              </a:r>
              <a:r>
                <a:rPr lang="en-US" sz="1000" b="1" i="0" dirty="0" err="1">
                  <a:latin typeface="Mulish" pitchFamily="2" charset="77"/>
                </a:rPr>
                <a:t>greenenergy.com</a:t>
              </a:r>
              <a:r>
                <a:rPr lang="en-US" sz="1000" b="1" i="0" dirty="0">
                  <a:latin typeface="Mulish" pitchFamily="2" charset="7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3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High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>
            <a:extLst>
              <a:ext uri="{FF2B5EF4-FFF2-40B4-BE49-F238E27FC236}">
                <a16:creationId xmlns:a16="http://schemas.microsoft.com/office/drawing/2014/main" id="{0021922F-F548-2F60-C40F-3EB7BFDB76A8}"/>
              </a:ext>
            </a:extLst>
          </p:cNvPr>
          <p:cNvSpPr/>
          <p:nvPr userDrawn="1"/>
        </p:nvSpPr>
        <p:spPr>
          <a:xfrm>
            <a:off x="-1" y="1711790"/>
            <a:ext cx="12192000" cy="5146210"/>
          </a:xfrm>
          <a:custGeom>
            <a:avLst/>
            <a:gdLst>
              <a:gd name="connsiteX0" fmla="*/ 0 w 12192000"/>
              <a:gd name="connsiteY0" fmla="*/ 0 h 5050971"/>
              <a:gd name="connsiteX1" fmla="*/ 12192000 w 12192000"/>
              <a:gd name="connsiteY1" fmla="*/ 0 h 5050971"/>
              <a:gd name="connsiteX2" fmla="*/ 12192000 w 12192000"/>
              <a:gd name="connsiteY2" fmla="*/ 5050971 h 5050971"/>
              <a:gd name="connsiteX3" fmla="*/ 0 w 12192000"/>
              <a:gd name="connsiteY3" fmla="*/ 5050971 h 5050971"/>
              <a:gd name="connsiteX4" fmla="*/ 0 w 12192000"/>
              <a:gd name="connsiteY4" fmla="*/ 0 h 5050971"/>
              <a:gd name="connsiteX0" fmla="*/ 0 w 12192000"/>
              <a:gd name="connsiteY0" fmla="*/ 0 h 5050971"/>
              <a:gd name="connsiteX1" fmla="*/ 8980714 w 12192000"/>
              <a:gd name="connsiteY1" fmla="*/ 10886 h 5050971"/>
              <a:gd name="connsiteX2" fmla="*/ 12192000 w 12192000"/>
              <a:gd name="connsiteY2" fmla="*/ 0 h 5050971"/>
              <a:gd name="connsiteX3" fmla="*/ 12192000 w 12192000"/>
              <a:gd name="connsiteY3" fmla="*/ 5050971 h 5050971"/>
              <a:gd name="connsiteX4" fmla="*/ 0 w 12192000"/>
              <a:gd name="connsiteY4" fmla="*/ 5050971 h 5050971"/>
              <a:gd name="connsiteX5" fmla="*/ 0 w 12192000"/>
              <a:gd name="connsiteY5" fmla="*/ 0 h 5050971"/>
              <a:gd name="connsiteX0" fmla="*/ 0 w 12192000"/>
              <a:gd name="connsiteY0" fmla="*/ 0 h 5050971"/>
              <a:gd name="connsiteX1" fmla="*/ 8969829 w 12192000"/>
              <a:gd name="connsiteY1" fmla="*/ 217715 h 5050971"/>
              <a:gd name="connsiteX2" fmla="*/ 12192000 w 12192000"/>
              <a:gd name="connsiteY2" fmla="*/ 0 h 5050971"/>
              <a:gd name="connsiteX3" fmla="*/ 12192000 w 12192000"/>
              <a:gd name="connsiteY3" fmla="*/ 5050971 h 5050971"/>
              <a:gd name="connsiteX4" fmla="*/ 0 w 12192000"/>
              <a:gd name="connsiteY4" fmla="*/ 5050971 h 5050971"/>
              <a:gd name="connsiteX5" fmla="*/ 0 w 12192000"/>
              <a:gd name="connsiteY5" fmla="*/ 0 h 5050971"/>
              <a:gd name="connsiteX0" fmla="*/ 0 w 12192000"/>
              <a:gd name="connsiteY0" fmla="*/ 0 h 5050971"/>
              <a:gd name="connsiteX1" fmla="*/ 8969829 w 12192000"/>
              <a:gd name="connsiteY1" fmla="*/ 217715 h 5050971"/>
              <a:gd name="connsiteX2" fmla="*/ 12192000 w 12192000"/>
              <a:gd name="connsiteY2" fmla="*/ 0 h 5050971"/>
              <a:gd name="connsiteX3" fmla="*/ 12192000 w 12192000"/>
              <a:gd name="connsiteY3" fmla="*/ 5050971 h 5050971"/>
              <a:gd name="connsiteX4" fmla="*/ 0 w 12192000"/>
              <a:gd name="connsiteY4" fmla="*/ 5050971 h 5050971"/>
              <a:gd name="connsiteX5" fmla="*/ 0 w 12192000"/>
              <a:gd name="connsiteY5" fmla="*/ 0 h 5050971"/>
              <a:gd name="connsiteX0" fmla="*/ 0 w 12192000"/>
              <a:gd name="connsiteY0" fmla="*/ 85989 h 5136960"/>
              <a:gd name="connsiteX1" fmla="*/ 8969829 w 12192000"/>
              <a:gd name="connsiteY1" fmla="*/ 303704 h 5136960"/>
              <a:gd name="connsiteX2" fmla="*/ 12192000 w 12192000"/>
              <a:gd name="connsiteY2" fmla="*/ 85989 h 5136960"/>
              <a:gd name="connsiteX3" fmla="*/ 12192000 w 12192000"/>
              <a:gd name="connsiteY3" fmla="*/ 5136960 h 5136960"/>
              <a:gd name="connsiteX4" fmla="*/ 0 w 12192000"/>
              <a:gd name="connsiteY4" fmla="*/ 5136960 h 5136960"/>
              <a:gd name="connsiteX5" fmla="*/ 0 w 12192000"/>
              <a:gd name="connsiteY5" fmla="*/ 85989 h 5136960"/>
              <a:gd name="connsiteX0" fmla="*/ 0 w 12192000"/>
              <a:gd name="connsiteY0" fmla="*/ 224930 h 5275901"/>
              <a:gd name="connsiteX1" fmla="*/ 8969829 w 12192000"/>
              <a:gd name="connsiteY1" fmla="*/ 442645 h 5275901"/>
              <a:gd name="connsiteX2" fmla="*/ 12192000 w 12192000"/>
              <a:gd name="connsiteY2" fmla="*/ 224930 h 5275901"/>
              <a:gd name="connsiteX3" fmla="*/ 12192000 w 12192000"/>
              <a:gd name="connsiteY3" fmla="*/ 5275901 h 5275901"/>
              <a:gd name="connsiteX4" fmla="*/ 0 w 12192000"/>
              <a:gd name="connsiteY4" fmla="*/ 5275901 h 5275901"/>
              <a:gd name="connsiteX5" fmla="*/ 0 w 12192000"/>
              <a:gd name="connsiteY5" fmla="*/ 224930 h 5275901"/>
              <a:gd name="connsiteX0" fmla="*/ 0 w 12192000"/>
              <a:gd name="connsiteY0" fmla="*/ 106308 h 5157279"/>
              <a:gd name="connsiteX1" fmla="*/ 8969829 w 12192000"/>
              <a:gd name="connsiteY1" fmla="*/ 324023 h 5157279"/>
              <a:gd name="connsiteX2" fmla="*/ 12192000 w 12192000"/>
              <a:gd name="connsiteY2" fmla="*/ 106308 h 5157279"/>
              <a:gd name="connsiteX3" fmla="*/ 12192000 w 12192000"/>
              <a:gd name="connsiteY3" fmla="*/ 5157279 h 5157279"/>
              <a:gd name="connsiteX4" fmla="*/ 0 w 12192000"/>
              <a:gd name="connsiteY4" fmla="*/ 5157279 h 5157279"/>
              <a:gd name="connsiteX5" fmla="*/ 0 w 12192000"/>
              <a:gd name="connsiteY5" fmla="*/ 106308 h 5157279"/>
              <a:gd name="connsiteX0" fmla="*/ 0 w 12192000"/>
              <a:gd name="connsiteY0" fmla="*/ 95239 h 5146210"/>
              <a:gd name="connsiteX1" fmla="*/ 8969829 w 12192000"/>
              <a:gd name="connsiteY1" fmla="*/ 312954 h 5146210"/>
              <a:gd name="connsiteX2" fmla="*/ 12192000 w 12192000"/>
              <a:gd name="connsiteY2" fmla="*/ 95239 h 5146210"/>
              <a:gd name="connsiteX3" fmla="*/ 12192000 w 12192000"/>
              <a:gd name="connsiteY3" fmla="*/ 5146210 h 5146210"/>
              <a:gd name="connsiteX4" fmla="*/ 0 w 12192000"/>
              <a:gd name="connsiteY4" fmla="*/ 5146210 h 5146210"/>
              <a:gd name="connsiteX5" fmla="*/ 0 w 12192000"/>
              <a:gd name="connsiteY5" fmla="*/ 95239 h 5146210"/>
              <a:gd name="connsiteX0" fmla="*/ 0 w 12192000"/>
              <a:gd name="connsiteY0" fmla="*/ 95239 h 5146210"/>
              <a:gd name="connsiteX1" fmla="*/ 8969829 w 12192000"/>
              <a:gd name="connsiteY1" fmla="*/ 312954 h 5146210"/>
              <a:gd name="connsiteX2" fmla="*/ 12192000 w 12192000"/>
              <a:gd name="connsiteY2" fmla="*/ 95239 h 5146210"/>
              <a:gd name="connsiteX3" fmla="*/ 12192000 w 12192000"/>
              <a:gd name="connsiteY3" fmla="*/ 5146210 h 5146210"/>
              <a:gd name="connsiteX4" fmla="*/ 0 w 12192000"/>
              <a:gd name="connsiteY4" fmla="*/ 5146210 h 5146210"/>
              <a:gd name="connsiteX5" fmla="*/ 0 w 12192000"/>
              <a:gd name="connsiteY5" fmla="*/ 95239 h 5146210"/>
              <a:gd name="connsiteX0" fmla="*/ 0 w 12192000"/>
              <a:gd name="connsiteY0" fmla="*/ 95239 h 5146210"/>
              <a:gd name="connsiteX1" fmla="*/ 8262257 w 12192000"/>
              <a:gd name="connsiteY1" fmla="*/ 312954 h 5146210"/>
              <a:gd name="connsiteX2" fmla="*/ 12192000 w 12192000"/>
              <a:gd name="connsiteY2" fmla="*/ 95239 h 5146210"/>
              <a:gd name="connsiteX3" fmla="*/ 12192000 w 12192000"/>
              <a:gd name="connsiteY3" fmla="*/ 5146210 h 5146210"/>
              <a:gd name="connsiteX4" fmla="*/ 0 w 12192000"/>
              <a:gd name="connsiteY4" fmla="*/ 5146210 h 5146210"/>
              <a:gd name="connsiteX5" fmla="*/ 0 w 12192000"/>
              <a:gd name="connsiteY5" fmla="*/ 95239 h 514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146210">
                <a:moveTo>
                  <a:pt x="0" y="95239"/>
                </a:moveTo>
                <a:cubicBezTo>
                  <a:pt x="2489200" y="-213189"/>
                  <a:pt x="5577114" y="327468"/>
                  <a:pt x="8262257" y="312954"/>
                </a:cubicBezTo>
                <a:cubicBezTo>
                  <a:pt x="10947400" y="298440"/>
                  <a:pt x="12173857" y="91611"/>
                  <a:pt x="12192000" y="95239"/>
                </a:cubicBezTo>
                <a:lnTo>
                  <a:pt x="12192000" y="5146210"/>
                </a:lnTo>
                <a:lnTo>
                  <a:pt x="0" y="5146210"/>
                </a:lnTo>
                <a:lnTo>
                  <a:pt x="0" y="952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0971F8-50A7-6DAA-99AA-D95E388B9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2" y="2188021"/>
            <a:ext cx="7978133" cy="4508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4950" indent="-225425"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b="0" i="0">
                <a:latin typeface="Mulish" pitchFamily="2" charset="77"/>
              </a:defRPr>
            </a:lvl1pPr>
            <a:lvl2pPr marL="409575" indent="-174625"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>
                <a:latin typeface="Mulish" pitchFamily="2" charset="77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24">
            <a:extLst>
              <a:ext uri="{FF2B5EF4-FFF2-40B4-BE49-F238E27FC236}">
                <a16:creationId xmlns:a16="http://schemas.microsoft.com/office/drawing/2014/main" id="{190D0CD7-E614-F7CE-0631-0312425764E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547100" y="699564"/>
            <a:ext cx="3226903" cy="3226904"/>
          </a:xfrm>
          <a:prstGeom prst="ellipse">
            <a:avLst/>
          </a:prstGeom>
          <a:solidFill>
            <a:schemeClr val="bg2"/>
          </a:solidFill>
          <a:ln w="476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9525" indent="0" algn="ctr">
              <a:buNone/>
              <a:defRPr sz="1200"/>
            </a:lvl1pPr>
          </a:lstStyle>
          <a:p>
            <a:r>
              <a:rPr lang="en-US" dirty="0"/>
              <a:t>Picture here, delete placeholder if not used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85EC672-333C-0FBA-010E-F429EEA5BA5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899604" y="4127293"/>
            <a:ext cx="2521895" cy="7813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9525" indent="0" algn="ctr">
              <a:spcBef>
                <a:spcPts val="500"/>
              </a:spcBef>
              <a:buClr>
                <a:schemeClr val="tx2"/>
              </a:buClr>
              <a:buFont typeface="Wingdings" pitchFamily="2" charset="2"/>
              <a:buNone/>
              <a:defRPr sz="1200" b="0" i="0">
                <a:solidFill>
                  <a:schemeClr val="tx1"/>
                </a:solidFill>
                <a:latin typeface="Mulish" pitchFamily="2" charset="77"/>
              </a:defRPr>
            </a:lvl1pPr>
            <a:lvl2pPr marL="234950" indent="0">
              <a:spcBef>
                <a:spcPts val="500"/>
              </a:spcBef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Mulish" pitchFamily="2" charset="77"/>
              </a:defRPr>
            </a:lvl2pPr>
          </a:lstStyle>
          <a:p>
            <a:pPr lvl="0"/>
            <a:r>
              <a:rPr lang="en-US" dirty="0"/>
              <a:t>Photo description if </a:t>
            </a:r>
            <a:r>
              <a:rPr lang="en-US" dirty="0" err="1"/>
              <a:t>neeeded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16FCBA-5825-D776-5C67-2E1875E1C2CA}"/>
              </a:ext>
            </a:extLst>
          </p:cNvPr>
          <p:cNvGrpSpPr/>
          <p:nvPr userDrawn="1"/>
        </p:nvGrpSpPr>
        <p:grpSpPr>
          <a:xfrm>
            <a:off x="10058400" y="6359795"/>
            <a:ext cx="1895440" cy="501669"/>
            <a:chOff x="10058400" y="6359795"/>
            <a:chExt cx="1895440" cy="5016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FC0537-A081-7F5D-CF37-CC81D826A8D2}"/>
                </a:ext>
              </a:extLst>
            </p:cNvPr>
            <p:cNvSpPr/>
            <p:nvPr userDrawn="1"/>
          </p:nvSpPr>
          <p:spPr>
            <a:xfrm>
              <a:off x="11592062" y="6359795"/>
              <a:ext cx="361778" cy="50166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12700" algn="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FDBE6E9-115A-3E16-0C14-8EAF0E708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21161" y="6473829"/>
              <a:ext cx="309930" cy="1859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C3C4CA-A304-9E4D-804B-22D4B87F449E}"/>
                </a:ext>
              </a:extLst>
            </p:cNvPr>
            <p:cNvSpPr txBox="1"/>
            <p:nvPr userDrawn="1"/>
          </p:nvSpPr>
          <p:spPr>
            <a:xfrm>
              <a:off x="10058400" y="6468607"/>
              <a:ext cx="1548096" cy="254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i="0" dirty="0">
                  <a:latin typeface="Mulish" pitchFamily="2" charset="77"/>
                </a:rPr>
                <a:t>ever-</a:t>
              </a:r>
              <a:r>
                <a:rPr lang="en-US" sz="1000" b="1" i="0" dirty="0" err="1">
                  <a:latin typeface="Mulish" pitchFamily="2" charset="77"/>
                </a:rPr>
                <a:t>greenenergy.com</a:t>
              </a:r>
              <a:r>
                <a:rPr lang="en-US" sz="1000" b="1" i="0" dirty="0">
                  <a:latin typeface="Mulish" pitchFamily="2" charset="77"/>
                </a:rPr>
                <a:t> 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B26D6FA-7C50-7604-C91F-EA36B76A5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61" y="680902"/>
            <a:ext cx="7978133" cy="526298"/>
          </a:xfrm>
        </p:spPr>
        <p:txBody>
          <a:bodyPr wrap="square" anchor="b" anchorCtr="0">
            <a:noAutofit/>
          </a:bodyPr>
          <a:lstStyle>
            <a:lvl1pPr>
              <a:defRPr sz="3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32557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689E98-0BD3-ADA5-9EF1-02ED530DA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7257"/>
            <a:ext cx="10515600" cy="9008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20753-20BC-4058-1E9F-48A04EA76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1D117-8F01-7781-F3E8-7E8D41FD0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00558" y="6492875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 i="0">
                <a:solidFill>
                  <a:schemeClr val="tx1"/>
                </a:solidFill>
                <a:latin typeface="Mulish" pitchFamily="2" charset="77"/>
              </a:defRPr>
            </a:lvl1pPr>
          </a:lstStyle>
          <a:p>
            <a:pPr algn="r"/>
            <a:r>
              <a:rPr lang="en-US" dirty="0"/>
              <a:t>ever-</a:t>
            </a:r>
            <a:r>
              <a:rPr lang="en-US" dirty="0" err="1"/>
              <a:t>greenenergy.com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58618-0B92-E8D9-90A1-C48789F70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93415" y="6492875"/>
            <a:ext cx="3985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lnSpc>
                <a:spcPts val="1500"/>
              </a:lnSpc>
              <a:defRPr sz="1300" b="1" i="0">
                <a:solidFill>
                  <a:schemeClr val="bg1"/>
                </a:solidFill>
                <a:latin typeface="Mulish" pitchFamily="2" charset="77"/>
              </a:defRPr>
            </a:lvl1pPr>
          </a:lstStyle>
          <a:p>
            <a:fld id="{31CBC8E5-BC34-7347-873C-99C6C5CBF7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36B23-185E-CE97-9DEC-B8BB30399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tx1"/>
                </a:solidFill>
                <a:latin typeface="Mulish" pitchFamily="2" charset="77"/>
              </a:defRPr>
            </a:lvl1pPr>
          </a:lstStyle>
          <a:p>
            <a:fld id="{4E57667F-7B83-C442-9085-C14ACEEEC288}" type="datetimeFigureOut">
              <a:rPr lang="en-US" smtClean="0"/>
              <a:pPr/>
              <a:t>5/15/2024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7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82" r:id="rId2"/>
    <p:sldLayoutId id="2147483710" r:id="rId3"/>
    <p:sldLayoutId id="2147483772" r:id="rId4"/>
    <p:sldLayoutId id="2147483773" r:id="rId5"/>
    <p:sldLayoutId id="2147483666" r:id="rId6"/>
    <p:sldLayoutId id="2147483781" r:id="rId7"/>
    <p:sldLayoutId id="2147483779" r:id="rId8"/>
    <p:sldLayoutId id="2147483776" r:id="rId9"/>
    <p:sldLayoutId id="2147483777" r:id="rId10"/>
    <p:sldLayoutId id="2147483784" r:id="rId11"/>
    <p:sldLayoutId id="21474837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b="0" i="0" kern="1200">
          <a:solidFill>
            <a:schemeClr val="tx1"/>
          </a:solidFill>
          <a:latin typeface="Bitter" pitchFamily="2" charset="77"/>
          <a:ea typeface="+mj-ea"/>
          <a:cs typeface="Big Caslon Medium" panose="02000603090000020003" pitchFamily="2" charset="-79"/>
        </a:defRPr>
      </a:lvl1pPr>
    </p:titleStyle>
    <p:bodyStyle>
      <a:lvl1pPr marL="234950" indent="-225425" algn="l" defTabSz="9144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Wingdings" pitchFamily="2" charset="2"/>
        <a:buChar char="§"/>
        <a:tabLst/>
        <a:defRPr sz="1800" b="0" i="0" kern="1200">
          <a:solidFill>
            <a:schemeClr val="tx1"/>
          </a:solidFill>
          <a:latin typeface="Mulish" pitchFamily="2" charset="77"/>
          <a:ea typeface="+mn-ea"/>
          <a:cs typeface="+mn-cs"/>
        </a:defRPr>
      </a:lvl1pPr>
      <a:lvl2pPr marL="403225" indent="-168275" algn="l" defTabSz="9144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Mulish" pitchFamily="2" charset="77"/>
          <a:ea typeface="+mn-ea"/>
          <a:cs typeface="+mn-cs"/>
        </a:defRPr>
      </a:lvl2pPr>
      <a:lvl3pPr marL="234950" indent="-223838" algn="l" defTabSz="9144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Mulish Light" pitchFamily="2" charset="77"/>
          <a:ea typeface="+mn-ea"/>
          <a:cs typeface="+mn-cs"/>
        </a:defRPr>
      </a:lvl3pPr>
      <a:lvl4pPr marL="1657350" indent="-285750" algn="l" defTabSz="18288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>
          <a:tab pos="182880" algn="l"/>
          <a:tab pos="365760" algn="l"/>
          <a:tab pos="548640" algn="l"/>
        </a:tabLst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2114550" indent="-285750" algn="l" defTabSz="18288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tabLst>
          <a:tab pos="182880" algn="l"/>
          <a:tab pos="365760" algn="l"/>
          <a:tab pos="548640" algn="l"/>
        </a:tabLst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32A47BA-EF12-9F4D-60F4-527E609E6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Ahern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903F06-C47C-200E-8399-4EA9E6F6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Capturing Energy System Opportunities in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377017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0B7C4595-E0D2-4981-B6B8-8C4DA033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Bonding and Credit Enhancement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E8F66-4DC3-48C2-860A-E3D49CCA9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1" y="2131740"/>
            <a:ext cx="5717043" cy="34890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A54068-4B86-489B-93A6-9628566F3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131740"/>
            <a:ext cx="5882489" cy="3470166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1901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7ED2-0729-444F-BEA9-FFBD5C0A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2" y="680902"/>
            <a:ext cx="11623038" cy="526298"/>
          </a:xfrm>
        </p:spPr>
        <p:txBody>
          <a:bodyPr/>
          <a:lstStyle/>
          <a:p>
            <a:r>
              <a:rPr lang="en-US" dirty="0"/>
              <a:t>Consider All Organizational &amp; Financing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62D6B-3C62-43A0-9A02-F800C6054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" y="1684071"/>
            <a:ext cx="11243289" cy="450849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Private Nonprofit</a:t>
            </a:r>
          </a:p>
          <a:p>
            <a:r>
              <a:rPr lang="en-US" sz="2400" dirty="0"/>
              <a:t>Non-Stock Corporation</a:t>
            </a:r>
          </a:p>
          <a:p>
            <a:r>
              <a:rPr lang="en-US" sz="2400" dirty="0"/>
              <a:t>501(c)(3) support organization</a:t>
            </a:r>
          </a:p>
          <a:p>
            <a:r>
              <a:rPr lang="en-US" sz="2400" dirty="0"/>
              <a:t>Public-Private Partnership (P3)</a:t>
            </a:r>
          </a:p>
          <a:p>
            <a:r>
              <a:rPr lang="en-US" sz="2400" dirty="0"/>
              <a:t>For-Profit</a:t>
            </a:r>
          </a:p>
          <a:p>
            <a:r>
              <a:rPr lang="en-US" sz="2400" dirty="0"/>
              <a:t>Municipally-owned</a:t>
            </a:r>
          </a:p>
          <a:p>
            <a:r>
              <a:rPr lang="en-US" sz="2400" dirty="0"/>
              <a:t>Campus-owned</a:t>
            </a:r>
          </a:p>
          <a:p>
            <a:r>
              <a:rPr lang="en-US" sz="2400" dirty="0"/>
              <a:t>100% debt financing vs debt/equity mix</a:t>
            </a:r>
          </a:p>
          <a:p>
            <a:r>
              <a:rPr lang="en-US" sz="2400" dirty="0"/>
              <a:t>Long-term utility service agreements</a:t>
            </a:r>
          </a:p>
          <a:p>
            <a:r>
              <a:rPr lang="en-US" sz="2400" dirty="0"/>
              <a:t>Cost-based rates vs fixed/indexed rates</a:t>
            </a:r>
          </a:p>
          <a:p>
            <a:r>
              <a:rPr lang="en-US" sz="2400" dirty="0"/>
              <a:t>Agreement structures </a:t>
            </a:r>
            <a:r>
              <a:rPr lang="en-US" sz="2000" dirty="0"/>
              <a:t>(take or pay, two-part rates, etc.)</a:t>
            </a:r>
            <a:endParaRPr lang="en-US" sz="2400" dirty="0"/>
          </a:p>
          <a:p>
            <a:r>
              <a:rPr lang="en-US" sz="2400" dirty="0"/>
              <a:t>Renewable thermal and electric credits</a:t>
            </a:r>
          </a:p>
          <a:p>
            <a:r>
              <a:rPr lang="en-US" sz="2400" dirty="0"/>
              <a:t>Climate-certified green bonds</a:t>
            </a:r>
          </a:p>
          <a:p>
            <a:r>
              <a:rPr lang="en-US" sz="2400" dirty="0"/>
              <a:t>Grant opportunities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244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67646-3801-43CE-B040-BCC26F8F9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" y="1684071"/>
            <a:ext cx="7915473" cy="4508498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endParaRPr lang="en-US" sz="4000" i="1" dirty="0"/>
          </a:p>
          <a:p>
            <a:pPr marL="0" indent="0">
              <a:buNone/>
            </a:pPr>
            <a:r>
              <a:rPr lang="en-US" sz="3600" i="1" dirty="0"/>
              <a:t>“Every system is perfectly designed to get the result that is does.”					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Dr. W. Edwards Deming</a:t>
            </a:r>
          </a:p>
          <a:p>
            <a:pPr marL="457200" lvl="1" indent="0">
              <a:buNone/>
            </a:pPr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988AA-A0A6-4863-BEE4-1739F64D0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412" y="1352353"/>
            <a:ext cx="2359826" cy="415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68962" y="2088686"/>
            <a:ext cx="6771998" cy="2173152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Leveraging decades of </a:t>
            </a:r>
            <a:r>
              <a:rPr lang="en-US" b="1" dirty="0"/>
              <a:t>operations, planning, and engineering</a:t>
            </a:r>
            <a:r>
              <a:rPr lang="en-US" dirty="0"/>
              <a:t> experience to </a:t>
            </a:r>
            <a:br>
              <a:rPr lang="en-US" dirty="0"/>
            </a:br>
            <a:r>
              <a:rPr lang="en-US" dirty="0"/>
              <a:t>develop and advance smart and sustainable </a:t>
            </a:r>
            <a:r>
              <a:rPr lang="en-US" b="1" dirty="0"/>
              <a:t>community and campus energy systems</a:t>
            </a:r>
            <a:r>
              <a:rPr lang="en-US" dirty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B4961-07AC-4817-B503-0E855CDF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148107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39862-A982-467D-962F-B4E2589A5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6" b="8547"/>
          <a:stretch/>
        </p:blipFill>
        <p:spPr>
          <a:xfrm>
            <a:off x="0" y="4652"/>
            <a:ext cx="12228586" cy="685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4EBC-FF81-4EE3-8389-1EDC3190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Barriers to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7252E-20D9-4AA4-94CD-6F7E4D5E9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3200" dirty="0"/>
              <a:t>Varying awareness of options</a:t>
            </a:r>
          </a:p>
          <a:p>
            <a:r>
              <a:rPr lang="en-US" sz="3200" dirty="0"/>
              <a:t>Multiple property owners with varying schedules</a:t>
            </a:r>
          </a:p>
          <a:p>
            <a:r>
              <a:rPr lang="en-US" sz="3200" dirty="0"/>
              <a:t>Short-term ownership vs long-term investments</a:t>
            </a:r>
          </a:p>
          <a:p>
            <a:r>
              <a:rPr lang="en-US" sz="3200" dirty="0"/>
              <a:t>Up-front cost of alternatives</a:t>
            </a:r>
          </a:p>
          <a:p>
            <a:r>
              <a:rPr lang="en-US" sz="3200" dirty="0"/>
              <a:t>Unaligned incentives for stakeholders</a:t>
            </a:r>
          </a:p>
          <a:p>
            <a:r>
              <a:rPr lang="en-US" sz="3200" dirty="0"/>
              <a:t>Simplicity of “Business as Usual”</a:t>
            </a:r>
          </a:p>
        </p:txBody>
      </p:sp>
    </p:spTree>
    <p:extLst>
      <p:ext uri="{BB962C8B-B14F-4D97-AF65-F5344CB8AC3E}">
        <p14:creationId xmlns:p14="http://schemas.microsoft.com/office/powerpoint/2010/main" val="336515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4EBC-FF81-4EE3-8389-1EDC31905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7252E-20D9-4AA4-94CD-6F7E4D5E9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 fontScale="77500" lnSpcReduction="20000"/>
          </a:bodyPr>
          <a:lstStyle/>
          <a:p>
            <a:r>
              <a:rPr lang="en-US" sz="3200" dirty="0"/>
              <a:t>New multi-building developments and redevelopments</a:t>
            </a:r>
          </a:p>
          <a:p>
            <a:r>
              <a:rPr lang="en-US" sz="3200" dirty="0"/>
              <a:t>Industrial parks</a:t>
            </a:r>
          </a:p>
          <a:p>
            <a:r>
              <a:rPr lang="en-US" sz="3200" dirty="0"/>
              <a:t>Energy intensive industry</a:t>
            </a:r>
          </a:p>
          <a:p>
            <a:r>
              <a:rPr lang="en-US" sz="3200" dirty="0"/>
              <a:t>Data centers growing and increased energy intensity</a:t>
            </a:r>
          </a:p>
          <a:p>
            <a:r>
              <a:rPr lang="en-US" sz="3200" dirty="0"/>
              <a:t>Food/ag/pharmaceutical processing</a:t>
            </a:r>
          </a:p>
          <a:p>
            <a:r>
              <a:rPr lang="en-US" sz="3200" dirty="0"/>
              <a:t>Campuses and communities where district heating and/or cooling exists</a:t>
            </a:r>
          </a:p>
          <a:p>
            <a:r>
              <a:rPr lang="en-US" sz="3200" dirty="0"/>
              <a:t>Wastewater treatment plants</a:t>
            </a:r>
          </a:p>
          <a:p>
            <a:r>
              <a:rPr lang="en-US" sz="3200" dirty="0"/>
              <a:t>Catalyst infrastructure renewal projects (streets, water, wastewater)</a:t>
            </a:r>
          </a:p>
          <a:p>
            <a:r>
              <a:rPr lang="en-US" sz="3200" dirty="0"/>
              <a:t>New hydrogen and ammonia generation hubs</a:t>
            </a:r>
          </a:p>
        </p:txBody>
      </p:sp>
    </p:spTree>
    <p:extLst>
      <p:ext uri="{BB962C8B-B14F-4D97-AF65-F5344CB8AC3E}">
        <p14:creationId xmlns:p14="http://schemas.microsoft.com/office/powerpoint/2010/main" val="65382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B5C64-3583-482B-9092-6B688BE69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3" y="1673887"/>
            <a:ext cx="12097726" cy="4508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Duluth Energy Systems (MN)</a:t>
            </a:r>
          </a:p>
          <a:p>
            <a:r>
              <a:rPr lang="en-US" dirty="0"/>
              <a:t>40% of load recently transitioned to hot water</a:t>
            </a:r>
          </a:p>
          <a:p>
            <a:r>
              <a:rPr lang="en-US" dirty="0"/>
              <a:t>Reduced customer costs, coal use, and emissions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b="1" dirty="0"/>
              <a:t>District Heat Montpelier (VT)</a:t>
            </a:r>
          </a:p>
          <a:p>
            <a:r>
              <a:rPr lang="en-US" dirty="0"/>
              <a:t>Biomass-fired hot water system</a:t>
            </a:r>
          </a:p>
          <a:p>
            <a:r>
              <a:rPr lang="en-US" dirty="0"/>
              <a:t>Eliminated a significant amount of fuel oil combustion in the City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b="1" dirty="0"/>
              <a:t>District Energy Corporation (Lincoln, NE)</a:t>
            </a:r>
          </a:p>
          <a:p>
            <a:r>
              <a:rPr lang="en-US" dirty="0"/>
              <a:t>Growth, reduce cost for customers, increase resiliency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DCC80-30FB-4D61-815D-65D090B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2" y="680902"/>
            <a:ext cx="7383320" cy="526298"/>
          </a:xfrm>
        </p:spPr>
        <p:txBody>
          <a:bodyPr/>
          <a:lstStyle/>
          <a:p>
            <a:r>
              <a:rPr lang="en-US" dirty="0"/>
              <a:t>Successful Municipal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32DB6-EBE0-4293-84B8-0E0B4EF2F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582" y="2280707"/>
            <a:ext cx="4984041" cy="32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2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B5C64-3583-482B-9092-6B688BE69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2" y="1673887"/>
            <a:ext cx="11262771" cy="4508498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b="1" dirty="0"/>
              <a:t>District Energy St. Paul (MN)</a:t>
            </a:r>
          </a:p>
          <a:p>
            <a:r>
              <a:rPr lang="en-US" dirty="0"/>
              <a:t>Biomass-fired combined heat &amp; power, thermal storage, solar thermal</a:t>
            </a:r>
          </a:p>
          <a:p>
            <a:r>
              <a:rPr lang="en-US" dirty="0"/>
              <a:t>Lower energy costs today than in 1980, when adjusting for inflation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b="1" dirty="0"/>
              <a:t>Mission Rock Utilities (CA)</a:t>
            </a:r>
          </a:p>
          <a:p>
            <a:r>
              <a:rPr lang="en-US" dirty="0"/>
              <a:t>Community support and ballot vote</a:t>
            </a:r>
          </a:p>
          <a:p>
            <a:r>
              <a:rPr lang="en-US" dirty="0"/>
              <a:t>Bay water energy exchange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b="1" dirty="0"/>
              <a:t>Energy Park Utility Company (MN)</a:t>
            </a:r>
          </a:p>
          <a:p>
            <a:r>
              <a:rPr lang="en-US" dirty="0"/>
              <a:t>Partnership with the Saint Paul Port Authority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DCC80-30FB-4D61-815D-65D090BC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2" y="680902"/>
            <a:ext cx="11565576" cy="526298"/>
          </a:xfrm>
        </p:spPr>
        <p:txBody>
          <a:bodyPr/>
          <a:lstStyle/>
          <a:p>
            <a:r>
              <a:rPr lang="en-US" dirty="0"/>
              <a:t>Successful Privately-Owned Systems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C2812179-2C6F-4BC2-A167-DEDE1CC8F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616" y="3043003"/>
            <a:ext cx="4856050" cy="28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5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0B7C4595-E0D2-4981-B6B8-8C4DA033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Driving Success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AB45B9-79AF-49C0-8AAD-8B500A7C2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62" y="2249246"/>
            <a:ext cx="5549936" cy="2628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7EC9BA-E48A-4842-B8EE-6A4CF7B741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282" y="1663709"/>
            <a:ext cx="5110587" cy="3799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46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F775F3-E5E3-436C-B1F6-5D28EFAC26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62" y="1850731"/>
            <a:ext cx="5364905" cy="40771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B7C4595-E0D2-4981-B6B8-8C4DA0330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 &amp; Tax Incentives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7D3DA-0778-489D-995B-93F84B5F43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" r="-1"/>
          <a:stretch/>
        </p:blipFill>
        <p:spPr>
          <a:xfrm>
            <a:off x="6258135" y="606526"/>
            <a:ext cx="5208822" cy="30624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0E9559-BE93-421C-A763-D8F9107AF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135" y="3889311"/>
            <a:ext cx="2947262" cy="2693365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40208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ver-Green Energy">
      <a:dk1>
        <a:srgbClr val="58595B"/>
      </a:dk1>
      <a:lt1>
        <a:srgbClr val="FFFFFF"/>
      </a:lt1>
      <a:dk2>
        <a:srgbClr val="70B744"/>
      </a:dk2>
      <a:lt2>
        <a:srgbClr val="D0CDCA"/>
      </a:lt2>
      <a:accent1>
        <a:srgbClr val="33707D"/>
      </a:accent1>
      <a:accent2>
        <a:srgbClr val="C1E292"/>
      </a:accent2>
      <a:accent3>
        <a:srgbClr val="3659C3"/>
      </a:accent3>
      <a:accent4>
        <a:srgbClr val="9AB7F0"/>
      </a:accent4>
      <a:accent5>
        <a:srgbClr val="FF5B41"/>
      </a:accent5>
      <a:accent6>
        <a:srgbClr val="F2C0A9"/>
      </a:accent6>
      <a:hlink>
        <a:srgbClr val="3659C3"/>
      </a:hlink>
      <a:folHlink>
        <a:srgbClr val="3659C3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890CF2523B4F4CA01A91D8EBCC5759" ma:contentTypeVersion="13" ma:contentTypeDescription="Create a new document." ma:contentTypeScope="" ma:versionID="c3b88bfdc53ea24f4691f3405ffdf345">
  <xsd:schema xmlns:xsd="http://www.w3.org/2001/XMLSchema" xmlns:xs="http://www.w3.org/2001/XMLSchema" xmlns:p="http://schemas.microsoft.com/office/2006/metadata/properties" xmlns:ns2="13e157fc-52f3-46d4-9eef-e675c93756aa" xmlns:ns3="a648e642-f9e9-4efe-b4c8-1cbfa1f92b5b" targetNamespace="http://schemas.microsoft.com/office/2006/metadata/properties" ma:root="true" ma:fieldsID="7570569ecafe146e69a226a58b4acc4c" ns2:_="" ns3:_="">
    <xsd:import namespace="13e157fc-52f3-46d4-9eef-e675c93756aa"/>
    <xsd:import namespace="a648e642-f9e9-4efe-b4c8-1cbfa1f92b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e157fc-52f3-46d4-9eef-e675c9375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5d8e706-3a0a-4abf-b349-bb401f2e4b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48e642-f9e9-4efe-b4c8-1cbfa1f92b5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a2ad1e3-df4c-477b-b4b0-9cc93758eb86}" ma:internalName="TaxCatchAll" ma:showField="CatchAllData" ma:web="a648e642-f9e9-4efe-b4c8-1cbfa1f92b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e157fc-52f3-46d4-9eef-e675c93756aa">
      <Terms xmlns="http://schemas.microsoft.com/office/infopath/2007/PartnerControls"/>
    </lcf76f155ced4ddcb4097134ff3c332f>
    <TaxCatchAll xmlns="a648e642-f9e9-4efe-b4c8-1cbfa1f92b5b" xsi:nil="true"/>
  </documentManagement>
</p:properties>
</file>

<file path=customXml/itemProps1.xml><?xml version="1.0" encoding="utf-8"?>
<ds:datastoreItem xmlns:ds="http://schemas.openxmlformats.org/officeDocument/2006/customXml" ds:itemID="{250303ED-B405-4993-9861-5D74827B4D74}"/>
</file>

<file path=customXml/itemProps2.xml><?xml version="1.0" encoding="utf-8"?>
<ds:datastoreItem xmlns:ds="http://schemas.openxmlformats.org/officeDocument/2006/customXml" ds:itemID="{63A5F438-4295-48E2-A3FE-70B53C7F0309}"/>
</file>

<file path=customXml/itemProps3.xml><?xml version="1.0" encoding="utf-8"?>
<ds:datastoreItem xmlns:ds="http://schemas.openxmlformats.org/officeDocument/2006/customXml" ds:itemID="{E9BF1FA7-F6C7-4550-9A07-1675D9ED2090}"/>
</file>

<file path=docProps/app.xml><?xml version="1.0" encoding="utf-8"?>
<Properties xmlns="http://schemas.openxmlformats.org/officeDocument/2006/extended-properties" xmlns:vt="http://schemas.openxmlformats.org/officeDocument/2006/docPropsVTypes">
  <TotalTime>2375</TotalTime>
  <Words>904</Words>
  <Application>Microsoft Office PowerPoint</Application>
  <PresentationFormat>Widescreen</PresentationFormat>
  <Paragraphs>132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Bitter Medium</vt:lpstr>
      <vt:lpstr>Proxima Nova</vt:lpstr>
      <vt:lpstr>Wingdings</vt:lpstr>
      <vt:lpstr>Bitter</vt:lpstr>
      <vt:lpstr>Mulish Light</vt:lpstr>
      <vt:lpstr>Big Caslon Medium</vt:lpstr>
      <vt:lpstr>Calibri</vt:lpstr>
      <vt:lpstr>Mulish</vt:lpstr>
      <vt:lpstr>Arial</vt:lpstr>
      <vt:lpstr>Georgia</vt:lpstr>
      <vt:lpstr>Office Theme</vt:lpstr>
      <vt:lpstr>Capturing Energy System Opportunities in Your Community</vt:lpstr>
      <vt:lpstr>PowerPoint Presentation</vt:lpstr>
      <vt:lpstr>PowerPoint Presentation</vt:lpstr>
      <vt:lpstr>Challenges and Barriers to Success</vt:lpstr>
      <vt:lpstr>Potential Opportunities</vt:lpstr>
      <vt:lpstr>Successful Municipal Systems</vt:lpstr>
      <vt:lpstr>Successful Privately-Owned Systems</vt:lpstr>
      <vt:lpstr>Policy Driving Success</vt:lpstr>
      <vt:lpstr>Grants &amp; Tax Incentives</vt:lpstr>
      <vt:lpstr>Bonding and Credit Enhancement</vt:lpstr>
      <vt:lpstr>Consider All Organizational &amp; Financing Approaches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Architectural Support Elements</dc:title>
  <dc:creator>Emily Carrolman</dc:creator>
  <cp:lastModifiedBy>Michael Ahern</cp:lastModifiedBy>
  <cp:revision>103</cp:revision>
  <dcterms:created xsi:type="dcterms:W3CDTF">2023-09-06T15:55:05Z</dcterms:created>
  <dcterms:modified xsi:type="dcterms:W3CDTF">2024-05-15T14:32:30Z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0x010100B3890CF2523B4F4CA01A91D8EBCC5759</vt:lpwstr>
  </property>
</Properties>
</file>