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Masters/slideMaster6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0" r:id="rId2"/>
    <p:sldMasterId id="2147483734" r:id="rId3"/>
    <p:sldMasterId id="2147483747" r:id="rId4"/>
    <p:sldMasterId id="2147483760" r:id="rId5"/>
    <p:sldMasterId id="2147483773" r:id="rId6"/>
  </p:sldMasterIdLst>
  <p:notesMasterIdLst>
    <p:notesMasterId r:id="rId16"/>
  </p:notesMasterIdLst>
  <p:sldIdLst>
    <p:sldId id="256" r:id="rId7"/>
    <p:sldId id="275" r:id="rId8"/>
    <p:sldId id="286" r:id="rId9"/>
    <p:sldId id="284" r:id="rId10"/>
    <p:sldId id="277" r:id="rId11"/>
    <p:sldId id="278" r:id="rId12"/>
    <p:sldId id="279" r:id="rId13"/>
    <p:sldId id="280" r:id="rId14"/>
    <p:sldId id="282" r:id="rId15"/>
  </p:sldIdLst>
  <p:sldSz cx="12188825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2A"/>
    <a:srgbClr val="FF592A"/>
    <a:srgbClr val="FF7B2A"/>
    <a:srgbClr val="F6891F"/>
    <a:srgbClr val="D65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94" autoAdjust="0"/>
    <p:restoredTop sz="96242" autoAdjust="0"/>
  </p:normalViewPr>
  <p:slideViewPr>
    <p:cSldViewPr snapToGrid="0" snapToObjects="1">
      <p:cViewPr varScale="1">
        <p:scale>
          <a:sx n="110" d="100"/>
          <a:sy n="110" d="100"/>
        </p:scale>
        <p:origin x="7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ustomXml" Target="../customXml/item3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2528-905A-4A6A-BF06-A0D213C11EC4}" type="datetimeFigureOut">
              <a:rPr lang="en-CA" smtClean="0"/>
              <a:t>2024-05-31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C7613-2DC4-4652-9037-CB8FF681C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04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034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19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782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960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680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426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7613-2DC4-4652-9037-CB8FF681CAA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43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Speaker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0129-55AE-4062-A1DC-E72FE7B793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6EF75-BEE0-4831-AEC1-FD4A8D0B8C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Speaker #1 Name, Company</a:t>
            </a:r>
          </a:p>
          <a:p>
            <a:r>
              <a:rPr lang="en-US" dirty="0"/>
              <a:t>Speaker #2 Name, Company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24253C-BDC7-41F7-AD23-3DA6BFAB1B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87528" y="6205163"/>
            <a:ext cx="3813769" cy="557212"/>
          </a:xfrm>
        </p:spPr>
        <p:txBody>
          <a:bodyPr>
            <a:normAutofit/>
          </a:bodyPr>
          <a:lstStyle>
            <a:lvl1pPr marL="0" indent="0" algn="ctr">
              <a:buNone/>
              <a:defRPr sz="2499"/>
            </a:lvl1pPr>
          </a:lstStyle>
          <a:p>
            <a:r>
              <a:rPr lang="en-US" dirty="0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93618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94BC-2ACA-754E-B399-328023B5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F1DE4-9BE9-3F4F-9007-B824ECF75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74F1A-551B-8C4C-8375-C41F4994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AD26-6B48-CF46-8C07-6C84E178A4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8C4AB-5F08-094E-89B6-216E1803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EBC0-A841-B644-8CDB-10CD3E49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C1C1-0A42-624C-8A0B-3AF0EE5C4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4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43E-5CBD-5D45-A749-2D2862D5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0370B-7E31-204E-99DD-28DE3F312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AEE2D-FCFA-834D-BB9C-44E6F4BD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AD26-6B48-CF46-8C07-6C84E178A4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049A8-E810-A845-BF9A-3F1E595B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6E1E-9219-C349-9C99-498B59E0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C1C1-0A42-624C-8A0B-3AF0EE5C4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9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FA03-43F3-D346-9D46-1165B1A8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DDEE7-3700-934A-9A39-D9929095E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08DF9-BD59-CD40-B968-9EE4905F3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A2545-15A9-6844-811F-C9E19CCC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AD26-6B48-CF46-8C07-6C84E178A4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03858-BB60-2C4A-A9BC-54FC8E351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175CC-2EAD-524A-AD04-719691A5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C1C1-0A42-624C-8A0B-3AF0EE5C4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F261-1A77-49D4-8EDC-CAA4280B5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982" y="2626188"/>
            <a:ext cx="1051286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D4AFD-E263-4C92-BE8F-492477E9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5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5075-62D2-2749-901E-1289EFA7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FE106-49E2-1943-94B0-CDB04534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24CD3-631B-3945-A88F-0A5A4563C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DE077-61E8-A24E-BB76-80D7F58FE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E50F5-8905-E14E-A3E0-3B8FF2782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5F88DE-C0CC-FC42-9B04-9FADA1C2C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EAD26-6B48-CF46-8C07-6C84E178A4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9BAAE3-9658-C146-B60C-CD6508DA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8F5D76-3496-D149-9806-14350153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C1C1-0A42-624C-8A0B-3AF0EE5C4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14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89487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894870" y="163170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963450" y="28611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963450" y="162027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00917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00917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63021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89487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986310" y="77508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974880" y="57078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974880" y="190170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595920" y="190170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974880" y="397926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917730" y="54792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917730" y="187884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538770" y="187884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538770" y="395640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020600" y="75366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1020600" y="20845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641640" y="20845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1020600" y="416214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009170" y="45972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009170" y="179064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630210" y="179064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1009170" y="386820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630210" y="386820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986310" y="45972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986310" y="179064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95390" y="179064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8404110" y="179064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986310" y="386820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4695390" y="386820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8404110" y="386820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0C87-DDD1-B4AB-289E-0D7CD9B8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022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peaker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0129-55AE-4062-A1DC-E72FE7B793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6EF75-BEE0-4831-AEC1-FD4A8D0B8C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Speaker #1 Name, Company</a:t>
            </a:r>
          </a:p>
          <a:p>
            <a:r>
              <a:rPr lang="en-US" dirty="0"/>
              <a:t>Speaker #2 Name, Company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24253C-BDC7-41F7-AD23-3DA6BFAB1B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87528" y="6205163"/>
            <a:ext cx="3813769" cy="557212"/>
          </a:xfrm>
        </p:spPr>
        <p:txBody>
          <a:bodyPr>
            <a:normAutofit/>
          </a:bodyPr>
          <a:lstStyle>
            <a:lvl1pPr marL="0" indent="0" algn="ctr">
              <a:buNone/>
              <a:defRPr sz="2499"/>
            </a:lvl1pPr>
          </a:lstStyle>
          <a:p>
            <a:r>
              <a:rPr lang="en-US" dirty="0"/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4016262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F261-1A77-49D4-8EDC-CAA4280B5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982" y="2626188"/>
            <a:ext cx="10512862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D4AFD-E263-4C92-BE8F-492477E9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34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87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105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646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255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586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43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285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098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65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151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8001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188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281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666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03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39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207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077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093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184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9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951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333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135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226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05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53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5587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84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2420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5751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90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1150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0220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6091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57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785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3524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018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290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135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022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926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092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51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88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50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5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6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13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1FEAF5-4E9B-A58A-B44E-67A12BFCED8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08" y="5486400"/>
            <a:ext cx="3072281" cy="8817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2AADE-87DC-DCA0-8C15-336B9ABBC956}"/>
              </a:ext>
            </a:extLst>
          </p:cNvPr>
          <p:cNvSpPr txBox="1"/>
          <p:nvPr userDrawn="1"/>
        </p:nvSpPr>
        <p:spPr>
          <a:xfrm>
            <a:off x="14290766" y="4859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B824AE-D7C3-A2D6-858B-8E5F123CD4E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66"/>
            <a:ext cx="12184061" cy="6853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10BD1-8CE2-8AD5-9DF5-0F4FA656E3D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1" y="489869"/>
            <a:ext cx="4827856" cy="13307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958290" y="273600"/>
            <a:ext cx="10620389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958290" y="1604520"/>
            <a:ext cx="1062039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Seventh Outline Level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85EFD8E5-E99A-8175-93D8-6CEA65B9738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74" y="6225111"/>
            <a:ext cx="2146182" cy="536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6B0340-1AB3-B773-8505-7B1CFC690028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9" r="24939"/>
          <a:stretch/>
        </p:blipFill>
        <p:spPr>
          <a:xfrm>
            <a:off x="0" y="0"/>
            <a:ext cx="760397" cy="688206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87C28-C254-829F-2708-14EB744763D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0" y="6087481"/>
            <a:ext cx="2444488" cy="6738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32" r:id="rId14"/>
    <p:sldLayoutId id="21474837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8F09F3-76C8-23E2-FB14-DCD20C967E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1" y="0"/>
            <a:ext cx="1218882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3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BD9AC-A850-DFBD-7894-A2AA1CE79B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-273601"/>
            <a:ext cx="12188824" cy="71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5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A6EE4-BB8B-7EB0-6BCC-680A463BE0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32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83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512" y="-1"/>
            <a:ext cx="1218882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197" name="PlaceHolder 3"/>
          <p:cNvSpPr>
            <a:spLocks noGrp="1"/>
          </p:cNvSpPr>
          <p:nvPr>
            <p:ph type="dt"/>
          </p:nvPr>
        </p:nvSpPr>
        <p:spPr>
          <a:xfrm>
            <a:off x="609120" y="6247440"/>
            <a:ext cx="2839320" cy="4726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98" name="PlaceHolder 4"/>
          <p:cNvSpPr>
            <a:spLocks noGrp="1"/>
          </p:cNvSpPr>
          <p:nvPr>
            <p:ph type="ftr"/>
          </p:nvPr>
        </p:nvSpPr>
        <p:spPr>
          <a:xfrm>
            <a:off x="4168440" y="6247440"/>
            <a:ext cx="3863160" cy="4726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99" name="PlaceHolder 5"/>
          <p:cNvSpPr>
            <a:spLocks noGrp="1"/>
          </p:cNvSpPr>
          <p:nvPr>
            <p:ph type="sldNum"/>
          </p:nvPr>
        </p:nvSpPr>
        <p:spPr>
          <a:xfrm>
            <a:off x="8739360" y="6247440"/>
            <a:ext cx="2839320" cy="4726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37019359-9563-4869-84C2-AC82FE24B10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" name="CustomShape 6">
            <a:extLst>
              <a:ext uri="{FF2B5EF4-FFF2-40B4-BE49-F238E27FC236}">
                <a16:creationId xmlns:a16="http://schemas.microsoft.com/office/drawing/2014/main" id="{434ECCDF-CE71-0F33-8861-E055574523E5}"/>
              </a:ext>
            </a:extLst>
          </p:cNvPr>
          <p:cNvSpPr/>
          <p:nvPr userDrawn="1"/>
        </p:nvSpPr>
        <p:spPr>
          <a:xfrm>
            <a:off x="0" y="6247440"/>
            <a:ext cx="12188880" cy="610560"/>
          </a:xfrm>
          <a:prstGeom prst="rect">
            <a:avLst/>
          </a:prstGeom>
          <a:solidFill>
            <a:srgbClr val="008A9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9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A91BE3E-79DC-4355-B06C-6B003B82B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1447"/>
          <a:stretch/>
        </p:blipFill>
        <p:spPr bwMode="auto">
          <a:xfrm>
            <a:off x="3886436" y="2509884"/>
            <a:ext cx="4887292" cy="146988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11A9A-3027-4404-85A3-E96FD88A2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73" y="410307"/>
            <a:ext cx="9141619" cy="188855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 smtClean="0"/>
              <a:t>Why Municipally Owned</a:t>
            </a:r>
            <a:br>
              <a:rPr lang="en-US" sz="5400" dirty="0" smtClean="0"/>
            </a:br>
            <a:r>
              <a:rPr lang="en-US" sz="5400" dirty="0" smtClean="0"/>
              <a:t>District Energy Utility Works</a:t>
            </a:r>
            <a:endParaRPr lang="en-US" sz="5400" dirty="0"/>
          </a:p>
        </p:txBody>
      </p:sp>
      <p:pic>
        <p:nvPicPr>
          <p:cNvPr id="16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Image result for city of richmo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3DFCB4-2974-46FB-BD31-7FA9AC88091D}"/>
              </a:ext>
            </a:extLst>
          </p:cNvPr>
          <p:cNvSpPr txBox="1">
            <a:spLocks/>
          </p:cNvSpPr>
          <p:nvPr/>
        </p:nvSpPr>
        <p:spPr>
          <a:xfrm>
            <a:off x="1759273" y="4638947"/>
            <a:ext cx="9141619" cy="11404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smtClean="0">
                <a:ea typeface="Calibri" panose="020F0502020204030204" pitchFamily="34" charset="0"/>
                <a:cs typeface="Times New Roman" panose="02020603050405020304" pitchFamily="18" charset="0"/>
              </a:rPr>
              <a:t>Alen Postolka, P Eng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900" i="1" smtClean="0">
                <a:ea typeface="Calibri" panose="020F0502020204030204" pitchFamily="34" charset="0"/>
                <a:cs typeface="Times New Roman" panose="02020603050405020304" pitchFamily="18" charset="0"/>
              </a:rPr>
              <a:t>Director, District Energy/Chief Operating Officer</a:t>
            </a:r>
            <a:endParaRPr lang="en-US" sz="24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-1" b="15091"/>
          <a:stretch/>
        </p:blipFill>
        <p:spPr>
          <a:xfrm>
            <a:off x="1483090" y="0"/>
            <a:ext cx="10705736" cy="60554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E6A6C-4DAF-4547-ABC0-78E527EA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14905" y="2436266"/>
            <a:ext cx="6017332" cy="1144800"/>
          </a:xfrm>
        </p:spPr>
        <p:txBody>
          <a:bodyPr/>
          <a:lstStyle/>
          <a:p>
            <a:pPr algn="ctr"/>
            <a:r>
              <a:rPr lang="en-US" sz="3600" dirty="0" smtClean="0"/>
              <a:t>Richmond, BC Canada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826" y="751787"/>
            <a:ext cx="3905848" cy="90328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7E6A6C-4DAF-4547-ABC0-78E527EA5F9B}"/>
              </a:ext>
            </a:extLst>
          </p:cNvPr>
          <p:cNvSpPr txBox="1">
            <a:spLocks/>
          </p:cNvSpPr>
          <p:nvPr/>
        </p:nvSpPr>
        <p:spPr>
          <a:xfrm>
            <a:off x="1277760" y="1953770"/>
            <a:ext cx="4887979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OPERATING DISTRICT ENERGY IN RICHMOND SINCE 2012</a:t>
            </a:r>
            <a:endParaRPr lang="en-US" sz="2800" dirty="0"/>
          </a:p>
        </p:txBody>
      </p:sp>
      <p:pic>
        <p:nvPicPr>
          <p:cNvPr id="13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city of richmond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960410" y="295564"/>
            <a:ext cx="6014611" cy="5137563"/>
            <a:chOff x="5960410" y="606655"/>
            <a:chExt cx="6014611" cy="51375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321" t="142" r="384"/>
            <a:stretch/>
          </p:blipFill>
          <p:spPr>
            <a:xfrm>
              <a:off x="5960410" y="997986"/>
              <a:ext cx="5504507" cy="47462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/>
            <a:srcRect l="-1" t="1065" r="515" b="1480"/>
            <a:stretch/>
          </p:blipFill>
          <p:spPr>
            <a:xfrm>
              <a:off x="9520745" y="606655"/>
              <a:ext cx="2454276" cy="2116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8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-231"/>
          <a:stretch/>
        </p:blipFill>
        <p:spPr>
          <a:xfrm>
            <a:off x="1470581" y="0"/>
            <a:ext cx="10718243" cy="6036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867429" y="2446056"/>
            <a:ext cx="6036911" cy="1144800"/>
          </a:xfrm>
        </p:spPr>
        <p:txBody>
          <a:bodyPr/>
          <a:lstStyle/>
          <a:p>
            <a:pPr algn="ctr"/>
            <a:r>
              <a:rPr lang="en-CA" sz="3600" dirty="0" smtClean="0"/>
              <a:t>Governance Model</a:t>
            </a:r>
            <a:endParaRPr lang="en-CA" sz="3600" dirty="0"/>
          </a:p>
        </p:txBody>
      </p:sp>
      <p:pic>
        <p:nvPicPr>
          <p:cNvPr id="7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 result for city of richmo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9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3677" r="1" b="11949"/>
          <a:stretch/>
        </p:blipFill>
        <p:spPr>
          <a:xfrm>
            <a:off x="1464601" y="0"/>
            <a:ext cx="10724223" cy="6017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7A6E48-B47D-4AF5-BD47-454F4D43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04771" y="2436266"/>
            <a:ext cx="6017332" cy="1144800"/>
          </a:xfrm>
        </p:spPr>
        <p:txBody>
          <a:bodyPr/>
          <a:lstStyle/>
          <a:p>
            <a:pPr algn="ctr"/>
            <a:r>
              <a:rPr lang="en-US" sz="3600" dirty="0" smtClean="0"/>
              <a:t>Delivery Models</a:t>
            </a:r>
            <a:endParaRPr lang="en-US" sz="3600" dirty="0"/>
          </a:p>
        </p:txBody>
      </p:sp>
      <p:pic>
        <p:nvPicPr>
          <p:cNvPr id="6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result for city of richmo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4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9" b="12101"/>
          <a:stretch/>
        </p:blipFill>
        <p:spPr>
          <a:xfrm>
            <a:off x="1448553" y="0"/>
            <a:ext cx="10740272" cy="604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2AD32-9272-41B9-98FA-6296712F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08043" y="2448301"/>
            <a:ext cx="6041403" cy="1144800"/>
          </a:xfrm>
        </p:spPr>
        <p:txBody>
          <a:bodyPr/>
          <a:lstStyle/>
          <a:p>
            <a:pPr algn="ctr"/>
            <a:r>
              <a:rPr lang="en-US" sz="3600" dirty="0" smtClean="0"/>
              <a:t>Customer Rates</a:t>
            </a:r>
            <a:endParaRPr lang="en-US" sz="3600" dirty="0"/>
          </a:p>
        </p:txBody>
      </p:sp>
      <p:pic>
        <p:nvPicPr>
          <p:cNvPr id="7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Image result for city of richmo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7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5808"/>
          <a:stretch/>
        </p:blipFill>
        <p:spPr>
          <a:xfrm>
            <a:off x="1456667" y="1"/>
            <a:ext cx="10732157" cy="602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017D8-D70D-40DB-84AA-F3DDA1058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13214" y="2462900"/>
            <a:ext cx="6070600" cy="1144800"/>
          </a:xfrm>
        </p:spPr>
        <p:txBody>
          <a:bodyPr/>
          <a:lstStyle/>
          <a:p>
            <a:pPr algn="ctr"/>
            <a:r>
              <a:rPr lang="en-US" sz="3600" dirty="0" smtClean="0"/>
              <a:t>Business Case</a:t>
            </a:r>
            <a:endParaRPr lang="en-US" sz="3600" dirty="0"/>
          </a:p>
        </p:txBody>
      </p:sp>
      <p:pic>
        <p:nvPicPr>
          <p:cNvPr id="6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result for city of richmo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4700"/>
          <a:stretch/>
        </p:blipFill>
        <p:spPr>
          <a:xfrm>
            <a:off x="1442301" y="1"/>
            <a:ext cx="10746523" cy="6038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48D00-6026-49A9-8653-25CC43A6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06656" y="2446914"/>
            <a:ext cx="6038629" cy="1144800"/>
          </a:xfrm>
        </p:spPr>
        <p:txBody>
          <a:bodyPr/>
          <a:lstStyle/>
          <a:p>
            <a:pPr algn="ctr"/>
            <a:r>
              <a:rPr lang="en-US" sz="3600" dirty="0" smtClean="0"/>
              <a:t>Municipal Tools</a:t>
            </a:r>
            <a:endParaRPr lang="en-US" sz="3600" dirty="0"/>
          </a:p>
        </p:txBody>
      </p:sp>
      <p:pic>
        <p:nvPicPr>
          <p:cNvPr id="6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result for city of richmon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>
          <a:xfrm>
            <a:off x="1497715" y="0"/>
            <a:ext cx="10691110" cy="6017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F048D00-6026-49A9-8653-25CC43A6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94493" y="2434750"/>
            <a:ext cx="6014303" cy="1144800"/>
          </a:xfrm>
        </p:spPr>
        <p:txBody>
          <a:bodyPr/>
          <a:lstStyle/>
          <a:p>
            <a:pPr algn="ctr"/>
            <a:r>
              <a:rPr lang="en-US" sz="3600" dirty="0" smtClean="0"/>
              <a:t>Thank You</a:t>
            </a:r>
            <a:endParaRPr lang="en-US" sz="3600" dirty="0"/>
          </a:p>
        </p:txBody>
      </p:sp>
      <p:pic>
        <p:nvPicPr>
          <p:cNvPr id="13" name="Picture 6" descr="Lulu Island Energy Company">
            <a:extLst>
              <a:ext uri="{FF2B5EF4-FFF2-40B4-BE49-F238E27FC236}">
                <a16:creationId xmlns:a16="http://schemas.microsoft.com/office/drawing/2014/main" id="{4A0E9B9C-4EE3-9783-57E3-FB43E2A5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34" y="6174295"/>
            <a:ext cx="2139278" cy="49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age result for city of richmond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1" b="31062"/>
          <a:stretch>
            <a:fillRect/>
          </a:stretch>
        </p:blipFill>
        <p:spPr bwMode="auto">
          <a:xfrm>
            <a:off x="6924658" y="6148902"/>
            <a:ext cx="1889404" cy="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CA777D68-C686-4EB8-B589-B1AB124498CB}"/>
              </a:ext>
            </a:extLst>
          </p:cNvPr>
          <p:cNvSpPr txBox="1">
            <a:spLocks/>
          </p:cNvSpPr>
          <p:nvPr/>
        </p:nvSpPr>
        <p:spPr>
          <a:xfrm>
            <a:off x="8440896" y="5394131"/>
            <a:ext cx="3664022" cy="6201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CA" altLang="en-US" sz="1600" dirty="0" smtClean="0">
                <a:solidFill>
                  <a:srgbClr val="00B0F0"/>
                </a:solidFill>
              </a:rPr>
              <a:t>Alen Postolka, P Eng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CA" altLang="en-US" sz="1200" i="1" dirty="0" smtClean="0">
                <a:solidFill>
                  <a:srgbClr val="00B0F0"/>
                </a:solidFill>
              </a:rPr>
              <a:t>Director, District Energy/Chief Operating Officer</a:t>
            </a:r>
            <a:endParaRPr lang="en-CA" altLang="en-US" sz="1200" i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51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90CF2523B4F4CA01A91D8EBCC5759" ma:contentTypeVersion="13" ma:contentTypeDescription="Create a new document." ma:contentTypeScope="" ma:versionID="c3b88bfdc53ea24f4691f3405ffdf345">
  <xsd:schema xmlns:xsd="http://www.w3.org/2001/XMLSchema" xmlns:xs="http://www.w3.org/2001/XMLSchema" xmlns:p="http://schemas.microsoft.com/office/2006/metadata/properties" xmlns:ns2="13e157fc-52f3-46d4-9eef-e675c93756aa" xmlns:ns3="a648e642-f9e9-4efe-b4c8-1cbfa1f92b5b" targetNamespace="http://schemas.microsoft.com/office/2006/metadata/properties" ma:root="true" ma:fieldsID="7570569ecafe146e69a226a58b4acc4c" ns2:_="" ns3:_="">
    <xsd:import namespace="13e157fc-52f3-46d4-9eef-e675c93756aa"/>
    <xsd:import namespace="a648e642-f9e9-4efe-b4c8-1cbfa1f92b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157fc-52f3-46d4-9eef-e675c9375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5d8e706-3a0a-4abf-b349-bb401f2e4b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48e642-f9e9-4efe-b4c8-1cbfa1f92b5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a2ad1e3-df4c-477b-b4b0-9cc93758eb86}" ma:internalName="TaxCatchAll" ma:showField="CatchAllData" ma:web="a648e642-f9e9-4efe-b4c8-1cbfa1f92b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e157fc-52f3-46d4-9eef-e675c93756aa">
      <Terms xmlns="http://schemas.microsoft.com/office/infopath/2007/PartnerControls"/>
    </lcf76f155ced4ddcb4097134ff3c332f>
    <TaxCatchAll xmlns="a648e642-f9e9-4efe-b4c8-1cbfa1f92b5b" xsi:nil="true"/>
  </documentManagement>
</p:properties>
</file>

<file path=customXml/itemProps1.xml><?xml version="1.0" encoding="utf-8"?>
<ds:datastoreItem xmlns:ds="http://schemas.openxmlformats.org/officeDocument/2006/customXml" ds:itemID="{F508477C-25DB-441D-A174-774BFE527400}"/>
</file>

<file path=customXml/itemProps2.xml><?xml version="1.0" encoding="utf-8"?>
<ds:datastoreItem xmlns:ds="http://schemas.openxmlformats.org/officeDocument/2006/customXml" ds:itemID="{1DDEA47D-819C-4CF4-A944-4ED6E3A7BD82}"/>
</file>

<file path=customXml/itemProps3.xml><?xml version="1.0" encoding="utf-8"?>
<ds:datastoreItem xmlns:ds="http://schemas.openxmlformats.org/officeDocument/2006/customXml" ds:itemID="{A32CDB74-A7D6-4A35-8FC6-EAB21661195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3267</TotalTime>
  <Words>60</Words>
  <Application>Microsoft Office PowerPoint</Application>
  <PresentationFormat>Custom</PresentationFormat>
  <Paragraphs>20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Why Municipally Owned District Energy Utility Works</vt:lpstr>
      <vt:lpstr>Richmond, BC Canada</vt:lpstr>
      <vt:lpstr>Governance Model</vt:lpstr>
      <vt:lpstr>Delivery Models</vt:lpstr>
      <vt:lpstr>Customer Rates</vt:lpstr>
      <vt:lpstr>Business Case</vt:lpstr>
      <vt:lpstr>Municipal Tools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Emily Riskalla</dc:creator>
  <dc:description/>
  <cp:lastModifiedBy>Postolka,Alen</cp:lastModifiedBy>
  <cp:revision>60</cp:revision>
  <dcterms:created xsi:type="dcterms:W3CDTF">2019-08-23T11:14:40Z</dcterms:created>
  <dcterms:modified xsi:type="dcterms:W3CDTF">2024-05-31T18:35:30Z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0x010100B3890CF2523B4F4CA01A91D8EBCC5759</vt:lpwstr>
  </property>
</Properties>
</file>