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4"/>
  </p:sldMasterIdLst>
  <p:notesMasterIdLst>
    <p:notesMasterId r:id="rId16"/>
  </p:notesMasterIdLst>
  <p:sldIdLst>
    <p:sldId id="2147475397" r:id="rId5"/>
    <p:sldId id="2147475399" r:id="rId6"/>
    <p:sldId id="2147475400" r:id="rId7"/>
    <p:sldId id="263" r:id="rId8"/>
    <p:sldId id="268" r:id="rId9"/>
    <p:sldId id="2147475401" r:id="rId10"/>
    <p:sldId id="262" r:id="rId11"/>
    <p:sldId id="264" r:id="rId12"/>
    <p:sldId id="269" r:id="rId13"/>
    <p:sldId id="266" r:id="rId14"/>
    <p:sldId id="26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509B4B00-B412-25E6-73A2-A77A83C57643}" name="DeMille, Sara" initials="DS" userId="S::sara.demille@vicinityenergy.us::fff54a1c-e7b5-4529-b630-926f85b6daf5" providerId="AD"/>
  <p188:author id="{35225D04-E85D-2C1F-F64C-2835A2D1AC8B}" name="Hagerty, Kevin T" initials="HKT" userId="S::kevin.hagerty@vicinityenergy.us::929004ad-f186-4bc9-97c6-efececb85f4f" providerId="AD"/>
  <p188:author id="{DA529F07-B544-ABE5-F841-B18AB67A1A85}" name="Baranik, Jake" initials="BJ" userId="S::Jake.Baranik@vicinityenergy.us::84292732-e429-4e91-b3e5-75d007f81627" providerId="AD"/>
  <p188:author id="{E7F1E32A-413A-C499-D247-8A43752EADB7}" name="Mueller, Brian" initials="MB" userId="S::brian.mueller@vicinityenergy.us::b2c90de3-f3ea-4976-b6a8-2c3a6360250b" providerId="AD"/>
  <p188:author id="{89F06A33-92F4-86FC-A4DC-F9D532FFBECD}" name="Bliss, Jaclyn" initials="BJ" userId="S::jaclyn.bliss@vicinityenergy.us::7f775113-47c1-45ad-8e0c-8309d7a3d6e1" providerId="AD"/>
  <p188:author id="{B07F3A35-34EF-F600-8551-8E9BFCFC23E7}" name="Baranik, Jake" initials="BJ" userId="S::jake.baranik@vicinityenergy.us::84292732-e429-4e91-b3e5-75d007f81627" providerId="AD"/>
  <p188:author id="{3BB8B350-FD6A-78D1-5043-E6CCD2C6B557}" name="Gibson, John C" initials="GJC" userId="S::john.gibson@vicinityenergy.us::b296d89b-9ede-4baa-9e70-7f79166f541d" providerId="AD"/>
  <p188:author id="{99B9F485-42F2-C6B3-4836-4E2E37307FF6}" name="Sara DeMille" initials="SD" userId="70cd8c66b3eaf49b" providerId="Windows Live"/>
  <p188:author id="{CC74FCB0-7D12-A3CF-16C2-49CBC8F7C794}" name="Pace, Bella" initials="PB" userId="S::bella.pace@vicinityenergy.us::104df4d5-fd16-4870-b076-fb5cef9d73c9" providerId="AD"/>
  <p188:author id="{124F1CF0-2E50-8D3C-841A-54DEB78A1B75}" name="Clark, Pamela G" initials="CG" userId="S::pam.clark@vicinityenergy.us::038aab88-1cbd-481a-bee6-1f2156b2f2c1" providerId="AD"/>
  <p188:author id="{F6D6D1F8-A400-CB68-443A-ABE5EC50F8A6}" name="Sarah Theurkauf" initials="ST" userId="S::sarah.idea@districtenergy.org::52098eca-41bc-4a31-9d8f-44ca3c0d66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377"/>
    <a:srgbClr val="19642F"/>
    <a:srgbClr val="ECF4F8"/>
    <a:srgbClr val="00514B"/>
    <a:srgbClr val="ECECEC"/>
    <a:srgbClr val="444A4E"/>
    <a:srgbClr val="016F66"/>
    <a:srgbClr val="000000"/>
    <a:srgbClr val="154C79"/>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615F2-43AB-FA2F-3917-D1192AAD824D}" v="250" dt="2026-06-09T14:55:26.64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D2DD1-0954-4955-97AA-D3F27FD1E139}" type="datetimeFigureOut">
              <a:rPr lang="en-US" smtClean="0"/>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DD33F-1BC1-4229-9836-100C5D4DDEAB}" type="slidenum">
              <a:rPr lang="en-US" smtClean="0"/>
              <a:t>‹#›</a:t>
            </a:fld>
            <a:endParaRPr lang="en-US"/>
          </a:p>
        </p:txBody>
      </p:sp>
    </p:spTree>
    <p:extLst>
      <p:ext uri="{BB962C8B-B14F-4D97-AF65-F5344CB8AC3E}">
        <p14:creationId xmlns:p14="http://schemas.microsoft.com/office/powerpoint/2010/main" val="405463894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F3D3B-FA13-80E4-8A4C-7EB1D2C08C04}"/>
              </a:ext>
            </a:extLst>
          </p:cNvPr>
          <p:cNvPicPr>
            <a:picLocks noChangeAspect="1"/>
          </p:cNvPicPr>
          <p:nvPr userDrawn="1"/>
        </p:nvPicPr>
        <p:blipFill>
          <a:blip r:embed="rId2">
            <a:extLst>
              <a:ext uri="{28A0092B-C50C-407E-A947-70E740481C1C}">
                <a14:useLocalDpi xmlns:a14="http://schemas.microsoft.com/office/drawing/2010/main" val="0"/>
              </a:ext>
            </a:extLst>
          </a:blip>
          <a:srcRect l="2456" t="15331" b="3547"/>
          <a:stretch>
            <a:fillRect/>
          </a:stretch>
        </p:blipFill>
        <p:spPr>
          <a:xfrm>
            <a:off x="-31112" y="-29489"/>
            <a:ext cx="9411552" cy="5218112"/>
          </a:xfrm>
          <a:prstGeom prst="rect">
            <a:avLst/>
          </a:prstGeom>
        </p:spPr>
      </p:pic>
      <p:sp>
        <p:nvSpPr>
          <p:cNvPr id="7" name="Rectangle 6">
            <a:extLst>
              <a:ext uri="{FF2B5EF4-FFF2-40B4-BE49-F238E27FC236}">
                <a16:creationId xmlns:a16="http://schemas.microsoft.com/office/drawing/2014/main" id="{C965A3DE-9661-5D2A-BA10-7C7FA508F091}"/>
              </a:ext>
            </a:extLst>
          </p:cNvPr>
          <p:cNvSpPr/>
          <p:nvPr userDrawn="1"/>
        </p:nvSpPr>
        <p:spPr>
          <a:xfrm>
            <a:off x="-31112" y="-29490"/>
            <a:ext cx="9411552" cy="5218113"/>
          </a:xfrm>
          <a:prstGeom prst="rect">
            <a:avLst/>
          </a:prstGeom>
          <a:solidFill>
            <a:schemeClr val="tx1">
              <a:alpha val="588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BF6E82F-F6C1-3F15-21BF-C821F4BF3F68}"/>
              </a:ext>
            </a:extLst>
          </p:cNvPr>
          <p:cNvSpPr/>
          <p:nvPr userDrawn="1"/>
        </p:nvSpPr>
        <p:spPr>
          <a:xfrm>
            <a:off x="-31112" y="-29490"/>
            <a:ext cx="6626088" cy="5230034"/>
          </a:xfrm>
          <a:custGeom>
            <a:avLst/>
            <a:gdLst>
              <a:gd name="connsiteX0" fmla="*/ 0 w 7778189"/>
              <a:gd name="connsiteY0" fmla="*/ 6860539 h 6860539"/>
              <a:gd name="connsiteX1" fmla="*/ 2027632 w 7778189"/>
              <a:gd name="connsiteY1" fmla="*/ 0 h 6860539"/>
              <a:gd name="connsiteX2" fmla="*/ 7778189 w 7778189"/>
              <a:gd name="connsiteY2" fmla="*/ 0 h 6860539"/>
              <a:gd name="connsiteX3" fmla="*/ 5750557 w 7778189"/>
              <a:gd name="connsiteY3" fmla="*/ 6860539 h 6860539"/>
              <a:gd name="connsiteX4" fmla="*/ 0 w 7778189"/>
              <a:gd name="connsiteY4" fmla="*/ 6860539 h 6860539"/>
              <a:gd name="connsiteX0" fmla="*/ 0 w 7778189"/>
              <a:gd name="connsiteY0" fmla="*/ 6860539 h 6860539"/>
              <a:gd name="connsiteX1" fmla="*/ 13637 w 7778189"/>
              <a:gd name="connsiteY1" fmla="*/ 11575 h 6860539"/>
              <a:gd name="connsiteX2" fmla="*/ 7778189 w 7778189"/>
              <a:gd name="connsiteY2" fmla="*/ 0 h 6860539"/>
              <a:gd name="connsiteX3" fmla="*/ 5750557 w 7778189"/>
              <a:gd name="connsiteY3" fmla="*/ 6860539 h 6860539"/>
              <a:gd name="connsiteX4" fmla="*/ 0 w 7778189"/>
              <a:gd name="connsiteY4" fmla="*/ 6860539 h 6860539"/>
              <a:gd name="connsiteX0" fmla="*/ 0 w 8708031"/>
              <a:gd name="connsiteY0" fmla="*/ 6840380 h 6860539"/>
              <a:gd name="connsiteX1" fmla="*/ 943479 w 8708031"/>
              <a:gd name="connsiteY1" fmla="*/ 11575 h 6860539"/>
              <a:gd name="connsiteX2" fmla="*/ 8708031 w 8708031"/>
              <a:gd name="connsiteY2" fmla="*/ 0 h 6860539"/>
              <a:gd name="connsiteX3" fmla="*/ 6680399 w 8708031"/>
              <a:gd name="connsiteY3" fmla="*/ 6860539 h 6860539"/>
              <a:gd name="connsiteX4" fmla="*/ 0 w 8708031"/>
              <a:gd name="connsiteY4" fmla="*/ 6840380 h 6860539"/>
              <a:gd name="connsiteX0" fmla="*/ 7413 w 8715444"/>
              <a:gd name="connsiteY0" fmla="*/ 6840380 h 6860539"/>
              <a:gd name="connsiteX1" fmla="*/ 836 w 8715444"/>
              <a:gd name="connsiteY1" fmla="*/ 11575 h 6860539"/>
              <a:gd name="connsiteX2" fmla="*/ 8715444 w 8715444"/>
              <a:gd name="connsiteY2" fmla="*/ 0 h 6860539"/>
              <a:gd name="connsiteX3" fmla="*/ 6687812 w 8715444"/>
              <a:gd name="connsiteY3" fmla="*/ 6860539 h 6860539"/>
              <a:gd name="connsiteX4" fmla="*/ 7413 w 8715444"/>
              <a:gd name="connsiteY4" fmla="*/ 6840380 h 6860539"/>
              <a:gd name="connsiteX0" fmla="*/ 7413 w 8715444"/>
              <a:gd name="connsiteY0" fmla="*/ 6850459 h 6860539"/>
              <a:gd name="connsiteX1" fmla="*/ 836 w 8715444"/>
              <a:gd name="connsiteY1" fmla="*/ 11575 h 6860539"/>
              <a:gd name="connsiteX2" fmla="*/ 8715444 w 8715444"/>
              <a:gd name="connsiteY2" fmla="*/ 0 h 6860539"/>
              <a:gd name="connsiteX3" fmla="*/ 6687812 w 8715444"/>
              <a:gd name="connsiteY3" fmla="*/ 6860539 h 6860539"/>
              <a:gd name="connsiteX4" fmla="*/ 7413 w 8715444"/>
              <a:gd name="connsiteY4" fmla="*/ 6850459 h 686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5444" h="6860539">
                <a:moveTo>
                  <a:pt x="7413" y="6850459"/>
                </a:moveTo>
                <a:cubicBezTo>
                  <a:pt x="11959" y="4567471"/>
                  <a:pt x="-3710" y="2294563"/>
                  <a:pt x="836" y="11575"/>
                </a:cubicBezTo>
                <a:lnTo>
                  <a:pt x="8715444" y="0"/>
                </a:lnTo>
                <a:lnTo>
                  <a:pt x="6687812" y="6860539"/>
                </a:lnTo>
                <a:lnTo>
                  <a:pt x="7413" y="6850459"/>
                </a:lnTo>
                <a:close/>
              </a:path>
            </a:pathLst>
          </a:custGeom>
          <a:solidFill>
            <a:schemeClr val="accent1">
              <a:alpha val="891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Parallelogram 10">
            <a:extLst>
              <a:ext uri="{FF2B5EF4-FFF2-40B4-BE49-F238E27FC236}">
                <a16:creationId xmlns:a16="http://schemas.microsoft.com/office/drawing/2014/main" id="{379830DA-DA71-E690-C8E3-3CE3B094E1A9}"/>
              </a:ext>
            </a:extLst>
          </p:cNvPr>
          <p:cNvSpPr/>
          <p:nvPr userDrawn="1"/>
        </p:nvSpPr>
        <p:spPr>
          <a:xfrm>
            <a:off x="4739866" y="-20466"/>
            <a:ext cx="1999610" cy="5218111"/>
          </a:xfrm>
          <a:prstGeom prst="parallelogram">
            <a:avLst>
              <a:gd name="adj" fmla="val 75326"/>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Parallelogram 11">
            <a:extLst>
              <a:ext uri="{FF2B5EF4-FFF2-40B4-BE49-F238E27FC236}">
                <a16:creationId xmlns:a16="http://schemas.microsoft.com/office/drawing/2014/main" id="{EBD3378A-57F1-0F2E-8B45-E877E7258DFB}"/>
              </a:ext>
            </a:extLst>
          </p:cNvPr>
          <p:cNvSpPr/>
          <p:nvPr userDrawn="1"/>
        </p:nvSpPr>
        <p:spPr>
          <a:xfrm>
            <a:off x="4556193" y="1502632"/>
            <a:ext cx="1449729" cy="3697912"/>
          </a:xfrm>
          <a:prstGeom prst="parallelogram">
            <a:avLst>
              <a:gd name="adj" fmla="val 75484"/>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itle 14">
            <a:extLst>
              <a:ext uri="{FF2B5EF4-FFF2-40B4-BE49-F238E27FC236}">
                <a16:creationId xmlns:a16="http://schemas.microsoft.com/office/drawing/2014/main" id="{4FCE06D0-F618-F37C-2ACC-6C91E08E8DA7}"/>
              </a:ext>
            </a:extLst>
          </p:cNvPr>
          <p:cNvSpPr>
            <a:spLocks noGrp="1"/>
          </p:cNvSpPr>
          <p:nvPr>
            <p:ph type="title"/>
          </p:nvPr>
        </p:nvSpPr>
        <p:spPr>
          <a:xfrm>
            <a:off x="454009" y="873759"/>
            <a:ext cx="4102184" cy="2148047"/>
          </a:xfrm>
        </p:spPr>
        <p:txBody>
          <a:bodyPr/>
          <a:lstStyle>
            <a:lvl1pPr>
              <a:lnSpc>
                <a:spcPct val="100000"/>
              </a:lnSpc>
              <a:defRPr sz="3200">
                <a:solidFill>
                  <a:schemeClr val="bg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ED22ED32-4E9F-A8F1-6A4E-9699A32F3AA9}"/>
              </a:ext>
            </a:extLst>
          </p:cNvPr>
          <p:cNvSpPr>
            <a:spLocks noGrp="1"/>
          </p:cNvSpPr>
          <p:nvPr>
            <p:ph type="body" sz="quarter" idx="11"/>
          </p:nvPr>
        </p:nvSpPr>
        <p:spPr>
          <a:xfrm>
            <a:off x="440649" y="3203972"/>
            <a:ext cx="4115543" cy="1457325"/>
          </a:xfrm>
        </p:spPr>
        <p:txBody>
          <a:bodyPr/>
          <a:lstStyle>
            <a:lvl1pPr marL="0" indent="0">
              <a:lnSpc>
                <a:spcPct val="100000"/>
              </a:lnSpc>
              <a:spcBef>
                <a:spcPts val="0"/>
              </a:spcBef>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Click to edit Master text styles</a:t>
            </a:r>
          </a:p>
        </p:txBody>
      </p:sp>
      <p:pic>
        <p:nvPicPr>
          <p:cNvPr id="2" name="Picture 1" descr="White text on a black background  AI-generated content may be incorrect.">
            <a:extLst>
              <a:ext uri="{FF2B5EF4-FFF2-40B4-BE49-F238E27FC236}">
                <a16:creationId xmlns:a16="http://schemas.microsoft.com/office/drawing/2014/main" id="{B44BE9FD-62B6-8DBD-5564-618AD3C84E4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752539" y="4305782"/>
            <a:ext cx="2090905" cy="520295"/>
          </a:xfrm>
          <a:prstGeom prst="rect">
            <a:avLst/>
          </a:prstGeom>
        </p:spPr>
      </p:pic>
    </p:spTree>
    <p:extLst>
      <p:ext uri="{BB962C8B-B14F-4D97-AF65-F5344CB8AC3E}">
        <p14:creationId xmlns:p14="http://schemas.microsoft.com/office/powerpoint/2010/main" val="1852949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Right with Text Lef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F758F93E-B5C8-CF6C-2D7A-92B223CEB743}"/>
              </a:ext>
            </a:extLst>
          </p:cNvPr>
          <p:cNvSpPr>
            <a:spLocks noGrp="1"/>
          </p:cNvSpPr>
          <p:nvPr>
            <p:ph type="pic" sz="quarter" idx="29"/>
          </p:nvPr>
        </p:nvSpPr>
        <p:spPr>
          <a:xfrm>
            <a:off x="5136355" y="7070"/>
            <a:ext cx="4007645" cy="5143500"/>
          </a:xfrm>
        </p:spPr>
        <p:txBody>
          <a:bodyPr/>
          <a:lstStyle/>
          <a:p>
            <a:endParaRPr lang="en-US"/>
          </a:p>
        </p:txBody>
      </p:sp>
      <p:sp>
        <p:nvSpPr>
          <p:cNvPr id="10" name="Title 1">
            <a:extLst>
              <a:ext uri="{FF2B5EF4-FFF2-40B4-BE49-F238E27FC236}">
                <a16:creationId xmlns:a16="http://schemas.microsoft.com/office/drawing/2014/main" id="{4C0CFA4B-56DC-D159-4BF0-30DE62C7A264}"/>
              </a:ext>
            </a:extLst>
          </p:cNvPr>
          <p:cNvSpPr>
            <a:spLocks noGrp="1"/>
          </p:cNvSpPr>
          <p:nvPr>
            <p:ph type="title"/>
          </p:nvPr>
        </p:nvSpPr>
        <p:spPr>
          <a:xfrm>
            <a:off x="305243" y="336831"/>
            <a:ext cx="4506072" cy="370330"/>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2B0EFCC8-3BF8-0E87-BC2A-12B945E8A102}"/>
              </a:ext>
            </a:extLst>
          </p:cNvPr>
          <p:cNvSpPr>
            <a:spLocks noGrp="1"/>
          </p:cNvSpPr>
          <p:nvPr>
            <p:ph idx="1"/>
          </p:nvPr>
        </p:nvSpPr>
        <p:spPr>
          <a:xfrm>
            <a:off x="305244" y="849086"/>
            <a:ext cx="4506071" cy="4051782"/>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F527CC-3411-07B2-CF3A-FE5AB48DB133}"/>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itle 1">
            <a:extLst>
              <a:ext uri="{FF2B5EF4-FFF2-40B4-BE49-F238E27FC236}">
                <a16:creationId xmlns:a16="http://schemas.microsoft.com/office/drawing/2014/main" id="{B6A73C63-F281-91B2-05B0-187162A5BC8E}"/>
              </a:ext>
            </a:extLst>
          </p:cNvPr>
          <p:cNvSpPr>
            <a:spLocks noGrp="1"/>
          </p:cNvSpPr>
          <p:nvPr>
            <p:ph type="title"/>
          </p:nvPr>
        </p:nvSpPr>
        <p:spPr>
          <a:xfrm>
            <a:off x="2736071" y="2340682"/>
            <a:ext cx="5470380" cy="462137"/>
          </a:xfrm>
          <a:prstGeom prst="rect">
            <a:avLst/>
          </a:prstGeom>
        </p:spPr>
        <p:txBody>
          <a:bodyPr anchor="t" anchorCtr="0">
            <a:noAutofit/>
          </a:bodyPr>
          <a:lstStyle>
            <a:lvl1pPr>
              <a:defRPr sz="2400">
                <a:solidFill>
                  <a:schemeClr val="bg1"/>
                </a:solidFill>
              </a:defRPr>
            </a:lvl1pPr>
          </a:lstStyle>
          <a:p>
            <a:r>
              <a:rPr lang="en-US"/>
              <a:t>Click to edit Master title style</a:t>
            </a:r>
          </a:p>
        </p:txBody>
      </p:sp>
      <p:sp>
        <p:nvSpPr>
          <p:cNvPr id="8" name="Parallelogram 7">
            <a:extLst>
              <a:ext uri="{FF2B5EF4-FFF2-40B4-BE49-F238E27FC236}">
                <a16:creationId xmlns:a16="http://schemas.microsoft.com/office/drawing/2014/main" id="{48066715-72DA-0DC6-5A9F-073288DB717E}"/>
              </a:ext>
            </a:extLst>
          </p:cNvPr>
          <p:cNvSpPr/>
          <p:nvPr userDrawn="1"/>
        </p:nvSpPr>
        <p:spPr>
          <a:xfrm>
            <a:off x="0" y="1119"/>
            <a:ext cx="2989660" cy="5142382"/>
          </a:xfrm>
          <a:prstGeom prst="parallelogram">
            <a:avLst>
              <a:gd name="adj" fmla="val 49111"/>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F6C68033-6551-BFBD-FF95-C45805584E16}"/>
              </a:ext>
            </a:extLst>
          </p:cNvPr>
          <p:cNvSpPr/>
          <p:nvPr userDrawn="1"/>
        </p:nvSpPr>
        <p:spPr>
          <a:xfrm>
            <a:off x="1263998" y="1468779"/>
            <a:ext cx="1449729" cy="3697912"/>
          </a:xfrm>
          <a:prstGeom prst="parallelogram">
            <a:avLst>
              <a:gd name="adj" fmla="val 75484"/>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0" name="Straight Connector 9">
            <a:extLst>
              <a:ext uri="{FF2B5EF4-FFF2-40B4-BE49-F238E27FC236}">
                <a16:creationId xmlns:a16="http://schemas.microsoft.com/office/drawing/2014/main" id="{C8913A0A-443F-E907-29C4-F54FA295DA48}"/>
              </a:ext>
            </a:extLst>
          </p:cNvPr>
          <p:cNvCxnSpPr>
            <a:cxnSpLocks/>
          </p:cNvCxnSpPr>
          <p:nvPr userDrawn="1"/>
        </p:nvCxnSpPr>
        <p:spPr>
          <a:xfrm flipH="1">
            <a:off x="269567" y="-9592"/>
            <a:ext cx="1449729" cy="5153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82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E5CE0-6BF5-5701-D13E-96C55550658A}"/>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arallelogram 6">
            <a:extLst>
              <a:ext uri="{FF2B5EF4-FFF2-40B4-BE49-F238E27FC236}">
                <a16:creationId xmlns:a16="http://schemas.microsoft.com/office/drawing/2014/main" id="{8853617B-B78D-31C2-61D5-CAA472C506A7}"/>
              </a:ext>
            </a:extLst>
          </p:cNvPr>
          <p:cNvSpPr/>
          <p:nvPr userDrawn="1"/>
        </p:nvSpPr>
        <p:spPr>
          <a:xfrm>
            <a:off x="0" y="1119"/>
            <a:ext cx="2989660" cy="5142382"/>
          </a:xfrm>
          <a:prstGeom prst="parallelogram">
            <a:avLst>
              <a:gd name="adj" fmla="val 49111"/>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Parallelogram 7">
            <a:extLst>
              <a:ext uri="{FF2B5EF4-FFF2-40B4-BE49-F238E27FC236}">
                <a16:creationId xmlns:a16="http://schemas.microsoft.com/office/drawing/2014/main" id="{08527BD7-AF50-7F00-4A55-11856F3551CE}"/>
              </a:ext>
            </a:extLst>
          </p:cNvPr>
          <p:cNvSpPr/>
          <p:nvPr userDrawn="1"/>
        </p:nvSpPr>
        <p:spPr>
          <a:xfrm>
            <a:off x="1263998" y="1468779"/>
            <a:ext cx="1449729" cy="3697912"/>
          </a:xfrm>
          <a:prstGeom prst="parallelogram">
            <a:avLst>
              <a:gd name="adj" fmla="val 75484"/>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itle 1">
            <a:extLst>
              <a:ext uri="{FF2B5EF4-FFF2-40B4-BE49-F238E27FC236}">
                <a16:creationId xmlns:a16="http://schemas.microsoft.com/office/drawing/2014/main" id="{BBE093F4-7907-5D56-0DAB-660408830598}"/>
              </a:ext>
            </a:extLst>
          </p:cNvPr>
          <p:cNvSpPr>
            <a:spLocks noGrp="1"/>
          </p:cNvSpPr>
          <p:nvPr>
            <p:ph type="title"/>
          </p:nvPr>
        </p:nvSpPr>
        <p:spPr>
          <a:xfrm>
            <a:off x="2736071" y="2340682"/>
            <a:ext cx="5470380" cy="462137"/>
          </a:xfrm>
          <a:prstGeom prst="rect">
            <a:avLst/>
          </a:prstGeom>
        </p:spPr>
        <p:txBody>
          <a:bodyPr anchor="t" anchorCtr="0">
            <a:noAutofit/>
          </a:bodyPr>
          <a:lstStyle>
            <a:lvl1pPr>
              <a:defRPr sz="240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022BB0D4-E452-4363-E122-3E381AEAF87B}"/>
              </a:ext>
            </a:extLst>
          </p:cNvPr>
          <p:cNvCxnSpPr>
            <a:cxnSpLocks/>
          </p:cNvCxnSpPr>
          <p:nvPr userDrawn="1"/>
        </p:nvCxnSpPr>
        <p:spPr>
          <a:xfrm flipH="1">
            <a:off x="269567" y="-9592"/>
            <a:ext cx="1449729" cy="5153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653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E5CE0-6BF5-5701-D13E-96C55550658A}"/>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itle 1">
            <a:extLst>
              <a:ext uri="{FF2B5EF4-FFF2-40B4-BE49-F238E27FC236}">
                <a16:creationId xmlns:a16="http://schemas.microsoft.com/office/drawing/2014/main" id="{1BCFEC41-E83B-0954-CB48-254702CA7123}"/>
              </a:ext>
            </a:extLst>
          </p:cNvPr>
          <p:cNvSpPr>
            <a:spLocks noGrp="1"/>
          </p:cNvSpPr>
          <p:nvPr>
            <p:ph type="title"/>
          </p:nvPr>
        </p:nvSpPr>
        <p:spPr>
          <a:xfrm>
            <a:off x="2736071" y="2340682"/>
            <a:ext cx="5470380" cy="462137"/>
          </a:xfrm>
          <a:prstGeom prst="rect">
            <a:avLst/>
          </a:prstGeom>
        </p:spPr>
        <p:txBody>
          <a:bodyPr anchor="t" anchorCtr="0">
            <a:noAutofit/>
          </a:bodyPr>
          <a:lstStyle>
            <a:lvl1pPr>
              <a:defRPr sz="2400">
                <a:solidFill>
                  <a:schemeClr val="bg1"/>
                </a:solidFill>
              </a:defRPr>
            </a:lvl1pPr>
          </a:lstStyle>
          <a:p>
            <a:r>
              <a:rPr lang="en-US"/>
              <a:t>Click to edit Master title style</a:t>
            </a:r>
          </a:p>
        </p:txBody>
      </p:sp>
      <p:sp>
        <p:nvSpPr>
          <p:cNvPr id="11" name="Parallelogram 10">
            <a:extLst>
              <a:ext uri="{FF2B5EF4-FFF2-40B4-BE49-F238E27FC236}">
                <a16:creationId xmlns:a16="http://schemas.microsoft.com/office/drawing/2014/main" id="{B7617605-F9D7-D47A-70D0-7FA6EA670A8E}"/>
              </a:ext>
            </a:extLst>
          </p:cNvPr>
          <p:cNvSpPr/>
          <p:nvPr userDrawn="1"/>
        </p:nvSpPr>
        <p:spPr>
          <a:xfrm>
            <a:off x="0" y="1119"/>
            <a:ext cx="2989660" cy="5142382"/>
          </a:xfrm>
          <a:prstGeom prst="parallelogram">
            <a:avLst>
              <a:gd name="adj" fmla="val 49111"/>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Parallelogram 11">
            <a:extLst>
              <a:ext uri="{FF2B5EF4-FFF2-40B4-BE49-F238E27FC236}">
                <a16:creationId xmlns:a16="http://schemas.microsoft.com/office/drawing/2014/main" id="{49213A33-D18E-ADFC-9515-E33B4A1C557B}"/>
              </a:ext>
            </a:extLst>
          </p:cNvPr>
          <p:cNvSpPr/>
          <p:nvPr userDrawn="1"/>
        </p:nvSpPr>
        <p:spPr>
          <a:xfrm>
            <a:off x="1263998" y="1468779"/>
            <a:ext cx="1449729" cy="3697912"/>
          </a:xfrm>
          <a:prstGeom prst="parallelogram">
            <a:avLst>
              <a:gd name="adj" fmla="val 75484"/>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3" name="Straight Connector 12">
            <a:extLst>
              <a:ext uri="{FF2B5EF4-FFF2-40B4-BE49-F238E27FC236}">
                <a16:creationId xmlns:a16="http://schemas.microsoft.com/office/drawing/2014/main" id="{0CB0FC06-B035-B9A8-3591-9A09D0AC27C3}"/>
              </a:ext>
            </a:extLst>
          </p:cNvPr>
          <p:cNvCxnSpPr>
            <a:cxnSpLocks/>
          </p:cNvCxnSpPr>
          <p:nvPr userDrawn="1"/>
        </p:nvCxnSpPr>
        <p:spPr>
          <a:xfrm flipH="1">
            <a:off x="269567" y="-9592"/>
            <a:ext cx="1449729" cy="5153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01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E5CE0-6BF5-5701-D13E-96C55550658A}"/>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itle 1">
            <a:extLst>
              <a:ext uri="{FF2B5EF4-FFF2-40B4-BE49-F238E27FC236}">
                <a16:creationId xmlns:a16="http://schemas.microsoft.com/office/drawing/2014/main" id="{753787F6-782E-9B47-EB8B-AD00D538A000}"/>
              </a:ext>
            </a:extLst>
          </p:cNvPr>
          <p:cNvSpPr>
            <a:spLocks noGrp="1"/>
          </p:cNvSpPr>
          <p:nvPr>
            <p:ph type="title"/>
          </p:nvPr>
        </p:nvSpPr>
        <p:spPr>
          <a:xfrm>
            <a:off x="2736071" y="2340682"/>
            <a:ext cx="5470380" cy="462137"/>
          </a:xfrm>
          <a:prstGeom prst="rect">
            <a:avLst/>
          </a:prstGeom>
        </p:spPr>
        <p:txBody>
          <a:bodyPr anchor="t" anchorCtr="0">
            <a:noAutofit/>
          </a:bodyPr>
          <a:lstStyle>
            <a:lvl1pPr>
              <a:defRPr sz="2400">
                <a:solidFill>
                  <a:schemeClr val="bg1"/>
                </a:solidFill>
              </a:defRPr>
            </a:lvl1pPr>
          </a:lstStyle>
          <a:p>
            <a:r>
              <a:rPr lang="en-US"/>
              <a:t>Click to edit Master title style</a:t>
            </a:r>
          </a:p>
        </p:txBody>
      </p:sp>
      <p:sp>
        <p:nvSpPr>
          <p:cNvPr id="11" name="Parallelogram 10">
            <a:extLst>
              <a:ext uri="{FF2B5EF4-FFF2-40B4-BE49-F238E27FC236}">
                <a16:creationId xmlns:a16="http://schemas.microsoft.com/office/drawing/2014/main" id="{3D427E41-3989-494F-B8AA-93F9394E8358}"/>
              </a:ext>
            </a:extLst>
          </p:cNvPr>
          <p:cNvSpPr/>
          <p:nvPr userDrawn="1"/>
        </p:nvSpPr>
        <p:spPr>
          <a:xfrm>
            <a:off x="0" y="1119"/>
            <a:ext cx="2989660" cy="5142382"/>
          </a:xfrm>
          <a:prstGeom prst="parallelogram">
            <a:avLst>
              <a:gd name="adj" fmla="val 49111"/>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Parallelogram 11">
            <a:extLst>
              <a:ext uri="{FF2B5EF4-FFF2-40B4-BE49-F238E27FC236}">
                <a16:creationId xmlns:a16="http://schemas.microsoft.com/office/drawing/2014/main" id="{7DA048C6-8ACD-D6B3-81B2-90BC38C3D3EA}"/>
              </a:ext>
            </a:extLst>
          </p:cNvPr>
          <p:cNvSpPr/>
          <p:nvPr userDrawn="1"/>
        </p:nvSpPr>
        <p:spPr>
          <a:xfrm>
            <a:off x="1263998" y="1468779"/>
            <a:ext cx="1449729" cy="3697912"/>
          </a:xfrm>
          <a:prstGeom prst="parallelogram">
            <a:avLst>
              <a:gd name="adj" fmla="val 75484"/>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3" name="Straight Connector 12">
            <a:extLst>
              <a:ext uri="{FF2B5EF4-FFF2-40B4-BE49-F238E27FC236}">
                <a16:creationId xmlns:a16="http://schemas.microsoft.com/office/drawing/2014/main" id="{E53F186E-8B8C-0750-60AC-CFB5FC2030D3}"/>
              </a:ext>
            </a:extLst>
          </p:cNvPr>
          <p:cNvCxnSpPr>
            <a:cxnSpLocks/>
          </p:cNvCxnSpPr>
          <p:nvPr userDrawn="1"/>
        </p:nvCxnSpPr>
        <p:spPr>
          <a:xfrm flipH="1">
            <a:off x="269567" y="-9592"/>
            <a:ext cx="1449729" cy="5153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212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F527CC-3411-07B2-CF3A-FE5AB48DB133}"/>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Parallelogram 7">
            <a:extLst>
              <a:ext uri="{FF2B5EF4-FFF2-40B4-BE49-F238E27FC236}">
                <a16:creationId xmlns:a16="http://schemas.microsoft.com/office/drawing/2014/main" id="{48066715-72DA-0DC6-5A9F-073288DB717E}"/>
              </a:ext>
            </a:extLst>
          </p:cNvPr>
          <p:cNvSpPr/>
          <p:nvPr userDrawn="1"/>
        </p:nvSpPr>
        <p:spPr>
          <a:xfrm>
            <a:off x="-1100224" y="1119"/>
            <a:ext cx="2989660" cy="5142382"/>
          </a:xfrm>
          <a:prstGeom prst="parallelogram">
            <a:avLst>
              <a:gd name="adj" fmla="val 49111"/>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F6C68033-6551-BFBD-FF95-C45805584E16}"/>
              </a:ext>
            </a:extLst>
          </p:cNvPr>
          <p:cNvSpPr/>
          <p:nvPr userDrawn="1"/>
        </p:nvSpPr>
        <p:spPr>
          <a:xfrm>
            <a:off x="261214" y="1076959"/>
            <a:ext cx="1395305" cy="4089732"/>
          </a:xfrm>
          <a:prstGeom prst="parallelogram">
            <a:avLst>
              <a:gd name="adj" fmla="val 83069"/>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0" name="Straight Connector 9">
            <a:extLst>
              <a:ext uri="{FF2B5EF4-FFF2-40B4-BE49-F238E27FC236}">
                <a16:creationId xmlns:a16="http://schemas.microsoft.com/office/drawing/2014/main" id="{C8913A0A-443F-E907-29C4-F54FA295DA48}"/>
              </a:ext>
            </a:extLst>
          </p:cNvPr>
          <p:cNvCxnSpPr>
            <a:cxnSpLocks/>
          </p:cNvCxnSpPr>
          <p:nvPr userDrawn="1"/>
        </p:nvCxnSpPr>
        <p:spPr>
          <a:xfrm flipH="1">
            <a:off x="-830657" y="-9592"/>
            <a:ext cx="1449729" cy="5153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32096E-7DDB-39A8-E900-3DED0D20B512}"/>
              </a:ext>
            </a:extLst>
          </p:cNvPr>
          <p:cNvSpPr>
            <a:spLocks noGrp="1"/>
          </p:cNvSpPr>
          <p:nvPr>
            <p:ph type="title"/>
          </p:nvPr>
        </p:nvSpPr>
        <p:spPr>
          <a:xfrm>
            <a:off x="2014674" y="534301"/>
            <a:ext cx="6637522" cy="301357"/>
          </a:xfrm>
          <a:prstGeom prst="rect">
            <a:avLst/>
          </a:prstGeom>
        </p:spPr>
        <p:txBody>
          <a:bodyPr>
            <a:noAutofit/>
          </a:bodyPr>
          <a:lstStyle>
            <a:lvl1pPr>
              <a:defRPr sz="2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88B6C05A-0310-75F7-40EA-3F00A052A42B}"/>
              </a:ext>
            </a:extLst>
          </p:cNvPr>
          <p:cNvSpPr>
            <a:spLocks noGrp="1"/>
          </p:cNvSpPr>
          <p:nvPr>
            <p:ph idx="1"/>
          </p:nvPr>
        </p:nvSpPr>
        <p:spPr>
          <a:xfrm>
            <a:off x="2014674" y="1076959"/>
            <a:ext cx="6637524" cy="3455284"/>
          </a:xfrm>
          <a:prstGeom prst="rect">
            <a:avLst/>
          </a:prstGeom>
        </p:spPr>
        <p:txBody>
          <a:bodyPr>
            <a:noAutofit/>
          </a:bodyPr>
          <a:lstStyle>
            <a:lvl1pPr>
              <a:lnSpc>
                <a:spcPct val="110000"/>
              </a:lnSpc>
              <a:spcBef>
                <a:spcPts val="450"/>
              </a:spcBef>
              <a:defRPr sz="1400">
                <a:solidFill>
                  <a:schemeClr val="bg1"/>
                </a:solidFill>
                <a:latin typeface="Arial" panose="020B0604020202020204" pitchFamily="34" charset="0"/>
                <a:cs typeface="Arial" panose="020B0604020202020204" pitchFamily="34" charset="0"/>
              </a:defRPr>
            </a:lvl1pPr>
            <a:lvl2pPr>
              <a:lnSpc>
                <a:spcPct val="110000"/>
              </a:lnSpc>
              <a:spcBef>
                <a:spcPts val="450"/>
              </a:spcBef>
              <a:defRPr sz="1400">
                <a:solidFill>
                  <a:schemeClr val="bg1"/>
                </a:solidFill>
                <a:latin typeface="Arial" panose="020B0604020202020204" pitchFamily="34" charset="0"/>
                <a:cs typeface="Arial" panose="020B0604020202020204" pitchFamily="34" charset="0"/>
              </a:defRPr>
            </a:lvl2pPr>
            <a:lvl3pPr>
              <a:lnSpc>
                <a:spcPct val="110000"/>
              </a:lnSpc>
              <a:spcBef>
                <a:spcPts val="450"/>
              </a:spcBef>
              <a:defRPr sz="1400">
                <a:solidFill>
                  <a:schemeClr val="bg1"/>
                </a:solidFill>
                <a:latin typeface="Arial" panose="020B0604020202020204" pitchFamily="34" charset="0"/>
                <a:cs typeface="Arial" panose="020B0604020202020204" pitchFamily="34" charset="0"/>
              </a:defRPr>
            </a:lvl3pPr>
            <a:lvl4pPr>
              <a:lnSpc>
                <a:spcPct val="110000"/>
              </a:lnSpc>
              <a:spcBef>
                <a:spcPts val="450"/>
              </a:spcBef>
              <a:defRPr sz="1400">
                <a:solidFill>
                  <a:schemeClr val="bg1"/>
                </a:solidFill>
                <a:latin typeface="Arial" panose="020B0604020202020204" pitchFamily="34" charset="0"/>
                <a:cs typeface="Arial" panose="020B0604020202020204" pitchFamily="34" charset="0"/>
              </a:defRPr>
            </a:lvl4pPr>
            <a:lvl5pPr>
              <a:lnSpc>
                <a:spcPct val="110000"/>
              </a:lnSpc>
              <a:spcBef>
                <a:spcPts val="450"/>
              </a:spcBef>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3073BB-3222-AA0C-F04F-E4F5DC8BDA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23413" y="4631871"/>
            <a:ext cx="1152144" cy="286591"/>
          </a:xfrm>
          <a:prstGeom prst="rect">
            <a:avLst/>
          </a:prstGeom>
        </p:spPr>
      </p:pic>
      <p:sp>
        <p:nvSpPr>
          <p:cNvPr id="3" name="Rectangle 2">
            <a:extLst>
              <a:ext uri="{FF2B5EF4-FFF2-40B4-BE49-F238E27FC236}">
                <a16:creationId xmlns:a16="http://schemas.microsoft.com/office/drawing/2014/main" id="{B6A14C3B-A98E-0E9F-2BC6-9E7DA8DCE126}"/>
              </a:ext>
            </a:extLst>
          </p:cNvPr>
          <p:cNvSpPr/>
          <p:nvPr userDrawn="1"/>
        </p:nvSpPr>
        <p:spPr>
          <a:xfrm>
            <a:off x="-1473958" y="-109182"/>
            <a:ext cx="1487606" cy="5786651"/>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white text  AI-generated content may be incorrect.">
            <a:extLst>
              <a:ext uri="{FF2B5EF4-FFF2-40B4-BE49-F238E27FC236}">
                <a16:creationId xmlns:a16="http://schemas.microsoft.com/office/drawing/2014/main" id="{2C19A530-19B5-F0D7-D081-125A23FBD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3413" y="4622145"/>
            <a:ext cx="0" cy="0"/>
          </a:xfrm>
          <a:prstGeom prst="rect">
            <a:avLst/>
          </a:prstGeom>
        </p:spPr>
      </p:pic>
    </p:spTree>
    <p:extLst>
      <p:ext uri="{BB962C8B-B14F-4D97-AF65-F5344CB8AC3E}">
        <p14:creationId xmlns:p14="http://schemas.microsoft.com/office/powerpoint/2010/main" val="299519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0AC465B-7FDB-3C75-790A-FE2A8C8890E0}"/>
              </a:ext>
            </a:extLst>
          </p:cNvPr>
          <p:cNvSpPr>
            <a:spLocks noGrp="1"/>
          </p:cNvSpPr>
          <p:nvPr>
            <p:ph idx="1"/>
          </p:nvPr>
        </p:nvSpPr>
        <p:spPr>
          <a:xfrm>
            <a:off x="363702" y="984142"/>
            <a:ext cx="8488702" cy="3876971"/>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53A8114B-356D-9CA3-901C-5C2401BB597B}"/>
              </a:ext>
            </a:extLst>
          </p:cNvPr>
          <p:cNvSpPr>
            <a:spLocks noGrp="1"/>
          </p:cNvSpPr>
          <p:nvPr>
            <p:ph type="title"/>
          </p:nvPr>
        </p:nvSpPr>
        <p:spPr>
          <a:xfrm>
            <a:off x="365126" y="296009"/>
            <a:ext cx="8487278" cy="301357"/>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12">
            <a:extLst>
              <a:ext uri="{FF2B5EF4-FFF2-40B4-BE49-F238E27FC236}">
                <a16:creationId xmlns:a16="http://schemas.microsoft.com/office/drawing/2014/main" id="{21491F95-A462-C8AF-F822-1A9E3F528097}"/>
              </a:ext>
            </a:extLst>
          </p:cNvPr>
          <p:cNvSpPr>
            <a:spLocks noGrp="1"/>
          </p:cNvSpPr>
          <p:nvPr>
            <p:ph type="body" sz="quarter" idx="13" hasCustomPrompt="1"/>
          </p:nvPr>
        </p:nvSpPr>
        <p:spPr>
          <a:xfrm>
            <a:off x="365126" y="627359"/>
            <a:ext cx="8488702" cy="257175"/>
          </a:xfrm>
          <a:prstGeom prst="rect">
            <a:avLst/>
          </a:prstGeom>
        </p:spPr>
        <p:txBody>
          <a:bodyPr>
            <a:noAutofit/>
          </a:bodyPr>
          <a:lstStyle>
            <a:lvl1pPr marL="0" indent="0">
              <a:lnSpc>
                <a:spcPct val="100000"/>
              </a:lnSpc>
              <a:buNone/>
              <a:defRPr sz="1400">
                <a:solidFill>
                  <a:schemeClr val="accent1"/>
                </a:solidFill>
                <a:latin typeface="Arial" panose="020B0604020202020204" pitchFamily="34" charset="0"/>
                <a:cs typeface="Arial" panose="020B0604020202020204" pitchFamily="34" charset="0"/>
              </a:defRPr>
            </a:lvl1pPr>
          </a:lstStyle>
          <a:p>
            <a:pPr lvl="0"/>
            <a:r>
              <a:rPr lang="en-US"/>
              <a:t>Click to edit Master subtitle style</a:t>
            </a:r>
          </a:p>
        </p:txBody>
      </p:sp>
      <p:pic>
        <p:nvPicPr>
          <p:cNvPr id="7" name="Picture 6" descr="A black background with white text  AI-generated content may be incorrect.">
            <a:extLst>
              <a:ext uri="{FF2B5EF4-FFF2-40B4-BE49-F238E27FC236}">
                <a16:creationId xmlns:a16="http://schemas.microsoft.com/office/drawing/2014/main" id="{B0304585-628B-F497-C19A-8D4E54B18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3413" y="4622145"/>
            <a:ext cx="1155033" cy="286725"/>
          </a:xfrm>
          <a:prstGeom prst="rect">
            <a:avLst/>
          </a:prstGeom>
        </p:spPr>
      </p:pic>
    </p:spTree>
    <p:extLst>
      <p:ext uri="{BB962C8B-B14F-4D97-AF65-F5344CB8AC3E}">
        <p14:creationId xmlns:p14="http://schemas.microsoft.com/office/powerpoint/2010/main" val="105551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3">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0AC465B-7FDB-3C75-790A-FE2A8C8890E0}"/>
              </a:ext>
            </a:extLst>
          </p:cNvPr>
          <p:cNvSpPr>
            <a:spLocks noGrp="1"/>
          </p:cNvSpPr>
          <p:nvPr>
            <p:ph idx="1"/>
          </p:nvPr>
        </p:nvSpPr>
        <p:spPr>
          <a:xfrm>
            <a:off x="363702" y="984142"/>
            <a:ext cx="8488702" cy="3876971"/>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53A8114B-356D-9CA3-901C-5C2401BB597B}"/>
              </a:ext>
            </a:extLst>
          </p:cNvPr>
          <p:cNvSpPr>
            <a:spLocks noGrp="1"/>
          </p:cNvSpPr>
          <p:nvPr>
            <p:ph type="title"/>
          </p:nvPr>
        </p:nvSpPr>
        <p:spPr>
          <a:xfrm>
            <a:off x="365126" y="296009"/>
            <a:ext cx="8487278" cy="301357"/>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12">
            <a:extLst>
              <a:ext uri="{FF2B5EF4-FFF2-40B4-BE49-F238E27FC236}">
                <a16:creationId xmlns:a16="http://schemas.microsoft.com/office/drawing/2014/main" id="{21491F95-A462-C8AF-F822-1A9E3F528097}"/>
              </a:ext>
            </a:extLst>
          </p:cNvPr>
          <p:cNvSpPr>
            <a:spLocks noGrp="1"/>
          </p:cNvSpPr>
          <p:nvPr>
            <p:ph type="body" sz="quarter" idx="13" hasCustomPrompt="1"/>
          </p:nvPr>
        </p:nvSpPr>
        <p:spPr>
          <a:xfrm>
            <a:off x="365126" y="627359"/>
            <a:ext cx="8488702" cy="257175"/>
          </a:xfrm>
          <a:prstGeom prst="rect">
            <a:avLst/>
          </a:prstGeom>
        </p:spPr>
        <p:txBody>
          <a:bodyPr>
            <a:noAutofit/>
          </a:bodyPr>
          <a:lstStyle>
            <a:lvl1pPr marL="0" indent="0">
              <a:lnSpc>
                <a:spcPct val="100000"/>
              </a:lnSpc>
              <a:buNone/>
              <a:defRPr sz="1400">
                <a:solidFill>
                  <a:schemeClr val="accent1"/>
                </a:solidFill>
                <a:latin typeface="Arial" panose="020B0604020202020204" pitchFamily="34" charset="0"/>
                <a:cs typeface="Arial" panose="020B0604020202020204" pitchFamily="34" charset="0"/>
              </a:defRPr>
            </a:lvl1pPr>
          </a:lstStyle>
          <a:p>
            <a:pPr lvl="0"/>
            <a:r>
              <a:rPr lang="en-US"/>
              <a:t>Click to edit Master subtitle style</a:t>
            </a:r>
          </a:p>
        </p:txBody>
      </p:sp>
    </p:spTree>
    <p:extLst>
      <p:ext uri="{BB962C8B-B14F-4D97-AF65-F5344CB8AC3E}">
        <p14:creationId xmlns:p14="http://schemas.microsoft.com/office/powerpoint/2010/main" val="246796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2E5B865-C2E6-89E5-48D5-BB1CBBA329CE}"/>
              </a:ext>
            </a:extLst>
          </p:cNvPr>
          <p:cNvSpPr>
            <a:spLocks noGrp="1"/>
          </p:cNvSpPr>
          <p:nvPr>
            <p:ph type="pic" sz="quarter" idx="14"/>
          </p:nvPr>
        </p:nvSpPr>
        <p:spPr>
          <a:xfrm>
            <a:off x="0" y="885825"/>
            <a:ext cx="9144000" cy="4257675"/>
          </a:xfrm>
        </p:spPr>
        <p:txBody>
          <a:bodyPr/>
          <a:lstStyle/>
          <a:p>
            <a:endParaRPr lang="en-US"/>
          </a:p>
        </p:txBody>
      </p:sp>
      <p:sp>
        <p:nvSpPr>
          <p:cNvPr id="4" name="Title 1">
            <a:extLst>
              <a:ext uri="{FF2B5EF4-FFF2-40B4-BE49-F238E27FC236}">
                <a16:creationId xmlns:a16="http://schemas.microsoft.com/office/drawing/2014/main" id="{E9854962-1BE7-D8D1-C8B5-491CF75E6E57}"/>
              </a:ext>
            </a:extLst>
          </p:cNvPr>
          <p:cNvSpPr>
            <a:spLocks noGrp="1"/>
          </p:cNvSpPr>
          <p:nvPr>
            <p:ph type="title"/>
          </p:nvPr>
        </p:nvSpPr>
        <p:spPr>
          <a:xfrm>
            <a:off x="365126" y="296009"/>
            <a:ext cx="7374618" cy="393136"/>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5990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ubtite and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7420E69-2FFD-42E2-D83E-B4F79AA05C64}"/>
              </a:ext>
            </a:extLst>
          </p:cNvPr>
          <p:cNvSpPr>
            <a:spLocks noGrp="1"/>
          </p:cNvSpPr>
          <p:nvPr>
            <p:ph type="pic" sz="quarter" idx="14"/>
          </p:nvPr>
        </p:nvSpPr>
        <p:spPr>
          <a:xfrm>
            <a:off x="363702" y="1110344"/>
            <a:ext cx="8488702" cy="3405797"/>
          </a:xfrm>
        </p:spPr>
        <p:txBody>
          <a:bodyPr/>
          <a:lstStyle/>
          <a:p>
            <a:endParaRPr lang="en-US"/>
          </a:p>
        </p:txBody>
      </p:sp>
      <p:sp>
        <p:nvSpPr>
          <p:cNvPr id="11" name="Title 1">
            <a:extLst>
              <a:ext uri="{FF2B5EF4-FFF2-40B4-BE49-F238E27FC236}">
                <a16:creationId xmlns:a16="http://schemas.microsoft.com/office/drawing/2014/main" id="{99444048-FA9A-9EDB-351B-5909243C72F4}"/>
              </a:ext>
            </a:extLst>
          </p:cNvPr>
          <p:cNvSpPr>
            <a:spLocks noGrp="1"/>
          </p:cNvSpPr>
          <p:nvPr>
            <p:ph type="title"/>
          </p:nvPr>
        </p:nvSpPr>
        <p:spPr>
          <a:xfrm>
            <a:off x="365126" y="296009"/>
            <a:ext cx="8487278" cy="301357"/>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12">
            <a:extLst>
              <a:ext uri="{FF2B5EF4-FFF2-40B4-BE49-F238E27FC236}">
                <a16:creationId xmlns:a16="http://schemas.microsoft.com/office/drawing/2014/main" id="{5990D7BF-D2AB-FF48-0823-9CF3994526E8}"/>
              </a:ext>
            </a:extLst>
          </p:cNvPr>
          <p:cNvSpPr>
            <a:spLocks noGrp="1"/>
          </p:cNvSpPr>
          <p:nvPr>
            <p:ph type="body" sz="quarter" idx="13" hasCustomPrompt="1"/>
          </p:nvPr>
        </p:nvSpPr>
        <p:spPr>
          <a:xfrm>
            <a:off x="365126" y="627359"/>
            <a:ext cx="8488702" cy="257175"/>
          </a:xfrm>
          <a:prstGeom prst="rect">
            <a:avLst/>
          </a:prstGeom>
        </p:spPr>
        <p:txBody>
          <a:bodyPr>
            <a:noAutofit/>
          </a:bodyPr>
          <a:lstStyle>
            <a:lvl1pPr marL="0" indent="0">
              <a:lnSpc>
                <a:spcPct val="100000"/>
              </a:lnSpc>
              <a:buNone/>
              <a:defRPr sz="1400">
                <a:solidFill>
                  <a:schemeClr val="accent1"/>
                </a:solidFill>
                <a:latin typeface="Arial" panose="020B0604020202020204" pitchFamily="34" charset="0"/>
                <a:cs typeface="Arial" panose="020B0604020202020204" pitchFamily="34" charset="0"/>
              </a:defRPr>
            </a:lvl1pPr>
          </a:lstStyle>
          <a:p>
            <a:pPr lvl="0"/>
            <a:r>
              <a:rPr lang="en-US"/>
              <a:t>Click to edit Master subtitle style</a:t>
            </a:r>
          </a:p>
        </p:txBody>
      </p:sp>
      <p:pic>
        <p:nvPicPr>
          <p:cNvPr id="2" name="Picture 1" descr="A black background with white text  AI-generated content may be incorrect.">
            <a:extLst>
              <a:ext uri="{FF2B5EF4-FFF2-40B4-BE49-F238E27FC236}">
                <a16:creationId xmlns:a16="http://schemas.microsoft.com/office/drawing/2014/main" id="{A24DED9F-9342-37CE-1B09-C2A5165E2A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3413" y="4622145"/>
            <a:ext cx="1155033" cy="286725"/>
          </a:xfrm>
          <a:prstGeom prst="rect">
            <a:avLst/>
          </a:prstGeom>
        </p:spPr>
      </p:pic>
    </p:spTree>
    <p:extLst>
      <p:ext uri="{BB962C8B-B14F-4D97-AF65-F5344CB8AC3E}">
        <p14:creationId xmlns:p14="http://schemas.microsoft.com/office/powerpoint/2010/main" val="109983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9A89DB-127C-A932-4EC3-F4E04B1DE9FF}"/>
              </a:ext>
            </a:extLst>
          </p:cNvPr>
          <p:cNvSpPr>
            <a:spLocks noGrp="1"/>
          </p:cNvSpPr>
          <p:nvPr>
            <p:ph idx="1"/>
          </p:nvPr>
        </p:nvSpPr>
        <p:spPr>
          <a:xfrm>
            <a:off x="365126" y="1143000"/>
            <a:ext cx="2609463" cy="3429000"/>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10B8A4DC-B01B-D675-B934-97C2E0C35181}"/>
              </a:ext>
            </a:extLst>
          </p:cNvPr>
          <p:cNvSpPr>
            <a:spLocks noGrp="1"/>
          </p:cNvSpPr>
          <p:nvPr>
            <p:ph idx="14"/>
          </p:nvPr>
        </p:nvSpPr>
        <p:spPr>
          <a:xfrm>
            <a:off x="3304033" y="1143000"/>
            <a:ext cx="2609463" cy="3429000"/>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CE54560-7E3F-BA4A-9994-BC9EA383A9F1}"/>
              </a:ext>
            </a:extLst>
          </p:cNvPr>
          <p:cNvSpPr>
            <a:spLocks noGrp="1"/>
          </p:cNvSpPr>
          <p:nvPr>
            <p:ph idx="15"/>
          </p:nvPr>
        </p:nvSpPr>
        <p:spPr>
          <a:xfrm>
            <a:off x="6242940" y="1143000"/>
            <a:ext cx="2609463" cy="3429000"/>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A00DEE9A-4A24-3086-8180-4D189D2C4B46}"/>
              </a:ext>
            </a:extLst>
          </p:cNvPr>
          <p:cNvSpPr>
            <a:spLocks noGrp="1"/>
          </p:cNvSpPr>
          <p:nvPr>
            <p:ph type="title"/>
          </p:nvPr>
        </p:nvSpPr>
        <p:spPr>
          <a:xfrm>
            <a:off x="365125" y="296009"/>
            <a:ext cx="8487277" cy="301357"/>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12">
            <a:extLst>
              <a:ext uri="{FF2B5EF4-FFF2-40B4-BE49-F238E27FC236}">
                <a16:creationId xmlns:a16="http://schemas.microsoft.com/office/drawing/2014/main" id="{B503F987-C543-D059-D3BE-FE968E77C823}"/>
              </a:ext>
            </a:extLst>
          </p:cNvPr>
          <p:cNvSpPr>
            <a:spLocks noGrp="1"/>
          </p:cNvSpPr>
          <p:nvPr>
            <p:ph type="body" sz="quarter" idx="13" hasCustomPrompt="1"/>
          </p:nvPr>
        </p:nvSpPr>
        <p:spPr>
          <a:xfrm>
            <a:off x="365126" y="627359"/>
            <a:ext cx="8488702" cy="257175"/>
          </a:xfrm>
          <a:prstGeom prst="rect">
            <a:avLst/>
          </a:prstGeom>
        </p:spPr>
        <p:txBody>
          <a:bodyPr>
            <a:noAutofit/>
          </a:bodyPr>
          <a:lstStyle>
            <a:lvl1pPr marL="0" indent="0">
              <a:lnSpc>
                <a:spcPct val="100000"/>
              </a:lnSpc>
              <a:buNone/>
              <a:defRPr sz="1400">
                <a:solidFill>
                  <a:schemeClr val="accent1"/>
                </a:solidFill>
                <a:latin typeface="Arial" panose="020B0604020202020204" pitchFamily="34" charset="0"/>
                <a:cs typeface="Arial" panose="020B0604020202020204" pitchFamily="34" charset="0"/>
              </a:defRPr>
            </a:lvl1pPr>
          </a:lstStyle>
          <a:p>
            <a:pPr lvl="0"/>
            <a:r>
              <a:rPr lang="en-US"/>
              <a:t>Click to edit Master subtitle style</a:t>
            </a:r>
          </a:p>
        </p:txBody>
      </p:sp>
      <p:pic>
        <p:nvPicPr>
          <p:cNvPr id="2" name="Picture 1" descr="A black background with white text  AI-generated content may be incorrect.">
            <a:extLst>
              <a:ext uri="{FF2B5EF4-FFF2-40B4-BE49-F238E27FC236}">
                <a16:creationId xmlns:a16="http://schemas.microsoft.com/office/drawing/2014/main" id="{D0C27F7D-9D54-AA53-73C2-A4ACEA805B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3413" y="4622145"/>
            <a:ext cx="1155033" cy="286725"/>
          </a:xfrm>
          <a:prstGeom prst="rect">
            <a:avLst/>
          </a:prstGeom>
        </p:spPr>
      </p:pic>
    </p:spTree>
    <p:extLst>
      <p:ext uri="{BB962C8B-B14F-4D97-AF65-F5344CB8AC3E}">
        <p14:creationId xmlns:p14="http://schemas.microsoft.com/office/powerpoint/2010/main" val="226193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with Icons">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4238BA2-6485-C35E-74A1-B010A665C451}"/>
              </a:ext>
            </a:extLst>
          </p:cNvPr>
          <p:cNvSpPr>
            <a:spLocks noGrp="1"/>
          </p:cNvSpPr>
          <p:nvPr>
            <p:ph idx="19"/>
          </p:nvPr>
        </p:nvSpPr>
        <p:spPr>
          <a:xfrm>
            <a:off x="1839513" y="1262072"/>
            <a:ext cx="2512247" cy="892456"/>
          </a:xfrm>
          <a:prstGeom prst="rect">
            <a:avLst/>
          </a:prstGeom>
        </p:spPr>
        <p:txBody>
          <a:bodyPr>
            <a:noAutofit/>
          </a:bodyPr>
          <a:lstStyle>
            <a:lvl1pPr marL="0" indent="0" algn="l">
              <a:lnSpc>
                <a:spcPct val="110000"/>
              </a:lnSpc>
              <a:spcBef>
                <a:spcPts val="0"/>
              </a:spcBef>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3429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2pPr>
            <a:lvl3pPr marL="6858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3pPr>
            <a:lvl4pPr marL="10287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4pPr>
            <a:lvl5pPr marL="13716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Picture Placeholder 19">
            <a:extLst>
              <a:ext uri="{FF2B5EF4-FFF2-40B4-BE49-F238E27FC236}">
                <a16:creationId xmlns:a16="http://schemas.microsoft.com/office/drawing/2014/main" id="{58373F48-D517-BA91-B223-9739656D537C}"/>
              </a:ext>
            </a:extLst>
          </p:cNvPr>
          <p:cNvSpPr>
            <a:spLocks noGrp="1"/>
          </p:cNvSpPr>
          <p:nvPr>
            <p:ph type="pic" sz="quarter" idx="28"/>
          </p:nvPr>
        </p:nvSpPr>
        <p:spPr>
          <a:xfrm>
            <a:off x="842755" y="1262072"/>
            <a:ext cx="822960" cy="822960"/>
          </a:xfrm>
        </p:spPr>
        <p:txBody>
          <a:bodyPr/>
          <a:lstStyle/>
          <a:p>
            <a:endParaRPr lang="en-US"/>
          </a:p>
        </p:txBody>
      </p:sp>
      <p:sp>
        <p:nvSpPr>
          <p:cNvPr id="10" name="Title 1">
            <a:extLst>
              <a:ext uri="{FF2B5EF4-FFF2-40B4-BE49-F238E27FC236}">
                <a16:creationId xmlns:a16="http://schemas.microsoft.com/office/drawing/2014/main" id="{9C921E2E-BDA8-BF71-FD0D-6812F786CC34}"/>
              </a:ext>
            </a:extLst>
          </p:cNvPr>
          <p:cNvSpPr>
            <a:spLocks noGrp="1"/>
          </p:cNvSpPr>
          <p:nvPr>
            <p:ph type="title"/>
          </p:nvPr>
        </p:nvSpPr>
        <p:spPr>
          <a:xfrm>
            <a:off x="365126" y="296009"/>
            <a:ext cx="8487276" cy="301357"/>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25656C62-96CD-1105-42F5-C61A56251422}"/>
              </a:ext>
            </a:extLst>
          </p:cNvPr>
          <p:cNvSpPr>
            <a:spLocks noGrp="1"/>
          </p:cNvSpPr>
          <p:nvPr>
            <p:ph type="body" sz="quarter" idx="13" hasCustomPrompt="1"/>
          </p:nvPr>
        </p:nvSpPr>
        <p:spPr>
          <a:xfrm>
            <a:off x="365126" y="627359"/>
            <a:ext cx="8488702" cy="257175"/>
          </a:xfrm>
          <a:prstGeom prst="rect">
            <a:avLst/>
          </a:prstGeom>
        </p:spPr>
        <p:txBody>
          <a:bodyPr>
            <a:noAutofit/>
          </a:bodyPr>
          <a:lstStyle>
            <a:lvl1pPr marL="0" indent="0">
              <a:lnSpc>
                <a:spcPct val="100000"/>
              </a:lnSpc>
              <a:buNone/>
              <a:defRPr sz="1400">
                <a:solidFill>
                  <a:schemeClr val="accent1"/>
                </a:solidFill>
                <a:latin typeface="Arial" panose="020B0604020202020204" pitchFamily="34" charset="0"/>
                <a:cs typeface="Arial" panose="020B0604020202020204" pitchFamily="34" charset="0"/>
              </a:defRPr>
            </a:lvl1pPr>
          </a:lstStyle>
          <a:p>
            <a:pPr lvl="0"/>
            <a:r>
              <a:rPr lang="en-US"/>
              <a:t>Click to edit Master subtitle style</a:t>
            </a:r>
          </a:p>
        </p:txBody>
      </p:sp>
      <p:sp>
        <p:nvSpPr>
          <p:cNvPr id="28" name="Content Placeholder 2">
            <a:extLst>
              <a:ext uri="{FF2B5EF4-FFF2-40B4-BE49-F238E27FC236}">
                <a16:creationId xmlns:a16="http://schemas.microsoft.com/office/drawing/2014/main" id="{3248E48B-97D7-34AA-432E-9CD441B65736}"/>
              </a:ext>
            </a:extLst>
          </p:cNvPr>
          <p:cNvSpPr>
            <a:spLocks noGrp="1"/>
          </p:cNvSpPr>
          <p:nvPr>
            <p:ph idx="29"/>
          </p:nvPr>
        </p:nvSpPr>
        <p:spPr>
          <a:xfrm>
            <a:off x="1831764" y="2455442"/>
            <a:ext cx="2512247" cy="892456"/>
          </a:xfrm>
          <a:prstGeom prst="rect">
            <a:avLst/>
          </a:prstGeom>
        </p:spPr>
        <p:txBody>
          <a:bodyPr>
            <a:noAutofit/>
          </a:bodyPr>
          <a:lstStyle>
            <a:lvl1pPr marL="0" indent="0" algn="l">
              <a:lnSpc>
                <a:spcPct val="110000"/>
              </a:lnSpc>
              <a:spcBef>
                <a:spcPts val="0"/>
              </a:spcBef>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3429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2pPr>
            <a:lvl3pPr marL="6858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3pPr>
            <a:lvl4pPr marL="10287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4pPr>
            <a:lvl5pPr marL="13716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Picture Placeholder 19">
            <a:extLst>
              <a:ext uri="{FF2B5EF4-FFF2-40B4-BE49-F238E27FC236}">
                <a16:creationId xmlns:a16="http://schemas.microsoft.com/office/drawing/2014/main" id="{56E2998D-96B1-8494-26B8-EDC4AC503704}"/>
              </a:ext>
            </a:extLst>
          </p:cNvPr>
          <p:cNvSpPr>
            <a:spLocks noGrp="1"/>
          </p:cNvSpPr>
          <p:nvPr>
            <p:ph type="pic" sz="quarter" idx="30"/>
          </p:nvPr>
        </p:nvSpPr>
        <p:spPr>
          <a:xfrm>
            <a:off x="842755" y="2455442"/>
            <a:ext cx="822960" cy="822960"/>
          </a:xfrm>
        </p:spPr>
        <p:txBody>
          <a:bodyPr/>
          <a:lstStyle/>
          <a:p>
            <a:endParaRPr lang="en-US"/>
          </a:p>
        </p:txBody>
      </p:sp>
      <p:sp>
        <p:nvSpPr>
          <p:cNvPr id="30" name="Content Placeholder 2">
            <a:extLst>
              <a:ext uri="{FF2B5EF4-FFF2-40B4-BE49-F238E27FC236}">
                <a16:creationId xmlns:a16="http://schemas.microsoft.com/office/drawing/2014/main" id="{0D5398BC-3C14-546E-CCAE-A7B9B9B56031}"/>
              </a:ext>
            </a:extLst>
          </p:cNvPr>
          <p:cNvSpPr>
            <a:spLocks noGrp="1"/>
          </p:cNvSpPr>
          <p:nvPr>
            <p:ph idx="31"/>
          </p:nvPr>
        </p:nvSpPr>
        <p:spPr>
          <a:xfrm>
            <a:off x="1816266" y="3648811"/>
            <a:ext cx="2512247" cy="892456"/>
          </a:xfrm>
          <a:prstGeom prst="rect">
            <a:avLst/>
          </a:prstGeom>
        </p:spPr>
        <p:txBody>
          <a:bodyPr>
            <a:noAutofit/>
          </a:bodyPr>
          <a:lstStyle>
            <a:lvl1pPr marL="0" indent="0" algn="l">
              <a:lnSpc>
                <a:spcPct val="110000"/>
              </a:lnSpc>
              <a:spcBef>
                <a:spcPts val="0"/>
              </a:spcBef>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3429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2pPr>
            <a:lvl3pPr marL="6858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3pPr>
            <a:lvl4pPr marL="10287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4pPr>
            <a:lvl5pPr marL="13716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Picture Placeholder 19">
            <a:extLst>
              <a:ext uri="{FF2B5EF4-FFF2-40B4-BE49-F238E27FC236}">
                <a16:creationId xmlns:a16="http://schemas.microsoft.com/office/drawing/2014/main" id="{3593E036-7A4E-E3E2-FA77-14FD5C31AFF1}"/>
              </a:ext>
            </a:extLst>
          </p:cNvPr>
          <p:cNvSpPr>
            <a:spLocks noGrp="1"/>
          </p:cNvSpPr>
          <p:nvPr>
            <p:ph type="pic" sz="quarter" idx="32"/>
          </p:nvPr>
        </p:nvSpPr>
        <p:spPr>
          <a:xfrm>
            <a:off x="842755" y="3648811"/>
            <a:ext cx="822960" cy="822960"/>
          </a:xfrm>
        </p:spPr>
        <p:txBody>
          <a:bodyPr/>
          <a:lstStyle/>
          <a:p>
            <a:endParaRPr lang="en-US"/>
          </a:p>
        </p:txBody>
      </p:sp>
      <p:sp>
        <p:nvSpPr>
          <p:cNvPr id="38" name="Content Placeholder 2">
            <a:extLst>
              <a:ext uri="{FF2B5EF4-FFF2-40B4-BE49-F238E27FC236}">
                <a16:creationId xmlns:a16="http://schemas.microsoft.com/office/drawing/2014/main" id="{3B2C1AEE-A6E3-12F4-0DB4-139880FC5826}"/>
              </a:ext>
            </a:extLst>
          </p:cNvPr>
          <p:cNvSpPr>
            <a:spLocks noGrp="1"/>
          </p:cNvSpPr>
          <p:nvPr>
            <p:ph idx="33"/>
          </p:nvPr>
        </p:nvSpPr>
        <p:spPr>
          <a:xfrm>
            <a:off x="5652096" y="1262072"/>
            <a:ext cx="2512247" cy="892456"/>
          </a:xfrm>
          <a:prstGeom prst="rect">
            <a:avLst/>
          </a:prstGeom>
        </p:spPr>
        <p:txBody>
          <a:bodyPr>
            <a:noAutofit/>
          </a:bodyPr>
          <a:lstStyle>
            <a:lvl1pPr marL="0" indent="0" algn="l">
              <a:lnSpc>
                <a:spcPct val="110000"/>
              </a:lnSpc>
              <a:spcBef>
                <a:spcPts val="0"/>
              </a:spcBef>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3429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2pPr>
            <a:lvl3pPr marL="6858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3pPr>
            <a:lvl4pPr marL="10287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4pPr>
            <a:lvl5pPr marL="13716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9" name="Picture Placeholder 19">
            <a:extLst>
              <a:ext uri="{FF2B5EF4-FFF2-40B4-BE49-F238E27FC236}">
                <a16:creationId xmlns:a16="http://schemas.microsoft.com/office/drawing/2014/main" id="{3281B92D-ED8C-690D-3AA7-03B8B7CE2BB5}"/>
              </a:ext>
            </a:extLst>
          </p:cNvPr>
          <p:cNvSpPr>
            <a:spLocks noGrp="1"/>
          </p:cNvSpPr>
          <p:nvPr>
            <p:ph type="pic" sz="quarter" idx="34"/>
          </p:nvPr>
        </p:nvSpPr>
        <p:spPr>
          <a:xfrm>
            <a:off x="4655338" y="1262072"/>
            <a:ext cx="822960" cy="822960"/>
          </a:xfrm>
        </p:spPr>
        <p:txBody>
          <a:bodyPr/>
          <a:lstStyle/>
          <a:p>
            <a:endParaRPr lang="en-US"/>
          </a:p>
        </p:txBody>
      </p:sp>
      <p:sp>
        <p:nvSpPr>
          <p:cNvPr id="40" name="Content Placeholder 2">
            <a:extLst>
              <a:ext uri="{FF2B5EF4-FFF2-40B4-BE49-F238E27FC236}">
                <a16:creationId xmlns:a16="http://schemas.microsoft.com/office/drawing/2014/main" id="{30ACAB18-D28E-523A-BA0B-431D66649F3F}"/>
              </a:ext>
            </a:extLst>
          </p:cNvPr>
          <p:cNvSpPr>
            <a:spLocks noGrp="1"/>
          </p:cNvSpPr>
          <p:nvPr>
            <p:ph idx="35"/>
          </p:nvPr>
        </p:nvSpPr>
        <p:spPr>
          <a:xfrm>
            <a:off x="5644347" y="2455442"/>
            <a:ext cx="2512247" cy="892456"/>
          </a:xfrm>
          <a:prstGeom prst="rect">
            <a:avLst/>
          </a:prstGeom>
        </p:spPr>
        <p:txBody>
          <a:bodyPr>
            <a:noAutofit/>
          </a:bodyPr>
          <a:lstStyle>
            <a:lvl1pPr marL="0" indent="0" algn="l">
              <a:lnSpc>
                <a:spcPct val="110000"/>
              </a:lnSpc>
              <a:spcBef>
                <a:spcPts val="0"/>
              </a:spcBef>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3429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2pPr>
            <a:lvl3pPr marL="6858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3pPr>
            <a:lvl4pPr marL="10287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4pPr>
            <a:lvl5pPr marL="13716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Picture Placeholder 19">
            <a:extLst>
              <a:ext uri="{FF2B5EF4-FFF2-40B4-BE49-F238E27FC236}">
                <a16:creationId xmlns:a16="http://schemas.microsoft.com/office/drawing/2014/main" id="{C71524A7-5904-3B17-923F-43A761F56EDE}"/>
              </a:ext>
            </a:extLst>
          </p:cNvPr>
          <p:cNvSpPr>
            <a:spLocks noGrp="1"/>
          </p:cNvSpPr>
          <p:nvPr>
            <p:ph type="pic" sz="quarter" idx="36"/>
          </p:nvPr>
        </p:nvSpPr>
        <p:spPr>
          <a:xfrm>
            <a:off x="4655338" y="2455442"/>
            <a:ext cx="822960" cy="822960"/>
          </a:xfrm>
        </p:spPr>
        <p:txBody>
          <a:bodyPr/>
          <a:lstStyle/>
          <a:p>
            <a:endParaRPr lang="en-US"/>
          </a:p>
        </p:txBody>
      </p:sp>
      <p:sp>
        <p:nvSpPr>
          <p:cNvPr id="42" name="Content Placeholder 2">
            <a:extLst>
              <a:ext uri="{FF2B5EF4-FFF2-40B4-BE49-F238E27FC236}">
                <a16:creationId xmlns:a16="http://schemas.microsoft.com/office/drawing/2014/main" id="{059BF7DC-83BB-AA44-BF03-336A283069F7}"/>
              </a:ext>
            </a:extLst>
          </p:cNvPr>
          <p:cNvSpPr>
            <a:spLocks noGrp="1"/>
          </p:cNvSpPr>
          <p:nvPr>
            <p:ph idx="37"/>
          </p:nvPr>
        </p:nvSpPr>
        <p:spPr>
          <a:xfrm>
            <a:off x="5628849" y="3648811"/>
            <a:ext cx="2512247" cy="892456"/>
          </a:xfrm>
          <a:prstGeom prst="rect">
            <a:avLst/>
          </a:prstGeom>
        </p:spPr>
        <p:txBody>
          <a:bodyPr>
            <a:noAutofit/>
          </a:bodyPr>
          <a:lstStyle>
            <a:lvl1pPr marL="0" indent="0" algn="l">
              <a:lnSpc>
                <a:spcPct val="110000"/>
              </a:lnSpc>
              <a:spcBef>
                <a:spcPts val="0"/>
              </a:spcBef>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3429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2pPr>
            <a:lvl3pPr marL="6858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3pPr>
            <a:lvl4pPr marL="10287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4pPr>
            <a:lvl5pPr marL="1371600" indent="0" algn="l">
              <a:lnSpc>
                <a:spcPct val="110000"/>
              </a:lnSpc>
              <a:spcBef>
                <a:spcPts val="450"/>
              </a:spcBef>
              <a:buNone/>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Picture Placeholder 19">
            <a:extLst>
              <a:ext uri="{FF2B5EF4-FFF2-40B4-BE49-F238E27FC236}">
                <a16:creationId xmlns:a16="http://schemas.microsoft.com/office/drawing/2014/main" id="{962ACD14-6616-2601-D45A-59BD7E7DC447}"/>
              </a:ext>
            </a:extLst>
          </p:cNvPr>
          <p:cNvSpPr>
            <a:spLocks noGrp="1"/>
          </p:cNvSpPr>
          <p:nvPr>
            <p:ph type="pic" sz="quarter" idx="38"/>
          </p:nvPr>
        </p:nvSpPr>
        <p:spPr>
          <a:xfrm>
            <a:off x="4655338" y="3648811"/>
            <a:ext cx="822960" cy="822960"/>
          </a:xfrm>
        </p:spPr>
        <p:txBody>
          <a:bodyPr/>
          <a:lstStyle/>
          <a:p>
            <a:endParaRPr lang="en-US"/>
          </a:p>
        </p:txBody>
      </p:sp>
      <p:pic>
        <p:nvPicPr>
          <p:cNvPr id="3" name="Picture 2" descr="A black background with white text  AI-generated content may be incorrect.">
            <a:extLst>
              <a:ext uri="{FF2B5EF4-FFF2-40B4-BE49-F238E27FC236}">
                <a16:creationId xmlns:a16="http://schemas.microsoft.com/office/drawing/2014/main" id="{5D9C00F1-490A-DEED-97EA-1D75E8953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3413" y="4622145"/>
            <a:ext cx="1155033" cy="286725"/>
          </a:xfrm>
          <a:prstGeom prst="rect">
            <a:avLst/>
          </a:prstGeom>
        </p:spPr>
      </p:pic>
    </p:spTree>
    <p:extLst>
      <p:ext uri="{BB962C8B-B14F-4D97-AF65-F5344CB8AC3E}">
        <p14:creationId xmlns:p14="http://schemas.microsoft.com/office/powerpoint/2010/main" val="226281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Image Left with Text Right">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2F1B012-8C72-7466-BEE0-243CC971243B}"/>
              </a:ext>
            </a:extLst>
          </p:cNvPr>
          <p:cNvSpPr>
            <a:spLocks noGrp="1"/>
          </p:cNvSpPr>
          <p:nvPr>
            <p:ph type="pic" sz="quarter" idx="29"/>
          </p:nvPr>
        </p:nvSpPr>
        <p:spPr>
          <a:xfrm>
            <a:off x="0" y="0"/>
            <a:ext cx="4007644" cy="5143500"/>
          </a:xfrm>
        </p:spPr>
        <p:txBody>
          <a:bodyPr/>
          <a:lstStyle/>
          <a:p>
            <a:endParaRPr lang="en-US"/>
          </a:p>
        </p:txBody>
      </p:sp>
      <p:sp>
        <p:nvSpPr>
          <p:cNvPr id="9" name="Title 1">
            <a:extLst>
              <a:ext uri="{FF2B5EF4-FFF2-40B4-BE49-F238E27FC236}">
                <a16:creationId xmlns:a16="http://schemas.microsoft.com/office/drawing/2014/main" id="{FB54BFC7-83FF-A99E-BE17-3F57CC068FE9}"/>
              </a:ext>
            </a:extLst>
          </p:cNvPr>
          <p:cNvSpPr>
            <a:spLocks noGrp="1"/>
          </p:cNvSpPr>
          <p:nvPr>
            <p:ph type="title"/>
          </p:nvPr>
        </p:nvSpPr>
        <p:spPr>
          <a:xfrm>
            <a:off x="4318396" y="336831"/>
            <a:ext cx="4589990" cy="357133"/>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41385964-88D3-A6D6-4A91-95FFFB933B0D}"/>
              </a:ext>
            </a:extLst>
          </p:cNvPr>
          <p:cNvSpPr>
            <a:spLocks noGrp="1"/>
          </p:cNvSpPr>
          <p:nvPr>
            <p:ph idx="1"/>
          </p:nvPr>
        </p:nvSpPr>
        <p:spPr>
          <a:xfrm>
            <a:off x="4318397" y="849086"/>
            <a:ext cx="4589990" cy="3678852"/>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background with white text  AI-generated content may be incorrect.">
            <a:extLst>
              <a:ext uri="{FF2B5EF4-FFF2-40B4-BE49-F238E27FC236}">
                <a16:creationId xmlns:a16="http://schemas.microsoft.com/office/drawing/2014/main" id="{4827481E-6426-732D-023C-04C2FE9BA7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3413" y="4622145"/>
            <a:ext cx="1155033" cy="286725"/>
          </a:xfrm>
          <a:prstGeom prst="rect">
            <a:avLst/>
          </a:prstGeom>
        </p:spPr>
      </p:pic>
    </p:spTree>
    <p:extLst>
      <p:ext uri="{BB962C8B-B14F-4D97-AF65-F5344CB8AC3E}">
        <p14:creationId xmlns:p14="http://schemas.microsoft.com/office/powerpoint/2010/main" val="3401501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ight with Text Lef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F758F93E-B5C8-CF6C-2D7A-92B223CEB743}"/>
              </a:ext>
            </a:extLst>
          </p:cNvPr>
          <p:cNvSpPr>
            <a:spLocks noGrp="1"/>
          </p:cNvSpPr>
          <p:nvPr>
            <p:ph type="pic" sz="quarter" idx="29"/>
          </p:nvPr>
        </p:nvSpPr>
        <p:spPr>
          <a:xfrm>
            <a:off x="5136355" y="7070"/>
            <a:ext cx="4007645" cy="5143500"/>
          </a:xfrm>
        </p:spPr>
        <p:txBody>
          <a:bodyPr/>
          <a:lstStyle/>
          <a:p>
            <a:endParaRPr lang="en-US"/>
          </a:p>
        </p:txBody>
      </p:sp>
      <p:sp>
        <p:nvSpPr>
          <p:cNvPr id="10" name="Title 1">
            <a:extLst>
              <a:ext uri="{FF2B5EF4-FFF2-40B4-BE49-F238E27FC236}">
                <a16:creationId xmlns:a16="http://schemas.microsoft.com/office/drawing/2014/main" id="{4C0CFA4B-56DC-D159-4BF0-30DE62C7A264}"/>
              </a:ext>
            </a:extLst>
          </p:cNvPr>
          <p:cNvSpPr>
            <a:spLocks noGrp="1"/>
          </p:cNvSpPr>
          <p:nvPr>
            <p:ph type="title"/>
          </p:nvPr>
        </p:nvSpPr>
        <p:spPr>
          <a:xfrm>
            <a:off x="305243" y="336831"/>
            <a:ext cx="4506072" cy="370330"/>
          </a:xfrm>
          <a:prstGeom prst="rect">
            <a:avLst/>
          </a:prstGeom>
        </p:spPr>
        <p:txBody>
          <a:bodyPr>
            <a:no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2B0EFCC8-3BF8-0E87-BC2A-12B945E8A102}"/>
              </a:ext>
            </a:extLst>
          </p:cNvPr>
          <p:cNvSpPr>
            <a:spLocks noGrp="1"/>
          </p:cNvSpPr>
          <p:nvPr>
            <p:ph idx="1"/>
          </p:nvPr>
        </p:nvSpPr>
        <p:spPr>
          <a:xfrm>
            <a:off x="305244" y="849086"/>
            <a:ext cx="4506071" cy="4051782"/>
          </a:xfrm>
          <a:prstGeom prst="rect">
            <a:avLst/>
          </a:prstGeom>
        </p:spPr>
        <p:txBody>
          <a:bodyPr>
            <a:noAutofit/>
          </a:bodyPr>
          <a:lstStyle>
            <a:lvl1pPr>
              <a:lnSpc>
                <a:spcPct val="110000"/>
              </a:lnSpc>
              <a:spcBef>
                <a:spcPts val="0"/>
              </a:spcBef>
              <a:defRPr sz="1400">
                <a:solidFill>
                  <a:schemeClr val="tx1"/>
                </a:solidFill>
                <a:latin typeface="Arial" panose="020B0604020202020204" pitchFamily="34" charset="0"/>
                <a:cs typeface="Arial" panose="020B0604020202020204" pitchFamily="34" charset="0"/>
              </a:defRPr>
            </a:lvl1pPr>
            <a:lvl2pPr>
              <a:lnSpc>
                <a:spcPct val="110000"/>
              </a:lnSpc>
              <a:spcBef>
                <a:spcPts val="0"/>
              </a:spcBef>
              <a:defRPr sz="1400">
                <a:solidFill>
                  <a:schemeClr val="tx1"/>
                </a:solidFill>
                <a:latin typeface="Arial" panose="020B0604020202020204" pitchFamily="34" charset="0"/>
                <a:cs typeface="Arial" panose="020B0604020202020204" pitchFamily="34" charset="0"/>
              </a:defRPr>
            </a:lvl2pPr>
            <a:lvl3pPr>
              <a:lnSpc>
                <a:spcPct val="110000"/>
              </a:lnSpc>
              <a:spcBef>
                <a:spcPts val="0"/>
              </a:spcBef>
              <a:defRPr sz="1400">
                <a:solidFill>
                  <a:schemeClr val="tx1"/>
                </a:solidFill>
                <a:latin typeface="Arial" panose="020B0604020202020204" pitchFamily="34" charset="0"/>
                <a:cs typeface="Arial" panose="020B0604020202020204" pitchFamily="34" charset="0"/>
              </a:defRPr>
            </a:lvl3pPr>
            <a:lvl4pPr>
              <a:lnSpc>
                <a:spcPct val="110000"/>
              </a:lnSpc>
              <a:spcBef>
                <a:spcPts val="0"/>
              </a:spcBef>
              <a:defRPr sz="1400">
                <a:solidFill>
                  <a:schemeClr val="tx1"/>
                </a:solidFill>
                <a:latin typeface="Arial" panose="020B0604020202020204" pitchFamily="34" charset="0"/>
                <a:cs typeface="Arial" panose="020B0604020202020204" pitchFamily="34" charset="0"/>
              </a:defRPr>
            </a:lvl4pPr>
            <a:lvl5pPr>
              <a:lnSpc>
                <a:spcPct val="11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background with white text  AI-generated content may be incorrect.">
            <a:extLst>
              <a:ext uri="{FF2B5EF4-FFF2-40B4-BE49-F238E27FC236}">
                <a16:creationId xmlns:a16="http://schemas.microsoft.com/office/drawing/2014/main" id="{CC4F06E9-6976-78A2-FD37-EF968E2707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5947" y="4622145"/>
            <a:ext cx="1155033" cy="286725"/>
          </a:xfrm>
          <a:prstGeom prst="rect">
            <a:avLst/>
          </a:prstGeom>
        </p:spPr>
      </p:pic>
    </p:spTree>
    <p:extLst>
      <p:ext uri="{BB962C8B-B14F-4D97-AF65-F5344CB8AC3E}">
        <p14:creationId xmlns:p14="http://schemas.microsoft.com/office/powerpoint/2010/main" val="985895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F884D-DA63-0F4A-B914-F4E534CEF993}"/>
              </a:ext>
            </a:extLst>
          </p:cNvPr>
          <p:cNvSpPr>
            <a:spLocks noGrp="1"/>
          </p:cNvSpPr>
          <p:nvPr>
            <p:ph type="title"/>
          </p:nvPr>
        </p:nvSpPr>
        <p:spPr>
          <a:xfrm>
            <a:off x="361020" y="283064"/>
            <a:ext cx="8571106" cy="411956"/>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FD0968A-6B6D-7302-5394-20B1E879DEE3}"/>
              </a:ext>
            </a:extLst>
          </p:cNvPr>
          <p:cNvSpPr>
            <a:spLocks noGrp="1"/>
          </p:cNvSpPr>
          <p:nvPr>
            <p:ph type="body" idx="1"/>
          </p:nvPr>
        </p:nvSpPr>
        <p:spPr>
          <a:xfrm>
            <a:off x="361020" y="806453"/>
            <a:ext cx="8571106" cy="41142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45205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25" r:id="rId3"/>
    <p:sldLayoutId id="2147483811" r:id="rId4"/>
    <p:sldLayoutId id="2147483828" r:id="rId5"/>
    <p:sldLayoutId id="2147483813" r:id="rId6"/>
    <p:sldLayoutId id="2147483814" r:id="rId7"/>
    <p:sldLayoutId id="2147483819" r:id="rId8"/>
    <p:sldLayoutId id="2147483820" r:id="rId9"/>
    <p:sldLayoutId id="2147483824" r:id="rId10"/>
    <p:sldLayoutId id="2147483815" r:id="rId11"/>
    <p:sldLayoutId id="2147483816" r:id="rId12"/>
    <p:sldLayoutId id="2147483817" r:id="rId13"/>
    <p:sldLayoutId id="2147483818" r:id="rId14"/>
    <p:sldLayoutId id="2147483827" r:id="rId15"/>
  </p:sldLayoutIdLst>
  <p:hf hdr="0" dt="0"/>
  <p:txStyles>
    <p:titleStyle>
      <a:lvl1pPr algn="l" defTabSz="6858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D750-C797-3A3C-72C5-E3880B06A612}"/>
              </a:ext>
            </a:extLst>
          </p:cNvPr>
          <p:cNvSpPr>
            <a:spLocks noGrp="1"/>
          </p:cNvSpPr>
          <p:nvPr>
            <p:ph type="title"/>
          </p:nvPr>
        </p:nvSpPr>
        <p:spPr>
          <a:xfrm>
            <a:off x="538090" y="624366"/>
            <a:ext cx="4643509" cy="2594304"/>
          </a:xfrm>
        </p:spPr>
        <p:txBody>
          <a:bodyPr/>
          <a:lstStyle/>
          <a:p>
            <a:r>
              <a:rPr lang="en-US" sz="4600">
                <a:solidFill>
                  <a:srgbClr val="FFFFFF"/>
                </a:solidFill>
                <a:ea typeface="Calibri" pitchFamily="34" charset="-122"/>
              </a:rPr>
              <a:t>A Vision for</a:t>
            </a:r>
            <a:br>
              <a:rPr lang="en-US" sz="4600"/>
            </a:br>
            <a:r>
              <a:rPr lang="en-US" sz="4600">
                <a:solidFill>
                  <a:srgbClr val="FFFFFF"/>
                </a:solidFill>
                <a:ea typeface="Calibri" pitchFamily="34" charset="-122"/>
              </a:rPr>
              <a:t>District Energy</a:t>
            </a:r>
            <a:br>
              <a:rPr lang="en-US" sz="4600"/>
            </a:br>
            <a:r>
              <a:rPr lang="en-US" sz="4600">
                <a:solidFill>
                  <a:srgbClr val="FFFFFF"/>
                </a:solidFill>
                <a:ea typeface="Calibri" pitchFamily="34" charset="-122"/>
              </a:rPr>
              <a:t>in Canada</a:t>
            </a:r>
            <a:endParaRPr lang="en-US" sz="4600"/>
          </a:p>
        </p:txBody>
      </p:sp>
      <p:sp>
        <p:nvSpPr>
          <p:cNvPr id="3" name="Text Placeholder 2">
            <a:extLst>
              <a:ext uri="{FF2B5EF4-FFF2-40B4-BE49-F238E27FC236}">
                <a16:creationId xmlns:a16="http://schemas.microsoft.com/office/drawing/2014/main" id="{492E5264-554F-FBA7-3043-8D1F2D65F2BE}"/>
              </a:ext>
            </a:extLst>
          </p:cNvPr>
          <p:cNvSpPr>
            <a:spLocks noGrp="1"/>
          </p:cNvSpPr>
          <p:nvPr>
            <p:ph type="body" sz="quarter" idx="11"/>
          </p:nvPr>
        </p:nvSpPr>
        <p:spPr>
          <a:xfrm>
            <a:off x="524732" y="2927854"/>
            <a:ext cx="3805530" cy="1510915"/>
          </a:xfrm>
        </p:spPr>
        <p:txBody>
          <a:bodyPr/>
          <a:lstStyle/>
          <a:p>
            <a:r>
              <a:rPr lang="en-US">
                <a:solidFill>
                  <a:srgbClr val="D8E4EC"/>
                </a:solidFill>
                <a:ea typeface="Calibri" pitchFamily="34" charset="-122"/>
              </a:rPr>
              <a:t>How federal investment in shared thermal networks can decarbonize buildings, relieve the electricity grid, and advance Canada's climate goals.</a:t>
            </a:r>
            <a:endParaRPr lang="en-US"/>
          </a:p>
        </p:txBody>
      </p:sp>
      <p:sp>
        <p:nvSpPr>
          <p:cNvPr id="4" name="Text 5">
            <a:extLst>
              <a:ext uri="{FF2B5EF4-FFF2-40B4-BE49-F238E27FC236}">
                <a16:creationId xmlns:a16="http://schemas.microsoft.com/office/drawing/2014/main" id="{FD742F5D-40C2-E840-B8A5-64BB79700EDB}"/>
              </a:ext>
            </a:extLst>
          </p:cNvPr>
          <p:cNvSpPr/>
          <p:nvPr/>
        </p:nvSpPr>
        <p:spPr>
          <a:xfrm>
            <a:off x="6532403" y="362466"/>
            <a:ext cx="2926080" cy="685800"/>
          </a:xfrm>
          <a:prstGeom prst="rect">
            <a:avLst/>
          </a:prstGeom>
          <a:noFill/>
          <a:ln/>
        </p:spPr>
        <p:txBody>
          <a:bodyPr wrap="square" rtlCol="0" anchor="ctr"/>
          <a:lstStyle/>
          <a:p>
            <a:pPr marL="0" indent="0" algn="ctr">
              <a:buNone/>
            </a:pPr>
            <a:r>
              <a:rPr lang="en-US" sz="4000" b="1">
                <a:solidFill>
                  <a:schemeClr val="accent3"/>
                </a:solidFill>
                <a:latin typeface="Arial" panose="020B0604020202020204" pitchFamily="34" charset="0"/>
                <a:ea typeface="Calibri" pitchFamily="34" charset="-122"/>
                <a:cs typeface="Arial" panose="020B0604020202020204" pitchFamily="34" charset="0"/>
              </a:rPr>
              <a:t>250+</a:t>
            </a:r>
            <a:endParaRPr lang="en-US" sz="4000">
              <a:solidFill>
                <a:schemeClr val="accent3"/>
              </a:solidFill>
              <a:latin typeface="Arial" panose="020B0604020202020204" pitchFamily="34" charset="0"/>
              <a:cs typeface="Arial" panose="020B0604020202020204" pitchFamily="34" charset="0"/>
            </a:endParaRPr>
          </a:p>
        </p:txBody>
      </p:sp>
      <p:sp>
        <p:nvSpPr>
          <p:cNvPr id="5" name="Text 6">
            <a:extLst>
              <a:ext uri="{FF2B5EF4-FFF2-40B4-BE49-F238E27FC236}">
                <a16:creationId xmlns:a16="http://schemas.microsoft.com/office/drawing/2014/main" id="{D4E53053-8109-7283-EA6E-D0DDC895CD00}"/>
              </a:ext>
            </a:extLst>
          </p:cNvPr>
          <p:cNvSpPr/>
          <p:nvPr/>
        </p:nvSpPr>
        <p:spPr>
          <a:xfrm>
            <a:off x="6674067" y="901962"/>
            <a:ext cx="2784416" cy="548640"/>
          </a:xfrm>
          <a:prstGeom prst="rect">
            <a:avLst/>
          </a:prstGeom>
          <a:noFill/>
          <a:ln/>
        </p:spPr>
        <p:txBody>
          <a:bodyPr wrap="square" rtlCol="0" anchor="ctr"/>
          <a:lstStyle/>
          <a:p>
            <a:pPr marL="0" indent="0" algn="ctr">
              <a:buNone/>
            </a:pPr>
            <a:r>
              <a:rPr lang="en-US" sz="1300">
                <a:solidFill>
                  <a:srgbClr val="D8E4EC"/>
                </a:solidFill>
                <a:latin typeface="Arial" panose="020B0604020202020204" pitchFamily="34" charset="0"/>
                <a:ea typeface="Calibri" pitchFamily="34" charset="-122"/>
                <a:cs typeface="Arial" panose="020B0604020202020204" pitchFamily="34" charset="0"/>
              </a:rPr>
              <a:t>district energy</a:t>
            </a:r>
            <a:endParaRPr lang="en-US" sz="1300">
              <a:latin typeface="Arial" panose="020B0604020202020204" pitchFamily="34" charset="0"/>
              <a:cs typeface="Arial" panose="020B0604020202020204" pitchFamily="34" charset="0"/>
            </a:endParaRPr>
          </a:p>
          <a:p>
            <a:pPr marL="0" indent="0" algn="ctr">
              <a:buNone/>
            </a:pPr>
            <a:r>
              <a:rPr lang="en-US" sz="1300">
                <a:solidFill>
                  <a:srgbClr val="D8E4EC"/>
                </a:solidFill>
                <a:latin typeface="Arial" panose="020B0604020202020204" pitchFamily="34" charset="0"/>
                <a:ea typeface="Calibri" pitchFamily="34" charset="-122"/>
                <a:cs typeface="Arial" panose="020B0604020202020204" pitchFamily="34" charset="0"/>
              </a:rPr>
              <a:t>systems in Canada</a:t>
            </a:r>
            <a:endParaRPr lang="en-US" sz="1300">
              <a:latin typeface="Arial" panose="020B0604020202020204" pitchFamily="34" charset="0"/>
              <a:cs typeface="Arial" panose="020B0604020202020204" pitchFamily="34" charset="0"/>
            </a:endParaRPr>
          </a:p>
        </p:txBody>
      </p:sp>
      <p:sp>
        <p:nvSpPr>
          <p:cNvPr id="6" name="Text 8">
            <a:extLst>
              <a:ext uri="{FF2B5EF4-FFF2-40B4-BE49-F238E27FC236}">
                <a16:creationId xmlns:a16="http://schemas.microsoft.com/office/drawing/2014/main" id="{26BC32D2-C242-C6D6-3EE1-3D7B6B7657DD}"/>
              </a:ext>
            </a:extLst>
          </p:cNvPr>
          <p:cNvSpPr/>
          <p:nvPr/>
        </p:nvSpPr>
        <p:spPr>
          <a:xfrm>
            <a:off x="6532403" y="1578618"/>
            <a:ext cx="2926080" cy="685800"/>
          </a:xfrm>
          <a:prstGeom prst="rect">
            <a:avLst/>
          </a:prstGeom>
          <a:noFill/>
          <a:ln/>
        </p:spPr>
        <p:txBody>
          <a:bodyPr wrap="square" lIns="91440" tIns="45720" rIns="91440" bIns="45720" rtlCol="0" anchor="ctr"/>
          <a:lstStyle/>
          <a:p>
            <a:pPr marL="0" indent="0" algn="ctr">
              <a:buNone/>
            </a:pPr>
            <a:r>
              <a:rPr lang="en-US" sz="4000" b="1">
                <a:solidFill>
                  <a:schemeClr val="accent3"/>
                </a:solidFill>
                <a:latin typeface="Arial"/>
                <a:ea typeface="Calibri"/>
                <a:cs typeface="Arial"/>
              </a:rPr>
              <a:t>2.5%</a:t>
            </a:r>
            <a:endParaRPr lang="en-US" sz="4000">
              <a:solidFill>
                <a:schemeClr val="accent3"/>
              </a:solidFill>
              <a:latin typeface="Arial"/>
              <a:ea typeface="Calibri"/>
              <a:cs typeface="Arial"/>
            </a:endParaRPr>
          </a:p>
        </p:txBody>
      </p:sp>
      <p:sp>
        <p:nvSpPr>
          <p:cNvPr id="7" name="Text 9">
            <a:extLst>
              <a:ext uri="{FF2B5EF4-FFF2-40B4-BE49-F238E27FC236}">
                <a16:creationId xmlns:a16="http://schemas.microsoft.com/office/drawing/2014/main" id="{24AFD183-6D22-EA81-E236-051041684144}"/>
              </a:ext>
            </a:extLst>
          </p:cNvPr>
          <p:cNvSpPr/>
          <p:nvPr/>
        </p:nvSpPr>
        <p:spPr>
          <a:xfrm>
            <a:off x="6532403" y="2121387"/>
            <a:ext cx="2926080" cy="548640"/>
          </a:xfrm>
          <a:prstGeom prst="rect">
            <a:avLst/>
          </a:prstGeom>
          <a:noFill/>
          <a:ln/>
        </p:spPr>
        <p:txBody>
          <a:bodyPr wrap="square" rtlCol="0" anchor="ctr"/>
          <a:lstStyle/>
          <a:p>
            <a:pPr marL="0" indent="0" algn="ctr">
              <a:buNone/>
            </a:pPr>
            <a:r>
              <a:rPr lang="en-US" sz="1300">
                <a:solidFill>
                  <a:srgbClr val="D8E4EC"/>
                </a:solidFill>
                <a:latin typeface="Arial" panose="020B0604020202020204" pitchFamily="34" charset="0"/>
                <a:ea typeface="Calibri" pitchFamily="34" charset="-122"/>
                <a:cs typeface="Arial" panose="020B0604020202020204" pitchFamily="34" charset="0"/>
              </a:rPr>
              <a:t>of heating demand</a:t>
            </a:r>
            <a:endParaRPr lang="en-US" sz="1300">
              <a:latin typeface="Arial" panose="020B0604020202020204" pitchFamily="34" charset="0"/>
              <a:cs typeface="Arial" panose="020B0604020202020204" pitchFamily="34" charset="0"/>
            </a:endParaRPr>
          </a:p>
          <a:p>
            <a:pPr marL="0" indent="0" algn="ctr">
              <a:buNone/>
            </a:pPr>
            <a:r>
              <a:rPr lang="en-US" sz="1300">
                <a:solidFill>
                  <a:srgbClr val="D8E4EC"/>
                </a:solidFill>
                <a:latin typeface="Arial" panose="020B0604020202020204" pitchFamily="34" charset="0"/>
                <a:ea typeface="Calibri" pitchFamily="34" charset="-122"/>
                <a:cs typeface="Arial" panose="020B0604020202020204" pitchFamily="34" charset="0"/>
              </a:rPr>
              <a:t>currently served</a:t>
            </a:r>
            <a:endParaRPr lang="en-US" sz="1300">
              <a:latin typeface="Arial" panose="020B0604020202020204" pitchFamily="34" charset="0"/>
              <a:cs typeface="Arial" panose="020B0604020202020204" pitchFamily="34" charset="0"/>
            </a:endParaRPr>
          </a:p>
        </p:txBody>
      </p:sp>
      <p:sp>
        <p:nvSpPr>
          <p:cNvPr id="8" name="Text 11">
            <a:extLst>
              <a:ext uri="{FF2B5EF4-FFF2-40B4-BE49-F238E27FC236}">
                <a16:creationId xmlns:a16="http://schemas.microsoft.com/office/drawing/2014/main" id="{DADAB2FD-382A-2507-FB5A-F7584B8F9F8B}"/>
              </a:ext>
            </a:extLst>
          </p:cNvPr>
          <p:cNvSpPr/>
          <p:nvPr/>
        </p:nvSpPr>
        <p:spPr>
          <a:xfrm>
            <a:off x="6532403" y="2798043"/>
            <a:ext cx="2926080" cy="685800"/>
          </a:xfrm>
          <a:prstGeom prst="rect">
            <a:avLst/>
          </a:prstGeom>
          <a:noFill/>
          <a:ln/>
        </p:spPr>
        <p:txBody>
          <a:bodyPr wrap="square" lIns="91440" tIns="45720" rIns="91440" bIns="45720" rtlCol="0" anchor="ctr"/>
          <a:lstStyle/>
          <a:p>
            <a:pPr marL="0" indent="0" algn="ctr">
              <a:buNone/>
            </a:pPr>
            <a:r>
              <a:rPr lang="en-US" sz="4000" b="1">
                <a:solidFill>
                  <a:schemeClr val="accent3"/>
                </a:solidFill>
                <a:latin typeface="Arial"/>
                <a:ea typeface="Calibri"/>
                <a:cs typeface="Arial"/>
              </a:rPr>
              <a:t>25%</a:t>
            </a:r>
            <a:endParaRPr lang="en-US" sz="4000">
              <a:solidFill>
                <a:schemeClr val="accent3"/>
              </a:solidFill>
              <a:latin typeface="Arial"/>
              <a:ea typeface="Calibri"/>
              <a:cs typeface="Arial"/>
            </a:endParaRPr>
          </a:p>
        </p:txBody>
      </p:sp>
      <p:sp>
        <p:nvSpPr>
          <p:cNvPr id="9" name="Text 12">
            <a:extLst>
              <a:ext uri="{FF2B5EF4-FFF2-40B4-BE49-F238E27FC236}">
                <a16:creationId xmlns:a16="http://schemas.microsoft.com/office/drawing/2014/main" id="{39763728-7A73-AA8C-3970-635C6DD55227}"/>
              </a:ext>
            </a:extLst>
          </p:cNvPr>
          <p:cNvSpPr/>
          <p:nvPr/>
        </p:nvSpPr>
        <p:spPr>
          <a:xfrm>
            <a:off x="6532403" y="3345932"/>
            <a:ext cx="2926080" cy="548640"/>
          </a:xfrm>
          <a:prstGeom prst="rect">
            <a:avLst/>
          </a:prstGeom>
          <a:noFill/>
          <a:ln/>
        </p:spPr>
        <p:txBody>
          <a:bodyPr wrap="square" rtlCol="0" anchor="ctr"/>
          <a:lstStyle/>
          <a:p>
            <a:pPr marL="0" indent="0" algn="ctr">
              <a:buNone/>
            </a:pPr>
            <a:r>
              <a:rPr lang="en-US" sz="1300">
                <a:solidFill>
                  <a:srgbClr val="D8E4EC"/>
                </a:solidFill>
                <a:latin typeface="Arial" panose="020B0604020202020204" pitchFamily="34" charset="0"/>
                <a:ea typeface="Calibri" pitchFamily="34" charset="-122"/>
                <a:cs typeface="Arial" panose="020B0604020202020204" pitchFamily="34" charset="0"/>
              </a:rPr>
              <a:t>potential in dense</a:t>
            </a:r>
            <a:endParaRPr lang="en-US" sz="1300">
              <a:latin typeface="Arial" panose="020B0604020202020204" pitchFamily="34" charset="0"/>
              <a:cs typeface="Arial" panose="020B0604020202020204" pitchFamily="34" charset="0"/>
            </a:endParaRPr>
          </a:p>
          <a:p>
            <a:pPr marL="0" indent="0" algn="ctr">
              <a:buNone/>
            </a:pPr>
            <a:r>
              <a:rPr lang="en-US" sz="1300">
                <a:solidFill>
                  <a:srgbClr val="D8E4EC"/>
                </a:solidFill>
                <a:latin typeface="Arial" panose="020B0604020202020204" pitchFamily="34" charset="0"/>
                <a:ea typeface="Calibri" pitchFamily="34" charset="-122"/>
                <a:cs typeface="Arial" panose="020B0604020202020204" pitchFamily="34" charset="0"/>
              </a:rPr>
              <a:t>areas (international)</a:t>
            </a:r>
            <a:endParaRPr lang="en-US" sz="1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0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Shape 0">
            <a:extLst>
              <a:ext uri="{FF2B5EF4-FFF2-40B4-BE49-F238E27FC236}">
                <a16:creationId xmlns:a16="http://schemas.microsoft.com/office/drawing/2014/main" id="{6C4C39F2-74AA-D3BD-A995-1093D330E899}"/>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4" name="Shape 2"/>
          <p:cNvSpPr/>
          <p:nvPr/>
        </p:nvSpPr>
        <p:spPr>
          <a:xfrm>
            <a:off x="274320" y="1280160"/>
            <a:ext cx="1965960" cy="2286000"/>
          </a:xfrm>
          <a:prstGeom prst="rect">
            <a:avLst/>
          </a:prstGeom>
          <a:solidFill>
            <a:srgbClr val="0A2A4A"/>
          </a:solidFill>
          <a:ln/>
          <a:effectLst>
            <a:outerShdw blurRad="76200" dist="25400" dir="8100000" algn="bl" rotWithShape="0">
              <a:srgbClr val="000000">
                <a:alpha val="15000"/>
              </a:srgbClr>
            </a:outerShdw>
          </a:effectLst>
        </p:spPr>
        <p:txBody>
          <a:bodyPr/>
          <a:lstStyle/>
          <a:p>
            <a:endParaRPr lang="en-US">
              <a:latin typeface="Arial" panose="020B0604020202020204" pitchFamily="34" charset="0"/>
              <a:cs typeface="Arial" panose="020B0604020202020204" pitchFamily="34" charset="0"/>
            </a:endParaRPr>
          </a:p>
        </p:txBody>
      </p:sp>
      <p:sp>
        <p:nvSpPr>
          <p:cNvPr id="5" name="Text 3"/>
          <p:cNvSpPr/>
          <p:nvPr/>
        </p:nvSpPr>
        <p:spPr>
          <a:xfrm>
            <a:off x="365760" y="1530096"/>
            <a:ext cx="1783080" cy="59436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Federal Government</a:t>
            </a:r>
            <a:endParaRPr lang="en-US" sz="1400">
              <a:latin typeface="Arial" panose="020B0604020202020204" pitchFamily="34" charset="0"/>
              <a:cs typeface="Arial" panose="020B0604020202020204" pitchFamily="34" charset="0"/>
            </a:endParaRPr>
          </a:p>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Provides</a:t>
            </a:r>
            <a:endParaRPr lang="en-US" sz="1400">
              <a:latin typeface="Arial" panose="020B0604020202020204" pitchFamily="34" charset="0"/>
              <a:cs typeface="Arial" panose="020B0604020202020204" pitchFamily="34" charset="0"/>
            </a:endParaRPr>
          </a:p>
        </p:txBody>
      </p:sp>
      <p:sp>
        <p:nvSpPr>
          <p:cNvPr id="6" name="Shape 4"/>
          <p:cNvSpPr/>
          <p:nvPr/>
        </p:nvSpPr>
        <p:spPr>
          <a:xfrm>
            <a:off x="868680" y="2362200"/>
            <a:ext cx="777240" cy="27432"/>
          </a:xfrm>
          <a:prstGeom prst="rect">
            <a:avLst/>
          </a:prstGeom>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7" name="Text 5"/>
          <p:cNvSpPr/>
          <p:nvPr/>
        </p:nvSpPr>
        <p:spPr>
          <a:xfrm>
            <a:off x="365760" y="2148840"/>
            <a:ext cx="1783080" cy="1280160"/>
          </a:xfrm>
          <a:prstGeom prst="rect">
            <a:avLst/>
          </a:prstGeom>
          <a:noFill/>
          <a:ln/>
        </p:spPr>
        <p:txBody>
          <a:bodyPr wrap="square" rtlCol="0" anchor="ctr"/>
          <a:lstStyle/>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Planning support</a:t>
            </a:r>
            <a:endParaRPr lang="en-US" sz="1000">
              <a:latin typeface="Arial" panose="020B0604020202020204" pitchFamily="34" charset="0"/>
              <a:cs typeface="Arial" panose="020B0604020202020204" pitchFamily="34" charset="0"/>
            </a:endParaRPr>
          </a:p>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Seed capital</a:t>
            </a:r>
            <a:endParaRPr lang="en-US" sz="1000">
              <a:latin typeface="Arial" panose="020B0604020202020204" pitchFamily="34" charset="0"/>
              <a:cs typeface="Arial" panose="020B0604020202020204" pitchFamily="34" charset="0"/>
            </a:endParaRPr>
          </a:p>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Policy framework</a:t>
            </a:r>
            <a:endParaRPr lang="en-US" sz="1000">
              <a:latin typeface="Arial" panose="020B0604020202020204" pitchFamily="34" charset="0"/>
              <a:cs typeface="Arial" panose="020B0604020202020204" pitchFamily="34" charset="0"/>
            </a:endParaRPr>
          </a:p>
        </p:txBody>
      </p:sp>
      <p:sp>
        <p:nvSpPr>
          <p:cNvPr id="8" name="Shape 6"/>
          <p:cNvSpPr/>
          <p:nvPr/>
        </p:nvSpPr>
        <p:spPr>
          <a:xfrm>
            <a:off x="2240280" y="2350008"/>
            <a:ext cx="210312" cy="64008"/>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9" name="Shape 7"/>
          <p:cNvSpPr/>
          <p:nvPr/>
        </p:nvSpPr>
        <p:spPr>
          <a:xfrm>
            <a:off x="2390692" y="2286000"/>
            <a:ext cx="64008" cy="201168"/>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10" name="Shape 8"/>
          <p:cNvSpPr/>
          <p:nvPr/>
        </p:nvSpPr>
        <p:spPr>
          <a:xfrm>
            <a:off x="2450592" y="1280160"/>
            <a:ext cx="1965960" cy="2286000"/>
          </a:xfrm>
          <a:prstGeom prst="rect">
            <a:avLst/>
          </a:prstGeom>
          <a:solidFill>
            <a:srgbClr val="0D7377"/>
          </a:solidFill>
          <a:ln/>
          <a:effectLst>
            <a:outerShdw blurRad="76200" dist="25400" dir="8100000" algn="bl" rotWithShape="0">
              <a:srgbClr val="000000">
                <a:alpha val="15000"/>
              </a:srgbClr>
            </a:outerShdw>
          </a:effectLst>
        </p:spPr>
        <p:txBody>
          <a:bodyPr/>
          <a:lstStyle/>
          <a:p>
            <a:endParaRPr lang="en-US">
              <a:latin typeface="Arial" panose="020B0604020202020204" pitchFamily="34" charset="0"/>
              <a:cs typeface="Arial" panose="020B0604020202020204" pitchFamily="34" charset="0"/>
            </a:endParaRPr>
          </a:p>
        </p:txBody>
      </p:sp>
      <p:sp>
        <p:nvSpPr>
          <p:cNvPr id="11" name="Text 9"/>
          <p:cNvSpPr/>
          <p:nvPr/>
        </p:nvSpPr>
        <p:spPr>
          <a:xfrm>
            <a:off x="2542032" y="1530096"/>
            <a:ext cx="1783080" cy="59436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Energy Planning </a:t>
            </a:r>
            <a:endParaRPr lang="en-US" sz="1400">
              <a:latin typeface="Arial" panose="020B0604020202020204" pitchFamily="34" charset="0"/>
              <a:cs typeface="Arial" panose="020B0604020202020204" pitchFamily="34" charset="0"/>
            </a:endParaRPr>
          </a:p>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&amp; Feasibility</a:t>
            </a:r>
            <a:endParaRPr lang="en-US" sz="1400">
              <a:latin typeface="Arial" panose="020B0604020202020204" pitchFamily="34" charset="0"/>
              <a:cs typeface="Arial" panose="020B0604020202020204" pitchFamily="34" charset="0"/>
            </a:endParaRPr>
          </a:p>
        </p:txBody>
      </p:sp>
      <p:sp>
        <p:nvSpPr>
          <p:cNvPr id="12" name="Shape 10"/>
          <p:cNvSpPr/>
          <p:nvPr/>
        </p:nvSpPr>
        <p:spPr>
          <a:xfrm>
            <a:off x="3044952" y="2362200"/>
            <a:ext cx="777240" cy="27432"/>
          </a:xfrm>
          <a:prstGeom prst="rect">
            <a:avLst/>
          </a:prstGeom>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13" name="Text 11"/>
          <p:cNvSpPr/>
          <p:nvPr/>
        </p:nvSpPr>
        <p:spPr>
          <a:xfrm>
            <a:off x="2542032" y="2148840"/>
            <a:ext cx="1783080" cy="1280160"/>
          </a:xfrm>
          <a:prstGeom prst="rect">
            <a:avLst/>
          </a:prstGeom>
          <a:noFill/>
          <a:ln/>
        </p:spPr>
        <p:txBody>
          <a:bodyPr wrap="square" rtlCol="0" anchor="ctr"/>
          <a:lstStyle/>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Identify viable zones</a:t>
            </a:r>
            <a:endParaRPr lang="en-US" sz="1000">
              <a:latin typeface="Arial" panose="020B0604020202020204" pitchFamily="34" charset="0"/>
              <a:cs typeface="Arial" panose="020B0604020202020204" pitchFamily="34" charset="0"/>
            </a:endParaRPr>
          </a:p>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Standardized business cases</a:t>
            </a:r>
            <a:r>
              <a:rPr lang="en-US" sz="1000">
                <a:latin typeface="Arial" panose="020B0604020202020204" pitchFamily="34" charset="0"/>
                <a:cs typeface="Arial" panose="020B0604020202020204" pitchFamily="34" charset="0"/>
              </a:rPr>
              <a:t> </a:t>
            </a:r>
            <a:r>
              <a:rPr lang="en-US" sz="1000">
                <a:solidFill>
                  <a:srgbClr val="FFFFFF"/>
                </a:solidFill>
                <a:latin typeface="Arial" panose="020B0604020202020204" pitchFamily="34" charset="0"/>
                <a:ea typeface="Calibri" pitchFamily="34" charset="-122"/>
                <a:cs typeface="Arial" panose="020B0604020202020204" pitchFamily="34" charset="0"/>
              </a:rPr>
              <a:t>Credit enhancement</a:t>
            </a:r>
            <a:endParaRPr lang="en-US" sz="1000">
              <a:latin typeface="Arial" panose="020B0604020202020204" pitchFamily="34" charset="0"/>
              <a:cs typeface="Arial" panose="020B0604020202020204" pitchFamily="34" charset="0"/>
            </a:endParaRPr>
          </a:p>
        </p:txBody>
      </p:sp>
      <p:sp>
        <p:nvSpPr>
          <p:cNvPr id="14" name="Shape 12"/>
          <p:cNvSpPr/>
          <p:nvPr/>
        </p:nvSpPr>
        <p:spPr>
          <a:xfrm>
            <a:off x="4416552" y="2350008"/>
            <a:ext cx="210312" cy="64008"/>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15" name="Shape 13"/>
          <p:cNvSpPr/>
          <p:nvPr/>
        </p:nvSpPr>
        <p:spPr>
          <a:xfrm>
            <a:off x="4566964" y="2286000"/>
            <a:ext cx="64008" cy="201168"/>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16" name="Shape 14"/>
          <p:cNvSpPr/>
          <p:nvPr/>
        </p:nvSpPr>
        <p:spPr>
          <a:xfrm>
            <a:off x="4626864" y="1280160"/>
            <a:ext cx="1965960" cy="2286000"/>
          </a:xfrm>
          <a:prstGeom prst="rect">
            <a:avLst/>
          </a:prstGeom>
          <a:solidFill>
            <a:srgbClr val="2A7D4F"/>
          </a:solidFill>
          <a:ln/>
          <a:effectLst>
            <a:outerShdw blurRad="76200" dist="25400" dir="8100000" algn="bl" rotWithShape="0">
              <a:srgbClr val="000000">
                <a:alpha val="15000"/>
              </a:srgbClr>
            </a:outerShdw>
          </a:effectLst>
        </p:spPr>
        <p:txBody>
          <a:bodyPr/>
          <a:lstStyle/>
          <a:p>
            <a:endParaRPr lang="en-US">
              <a:latin typeface="Arial" panose="020B0604020202020204" pitchFamily="34" charset="0"/>
              <a:cs typeface="Arial" panose="020B0604020202020204" pitchFamily="34" charset="0"/>
            </a:endParaRPr>
          </a:p>
        </p:txBody>
      </p:sp>
      <p:sp>
        <p:nvSpPr>
          <p:cNvPr id="17" name="Text 15"/>
          <p:cNvSpPr/>
          <p:nvPr/>
        </p:nvSpPr>
        <p:spPr>
          <a:xfrm>
            <a:off x="4718304" y="1530096"/>
            <a:ext cx="1783080" cy="59436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Private Capital</a:t>
            </a:r>
            <a:endParaRPr lang="en-US" sz="1400">
              <a:latin typeface="Arial" panose="020B0604020202020204" pitchFamily="34" charset="0"/>
              <a:cs typeface="Arial" panose="020B0604020202020204" pitchFamily="34" charset="0"/>
            </a:endParaRPr>
          </a:p>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Follows</a:t>
            </a:r>
            <a:endParaRPr lang="en-US" sz="1400">
              <a:latin typeface="Arial" panose="020B0604020202020204" pitchFamily="34" charset="0"/>
              <a:cs typeface="Arial" panose="020B0604020202020204" pitchFamily="34" charset="0"/>
            </a:endParaRPr>
          </a:p>
        </p:txBody>
      </p:sp>
      <p:sp>
        <p:nvSpPr>
          <p:cNvPr id="18" name="Shape 16"/>
          <p:cNvSpPr/>
          <p:nvPr/>
        </p:nvSpPr>
        <p:spPr>
          <a:xfrm>
            <a:off x="5221224" y="2362200"/>
            <a:ext cx="777240" cy="27432"/>
          </a:xfrm>
          <a:prstGeom prst="rect">
            <a:avLst/>
          </a:prstGeom>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19" name="Text 17"/>
          <p:cNvSpPr/>
          <p:nvPr/>
        </p:nvSpPr>
        <p:spPr>
          <a:xfrm>
            <a:off x="4718304" y="2148840"/>
            <a:ext cx="1783080" cy="1280160"/>
          </a:xfrm>
          <a:prstGeom prst="rect">
            <a:avLst/>
          </a:prstGeom>
          <a:noFill/>
          <a:ln/>
        </p:spPr>
        <p:txBody>
          <a:bodyPr wrap="square" rtlCol="0" anchor="ctr"/>
          <a:lstStyle/>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IDEA member companies are eager to invest</a:t>
            </a:r>
            <a:endParaRPr lang="en-US" sz="1000">
              <a:latin typeface="Arial" panose="020B0604020202020204" pitchFamily="34" charset="0"/>
              <a:cs typeface="Arial" panose="020B0604020202020204" pitchFamily="34" charset="0"/>
            </a:endParaRPr>
          </a:p>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where conditions are right</a:t>
            </a:r>
            <a:endParaRPr lang="en-US" sz="1000">
              <a:latin typeface="Arial" panose="020B0604020202020204" pitchFamily="34" charset="0"/>
              <a:cs typeface="Arial" panose="020B0604020202020204" pitchFamily="34" charset="0"/>
            </a:endParaRPr>
          </a:p>
        </p:txBody>
      </p:sp>
      <p:sp>
        <p:nvSpPr>
          <p:cNvPr id="20" name="Shape 18"/>
          <p:cNvSpPr/>
          <p:nvPr/>
        </p:nvSpPr>
        <p:spPr>
          <a:xfrm>
            <a:off x="6592824" y="2350008"/>
            <a:ext cx="210312" cy="64008"/>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21" name="Shape 19"/>
          <p:cNvSpPr/>
          <p:nvPr/>
        </p:nvSpPr>
        <p:spPr>
          <a:xfrm>
            <a:off x="6745754" y="2286000"/>
            <a:ext cx="64008" cy="201168"/>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22" name="Shape 20"/>
          <p:cNvSpPr/>
          <p:nvPr/>
        </p:nvSpPr>
        <p:spPr>
          <a:xfrm>
            <a:off x="6803136" y="1280160"/>
            <a:ext cx="1965960" cy="2286000"/>
          </a:xfrm>
          <a:prstGeom prst="rect">
            <a:avLst/>
          </a:prstGeom>
          <a:solidFill>
            <a:schemeClr val="accent3"/>
          </a:solidFill>
          <a:ln/>
          <a:effectLst>
            <a:outerShdw blurRad="76200" dist="25400" dir="8100000" algn="bl" rotWithShape="0">
              <a:srgbClr val="000000">
                <a:alpha val="15000"/>
              </a:srgbClr>
            </a:outerShdw>
          </a:effectLst>
        </p:spPr>
        <p:txBody>
          <a:bodyPr/>
          <a:lstStyle/>
          <a:p>
            <a:endParaRPr lang="en-US">
              <a:latin typeface="Arial" panose="020B0604020202020204" pitchFamily="34" charset="0"/>
              <a:cs typeface="Arial" panose="020B0604020202020204" pitchFamily="34" charset="0"/>
            </a:endParaRPr>
          </a:p>
        </p:txBody>
      </p:sp>
      <p:sp>
        <p:nvSpPr>
          <p:cNvPr id="23" name="Text 21"/>
          <p:cNvSpPr/>
          <p:nvPr/>
        </p:nvSpPr>
        <p:spPr>
          <a:xfrm>
            <a:off x="6894576" y="1530096"/>
            <a:ext cx="1783080" cy="59436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More Dots</a:t>
            </a:r>
            <a:endParaRPr lang="en-US" sz="1400">
              <a:latin typeface="Arial" panose="020B0604020202020204" pitchFamily="34" charset="0"/>
              <a:cs typeface="Arial" panose="020B0604020202020204" pitchFamily="34" charset="0"/>
            </a:endParaRPr>
          </a:p>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on the Map</a:t>
            </a:r>
            <a:endParaRPr lang="en-US" sz="1400">
              <a:latin typeface="Arial" panose="020B0604020202020204" pitchFamily="34" charset="0"/>
              <a:cs typeface="Arial" panose="020B0604020202020204" pitchFamily="34" charset="0"/>
            </a:endParaRPr>
          </a:p>
        </p:txBody>
      </p:sp>
      <p:sp>
        <p:nvSpPr>
          <p:cNvPr id="24" name="Shape 22"/>
          <p:cNvSpPr/>
          <p:nvPr/>
        </p:nvSpPr>
        <p:spPr>
          <a:xfrm>
            <a:off x="7397496" y="2362200"/>
            <a:ext cx="777240" cy="27432"/>
          </a:xfrm>
          <a:prstGeom prst="rect">
            <a:avLst/>
          </a:prstGeom>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25" name="Text 23"/>
          <p:cNvSpPr/>
          <p:nvPr/>
        </p:nvSpPr>
        <p:spPr>
          <a:xfrm>
            <a:off x="6894576" y="2148840"/>
            <a:ext cx="1783080" cy="1280160"/>
          </a:xfrm>
          <a:prstGeom prst="rect">
            <a:avLst/>
          </a:prstGeom>
          <a:noFill/>
          <a:ln/>
        </p:spPr>
        <p:txBody>
          <a:bodyPr wrap="square" rtlCol="0" anchor="ctr"/>
          <a:lstStyle/>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Expanded district energy</a:t>
            </a:r>
            <a:endParaRPr lang="en-US" sz="1000">
              <a:latin typeface="Arial" panose="020B0604020202020204" pitchFamily="34" charset="0"/>
              <a:cs typeface="Arial" panose="020B0604020202020204" pitchFamily="34" charset="0"/>
            </a:endParaRPr>
          </a:p>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across Canada's cities,</a:t>
            </a:r>
            <a:endParaRPr lang="en-US" sz="1000">
              <a:latin typeface="Arial" panose="020B0604020202020204" pitchFamily="34" charset="0"/>
              <a:cs typeface="Arial" panose="020B0604020202020204" pitchFamily="34" charset="0"/>
            </a:endParaRPr>
          </a:p>
          <a:p>
            <a:pPr marL="0" indent="0" algn="ctr">
              <a:buNone/>
            </a:pPr>
            <a:r>
              <a:rPr lang="en-US" sz="1000">
                <a:solidFill>
                  <a:srgbClr val="FFFFFF"/>
                </a:solidFill>
                <a:latin typeface="Arial" panose="020B0604020202020204" pitchFamily="34" charset="0"/>
                <a:ea typeface="Calibri" pitchFamily="34" charset="-122"/>
                <a:cs typeface="Arial" panose="020B0604020202020204" pitchFamily="34" charset="0"/>
              </a:rPr>
              <a:t>campuses &amp; communities</a:t>
            </a:r>
            <a:endParaRPr lang="en-US" sz="1000">
              <a:latin typeface="Arial" panose="020B0604020202020204" pitchFamily="34" charset="0"/>
              <a:cs typeface="Arial" panose="020B0604020202020204" pitchFamily="34" charset="0"/>
            </a:endParaRPr>
          </a:p>
        </p:txBody>
      </p:sp>
      <p:sp>
        <p:nvSpPr>
          <p:cNvPr id="26" name="Shape 24"/>
          <p:cNvSpPr/>
          <p:nvPr/>
        </p:nvSpPr>
        <p:spPr>
          <a:xfrm>
            <a:off x="709749" y="3749040"/>
            <a:ext cx="7278348" cy="758952"/>
          </a:xfrm>
          <a:prstGeom prst="rect">
            <a:avLst/>
          </a:prstGeom>
          <a:solidFill>
            <a:srgbClr val="FFFFFF"/>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27" name="Shape 25"/>
          <p:cNvSpPr/>
          <p:nvPr/>
        </p:nvSpPr>
        <p:spPr>
          <a:xfrm>
            <a:off x="709749" y="3749040"/>
            <a:ext cx="59217" cy="758952"/>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28" name="Text 26"/>
          <p:cNvSpPr/>
          <p:nvPr/>
        </p:nvSpPr>
        <p:spPr>
          <a:xfrm>
            <a:off x="896982" y="3776472"/>
            <a:ext cx="7219131" cy="694944"/>
          </a:xfrm>
          <a:prstGeom prst="rect">
            <a:avLst/>
          </a:prstGeom>
          <a:noFill/>
          <a:ln/>
        </p:spPr>
        <p:txBody>
          <a:bodyPr wrap="square" lIns="0" tIns="0" rIns="0" bIns="0" rtlCol="0" anchor="ctr"/>
          <a:lstStyle/>
          <a:p>
            <a:pPr marL="0" indent="0">
              <a:buNone/>
            </a:pPr>
            <a:r>
              <a:rPr lang="en-US" sz="1200">
                <a:solidFill>
                  <a:srgbClr val="1A2E3B"/>
                </a:solidFill>
                <a:latin typeface="Arial" panose="020B0604020202020204" pitchFamily="34" charset="0"/>
                <a:ea typeface="Calibri" pitchFamily="34" charset="-122"/>
                <a:cs typeface="Arial" panose="020B0604020202020204" pitchFamily="34" charset="0"/>
              </a:rPr>
              <a:t>Provide the planning support and seed capital—and private capital will follow. IDEA member companies have demonstrated readiness to invest and grow businesses where the conditions are right.</a:t>
            </a:r>
            <a:endParaRPr lang="en-US" sz="1200">
              <a:latin typeface="Arial" panose="020B0604020202020204" pitchFamily="34" charset="0"/>
              <a:cs typeface="Arial" panose="020B0604020202020204" pitchFamily="34" charset="0"/>
            </a:endParaRPr>
          </a:p>
        </p:txBody>
      </p:sp>
      <p:sp>
        <p:nvSpPr>
          <p:cNvPr id="33" name="Title 32">
            <a:extLst>
              <a:ext uri="{FF2B5EF4-FFF2-40B4-BE49-F238E27FC236}">
                <a16:creationId xmlns:a16="http://schemas.microsoft.com/office/drawing/2014/main" id="{74647FA2-2BEB-D8B5-35A1-0B7BE5BA202D}"/>
              </a:ext>
            </a:extLst>
          </p:cNvPr>
          <p:cNvSpPr>
            <a:spLocks noGrp="1"/>
          </p:cNvSpPr>
          <p:nvPr>
            <p:ph type="title"/>
          </p:nvPr>
        </p:nvSpPr>
        <p:spPr/>
        <p:txBody>
          <a:bodyPr/>
          <a:lstStyle/>
          <a:p>
            <a:r>
              <a:rPr lang="en-US">
                <a:solidFill>
                  <a:srgbClr val="FFFFFF"/>
                </a:solidFill>
                <a:ea typeface="Calibri" pitchFamily="34" charset="-122"/>
              </a:rPr>
              <a:t>The Model: Public-Private Partnership</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2098943" y="750026"/>
            <a:ext cx="5943600" cy="1554480"/>
          </a:xfrm>
          <a:prstGeom prst="rect">
            <a:avLst/>
          </a:prstGeom>
          <a:noFill/>
          <a:ln/>
        </p:spPr>
        <p:txBody>
          <a:bodyPr wrap="square" rtlCol="0" anchor="ctr"/>
          <a:lstStyle/>
          <a:p>
            <a:pPr marL="0" indent="0">
              <a:buNone/>
            </a:pPr>
            <a:r>
              <a:rPr lang="en-US" sz="3600" b="1">
                <a:solidFill>
                  <a:srgbClr val="FFFFFF"/>
                </a:solidFill>
                <a:latin typeface="Arial" panose="020B0604020202020204" pitchFamily="34" charset="0"/>
                <a:ea typeface="Calibri" pitchFamily="34" charset="-122"/>
                <a:cs typeface="Arial" panose="020B0604020202020204" pitchFamily="34" charset="0"/>
              </a:rPr>
              <a:t>Future generations</a:t>
            </a:r>
            <a:endParaRPr lang="en-US" sz="3600">
              <a:latin typeface="Arial" panose="020B0604020202020204" pitchFamily="34" charset="0"/>
              <a:cs typeface="Arial" panose="020B0604020202020204" pitchFamily="34" charset="0"/>
            </a:endParaRPr>
          </a:p>
          <a:p>
            <a:pPr marL="0" indent="0">
              <a:buNone/>
            </a:pPr>
            <a:r>
              <a:rPr lang="en-US" sz="3600" b="1">
                <a:solidFill>
                  <a:srgbClr val="FFFFFF"/>
                </a:solidFill>
                <a:latin typeface="Arial" panose="020B0604020202020204" pitchFamily="34" charset="0"/>
                <a:ea typeface="Calibri" pitchFamily="34" charset="-122"/>
                <a:cs typeface="Arial" panose="020B0604020202020204" pitchFamily="34" charset="0"/>
              </a:rPr>
              <a:t>demand we do more.</a:t>
            </a:r>
            <a:endParaRPr lang="en-US" sz="3600">
              <a:latin typeface="Arial" panose="020B0604020202020204" pitchFamily="34" charset="0"/>
              <a:cs typeface="Arial" panose="020B0604020202020204" pitchFamily="34" charset="0"/>
            </a:endParaRPr>
          </a:p>
        </p:txBody>
      </p:sp>
      <p:sp>
        <p:nvSpPr>
          <p:cNvPr id="5" name="Text 3"/>
          <p:cNvSpPr/>
          <p:nvPr/>
        </p:nvSpPr>
        <p:spPr>
          <a:xfrm>
            <a:off x="2098942" y="2134907"/>
            <a:ext cx="6249530" cy="1408176"/>
          </a:xfrm>
          <a:prstGeom prst="rect">
            <a:avLst/>
          </a:prstGeom>
          <a:noFill/>
          <a:ln/>
        </p:spPr>
        <p:txBody>
          <a:bodyPr wrap="square" rtlCol="0" anchor="ctr"/>
          <a:lstStyle/>
          <a:p>
            <a:pPr marL="0" indent="0">
              <a:buNone/>
            </a:pPr>
            <a:r>
              <a:rPr lang="en-US" sz="1250">
                <a:solidFill>
                  <a:srgbClr val="D8E4EC"/>
                </a:solidFill>
                <a:latin typeface="Arial" panose="020B0604020202020204" pitchFamily="34" charset="0"/>
                <a:ea typeface="Calibri" pitchFamily="34" charset="-122"/>
                <a:cs typeface="Arial" panose="020B0604020202020204" pitchFamily="34" charset="0"/>
              </a:rPr>
              <a:t>Three federal commitments—streamlined grants, a $2B low-cost financing facility, and a national district energy strategy—would grow district energy from 2.5% to 25%+ of national heating demand, unlock billions in private investment, reduce peak grid pressure, support Indigenous energy sovereignty, and achieve over 25 megatonnes of annual GHG reductions by 2050.</a:t>
            </a:r>
            <a:endParaRPr lang="en-US" sz="1250">
              <a:latin typeface="Arial" panose="020B0604020202020204" pitchFamily="34" charset="0"/>
              <a:cs typeface="Arial" panose="020B0604020202020204" pitchFamily="34" charset="0"/>
            </a:endParaRPr>
          </a:p>
        </p:txBody>
      </p:sp>
      <p:sp>
        <p:nvSpPr>
          <p:cNvPr id="6" name="Text 4"/>
          <p:cNvSpPr/>
          <p:nvPr/>
        </p:nvSpPr>
        <p:spPr>
          <a:xfrm>
            <a:off x="2098942" y="3661954"/>
            <a:ext cx="6103226" cy="731520"/>
          </a:xfrm>
          <a:prstGeom prst="rect">
            <a:avLst/>
          </a:prstGeom>
          <a:noFill/>
          <a:ln/>
        </p:spPr>
        <p:txBody>
          <a:bodyPr wrap="square" rtlCol="0" anchor="ctr"/>
          <a:lstStyle/>
          <a:p>
            <a:pPr marL="0" indent="0">
              <a:buNone/>
            </a:pPr>
            <a:r>
              <a:rPr lang="en-US" sz="2000" b="1">
                <a:solidFill>
                  <a:schemeClr val="accent3"/>
                </a:solidFill>
                <a:latin typeface="Arial" panose="020B0604020202020204" pitchFamily="34" charset="0"/>
                <a:ea typeface="Calibri" pitchFamily="34" charset="-122"/>
                <a:cs typeface="Arial" panose="020B0604020202020204" pitchFamily="34" charset="0"/>
              </a:rPr>
              <a:t>District energy is the missing thermal layer</a:t>
            </a:r>
            <a:r>
              <a:rPr lang="en-US" sz="2000">
                <a:solidFill>
                  <a:schemeClr val="accent3"/>
                </a:solidFill>
                <a:latin typeface="Arial" panose="020B0604020202020204" pitchFamily="34" charset="0"/>
                <a:cs typeface="Arial" panose="020B0604020202020204" pitchFamily="34" charset="0"/>
              </a:rPr>
              <a:t> </a:t>
            </a:r>
            <a:r>
              <a:rPr lang="en-US" sz="2000" b="1">
                <a:solidFill>
                  <a:schemeClr val="accent3"/>
                </a:solidFill>
                <a:latin typeface="Arial" panose="020B0604020202020204" pitchFamily="34" charset="0"/>
                <a:ea typeface="Calibri" pitchFamily="34" charset="-122"/>
                <a:cs typeface="Arial" panose="020B0604020202020204" pitchFamily="34" charset="0"/>
              </a:rPr>
              <a:t>in Canada's clean energy system.</a:t>
            </a:r>
            <a:endParaRPr lang="en-US" sz="2000">
              <a:solidFill>
                <a:schemeClr val="accent3"/>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 name="Shape 0">
            <a:extLst>
              <a:ext uri="{FF2B5EF4-FFF2-40B4-BE49-F238E27FC236}">
                <a16:creationId xmlns:a16="http://schemas.microsoft.com/office/drawing/2014/main" id="{F417402F-DDBA-6924-0EC4-10780AD0CA04}"/>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3" name="Text 1"/>
          <p:cNvSpPr/>
          <p:nvPr/>
        </p:nvSpPr>
        <p:spPr>
          <a:xfrm>
            <a:off x="457200" y="109728"/>
            <a:ext cx="8229600" cy="694944"/>
          </a:xfrm>
          <a:prstGeom prst="rect">
            <a:avLst/>
          </a:prstGeom>
          <a:noFill/>
          <a:ln/>
        </p:spPr>
        <p:txBody>
          <a:bodyPr wrap="square" rtlCol="0" anchor="ctr"/>
          <a:lstStyle/>
          <a:p>
            <a:pPr marL="0" indent="0">
              <a:buNone/>
            </a:pPr>
            <a:endParaRPr lang="en-US" sz="2800">
              <a:latin typeface="Arial" panose="020B0604020202020204" pitchFamily="34" charset="0"/>
              <a:cs typeface="Arial" panose="020B0604020202020204" pitchFamily="34" charset="0"/>
            </a:endParaRPr>
          </a:p>
        </p:txBody>
      </p:sp>
      <p:sp>
        <p:nvSpPr>
          <p:cNvPr id="4" name="Shape 2"/>
          <p:cNvSpPr/>
          <p:nvPr/>
        </p:nvSpPr>
        <p:spPr>
          <a:xfrm>
            <a:off x="407127" y="1584085"/>
            <a:ext cx="1965960" cy="2954087"/>
          </a:xfrm>
          <a:prstGeom prst="rect">
            <a:avLst/>
          </a:prstGeom>
          <a:solidFill>
            <a:srgbClr val="0D3352"/>
          </a:solidFill>
          <a:ln/>
          <a:effectLst>
            <a:outerShdw blurRad="101600" dist="38100" dir="8100000" algn="bl" rotWithShape="0">
              <a:srgbClr val="000000">
                <a:alpha val="30000"/>
              </a:srgbClr>
            </a:outerShdw>
          </a:effectLst>
        </p:spPr>
        <p:txBody>
          <a:bodyPr/>
          <a:lstStyle/>
          <a:p>
            <a:endParaRPr lang="en-US">
              <a:latin typeface="Arial" panose="020B0604020202020204" pitchFamily="34" charset="0"/>
              <a:cs typeface="Arial" panose="020B0604020202020204" pitchFamily="34" charset="0"/>
            </a:endParaRPr>
          </a:p>
        </p:txBody>
      </p:sp>
      <p:sp>
        <p:nvSpPr>
          <p:cNvPr id="7" name="Text 4"/>
          <p:cNvSpPr/>
          <p:nvPr/>
        </p:nvSpPr>
        <p:spPr>
          <a:xfrm>
            <a:off x="498567" y="2716649"/>
            <a:ext cx="1783080" cy="41148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Power Plants</a:t>
            </a:r>
            <a:endParaRPr lang="en-US" sz="1400">
              <a:latin typeface="Arial" panose="020B0604020202020204" pitchFamily="34" charset="0"/>
              <a:cs typeface="Arial" panose="020B0604020202020204" pitchFamily="34" charset="0"/>
            </a:endParaRPr>
          </a:p>
        </p:txBody>
      </p:sp>
      <p:sp>
        <p:nvSpPr>
          <p:cNvPr id="8" name="Text 5"/>
          <p:cNvSpPr/>
          <p:nvPr/>
        </p:nvSpPr>
        <p:spPr>
          <a:xfrm>
            <a:off x="516855" y="3157717"/>
            <a:ext cx="1856232" cy="931968"/>
          </a:xfrm>
          <a:prstGeom prst="rect">
            <a:avLst/>
          </a:prstGeom>
          <a:noFill/>
          <a:ln/>
        </p:spPr>
        <p:txBody>
          <a:bodyPr wrap="square" rtlCol="0" anchor="t"/>
          <a:lstStyle/>
          <a:p>
            <a:pPr marL="0" indent="0" algn="l">
              <a:buNone/>
            </a:pPr>
            <a:r>
              <a:rPr lang="en-US" sz="1100">
                <a:solidFill>
                  <a:srgbClr val="D8E4EC"/>
                </a:solidFill>
                <a:latin typeface="Arial" panose="020B0604020202020204" pitchFamily="34" charset="0"/>
                <a:ea typeface="Calibri" pitchFamily="34" charset="-122"/>
                <a:cs typeface="Arial" panose="020B0604020202020204" pitchFamily="34" charset="0"/>
              </a:rPr>
              <a:t>Up to 70% of energy input is rejected as waste heat through cooling towers and exhaust stacks.</a:t>
            </a:r>
            <a:endParaRPr lang="en-US" sz="1100">
              <a:latin typeface="Arial" panose="020B0604020202020204" pitchFamily="34" charset="0"/>
              <a:cs typeface="Arial" panose="020B0604020202020204" pitchFamily="34" charset="0"/>
            </a:endParaRPr>
          </a:p>
        </p:txBody>
      </p:sp>
      <p:sp>
        <p:nvSpPr>
          <p:cNvPr id="9" name="Shape 6"/>
          <p:cNvSpPr/>
          <p:nvPr/>
        </p:nvSpPr>
        <p:spPr>
          <a:xfrm>
            <a:off x="2555967" y="1584085"/>
            <a:ext cx="1965960" cy="2954087"/>
          </a:xfrm>
          <a:prstGeom prst="rect">
            <a:avLst/>
          </a:prstGeom>
          <a:solidFill>
            <a:srgbClr val="0D3352"/>
          </a:solidFill>
          <a:ln/>
          <a:effectLst>
            <a:outerShdw blurRad="101600" dist="38100" dir="8100000" algn="bl" rotWithShape="0">
              <a:srgbClr val="000000">
                <a:alpha val="3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2" name="Text 8"/>
          <p:cNvSpPr/>
          <p:nvPr/>
        </p:nvSpPr>
        <p:spPr>
          <a:xfrm>
            <a:off x="2647407" y="2716649"/>
            <a:ext cx="1783080" cy="41148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Data </a:t>
            </a:r>
            <a:r>
              <a:rPr lang="en-US" sz="1400" b="1" err="1">
                <a:solidFill>
                  <a:srgbClr val="FFFFFF"/>
                </a:solidFill>
                <a:latin typeface="Arial" panose="020B0604020202020204" pitchFamily="34" charset="0"/>
                <a:ea typeface="Calibri" pitchFamily="34" charset="-122"/>
                <a:cs typeface="Arial" panose="020B0604020202020204" pitchFamily="34" charset="0"/>
              </a:rPr>
              <a:t>Centres</a:t>
            </a:r>
            <a:endParaRPr lang="en-US" sz="1400">
              <a:latin typeface="Arial" panose="020B0604020202020204" pitchFamily="34" charset="0"/>
              <a:cs typeface="Arial" panose="020B0604020202020204" pitchFamily="34" charset="0"/>
            </a:endParaRPr>
          </a:p>
        </p:txBody>
      </p:sp>
      <p:sp>
        <p:nvSpPr>
          <p:cNvPr id="13" name="Text 9"/>
          <p:cNvSpPr/>
          <p:nvPr/>
        </p:nvSpPr>
        <p:spPr>
          <a:xfrm>
            <a:off x="2665695" y="3157717"/>
            <a:ext cx="1783080" cy="931968"/>
          </a:xfrm>
          <a:prstGeom prst="rect">
            <a:avLst/>
          </a:prstGeom>
          <a:noFill/>
          <a:ln/>
        </p:spPr>
        <p:txBody>
          <a:bodyPr wrap="square" rtlCol="0" anchor="t"/>
          <a:lstStyle/>
          <a:p>
            <a:pPr marL="0" indent="0" algn="l">
              <a:buNone/>
            </a:pPr>
            <a:r>
              <a:rPr lang="en-US" sz="1100">
                <a:solidFill>
                  <a:srgbClr val="D8E4EC"/>
                </a:solidFill>
                <a:latin typeface="Arial" panose="020B0604020202020204" pitchFamily="34" charset="0"/>
                <a:ea typeface="Calibri" pitchFamily="34" charset="-122"/>
                <a:cs typeface="Arial" panose="020B0604020202020204" pitchFamily="34" charset="0"/>
              </a:rPr>
              <a:t>Massive heat generators operating 24/7—nearly all of it released unused into the local environment.</a:t>
            </a:r>
            <a:endParaRPr lang="en-US" sz="1100">
              <a:latin typeface="Arial" panose="020B0604020202020204" pitchFamily="34" charset="0"/>
              <a:cs typeface="Arial" panose="020B0604020202020204" pitchFamily="34" charset="0"/>
            </a:endParaRPr>
          </a:p>
        </p:txBody>
      </p:sp>
      <p:sp>
        <p:nvSpPr>
          <p:cNvPr id="14" name="Shape 10"/>
          <p:cNvSpPr/>
          <p:nvPr/>
        </p:nvSpPr>
        <p:spPr>
          <a:xfrm>
            <a:off x="4704807" y="1584085"/>
            <a:ext cx="1965960" cy="2954087"/>
          </a:xfrm>
          <a:prstGeom prst="rect">
            <a:avLst/>
          </a:prstGeom>
          <a:solidFill>
            <a:srgbClr val="0D3352"/>
          </a:solidFill>
          <a:ln/>
          <a:effectLst>
            <a:outerShdw blurRad="101600" dist="38100" dir="8100000" algn="bl" rotWithShape="0">
              <a:srgbClr val="000000">
                <a:alpha val="3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7" name="Text 12"/>
          <p:cNvSpPr/>
          <p:nvPr/>
        </p:nvSpPr>
        <p:spPr>
          <a:xfrm>
            <a:off x="4796247" y="2716649"/>
            <a:ext cx="1783080" cy="41148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Building Systems </a:t>
            </a:r>
            <a:endParaRPr lang="en-US" sz="1400">
              <a:latin typeface="Arial" panose="020B0604020202020204" pitchFamily="34" charset="0"/>
              <a:cs typeface="Arial" panose="020B0604020202020204" pitchFamily="34" charset="0"/>
            </a:endParaRPr>
          </a:p>
        </p:txBody>
      </p:sp>
      <p:sp>
        <p:nvSpPr>
          <p:cNvPr id="18" name="Text 13"/>
          <p:cNvSpPr/>
          <p:nvPr/>
        </p:nvSpPr>
        <p:spPr>
          <a:xfrm>
            <a:off x="4814534" y="3157717"/>
            <a:ext cx="1856231" cy="931968"/>
          </a:xfrm>
          <a:prstGeom prst="rect">
            <a:avLst/>
          </a:prstGeom>
          <a:noFill/>
          <a:ln/>
        </p:spPr>
        <p:txBody>
          <a:bodyPr wrap="square" rtlCol="0" anchor="t"/>
          <a:lstStyle/>
          <a:p>
            <a:pPr marL="0" indent="0" algn="l">
              <a:buNone/>
            </a:pPr>
            <a:r>
              <a:rPr lang="en-US" sz="1100">
                <a:solidFill>
                  <a:srgbClr val="D8E4EC"/>
                </a:solidFill>
                <a:latin typeface="Arial" panose="020B0604020202020204" pitchFamily="34" charset="0"/>
                <a:ea typeface="Calibri" pitchFamily="34" charset="-122"/>
                <a:cs typeface="Arial" panose="020B0604020202020204" pitchFamily="34" charset="0"/>
              </a:rPr>
              <a:t>Individual buildings, especially in cities, reject heat and rely on over-sized equipment to meet peak heating/cooling demands. </a:t>
            </a:r>
            <a:endParaRPr lang="en-US" sz="1100">
              <a:latin typeface="Arial" panose="020B0604020202020204" pitchFamily="34" charset="0"/>
              <a:cs typeface="Arial" panose="020B0604020202020204" pitchFamily="34" charset="0"/>
            </a:endParaRPr>
          </a:p>
        </p:txBody>
      </p:sp>
      <p:sp>
        <p:nvSpPr>
          <p:cNvPr id="19" name="Shape 14"/>
          <p:cNvSpPr/>
          <p:nvPr/>
        </p:nvSpPr>
        <p:spPr>
          <a:xfrm>
            <a:off x="6853647" y="1584085"/>
            <a:ext cx="1965960" cy="2954087"/>
          </a:xfrm>
          <a:prstGeom prst="rect">
            <a:avLst/>
          </a:prstGeom>
          <a:solidFill>
            <a:srgbClr val="0D3352"/>
          </a:solidFill>
          <a:ln/>
          <a:effectLst>
            <a:outerShdw blurRad="101600" dist="38100" dir="8100000" algn="bl" rotWithShape="0">
              <a:srgbClr val="000000">
                <a:alpha val="30000"/>
              </a:srgbClr>
            </a:outerShdw>
          </a:effectLst>
        </p:spPr>
        <p:txBody>
          <a:bodyPr/>
          <a:lstStyle/>
          <a:p>
            <a:endParaRPr lang="en-US">
              <a:latin typeface="Arial" panose="020B0604020202020204" pitchFamily="34" charset="0"/>
              <a:cs typeface="Arial" panose="020B0604020202020204" pitchFamily="34" charset="0"/>
            </a:endParaRPr>
          </a:p>
        </p:txBody>
      </p:sp>
      <p:sp>
        <p:nvSpPr>
          <p:cNvPr id="22" name="Text 16"/>
          <p:cNvSpPr/>
          <p:nvPr/>
        </p:nvSpPr>
        <p:spPr>
          <a:xfrm>
            <a:off x="6853647" y="2716649"/>
            <a:ext cx="2057400" cy="411480"/>
          </a:xfrm>
          <a:prstGeom prst="rect">
            <a:avLst/>
          </a:prstGeom>
          <a:noFill/>
          <a:ln/>
        </p:spPr>
        <p:txBody>
          <a:bodyPr wrap="square" rtlCol="0" anchor="ctr"/>
          <a:lstStyle/>
          <a:p>
            <a:pPr marL="0" indent="0" algn="ctr">
              <a:buNone/>
            </a:pPr>
            <a:r>
              <a:rPr lang="en-US" sz="1400" b="1">
                <a:solidFill>
                  <a:srgbClr val="FFFFFF"/>
                </a:solidFill>
                <a:latin typeface="Arial" panose="020B0604020202020204" pitchFamily="34" charset="0"/>
                <a:ea typeface="Calibri" pitchFamily="34" charset="-122"/>
                <a:cs typeface="Arial" panose="020B0604020202020204" pitchFamily="34" charset="0"/>
              </a:rPr>
              <a:t>Waste &amp; Wastewater</a:t>
            </a:r>
            <a:endParaRPr lang="en-US" sz="1400">
              <a:latin typeface="Arial" panose="020B0604020202020204" pitchFamily="34" charset="0"/>
              <a:cs typeface="Arial" panose="020B0604020202020204" pitchFamily="34" charset="0"/>
            </a:endParaRPr>
          </a:p>
        </p:txBody>
      </p:sp>
      <p:sp>
        <p:nvSpPr>
          <p:cNvPr id="23" name="Text 17"/>
          <p:cNvSpPr/>
          <p:nvPr/>
        </p:nvSpPr>
        <p:spPr>
          <a:xfrm>
            <a:off x="6963375" y="3157717"/>
            <a:ext cx="1837944" cy="931968"/>
          </a:xfrm>
          <a:prstGeom prst="rect">
            <a:avLst/>
          </a:prstGeom>
          <a:noFill/>
          <a:ln/>
        </p:spPr>
        <p:txBody>
          <a:bodyPr wrap="square" rtlCol="0" anchor="t"/>
          <a:lstStyle/>
          <a:p>
            <a:pPr marL="0" indent="0" algn="l">
              <a:buNone/>
            </a:pPr>
            <a:r>
              <a:rPr lang="en-US" sz="1100">
                <a:solidFill>
                  <a:srgbClr val="D8E4EC"/>
                </a:solidFill>
                <a:latin typeface="Arial" panose="020B0604020202020204" pitchFamily="34" charset="0"/>
                <a:ea typeface="Calibri" pitchFamily="34" charset="-122"/>
                <a:cs typeface="Arial" panose="020B0604020202020204" pitchFamily="34" charset="0"/>
              </a:rPr>
              <a:t>Sewer and wastewater systems convey large volumes of thermal energy  throughout municipalities that is often treated as a liability.</a:t>
            </a:r>
            <a:endParaRPr lang="en-US" sz="1100">
              <a:latin typeface="Arial" panose="020B0604020202020204" pitchFamily="34" charset="0"/>
              <a:cs typeface="Arial" panose="020B0604020202020204" pitchFamily="34" charset="0"/>
            </a:endParaRPr>
          </a:p>
        </p:txBody>
      </p:sp>
      <p:sp>
        <p:nvSpPr>
          <p:cNvPr id="24" name="Text 18"/>
          <p:cNvSpPr/>
          <p:nvPr/>
        </p:nvSpPr>
        <p:spPr>
          <a:xfrm>
            <a:off x="117567" y="942546"/>
            <a:ext cx="8229600" cy="320040"/>
          </a:xfrm>
          <a:prstGeom prst="rect">
            <a:avLst/>
          </a:prstGeom>
          <a:noFill/>
          <a:ln/>
        </p:spPr>
        <p:txBody>
          <a:bodyPr wrap="square" rtlCol="0" anchor="ctr"/>
          <a:lstStyle/>
          <a:p>
            <a:pPr marL="0" indent="0" algn="ctr">
              <a:buNone/>
            </a:pPr>
            <a:r>
              <a:rPr lang="en-US" sz="1400" i="1">
                <a:solidFill>
                  <a:schemeClr val="bg1"/>
                </a:solidFill>
                <a:latin typeface="Arial" panose="020B0604020202020204" pitchFamily="34" charset="0"/>
                <a:ea typeface="Calibri" pitchFamily="34" charset="-122"/>
                <a:cs typeface="Arial" panose="020B0604020202020204" pitchFamily="34" charset="0"/>
              </a:rPr>
              <a:t>All of this energy is being wasted—district energy creates the infrastructure to capture and use it.</a:t>
            </a:r>
            <a:endParaRPr lang="en-US" sz="14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AB9EE2E-841D-0C1B-D77B-34E758873831}"/>
              </a:ext>
            </a:extLst>
          </p:cNvPr>
          <p:cNvPicPr>
            <a:picLocks noChangeAspect="1"/>
          </p:cNvPicPr>
          <p:nvPr/>
        </p:nvPicPr>
        <p:blipFill>
          <a:blip r:embed="rId3"/>
          <a:srcRect t="4164" b="12944"/>
          <a:stretch>
            <a:fillRect/>
          </a:stretch>
        </p:blipFill>
        <p:spPr>
          <a:xfrm>
            <a:off x="2555967" y="1544327"/>
            <a:ext cx="1965960" cy="914821"/>
          </a:xfrm>
          <a:prstGeom prst="rect">
            <a:avLst/>
          </a:prstGeom>
        </p:spPr>
      </p:pic>
      <p:pic>
        <p:nvPicPr>
          <p:cNvPr id="32" name="Picture 31">
            <a:extLst>
              <a:ext uri="{FF2B5EF4-FFF2-40B4-BE49-F238E27FC236}">
                <a16:creationId xmlns:a16="http://schemas.microsoft.com/office/drawing/2014/main" id="{02281CCF-4A09-D699-ACB0-ED5A0AF00B0E}"/>
              </a:ext>
            </a:extLst>
          </p:cNvPr>
          <p:cNvPicPr>
            <a:picLocks noChangeAspect="1"/>
          </p:cNvPicPr>
          <p:nvPr/>
        </p:nvPicPr>
        <p:blipFill>
          <a:blip r:embed="rId4"/>
          <a:srcRect l="14798" t="44014" r="14489" b="5452"/>
          <a:stretch>
            <a:fillRect/>
          </a:stretch>
        </p:blipFill>
        <p:spPr>
          <a:xfrm>
            <a:off x="407127" y="1544327"/>
            <a:ext cx="1957433" cy="931627"/>
          </a:xfrm>
          <a:prstGeom prst="rect">
            <a:avLst/>
          </a:prstGeom>
        </p:spPr>
      </p:pic>
      <p:pic>
        <p:nvPicPr>
          <p:cNvPr id="34" name="Picture 33">
            <a:extLst>
              <a:ext uri="{FF2B5EF4-FFF2-40B4-BE49-F238E27FC236}">
                <a16:creationId xmlns:a16="http://schemas.microsoft.com/office/drawing/2014/main" id="{6D7C0A4F-27F3-A13E-EDB6-2DEFECFD5263}"/>
              </a:ext>
            </a:extLst>
          </p:cNvPr>
          <p:cNvPicPr>
            <a:picLocks noChangeAspect="1"/>
          </p:cNvPicPr>
          <p:nvPr/>
        </p:nvPicPr>
        <p:blipFill>
          <a:blip r:embed="rId5"/>
          <a:srcRect t="20533" b="8289"/>
          <a:stretch>
            <a:fillRect/>
          </a:stretch>
        </p:blipFill>
        <p:spPr>
          <a:xfrm>
            <a:off x="6853647" y="1544327"/>
            <a:ext cx="1965960" cy="931968"/>
          </a:xfrm>
          <a:prstGeom prst="rect">
            <a:avLst/>
          </a:prstGeom>
        </p:spPr>
      </p:pic>
      <p:pic>
        <p:nvPicPr>
          <p:cNvPr id="6" name="Picture 5">
            <a:extLst>
              <a:ext uri="{FF2B5EF4-FFF2-40B4-BE49-F238E27FC236}">
                <a16:creationId xmlns:a16="http://schemas.microsoft.com/office/drawing/2014/main" id="{EB0F6290-6087-CBAF-0FB8-08C7E35FC4F2}"/>
              </a:ext>
            </a:extLst>
          </p:cNvPr>
          <p:cNvPicPr>
            <a:picLocks noChangeAspect="1"/>
          </p:cNvPicPr>
          <p:nvPr/>
        </p:nvPicPr>
        <p:blipFill>
          <a:blip r:embed="rId6"/>
          <a:srcRect l="209" t="5214" r="-209" b="23598"/>
          <a:stretch>
            <a:fillRect/>
          </a:stretch>
        </p:blipFill>
        <p:spPr>
          <a:xfrm>
            <a:off x="4708908" y="1544327"/>
            <a:ext cx="1961858" cy="930154"/>
          </a:xfrm>
          <a:prstGeom prst="rect">
            <a:avLst/>
          </a:prstGeom>
        </p:spPr>
      </p:pic>
      <p:sp>
        <p:nvSpPr>
          <p:cNvPr id="2" name="Title 1">
            <a:extLst>
              <a:ext uri="{FF2B5EF4-FFF2-40B4-BE49-F238E27FC236}">
                <a16:creationId xmlns:a16="http://schemas.microsoft.com/office/drawing/2014/main" id="{0B952198-F418-1CCA-317F-E0991DD0864B}"/>
              </a:ext>
            </a:extLst>
          </p:cNvPr>
          <p:cNvSpPr>
            <a:spLocks noGrp="1"/>
          </p:cNvSpPr>
          <p:nvPr>
            <p:ph type="title"/>
          </p:nvPr>
        </p:nvSpPr>
        <p:spPr/>
        <p:txBody>
          <a:bodyPr/>
          <a:lstStyle/>
          <a:p>
            <a:r>
              <a:rPr lang="en-US">
                <a:solidFill>
                  <a:schemeClr val="bg1"/>
                </a:solidFill>
              </a:rPr>
              <a:t>Business as Usual is No Longer Sufficient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5FA3DC3-126A-16CB-6A17-5828F39DDA6B}"/>
              </a:ext>
            </a:extLst>
          </p:cNvPr>
          <p:cNvPicPr>
            <a:picLocks noChangeAspect="1"/>
          </p:cNvPicPr>
          <p:nvPr/>
        </p:nvPicPr>
        <p:blipFill>
          <a:blip r:embed="rId3"/>
          <a:srcRect l="-146" t="5065" r="146" b="2297"/>
          <a:stretch>
            <a:fillRect/>
          </a:stretch>
        </p:blipFill>
        <p:spPr>
          <a:xfrm>
            <a:off x="1708884" y="837639"/>
            <a:ext cx="5339218" cy="4305523"/>
          </a:xfrm>
          <a:prstGeom prst="rect">
            <a:avLst/>
          </a:prstGeom>
        </p:spPr>
      </p:pic>
      <p:sp>
        <p:nvSpPr>
          <p:cNvPr id="38" name="Shape 0">
            <a:extLst>
              <a:ext uri="{FF2B5EF4-FFF2-40B4-BE49-F238E27FC236}">
                <a16:creationId xmlns:a16="http://schemas.microsoft.com/office/drawing/2014/main" id="{DD27C0E2-0E7E-EDA4-EADE-3CD34BC813A2}"/>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10" name="Shape 8"/>
          <p:cNvSpPr/>
          <p:nvPr/>
        </p:nvSpPr>
        <p:spPr>
          <a:xfrm>
            <a:off x="365760" y="3452946"/>
            <a:ext cx="72148" cy="1082227"/>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14" name="Shape 12"/>
          <p:cNvSpPr/>
          <p:nvPr/>
        </p:nvSpPr>
        <p:spPr>
          <a:xfrm>
            <a:off x="365760" y="2393615"/>
            <a:ext cx="64008" cy="825386"/>
          </a:xfrm>
          <a:prstGeom prst="rect">
            <a:avLst/>
          </a:prstGeom>
          <a:solidFill>
            <a:srgbClr val="0D7377"/>
          </a:solidFill>
          <a:ln/>
        </p:spPr>
        <p:txBody>
          <a:bodyPr/>
          <a:lstStyle/>
          <a:p>
            <a:endParaRPr lang="en-US">
              <a:solidFill>
                <a:srgbClr val="0F7377"/>
              </a:solidFill>
              <a:latin typeface="Arial" panose="020B0604020202020204" pitchFamily="34" charset="0"/>
              <a:cs typeface="Arial" panose="020B0604020202020204" pitchFamily="34" charset="0"/>
            </a:endParaRPr>
          </a:p>
        </p:txBody>
      </p:sp>
      <p:sp>
        <p:nvSpPr>
          <p:cNvPr id="5" name="Shape 3"/>
          <p:cNvSpPr/>
          <p:nvPr/>
        </p:nvSpPr>
        <p:spPr>
          <a:xfrm>
            <a:off x="6413440" y="1162699"/>
            <a:ext cx="2650435" cy="960120"/>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6" name="Shape 4"/>
          <p:cNvSpPr/>
          <p:nvPr/>
        </p:nvSpPr>
        <p:spPr>
          <a:xfrm>
            <a:off x="6413440" y="1157525"/>
            <a:ext cx="64008" cy="960120"/>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7" name="Text 5"/>
          <p:cNvSpPr/>
          <p:nvPr/>
        </p:nvSpPr>
        <p:spPr>
          <a:xfrm>
            <a:off x="6550600" y="1227357"/>
            <a:ext cx="2466892" cy="256032"/>
          </a:xfrm>
          <a:prstGeom prst="rect">
            <a:avLst/>
          </a:prstGeom>
          <a:noFill/>
          <a:ln/>
        </p:spPr>
        <p:txBody>
          <a:bodyPr wrap="square" lIns="0" tIns="0" rIns="0" bIns="0" rtlCol="0" anchor="ctr"/>
          <a:lstStyle/>
          <a:p>
            <a:pPr marL="0" indent="0">
              <a:buNone/>
            </a:pPr>
            <a:r>
              <a:rPr lang="en-US" sz="1200" b="1">
                <a:solidFill>
                  <a:srgbClr val="0A2A4A"/>
                </a:solidFill>
                <a:latin typeface="Arial" panose="020B0604020202020204" pitchFamily="34" charset="0"/>
                <a:ea typeface="Calibri" pitchFamily="34" charset="-122"/>
                <a:cs typeface="Arial" panose="020B0604020202020204" pitchFamily="34" charset="0"/>
              </a:rPr>
              <a:t>Toronto</a:t>
            </a:r>
            <a:endParaRPr lang="en-US" sz="1200">
              <a:latin typeface="Arial" panose="020B0604020202020204" pitchFamily="34" charset="0"/>
              <a:cs typeface="Arial" panose="020B0604020202020204" pitchFamily="34" charset="0"/>
            </a:endParaRPr>
          </a:p>
        </p:txBody>
      </p:sp>
      <p:sp>
        <p:nvSpPr>
          <p:cNvPr id="8" name="Text 6"/>
          <p:cNvSpPr/>
          <p:nvPr/>
        </p:nvSpPr>
        <p:spPr>
          <a:xfrm>
            <a:off x="6550600" y="1483389"/>
            <a:ext cx="2466892" cy="585216"/>
          </a:xfrm>
          <a:prstGeom prst="rect">
            <a:avLst/>
          </a:prstGeom>
          <a:noFill/>
          <a:ln/>
        </p:spPr>
        <p:txBody>
          <a:bodyPr wrap="square" lIns="0" tIns="0" rIns="0" bIns="0" rtlCol="0" anchor="ctr"/>
          <a:lstStyle/>
          <a:p>
            <a:pPr marL="0" indent="0">
              <a:buNone/>
            </a:pPr>
            <a:r>
              <a:rPr lang="en-US" sz="900">
                <a:solidFill>
                  <a:srgbClr val="1A2E3B"/>
                </a:solidFill>
                <a:latin typeface="Arial" panose="020B0604020202020204" pitchFamily="34" charset="0"/>
                <a:ea typeface="Calibri" pitchFamily="34" charset="-122"/>
                <a:cs typeface="Arial" panose="020B0604020202020204" pitchFamily="34" charset="0"/>
              </a:rPr>
              <a:t>Enwave is offering deep lake water cooling—one of the largest in the world, serving downtown office towers and cutting electricity demand for cooling by up to 90%.</a:t>
            </a:r>
            <a:endParaRPr lang="en-US" sz="900">
              <a:latin typeface="Arial" panose="020B0604020202020204" pitchFamily="34" charset="0"/>
              <a:cs typeface="Arial" panose="020B0604020202020204" pitchFamily="34" charset="0"/>
            </a:endParaRPr>
          </a:p>
        </p:txBody>
      </p:sp>
      <p:sp>
        <p:nvSpPr>
          <p:cNvPr id="9" name="Shape 7"/>
          <p:cNvSpPr/>
          <p:nvPr/>
        </p:nvSpPr>
        <p:spPr>
          <a:xfrm>
            <a:off x="254296" y="3452945"/>
            <a:ext cx="2336138" cy="1394545"/>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1" name="Text 9"/>
          <p:cNvSpPr/>
          <p:nvPr/>
        </p:nvSpPr>
        <p:spPr>
          <a:xfrm>
            <a:off x="391455" y="3476705"/>
            <a:ext cx="2061819" cy="364423"/>
          </a:xfrm>
          <a:prstGeom prst="rect">
            <a:avLst/>
          </a:prstGeom>
          <a:noFill/>
          <a:ln/>
        </p:spPr>
        <p:txBody>
          <a:bodyPr wrap="square" lIns="0" tIns="0" rIns="0" bIns="0" rtlCol="0" anchor="ctr"/>
          <a:lstStyle/>
          <a:p>
            <a:pPr marL="0" indent="0">
              <a:buNone/>
            </a:pPr>
            <a:r>
              <a:rPr lang="en-US" sz="1200" b="1">
                <a:solidFill>
                  <a:srgbClr val="0A2A4A"/>
                </a:solidFill>
                <a:latin typeface="Arial" panose="020B0604020202020204" pitchFamily="34" charset="0"/>
                <a:ea typeface="Calibri" pitchFamily="34" charset="-122"/>
                <a:cs typeface="Arial" panose="020B0604020202020204" pitchFamily="34" charset="0"/>
              </a:rPr>
              <a:t>Markham</a:t>
            </a:r>
            <a:endParaRPr lang="en-US" sz="1200">
              <a:latin typeface="Arial" panose="020B0604020202020204" pitchFamily="34" charset="0"/>
              <a:cs typeface="Arial" panose="020B0604020202020204" pitchFamily="34" charset="0"/>
            </a:endParaRPr>
          </a:p>
        </p:txBody>
      </p:sp>
      <p:sp>
        <p:nvSpPr>
          <p:cNvPr id="12" name="Text 10"/>
          <p:cNvSpPr/>
          <p:nvPr/>
        </p:nvSpPr>
        <p:spPr>
          <a:xfrm>
            <a:off x="391455" y="3804989"/>
            <a:ext cx="2198979" cy="953927"/>
          </a:xfrm>
          <a:prstGeom prst="rect">
            <a:avLst/>
          </a:prstGeom>
          <a:noFill/>
          <a:ln/>
        </p:spPr>
        <p:txBody>
          <a:bodyPr wrap="square" lIns="0" tIns="0" rIns="0" bIns="0" rtlCol="0" anchor="ctr"/>
          <a:lstStyle/>
          <a:p>
            <a:pPr marL="0" indent="0">
              <a:buNone/>
            </a:pPr>
            <a:r>
              <a:rPr lang="en-US" sz="900">
                <a:solidFill>
                  <a:srgbClr val="1A2E3B"/>
                </a:solidFill>
                <a:latin typeface="Arial" panose="020B0604020202020204" pitchFamily="34" charset="0"/>
                <a:ea typeface="Calibri" pitchFamily="34" charset="-122"/>
                <a:cs typeface="Arial" panose="020B0604020202020204" pitchFamily="34" charset="0"/>
              </a:rPr>
              <a:t>Markham District Energy data center heat recovery + wastewater energy transfer. </a:t>
            </a:r>
          </a:p>
          <a:p>
            <a:pPr marL="0" indent="0">
              <a:buNone/>
            </a:pPr>
            <a:r>
              <a:rPr lang="en-US" sz="900">
                <a:solidFill>
                  <a:srgbClr val="1A2E3B"/>
                </a:solidFill>
                <a:latin typeface="Arial" panose="020B0604020202020204" pitchFamily="34" charset="0"/>
                <a:ea typeface="Calibri" pitchFamily="34" charset="-122"/>
                <a:cs typeface="Arial" panose="020B0604020202020204" pitchFamily="34" charset="0"/>
              </a:rPr>
              <a:t>IBM’s North American research campus anchored here after the 1998 ice storm proved resilience. Now serves over 15.4 million sq. ft. with reliability exceeding 99.9992%.</a:t>
            </a:r>
            <a:endParaRPr lang="en-US" sz="900">
              <a:latin typeface="Arial" panose="020B0604020202020204" pitchFamily="34" charset="0"/>
              <a:cs typeface="Arial" panose="020B0604020202020204" pitchFamily="34" charset="0"/>
            </a:endParaRPr>
          </a:p>
        </p:txBody>
      </p:sp>
      <p:sp>
        <p:nvSpPr>
          <p:cNvPr id="13" name="Shape 11"/>
          <p:cNvSpPr/>
          <p:nvPr/>
        </p:nvSpPr>
        <p:spPr>
          <a:xfrm>
            <a:off x="254295" y="2393615"/>
            <a:ext cx="2336139" cy="835586"/>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5" name="Text 13"/>
          <p:cNvSpPr/>
          <p:nvPr/>
        </p:nvSpPr>
        <p:spPr>
          <a:xfrm>
            <a:off x="391455" y="2448479"/>
            <a:ext cx="1516593" cy="256032"/>
          </a:xfrm>
          <a:prstGeom prst="rect">
            <a:avLst/>
          </a:prstGeom>
          <a:noFill/>
          <a:ln/>
        </p:spPr>
        <p:txBody>
          <a:bodyPr wrap="square" lIns="0" tIns="0" rIns="0" bIns="0" rtlCol="0" anchor="ctr"/>
          <a:lstStyle/>
          <a:p>
            <a:pPr marL="0" indent="0">
              <a:buNone/>
            </a:pPr>
            <a:r>
              <a:rPr lang="en-US" sz="1200" b="1">
                <a:solidFill>
                  <a:srgbClr val="0A2A4A"/>
                </a:solidFill>
                <a:latin typeface="Arial" panose="020B0604020202020204" pitchFamily="34" charset="0"/>
                <a:ea typeface="Calibri" pitchFamily="34" charset="-122"/>
                <a:cs typeface="Arial" panose="020B0604020202020204" pitchFamily="34" charset="0"/>
              </a:rPr>
              <a:t>Vancouver</a:t>
            </a:r>
            <a:endParaRPr lang="en-US" sz="1200">
              <a:latin typeface="Arial" panose="020B0604020202020204" pitchFamily="34" charset="0"/>
              <a:cs typeface="Arial" panose="020B0604020202020204" pitchFamily="34" charset="0"/>
            </a:endParaRPr>
          </a:p>
        </p:txBody>
      </p:sp>
      <p:sp>
        <p:nvSpPr>
          <p:cNvPr id="16" name="Text 14"/>
          <p:cNvSpPr/>
          <p:nvPr/>
        </p:nvSpPr>
        <p:spPr>
          <a:xfrm>
            <a:off x="391455" y="2633785"/>
            <a:ext cx="2198979" cy="585216"/>
          </a:xfrm>
          <a:prstGeom prst="rect">
            <a:avLst/>
          </a:prstGeom>
          <a:noFill/>
          <a:ln/>
        </p:spPr>
        <p:txBody>
          <a:bodyPr wrap="square" lIns="0" tIns="0" rIns="0" bIns="0" rtlCol="0" anchor="ctr"/>
          <a:lstStyle/>
          <a:p>
            <a:pPr marL="0" indent="0">
              <a:buNone/>
            </a:pPr>
            <a:r>
              <a:rPr lang="en-US" sz="900">
                <a:solidFill>
                  <a:srgbClr val="1A2E3B"/>
                </a:solidFill>
                <a:latin typeface="Arial" panose="020B0604020202020204" pitchFamily="34" charset="0"/>
                <a:ea typeface="Calibri" pitchFamily="34" charset="-122"/>
                <a:cs typeface="Arial" panose="020B0604020202020204" pitchFamily="34" charset="0"/>
              </a:rPr>
              <a:t>Metro Vancouver waste-to-energy recovery—turning what would be landfill into heat supply for thousands of buildings.</a:t>
            </a:r>
            <a:endParaRPr lang="en-US" sz="900">
              <a:latin typeface="Arial" panose="020B0604020202020204" pitchFamily="34" charset="0"/>
              <a:cs typeface="Arial" panose="020B0604020202020204" pitchFamily="34" charset="0"/>
            </a:endParaRPr>
          </a:p>
        </p:txBody>
      </p:sp>
      <p:sp>
        <p:nvSpPr>
          <p:cNvPr id="17" name="Shape 15"/>
          <p:cNvSpPr/>
          <p:nvPr/>
        </p:nvSpPr>
        <p:spPr>
          <a:xfrm>
            <a:off x="6413440" y="2310271"/>
            <a:ext cx="2650435" cy="835586"/>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8" name="Shape 16"/>
          <p:cNvSpPr/>
          <p:nvPr/>
        </p:nvSpPr>
        <p:spPr>
          <a:xfrm>
            <a:off x="6413440" y="2310271"/>
            <a:ext cx="64008" cy="835586"/>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19" name="Text 17"/>
          <p:cNvSpPr/>
          <p:nvPr/>
        </p:nvSpPr>
        <p:spPr>
          <a:xfrm>
            <a:off x="6550600" y="2365785"/>
            <a:ext cx="3931920" cy="256032"/>
          </a:xfrm>
          <a:prstGeom prst="rect">
            <a:avLst/>
          </a:prstGeom>
          <a:noFill/>
          <a:ln/>
        </p:spPr>
        <p:txBody>
          <a:bodyPr wrap="square" lIns="0" tIns="0" rIns="0" bIns="0" rtlCol="0" anchor="ctr"/>
          <a:lstStyle/>
          <a:p>
            <a:pPr marL="0" indent="0">
              <a:buNone/>
            </a:pPr>
            <a:r>
              <a:rPr lang="en-US" sz="1200" b="1">
                <a:solidFill>
                  <a:srgbClr val="0A2A4A"/>
                </a:solidFill>
                <a:latin typeface="Arial" panose="020B0604020202020204" pitchFamily="34" charset="0"/>
                <a:ea typeface="Calibri" pitchFamily="34" charset="-122"/>
                <a:cs typeface="Arial" panose="020B0604020202020204" pitchFamily="34" charset="0"/>
              </a:rPr>
              <a:t>Prince Edward Island</a:t>
            </a:r>
            <a:endParaRPr lang="en-US" sz="1200">
              <a:latin typeface="Arial" panose="020B0604020202020204" pitchFamily="34" charset="0"/>
              <a:cs typeface="Arial" panose="020B0604020202020204" pitchFamily="34" charset="0"/>
            </a:endParaRPr>
          </a:p>
        </p:txBody>
      </p:sp>
      <p:sp>
        <p:nvSpPr>
          <p:cNvPr id="20" name="Text 18"/>
          <p:cNvSpPr/>
          <p:nvPr/>
        </p:nvSpPr>
        <p:spPr>
          <a:xfrm>
            <a:off x="6550600" y="2530377"/>
            <a:ext cx="2420509" cy="585216"/>
          </a:xfrm>
          <a:prstGeom prst="rect">
            <a:avLst/>
          </a:prstGeom>
          <a:noFill/>
          <a:ln/>
        </p:spPr>
        <p:txBody>
          <a:bodyPr wrap="square" lIns="0" tIns="0" rIns="0" bIns="0" rtlCol="0" anchor="ctr"/>
          <a:lstStyle/>
          <a:p>
            <a:pPr marL="0" indent="0">
              <a:buNone/>
            </a:pPr>
            <a:r>
              <a:rPr lang="en-US" sz="900">
                <a:solidFill>
                  <a:srgbClr val="1A2E3B"/>
                </a:solidFill>
                <a:latin typeface="Arial" panose="020B0604020202020204" pitchFamily="34" charset="0"/>
                <a:ea typeface="Calibri" pitchFamily="34" charset="-122"/>
                <a:cs typeface="Arial" panose="020B0604020202020204" pitchFamily="34" charset="0"/>
              </a:rPr>
              <a:t>Island-scale waste-to-energy: converting municipal solid waste into fuel, eliminating offshore shipment and generating local energy.</a:t>
            </a:r>
            <a:endParaRPr lang="en-US" sz="900">
              <a:latin typeface="Arial" panose="020B0604020202020204" pitchFamily="34" charset="0"/>
              <a:cs typeface="Arial" panose="020B0604020202020204" pitchFamily="34" charset="0"/>
            </a:endParaRPr>
          </a:p>
        </p:txBody>
      </p:sp>
      <p:sp>
        <p:nvSpPr>
          <p:cNvPr id="21" name="Shape 19"/>
          <p:cNvSpPr/>
          <p:nvPr/>
        </p:nvSpPr>
        <p:spPr>
          <a:xfrm>
            <a:off x="6413440" y="3310449"/>
            <a:ext cx="2650435" cy="960120"/>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22" name="Shape 20"/>
          <p:cNvSpPr/>
          <p:nvPr/>
        </p:nvSpPr>
        <p:spPr>
          <a:xfrm>
            <a:off x="6413440" y="3310449"/>
            <a:ext cx="64008" cy="960120"/>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23" name="Text 21"/>
          <p:cNvSpPr/>
          <p:nvPr/>
        </p:nvSpPr>
        <p:spPr>
          <a:xfrm>
            <a:off x="6550600" y="3365313"/>
            <a:ext cx="2513275" cy="256032"/>
          </a:xfrm>
          <a:prstGeom prst="rect">
            <a:avLst/>
          </a:prstGeom>
          <a:noFill/>
          <a:ln/>
        </p:spPr>
        <p:txBody>
          <a:bodyPr wrap="square" lIns="0" tIns="0" rIns="0" bIns="0" rtlCol="0" anchor="ctr"/>
          <a:lstStyle/>
          <a:p>
            <a:pPr marL="0" indent="0">
              <a:buNone/>
            </a:pPr>
            <a:r>
              <a:rPr lang="en-US" sz="1200" b="1">
                <a:solidFill>
                  <a:srgbClr val="0A2A4A"/>
                </a:solidFill>
                <a:latin typeface="Arial" panose="020B0604020202020204" pitchFamily="34" charset="0"/>
                <a:ea typeface="Calibri" pitchFamily="34" charset="-122"/>
                <a:cs typeface="Arial" panose="020B0604020202020204" pitchFamily="34" charset="0"/>
              </a:rPr>
              <a:t>ESAP</a:t>
            </a:r>
            <a:endParaRPr lang="en-US" sz="1200">
              <a:latin typeface="Arial" panose="020B0604020202020204" pitchFamily="34" charset="0"/>
              <a:cs typeface="Arial" panose="020B0604020202020204" pitchFamily="34" charset="0"/>
            </a:endParaRPr>
          </a:p>
        </p:txBody>
      </p:sp>
      <p:sp>
        <p:nvSpPr>
          <p:cNvPr id="24" name="Text 22"/>
          <p:cNvSpPr/>
          <p:nvPr/>
        </p:nvSpPr>
        <p:spPr>
          <a:xfrm>
            <a:off x="6550600" y="3621345"/>
            <a:ext cx="2466892" cy="585216"/>
          </a:xfrm>
          <a:prstGeom prst="rect">
            <a:avLst/>
          </a:prstGeom>
          <a:noFill/>
          <a:ln/>
        </p:spPr>
        <p:txBody>
          <a:bodyPr wrap="square" lIns="0" tIns="0" rIns="0" bIns="0" rtlCol="0" anchor="ctr"/>
          <a:lstStyle/>
          <a:p>
            <a:r>
              <a:rPr lang="en-US" sz="900">
                <a:latin typeface="Arial" panose="020B0604020202020204" pitchFamily="34" charset="0"/>
                <a:cs typeface="Arial" panose="020B0604020202020204" pitchFamily="34" charset="0"/>
              </a:rPr>
              <a:t>Canada's own flagship—the federal government modernizing district energy in the National Capital Region, achieving up to 92% GHG reductions through a public-private partnership.</a:t>
            </a:r>
          </a:p>
        </p:txBody>
      </p:sp>
      <p:sp>
        <p:nvSpPr>
          <p:cNvPr id="2" name="Title 1">
            <a:extLst>
              <a:ext uri="{FF2B5EF4-FFF2-40B4-BE49-F238E27FC236}">
                <a16:creationId xmlns:a16="http://schemas.microsoft.com/office/drawing/2014/main" id="{CF26F416-F588-4354-AA28-0306457F0532}"/>
              </a:ext>
            </a:extLst>
          </p:cNvPr>
          <p:cNvSpPr>
            <a:spLocks noGrp="1"/>
          </p:cNvSpPr>
          <p:nvPr>
            <p:ph type="title"/>
          </p:nvPr>
        </p:nvSpPr>
        <p:spPr>
          <a:xfrm>
            <a:off x="365126" y="296009"/>
            <a:ext cx="8487278" cy="301357"/>
          </a:xfrm>
        </p:spPr>
        <p:txBody>
          <a:bodyPr/>
          <a:lstStyle/>
          <a:p>
            <a:r>
              <a:rPr lang="en-US">
                <a:solidFill>
                  <a:schemeClr val="bg1"/>
                </a:solidFill>
              </a:rPr>
              <a:t>Canada Is Already Leading</a:t>
            </a:r>
            <a:br>
              <a:rPr lang="en-US">
                <a:solidFill>
                  <a:schemeClr val="bg1"/>
                </a:solidFill>
              </a:rPr>
            </a:br>
            <a:endParaRPr lang="en-US">
              <a:solidFill>
                <a:schemeClr val="bg1"/>
              </a:solidFill>
            </a:endParaRPr>
          </a:p>
        </p:txBody>
      </p:sp>
      <p:sp>
        <p:nvSpPr>
          <p:cNvPr id="35" name="Text Placeholder 34">
            <a:extLst>
              <a:ext uri="{FF2B5EF4-FFF2-40B4-BE49-F238E27FC236}">
                <a16:creationId xmlns:a16="http://schemas.microsoft.com/office/drawing/2014/main" id="{7D4E8C7C-BEF1-9D29-E5DE-ADEA7283604B}"/>
              </a:ext>
            </a:extLst>
          </p:cNvPr>
          <p:cNvSpPr>
            <a:spLocks noGrp="1"/>
          </p:cNvSpPr>
          <p:nvPr>
            <p:ph type="body" sz="quarter" idx="13"/>
          </p:nvPr>
        </p:nvSpPr>
        <p:spPr>
          <a:xfrm>
            <a:off x="365126" y="966315"/>
            <a:ext cx="2088148" cy="782210"/>
          </a:xfrm>
        </p:spPr>
        <p:txBody>
          <a:bodyPr/>
          <a:lstStyle/>
          <a:p>
            <a:r>
              <a:rPr lang="en-US">
                <a:solidFill>
                  <a:srgbClr val="0F7377"/>
                </a:solidFill>
                <a:ea typeface="Calibri" pitchFamily="34" charset="-122"/>
              </a:rPr>
              <a:t>We don't need to start from scratch—we need to scale what's working.</a:t>
            </a:r>
            <a:endParaRPr lang="en-US">
              <a:solidFill>
                <a:srgbClr val="0F7377"/>
              </a:solidFill>
            </a:endParaRPr>
          </a:p>
        </p:txBody>
      </p:sp>
      <p:sp>
        <p:nvSpPr>
          <p:cNvPr id="30" name="Shape 4">
            <a:extLst>
              <a:ext uri="{FF2B5EF4-FFF2-40B4-BE49-F238E27FC236}">
                <a16:creationId xmlns:a16="http://schemas.microsoft.com/office/drawing/2014/main" id="{3136EFA9-E3C3-EE04-4464-3A800FF0E53B}"/>
              </a:ext>
            </a:extLst>
          </p:cNvPr>
          <p:cNvSpPr/>
          <p:nvPr/>
        </p:nvSpPr>
        <p:spPr>
          <a:xfrm>
            <a:off x="235597" y="2384753"/>
            <a:ext cx="72148" cy="844448"/>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31" name="Shape 4">
            <a:extLst>
              <a:ext uri="{FF2B5EF4-FFF2-40B4-BE49-F238E27FC236}">
                <a16:creationId xmlns:a16="http://schemas.microsoft.com/office/drawing/2014/main" id="{8C264656-F4C3-8DF7-1132-BB63D4ED4192}"/>
              </a:ext>
            </a:extLst>
          </p:cNvPr>
          <p:cNvSpPr/>
          <p:nvPr/>
        </p:nvSpPr>
        <p:spPr>
          <a:xfrm>
            <a:off x="257996" y="3452945"/>
            <a:ext cx="72148" cy="1394544"/>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 name="Shape 0">
            <a:extLst>
              <a:ext uri="{FF2B5EF4-FFF2-40B4-BE49-F238E27FC236}">
                <a16:creationId xmlns:a16="http://schemas.microsoft.com/office/drawing/2014/main" id="{1B19FCF1-E57F-9398-F5AA-59AA2CF35926}"/>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4" name="Text 2"/>
          <p:cNvSpPr/>
          <p:nvPr/>
        </p:nvSpPr>
        <p:spPr>
          <a:xfrm>
            <a:off x="265612" y="921402"/>
            <a:ext cx="8229600" cy="347472"/>
          </a:xfrm>
          <a:prstGeom prst="rect">
            <a:avLst/>
          </a:prstGeom>
          <a:noFill/>
          <a:ln/>
        </p:spPr>
        <p:txBody>
          <a:bodyPr wrap="square" rtlCol="0" anchor="ctr"/>
          <a:lstStyle/>
          <a:p>
            <a:pPr marL="0" indent="0">
              <a:buNone/>
            </a:pPr>
            <a:r>
              <a:rPr lang="en-US" sz="1400" i="1">
                <a:solidFill>
                  <a:schemeClr val="bg1"/>
                </a:solidFill>
                <a:latin typeface="Arial" panose="020B0604020202020204" pitchFamily="34" charset="0"/>
                <a:ea typeface="Calibri" pitchFamily="34" charset="-122"/>
                <a:cs typeface="Arial" panose="020B0604020202020204" pitchFamily="34" charset="0"/>
              </a:rPr>
              <a:t>Strong building blocks are in place—strategic alignment would multiply their impact.</a:t>
            </a:r>
            <a:endParaRPr lang="en-US" sz="1400">
              <a:solidFill>
                <a:schemeClr val="bg1"/>
              </a:solidFill>
              <a:latin typeface="Arial" panose="020B0604020202020204" pitchFamily="34" charset="0"/>
              <a:cs typeface="Arial" panose="020B0604020202020204" pitchFamily="34" charset="0"/>
            </a:endParaRPr>
          </a:p>
        </p:txBody>
      </p:sp>
      <p:sp>
        <p:nvSpPr>
          <p:cNvPr id="5" name="Shape 3"/>
          <p:cNvSpPr/>
          <p:nvPr/>
        </p:nvSpPr>
        <p:spPr>
          <a:xfrm>
            <a:off x="365760" y="1448602"/>
            <a:ext cx="4206240" cy="658368"/>
          </a:xfrm>
          <a:prstGeom prst="rect">
            <a:avLst/>
          </a:prstGeom>
          <a:solidFill>
            <a:srgbClr val="0D3352"/>
          </a:solidFill>
          <a:ln/>
          <a:effectLst>
            <a:outerShdw blurRad="63500" dist="25400" dir="8100000" algn="bl" rotWithShape="0">
              <a:srgbClr val="000000">
                <a:alpha val="20000"/>
              </a:srgbClr>
            </a:outerShdw>
          </a:effectLst>
        </p:spPr>
        <p:txBody>
          <a:bodyPr/>
          <a:lstStyle/>
          <a:p>
            <a:endParaRPr lang="en-US">
              <a:latin typeface="Arial" panose="020B0604020202020204" pitchFamily="34" charset="0"/>
              <a:cs typeface="Arial" panose="020B0604020202020204" pitchFamily="34" charset="0"/>
            </a:endParaRPr>
          </a:p>
        </p:txBody>
      </p:sp>
      <p:sp>
        <p:nvSpPr>
          <p:cNvPr id="6" name="Shape 4"/>
          <p:cNvSpPr/>
          <p:nvPr/>
        </p:nvSpPr>
        <p:spPr>
          <a:xfrm>
            <a:off x="365760" y="1508760"/>
            <a:ext cx="54864" cy="658368"/>
          </a:xfrm>
          <a:prstGeom prst="rect">
            <a:avLst/>
          </a:prstGeom>
          <a:solidFill>
            <a:srgbClr val="0F7377"/>
          </a:solidFill>
          <a:ln/>
        </p:spPr>
        <p:txBody>
          <a:bodyPr/>
          <a:lstStyle/>
          <a:p>
            <a:endParaRPr lang="en-US">
              <a:latin typeface="Arial" panose="020B0604020202020204" pitchFamily="34" charset="0"/>
              <a:cs typeface="Arial" panose="020B0604020202020204" pitchFamily="34" charset="0"/>
            </a:endParaRPr>
          </a:p>
        </p:txBody>
      </p:sp>
      <p:sp>
        <p:nvSpPr>
          <p:cNvPr id="7" name="Text 5"/>
          <p:cNvSpPr/>
          <p:nvPr/>
        </p:nvSpPr>
        <p:spPr>
          <a:xfrm>
            <a:off x="493776" y="1554480"/>
            <a:ext cx="3977640" cy="237744"/>
          </a:xfrm>
          <a:prstGeom prst="rect">
            <a:avLst/>
          </a:prstGeom>
          <a:noFill/>
          <a:ln/>
        </p:spPr>
        <p:txBody>
          <a:bodyPr wrap="square" lIns="0" tIns="0" rIns="0" bIns="0" rtlCol="0" anchor="ctr"/>
          <a:lstStyle/>
          <a:p>
            <a:pPr marL="0" indent="0">
              <a:buNone/>
            </a:pPr>
            <a:r>
              <a:rPr lang="en-US" sz="1100" b="1">
                <a:solidFill>
                  <a:srgbClr val="FFFFFF"/>
                </a:solidFill>
                <a:latin typeface="Arial" panose="020B0604020202020204" pitchFamily="34" charset="0"/>
                <a:ea typeface="Calibri" pitchFamily="34" charset="-122"/>
                <a:cs typeface="Arial" panose="020B0604020202020204" pitchFamily="34" charset="0"/>
              </a:rPr>
              <a:t>Canada Infrastructure Bank (CIB)</a:t>
            </a:r>
            <a:endParaRPr lang="en-US" sz="1100">
              <a:latin typeface="Arial" panose="020B0604020202020204" pitchFamily="34" charset="0"/>
              <a:cs typeface="Arial" panose="020B0604020202020204" pitchFamily="34" charset="0"/>
            </a:endParaRPr>
          </a:p>
        </p:txBody>
      </p:sp>
      <p:sp>
        <p:nvSpPr>
          <p:cNvPr id="8" name="Text 6"/>
          <p:cNvSpPr/>
          <p:nvPr/>
        </p:nvSpPr>
        <p:spPr>
          <a:xfrm>
            <a:off x="493776" y="1778809"/>
            <a:ext cx="3977640" cy="310896"/>
          </a:xfrm>
          <a:prstGeom prst="rect">
            <a:avLst/>
          </a:prstGeom>
          <a:noFill/>
          <a:ln/>
        </p:spPr>
        <p:txBody>
          <a:bodyPr wrap="square" lIns="0" tIns="0" rIns="0" bIns="0" rtlCol="0" anchor="ctr"/>
          <a:lstStyle/>
          <a:p>
            <a:pPr marL="0" indent="0">
              <a:buNone/>
            </a:pPr>
            <a:r>
              <a:rPr lang="en-US" sz="1000" dirty="0">
                <a:solidFill>
                  <a:srgbClr val="D8E4EC"/>
                </a:solidFill>
                <a:latin typeface="Arial"/>
                <a:ea typeface="Calibri"/>
                <a:cs typeface="Arial"/>
              </a:rPr>
              <a:t>Anchor financier for large-scale thermal networks—proven track record</a:t>
            </a:r>
            <a:endParaRPr lang="en-US" sz="1000" dirty="0">
              <a:latin typeface="Arial"/>
              <a:ea typeface="Calibri"/>
              <a:cs typeface="Arial"/>
            </a:endParaRPr>
          </a:p>
        </p:txBody>
      </p:sp>
      <p:sp>
        <p:nvSpPr>
          <p:cNvPr id="9" name="Shape 7"/>
          <p:cNvSpPr/>
          <p:nvPr/>
        </p:nvSpPr>
        <p:spPr>
          <a:xfrm>
            <a:off x="365760" y="2258568"/>
            <a:ext cx="4206240" cy="879494"/>
          </a:xfrm>
          <a:prstGeom prst="rect">
            <a:avLst/>
          </a:prstGeom>
          <a:solidFill>
            <a:srgbClr val="0D3352"/>
          </a:solidFill>
          <a:ln/>
          <a:effectLst>
            <a:outerShdw blurRad="63500" dist="25400" dir="8100000" algn="bl" rotWithShape="0">
              <a:srgbClr val="000000">
                <a:alpha val="2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0" name="Shape 8"/>
          <p:cNvSpPr/>
          <p:nvPr/>
        </p:nvSpPr>
        <p:spPr>
          <a:xfrm>
            <a:off x="365760" y="2258568"/>
            <a:ext cx="54864" cy="879494"/>
          </a:xfrm>
          <a:prstGeom prst="rect">
            <a:avLst/>
          </a:prstGeom>
          <a:solidFill>
            <a:srgbClr val="0F7377"/>
          </a:solidFill>
          <a:ln/>
        </p:spPr>
        <p:txBody>
          <a:bodyPr/>
          <a:lstStyle/>
          <a:p>
            <a:endParaRPr lang="en-US">
              <a:latin typeface="Arial" panose="020B0604020202020204" pitchFamily="34" charset="0"/>
              <a:cs typeface="Arial" panose="020B0604020202020204" pitchFamily="34" charset="0"/>
            </a:endParaRPr>
          </a:p>
        </p:txBody>
      </p:sp>
      <p:sp>
        <p:nvSpPr>
          <p:cNvPr id="11" name="Text 9"/>
          <p:cNvSpPr/>
          <p:nvPr/>
        </p:nvSpPr>
        <p:spPr>
          <a:xfrm>
            <a:off x="493776" y="2304288"/>
            <a:ext cx="3977640" cy="237744"/>
          </a:xfrm>
          <a:prstGeom prst="rect">
            <a:avLst/>
          </a:prstGeom>
          <a:noFill/>
          <a:ln/>
        </p:spPr>
        <p:txBody>
          <a:bodyPr wrap="square" lIns="0" tIns="0" rIns="0" bIns="0" rtlCol="0" anchor="ctr"/>
          <a:lstStyle/>
          <a:p>
            <a:pPr marL="0" indent="0">
              <a:buNone/>
            </a:pPr>
            <a:r>
              <a:rPr lang="en-US" sz="1100" b="1">
                <a:solidFill>
                  <a:srgbClr val="FFFFFF"/>
                </a:solidFill>
                <a:latin typeface="Arial" panose="020B0604020202020204" pitchFamily="34" charset="0"/>
                <a:ea typeface="Calibri" pitchFamily="34" charset="-122"/>
                <a:cs typeface="Arial" panose="020B0604020202020204" pitchFamily="34" charset="0"/>
              </a:rPr>
              <a:t>FCM Green Municipal Fund</a:t>
            </a:r>
            <a:endParaRPr lang="en-US" sz="1100">
              <a:latin typeface="Arial" panose="020B0604020202020204" pitchFamily="34" charset="0"/>
              <a:cs typeface="Arial" panose="020B0604020202020204" pitchFamily="34" charset="0"/>
            </a:endParaRPr>
          </a:p>
        </p:txBody>
      </p:sp>
      <p:sp>
        <p:nvSpPr>
          <p:cNvPr id="12" name="Text 10"/>
          <p:cNvSpPr/>
          <p:nvPr/>
        </p:nvSpPr>
        <p:spPr>
          <a:xfrm>
            <a:off x="493776" y="2464609"/>
            <a:ext cx="3977640" cy="656803"/>
          </a:xfrm>
          <a:prstGeom prst="rect">
            <a:avLst/>
          </a:prstGeom>
          <a:noFill/>
          <a:ln/>
        </p:spPr>
        <p:txBody>
          <a:bodyPr wrap="square" lIns="0" tIns="0" rIns="0" bIns="0" rtlCol="0" anchor="ctr"/>
          <a:lstStyle/>
          <a:p>
            <a:r>
              <a:rPr lang="en-US" sz="1000" dirty="0">
                <a:solidFill>
                  <a:srgbClr val="D8E4EC"/>
                </a:solidFill>
                <a:latin typeface="Arial"/>
                <a:ea typeface="Calibri"/>
                <a:cs typeface="Arial"/>
              </a:rPr>
              <a:t>Early-stage feasibility grants and low-cost loans for community energy projects. The GMF is available to municipalities as well as private-sector and other parties working in formal partnership with a municipality</a:t>
            </a:r>
          </a:p>
        </p:txBody>
      </p:sp>
      <p:sp>
        <p:nvSpPr>
          <p:cNvPr id="13" name="Shape 11"/>
          <p:cNvSpPr/>
          <p:nvPr/>
        </p:nvSpPr>
        <p:spPr>
          <a:xfrm>
            <a:off x="365760" y="3238646"/>
            <a:ext cx="4206240" cy="658368"/>
          </a:xfrm>
          <a:prstGeom prst="rect">
            <a:avLst/>
          </a:prstGeom>
          <a:solidFill>
            <a:srgbClr val="0D3352"/>
          </a:solidFill>
          <a:ln/>
          <a:effectLst>
            <a:outerShdw blurRad="63500" dist="25400" dir="8100000" algn="bl" rotWithShape="0">
              <a:srgbClr val="000000">
                <a:alpha val="2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4" name="Shape 12"/>
          <p:cNvSpPr/>
          <p:nvPr/>
        </p:nvSpPr>
        <p:spPr>
          <a:xfrm>
            <a:off x="365760" y="3238646"/>
            <a:ext cx="54864" cy="658368"/>
          </a:xfrm>
          <a:prstGeom prst="rect">
            <a:avLst/>
          </a:prstGeom>
          <a:solidFill>
            <a:srgbClr val="0F7377"/>
          </a:solidFill>
          <a:ln/>
        </p:spPr>
        <p:txBody>
          <a:bodyPr/>
          <a:lstStyle/>
          <a:p>
            <a:endParaRPr lang="en-US">
              <a:latin typeface="Arial" panose="020B0604020202020204" pitchFamily="34" charset="0"/>
              <a:cs typeface="Arial" panose="020B0604020202020204" pitchFamily="34" charset="0"/>
            </a:endParaRPr>
          </a:p>
        </p:txBody>
      </p:sp>
      <p:sp>
        <p:nvSpPr>
          <p:cNvPr id="15" name="Text 13"/>
          <p:cNvSpPr/>
          <p:nvPr/>
        </p:nvSpPr>
        <p:spPr>
          <a:xfrm>
            <a:off x="493776" y="3284366"/>
            <a:ext cx="3977640" cy="237744"/>
          </a:xfrm>
          <a:prstGeom prst="rect">
            <a:avLst/>
          </a:prstGeom>
          <a:noFill/>
          <a:ln/>
        </p:spPr>
        <p:txBody>
          <a:bodyPr wrap="square" lIns="0" tIns="0" rIns="0" bIns="0" rtlCol="0" anchor="ctr"/>
          <a:lstStyle/>
          <a:p>
            <a:pPr marL="0" indent="0">
              <a:buNone/>
            </a:pPr>
            <a:r>
              <a:rPr lang="en-US" sz="1100" b="1" dirty="0">
                <a:solidFill>
                  <a:srgbClr val="FFFFFF"/>
                </a:solidFill>
                <a:latin typeface="Arial" panose="020B0604020202020204" pitchFamily="34" charset="0"/>
                <a:ea typeface="Calibri" pitchFamily="34" charset="-122"/>
                <a:cs typeface="Arial" panose="020B0604020202020204" pitchFamily="34" charset="0"/>
              </a:rPr>
              <a:t>Low Carbon Economy Fund</a:t>
            </a:r>
            <a:endParaRPr lang="en-US" sz="1100" dirty="0">
              <a:latin typeface="Arial" panose="020B0604020202020204" pitchFamily="34" charset="0"/>
              <a:cs typeface="Arial" panose="020B0604020202020204" pitchFamily="34" charset="0"/>
            </a:endParaRPr>
          </a:p>
        </p:txBody>
      </p:sp>
      <p:sp>
        <p:nvSpPr>
          <p:cNvPr id="16" name="Text 14"/>
          <p:cNvSpPr/>
          <p:nvPr/>
        </p:nvSpPr>
        <p:spPr>
          <a:xfrm>
            <a:off x="493776" y="3485534"/>
            <a:ext cx="3977640" cy="310896"/>
          </a:xfrm>
          <a:prstGeom prst="rect">
            <a:avLst/>
          </a:prstGeom>
          <a:noFill/>
          <a:ln/>
        </p:spPr>
        <p:txBody>
          <a:bodyPr wrap="square" lIns="0" tIns="0" rIns="0" bIns="0" rtlCol="0" anchor="ctr"/>
          <a:lstStyle/>
          <a:p>
            <a:pPr marL="0" indent="0">
              <a:buNone/>
            </a:pPr>
            <a:r>
              <a:rPr lang="en-US" sz="1000" dirty="0">
                <a:solidFill>
                  <a:srgbClr val="D8E4EC"/>
                </a:solidFill>
                <a:latin typeface="Arial" panose="020B0604020202020204" pitchFamily="34" charset="0"/>
                <a:ea typeface="Calibri" pitchFamily="34" charset="-122"/>
                <a:cs typeface="Arial" panose="020B0604020202020204" pitchFamily="34" charset="0"/>
              </a:rPr>
              <a:t>25–40% capital support for high-impact low-carbon projects</a:t>
            </a:r>
            <a:endParaRPr lang="en-US" sz="1000" dirty="0">
              <a:latin typeface="Arial" panose="020B0604020202020204" pitchFamily="34" charset="0"/>
              <a:cs typeface="Arial" panose="020B0604020202020204" pitchFamily="34" charset="0"/>
            </a:endParaRPr>
          </a:p>
        </p:txBody>
      </p:sp>
      <p:sp>
        <p:nvSpPr>
          <p:cNvPr id="17" name="Shape 15"/>
          <p:cNvSpPr/>
          <p:nvPr/>
        </p:nvSpPr>
        <p:spPr>
          <a:xfrm>
            <a:off x="4749767" y="1502262"/>
            <a:ext cx="4206240" cy="658368"/>
          </a:xfrm>
          <a:prstGeom prst="rect">
            <a:avLst/>
          </a:prstGeom>
          <a:solidFill>
            <a:srgbClr val="0D3352"/>
          </a:solidFill>
          <a:ln/>
          <a:effectLst>
            <a:outerShdw blurRad="63500" dist="25400" dir="8100000" algn="bl" rotWithShape="0">
              <a:srgbClr val="000000">
                <a:alpha val="2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8" name="Shape 16"/>
          <p:cNvSpPr/>
          <p:nvPr/>
        </p:nvSpPr>
        <p:spPr>
          <a:xfrm>
            <a:off x="4749767" y="1502262"/>
            <a:ext cx="54864" cy="658368"/>
          </a:xfrm>
          <a:prstGeom prst="rect">
            <a:avLst/>
          </a:prstGeom>
          <a:solidFill>
            <a:srgbClr val="0F7377"/>
          </a:solidFill>
          <a:ln/>
        </p:spPr>
        <p:txBody>
          <a:bodyPr/>
          <a:lstStyle/>
          <a:p>
            <a:endParaRPr lang="en-US">
              <a:latin typeface="Arial" panose="020B0604020202020204" pitchFamily="34" charset="0"/>
              <a:cs typeface="Arial" panose="020B0604020202020204" pitchFamily="34" charset="0"/>
            </a:endParaRPr>
          </a:p>
        </p:txBody>
      </p:sp>
      <p:sp>
        <p:nvSpPr>
          <p:cNvPr id="19" name="Text 17"/>
          <p:cNvSpPr/>
          <p:nvPr/>
        </p:nvSpPr>
        <p:spPr>
          <a:xfrm>
            <a:off x="4877783" y="1547982"/>
            <a:ext cx="3977640" cy="237744"/>
          </a:xfrm>
          <a:prstGeom prst="rect">
            <a:avLst/>
          </a:prstGeom>
          <a:noFill/>
          <a:ln/>
        </p:spPr>
        <p:txBody>
          <a:bodyPr wrap="square" lIns="0" tIns="0" rIns="0" bIns="0" rtlCol="0" anchor="ctr"/>
          <a:lstStyle/>
          <a:p>
            <a:pPr marL="0" indent="0">
              <a:buNone/>
            </a:pPr>
            <a:r>
              <a:rPr lang="en-US" sz="1100" b="1">
                <a:solidFill>
                  <a:srgbClr val="FFFFFF"/>
                </a:solidFill>
                <a:latin typeface="Arial" panose="020B0604020202020204" pitchFamily="34" charset="0"/>
                <a:ea typeface="Calibri" pitchFamily="34" charset="-122"/>
                <a:cs typeface="Arial" panose="020B0604020202020204" pitchFamily="34" charset="0"/>
              </a:rPr>
              <a:t>Clean Technology ITC</a:t>
            </a:r>
            <a:endParaRPr lang="en-US" sz="1100">
              <a:latin typeface="Arial" panose="020B0604020202020204" pitchFamily="34" charset="0"/>
              <a:cs typeface="Arial" panose="020B0604020202020204" pitchFamily="34" charset="0"/>
            </a:endParaRPr>
          </a:p>
        </p:txBody>
      </p:sp>
      <p:sp>
        <p:nvSpPr>
          <p:cNvPr id="20" name="Text 18"/>
          <p:cNvSpPr/>
          <p:nvPr/>
        </p:nvSpPr>
        <p:spPr>
          <a:xfrm>
            <a:off x="4877783" y="1794870"/>
            <a:ext cx="3977640" cy="310896"/>
          </a:xfrm>
          <a:prstGeom prst="rect">
            <a:avLst/>
          </a:prstGeom>
          <a:noFill/>
          <a:ln/>
        </p:spPr>
        <p:txBody>
          <a:bodyPr wrap="square" lIns="0" tIns="0" rIns="0" bIns="0" rtlCol="0" anchor="ctr"/>
          <a:lstStyle/>
          <a:p>
            <a:pPr marL="0" indent="0">
              <a:buNone/>
            </a:pPr>
            <a:r>
              <a:rPr lang="en-US" sz="1000">
                <a:solidFill>
                  <a:srgbClr val="D8E4EC"/>
                </a:solidFill>
                <a:latin typeface="Arial" panose="020B0604020202020204" pitchFamily="34" charset="0"/>
                <a:ea typeface="Calibri" pitchFamily="34" charset="-122"/>
                <a:cs typeface="Arial" panose="020B0604020202020204" pitchFamily="34" charset="0"/>
              </a:rPr>
              <a:t>15–30% refundable tax credits for heat pumps, storage, geothermal, sewer heat</a:t>
            </a:r>
            <a:endParaRPr lang="en-US" sz="1000">
              <a:latin typeface="Arial" panose="020B0604020202020204" pitchFamily="34" charset="0"/>
              <a:cs typeface="Arial" panose="020B0604020202020204" pitchFamily="34" charset="0"/>
            </a:endParaRPr>
          </a:p>
        </p:txBody>
      </p:sp>
      <p:sp>
        <p:nvSpPr>
          <p:cNvPr id="21" name="Shape 19"/>
          <p:cNvSpPr/>
          <p:nvPr/>
        </p:nvSpPr>
        <p:spPr>
          <a:xfrm>
            <a:off x="4747963" y="2260734"/>
            <a:ext cx="4206240" cy="1029871"/>
          </a:xfrm>
          <a:prstGeom prst="rect">
            <a:avLst/>
          </a:prstGeom>
          <a:solidFill>
            <a:srgbClr val="0D3352"/>
          </a:solidFill>
          <a:ln/>
          <a:effectLst>
            <a:outerShdw blurRad="63500" dist="25400" dir="8100000" algn="bl" rotWithShape="0">
              <a:srgbClr val="000000">
                <a:alpha val="20000"/>
              </a:srgbClr>
            </a:outerShdw>
          </a:effectLst>
        </p:spPr>
        <p:txBody>
          <a:bodyPr/>
          <a:lstStyle/>
          <a:p>
            <a:endParaRPr lang="en-US">
              <a:latin typeface="Arial" panose="020B0604020202020204" pitchFamily="34" charset="0"/>
              <a:cs typeface="Arial" panose="020B0604020202020204" pitchFamily="34" charset="0"/>
            </a:endParaRPr>
          </a:p>
        </p:txBody>
      </p:sp>
      <p:sp>
        <p:nvSpPr>
          <p:cNvPr id="22" name="Shape 20"/>
          <p:cNvSpPr/>
          <p:nvPr/>
        </p:nvSpPr>
        <p:spPr>
          <a:xfrm>
            <a:off x="4747963" y="2260734"/>
            <a:ext cx="54864" cy="1029871"/>
          </a:xfrm>
          <a:prstGeom prst="rect">
            <a:avLst/>
          </a:prstGeom>
          <a:solidFill>
            <a:srgbClr val="0F7377"/>
          </a:solidFill>
          <a:ln/>
        </p:spPr>
        <p:txBody>
          <a:bodyPr/>
          <a:lstStyle/>
          <a:p>
            <a:endParaRPr lang="en-US">
              <a:latin typeface="Arial" panose="020B0604020202020204" pitchFamily="34" charset="0"/>
              <a:cs typeface="Arial" panose="020B0604020202020204" pitchFamily="34" charset="0"/>
            </a:endParaRPr>
          </a:p>
        </p:txBody>
      </p:sp>
      <p:sp>
        <p:nvSpPr>
          <p:cNvPr id="23" name="Text 21"/>
          <p:cNvSpPr/>
          <p:nvPr/>
        </p:nvSpPr>
        <p:spPr>
          <a:xfrm>
            <a:off x="4875979" y="2306454"/>
            <a:ext cx="3977640" cy="237744"/>
          </a:xfrm>
          <a:prstGeom prst="rect">
            <a:avLst/>
          </a:prstGeom>
          <a:noFill/>
          <a:ln/>
        </p:spPr>
        <p:txBody>
          <a:bodyPr wrap="square" lIns="0" tIns="0" rIns="0" bIns="0" rtlCol="0" anchor="ctr"/>
          <a:lstStyle/>
          <a:p>
            <a:pPr marL="0" indent="0">
              <a:buNone/>
            </a:pPr>
            <a:r>
              <a:rPr lang="en-US" sz="1100" b="1">
                <a:solidFill>
                  <a:srgbClr val="FFFFFF"/>
                </a:solidFill>
                <a:latin typeface="Arial" panose="020B0604020202020204" pitchFamily="34" charset="0"/>
                <a:ea typeface="Calibri" pitchFamily="34" charset="-122"/>
                <a:cs typeface="Arial" panose="020B0604020202020204" pitchFamily="34" charset="0"/>
              </a:rPr>
              <a:t>CERRC</a:t>
            </a:r>
            <a:endParaRPr lang="en-US" sz="1100">
              <a:latin typeface="Arial" panose="020B0604020202020204" pitchFamily="34" charset="0"/>
              <a:cs typeface="Arial" panose="020B0604020202020204" pitchFamily="34" charset="0"/>
            </a:endParaRPr>
          </a:p>
        </p:txBody>
      </p:sp>
      <p:sp>
        <p:nvSpPr>
          <p:cNvPr id="24" name="Text 22"/>
          <p:cNvSpPr/>
          <p:nvPr/>
        </p:nvSpPr>
        <p:spPr>
          <a:xfrm>
            <a:off x="4875979" y="2553342"/>
            <a:ext cx="3977640" cy="662363"/>
          </a:xfrm>
          <a:prstGeom prst="rect">
            <a:avLst/>
          </a:prstGeom>
          <a:noFill/>
          <a:ln/>
        </p:spPr>
        <p:txBody>
          <a:bodyPr wrap="square" lIns="0" tIns="0" rIns="0" bIns="0" rtlCol="0" anchor="ctr"/>
          <a:lstStyle/>
          <a:p>
            <a:pPr marL="0" indent="0">
              <a:buNone/>
            </a:pPr>
            <a:r>
              <a:rPr lang="en-US" sz="1000">
                <a:solidFill>
                  <a:srgbClr val="D8E4EC"/>
                </a:solidFill>
                <a:latin typeface="Arial" panose="020B0604020202020204" pitchFamily="34" charset="0"/>
                <a:ea typeface="Calibri" pitchFamily="34" charset="-122"/>
                <a:cs typeface="Arial" panose="020B0604020202020204" pitchFamily="34" charset="0"/>
              </a:rPr>
              <a:t>District heat and biomass support for Indigenous and northern communities. $450M+ committed since 2018; May 2026 </a:t>
            </a:r>
            <a:r>
              <a:rPr lang="en-US" sz="1000" err="1">
                <a:solidFill>
                  <a:srgbClr val="D8E4EC"/>
                </a:solidFill>
                <a:latin typeface="Arial" panose="020B0604020202020204" pitchFamily="34" charset="0"/>
                <a:ea typeface="Calibri" pitchFamily="34" charset="-122"/>
                <a:cs typeface="Arial" panose="020B0604020202020204" pitchFamily="34" charset="0"/>
              </a:rPr>
              <a:t>NRCan</a:t>
            </a:r>
            <a:r>
              <a:rPr lang="en-US" sz="1000">
                <a:solidFill>
                  <a:srgbClr val="D8E4EC"/>
                </a:solidFill>
                <a:latin typeface="Arial" panose="020B0604020202020204" pitchFamily="34" charset="0"/>
                <a:ea typeface="Calibri" pitchFamily="34" charset="-122"/>
                <a:cs typeface="Arial" panose="020B0604020202020204" pitchFamily="34" charset="0"/>
              </a:rPr>
              <a:t> announcement funded a biomass district heating study serving Haida Gwaii.</a:t>
            </a:r>
            <a:endParaRPr lang="en-US" sz="1000">
              <a:latin typeface="Arial" panose="020B0604020202020204" pitchFamily="34" charset="0"/>
              <a:cs typeface="Arial" panose="020B0604020202020204" pitchFamily="34" charset="0"/>
            </a:endParaRPr>
          </a:p>
        </p:txBody>
      </p:sp>
      <p:sp>
        <p:nvSpPr>
          <p:cNvPr id="25" name="Shape 23"/>
          <p:cNvSpPr/>
          <p:nvPr/>
        </p:nvSpPr>
        <p:spPr>
          <a:xfrm>
            <a:off x="4747963" y="3412878"/>
            <a:ext cx="4206240" cy="658368"/>
          </a:xfrm>
          <a:prstGeom prst="rect">
            <a:avLst/>
          </a:prstGeom>
          <a:solidFill>
            <a:srgbClr val="0D3352"/>
          </a:solidFill>
          <a:ln/>
          <a:effectLst>
            <a:outerShdw blurRad="63500" dist="25400" dir="8100000" algn="bl" rotWithShape="0">
              <a:srgbClr val="000000">
                <a:alpha val="20000"/>
              </a:srgbClr>
            </a:outerShdw>
          </a:effectLst>
        </p:spPr>
        <p:txBody>
          <a:bodyPr/>
          <a:lstStyle/>
          <a:p>
            <a:endParaRPr lang="en-US">
              <a:latin typeface="Arial" panose="020B0604020202020204" pitchFamily="34" charset="0"/>
              <a:cs typeface="Arial" panose="020B0604020202020204" pitchFamily="34" charset="0"/>
            </a:endParaRPr>
          </a:p>
        </p:txBody>
      </p:sp>
      <p:sp>
        <p:nvSpPr>
          <p:cNvPr id="26" name="Shape 24"/>
          <p:cNvSpPr/>
          <p:nvPr/>
        </p:nvSpPr>
        <p:spPr>
          <a:xfrm>
            <a:off x="4747963" y="3412878"/>
            <a:ext cx="54864" cy="658368"/>
          </a:xfrm>
          <a:prstGeom prst="rect">
            <a:avLst/>
          </a:prstGeom>
          <a:solidFill>
            <a:srgbClr val="0F7377"/>
          </a:solidFill>
          <a:ln/>
        </p:spPr>
        <p:txBody>
          <a:bodyPr/>
          <a:lstStyle/>
          <a:p>
            <a:endParaRPr lang="en-US">
              <a:latin typeface="Arial" panose="020B0604020202020204" pitchFamily="34" charset="0"/>
              <a:cs typeface="Arial" panose="020B0604020202020204" pitchFamily="34" charset="0"/>
            </a:endParaRPr>
          </a:p>
        </p:txBody>
      </p:sp>
      <p:sp>
        <p:nvSpPr>
          <p:cNvPr id="27" name="Text 25"/>
          <p:cNvSpPr/>
          <p:nvPr/>
        </p:nvSpPr>
        <p:spPr>
          <a:xfrm>
            <a:off x="4875979" y="3458598"/>
            <a:ext cx="3977640" cy="237744"/>
          </a:xfrm>
          <a:prstGeom prst="rect">
            <a:avLst/>
          </a:prstGeom>
          <a:noFill/>
          <a:ln/>
        </p:spPr>
        <p:txBody>
          <a:bodyPr wrap="square" lIns="0" tIns="0" rIns="0" bIns="0" rtlCol="0" anchor="ctr"/>
          <a:lstStyle/>
          <a:p>
            <a:pPr marL="0" indent="0">
              <a:buNone/>
            </a:pPr>
            <a:r>
              <a:rPr lang="en-US" sz="1100" b="1">
                <a:solidFill>
                  <a:srgbClr val="FFFFFF"/>
                </a:solidFill>
                <a:latin typeface="Arial" panose="020B0604020202020204" pitchFamily="34" charset="0"/>
                <a:ea typeface="Calibri" pitchFamily="34" charset="-122"/>
                <a:cs typeface="Arial" panose="020B0604020202020204" pitchFamily="34" charset="0"/>
              </a:rPr>
              <a:t>SREPs</a:t>
            </a:r>
            <a:endParaRPr lang="en-US" sz="1100">
              <a:latin typeface="Arial" panose="020B0604020202020204" pitchFamily="34" charset="0"/>
              <a:cs typeface="Arial" panose="020B0604020202020204" pitchFamily="34" charset="0"/>
            </a:endParaRPr>
          </a:p>
        </p:txBody>
      </p:sp>
      <p:sp>
        <p:nvSpPr>
          <p:cNvPr id="28" name="Text 26"/>
          <p:cNvSpPr/>
          <p:nvPr/>
        </p:nvSpPr>
        <p:spPr>
          <a:xfrm>
            <a:off x="4875979" y="3705486"/>
            <a:ext cx="3977640" cy="310896"/>
          </a:xfrm>
          <a:prstGeom prst="rect">
            <a:avLst/>
          </a:prstGeom>
          <a:noFill/>
          <a:ln/>
        </p:spPr>
        <p:txBody>
          <a:bodyPr wrap="square" lIns="0" tIns="0" rIns="0" bIns="0" rtlCol="0" anchor="ctr"/>
          <a:lstStyle/>
          <a:p>
            <a:pPr marL="0" indent="0">
              <a:buNone/>
            </a:pPr>
            <a:r>
              <a:rPr lang="en-US" sz="1000">
                <a:solidFill>
                  <a:srgbClr val="D8E4EC"/>
                </a:solidFill>
                <a:latin typeface="Arial" panose="020B0604020202020204" pitchFamily="34" charset="0"/>
                <a:ea typeface="Calibri" pitchFamily="34" charset="-122"/>
                <a:cs typeface="Arial" panose="020B0604020202020204" pitchFamily="34" charset="0"/>
              </a:rPr>
              <a:t>Electrification-ready thermal infrastructure in rural and remote areas</a:t>
            </a:r>
            <a:endParaRPr lang="en-US" sz="1000">
              <a:latin typeface="Arial" panose="020B0604020202020204" pitchFamily="34" charset="0"/>
              <a:cs typeface="Arial" panose="020B0604020202020204" pitchFamily="34" charset="0"/>
            </a:endParaRPr>
          </a:p>
        </p:txBody>
      </p:sp>
      <p:sp>
        <p:nvSpPr>
          <p:cNvPr id="36" name="Title 35">
            <a:extLst>
              <a:ext uri="{FF2B5EF4-FFF2-40B4-BE49-F238E27FC236}">
                <a16:creationId xmlns:a16="http://schemas.microsoft.com/office/drawing/2014/main" id="{F0F12C9B-A339-598F-74EB-388F2DAAFD36}"/>
              </a:ext>
            </a:extLst>
          </p:cNvPr>
          <p:cNvSpPr>
            <a:spLocks noGrp="1"/>
          </p:cNvSpPr>
          <p:nvPr>
            <p:ph type="title"/>
          </p:nvPr>
        </p:nvSpPr>
        <p:spPr/>
        <p:txBody>
          <a:bodyPr/>
          <a:lstStyle/>
          <a:p>
            <a:r>
              <a:rPr lang="en-US">
                <a:solidFill>
                  <a:srgbClr val="FFFFFF"/>
                </a:solidFill>
                <a:ea typeface="Calibri" pitchFamily="34" charset="-122"/>
              </a:rPr>
              <a:t>Canada is Already Doing Great Things</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0">
            <a:extLst>
              <a:ext uri="{FF2B5EF4-FFF2-40B4-BE49-F238E27FC236}">
                <a16:creationId xmlns:a16="http://schemas.microsoft.com/office/drawing/2014/main" id="{6D151997-2DFD-051E-3E4D-F7427AFAFE28}"/>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E57328-F586-7A5A-D80B-CA550A334876}"/>
              </a:ext>
            </a:extLst>
          </p:cNvPr>
          <p:cNvPicPr>
            <a:picLocks noChangeAspect="1"/>
          </p:cNvPicPr>
          <p:nvPr/>
        </p:nvPicPr>
        <p:blipFill>
          <a:blip r:embed="rId3"/>
          <a:srcRect t="7859" r="-2199" b="7823"/>
          <a:stretch>
            <a:fillRect/>
          </a:stretch>
        </p:blipFill>
        <p:spPr>
          <a:xfrm>
            <a:off x="3222171" y="990417"/>
            <a:ext cx="5901900" cy="3768791"/>
          </a:xfrm>
          <a:prstGeom prst="rect">
            <a:avLst/>
          </a:prstGeom>
        </p:spPr>
      </p:pic>
      <p:sp>
        <p:nvSpPr>
          <p:cNvPr id="3" name="Text 1"/>
          <p:cNvSpPr/>
          <p:nvPr/>
        </p:nvSpPr>
        <p:spPr>
          <a:xfrm>
            <a:off x="457200" y="153658"/>
            <a:ext cx="8229600" cy="566928"/>
          </a:xfrm>
          <a:prstGeom prst="rect">
            <a:avLst/>
          </a:prstGeom>
          <a:noFill/>
          <a:ln/>
        </p:spPr>
        <p:txBody>
          <a:bodyPr wrap="square" rtlCol="0" anchor="ctr"/>
          <a:lstStyle/>
          <a:p>
            <a:endParaRPr lang="en-US" sz="2600">
              <a:latin typeface="Arial" panose="020B0604020202020204" pitchFamily="34" charset="0"/>
              <a:cs typeface="Arial" panose="020B0604020202020204" pitchFamily="34" charset="0"/>
            </a:endParaRPr>
          </a:p>
        </p:txBody>
      </p:sp>
      <p:sp>
        <p:nvSpPr>
          <p:cNvPr id="4" name="Text 2"/>
          <p:cNvSpPr/>
          <p:nvPr/>
        </p:nvSpPr>
        <p:spPr>
          <a:xfrm>
            <a:off x="217089" y="1092017"/>
            <a:ext cx="3098434" cy="2072202"/>
          </a:xfrm>
          <a:prstGeom prst="rect">
            <a:avLst/>
          </a:prstGeom>
          <a:noFill/>
          <a:ln/>
        </p:spPr>
        <p:txBody>
          <a:bodyPr wrap="square" rtlCol="0" anchor="t"/>
          <a:lstStyle/>
          <a:p>
            <a:endParaRPr lang="en-US" sz="1400" i="1">
              <a:solidFill>
                <a:srgbClr val="0D325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CC160B8-B7CD-BDA6-9F9D-9F73F48FD8B8}"/>
              </a:ext>
            </a:extLst>
          </p:cNvPr>
          <p:cNvSpPr txBox="1"/>
          <p:nvPr/>
        </p:nvSpPr>
        <p:spPr>
          <a:xfrm>
            <a:off x="7917180" y="4543764"/>
            <a:ext cx="912429" cy="200055"/>
          </a:xfrm>
          <a:prstGeom prst="rect">
            <a:avLst/>
          </a:prstGeom>
          <a:noFill/>
        </p:spPr>
        <p:txBody>
          <a:bodyPr wrap="none" rtlCol="0">
            <a:spAutoFit/>
          </a:bodyPr>
          <a:lstStyle/>
          <a:p>
            <a:r>
              <a:rPr lang="en-US" sz="700">
                <a:solidFill>
                  <a:schemeClr val="bg2">
                    <a:lumMod val="90000"/>
                  </a:schemeClr>
                </a:solidFill>
                <a:latin typeface="Arial" panose="020B0604020202020204" pitchFamily="34" charset="0"/>
                <a:cs typeface="Arial" panose="020B0604020202020204" pitchFamily="34" charset="0"/>
              </a:rPr>
              <a:t>Source: Alfa Laval</a:t>
            </a:r>
          </a:p>
        </p:txBody>
      </p:sp>
      <p:sp>
        <p:nvSpPr>
          <p:cNvPr id="15" name="Content Placeholder 14">
            <a:extLst>
              <a:ext uri="{FF2B5EF4-FFF2-40B4-BE49-F238E27FC236}">
                <a16:creationId xmlns:a16="http://schemas.microsoft.com/office/drawing/2014/main" id="{3F036FB8-860E-4803-B907-8549E00662E3}"/>
              </a:ext>
            </a:extLst>
          </p:cNvPr>
          <p:cNvSpPr>
            <a:spLocks noGrp="1"/>
          </p:cNvSpPr>
          <p:nvPr>
            <p:ph idx="1"/>
          </p:nvPr>
        </p:nvSpPr>
        <p:spPr>
          <a:xfrm>
            <a:off x="363538" y="984250"/>
            <a:ext cx="2858633" cy="3876675"/>
          </a:xfrm>
        </p:spPr>
        <p:txBody>
          <a:bodyPr/>
          <a:lstStyle/>
          <a:p>
            <a:pPr marL="0" indent="0">
              <a:buNone/>
            </a:pPr>
            <a:r>
              <a:rPr lang="en-US" b="1"/>
              <a:t>Sector coupling is the principle behind district energy: </a:t>
            </a:r>
            <a:r>
              <a:rPr lang="en-US"/>
              <a:t>linking and integrating thermal, electrical, and surplus thermal energy resources at a community scale to help balance the electricity grid, enhance resilience, cut emissions, and strengthen energy security.  </a:t>
            </a:r>
          </a:p>
          <a:p>
            <a:pPr marL="0" indent="0">
              <a:buNone/>
            </a:pPr>
            <a:endParaRPr lang="en-US"/>
          </a:p>
          <a:p>
            <a:pPr marL="0" indent="0">
              <a:buNone/>
            </a:pPr>
            <a:r>
              <a:rPr lang="en-US"/>
              <a:t>A district energy thermal network is vital infrastructure for a local economy to adapt, accelerate </a:t>
            </a:r>
            <a:br>
              <a:rPr lang="en-US"/>
            </a:br>
            <a:r>
              <a:rPr lang="en-US"/>
              <a:t>and retain flexibility throughout the energy transition.   </a:t>
            </a:r>
          </a:p>
          <a:p>
            <a:pPr marL="0" indent="0">
              <a:buNone/>
            </a:pPr>
            <a:endParaRPr lang="en-US"/>
          </a:p>
        </p:txBody>
      </p:sp>
      <p:sp>
        <p:nvSpPr>
          <p:cNvPr id="14" name="Title 13">
            <a:extLst>
              <a:ext uri="{FF2B5EF4-FFF2-40B4-BE49-F238E27FC236}">
                <a16:creationId xmlns:a16="http://schemas.microsoft.com/office/drawing/2014/main" id="{3D9678C6-C77A-661A-5DBF-46EB5B2F579D}"/>
              </a:ext>
            </a:extLst>
          </p:cNvPr>
          <p:cNvSpPr>
            <a:spLocks noGrp="1"/>
          </p:cNvSpPr>
          <p:nvPr>
            <p:ph type="title"/>
          </p:nvPr>
        </p:nvSpPr>
        <p:spPr>
          <a:xfrm>
            <a:off x="365126" y="296009"/>
            <a:ext cx="8487278" cy="301357"/>
          </a:xfrm>
        </p:spPr>
        <p:txBody>
          <a:bodyPr/>
          <a:lstStyle/>
          <a:p>
            <a:r>
              <a:rPr lang="en-US">
                <a:solidFill>
                  <a:schemeClr val="bg1"/>
                </a:solidFill>
              </a:rPr>
              <a:t>Many Inputs. One Network.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hape 0">
            <a:extLst>
              <a:ext uri="{FF2B5EF4-FFF2-40B4-BE49-F238E27FC236}">
                <a16:creationId xmlns:a16="http://schemas.microsoft.com/office/drawing/2014/main" id="{A27D035A-991E-3C43-83C9-70A578F0B823}"/>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4" name="Text 2"/>
          <p:cNvSpPr/>
          <p:nvPr/>
        </p:nvSpPr>
        <p:spPr>
          <a:xfrm>
            <a:off x="291597" y="978308"/>
            <a:ext cx="8395203" cy="365760"/>
          </a:xfrm>
          <a:prstGeom prst="rect">
            <a:avLst/>
          </a:prstGeom>
          <a:noFill/>
          <a:ln/>
        </p:spPr>
        <p:txBody>
          <a:bodyPr wrap="square" rtlCol="0" anchor="ctr"/>
          <a:lstStyle/>
          <a:p>
            <a:pPr marL="0" indent="0">
              <a:buNone/>
            </a:pPr>
            <a:r>
              <a:rPr lang="en-US" sz="1400" i="1">
                <a:solidFill>
                  <a:schemeClr val="accent1"/>
                </a:solidFill>
                <a:latin typeface="Arial" panose="020B0604020202020204" pitchFamily="34" charset="0"/>
                <a:ea typeface="Calibri" pitchFamily="34" charset="-122"/>
                <a:cs typeface="Arial" panose="020B0604020202020204" pitchFamily="34" charset="0"/>
              </a:rPr>
              <a:t>Three pressures are converging, and they demand a coordinated response:</a:t>
            </a:r>
            <a:endParaRPr lang="en-US" sz="1400" i="1">
              <a:solidFill>
                <a:schemeClr val="accent1"/>
              </a:solidFill>
              <a:latin typeface="Arial" panose="020B0604020202020204" pitchFamily="34" charset="0"/>
              <a:cs typeface="Arial" panose="020B0604020202020204" pitchFamily="34" charset="0"/>
            </a:endParaRPr>
          </a:p>
        </p:txBody>
      </p:sp>
      <p:sp>
        <p:nvSpPr>
          <p:cNvPr id="5" name="Shape 3"/>
          <p:cNvSpPr/>
          <p:nvPr/>
        </p:nvSpPr>
        <p:spPr>
          <a:xfrm>
            <a:off x="219458" y="1508760"/>
            <a:ext cx="2798062" cy="3465576"/>
          </a:xfrm>
          <a:prstGeom prst="rect">
            <a:avLst/>
          </a:prstGeom>
          <a:solidFill>
            <a:schemeClr val="bg1"/>
          </a:solidFill>
          <a:ln>
            <a:solidFill>
              <a:schemeClr val="bg1">
                <a:lumMod val="75000"/>
              </a:schemeClr>
            </a:solidFill>
          </a:ln>
          <a:effectLst>
            <a:outerShdw blurRad="101600" dist="38100" dir="8100000" algn="bl" rotWithShape="0">
              <a:srgbClr val="000000">
                <a:alpha val="30000"/>
              </a:srgbClr>
            </a:outerShdw>
          </a:effectLst>
        </p:spPr>
        <p:txBody>
          <a:bodyPr/>
          <a:lstStyle/>
          <a:p>
            <a:endParaRPr lang="en-US">
              <a:latin typeface="Arial" panose="020B0604020202020204" pitchFamily="34" charset="0"/>
              <a:cs typeface="Arial" panose="020B0604020202020204" pitchFamily="34" charset="0"/>
            </a:endParaRPr>
          </a:p>
        </p:txBody>
      </p:sp>
      <p:sp>
        <p:nvSpPr>
          <p:cNvPr id="8" name="Text 5"/>
          <p:cNvSpPr/>
          <p:nvPr/>
        </p:nvSpPr>
        <p:spPr>
          <a:xfrm>
            <a:off x="219456" y="2568347"/>
            <a:ext cx="2798062" cy="347472"/>
          </a:xfrm>
          <a:prstGeom prst="rect">
            <a:avLst/>
          </a:prstGeom>
          <a:noFill/>
          <a:ln/>
        </p:spPr>
        <p:txBody>
          <a:bodyPr wrap="square" rtlCol="0" anchor="ctr"/>
          <a:lstStyle/>
          <a:p>
            <a:pPr marL="0" indent="0" algn="ctr">
              <a:buNone/>
            </a:pPr>
            <a:r>
              <a:rPr lang="en-US" sz="1400" b="1">
                <a:solidFill>
                  <a:srgbClr val="0D3252"/>
                </a:solidFill>
                <a:latin typeface="Arial" panose="020B0604020202020204" pitchFamily="34" charset="0"/>
                <a:ea typeface="Calibri" pitchFamily="34" charset="-122"/>
                <a:cs typeface="Arial" panose="020B0604020202020204" pitchFamily="34" charset="0"/>
              </a:rPr>
              <a:t>Grid Risk</a:t>
            </a:r>
            <a:endParaRPr lang="en-US" sz="1400">
              <a:solidFill>
                <a:srgbClr val="0D3252"/>
              </a:solidFill>
              <a:latin typeface="Arial" panose="020B0604020202020204" pitchFamily="34" charset="0"/>
              <a:cs typeface="Arial" panose="020B0604020202020204" pitchFamily="34" charset="0"/>
            </a:endParaRPr>
          </a:p>
        </p:txBody>
      </p:sp>
      <p:sp>
        <p:nvSpPr>
          <p:cNvPr id="9" name="Text 6"/>
          <p:cNvSpPr/>
          <p:nvPr/>
        </p:nvSpPr>
        <p:spPr>
          <a:xfrm>
            <a:off x="331732" y="2951637"/>
            <a:ext cx="2649213" cy="1695591"/>
          </a:xfrm>
          <a:prstGeom prst="rect">
            <a:avLst/>
          </a:prstGeom>
          <a:noFill/>
          <a:ln/>
        </p:spPr>
        <p:txBody>
          <a:bodyPr wrap="square" rtlCol="0" anchor="t"/>
          <a:lstStyle/>
          <a:p>
            <a:pPr marL="0" indent="0">
              <a:buNone/>
            </a:pPr>
            <a:r>
              <a:rPr lang="en-US" sz="1100">
                <a:latin typeface="Arial" panose="020B0604020202020204" pitchFamily="34" charset="0"/>
                <a:ea typeface="Calibri" pitchFamily="34" charset="-122"/>
                <a:cs typeface="Arial" panose="020B0604020202020204" pitchFamily="34" charset="0"/>
              </a:rPr>
              <a:t>Building-by-building electrification creates sharp winter peaks requiring oversized generation and transmission assets. Canada’s “Powering Canada Strong” strategy targets doubling the electricity grid by 2050 at an estimated cost of more than $1 trillion. District energy can reduce required grid infrastructure investment by over </a:t>
            </a:r>
            <a:br>
              <a:rPr lang="en-US" sz="1100">
                <a:latin typeface="Arial" panose="020B0604020202020204" pitchFamily="34" charset="0"/>
                <a:ea typeface="Calibri" pitchFamily="34" charset="-122"/>
                <a:cs typeface="Arial" panose="020B0604020202020204" pitchFamily="34" charset="0"/>
              </a:rPr>
            </a:br>
            <a:r>
              <a:rPr lang="en-US" sz="1100">
                <a:latin typeface="Arial" panose="020B0604020202020204" pitchFamily="34" charset="0"/>
                <a:ea typeface="Calibri" pitchFamily="34" charset="-122"/>
                <a:cs typeface="Arial" panose="020B0604020202020204" pitchFamily="34" charset="0"/>
              </a:rPr>
              <a:t>$100 billion.</a:t>
            </a:r>
            <a:endParaRPr lang="en-US" sz="1100">
              <a:latin typeface="Arial" panose="020B0604020202020204" pitchFamily="34" charset="0"/>
              <a:cs typeface="Arial" panose="020B0604020202020204" pitchFamily="34" charset="0"/>
            </a:endParaRPr>
          </a:p>
        </p:txBody>
      </p:sp>
      <p:sp>
        <p:nvSpPr>
          <p:cNvPr id="10" name="Shape 7"/>
          <p:cNvSpPr/>
          <p:nvPr/>
        </p:nvSpPr>
        <p:spPr>
          <a:xfrm>
            <a:off x="3172970" y="1508760"/>
            <a:ext cx="2798062" cy="3465576"/>
          </a:xfrm>
          <a:prstGeom prst="rect">
            <a:avLst/>
          </a:prstGeom>
          <a:solidFill>
            <a:schemeClr val="bg1"/>
          </a:solidFill>
          <a:ln>
            <a:solidFill>
              <a:schemeClr val="bg1">
                <a:lumMod val="75000"/>
              </a:schemeClr>
            </a:solidFill>
          </a:ln>
          <a:effectLst>
            <a:outerShdw blurRad="101600" dist="38100" dir="8100000" algn="bl" rotWithShape="0">
              <a:srgbClr val="000000">
                <a:alpha val="3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3" name="Text 9"/>
          <p:cNvSpPr/>
          <p:nvPr/>
        </p:nvSpPr>
        <p:spPr>
          <a:xfrm>
            <a:off x="3172968" y="2568347"/>
            <a:ext cx="2798062" cy="347472"/>
          </a:xfrm>
          <a:prstGeom prst="rect">
            <a:avLst/>
          </a:prstGeom>
          <a:noFill/>
          <a:ln/>
        </p:spPr>
        <p:txBody>
          <a:bodyPr wrap="square" rtlCol="0" anchor="ctr"/>
          <a:lstStyle/>
          <a:p>
            <a:pPr marL="0" indent="0" algn="ctr">
              <a:buNone/>
            </a:pPr>
            <a:r>
              <a:rPr lang="en-US" sz="1400" b="1">
                <a:solidFill>
                  <a:srgbClr val="0D3252"/>
                </a:solidFill>
                <a:latin typeface="Arial" panose="020B0604020202020204" pitchFamily="34" charset="0"/>
                <a:ea typeface="Calibri" pitchFamily="34" charset="-122"/>
                <a:cs typeface="Arial" panose="020B0604020202020204" pitchFamily="34" charset="0"/>
              </a:rPr>
              <a:t>Cost Gap</a:t>
            </a:r>
            <a:endParaRPr lang="en-US" sz="1400">
              <a:solidFill>
                <a:srgbClr val="0D3252"/>
              </a:solidFill>
              <a:latin typeface="Arial" panose="020B0604020202020204" pitchFamily="34" charset="0"/>
              <a:cs typeface="Arial" panose="020B0604020202020204" pitchFamily="34" charset="0"/>
            </a:endParaRPr>
          </a:p>
        </p:txBody>
      </p:sp>
      <p:sp>
        <p:nvSpPr>
          <p:cNvPr id="14" name="Text 10"/>
          <p:cNvSpPr/>
          <p:nvPr/>
        </p:nvSpPr>
        <p:spPr>
          <a:xfrm>
            <a:off x="3289436" y="2951637"/>
            <a:ext cx="2681594" cy="1695591"/>
          </a:xfrm>
          <a:prstGeom prst="rect">
            <a:avLst/>
          </a:prstGeom>
          <a:noFill/>
          <a:ln/>
        </p:spPr>
        <p:txBody>
          <a:bodyPr wrap="square" rtlCol="0" anchor="t"/>
          <a:lstStyle/>
          <a:p>
            <a:pPr marL="0" indent="0">
              <a:buNone/>
            </a:pPr>
            <a:r>
              <a:rPr lang="en-US" sz="1100">
                <a:latin typeface="Arial" panose="020B0604020202020204" pitchFamily="34" charset="0"/>
                <a:ea typeface="Calibri" pitchFamily="34" charset="-122"/>
                <a:cs typeface="Arial" panose="020B0604020202020204" pitchFamily="34" charset="0"/>
              </a:rPr>
              <a:t>The removal of the consumer carbon price on heating fuels weakens near-term economics of low-carbon heat. Individual retrofits are slow, expensive, and grid-intensive—the economics without direct support are challenging.</a:t>
            </a:r>
            <a:endParaRPr lang="en-US" sz="1100">
              <a:latin typeface="Arial" panose="020B0604020202020204" pitchFamily="34" charset="0"/>
              <a:cs typeface="Arial" panose="020B0604020202020204" pitchFamily="34" charset="0"/>
            </a:endParaRPr>
          </a:p>
        </p:txBody>
      </p:sp>
      <p:sp>
        <p:nvSpPr>
          <p:cNvPr id="15" name="Shape 11"/>
          <p:cNvSpPr/>
          <p:nvPr/>
        </p:nvSpPr>
        <p:spPr>
          <a:xfrm>
            <a:off x="6126482" y="1508760"/>
            <a:ext cx="2798062" cy="3465576"/>
          </a:xfrm>
          <a:prstGeom prst="rect">
            <a:avLst/>
          </a:prstGeom>
          <a:solidFill>
            <a:schemeClr val="bg1"/>
          </a:solidFill>
          <a:ln>
            <a:solidFill>
              <a:schemeClr val="bg1">
                <a:lumMod val="75000"/>
              </a:schemeClr>
            </a:solidFill>
          </a:ln>
          <a:effectLst>
            <a:outerShdw blurRad="101600" dist="38100" dir="8100000" algn="bl" rotWithShape="0">
              <a:srgbClr val="000000">
                <a:alpha val="3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8" name="Text 13"/>
          <p:cNvSpPr/>
          <p:nvPr/>
        </p:nvSpPr>
        <p:spPr>
          <a:xfrm>
            <a:off x="6126480" y="2568347"/>
            <a:ext cx="2798062" cy="347472"/>
          </a:xfrm>
          <a:prstGeom prst="rect">
            <a:avLst/>
          </a:prstGeom>
          <a:noFill/>
          <a:ln/>
        </p:spPr>
        <p:txBody>
          <a:bodyPr wrap="square" rtlCol="0" anchor="ctr"/>
          <a:lstStyle/>
          <a:p>
            <a:pPr marL="0" indent="0" algn="ctr">
              <a:buNone/>
            </a:pPr>
            <a:r>
              <a:rPr lang="en-US" sz="1400" b="1">
                <a:solidFill>
                  <a:srgbClr val="0D3252"/>
                </a:solidFill>
                <a:latin typeface="Arial" panose="020B0604020202020204" pitchFamily="34" charset="0"/>
                <a:ea typeface="Calibri" pitchFamily="34" charset="-122"/>
                <a:cs typeface="Arial" panose="020B0604020202020204" pitchFamily="34" charset="0"/>
              </a:rPr>
              <a:t>Timing Pressure</a:t>
            </a:r>
            <a:endParaRPr lang="en-US" sz="1400">
              <a:solidFill>
                <a:srgbClr val="0D3252"/>
              </a:solidFill>
              <a:latin typeface="Arial" panose="020B0604020202020204" pitchFamily="34" charset="0"/>
              <a:cs typeface="Arial" panose="020B0604020202020204" pitchFamily="34" charset="0"/>
            </a:endParaRPr>
          </a:p>
        </p:txBody>
      </p:sp>
      <p:sp>
        <p:nvSpPr>
          <p:cNvPr id="19" name="Text 14"/>
          <p:cNvSpPr/>
          <p:nvPr/>
        </p:nvSpPr>
        <p:spPr>
          <a:xfrm>
            <a:off x="6245352" y="2951637"/>
            <a:ext cx="2679190" cy="1695591"/>
          </a:xfrm>
          <a:prstGeom prst="rect">
            <a:avLst/>
          </a:prstGeom>
          <a:noFill/>
          <a:ln/>
        </p:spPr>
        <p:txBody>
          <a:bodyPr wrap="square" rtlCol="0" anchor="t"/>
          <a:lstStyle/>
          <a:p>
            <a:pPr marL="0" indent="0">
              <a:buNone/>
            </a:pPr>
            <a:r>
              <a:rPr lang="en-US" sz="1100">
                <a:latin typeface="Arial" panose="020B0604020202020204" pitchFamily="34" charset="0"/>
                <a:ea typeface="Calibri" pitchFamily="34" charset="-122"/>
                <a:cs typeface="Arial" panose="020B0604020202020204" pitchFamily="34" charset="0"/>
              </a:rPr>
              <a:t>Provinces and municipalities face </a:t>
            </a:r>
            <a:br>
              <a:rPr lang="en-US" sz="1100">
                <a:latin typeface="Arial" panose="020B0604020202020204" pitchFamily="34" charset="0"/>
                <a:ea typeface="Calibri" pitchFamily="34" charset="-122"/>
                <a:cs typeface="Arial" panose="020B0604020202020204" pitchFamily="34" charset="0"/>
              </a:rPr>
            </a:br>
            <a:r>
              <a:rPr lang="en-US" sz="1100">
                <a:latin typeface="Arial" panose="020B0604020202020204" pitchFamily="34" charset="0"/>
                <a:ea typeface="Calibri" pitchFamily="34" charset="-122"/>
                <a:cs typeface="Arial" panose="020B0604020202020204" pitchFamily="34" charset="0"/>
              </a:rPr>
              <a:t>2030 and 2050 targets. District energy addresses all three by concentrating heat production, integrating waste heat, and managing when thermal demand hits the grid.</a:t>
            </a:r>
            <a:endParaRPr lang="en-US" sz="110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CC855A56-2529-2665-4913-B007CCBB7043}"/>
              </a:ext>
            </a:extLst>
          </p:cNvPr>
          <p:cNvPicPr>
            <a:picLocks noChangeAspect="1"/>
          </p:cNvPicPr>
          <p:nvPr/>
        </p:nvPicPr>
        <p:blipFill>
          <a:blip r:embed="rId3"/>
          <a:stretch>
            <a:fillRect/>
          </a:stretch>
        </p:blipFill>
        <p:spPr>
          <a:xfrm>
            <a:off x="1292389" y="1770961"/>
            <a:ext cx="630457" cy="630457"/>
          </a:xfrm>
          <a:prstGeom prst="rect">
            <a:avLst/>
          </a:prstGeom>
        </p:spPr>
      </p:pic>
      <p:pic>
        <p:nvPicPr>
          <p:cNvPr id="29" name="Picture 28">
            <a:extLst>
              <a:ext uri="{FF2B5EF4-FFF2-40B4-BE49-F238E27FC236}">
                <a16:creationId xmlns:a16="http://schemas.microsoft.com/office/drawing/2014/main" id="{5C190987-B5CF-7C1B-24AE-28E4E0C11560}"/>
              </a:ext>
            </a:extLst>
          </p:cNvPr>
          <p:cNvPicPr>
            <a:picLocks noChangeAspect="1"/>
          </p:cNvPicPr>
          <p:nvPr/>
        </p:nvPicPr>
        <p:blipFill>
          <a:blip r:embed="rId4"/>
          <a:stretch>
            <a:fillRect/>
          </a:stretch>
        </p:blipFill>
        <p:spPr>
          <a:xfrm>
            <a:off x="4246208" y="1756054"/>
            <a:ext cx="629863" cy="613287"/>
          </a:xfrm>
          <a:prstGeom prst="rect">
            <a:avLst/>
          </a:prstGeom>
        </p:spPr>
      </p:pic>
      <p:pic>
        <p:nvPicPr>
          <p:cNvPr id="31" name="Picture 30">
            <a:extLst>
              <a:ext uri="{FF2B5EF4-FFF2-40B4-BE49-F238E27FC236}">
                <a16:creationId xmlns:a16="http://schemas.microsoft.com/office/drawing/2014/main" id="{FA2E1138-94CC-7049-3470-0C601D3F7176}"/>
              </a:ext>
            </a:extLst>
          </p:cNvPr>
          <p:cNvPicPr>
            <a:picLocks noChangeAspect="1"/>
          </p:cNvPicPr>
          <p:nvPr/>
        </p:nvPicPr>
        <p:blipFill>
          <a:blip r:embed="rId5"/>
          <a:stretch>
            <a:fillRect/>
          </a:stretch>
        </p:blipFill>
        <p:spPr>
          <a:xfrm>
            <a:off x="7247597" y="1807018"/>
            <a:ext cx="634531" cy="585721"/>
          </a:xfrm>
          <a:prstGeom prst="rect">
            <a:avLst/>
          </a:prstGeom>
        </p:spPr>
      </p:pic>
      <p:sp>
        <p:nvSpPr>
          <p:cNvPr id="21" name="Title 20">
            <a:extLst>
              <a:ext uri="{FF2B5EF4-FFF2-40B4-BE49-F238E27FC236}">
                <a16:creationId xmlns:a16="http://schemas.microsoft.com/office/drawing/2014/main" id="{154D3B4E-63DC-43BE-5FCF-ED2D1199E5EB}"/>
              </a:ext>
            </a:extLst>
          </p:cNvPr>
          <p:cNvSpPr>
            <a:spLocks noGrp="1"/>
          </p:cNvSpPr>
          <p:nvPr>
            <p:ph type="title"/>
          </p:nvPr>
        </p:nvSpPr>
        <p:spPr/>
        <p:txBody>
          <a:bodyPr/>
          <a:lstStyle/>
          <a:p>
            <a:r>
              <a:rPr lang="en-US">
                <a:solidFill>
                  <a:srgbClr val="FFFFFF"/>
                </a:solidFill>
                <a:ea typeface="Calibri" pitchFamily="34" charset="-122"/>
              </a:rPr>
              <a:t>Building Heat at a System Crossroads</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Shape 0">
            <a:extLst>
              <a:ext uri="{FF2B5EF4-FFF2-40B4-BE49-F238E27FC236}">
                <a16:creationId xmlns:a16="http://schemas.microsoft.com/office/drawing/2014/main" id="{D187DA36-82F7-50C7-FD36-15F63163C2ED}"/>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3" name="Text 1"/>
          <p:cNvSpPr/>
          <p:nvPr/>
        </p:nvSpPr>
        <p:spPr>
          <a:xfrm>
            <a:off x="457200" y="109728"/>
            <a:ext cx="8229600" cy="694944"/>
          </a:xfrm>
          <a:prstGeom prst="rect">
            <a:avLst/>
          </a:prstGeom>
          <a:noFill/>
          <a:ln/>
        </p:spPr>
        <p:txBody>
          <a:bodyPr wrap="square" rtlCol="0" anchor="ctr"/>
          <a:lstStyle/>
          <a:p>
            <a:pPr marL="0" indent="0">
              <a:buNone/>
            </a:pPr>
            <a:endParaRPr lang="en-US" sz="2800">
              <a:latin typeface="Arial" panose="020B0604020202020204" pitchFamily="34" charset="0"/>
              <a:cs typeface="Arial" panose="020B0604020202020204" pitchFamily="34" charset="0"/>
            </a:endParaRPr>
          </a:p>
        </p:txBody>
      </p:sp>
      <p:sp>
        <p:nvSpPr>
          <p:cNvPr id="4" name="Shape 2"/>
          <p:cNvSpPr/>
          <p:nvPr/>
        </p:nvSpPr>
        <p:spPr>
          <a:xfrm>
            <a:off x="352700" y="1100681"/>
            <a:ext cx="2743200" cy="3821918"/>
          </a:xfrm>
          <a:prstGeom prst="rect">
            <a:avLst/>
          </a:prstGeom>
          <a:solidFill>
            <a:srgbClr val="FFFFFF"/>
          </a:solidFill>
          <a:ln>
            <a:solidFill>
              <a:schemeClr val="bg1">
                <a:lumMod val="75000"/>
              </a:schemeClr>
            </a:solidFill>
          </a:ln>
          <a:effectLst>
            <a:outerShdw blurRad="76200" dist="25400" dir="8100000" algn="bl" rotWithShape="0">
              <a:srgbClr val="000000">
                <a:alpha val="12000"/>
              </a:srgbClr>
            </a:outerShdw>
          </a:effectLst>
        </p:spPr>
        <p:txBody>
          <a:bodyPr/>
          <a:lstStyle/>
          <a:p>
            <a:endParaRPr lang="en-US">
              <a:latin typeface="Arial" panose="020B0604020202020204" pitchFamily="34" charset="0"/>
              <a:cs typeface="Arial" panose="020B0604020202020204" pitchFamily="34" charset="0"/>
            </a:endParaRPr>
          </a:p>
        </p:txBody>
      </p:sp>
      <p:sp>
        <p:nvSpPr>
          <p:cNvPr id="7" name="Text 4"/>
          <p:cNvSpPr/>
          <p:nvPr/>
        </p:nvSpPr>
        <p:spPr>
          <a:xfrm>
            <a:off x="444140" y="2148105"/>
            <a:ext cx="2560320" cy="365760"/>
          </a:xfrm>
          <a:prstGeom prst="rect">
            <a:avLst/>
          </a:prstGeom>
          <a:noFill/>
          <a:ln/>
        </p:spPr>
        <p:txBody>
          <a:bodyPr wrap="square" rtlCol="0" anchor="ctr"/>
          <a:lstStyle/>
          <a:p>
            <a:pPr marL="0" indent="0" algn="ctr">
              <a:buNone/>
            </a:pPr>
            <a:r>
              <a:rPr lang="en-US" sz="1400" b="1">
                <a:solidFill>
                  <a:srgbClr val="0A2A4A"/>
                </a:solidFill>
                <a:latin typeface="Arial" panose="020B0604020202020204" pitchFamily="34" charset="0"/>
                <a:ea typeface="Calibri" pitchFamily="34" charset="-122"/>
                <a:cs typeface="Arial" panose="020B0604020202020204" pitchFamily="34" charset="0"/>
              </a:rPr>
              <a:t>GHG Reductions at Scale</a:t>
            </a:r>
            <a:endParaRPr lang="en-US" sz="1400">
              <a:latin typeface="Arial" panose="020B0604020202020204" pitchFamily="34" charset="0"/>
              <a:cs typeface="Arial" panose="020B0604020202020204" pitchFamily="34" charset="0"/>
            </a:endParaRPr>
          </a:p>
        </p:txBody>
      </p:sp>
      <p:sp>
        <p:nvSpPr>
          <p:cNvPr id="8" name="Text 5"/>
          <p:cNvSpPr/>
          <p:nvPr/>
        </p:nvSpPr>
        <p:spPr>
          <a:xfrm>
            <a:off x="462428" y="2660111"/>
            <a:ext cx="2560320" cy="1393807"/>
          </a:xfrm>
          <a:prstGeom prst="rect">
            <a:avLst/>
          </a:prstGeom>
          <a:noFill/>
          <a:ln/>
        </p:spPr>
        <p:txBody>
          <a:bodyPr wrap="square" rtlCol="0" anchor="t"/>
          <a:lstStyle/>
          <a:p>
            <a:pPr marL="0" indent="0">
              <a:buNone/>
            </a:pPr>
            <a:r>
              <a:rPr lang="en-US" sz="1050">
                <a:solidFill>
                  <a:srgbClr val="1A2E3B"/>
                </a:solidFill>
                <a:latin typeface="Arial" panose="020B0604020202020204" pitchFamily="34" charset="0"/>
                <a:ea typeface="Calibri" pitchFamily="34" charset="-122"/>
                <a:cs typeface="Arial" panose="020B0604020202020204" pitchFamily="34" charset="0"/>
              </a:rPr>
              <a:t>Replace millions of individual combustion units with central assets that can decarbonize rapidly. Canada’s waste heat potential is hundreds of TWh annually—a major untapped domestic resource. Targeted federal action can achieve over 25 megatonnes of annual GHG reductions by 2050.</a:t>
            </a:r>
            <a:endParaRPr lang="en-US" sz="1050">
              <a:latin typeface="Arial" panose="020B0604020202020204" pitchFamily="34" charset="0"/>
              <a:cs typeface="Arial" panose="020B0604020202020204" pitchFamily="34" charset="0"/>
            </a:endParaRPr>
          </a:p>
        </p:txBody>
      </p:sp>
      <p:sp>
        <p:nvSpPr>
          <p:cNvPr id="9" name="Shape 6"/>
          <p:cNvSpPr/>
          <p:nvPr/>
        </p:nvSpPr>
        <p:spPr>
          <a:xfrm>
            <a:off x="444140" y="4182511"/>
            <a:ext cx="2560320" cy="617220"/>
          </a:xfrm>
          <a:prstGeom prst="roundRect">
            <a:avLst/>
          </a:prstGeom>
          <a:solidFill>
            <a:srgbClr val="2A7D4F"/>
          </a:solidFill>
          <a:ln/>
        </p:spPr>
        <p:txBody>
          <a:bodyPr/>
          <a:lstStyle/>
          <a:p>
            <a:endParaRPr lang="en-US">
              <a:latin typeface="Arial" panose="020B0604020202020204" pitchFamily="34" charset="0"/>
              <a:cs typeface="Arial" panose="020B0604020202020204" pitchFamily="34" charset="0"/>
            </a:endParaRPr>
          </a:p>
        </p:txBody>
      </p:sp>
      <p:sp>
        <p:nvSpPr>
          <p:cNvPr id="10" name="Text 7"/>
          <p:cNvSpPr/>
          <p:nvPr/>
        </p:nvSpPr>
        <p:spPr>
          <a:xfrm>
            <a:off x="444140" y="4401754"/>
            <a:ext cx="2560320" cy="320040"/>
          </a:xfrm>
          <a:prstGeom prst="rect">
            <a:avLst/>
          </a:prstGeom>
          <a:noFill/>
          <a:ln/>
        </p:spPr>
        <p:txBody>
          <a:bodyPr wrap="square" lIns="0" tIns="0" rIns="0" bIns="0" rtlCol="0" anchor="ctr"/>
          <a:lstStyle/>
          <a:p>
            <a:pPr marL="0" indent="0" algn="ctr">
              <a:buNone/>
            </a:pPr>
            <a:r>
              <a:rPr lang="en-US" sz="1600" b="1">
                <a:solidFill>
                  <a:srgbClr val="FFFFFF"/>
                </a:solidFill>
                <a:latin typeface="Arial" panose="020B0604020202020204" pitchFamily="34" charset="0"/>
                <a:ea typeface="Calibri" pitchFamily="34" charset="-122"/>
                <a:cs typeface="Arial" panose="020B0604020202020204" pitchFamily="34" charset="0"/>
              </a:rPr>
              <a:t>Hundreds of TWh</a:t>
            </a:r>
          </a:p>
          <a:p>
            <a:pPr algn="ctr"/>
            <a:r>
              <a:rPr lang="en-US" sz="1000">
                <a:solidFill>
                  <a:srgbClr val="FFFFFF"/>
                </a:solidFill>
                <a:latin typeface="Arial" panose="020B0604020202020204" pitchFamily="34" charset="0"/>
                <a:ea typeface="Calibri" pitchFamily="34" charset="-122"/>
                <a:cs typeface="Arial" panose="020B0604020202020204" pitchFamily="34" charset="0"/>
              </a:rPr>
              <a:t>annual waste heat</a:t>
            </a:r>
            <a:r>
              <a:rPr lang="en-US" sz="1000">
                <a:latin typeface="Arial" panose="020B0604020202020204" pitchFamily="34" charset="0"/>
                <a:cs typeface="Arial" panose="020B0604020202020204" pitchFamily="34" charset="0"/>
              </a:rPr>
              <a:t> </a:t>
            </a:r>
            <a:r>
              <a:rPr lang="en-US" sz="1000">
                <a:solidFill>
                  <a:srgbClr val="FFFFFF"/>
                </a:solidFill>
                <a:latin typeface="Arial" panose="020B0604020202020204" pitchFamily="34" charset="0"/>
                <a:ea typeface="Calibri" pitchFamily="34" charset="-122"/>
                <a:cs typeface="Arial" panose="020B0604020202020204" pitchFamily="34" charset="0"/>
              </a:rPr>
              <a:t>potential in Canada</a:t>
            </a:r>
            <a:endParaRPr lang="en-US" sz="1000">
              <a:latin typeface="Arial" panose="020B0604020202020204" pitchFamily="34" charset="0"/>
              <a:cs typeface="Arial" panose="020B0604020202020204" pitchFamily="34" charset="0"/>
            </a:endParaRPr>
          </a:p>
          <a:p>
            <a:pPr marL="0" indent="0" algn="ctr">
              <a:buNone/>
            </a:pPr>
            <a:endParaRPr lang="en-US" sz="1600">
              <a:latin typeface="Arial" panose="020B0604020202020204" pitchFamily="34" charset="0"/>
              <a:cs typeface="Arial" panose="020B0604020202020204" pitchFamily="34" charset="0"/>
            </a:endParaRPr>
          </a:p>
        </p:txBody>
      </p:sp>
      <p:sp>
        <p:nvSpPr>
          <p:cNvPr id="12" name="Shape 9"/>
          <p:cNvSpPr/>
          <p:nvPr/>
        </p:nvSpPr>
        <p:spPr>
          <a:xfrm>
            <a:off x="3260492" y="1100681"/>
            <a:ext cx="2743200" cy="3821918"/>
          </a:xfrm>
          <a:prstGeom prst="rect">
            <a:avLst/>
          </a:prstGeom>
          <a:solidFill>
            <a:srgbClr val="FFFFFF"/>
          </a:solidFill>
          <a:ln>
            <a:solidFill>
              <a:schemeClr val="bg1">
                <a:lumMod val="75000"/>
              </a:schemeClr>
            </a:solidFill>
          </a:ln>
          <a:effectLst>
            <a:outerShdw blurRad="76200" dist="25400" dir="8100000" algn="bl" rotWithShape="0">
              <a:srgbClr val="000000">
                <a:alpha val="12000"/>
              </a:srgbClr>
            </a:outerShdw>
          </a:effectLst>
        </p:spPr>
        <p:txBody>
          <a:bodyPr/>
          <a:lstStyle/>
          <a:p>
            <a:endParaRPr lang="en-US">
              <a:latin typeface="Arial" panose="020B0604020202020204" pitchFamily="34" charset="0"/>
              <a:cs typeface="Arial" panose="020B0604020202020204" pitchFamily="34" charset="0"/>
            </a:endParaRPr>
          </a:p>
        </p:txBody>
      </p:sp>
      <p:sp>
        <p:nvSpPr>
          <p:cNvPr id="15" name="Text 11"/>
          <p:cNvSpPr/>
          <p:nvPr/>
        </p:nvSpPr>
        <p:spPr>
          <a:xfrm>
            <a:off x="3351932" y="2148105"/>
            <a:ext cx="2560320" cy="365760"/>
          </a:xfrm>
          <a:prstGeom prst="rect">
            <a:avLst/>
          </a:prstGeom>
          <a:noFill/>
          <a:ln/>
        </p:spPr>
        <p:txBody>
          <a:bodyPr wrap="square" rtlCol="0" anchor="ctr"/>
          <a:lstStyle/>
          <a:p>
            <a:pPr marL="0" indent="0" algn="ctr">
              <a:buNone/>
            </a:pPr>
            <a:r>
              <a:rPr lang="en-US" sz="1400" b="1">
                <a:solidFill>
                  <a:srgbClr val="0A2A4A"/>
                </a:solidFill>
                <a:latin typeface="Arial" panose="020B0604020202020204" pitchFamily="34" charset="0"/>
                <a:ea typeface="Calibri" pitchFamily="34" charset="-122"/>
                <a:cs typeface="Arial" panose="020B0604020202020204" pitchFamily="34" charset="0"/>
              </a:rPr>
              <a:t>Grid Cost Containment</a:t>
            </a:r>
            <a:endParaRPr lang="en-US" sz="1400">
              <a:latin typeface="Arial" panose="020B0604020202020204" pitchFamily="34" charset="0"/>
              <a:cs typeface="Arial" panose="020B0604020202020204" pitchFamily="34" charset="0"/>
            </a:endParaRPr>
          </a:p>
        </p:txBody>
      </p:sp>
      <p:sp>
        <p:nvSpPr>
          <p:cNvPr id="16" name="Text 12"/>
          <p:cNvSpPr/>
          <p:nvPr/>
        </p:nvSpPr>
        <p:spPr>
          <a:xfrm>
            <a:off x="3370220" y="2660111"/>
            <a:ext cx="2542032" cy="1393807"/>
          </a:xfrm>
          <a:prstGeom prst="rect">
            <a:avLst/>
          </a:prstGeom>
          <a:noFill/>
          <a:ln/>
        </p:spPr>
        <p:txBody>
          <a:bodyPr wrap="square" rtlCol="0" anchor="t"/>
          <a:lstStyle/>
          <a:p>
            <a:pPr marL="0" indent="0">
              <a:buNone/>
            </a:pPr>
            <a:r>
              <a:rPr lang="en-US" sz="1050">
                <a:solidFill>
                  <a:srgbClr val="1A2E3B"/>
                </a:solidFill>
                <a:latin typeface="Arial" panose="020B0604020202020204" pitchFamily="34" charset="0"/>
                <a:ea typeface="Calibri" pitchFamily="34" charset="-122"/>
                <a:cs typeface="Arial" panose="020B0604020202020204" pitchFamily="34" charset="0"/>
              </a:rPr>
              <a:t>District energy enables industrial-scale heat pumps and thermal storage—shifting demand off-peak and deferring major grid upgrades. Managing thermal peaks centrally is far cheaper than managing millions of individual devices.</a:t>
            </a:r>
            <a:endParaRPr lang="en-US" sz="1050">
              <a:latin typeface="Arial" panose="020B0604020202020204" pitchFamily="34" charset="0"/>
              <a:cs typeface="Arial" panose="020B0604020202020204" pitchFamily="34" charset="0"/>
            </a:endParaRPr>
          </a:p>
        </p:txBody>
      </p:sp>
      <p:sp>
        <p:nvSpPr>
          <p:cNvPr id="17" name="Shape 13"/>
          <p:cNvSpPr/>
          <p:nvPr/>
        </p:nvSpPr>
        <p:spPr>
          <a:xfrm>
            <a:off x="3351932" y="4182511"/>
            <a:ext cx="2560320" cy="617220"/>
          </a:xfrm>
          <a:prstGeom prst="roundRect">
            <a:avLst>
              <a:gd name="adj" fmla="val 22311"/>
            </a:avLst>
          </a:prstGeom>
          <a:solidFill>
            <a:srgbClr val="1A6B8A"/>
          </a:solidFill>
          <a:ln/>
        </p:spPr>
        <p:txBody>
          <a:bodyPr/>
          <a:lstStyle/>
          <a:p>
            <a:endParaRPr lang="en-US">
              <a:latin typeface="Arial" panose="020B0604020202020204" pitchFamily="34" charset="0"/>
              <a:cs typeface="Arial" panose="020B0604020202020204" pitchFamily="34" charset="0"/>
            </a:endParaRPr>
          </a:p>
        </p:txBody>
      </p:sp>
      <p:sp>
        <p:nvSpPr>
          <p:cNvPr id="18" name="Text 14"/>
          <p:cNvSpPr/>
          <p:nvPr/>
        </p:nvSpPr>
        <p:spPr>
          <a:xfrm>
            <a:off x="3351932" y="4379800"/>
            <a:ext cx="2560320" cy="320040"/>
          </a:xfrm>
          <a:prstGeom prst="rect">
            <a:avLst/>
          </a:prstGeom>
          <a:noFill/>
          <a:ln/>
        </p:spPr>
        <p:txBody>
          <a:bodyPr wrap="square" lIns="0" tIns="0" rIns="0" bIns="0" rtlCol="0" anchor="ctr"/>
          <a:lstStyle/>
          <a:p>
            <a:pPr marL="0" indent="0" algn="ctr">
              <a:buNone/>
            </a:pPr>
            <a:r>
              <a:rPr lang="en-US" sz="1600" b="1">
                <a:solidFill>
                  <a:srgbClr val="FFFFFF"/>
                </a:solidFill>
                <a:latin typeface="Arial"/>
                <a:ea typeface="Calibri"/>
                <a:cs typeface="Arial"/>
              </a:rPr>
              <a:t>billions</a:t>
            </a:r>
            <a:endParaRPr lang="en-US"/>
          </a:p>
          <a:p>
            <a:pPr algn="ctr"/>
            <a:r>
              <a:rPr lang="en-US" sz="1000">
                <a:solidFill>
                  <a:srgbClr val="FFFFFF"/>
                </a:solidFill>
                <a:latin typeface="Arial" panose="020B0604020202020204" pitchFamily="34" charset="0"/>
                <a:ea typeface="Calibri" pitchFamily="34" charset="-122"/>
                <a:cs typeface="Arial" panose="020B0604020202020204" pitchFamily="34" charset="0"/>
              </a:rPr>
              <a:t>in grid infrastructure</a:t>
            </a:r>
            <a:r>
              <a:rPr lang="en-US" sz="1000">
                <a:latin typeface="Arial" panose="020B0604020202020204" pitchFamily="34" charset="0"/>
                <a:cs typeface="Arial" panose="020B0604020202020204" pitchFamily="34" charset="0"/>
              </a:rPr>
              <a:t> </a:t>
            </a:r>
            <a:r>
              <a:rPr lang="en-US" sz="1000">
                <a:solidFill>
                  <a:srgbClr val="FFFFFF"/>
                </a:solidFill>
                <a:latin typeface="Arial" panose="020B0604020202020204" pitchFamily="34" charset="0"/>
                <a:ea typeface="Calibri" pitchFamily="34" charset="-122"/>
                <a:cs typeface="Arial" panose="020B0604020202020204" pitchFamily="34" charset="0"/>
              </a:rPr>
              <a:t>investment saved</a:t>
            </a:r>
            <a:endParaRPr lang="en-US" sz="1000">
              <a:latin typeface="Arial" panose="020B0604020202020204" pitchFamily="34" charset="0"/>
              <a:cs typeface="Arial" panose="020B0604020202020204" pitchFamily="34" charset="0"/>
            </a:endParaRPr>
          </a:p>
          <a:p>
            <a:pPr marL="0" indent="0" algn="ctr">
              <a:buNone/>
            </a:pPr>
            <a:endParaRPr lang="en-US" sz="1600">
              <a:latin typeface="Arial" panose="020B0604020202020204" pitchFamily="34" charset="0"/>
              <a:cs typeface="Arial" panose="020B0604020202020204" pitchFamily="34" charset="0"/>
            </a:endParaRPr>
          </a:p>
        </p:txBody>
      </p:sp>
      <p:sp>
        <p:nvSpPr>
          <p:cNvPr id="19" name="Text 15"/>
          <p:cNvSpPr/>
          <p:nvPr/>
        </p:nvSpPr>
        <p:spPr>
          <a:xfrm>
            <a:off x="3351932" y="4478386"/>
            <a:ext cx="2560320" cy="320040"/>
          </a:xfrm>
          <a:prstGeom prst="rect">
            <a:avLst/>
          </a:prstGeom>
          <a:noFill/>
          <a:ln/>
        </p:spPr>
        <p:txBody>
          <a:bodyPr wrap="square" lIns="0" tIns="0" rIns="0" bIns="0" rtlCol="0" anchor="t"/>
          <a:lstStyle/>
          <a:p>
            <a:pPr marL="0" indent="0" algn="ctr">
              <a:lnSpc>
                <a:spcPct val="110000"/>
              </a:lnSpc>
              <a:buNone/>
            </a:pPr>
            <a:endParaRPr lang="en-US" sz="900">
              <a:latin typeface="Arial" panose="020B0604020202020204" pitchFamily="34" charset="0"/>
              <a:cs typeface="Arial" panose="020B0604020202020204" pitchFamily="34" charset="0"/>
            </a:endParaRPr>
          </a:p>
        </p:txBody>
      </p:sp>
      <p:sp>
        <p:nvSpPr>
          <p:cNvPr id="20" name="Shape 16"/>
          <p:cNvSpPr/>
          <p:nvPr/>
        </p:nvSpPr>
        <p:spPr>
          <a:xfrm>
            <a:off x="6168284" y="1100681"/>
            <a:ext cx="2743200" cy="3821918"/>
          </a:xfrm>
          <a:prstGeom prst="rect">
            <a:avLst/>
          </a:prstGeom>
          <a:solidFill>
            <a:srgbClr val="FFFFFF"/>
          </a:solidFill>
          <a:ln>
            <a:solidFill>
              <a:schemeClr val="bg1">
                <a:lumMod val="75000"/>
              </a:schemeClr>
            </a:solidFill>
          </a:ln>
          <a:effectLst>
            <a:outerShdw blurRad="76200" dist="25400" dir="8100000" algn="bl" rotWithShape="0">
              <a:srgbClr val="000000">
                <a:alpha val="12000"/>
              </a:srgbClr>
            </a:outerShdw>
          </a:effectLst>
        </p:spPr>
        <p:txBody>
          <a:bodyPr/>
          <a:lstStyle/>
          <a:p>
            <a:endParaRPr lang="en-US">
              <a:latin typeface="Arial" panose="020B0604020202020204" pitchFamily="34" charset="0"/>
              <a:cs typeface="Arial" panose="020B0604020202020204" pitchFamily="34" charset="0"/>
            </a:endParaRPr>
          </a:p>
        </p:txBody>
      </p:sp>
      <p:sp>
        <p:nvSpPr>
          <p:cNvPr id="23" name="Text 18"/>
          <p:cNvSpPr/>
          <p:nvPr/>
        </p:nvSpPr>
        <p:spPr>
          <a:xfrm>
            <a:off x="6168284" y="2148105"/>
            <a:ext cx="2779776" cy="365760"/>
          </a:xfrm>
          <a:prstGeom prst="rect">
            <a:avLst/>
          </a:prstGeom>
          <a:noFill/>
          <a:ln/>
        </p:spPr>
        <p:txBody>
          <a:bodyPr wrap="square" rtlCol="0" anchor="ctr"/>
          <a:lstStyle/>
          <a:p>
            <a:pPr marL="0" indent="0" algn="ctr">
              <a:buNone/>
            </a:pPr>
            <a:r>
              <a:rPr lang="en-US" sz="1400" b="1">
                <a:solidFill>
                  <a:srgbClr val="0A2A4A"/>
                </a:solidFill>
                <a:latin typeface="Arial" panose="020B0604020202020204" pitchFamily="34" charset="0"/>
                <a:ea typeface="Calibri" pitchFamily="34" charset="-122"/>
                <a:cs typeface="Arial" panose="020B0604020202020204" pitchFamily="34" charset="0"/>
              </a:rPr>
              <a:t>Nation-Building Infrastructure</a:t>
            </a:r>
            <a:endParaRPr lang="en-US" sz="1400">
              <a:latin typeface="Arial" panose="020B0604020202020204" pitchFamily="34" charset="0"/>
              <a:cs typeface="Arial" panose="020B0604020202020204" pitchFamily="34" charset="0"/>
            </a:endParaRPr>
          </a:p>
        </p:txBody>
      </p:sp>
      <p:sp>
        <p:nvSpPr>
          <p:cNvPr id="24" name="Text 19"/>
          <p:cNvSpPr/>
          <p:nvPr/>
        </p:nvSpPr>
        <p:spPr>
          <a:xfrm>
            <a:off x="6278012" y="2660111"/>
            <a:ext cx="2560320" cy="1393807"/>
          </a:xfrm>
          <a:prstGeom prst="rect">
            <a:avLst/>
          </a:prstGeom>
          <a:noFill/>
          <a:ln/>
        </p:spPr>
        <p:txBody>
          <a:bodyPr wrap="square" rtlCol="0" anchor="t"/>
          <a:lstStyle/>
          <a:p>
            <a:pPr marL="0" indent="0">
              <a:buNone/>
            </a:pPr>
            <a:r>
              <a:rPr lang="en-US" sz="1050">
                <a:solidFill>
                  <a:srgbClr val="1A2E3B"/>
                </a:solidFill>
                <a:latin typeface="Arial" panose="020B0604020202020204" pitchFamily="34" charset="0"/>
                <a:ea typeface="Calibri" pitchFamily="34" charset="-122"/>
                <a:cs typeface="Arial" panose="020B0604020202020204" pitchFamily="34" charset="0"/>
              </a:rPr>
              <a:t>District networks are long-lived utility assets supporting housing delivery, urban densification, Indigenous energy ownership, and investment-intensive sectors: data </a:t>
            </a:r>
            <a:r>
              <a:rPr lang="en-US" sz="1050" err="1">
                <a:solidFill>
                  <a:srgbClr val="1A2E3B"/>
                </a:solidFill>
                <a:latin typeface="Arial" panose="020B0604020202020204" pitchFamily="34" charset="0"/>
                <a:ea typeface="Calibri" pitchFamily="34" charset="-122"/>
                <a:cs typeface="Arial" panose="020B0604020202020204" pitchFamily="34" charset="0"/>
              </a:rPr>
              <a:t>centres</a:t>
            </a:r>
            <a:r>
              <a:rPr lang="en-US" sz="1050">
                <a:solidFill>
                  <a:srgbClr val="1A2E3B"/>
                </a:solidFill>
                <a:latin typeface="Arial" panose="020B0604020202020204" pitchFamily="34" charset="0"/>
                <a:ea typeface="Calibri" pitchFamily="34" charset="-122"/>
                <a:cs typeface="Arial" panose="020B0604020202020204" pitchFamily="34" charset="0"/>
              </a:rPr>
              <a:t>, healthcare, and research campuses.</a:t>
            </a:r>
            <a:endParaRPr lang="en-US" sz="1050">
              <a:latin typeface="Arial" panose="020B0604020202020204" pitchFamily="34" charset="0"/>
              <a:cs typeface="Arial" panose="020B0604020202020204" pitchFamily="34" charset="0"/>
            </a:endParaRPr>
          </a:p>
        </p:txBody>
      </p:sp>
      <p:sp>
        <p:nvSpPr>
          <p:cNvPr id="25" name="Shape 20"/>
          <p:cNvSpPr/>
          <p:nvPr/>
        </p:nvSpPr>
        <p:spPr>
          <a:xfrm>
            <a:off x="6259724" y="4182511"/>
            <a:ext cx="2560320" cy="617220"/>
          </a:xfrm>
          <a:prstGeom prst="round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26" name="Text 21"/>
          <p:cNvSpPr/>
          <p:nvPr/>
        </p:nvSpPr>
        <p:spPr>
          <a:xfrm>
            <a:off x="6259724" y="4401754"/>
            <a:ext cx="2560320" cy="320040"/>
          </a:xfrm>
          <a:prstGeom prst="rect">
            <a:avLst/>
          </a:prstGeom>
          <a:noFill/>
          <a:ln/>
        </p:spPr>
        <p:txBody>
          <a:bodyPr wrap="square" lIns="0" tIns="0" rIns="0" bIns="0" rtlCol="0" anchor="ctr"/>
          <a:lstStyle/>
          <a:p>
            <a:pPr marL="0" indent="0" algn="ctr">
              <a:buNone/>
            </a:pPr>
            <a:r>
              <a:rPr lang="en-US" sz="1600" b="1">
                <a:solidFill>
                  <a:srgbClr val="FFFFFF"/>
                </a:solidFill>
                <a:latin typeface="Arial" panose="020B0604020202020204" pitchFamily="34" charset="0"/>
                <a:ea typeface="Calibri" pitchFamily="34" charset="-122"/>
                <a:cs typeface="Arial" panose="020B0604020202020204" pitchFamily="34" charset="0"/>
              </a:rPr>
              <a:t>75+ years</a:t>
            </a:r>
          </a:p>
          <a:p>
            <a:pPr algn="ctr"/>
            <a:r>
              <a:rPr lang="en-US" sz="1000">
                <a:solidFill>
                  <a:srgbClr val="FFFFFF"/>
                </a:solidFill>
                <a:latin typeface="Arial" panose="020B0604020202020204" pitchFamily="34" charset="0"/>
                <a:ea typeface="Calibri" pitchFamily="34" charset="-122"/>
                <a:cs typeface="Arial" panose="020B0604020202020204" pitchFamily="34" charset="0"/>
              </a:rPr>
              <a:t>proven track record</a:t>
            </a:r>
            <a:r>
              <a:rPr lang="en-US" sz="1000">
                <a:latin typeface="Arial" panose="020B0604020202020204" pitchFamily="34" charset="0"/>
                <a:cs typeface="Arial" panose="020B0604020202020204" pitchFamily="34" charset="0"/>
              </a:rPr>
              <a:t> </a:t>
            </a:r>
            <a:r>
              <a:rPr lang="en-US" sz="1000">
                <a:solidFill>
                  <a:srgbClr val="FFFFFF"/>
                </a:solidFill>
                <a:latin typeface="Arial" panose="020B0604020202020204" pitchFamily="34" charset="0"/>
                <a:ea typeface="Calibri" pitchFamily="34" charset="-122"/>
                <a:cs typeface="Arial" panose="020B0604020202020204" pitchFamily="34" charset="0"/>
              </a:rPr>
              <a:t>of fuel switching</a:t>
            </a:r>
            <a:endParaRPr lang="en-US" sz="1000">
              <a:latin typeface="Arial" panose="020B0604020202020204" pitchFamily="34" charset="0"/>
              <a:cs typeface="Arial" panose="020B0604020202020204" pitchFamily="34" charset="0"/>
            </a:endParaRPr>
          </a:p>
          <a:p>
            <a:pPr marL="0" indent="0" algn="ctr">
              <a:buNone/>
            </a:pPr>
            <a:endParaRPr lang="en-US" sz="1600">
              <a:latin typeface="Arial" panose="020B0604020202020204" pitchFamily="34" charset="0"/>
              <a:cs typeface="Arial" panose="020B0604020202020204" pitchFamily="34" charset="0"/>
            </a:endParaRPr>
          </a:p>
        </p:txBody>
      </p:sp>
      <p:sp>
        <p:nvSpPr>
          <p:cNvPr id="27" name="Text 22"/>
          <p:cNvSpPr/>
          <p:nvPr/>
        </p:nvSpPr>
        <p:spPr>
          <a:xfrm>
            <a:off x="6259724" y="4478386"/>
            <a:ext cx="2560320" cy="320040"/>
          </a:xfrm>
          <a:prstGeom prst="rect">
            <a:avLst/>
          </a:prstGeom>
          <a:noFill/>
          <a:ln/>
        </p:spPr>
        <p:txBody>
          <a:bodyPr wrap="square" lIns="0" tIns="0" rIns="0" bIns="0" rtlCol="0" anchor="t"/>
          <a:lstStyle/>
          <a:p>
            <a:pPr marL="0" indent="0" algn="ctr">
              <a:lnSpc>
                <a:spcPct val="110000"/>
              </a:lnSpc>
              <a:buNone/>
            </a:pPr>
            <a:endParaRPr lang="en-US" sz="90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217306F0-F3F5-A192-7BA5-8424F24136F3}"/>
              </a:ext>
            </a:extLst>
          </p:cNvPr>
          <p:cNvPicPr>
            <a:picLocks noChangeAspect="1"/>
          </p:cNvPicPr>
          <p:nvPr/>
        </p:nvPicPr>
        <p:blipFill>
          <a:blip r:embed="rId3"/>
          <a:stretch>
            <a:fillRect/>
          </a:stretch>
        </p:blipFill>
        <p:spPr>
          <a:xfrm>
            <a:off x="4432067" y="1404875"/>
            <a:ext cx="400050" cy="533400"/>
          </a:xfrm>
          <a:prstGeom prst="rect">
            <a:avLst/>
          </a:prstGeom>
        </p:spPr>
      </p:pic>
      <p:pic>
        <p:nvPicPr>
          <p:cNvPr id="36" name="Picture 35">
            <a:extLst>
              <a:ext uri="{FF2B5EF4-FFF2-40B4-BE49-F238E27FC236}">
                <a16:creationId xmlns:a16="http://schemas.microsoft.com/office/drawing/2014/main" id="{F87BD754-EF64-095B-061B-B42996A90746}"/>
              </a:ext>
            </a:extLst>
          </p:cNvPr>
          <p:cNvPicPr>
            <a:picLocks noChangeAspect="1"/>
          </p:cNvPicPr>
          <p:nvPr/>
        </p:nvPicPr>
        <p:blipFill>
          <a:blip r:embed="rId4"/>
          <a:stretch>
            <a:fillRect/>
          </a:stretch>
        </p:blipFill>
        <p:spPr>
          <a:xfrm>
            <a:off x="1368554" y="1403624"/>
            <a:ext cx="535903" cy="535903"/>
          </a:xfrm>
          <a:prstGeom prst="rect">
            <a:avLst/>
          </a:prstGeom>
        </p:spPr>
      </p:pic>
      <p:pic>
        <p:nvPicPr>
          <p:cNvPr id="38" name="Picture 37">
            <a:extLst>
              <a:ext uri="{FF2B5EF4-FFF2-40B4-BE49-F238E27FC236}">
                <a16:creationId xmlns:a16="http://schemas.microsoft.com/office/drawing/2014/main" id="{37EDBAEF-4C35-9854-5EF6-96FA0ACE99BC}"/>
              </a:ext>
            </a:extLst>
          </p:cNvPr>
          <p:cNvPicPr>
            <a:picLocks noChangeAspect="1"/>
          </p:cNvPicPr>
          <p:nvPr/>
        </p:nvPicPr>
        <p:blipFill>
          <a:blip r:embed="rId5"/>
          <a:stretch>
            <a:fillRect/>
          </a:stretch>
        </p:blipFill>
        <p:spPr>
          <a:xfrm>
            <a:off x="7392781" y="1385096"/>
            <a:ext cx="517254" cy="572958"/>
          </a:xfrm>
          <a:prstGeom prst="rect">
            <a:avLst/>
          </a:prstGeom>
        </p:spPr>
      </p:pic>
      <p:sp>
        <p:nvSpPr>
          <p:cNvPr id="31" name="Title 30">
            <a:extLst>
              <a:ext uri="{FF2B5EF4-FFF2-40B4-BE49-F238E27FC236}">
                <a16:creationId xmlns:a16="http://schemas.microsoft.com/office/drawing/2014/main" id="{C3B6EB3C-75B0-E106-3C49-7526B59E9EF9}"/>
              </a:ext>
            </a:extLst>
          </p:cNvPr>
          <p:cNvSpPr>
            <a:spLocks noGrp="1"/>
          </p:cNvSpPr>
          <p:nvPr>
            <p:ph type="title"/>
          </p:nvPr>
        </p:nvSpPr>
        <p:spPr/>
        <p:txBody>
          <a:bodyPr/>
          <a:lstStyle/>
          <a:p>
            <a:r>
              <a:rPr lang="en-US">
                <a:solidFill>
                  <a:srgbClr val="FFFFFF"/>
                </a:solidFill>
                <a:ea typeface="Calibri" pitchFamily="34" charset="-122"/>
              </a:rPr>
              <a:t>Why District Energy—Why Now</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Shape 0">
            <a:extLst>
              <a:ext uri="{FF2B5EF4-FFF2-40B4-BE49-F238E27FC236}">
                <a16:creationId xmlns:a16="http://schemas.microsoft.com/office/drawing/2014/main" id="{DD50061B-97DA-3E3F-6DE2-6BAE65B3EE18}"/>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4" name="Text 2"/>
          <p:cNvSpPr/>
          <p:nvPr/>
        </p:nvSpPr>
        <p:spPr>
          <a:xfrm>
            <a:off x="252549" y="926590"/>
            <a:ext cx="8434251" cy="347472"/>
          </a:xfrm>
          <a:prstGeom prst="rect">
            <a:avLst/>
          </a:prstGeom>
          <a:noFill/>
          <a:ln/>
        </p:spPr>
        <p:txBody>
          <a:bodyPr wrap="square" rtlCol="0" anchor="ctr"/>
          <a:lstStyle/>
          <a:p>
            <a:pPr marL="0" indent="0">
              <a:buNone/>
            </a:pPr>
            <a:r>
              <a:rPr lang="en-US" sz="1300" i="1">
                <a:solidFill>
                  <a:srgbClr val="0D7377"/>
                </a:solidFill>
                <a:latin typeface="Arial" panose="020B0604020202020204" pitchFamily="34" charset="0"/>
                <a:ea typeface="Calibri" pitchFamily="34" charset="-122"/>
                <a:cs typeface="Arial" panose="020B0604020202020204" pitchFamily="34" charset="0"/>
              </a:rPr>
              <a:t>Peer countries scale district energy through mandates, capital, and public finance. Canada can too.</a:t>
            </a:r>
            <a:endParaRPr lang="en-US" sz="1300">
              <a:latin typeface="Arial" panose="020B0604020202020204" pitchFamily="34" charset="0"/>
              <a:cs typeface="Arial" panose="020B0604020202020204" pitchFamily="34" charset="0"/>
            </a:endParaRPr>
          </a:p>
        </p:txBody>
      </p:sp>
      <p:sp>
        <p:nvSpPr>
          <p:cNvPr id="5" name="Shape 3"/>
          <p:cNvSpPr/>
          <p:nvPr/>
        </p:nvSpPr>
        <p:spPr>
          <a:xfrm>
            <a:off x="320040" y="1367241"/>
            <a:ext cx="4206240" cy="987552"/>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6" name="Shape 4"/>
          <p:cNvSpPr/>
          <p:nvPr/>
        </p:nvSpPr>
        <p:spPr>
          <a:xfrm>
            <a:off x="320040" y="1367241"/>
            <a:ext cx="64008" cy="987552"/>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7" name="Text 5"/>
          <p:cNvSpPr/>
          <p:nvPr/>
        </p:nvSpPr>
        <p:spPr>
          <a:xfrm>
            <a:off x="457200" y="1422105"/>
            <a:ext cx="2011680" cy="256032"/>
          </a:xfrm>
          <a:prstGeom prst="rect">
            <a:avLst/>
          </a:prstGeom>
          <a:noFill/>
          <a:ln/>
        </p:spPr>
        <p:txBody>
          <a:bodyPr wrap="square" lIns="0" tIns="0" rIns="0" bIns="0" rtlCol="0" anchor="ctr"/>
          <a:lstStyle/>
          <a:p>
            <a:pPr marL="0" indent="0">
              <a:buNone/>
            </a:pPr>
            <a:r>
              <a:rPr lang="en-US" sz="1400" b="1">
                <a:solidFill>
                  <a:srgbClr val="0A2A4A"/>
                </a:solidFill>
                <a:latin typeface="Arial" panose="020B0604020202020204" pitchFamily="34" charset="0"/>
                <a:ea typeface="Calibri" pitchFamily="34" charset="-122"/>
                <a:cs typeface="Arial" panose="020B0604020202020204" pitchFamily="34" charset="0"/>
              </a:rPr>
              <a:t>🇩🇰  Denmark</a:t>
            </a:r>
            <a:endParaRPr lang="en-US" sz="1400">
              <a:latin typeface="Arial" panose="020B0604020202020204" pitchFamily="34" charset="0"/>
              <a:cs typeface="Arial" panose="020B0604020202020204" pitchFamily="34" charset="0"/>
            </a:endParaRPr>
          </a:p>
        </p:txBody>
      </p:sp>
      <p:sp>
        <p:nvSpPr>
          <p:cNvPr id="8" name="Text 6"/>
          <p:cNvSpPr/>
          <p:nvPr/>
        </p:nvSpPr>
        <p:spPr>
          <a:xfrm>
            <a:off x="3246120" y="1422105"/>
            <a:ext cx="1188720" cy="256032"/>
          </a:xfrm>
          <a:prstGeom prst="rect">
            <a:avLst/>
          </a:prstGeom>
          <a:noFill/>
          <a:ln/>
        </p:spPr>
        <p:txBody>
          <a:bodyPr wrap="square" lIns="0" tIns="0" rIns="0" bIns="0" rtlCol="0" anchor="ctr"/>
          <a:lstStyle/>
          <a:p>
            <a:pPr marL="0" indent="0" algn="r">
              <a:buNone/>
            </a:pPr>
            <a:r>
              <a:rPr lang="en-US" sz="1200" b="1">
                <a:solidFill>
                  <a:srgbClr val="0D7377"/>
                </a:solidFill>
                <a:latin typeface="Arial" panose="020B0604020202020204" pitchFamily="34" charset="0"/>
                <a:ea typeface="Calibri" pitchFamily="34" charset="-122"/>
                <a:cs typeface="Arial" panose="020B0604020202020204" pitchFamily="34" charset="0"/>
              </a:rPr>
              <a:t>~65%</a:t>
            </a:r>
            <a:endParaRPr lang="en-US" sz="1200">
              <a:latin typeface="Arial" panose="020B0604020202020204" pitchFamily="34" charset="0"/>
              <a:cs typeface="Arial" panose="020B0604020202020204" pitchFamily="34" charset="0"/>
            </a:endParaRPr>
          </a:p>
        </p:txBody>
      </p:sp>
      <p:sp>
        <p:nvSpPr>
          <p:cNvPr id="9" name="Text 7"/>
          <p:cNvSpPr/>
          <p:nvPr/>
        </p:nvSpPr>
        <p:spPr>
          <a:xfrm>
            <a:off x="457200" y="1696425"/>
            <a:ext cx="3950208" cy="594360"/>
          </a:xfrm>
          <a:prstGeom prst="rect">
            <a:avLst/>
          </a:prstGeom>
          <a:noFill/>
          <a:ln/>
        </p:spPr>
        <p:txBody>
          <a:bodyPr wrap="square" lIns="0" tIns="0" rIns="0" bIns="0" rtlCol="0" anchor="ctr"/>
          <a:lstStyle/>
          <a:p>
            <a:pPr marL="0" indent="0">
              <a:buNone/>
            </a:pPr>
            <a:r>
              <a:rPr lang="en-US" sz="1000">
                <a:solidFill>
                  <a:srgbClr val="1A2E3B"/>
                </a:solidFill>
                <a:latin typeface="Arial" panose="020B0604020202020204" pitchFamily="34" charset="0"/>
                <a:ea typeface="Calibri" pitchFamily="34" charset="-122"/>
                <a:cs typeface="Arial" panose="020B0604020202020204" pitchFamily="34" charset="0"/>
              </a:rPr>
              <a:t>Heat planning mandates underpin ~65% household coverage. A national dot-map from the 1980s to today shows exponential growth from a handful of systems to near-total coverage.</a:t>
            </a:r>
            <a:endParaRPr lang="en-US" sz="1000">
              <a:latin typeface="Arial" panose="020B0604020202020204" pitchFamily="34" charset="0"/>
              <a:cs typeface="Arial" panose="020B0604020202020204" pitchFamily="34" charset="0"/>
            </a:endParaRPr>
          </a:p>
        </p:txBody>
      </p:sp>
      <p:sp>
        <p:nvSpPr>
          <p:cNvPr id="10" name="Shape 8"/>
          <p:cNvSpPr/>
          <p:nvPr/>
        </p:nvSpPr>
        <p:spPr>
          <a:xfrm>
            <a:off x="4754880" y="1367241"/>
            <a:ext cx="4206240" cy="987552"/>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1" name="Shape 9"/>
          <p:cNvSpPr/>
          <p:nvPr/>
        </p:nvSpPr>
        <p:spPr>
          <a:xfrm>
            <a:off x="4754880" y="1367241"/>
            <a:ext cx="64008" cy="987552"/>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12" name="Text 10"/>
          <p:cNvSpPr/>
          <p:nvPr/>
        </p:nvSpPr>
        <p:spPr>
          <a:xfrm>
            <a:off x="4892040" y="1422105"/>
            <a:ext cx="2011680" cy="256032"/>
          </a:xfrm>
          <a:prstGeom prst="rect">
            <a:avLst/>
          </a:prstGeom>
          <a:noFill/>
          <a:ln/>
        </p:spPr>
        <p:txBody>
          <a:bodyPr wrap="square" lIns="0" tIns="0" rIns="0" bIns="0" rtlCol="0" anchor="ctr"/>
          <a:lstStyle/>
          <a:p>
            <a:pPr marL="0" indent="0">
              <a:buNone/>
            </a:pPr>
            <a:r>
              <a:rPr lang="en-US" sz="1400" b="1">
                <a:solidFill>
                  <a:srgbClr val="0A2A4A"/>
                </a:solidFill>
                <a:latin typeface="Arial" panose="020B0604020202020204" pitchFamily="34" charset="0"/>
                <a:ea typeface="Calibri" pitchFamily="34" charset="-122"/>
                <a:cs typeface="Arial" panose="020B0604020202020204" pitchFamily="34" charset="0"/>
              </a:rPr>
              <a:t>🇬🇧  United Kingdom</a:t>
            </a:r>
            <a:endParaRPr lang="en-US" sz="1400">
              <a:latin typeface="Arial" panose="020B0604020202020204" pitchFamily="34" charset="0"/>
              <a:cs typeface="Arial" panose="020B0604020202020204" pitchFamily="34" charset="0"/>
            </a:endParaRPr>
          </a:p>
        </p:txBody>
      </p:sp>
      <p:sp>
        <p:nvSpPr>
          <p:cNvPr id="13" name="Text 11"/>
          <p:cNvSpPr/>
          <p:nvPr/>
        </p:nvSpPr>
        <p:spPr>
          <a:xfrm>
            <a:off x="7680960" y="1422105"/>
            <a:ext cx="1188720" cy="256032"/>
          </a:xfrm>
          <a:prstGeom prst="rect">
            <a:avLst/>
          </a:prstGeom>
          <a:noFill/>
          <a:ln/>
        </p:spPr>
        <p:txBody>
          <a:bodyPr wrap="square" lIns="0" tIns="0" rIns="0" bIns="0" rtlCol="0" anchor="ctr"/>
          <a:lstStyle/>
          <a:p>
            <a:pPr marL="0" indent="0" algn="r">
              <a:buNone/>
            </a:pPr>
            <a:r>
              <a:rPr lang="en-US" sz="1200" b="1">
                <a:solidFill>
                  <a:srgbClr val="0D7377"/>
                </a:solidFill>
                <a:latin typeface="Arial" panose="020B0604020202020204" pitchFamily="34" charset="0"/>
                <a:ea typeface="Calibri" pitchFamily="34" charset="-122"/>
                <a:cs typeface="Arial" panose="020B0604020202020204" pitchFamily="34" charset="0"/>
              </a:rPr>
              <a:t>£338M+</a:t>
            </a:r>
            <a:endParaRPr lang="en-US" sz="1200">
              <a:latin typeface="Arial" panose="020B0604020202020204" pitchFamily="34" charset="0"/>
              <a:cs typeface="Arial" panose="020B0604020202020204" pitchFamily="34" charset="0"/>
            </a:endParaRPr>
          </a:p>
        </p:txBody>
      </p:sp>
      <p:sp>
        <p:nvSpPr>
          <p:cNvPr id="14" name="Text 12"/>
          <p:cNvSpPr/>
          <p:nvPr/>
        </p:nvSpPr>
        <p:spPr>
          <a:xfrm>
            <a:off x="4892040" y="1603246"/>
            <a:ext cx="3977640" cy="687539"/>
          </a:xfrm>
          <a:prstGeom prst="rect">
            <a:avLst/>
          </a:prstGeom>
          <a:noFill/>
          <a:ln/>
        </p:spPr>
        <p:txBody>
          <a:bodyPr wrap="square" lIns="0" tIns="0" rIns="0" bIns="0" rtlCol="0" anchor="ctr"/>
          <a:lstStyle/>
          <a:p>
            <a:pPr marL="0" indent="0">
              <a:buNone/>
            </a:pPr>
            <a:r>
              <a:rPr lang="en-US" sz="1000">
                <a:solidFill>
                  <a:srgbClr val="1A2E3B"/>
                </a:solidFill>
                <a:latin typeface="Arial" panose="020B0604020202020204" pitchFamily="34" charset="0"/>
                <a:ea typeface="Calibri" pitchFamily="34" charset="-122"/>
                <a:cs typeface="Arial" panose="020B0604020202020204" pitchFamily="34" charset="0"/>
              </a:rPr>
              <a:t>Heat Network Transformation </a:t>
            </a:r>
            <a:r>
              <a:rPr lang="en-US" sz="1000" err="1">
                <a:solidFill>
                  <a:srgbClr val="1A2E3B"/>
                </a:solidFill>
                <a:latin typeface="Arial" panose="020B0604020202020204" pitchFamily="34" charset="0"/>
                <a:ea typeface="Calibri" pitchFamily="34" charset="-122"/>
                <a:cs typeface="Arial" panose="020B0604020202020204" pitchFamily="34" charset="0"/>
              </a:rPr>
              <a:t>Programme</a:t>
            </a:r>
            <a:r>
              <a:rPr lang="en-US" sz="1000">
                <a:solidFill>
                  <a:srgbClr val="1A2E3B"/>
                </a:solidFill>
                <a:latin typeface="Arial" panose="020B0604020202020204" pitchFamily="34" charset="0"/>
                <a:ea typeface="Calibri" pitchFamily="34" charset="-122"/>
                <a:cs typeface="Arial" panose="020B0604020202020204" pitchFamily="34" charset="0"/>
              </a:rPr>
              <a:t> committed since 2022—growing coverage from ~2% today to 20% by 2050. Public investment de-risks private delivery at scale.</a:t>
            </a:r>
            <a:endParaRPr lang="en-US" sz="1000">
              <a:latin typeface="Arial" panose="020B0604020202020204" pitchFamily="34" charset="0"/>
              <a:cs typeface="Arial" panose="020B0604020202020204" pitchFamily="34" charset="0"/>
            </a:endParaRPr>
          </a:p>
        </p:txBody>
      </p:sp>
      <p:sp>
        <p:nvSpPr>
          <p:cNvPr id="15" name="Shape 13"/>
          <p:cNvSpPr/>
          <p:nvPr/>
        </p:nvSpPr>
        <p:spPr>
          <a:xfrm>
            <a:off x="320040" y="2446233"/>
            <a:ext cx="4206240" cy="987552"/>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16" name="Shape 14"/>
          <p:cNvSpPr/>
          <p:nvPr/>
        </p:nvSpPr>
        <p:spPr>
          <a:xfrm>
            <a:off x="320040" y="2446233"/>
            <a:ext cx="64008" cy="987552"/>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17" name="Text 15"/>
          <p:cNvSpPr/>
          <p:nvPr/>
        </p:nvSpPr>
        <p:spPr>
          <a:xfrm>
            <a:off x="457200" y="2501097"/>
            <a:ext cx="2011680" cy="256032"/>
          </a:xfrm>
          <a:prstGeom prst="rect">
            <a:avLst/>
          </a:prstGeom>
          <a:noFill/>
          <a:ln/>
        </p:spPr>
        <p:txBody>
          <a:bodyPr wrap="square" lIns="0" tIns="0" rIns="0" bIns="0" rtlCol="0" anchor="ctr"/>
          <a:lstStyle/>
          <a:p>
            <a:pPr marL="0" indent="0">
              <a:buNone/>
            </a:pPr>
            <a:r>
              <a:rPr lang="en-US" sz="1400" b="1">
                <a:solidFill>
                  <a:srgbClr val="0A2A4A"/>
                </a:solidFill>
                <a:latin typeface="Arial" panose="020B0604020202020204" pitchFamily="34" charset="0"/>
                <a:ea typeface="Calibri" pitchFamily="34" charset="-122"/>
                <a:cs typeface="Arial" panose="020B0604020202020204" pitchFamily="34" charset="0"/>
              </a:rPr>
              <a:t>🇩🇪  Germany</a:t>
            </a:r>
            <a:endParaRPr lang="en-US" sz="1400">
              <a:latin typeface="Arial" panose="020B0604020202020204" pitchFamily="34" charset="0"/>
              <a:cs typeface="Arial" panose="020B0604020202020204" pitchFamily="34" charset="0"/>
            </a:endParaRPr>
          </a:p>
        </p:txBody>
      </p:sp>
      <p:sp>
        <p:nvSpPr>
          <p:cNvPr id="18" name="Text 16"/>
          <p:cNvSpPr/>
          <p:nvPr/>
        </p:nvSpPr>
        <p:spPr>
          <a:xfrm>
            <a:off x="3246120" y="2501097"/>
            <a:ext cx="1188720" cy="256032"/>
          </a:xfrm>
          <a:prstGeom prst="rect">
            <a:avLst/>
          </a:prstGeom>
          <a:noFill/>
          <a:ln/>
        </p:spPr>
        <p:txBody>
          <a:bodyPr wrap="square" lIns="0" tIns="0" rIns="0" bIns="0" rtlCol="0" anchor="ctr"/>
          <a:lstStyle/>
          <a:p>
            <a:pPr marL="0" indent="0" algn="r">
              <a:buNone/>
            </a:pPr>
            <a:r>
              <a:rPr lang="en-US" sz="1200" b="1">
                <a:solidFill>
                  <a:srgbClr val="0D7377"/>
                </a:solidFill>
                <a:latin typeface="Arial" panose="020B0604020202020204" pitchFamily="34" charset="0"/>
                <a:ea typeface="Calibri" pitchFamily="34" charset="-122"/>
                <a:cs typeface="Arial" panose="020B0604020202020204" pitchFamily="34" charset="0"/>
              </a:rPr>
              <a:t>Multi-year</a:t>
            </a:r>
            <a:endParaRPr lang="en-US" sz="1200">
              <a:latin typeface="Arial" panose="020B0604020202020204" pitchFamily="34" charset="0"/>
              <a:cs typeface="Arial" panose="020B0604020202020204" pitchFamily="34" charset="0"/>
            </a:endParaRPr>
          </a:p>
        </p:txBody>
      </p:sp>
      <p:sp>
        <p:nvSpPr>
          <p:cNvPr id="19" name="Text 17"/>
          <p:cNvSpPr/>
          <p:nvPr/>
        </p:nvSpPr>
        <p:spPr>
          <a:xfrm>
            <a:off x="457200" y="2683977"/>
            <a:ext cx="3977640" cy="685800"/>
          </a:xfrm>
          <a:prstGeom prst="rect">
            <a:avLst/>
          </a:prstGeom>
          <a:noFill/>
          <a:ln/>
        </p:spPr>
        <p:txBody>
          <a:bodyPr wrap="square" lIns="0" tIns="0" rIns="0" bIns="0" rtlCol="0" anchor="ctr"/>
          <a:lstStyle/>
          <a:p>
            <a:pPr marL="0" indent="0">
              <a:buNone/>
            </a:pPr>
            <a:r>
              <a:rPr lang="en-US" sz="1000">
                <a:solidFill>
                  <a:srgbClr val="1A2E3B"/>
                </a:solidFill>
                <a:latin typeface="Arial" panose="020B0604020202020204" pitchFamily="34" charset="0"/>
                <a:ea typeface="Calibri" pitchFamily="34" charset="-122"/>
                <a:cs typeface="Arial" panose="020B0604020202020204" pitchFamily="34" charset="0"/>
              </a:rPr>
              <a:t>Federal subsidies paired with mandatory municipal thermal energy planning as well as investment support.  Planning requirements create bankable project pipelines for private capital to follow.</a:t>
            </a:r>
            <a:endParaRPr lang="en-US" sz="1000">
              <a:latin typeface="Arial" panose="020B0604020202020204" pitchFamily="34" charset="0"/>
              <a:cs typeface="Arial" panose="020B0604020202020204" pitchFamily="34" charset="0"/>
            </a:endParaRPr>
          </a:p>
        </p:txBody>
      </p:sp>
      <p:sp>
        <p:nvSpPr>
          <p:cNvPr id="20" name="Shape 18"/>
          <p:cNvSpPr/>
          <p:nvPr/>
        </p:nvSpPr>
        <p:spPr>
          <a:xfrm>
            <a:off x="4754880" y="2446233"/>
            <a:ext cx="4206240" cy="987552"/>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21" name="Shape 19"/>
          <p:cNvSpPr/>
          <p:nvPr/>
        </p:nvSpPr>
        <p:spPr>
          <a:xfrm>
            <a:off x="4754880" y="2446233"/>
            <a:ext cx="64008" cy="987552"/>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22" name="Text 20"/>
          <p:cNvSpPr/>
          <p:nvPr/>
        </p:nvSpPr>
        <p:spPr>
          <a:xfrm>
            <a:off x="4892040" y="2501097"/>
            <a:ext cx="2011680" cy="256032"/>
          </a:xfrm>
          <a:prstGeom prst="rect">
            <a:avLst/>
          </a:prstGeom>
          <a:noFill/>
          <a:ln/>
        </p:spPr>
        <p:txBody>
          <a:bodyPr wrap="square" lIns="0" tIns="0" rIns="0" bIns="0" rtlCol="0" anchor="ctr"/>
          <a:lstStyle/>
          <a:p>
            <a:pPr marL="0" indent="0">
              <a:buNone/>
            </a:pPr>
            <a:r>
              <a:rPr lang="en-US" sz="1400" b="1">
                <a:solidFill>
                  <a:srgbClr val="0A2A4A"/>
                </a:solidFill>
                <a:latin typeface="Arial" panose="020B0604020202020204" pitchFamily="34" charset="0"/>
                <a:ea typeface="Calibri" pitchFamily="34" charset="-122"/>
                <a:cs typeface="Arial" panose="020B0604020202020204" pitchFamily="34" charset="0"/>
              </a:rPr>
              <a:t>🇫🇮  Finland</a:t>
            </a:r>
            <a:endParaRPr lang="en-US" sz="1400">
              <a:latin typeface="Arial" panose="020B0604020202020204" pitchFamily="34" charset="0"/>
              <a:cs typeface="Arial" panose="020B0604020202020204" pitchFamily="34" charset="0"/>
            </a:endParaRPr>
          </a:p>
        </p:txBody>
      </p:sp>
      <p:sp>
        <p:nvSpPr>
          <p:cNvPr id="23" name="Text 21"/>
          <p:cNvSpPr/>
          <p:nvPr/>
        </p:nvSpPr>
        <p:spPr>
          <a:xfrm>
            <a:off x="7680960" y="2501097"/>
            <a:ext cx="1188720" cy="256032"/>
          </a:xfrm>
          <a:prstGeom prst="rect">
            <a:avLst/>
          </a:prstGeom>
          <a:noFill/>
          <a:ln/>
        </p:spPr>
        <p:txBody>
          <a:bodyPr wrap="square" lIns="0" tIns="0" rIns="0" bIns="0" rtlCol="0" anchor="ctr"/>
          <a:lstStyle/>
          <a:p>
            <a:pPr marL="0" indent="0" algn="r">
              <a:buNone/>
            </a:pPr>
            <a:r>
              <a:rPr lang="en-US" sz="1200" b="1">
                <a:solidFill>
                  <a:srgbClr val="0D7377"/>
                </a:solidFill>
                <a:latin typeface="Arial" panose="020B0604020202020204" pitchFamily="34" charset="0"/>
                <a:ea typeface="Calibri" pitchFamily="34" charset="-122"/>
                <a:cs typeface="Arial" panose="020B0604020202020204" pitchFamily="34" charset="0"/>
              </a:rPr>
              <a:t>Default infra</a:t>
            </a:r>
            <a:endParaRPr lang="en-US" sz="1200">
              <a:latin typeface="Arial" panose="020B0604020202020204" pitchFamily="34" charset="0"/>
              <a:cs typeface="Arial" panose="020B0604020202020204" pitchFamily="34" charset="0"/>
            </a:endParaRPr>
          </a:p>
        </p:txBody>
      </p:sp>
      <p:sp>
        <p:nvSpPr>
          <p:cNvPr id="24" name="Text 22"/>
          <p:cNvSpPr/>
          <p:nvPr/>
        </p:nvSpPr>
        <p:spPr>
          <a:xfrm>
            <a:off x="4892040" y="2775417"/>
            <a:ext cx="4069080" cy="594360"/>
          </a:xfrm>
          <a:prstGeom prst="rect">
            <a:avLst/>
          </a:prstGeom>
          <a:noFill/>
          <a:ln/>
        </p:spPr>
        <p:txBody>
          <a:bodyPr wrap="square" lIns="0" tIns="0" rIns="0" bIns="0" rtlCol="0" anchor="ctr"/>
          <a:lstStyle/>
          <a:p>
            <a:pPr marL="0" indent="0">
              <a:buNone/>
            </a:pPr>
            <a:r>
              <a:rPr lang="en-US" sz="1000">
                <a:solidFill>
                  <a:srgbClr val="1A2E3B"/>
                </a:solidFill>
                <a:latin typeface="Arial" panose="020B0604020202020204" pitchFamily="34" charset="0"/>
                <a:ea typeface="Calibri" pitchFamily="34" charset="-122"/>
                <a:cs typeface="Arial" panose="020B0604020202020204" pitchFamily="34" charset="0"/>
              </a:rPr>
              <a:t>District energy is default urban infrastructure. Exemplary sector-coupling and competitive market drivers.  Decades of heat planning and light-touch regulation make it the path of least resistance for building owners.</a:t>
            </a:r>
            <a:endParaRPr lang="en-US" sz="1000">
              <a:latin typeface="Arial" panose="020B0604020202020204" pitchFamily="34" charset="0"/>
              <a:cs typeface="Arial" panose="020B0604020202020204" pitchFamily="34" charset="0"/>
            </a:endParaRPr>
          </a:p>
        </p:txBody>
      </p:sp>
      <p:sp>
        <p:nvSpPr>
          <p:cNvPr id="25" name="Shape 23"/>
          <p:cNvSpPr/>
          <p:nvPr/>
        </p:nvSpPr>
        <p:spPr>
          <a:xfrm>
            <a:off x="320040" y="3525225"/>
            <a:ext cx="4206240" cy="987552"/>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26" name="Shape 24"/>
          <p:cNvSpPr/>
          <p:nvPr/>
        </p:nvSpPr>
        <p:spPr>
          <a:xfrm>
            <a:off x="320040" y="3525225"/>
            <a:ext cx="64008" cy="987552"/>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27" name="Text 25"/>
          <p:cNvSpPr/>
          <p:nvPr/>
        </p:nvSpPr>
        <p:spPr>
          <a:xfrm>
            <a:off x="457200" y="3580089"/>
            <a:ext cx="2011680" cy="256032"/>
          </a:xfrm>
          <a:prstGeom prst="rect">
            <a:avLst/>
          </a:prstGeom>
          <a:noFill/>
          <a:ln/>
        </p:spPr>
        <p:txBody>
          <a:bodyPr wrap="square" lIns="0" tIns="0" rIns="0" bIns="0" rtlCol="0" anchor="ctr"/>
          <a:lstStyle/>
          <a:p>
            <a:pPr marL="0" indent="0">
              <a:buNone/>
            </a:pPr>
            <a:r>
              <a:rPr lang="en-US" sz="1400" b="1">
                <a:solidFill>
                  <a:srgbClr val="0A2A4A"/>
                </a:solidFill>
                <a:latin typeface="Arial" panose="020B0604020202020204" pitchFamily="34" charset="0"/>
                <a:ea typeface="Calibri" pitchFamily="34" charset="-122"/>
                <a:cs typeface="Arial" panose="020B0604020202020204" pitchFamily="34" charset="0"/>
              </a:rPr>
              <a:t>🇮🇪  Ireland</a:t>
            </a:r>
            <a:endParaRPr lang="en-US" sz="1400">
              <a:latin typeface="Arial" panose="020B0604020202020204" pitchFamily="34" charset="0"/>
              <a:cs typeface="Arial" panose="020B0604020202020204" pitchFamily="34" charset="0"/>
            </a:endParaRPr>
          </a:p>
        </p:txBody>
      </p:sp>
      <p:sp>
        <p:nvSpPr>
          <p:cNvPr id="28" name="Text 26"/>
          <p:cNvSpPr/>
          <p:nvPr/>
        </p:nvSpPr>
        <p:spPr>
          <a:xfrm>
            <a:off x="3246120" y="3580089"/>
            <a:ext cx="1188720" cy="256032"/>
          </a:xfrm>
          <a:prstGeom prst="rect">
            <a:avLst/>
          </a:prstGeom>
          <a:noFill/>
          <a:ln/>
        </p:spPr>
        <p:txBody>
          <a:bodyPr wrap="square" lIns="0" tIns="0" rIns="0" bIns="0" rtlCol="0" anchor="ctr"/>
          <a:lstStyle/>
          <a:p>
            <a:pPr marL="0" indent="0" algn="r">
              <a:buNone/>
            </a:pPr>
            <a:r>
              <a:rPr lang="en-US" sz="1200" b="1">
                <a:solidFill>
                  <a:srgbClr val="0D7377"/>
                </a:solidFill>
                <a:latin typeface="Arial" panose="020B0604020202020204" pitchFamily="34" charset="0"/>
                <a:ea typeface="Calibri" pitchFamily="34" charset="-122"/>
                <a:cs typeface="Arial" panose="020B0604020202020204" pitchFamily="34" charset="0"/>
              </a:rPr>
              <a:t>Emerging fast</a:t>
            </a:r>
            <a:endParaRPr lang="en-US" sz="1200">
              <a:latin typeface="Arial" panose="020B0604020202020204" pitchFamily="34" charset="0"/>
              <a:cs typeface="Arial" panose="020B0604020202020204" pitchFamily="34" charset="0"/>
            </a:endParaRPr>
          </a:p>
        </p:txBody>
      </p:sp>
      <p:sp>
        <p:nvSpPr>
          <p:cNvPr id="29" name="Text 27"/>
          <p:cNvSpPr/>
          <p:nvPr/>
        </p:nvSpPr>
        <p:spPr>
          <a:xfrm>
            <a:off x="457200" y="3854409"/>
            <a:ext cx="3950208" cy="594360"/>
          </a:xfrm>
          <a:prstGeom prst="rect">
            <a:avLst/>
          </a:prstGeom>
          <a:noFill/>
          <a:ln/>
        </p:spPr>
        <p:txBody>
          <a:bodyPr wrap="square" lIns="0" tIns="0" rIns="0" bIns="0" rtlCol="0" anchor="ctr"/>
          <a:lstStyle/>
          <a:p>
            <a:pPr marL="0" indent="0">
              <a:buNone/>
            </a:pPr>
            <a:r>
              <a:rPr lang="en-US" sz="1000">
                <a:solidFill>
                  <a:srgbClr val="1A2E3B"/>
                </a:solidFill>
                <a:latin typeface="Arial" panose="020B0604020202020204" pitchFamily="34" charset="0"/>
                <a:ea typeface="Calibri" pitchFamily="34" charset="-122"/>
                <a:cs typeface="Arial" panose="020B0604020202020204" pitchFamily="34" charset="0"/>
              </a:rPr>
              <a:t>Public bank project development support and emerging heat regulation de-risk municipal delivery and attract long-term capital.</a:t>
            </a:r>
            <a:endParaRPr lang="en-US" sz="1000">
              <a:latin typeface="Arial" panose="020B0604020202020204" pitchFamily="34" charset="0"/>
              <a:cs typeface="Arial" panose="020B0604020202020204" pitchFamily="34" charset="0"/>
            </a:endParaRPr>
          </a:p>
        </p:txBody>
      </p:sp>
      <p:sp>
        <p:nvSpPr>
          <p:cNvPr id="30" name="Shape 28"/>
          <p:cNvSpPr/>
          <p:nvPr/>
        </p:nvSpPr>
        <p:spPr>
          <a:xfrm>
            <a:off x="4754880" y="3525225"/>
            <a:ext cx="4206240" cy="987552"/>
          </a:xfrm>
          <a:prstGeom prst="rect">
            <a:avLst/>
          </a:prstGeom>
          <a:solidFill>
            <a:srgbClr val="FFFFFF"/>
          </a:solidFill>
          <a:ln>
            <a:solidFill>
              <a:schemeClr val="bg1">
                <a:lumMod val="75000"/>
              </a:schemeClr>
            </a:solidFill>
          </a:ln>
          <a:effectLst>
            <a:outerShdw blurRad="63500" dist="25400" dir="8100000" algn="bl" rotWithShape="0">
              <a:srgbClr val="000000">
                <a:alpha val="10000"/>
              </a:srgbClr>
            </a:outerShdw>
          </a:effectLst>
        </p:spPr>
        <p:txBody>
          <a:bodyPr/>
          <a:lstStyle/>
          <a:p>
            <a:endParaRPr lang="en-US">
              <a:latin typeface="Arial" panose="020B0604020202020204" pitchFamily="34" charset="0"/>
              <a:cs typeface="Arial" panose="020B0604020202020204" pitchFamily="34" charset="0"/>
            </a:endParaRPr>
          </a:p>
        </p:txBody>
      </p:sp>
      <p:sp>
        <p:nvSpPr>
          <p:cNvPr id="31" name="Shape 29"/>
          <p:cNvSpPr/>
          <p:nvPr/>
        </p:nvSpPr>
        <p:spPr>
          <a:xfrm>
            <a:off x="4754880" y="3525225"/>
            <a:ext cx="64008" cy="987552"/>
          </a:xfrm>
          <a:prstGeom prst="rect">
            <a:avLst/>
          </a:prstGeom>
          <a:solidFill>
            <a:srgbClr val="0D7377"/>
          </a:solidFill>
          <a:ln/>
        </p:spPr>
        <p:txBody>
          <a:bodyPr/>
          <a:lstStyle/>
          <a:p>
            <a:endParaRPr lang="en-US">
              <a:latin typeface="Arial" panose="020B0604020202020204" pitchFamily="34" charset="0"/>
              <a:cs typeface="Arial" panose="020B0604020202020204" pitchFamily="34" charset="0"/>
            </a:endParaRPr>
          </a:p>
        </p:txBody>
      </p:sp>
      <p:sp>
        <p:nvSpPr>
          <p:cNvPr id="32" name="Text 30"/>
          <p:cNvSpPr/>
          <p:nvPr/>
        </p:nvSpPr>
        <p:spPr>
          <a:xfrm>
            <a:off x="4892040" y="3580089"/>
            <a:ext cx="2011680" cy="256032"/>
          </a:xfrm>
          <a:prstGeom prst="rect">
            <a:avLst/>
          </a:prstGeom>
          <a:noFill/>
          <a:ln/>
        </p:spPr>
        <p:txBody>
          <a:bodyPr wrap="square" lIns="0" tIns="0" rIns="0" bIns="0" rtlCol="0" anchor="ctr"/>
          <a:lstStyle/>
          <a:p>
            <a:pPr marL="0" indent="0">
              <a:buNone/>
            </a:pPr>
            <a:r>
              <a:rPr lang="en-US" sz="1400" b="1">
                <a:solidFill>
                  <a:srgbClr val="0A2A4A"/>
                </a:solidFill>
                <a:latin typeface="Arial" panose="020B0604020202020204" pitchFamily="34" charset="0"/>
                <a:ea typeface="Calibri" pitchFamily="34" charset="-122"/>
                <a:cs typeface="Arial" panose="020B0604020202020204" pitchFamily="34" charset="0"/>
              </a:rPr>
              <a:t>🇪🇺  European Union</a:t>
            </a:r>
            <a:endParaRPr lang="en-US" sz="1400">
              <a:latin typeface="Arial" panose="020B0604020202020204" pitchFamily="34" charset="0"/>
              <a:cs typeface="Arial" panose="020B0604020202020204" pitchFamily="34" charset="0"/>
            </a:endParaRPr>
          </a:p>
        </p:txBody>
      </p:sp>
      <p:sp>
        <p:nvSpPr>
          <p:cNvPr id="33" name="Text 31"/>
          <p:cNvSpPr/>
          <p:nvPr/>
        </p:nvSpPr>
        <p:spPr>
          <a:xfrm>
            <a:off x="7680960" y="3580089"/>
            <a:ext cx="1188720" cy="256032"/>
          </a:xfrm>
          <a:prstGeom prst="rect">
            <a:avLst/>
          </a:prstGeom>
          <a:noFill/>
          <a:ln/>
        </p:spPr>
        <p:txBody>
          <a:bodyPr wrap="square" lIns="0" tIns="0" rIns="0" bIns="0" rtlCol="0" anchor="ctr"/>
          <a:lstStyle/>
          <a:p>
            <a:pPr marL="0" indent="0" algn="r">
              <a:buNone/>
            </a:pPr>
            <a:r>
              <a:rPr lang="en-US" sz="1200" b="1">
                <a:solidFill>
                  <a:srgbClr val="0D7377"/>
                </a:solidFill>
                <a:latin typeface="Arial" panose="020B0604020202020204" pitchFamily="34" charset="0"/>
                <a:ea typeface="Calibri" pitchFamily="34" charset="-122"/>
                <a:cs typeface="Arial" panose="020B0604020202020204" pitchFamily="34" charset="0"/>
              </a:rPr>
              <a:t>45,000+</a:t>
            </a:r>
            <a:endParaRPr lang="en-US" sz="1200">
              <a:latin typeface="Arial" panose="020B0604020202020204" pitchFamily="34" charset="0"/>
              <a:cs typeface="Arial" panose="020B0604020202020204" pitchFamily="34" charset="0"/>
            </a:endParaRPr>
          </a:p>
        </p:txBody>
      </p:sp>
      <p:sp>
        <p:nvSpPr>
          <p:cNvPr id="34" name="Text 32"/>
          <p:cNvSpPr/>
          <p:nvPr/>
        </p:nvSpPr>
        <p:spPr>
          <a:xfrm>
            <a:off x="4892040" y="3854409"/>
            <a:ext cx="4069080" cy="594360"/>
          </a:xfrm>
          <a:prstGeom prst="rect">
            <a:avLst/>
          </a:prstGeom>
          <a:noFill/>
          <a:ln/>
        </p:spPr>
        <p:txBody>
          <a:bodyPr wrap="square" lIns="0" tIns="0" rIns="0" bIns="0" rtlCol="0" anchor="ctr"/>
          <a:lstStyle/>
          <a:p>
            <a:pPr marL="0" indent="0">
              <a:buNone/>
            </a:pPr>
            <a:r>
              <a:rPr lang="en-US" sz="960">
                <a:solidFill>
                  <a:srgbClr val="1A2E3B"/>
                </a:solidFill>
                <a:latin typeface="Arial" panose="020B0604020202020204" pitchFamily="34" charset="0"/>
                <a:ea typeface="Calibri" pitchFamily="34" charset="-122"/>
                <a:cs typeface="Arial" panose="020B0604020202020204" pitchFamily="34" charset="0"/>
              </a:rPr>
              <a:t>Cities with more than 45,000 residents are required to prepare heating and cooling plans. Current district energy penetration is 15%. An Aalborg University study finds 55% of EU heat demand is most cost-effectively served by district energy, reducing the cost of the energy transition by 20%.</a:t>
            </a:r>
            <a:endParaRPr lang="en-US" sz="960">
              <a:latin typeface="Arial" panose="020B0604020202020204" pitchFamily="34" charset="0"/>
              <a:cs typeface="Arial" panose="020B0604020202020204" pitchFamily="34" charset="0"/>
            </a:endParaRPr>
          </a:p>
        </p:txBody>
      </p:sp>
      <p:sp>
        <p:nvSpPr>
          <p:cNvPr id="41" name="Title 40">
            <a:extLst>
              <a:ext uri="{FF2B5EF4-FFF2-40B4-BE49-F238E27FC236}">
                <a16:creationId xmlns:a16="http://schemas.microsoft.com/office/drawing/2014/main" id="{27828EB3-156A-0E14-92FC-90A283C69DD0}"/>
              </a:ext>
            </a:extLst>
          </p:cNvPr>
          <p:cNvSpPr>
            <a:spLocks noGrp="1"/>
          </p:cNvSpPr>
          <p:nvPr>
            <p:ph type="title"/>
          </p:nvPr>
        </p:nvSpPr>
        <p:spPr/>
        <p:txBody>
          <a:bodyPr/>
          <a:lstStyle/>
          <a:p>
            <a:r>
              <a:rPr lang="en-US">
                <a:solidFill>
                  <a:srgbClr val="FFFFFF"/>
                </a:solidFill>
                <a:ea typeface="Calibri" pitchFamily="34" charset="-122"/>
              </a:rPr>
              <a:t>International Leaders Are Moving Faster</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Shape 0">
            <a:extLst>
              <a:ext uri="{FF2B5EF4-FFF2-40B4-BE49-F238E27FC236}">
                <a16:creationId xmlns:a16="http://schemas.microsoft.com/office/drawing/2014/main" id="{40E4A576-829A-9BBE-41AD-231160E10511}"/>
              </a:ext>
            </a:extLst>
          </p:cNvPr>
          <p:cNvSpPr/>
          <p:nvPr/>
        </p:nvSpPr>
        <p:spPr>
          <a:xfrm>
            <a:off x="0" y="0"/>
            <a:ext cx="9144000" cy="837252"/>
          </a:xfrm>
          <a:prstGeom prst="rect">
            <a:avLst/>
          </a:prstGeom>
          <a:solidFill>
            <a:srgbClr val="0D3352"/>
          </a:solidFill>
          <a:ln/>
        </p:spPr>
        <p:txBody>
          <a:bodyPr/>
          <a:lstStyle/>
          <a:p>
            <a:endParaRPr lang="en-US">
              <a:latin typeface="Arial" panose="020B0604020202020204" pitchFamily="34" charset="0"/>
              <a:cs typeface="Arial" panose="020B0604020202020204" pitchFamily="34" charset="0"/>
            </a:endParaRPr>
          </a:p>
        </p:txBody>
      </p:sp>
      <p:sp>
        <p:nvSpPr>
          <p:cNvPr id="4" name="Text 2"/>
          <p:cNvSpPr/>
          <p:nvPr/>
        </p:nvSpPr>
        <p:spPr>
          <a:xfrm>
            <a:off x="274320" y="965817"/>
            <a:ext cx="8412480" cy="274320"/>
          </a:xfrm>
          <a:prstGeom prst="rect">
            <a:avLst/>
          </a:prstGeom>
          <a:noFill/>
          <a:ln/>
        </p:spPr>
        <p:txBody>
          <a:bodyPr wrap="square" rtlCol="0" anchor="ctr"/>
          <a:lstStyle/>
          <a:p>
            <a:pPr marL="0" indent="0">
              <a:buNone/>
            </a:pPr>
            <a:r>
              <a:rPr lang="en-US" sz="1400" i="1">
                <a:solidFill>
                  <a:schemeClr val="accent1"/>
                </a:solidFill>
                <a:latin typeface="Arial" panose="020B0604020202020204" pitchFamily="34" charset="0"/>
                <a:ea typeface="Arial" pitchFamily="34" charset="-122"/>
                <a:cs typeface="Arial" panose="020B0604020202020204" pitchFamily="34" charset="0"/>
              </a:rPr>
              <a:t>A lot of the building blocks are in place. Future generations demand we do more.</a:t>
            </a:r>
            <a:endParaRPr lang="en-US" sz="1400">
              <a:solidFill>
                <a:schemeClr val="accent1"/>
              </a:solidFill>
              <a:latin typeface="Arial" panose="020B0604020202020204" pitchFamily="34" charset="0"/>
              <a:cs typeface="Arial" panose="020B0604020202020204" pitchFamily="34" charset="0"/>
            </a:endParaRPr>
          </a:p>
        </p:txBody>
      </p:sp>
      <p:sp>
        <p:nvSpPr>
          <p:cNvPr id="5" name="Shape 3"/>
          <p:cNvSpPr/>
          <p:nvPr/>
        </p:nvSpPr>
        <p:spPr>
          <a:xfrm>
            <a:off x="274320" y="1384326"/>
            <a:ext cx="2743200" cy="3552832"/>
          </a:xfrm>
          <a:prstGeom prst="rect">
            <a:avLst/>
          </a:prstGeom>
          <a:solidFill>
            <a:srgbClr val="FFFFFF"/>
          </a:solidFill>
          <a:ln>
            <a:solidFill>
              <a:schemeClr val="bg1">
                <a:lumMod val="75000"/>
              </a:schemeClr>
            </a:solidFill>
          </a:ln>
          <a:effectLst>
            <a:outerShdw blurRad="101600" dist="38100" dir="8100000" algn="bl" rotWithShape="0">
              <a:srgbClr val="000000">
                <a:alpha val="25000"/>
              </a:srgbClr>
            </a:outerShdw>
          </a:effectLst>
        </p:spPr>
        <p:txBody>
          <a:bodyPr/>
          <a:lstStyle/>
          <a:p>
            <a:endParaRPr lang="en-US">
              <a:latin typeface="Arial" panose="020B0604020202020204" pitchFamily="34" charset="0"/>
              <a:cs typeface="Arial" panose="020B0604020202020204" pitchFamily="34" charset="0"/>
            </a:endParaRPr>
          </a:p>
        </p:txBody>
      </p:sp>
      <p:sp>
        <p:nvSpPr>
          <p:cNvPr id="10" name="Text 7"/>
          <p:cNvSpPr/>
          <p:nvPr/>
        </p:nvSpPr>
        <p:spPr>
          <a:xfrm>
            <a:off x="365760" y="2224700"/>
            <a:ext cx="2560320" cy="502920"/>
          </a:xfrm>
          <a:prstGeom prst="rect">
            <a:avLst/>
          </a:prstGeom>
          <a:noFill/>
          <a:ln/>
        </p:spPr>
        <p:txBody>
          <a:bodyPr wrap="square" lIns="91440" tIns="45720" rIns="91440" bIns="45720" rtlCol="0" anchor="ctr"/>
          <a:lstStyle/>
          <a:p>
            <a:pPr algn="ctr"/>
            <a:r>
              <a:rPr lang="en-US" sz="1400" b="1">
                <a:solidFill>
                  <a:srgbClr val="0A2A4A"/>
                </a:solidFill>
                <a:latin typeface="Arial"/>
                <a:cs typeface="Arial"/>
              </a:rPr>
              <a:t>Increase Capital</a:t>
            </a:r>
            <a:endParaRPr lang="en-US" sz="1400">
              <a:latin typeface="Arial" panose="020B0604020202020204" pitchFamily="34" charset="0"/>
              <a:cs typeface="Arial" panose="020B0604020202020204" pitchFamily="34" charset="0"/>
            </a:endParaRPr>
          </a:p>
          <a:p>
            <a:pPr marL="0" indent="0" algn="ctr">
              <a:buNone/>
            </a:pPr>
            <a:r>
              <a:rPr lang="en-US" sz="1400" b="1">
                <a:solidFill>
                  <a:srgbClr val="0A2A4A"/>
                </a:solidFill>
                <a:latin typeface="Arial" panose="020B0604020202020204" pitchFamily="34" charset="0"/>
                <a:ea typeface="Arial" pitchFamily="34" charset="-122"/>
                <a:cs typeface="Arial" panose="020B0604020202020204" pitchFamily="34" charset="0"/>
              </a:rPr>
              <a:t>Funding</a:t>
            </a:r>
            <a:endParaRPr lang="en-US" sz="1400">
              <a:latin typeface="Arial" panose="020B0604020202020204" pitchFamily="34" charset="0"/>
              <a:cs typeface="Arial" panose="020B0604020202020204" pitchFamily="34" charset="0"/>
            </a:endParaRPr>
          </a:p>
        </p:txBody>
      </p:sp>
      <p:sp>
        <p:nvSpPr>
          <p:cNvPr id="13" name="Text 10"/>
          <p:cNvSpPr/>
          <p:nvPr/>
        </p:nvSpPr>
        <p:spPr>
          <a:xfrm>
            <a:off x="367720" y="2818302"/>
            <a:ext cx="2556400" cy="1866679"/>
          </a:xfrm>
          <a:prstGeom prst="rect">
            <a:avLst/>
          </a:prstGeom>
          <a:noFill/>
          <a:ln/>
        </p:spPr>
        <p:txBody>
          <a:bodyPr wrap="square" lIns="91440" tIns="45720" rIns="91440" bIns="45720" rtlCol="0" anchor="t"/>
          <a:lstStyle/>
          <a:p>
            <a:pPr marL="171450" indent="-171450">
              <a:spcAft>
                <a:spcPts val="300"/>
              </a:spcAft>
              <a:buSzPct val="100000"/>
              <a:buFont typeface="Arial" panose="020B0604020202020204" pitchFamily="34" charset="0"/>
              <a:buChar char="•"/>
            </a:pPr>
            <a:r>
              <a:rPr lang="en-US" sz="1000">
                <a:solidFill>
                  <a:srgbClr val="1A2E3B"/>
                </a:solidFill>
                <a:latin typeface="Arial"/>
                <a:ea typeface="Arial" pitchFamily="34" charset="-122"/>
                <a:cs typeface="Arial"/>
              </a:rPr>
              <a:t>Calibrated to peer jurisdictions; commit through existing programs including grants and ITCs</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b="1">
                <a:solidFill>
                  <a:srgbClr val="1A2E3B"/>
                </a:solidFill>
                <a:latin typeface="Arial" panose="020B0604020202020204" pitchFamily="34" charset="0"/>
                <a:ea typeface="Arial" pitchFamily="34" charset="-122"/>
                <a:cs typeface="Arial" panose="020B0604020202020204" pitchFamily="34" charset="0"/>
              </a:rPr>
              <a:t>Existing systems: </a:t>
            </a:r>
            <a:r>
              <a:rPr lang="en-US" sz="1000">
                <a:solidFill>
                  <a:srgbClr val="1A2E3B"/>
                </a:solidFill>
                <a:latin typeface="Arial" panose="020B0604020202020204" pitchFamily="34" charset="0"/>
                <a:ea typeface="Arial" pitchFamily="34" charset="-122"/>
                <a:cs typeface="Arial" panose="020B0604020202020204" pitchFamily="34" charset="0"/>
              </a:rPr>
              <a:t>add heat pumps &amp; thermal storage</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b="1">
                <a:solidFill>
                  <a:srgbClr val="1A2E3B"/>
                </a:solidFill>
                <a:latin typeface="Arial" panose="020B0604020202020204" pitchFamily="34" charset="0"/>
                <a:ea typeface="Arial" pitchFamily="34" charset="-122"/>
                <a:cs typeface="Arial" panose="020B0604020202020204" pitchFamily="34" charset="0"/>
              </a:rPr>
              <a:t>New systems: </a:t>
            </a:r>
            <a:r>
              <a:rPr lang="en-US" sz="1000">
                <a:solidFill>
                  <a:srgbClr val="1A2E3B"/>
                </a:solidFill>
                <a:latin typeface="Arial" panose="020B0604020202020204" pitchFamily="34" charset="0"/>
                <a:ea typeface="Arial" pitchFamily="34" charset="-122"/>
                <a:cs typeface="Arial" panose="020B0604020202020204" pitchFamily="34" charset="0"/>
              </a:rPr>
              <a:t>community-scale networks tied to housing &amp; Indigenous infrastructure</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a:solidFill>
                  <a:srgbClr val="1A2E3B"/>
                </a:solidFill>
                <a:latin typeface="Arial" panose="020B0604020202020204" pitchFamily="34" charset="0"/>
                <a:ea typeface="Arial" pitchFamily="34" charset="-122"/>
                <a:cs typeface="Arial" panose="020B0604020202020204" pitchFamily="34" charset="0"/>
              </a:rPr>
              <a:t>Directly addresses the investment gap left by carbon price repeal</a:t>
            </a:r>
            <a:endParaRPr lang="en-US" sz="1000">
              <a:latin typeface="Arial" panose="020B0604020202020204" pitchFamily="34" charset="0"/>
              <a:cs typeface="Arial" panose="020B0604020202020204" pitchFamily="34" charset="0"/>
            </a:endParaRPr>
          </a:p>
        </p:txBody>
      </p:sp>
      <p:sp>
        <p:nvSpPr>
          <p:cNvPr id="14" name="Shape 11"/>
          <p:cNvSpPr/>
          <p:nvPr/>
        </p:nvSpPr>
        <p:spPr>
          <a:xfrm>
            <a:off x="3182112" y="1384326"/>
            <a:ext cx="2743200" cy="3552832"/>
          </a:xfrm>
          <a:prstGeom prst="rect">
            <a:avLst/>
          </a:prstGeom>
          <a:solidFill>
            <a:srgbClr val="FFFFFF"/>
          </a:solidFill>
          <a:ln>
            <a:solidFill>
              <a:schemeClr val="bg1">
                <a:lumMod val="75000"/>
              </a:schemeClr>
            </a:solidFill>
          </a:ln>
          <a:effectLst>
            <a:outerShdw blurRad="101600" dist="38100" dir="8100000" algn="bl" rotWithShape="0">
              <a:srgbClr val="000000">
                <a:alpha val="25000"/>
              </a:srgbClr>
            </a:outerShdw>
          </a:effectLst>
        </p:spPr>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3291840" y="1170432"/>
            <a:ext cx="685800" cy="685800"/>
          </a:xfrm>
          <a:prstGeom prst="line">
            <a:avLst/>
          </a:prstGeom>
          <a:solidFill>
            <a:srgbClr val="0A2A4A"/>
          </a:solidFill>
          <a:ln/>
        </p:spPr>
        <p:txBody>
          <a:bodyPr/>
          <a:lstStyle/>
          <a:p>
            <a:endParaRPr lang="en-US">
              <a:latin typeface="Arial" panose="020B0604020202020204" pitchFamily="34" charset="0"/>
              <a:cs typeface="Arial" panose="020B0604020202020204" pitchFamily="34" charset="0"/>
            </a:endParaRPr>
          </a:p>
        </p:txBody>
      </p:sp>
      <p:sp>
        <p:nvSpPr>
          <p:cNvPr id="19" name="Text 15"/>
          <p:cNvSpPr/>
          <p:nvPr/>
        </p:nvSpPr>
        <p:spPr>
          <a:xfrm>
            <a:off x="3273552" y="2224700"/>
            <a:ext cx="2560320" cy="502920"/>
          </a:xfrm>
          <a:prstGeom prst="rect">
            <a:avLst/>
          </a:prstGeom>
          <a:noFill/>
          <a:ln/>
        </p:spPr>
        <p:txBody>
          <a:bodyPr wrap="square" lIns="91440" tIns="45720" rIns="91440" bIns="45720" rtlCol="0" anchor="ctr"/>
          <a:lstStyle/>
          <a:p>
            <a:pPr algn="ctr"/>
            <a:r>
              <a:rPr lang="en-US" sz="1400" b="1">
                <a:solidFill>
                  <a:srgbClr val="0A2A4A"/>
                </a:solidFill>
                <a:latin typeface="Arial"/>
                <a:cs typeface="Arial"/>
              </a:rPr>
              <a:t>Broaden Financial</a:t>
            </a:r>
            <a:br>
              <a:rPr lang="en-US" sz="1400" b="1">
                <a:solidFill>
                  <a:srgbClr val="0A2A4A"/>
                </a:solidFill>
                <a:latin typeface="Arial"/>
                <a:cs typeface="Arial"/>
              </a:rPr>
            </a:br>
            <a:r>
              <a:rPr lang="en-US" sz="1400" b="1">
                <a:solidFill>
                  <a:srgbClr val="0A2A4A"/>
                </a:solidFill>
                <a:latin typeface="Arial"/>
                <a:cs typeface="Arial"/>
              </a:rPr>
              <a:t>Terms</a:t>
            </a:r>
            <a:endParaRPr lang="en-US">
              <a:latin typeface="Arial" panose="020B0604020202020204" pitchFamily="34" charset="0"/>
              <a:cs typeface="Arial" panose="020B0604020202020204" pitchFamily="34" charset="0"/>
            </a:endParaRPr>
          </a:p>
        </p:txBody>
      </p:sp>
      <p:sp>
        <p:nvSpPr>
          <p:cNvPr id="22" name="Text 18"/>
          <p:cNvSpPr/>
          <p:nvPr/>
        </p:nvSpPr>
        <p:spPr>
          <a:xfrm>
            <a:off x="3291840" y="2818301"/>
            <a:ext cx="2523744" cy="1866680"/>
          </a:xfrm>
          <a:prstGeom prst="rect">
            <a:avLst/>
          </a:prstGeom>
          <a:noFill/>
          <a:ln/>
        </p:spPr>
        <p:txBody>
          <a:bodyPr wrap="square" rtlCol="0" anchor="t"/>
          <a:lstStyle/>
          <a:p>
            <a:pPr marL="171450" indent="-171450">
              <a:spcAft>
                <a:spcPts val="300"/>
              </a:spcAft>
              <a:buSzPct val="100000"/>
              <a:buFont typeface="Arial" panose="020B0604020202020204" pitchFamily="34" charset="0"/>
              <a:buChar char="•"/>
            </a:pPr>
            <a:r>
              <a:rPr lang="en-US" sz="1000">
                <a:solidFill>
                  <a:srgbClr val="1A2E3B"/>
                </a:solidFill>
                <a:latin typeface="Arial" panose="020B0604020202020204" pitchFamily="34" charset="0"/>
                <a:ea typeface="Arial" pitchFamily="34" charset="-122"/>
                <a:cs typeface="Arial" panose="020B0604020202020204" pitchFamily="34" charset="0"/>
              </a:rPr>
              <a:t>Current CIB thresholds make accessibility challenging for many municipal systems—bar too high</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a:solidFill>
                  <a:srgbClr val="1A2E3B"/>
                </a:solidFill>
                <a:latin typeface="Arial" panose="020B0604020202020204" pitchFamily="34" charset="0"/>
                <a:ea typeface="Arial" pitchFamily="34" charset="-122"/>
                <a:cs typeface="Arial" panose="020B0604020202020204" pitchFamily="34" charset="0"/>
              </a:rPr>
              <a:t>Create a district energy-specific CIB window or Infrastructure Canada facility</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b="1">
                <a:solidFill>
                  <a:srgbClr val="1A2E3B"/>
                </a:solidFill>
                <a:latin typeface="Arial" panose="020B0604020202020204" pitchFamily="34" charset="0"/>
                <a:ea typeface="Arial" pitchFamily="34" charset="-122"/>
                <a:cs typeface="Arial" panose="020B0604020202020204" pitchFamily="34" charset="0"/>
              </a:rPr>
              <a:t>Eligible: </a:t>
            </a:r>
            <a:r>
              <a:rPr lang="en-US" sz="1000">
                <a:solidFill>
                  <a:srgbClr val="1A2E3B"/>
                </a:solidFill>
                <a:latin typeface="Arial" panose="020B0604020202020204" pitchFamily="34" charset="0"/>
                <a:ea typeface="Arial" pitchFamily="34" charset="-122"/>
                <a:cs typeface="Arial" panose="020B0604020202020204" pitchFamily="34" charset="0"/>
              </a:rPr>
              <a:t>municipalities, universities, hospitals, Indigenous governments</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a:solidFill>
                  <a:srgbClr val="1A2E3B"/>
                </a:solidFill>
                <a:latin typeface="Arial" panose="020B0604020202020204" pitchFamily="34" charset="0"/>
                <a:ea typeface="Arial" pitchFamily="34" charset="-122"/>
                <a:cs typeface="Arial" panose="020B0604020202020204" pitchFamily="34" charset="0"/>
              </a:rPr>
              <a:t>Unlock projects already in development across the country</a:t>
            </a:r>
            <a:endParaRPr lang="en-US" sz="1000">
              <a:latin typeface="Arial" panose="020B0604020202020204" pitchFamily="34" charset="0"/>
              <a:cs typeface="Arial" panose="020B0604020202020204" pitchFamily="34" charset="0"/>
            </a:endParaRPr>
          </a:p>
        </p:txBody>
      </p:sp>
      <p:sp>
        <p:nvSpPr>
          <p:cNvPr id="23" name="Shape 19"/>
          <p:cNvSpPr/>
          <p:nvPr/>
        </p:nvSpPr>
        <p:spPr>
          <a:xfrm>
            <a:off x="6089904" y="1370268"/>
            <a:ext cx="2743200" cy="3567492"/>
          </a:xfrm>
          <a:prstGeom prst="rect">
            <a:avLst/>
          </a:prstGeom>
          <a:solidFill>
            <a:srgbClr val="FFFFFF"/>
          </a:solidFill>
          <a:ln>
            <a:solidFill>
              <a:schemeClr val="bg1">
                <a:lumMod val="75000"/>
              </a:schemeClr>
            </a:solidFill>
          </a:ln>
          <a:effectLst>
            <a:outerShdw blurRad="101600" dist="38100" dir="8100000" algn="bl" rotWithShape="0">
              <a:srgbClr val="000000">
                <a:alpha val="25000"/>
              </a:srgbClr>
            </a:outerShdw>
          </a:effectLst>
        </p:spPr>
        <p:txBody>
          <a:bodyPr/>
          <a:lstStyle/>
          <a:p>
            <a:endParaRPr lang="en-US">
              <a:latin typeface="Arial" panose="020B0604020202020204" pitchFamily="34" charset="0"/>
              <a:cs typeface="Arial" panose="020B0604020202020204" pitchFamily="34" charset="0"/>
            </a:endParaRPr>
          </a:p>
        </p:txBody>
      </p:sp>
      <p:sp>
        <p:nvSpPr>
          <p:cNvPr id="28" name="Text 23"/>
          <p:cNvSpPr/>
          <p:nvPr/>
        </p:nvSpPr>
        <p:spPr>
          <a:xfrm>
            <a:off x="6181344" y="2224700"/>
            <a:ext cx="2560320" cy="502920"/>
          </a:xfrm>
          <a:prstGeom prst="rect">
            <a:avLst/>
          </a:prstGeom>
          <a:noFill/>
          <a:ln/>
        </p:spPr>
        <p:txBody>
          <a:bodyPr wrap="square" lIns="91440" tIns="45720" rIns="91440" bIns="45720" rtlCol="0" anchor="ctr"/>
          <a:lstStyle/>
          <a:p>
            <a:pPr marL="0" indent="0" algn="ctr">
              <a:buNone/>
            </a:pPr>
            <a:r>
              <a:rPr lang="en-US" sz="1400" b="1">
                <a:solidFill>
                  <a:srgbClr val="0A2A4A"/>
                </a:solidFill>
                <a:latin typeface="Arial"/>
                <a:cs typeface="Arial"/>
              </a:rPr>
              <a:t>Develop</a:t>
            </a:r>
            <a:endParaRPr lang="en-US" sz="1400">
              <a:latin typeface="Arial" panose="020B0604020202020204" pitchFamily="34" charset="0"/>
              <a:cs typeface="Arial" panose="020B0604020202020204" pitchFamily="34" charset="0"/>
            </a:endParaRPr>
          </a:p>
          <a:p>
            <a:pPr marL="0" indent="0" algn="ctr">
              <a:buNone/>
            </a:pPr>
            <a:r>
              <a:rPr lang="en-US" sz="1400" b="1">
                <a:solidFill>
                  <a:srgbClr val="0A2A4A"/>
                </a:solidFill>
                <a:latin typeface="Arial" panose="020B0604020202020204" pitchFamily="34" charset="0"/>
                <a:ea typeface="Arial" pitchFamily="34" charset="-122"/>
                <a:cs typeface="Arial" panose="020B0604020202020204" pitchFamily="34" charset="0"/>
              </a:rPr>
              <a:t>National Strategy</a:t>
            </a:r>
            <a:endParaRPr lang="en-US" sz="1400">
              <a:latin typeface="Arial" panose="020B0604020202020204" pitchFamily="34" charset="0"/>
              <a:cs typeface="Arial" panose="020B0604020202020204" pitchFamily="34" charset="0"/>
            </a:endParaRPr>
          </a:p>
        </p:txBody>
      </p:sp>
      <p:sp>
        <p:nvSpPr>
          <p:cNvPr id="31" name="Text 26"/>
          <p:cNvSpPr/>
          <p:nvPr/>
        </p:nvSpPr>
        <p:spPr>
          <a:xfrm>
            <a:off x="6183304" y="2818301"/>
            <a:ext cx="2556400" cy="1866680"/>
          </a:xfrm>
          <a:prstGeom prst="rect">
            <a:avLst/>
          </a:prstGeom>
          <a:noFill/>
          <a:ln/>
        </p:spPr>
        <p:txBody>
          <a:bodyPr wrap="square" lIns="91440" tIns="45720" rIns="91440" bIns="45720" rtlCol="0" anchor="t"/>
          <a:lstStyle/>
          <a:p>
            <a:pPr marL="171450" indent="-171450">
              <a:spcAft>
                <a:spcPts val="300"/>
              </a:spcAft>
              <a:buSzPct val="100000"/>
              <a:buFont typeface="Arial" panose="020B0604020202020204" pitchFamily="34" charset="0"/>
              <a:buChar char="•"/>
            </a:pPr>
            <a:r>
              <a:rPr lang="en-US" sz="1000">
                <a:solidFill>
                  <a:srgbClr val="1A2E3B"/>
                </a:solidFill>
                <a:latin typeface="Arial"/>
                <a:ea typeface="Arial" pitchFamily="34" charset="-122"/>
                <a:cs typeface="Arial"/>
              </a:rPr>
              <a:t>Fund thermal planning in major cities to identify viable zones</a:t>
            </a:r>
            <a:endParaRPr lang="en-US" sz="1000">
              <a:latin typeface="Arial"/>
              <a:cs typeface="Arial"/>
            </a:endParaRPr>
          </a:p>
          <a:p>
            <a:pPr marL="171450" indent="-171450">
              <a:spcAft>
                <a:spcPts val="300"/>
              </a:spcAft>
              <a:buSzPct val="100000"/>
              <a:buFont typeface="Arial" panose="020B0604020202020204" pitchFamily="34" charset="0"/>
              <a:buChar char="•"/>
            </a:pPr>
            <a:r>
              <a:rPr lang="en-US" sz="1000">
                <a:solidFill>
                  <a:srgbClr val="1A2E3B"/>
                </a:solidFill>
                <a:latin typeface="Arial" panose="020B0604020202020204" pitchFamily="34" charset="0"/>
                <a:ea typeface="Arial" pitchFamily="34" charset="-122"/>
                <a:cs typeface="Arial" panose="020B0604020202020204" pitchFamily="34" charset="0"/>
              </a:rPr>
              <a:t>Integrate into building codes, greening government, and net-zero frameworks</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a:solidFill>
                  <a:srgbClr val="1A2E3B"/>
                </a:solidFill>
                <a:latin typeface="Arial" panose="020B0604020202020204" pitchFamily="34" charset="0"/>
                <a:ea typeface="Arial" pitchFamily="34" charset="-122"/>
                <a:cs typeface="Arial" panose="020B0604020202020204" pitchFamily="34" charset="0"/>
              </a:rPr>
              <a:t>Recognize district energy as a non-wires, peak management resource</a:t>
            </a:r>
            <a:endParaRPr lang="en-US" sz="1000">
              <a:latin typeface="Arial" panose="020B0604020202020204" pitchFamily="34" charset="0"/>
              <a:cs typeface="Arial" panose="020B0604020202020204" pitchFamily="34" charset="0"/>
            </a:endParaRPr>
          </a:p>
          <a:p>
            <a:pPr marL="171450" indent="-171450">
              <a:spcAft>
                <a:spcPts val="300"/>
              </a:spcAft>
              <a:buSzPct val="100000"/>
              <a:buFont typeface="Arial" panose="020B0604020202020204" pitchFamily="34" charset="0"/>
              <a:buChar char="•"/>
            </a:pPr>
            <a:r>
              <a:rPr lang="en-US" sz="1000">
                <a:solidFill>
                  <a:srgbClr val="1A2E3B"/>
                </a:solidFill>
                <a:latin typeface="Arial"/>
                <a:ea typeface="Arial" pitchFamily="34" charset="-122"/>
                <a:cs typeface="Arial"/>
              </a:rPr>
              <a:t>Align with housing, clean electricity, AI, and Indigenous partnership</a:t>
            </a:r>
            <a:endParaRPr lang="en-US" sz="1000">
              <a:latin typeface="Arial"/>
              <a:cs typeface="Arial"/>
            </a:endParaRPr>
          </a:p>
        </p:txBody>
      </p:sp>
      <p:pic>
        <p:nvPicPr>
          <p:cNvPr id="36" name="Picture 35">
            <a:extLst>
              <a:ext uri="{FF2B5EF4-FFF2-40B4-BE49-F238E27FC236}">
                <a16:creationId xmlns:a16="http://schemas.microsoft.com/office/drawing/2014/main" id="{D73561D8-8357-B9F6-B393-B95AC6AA62F1}"/>
              </a:ext>
            </a:extLst>
          </p:cNvPr>
          <p:cNvPicPr>
            <a:picLocks noChangeAspect="1"/>
          </p:cNvPicPr>
          <p:nvPr/>
        </p:nvPicPr>
        <p:blipFill>
          <a:blip r:embed="rId3"/>
          <a:stretch>
            <a:fillRect/>
          </a:stretch>
        </p:blipFill>
        <p:spPr>
          <a:xfrm>
            <a:off x="4233672" y="1587305"/>
            <a:ext cx="606552" cy="555397"/>
          </a:xfrm>
          <a:prstGeom prst="rect">
            <a:avLst/>
          </a:prstGeom>
        </p:spPr>
      </p:pic>
      <p:pic>
        <p:nvPicPr>
          <p:cNvPr id="40" name="Picture 39">
            <a:extLst>
              <a:ext uri="{FF2B5EF4-FFF2-40B4-BE49-F238E27FC236}">
                <a16:creationId xmlns:a16="http://schemas.microsoft.com/office/drawing/2014/main" id="{6C628355-F083-347B-EE1D-5B0A65DEA597}"/>
              </a:ext>
            </a:extLst>
          </p:cNvPr>
          <p:cNvPicPr>
            <a:picLocks noChangeAspect="1"/>
          </p:cNvPicPr>
          <p:nvPr/>
        </p:nvPicPr>
        <p:blipFill>
          <a:blip r:embed="rId4"/>
          <a:stretch>
            <a:fillRect/>
          </a:stretch>
        </p:blipFill>
        <p:spPr>
          <a:xfrm>
            <a:off x="1289558" y="1539516"/>
            <a:ext cx="645668" cy="566928"/>
          </a:xfrm>
          <a:prstGeom prst="rect">
            <a:avLst/>
          </a:prstGeom>
        </p:spPr>
      </p:pic>
      <p:pic>
        <p:nvPicPr>
          <p:cNvPr id="42" name="Picture 41">
            <a:extLst>
              <a:ext uri="{FF2B5EF4-FFF2-40B4-BE49-F238E27FC236}">
                <a16:creationId xmlns:a16="http://schemas.microsoft.com/office/drawing/2014/main" id="{7DB35957-A9A4-B3B8-1F65-7A53FE2539DC}"/>
              </a:ext>
            </a:extLst>
          </p:cNvPr>
          <p:cNvPicPr>
            <a:picLocks noChangeAspect="1"/>
          </p:cNvPicPr>
          <p:nvPr/>
        </p:nvPicPr>
        <p:blipFill>
          <a:blip r:embed="rId5"/>
          <a:stretch>
            <a:fillRect/>
          </a:stretch>
        </p:blipFill>
        <p:spPr>
          <a:xfrm>
            <a:off x="7260971" y="1647402"/>
            <a:ext cx="501650" cy="495300"/>
          </a:xfrm>
          <a:prstGeom prst="rect">
            <a:avLst/>
          </a:prstGeom>
        </p:spPr>
      </p:pic>
      <p:sp>
        <p:nvSpPr>
          <p:cNvPr id="27" name="Title 26">
            <a:extLst>
              <a:ext uri="{FF2B5EF4-FFF2-40B4-BE49-F238E27FC236}">
                <a16:creationId xmlns:a16="http://schemas.microsoft.com/office/drawing/2014/main" id="{D724B6E6-9DB2-8BAD-DCAA-C1287DA08484}"/>
              </a:ext>
            </a:extLst>
          </p:cNvPr>
          <p:cNvSpPr>
            <a:spLocks noGrp="1"/>
          </p:cNvSpPr>
          <p:nvPr>
            <p:ph type="title"/>
          </p:nvPr>
        </p:nvSpPr>
        <p:spPr/>
        <p:txBody>
          <a:bodyPr/>
          <a:lstStyle/>
          <a:p>
            <a:r>
              <a:rPr lang="en-US">
                <a:solidFill>
                  <a:srgbClr val="FFFFFF"/>
                </a:solidFill>
                <a:ea typeface="Arial" pitchFamily="34" charset="-122"/>
              </a:rPr>
              <a:t>Three Federal Policy Asks</a:t>
            </a:r>
            <a:endParaRPr lang="en-US"/>
          </a:p>
        </p:txBody>
      </p:sp>
    </p:spTree>
  </p:cSld>
  <p:clrMapOvr>
    <a:masterClrMapping/>
  </p:clrMapOvr>
</p:sld>
</file>

<file path=ppt/theme/theme1.xml><?xml version="1.0" encoding="utf-8"?>
<a:theme xmlns:a="http://schemas.openxmlformats.org/drawingml/2006/main" name="Vicinity - New Slide Template">
  <a:themeElements>
    <a:clrScheme name="IDEA">
      <a:dk1>
        <a:srgbClr val="2C404E"/>
      </a:dk1>
      <a:lt1>
        <a:srgbClr val="FFFFFF"/>
      </a:lt1>
      <a:dk2>
        <a:srgbClr val="094160"/>
      </a:dk2>
      <a:lt2>
        <a:srgbClr val="3479B7"/>
      </a:lt2>
      <a:accent1>
        <a:srgbClr val="006C64"/>
      </a:accent1>
      <a:accent2>
        <a:srgbClr val="094160"/>
      </a:accent2>
      <a:accent3>
        <a:srgbClr val="ECA500"/>
      </a:accent3>
      <a:accent4>
        <a:srgbClr val="00B2E3"/>
      </a:accent4>
      <a:accent5>
        <a:srgbClr val="8C9B93"/>
      </a:accent5>
      <a:accent6>
        <a:srgbClr val="F1F1F1"/>
      </a:accent6>
      <a:hlink>
        <a:srgbClr val="0000EE"/>
      </a:hlink>
      <a:folHlink>
        <a:srgbClr val="551A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_template " id="{65F4B7EE-EBDE-5E40-8561-4BA1411A385B}" vid="{E8A88343-9659-B24D-85FC-2835114B04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890CF2523B4F4CA01A91D8EBCC5759" ma:contentTypeVersion="13" ma:contentTypeDescription="Create a new document." ma:contentTypeScope="" ma:versionID="abdc02accc55d80c29f516731d87046d">
  <xsd:schema xmlns:xsd="http://www.w3.org/2001/XMLSchema" xmlns:xs="http://www.w3.org/2001/XMLSchema" xmlns:p="http://schemas.microsoft.com/office/2006/metadata/properties" xmlns:ns2="13e157fc-52f3-46d4-9eef-e675c93756aa" xmlns:ns3="a648e642-f9e9-4efe-b4c8-1cbfa1f92b5b" targetNamespace="http://schemas.microsoft.com/office/2006/metadata/properties" ma:root="true" ma:fieldsID="e891bd6c111f138f42256bfc98cb55de" ns2:_="" ns3:_="">
    <xsd:import namespace="13e157fc-52f3-46d4-9eef-e675c93756aa"/>
    <xsd:import namespace="a648e642-f9e9-4efe-b4c8-1cbfa1f92b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e157fc-52f3-46d4-9eef-e675c9375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5d8e706-3a0a-4abf-b349-bb401f2e4b9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48e642-f9e9-4efe-b4c8-1cbfa1f92b5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a2ad1e3-df4c-477b-b4b0-9cc93758eb86}" ma:internalName="TaxCatchAll" ma:showField="CatchAllData" ma:web="a648e642-f9e9-4efe-b4c8-1cbfa1f92b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e157fc-52f3-46d4-9eef-e675c93756aa">
      <Terms xmlns="http://schemas.microsoft.com/office/infopath/2007/PartnerControls"/>
    </lcf76f155ced4ddcb4097134ff3c332f>
    <TaxCatchAll xmlns="a648e642-f9e9-4efe-b4c8-1cbfa1f92b5b" xsi:nil="true"/>
  </documentManagement>
</p:properties>
</file>

<file path=customXml/itemProps1.xml><?xml version="1.0" encoding="utf-8"?>
<ds:datastoreItem xmlns:ds="http://schemas.openxmlformats.org/officeDocument/2006/customXml" ds:itemID="{22CF5D2B-07A4-4D5E-AECD-E820ED0ECF59}">
  <ds:schemaRefs>
    <ds:schemaRef ds:uri="http://schemas.microsoft.com/sharepoint/v3/contenttype/forms"/>
  </ds:schemaRefs>
</ds:datastoreItem>
</file>

<file path=customXml/itemProps2.xml><?xml version="1.0" encoding="utf-8"?>
<ds:datastoreItem xmlns:ds="http://schemas.openxmlformats.org/officeDocument/2006/customXml" ds:itemID="{2EF84523-B866-435B-AFC0-4318D86BB440}">
  <ds:schemaRefs>
    <ds:schemaRef ds:uri="13e157fc-52f3-46d4-9eef-e675c93756aa"/>
    <ds:schemaRef ds:uri="a648e642-f9e9-4efe-b4c8-1cbfa1f92b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09F18D-65E6-471F-884C-DA7D13B27C3C}">
  <ds:schemaRefs>
    <ds:schemaRef ds:uri="13e157fc-52f3-46d4-9eef-e675c93756aa"/>
    <ds:schemaRef ds:uri="a648e642-f9e9-4efe-b4c8-1cbfa1f92b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99fb67d-5e44-41df-aa13-a58783e21023}" enabled="0" method="" siteId="{199fb67d-5e44-41df-aa13-a58783e21023}" removed="1"/>
</clbl:labelList>
</file>

<file path=docProps/app.xml><?xml version="1.0" encoding="utf-8"?>
<Properties xmlns="http://schemas.openxmlformats.org/officeDocument/2006/extended-properties" xmlns:vt="http://schemas.openxmlformats.org/officeDocument/2006/docPropsVTypes">
  <Template/>
  <TotalTime>0</TotalTime>
  <Words>1418</Words>
  <Application>Microsoft Office PowerPoint</Application>
  <PresentationFormat>On-screen Show (16:9)</PresentationFormat>
  <Paragraphs>147</Paragraphs>
  <Slides>11</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Vicinity - New Slide Template</vt:lpstr>
      <vt:lpstr>A Vision for District Energy in Canada</vt:lpstr>
      <vt:lpstr>Business as Usual is No Longer Sufficient</vt:lpstr>
      <vt:lpstr>Canada Is Already Leading </vt:lpstr>
      <vt:lpstr>Canada is Already Doing Great Things</vt:lpstr>
      <vt:lpstr>Many Inputs. One Network. </vt:lpstr>
      <vt:lpstr>Building Heat at a System Crossroads</vt:lpstr>
      <vt:lpstr>Why District Energy—Why Now</vt:lpstr>
      <vt:lpstr>International Leaders Are Moving Faster</vt:lpstr>
      <vt:lpstr>Three Federal Policy Asks</vt:lpstr>
      <vt:lpstr>The Model: Public-Private Partnership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Philadelphia &amp; Vicinity   Achieving Net Zero by 2050</dc:title>
  <dc:creator>Baranik, Jake</dc:creator>
  <cp:lastModifiedBy>Sarah Crawford-Theurkauf</cp:lastModifiedBy>
  <cp:revision>47</cp:revision>
  <dcterms:created xsi:type="dcterms:W3CDTF">2023-03-14T20:04:40Z</dcterms:created>
  <dcterms:modified xsi:type="dcterms:W3CDTF">2026-06-10T14:23:41Z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0x010100B3890CF2523B4F4CA01A91D8EBCC5759</vt:lpwstr>
  </property>
  <property fmtid="{D5CDD505-2E9C-101B-9397-08002B2CF9AE}" pid="3" name="MediaServiceImageTags">
    <vt:lpwstr/>
  </property>
</Properties>
</file>