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8" r:id="rId3"/>
    <p:sldId id="283" r:id="rId4"/>
    <p:sldId id="265" r:id="rId5"/>
    <p:sldId id="307" r:id="rId6"/>
    <p:sldId id="308" r:id="rId7"/>
    <p:sldId id="309" r:id="rId8"/>
    <p:sldId id="310" r:id="rId9"/>
    <p:sldId id="311" r:id="rId10"/>
    <p:sldId id="312" r:id="rId11"/>
    <p:sldId id="313" r:id="rId12"/>
    <p:sldId id="263" r:id="rId13"/>
    <p:sldId id="314" r:id="rId14"/>
    <p:sldId id="315" r:id="rId15"/>
    <p:sldId id="316" r:id="rId16"/>
    <p:sldId id="285" r:id="rId17"/>
    <p:sldId id="289" r:id="rId18"/>
    <p:sldId id="284" r:id="rId19"/>
    <p:sldId id="257" r:id="rId20"/>
    <p:sldId id="261" r:id="rId21"/>
    <p:sldId id="268" r:id="rId22"/>
    <p:sldId id="259" r:id="rId23"/>
    <p:sldId id="269" r:id="rId24"/>
    <p:sldId id="260" r:id="rId25"/>
    <p:sldId id="274" r:id="rId26"/>
    <p:sldId id="275" r:id="rId27"/>
    <p:sldId id="276" r:id="rId28"/>
    <p:sldId id="286" r:id="rId29"/>
    <p:sldId id="270" r:id="rId30"/>
    <p:sldId id="262" r:id="rId31"/>
    <p:sldId id="278" r:id="rId32"/>
    <p:sldId id="271" r:id="rId33"/>
    <p:sldId id="279" r:id="rId34"/>
    <p:sldId id="272" r:id="rId35"/>
    <p:sldId id="280" r:id="rId36"/>
    <p:sldId id="273" r:id="rId37"/>
    <p:sldId id="282" r:id="rId38"/>
    <p:sldId id="277" r:id="rId39"/>
    <p:sldId id="266" r:id="rId40"/>
    <p:sldId id="340" r:id="rId41"/>
    <p:sldId id="290" r:id="rId42"/>
    <p:sldId id="317" r:id="rId43"/>
    <p:sldId id="319" r:id="rId44"/>
    <p:sldId id="323" r:id="rId45"/>
    <p:sldId id="324" r:id="rId46"/>
    <p:sldId id="325" r:id="rId47"/>
    <p:sldId id="326" r:id="rId48"/>
    <p:sldId id="327" r:id="rId49"/>
    <p:sldId id="322" r:id="rId50"/>
    <p:sldId id="328" r:id="rId51"/>
    <p:sldId id="329" r:id="rId52"/>
    <p:sldId id="346" r:id="rId53"/>
    <p:sldId id="345" r:id="rId54"/>
    <p:sldId id="332" r:id="rId55"/>
    <p:sldId id="333" r:id="rId56"/>
    <p:sldId id="341" r:id="rId57"/>
    <p:sldId id="342" r:id="rId58"/>
    <p:sldId id="343" r:id="rId59"/>
    <p:sldId id="344" r:id="rId60"/>
    <p:sldId id="348" r:id="rId61"/>
    <p:sldId id="334" r:id="rId62"/>
    <p:sldId id="339" r:id="rId63"/>
    <p:sldId id="338" r:id="rId64"/>
    <p:sldId id="337" r:id="rId65"/>
    <p:sldId id="349" r:id="rId66"/>
    <p:sldId id="336" r:id="rId67"/>
    <p:sldId id="35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5" autoAdjust="0"/>
    <p:restoredTop sz="94660"/>
  </p:normalViewPr>
  <p:slideViewPr>
    <p:cSldViewPr snapToGrid="0">
      <p:cViewPr varScale="1">
        <p:scale>
          <a:sx n="56" d="100"/>
          <a:sy n="56" d="100"/>
        </p:scale>
        <p:origin x="130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60AA5-41BE-450E-9164-4A0D29D188F7}"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C353B-A311-4FF7-8D25-92BD80FC4F59}" type="slidenum">
              <a:rPr lang="en-US" smtClean="0"/>
              <a:t>‹#›</a:t>
            </a:fld>
            <a:endParaRPr lang="en-US"/>
          </a:p>
        </p:txBody>
      </p:sp>
    </p:spTree>
    <p:extLst>
      <p:ext uri="{BB962C8B-B14F-4D97-AF65-F5344CB8AC3E}">
        <p14:creationId xmlns:p14="http://schemas.microsoft.com/office/powerpoint/2010/main" val="124694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C353B-A311-4FF7-8D25-92BD80FC4F59}" type="slidenum">
              <a:rPr lang="en-US" smtClean="0"/>
              <a:t>28</a:t>
            </a:fld>
            <a:endParaRPr lang="en-US"/>
          </a:p>
        </p:txBody>
      </p:sp>
    </p:spTree>
    <p:extLst>
      <p:ext uri="{BB962C8B-B14F-4D97-AF65-F5344CB8AC3E}">
        <p14:creationId xmlns:p14="http://schemas.microsoft.com/office/powerpoint/2010/main" val="691259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FF9A-D1BE-8745-E6BC-E95823B97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5A246-D9D3-8E55-B8A2-74B4298C09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B55A79-C500-D9B6-CB5C-18B5C3284E35}"/>
              </a:ext>
            </a:extLst>
          </p:cNvPr>
          <p:cNvSpPr>
            <a:spLocks noGrp="1"/>
          </p:cNvSpPr>
          <p:nvPr>
            <p:ph type="dt" sz="half" idx="10"/>
          </p:nvPr>
        </p:nvSpPr>
        <p:spPr/>
        <p:txBody>
          <a:bodyPr/>
          <a:lstStyle/>
          <a:p>
            <a:fld id="{1D20224B-3DB4-447C-B1B3-2243CC12FB6F}" type="datetimeFigureOut">
              <a:rPr lang="en-US" smtClean="0"/>
              <a:t>5/27/2025</a:t>
            </a:fld>
            <a:endParaRPr lang="en-US"/>
          </a:p>
        </p:txBody>
      </p:sp>
      <p:sp>
        <p:nvSpPr>
          <p:cNvPr id="5" name="Footer Placeholder 4">
            <a:extLst>
              <a:ext uri="{FF2B5EF4-FFF2-40B4-BE49-F238E27FC236}">
                <a16:creationId xmlns:a16="http://schemas.microsoft.com/office/drawing/2014/main" id="{E978D102-70A0-36FB-B61C-0A34FFE0B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6050B-7046-0093-76ED-36EA10F64023}"/>
              </a:ext>
            </a:extLst>
          </p:cNvPr>
          <p:cNvSpPr>
            <a:spLocks noGrp="1"/>
          </p:cNvSpPr>
          <p:nvPr>
            <p:ph type="sldNum" sz="quarter" idx="12"/>
          </p:nvPr>
        </p:nvSpPr>
        <p:spPr/>
        <p:txBody>
          <a:bodyPr/>
          <a:lstStyle/>
          <a:p>
            <a:fld id="{1F883407-F47E-4E65-9108-EA8AFE7F47A4}" type="slidenum">
              <a:rPr lang="en-US" smtClean="0"/>
              <a:t>‹#›</a:t>
            </a:fld>
            <a:endParaRPr lang="en-US"/>
          </a:p>
        </p:txBody>
      </p:sp>
    </p:spTree>
    <p:extLst>
      <p:ext uri="{BB962C8B-B14F-4D97-AF65-F5344CB8AC3E}">
        <p14:creationId xmlns:p14="http://schemas.microsoft.com/office/powerpoint/2010/main" val="11245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EA98-34FD-C238-0939-834BC4DB38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1EB211-B80D-9B68-4BEB-03F3C76E65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F69C6-06C1-59E7-741E-BE0EEBDEDE2C}"/>
              </a:ext>
            </a:extLst>
          </p:cNvPr>
          <p:cNvSpPr>
            <a:spLocks noGrp="1"/>
          </p:cNvSpPr>
          <p:nvPr>
            <p:ph type="dt" sz="half" idx="10"/>
          </p:nvPr>
        </p:nvSpPr>
        <p:spPr/>
        <p:txBody>
          <a:bodyPr/>
          <a:lstStyle/>
          <a:p>
            <a:fld id="{1D20224B-3DB4-447C-B1B3-2243CC12FB6F}" type="datetimeFigureOut">
              <a:rPr lang="en-US" smtClean="0"/>
              <a:t>5/27/2025</a:t>
            </a:fld>
            <a:endParaRPr lang="en-US"/>
          </a:p>
        </p:txBody>
      </p:sp>
      <p:sp>
        <p:nvSpPr>
          <p:cNvPr id="5" name="Footer Placeholder 4">
            <a:extLst>
              <a:ext uri="{FF2B5EF4-FFF2-40B4-BE49-F238E27FC236}">
                <a16:creationId xmlns:a16="http://schemas.microsoft.com/office/drawing/2014/main" id="{87435BE6-ECB3-F6F4-0CA4-2EF443D10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EBA73-415C-2957-0060-A6B4EB8C43CC}"/>
              </a:ext>
            </a:extLst>
          </p:cNvPr>
          <p:cNvSpPr>
            <a:spLocks noGrp="1"/>
          </p:cNvSpPr>
          <p:nvPr>
            <p:ph type="sldNum" sz="quarter" idx="12"/>
          </p:nvPr>
        </p:nvSpPr>
        <p:spPr/>
        <p:txBody>
          <a:bodyPr/>
          <a:lstStyle/>
          <a:p>
            <a:fld id="{1F883407-F47E-4E65-9108-EA8AFE7F47A4}" type="slidenum">
              <a:rPr lang="en-US" smtClean="0"/>
              <a:t>‹#›</a:t>
            </a:fld>
            <a:endParaRPr lang="en-US"/>
          </a:p>
        </p:txBody>
      </p:sp>
    </p:spTree>
    <p:extLst>
      <p:ext uri="{BB962C8B-B14F-4D97-AF65-F5344CB8AC3E}">
        <p14:creationId xmlns:p14="http://schemas.microsoft.com/office/powerpoint/2010/main" val="340036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BF5C7-5C42-8AD6-4A61-3C9D9E7BB5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3CF464-1FF2-5719-3BFB-EA3CE91035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D3A83-42A7-0E76-2B5E-E34D7BE52E35}"/>
              </a:ext>
            </a:extLst>
          </p:cNvPr>
          <p:cNvSpPr>
            <a:spLocks noGrp="1"/>
          </p:cNvSpPr>
          <p:nvPr>
            <p:ph type="dt" sz="half" idx="10"/>
          </p:nvPr>
        </p:nvSpPr>
        <p:spPr/>
        <p:txBody>
          <a:bodyPr/>
          <a:lstStyle/>
          <a:p>
            <a:fld id="{1D20224B-3DB4-447C-B1B3-2243CC12FB6F}" type="datetimeFigureOut">
              <a:rPr lang="en-US" smtClean="0"/>
              <a:t>5/27/2025</a:t>
            </a:fld>
            <a:endParaRPr lang="en-US"/>
          </a:p>
        </p:txBody>
      </p:sp>
      <p:sp>
        <p:nvSpPr>
          <p:cNvPr id="5" name="Footer Placeholder 4">
            <a:extLst>
              <a:ext uri="{FF2B5EF4-FFF2-40B4-BE49-F238E27FC236}">
                <a16:creationId xmlns:a16="http://schemas.microsoft.com/office/drawing/2014/main" id="{1536E94C-2EC9-2F3E-2BDF-BD1E8368C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E8F6E-80AD-90D7-9BF7-B7A6ED89C27C}"/>
              </a:ext>
            </a:extLst>
          </p:cNvPr>
          <p:cNvSpPr>
            <a:spLocks noGrp="1"/>
          </p:cNvSpPr>
          <p:nvPr>
            <p:ph type="sldNum" sz="quarter" idx="12"/>
          </p:nvPr>
        </p:nvSpPr>
        <p:spPr/>
        <p:txBody>
          <a:bodyPr/>
          <a:lstStyle/>
          <a:p>
            <a:fld id="{1F883407-F47E-4E65-9108-EA8AFE7F47A4}" type="slidenum">
              <a:rPr lang="en-US" smtClean="0"/>
              <a:t>‹#›</a:t>
            </a:fld>
            <a:endParaRPr lang="en-US"/>
          </a:p>
        </p:txBody>
      </p:sp>
    </p:spTree>
    <p:extLst>
      <p:ext uri="{BB962C8B-B14F-4D97-AF65-F5344CB8AC3E}">
        <p14:creationId xmlns:p14="http://schemas.microsoft.com/office/powerpoint/2010/main" val="35470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A5E18-FF29-9276-09C5-1C6E52267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12EE17-6A5B-6B30-4797-AAE73FF34A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ACD92-B36B-B626-5214-657BCCD50A12}"/>
              </a:ext>
            </a:extLst>
          </p:cNvPr>
          <p:cNvSpPr>
            <a:spLocks noGrp="1"/>
          </p:cNvSpPr>
          <p:nvPr>
            <p:ph type="dt" sz="half" idx="10"/>
          </p:nvPr>
        </p:nvSpPr>
        <p:spPr/>
        <p:txBody>
          <a:bodyPr/>
          <a:lstStyle/>
          <a:p>
            <a:fld id="{1D20224B-3DB4-447C-B1B3-2243CC12FB6F}" type="datetimeFigureOut">
              <a:rPr lang="en-US" smtClean="0"/>
              <a:t>5/27/2025</a:t>
            </a:fld>
            <a:endParaRPr lang="en-US"/>
          </a:p>
        </p:txBody>
      </p:sp>
      <p:sp>
        <p:nvSpPr>
          <p:cNvPr id="5" name="Footer Placeholder 4">
            <a:extLst>
              <a:ext uri="{FF2B5EF4-FFF2-40B4-BE49-F238E27FC236}">
                <a16:creationId xmlns:a16="http://schemas.microsoft.com/office/drawing/2014/main" id="{DB4E9B6C-EFA8-8097-5593-9DAB7F85E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F279C-D05C-B8E8-05A7-BD26F7354D94}"/>
              </a:ext>
            </a:extLst>
          </p:cNvPr>
          <p:cNvSpPr>
            <a:spLocks noGrp="1"/>
          </p:cNvSpPr>
          <p:nvPr>
            <p:ph type="sldNum" sz="quarter" idx="12"/>
          </p:nvPr>
        </p:nvSpPr>
        <p:spPr/>
        <p:txBody>
          <a:bodyPr/>
          <a:lstStyle/>
          <a:p>
            <a:fld id="{1F883407-F47E-4E65-9108-EA8AFE7F47A4}" type="slidenum">
              <a:rPr lang="en-US" smtClean="0"/>
              <a:t>‹#›</a:t>
            </a:fld>
            <a:endParaRPr lang="en-US"/>
          </a:p>
        </p:txBody>
      </p:sp>
    </p:spTree>
    <p:extLst>
      <p:ext uri="{BB962C8B-B14F-4D97-AF65-F5344CB8AC3E}">
        <p14:creationId xmlns:p14="http://schemas.microsoft.com/office/powerpoint/2010/main" val="1662341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51EE-6C05-0F5A-3783-B95BB0AA05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693A78-E050-7873-FEF7-9306010205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00C20D-B110-C76F-147D-64A6DAB9F6D4}"/>
              </a:ext>
            </a:extLst>
          </p:cNvPr>
          <p:cNvSpPr>
            <a:spLocks noGrp="1"/>
          </p:cNvSpPr>
          <p:nvPr>
            <p:ph type="dt" sz="half" idx="10"/>
          </p:nvPr>
        </p:nvSpPr>
        <p:spPr/>
        <p:txBody>
          <a:bodyPr/>
          <a:lstStyle/>
          <a:p>
            <a:fld id="{1D20224B-3DB4-447C-B1B3-2243CC12FB6F}" type="datetimeFigureOut">
              <a:rPr lang="en-US" smtClean="0"/>
              <a:t>5/27/2025</a:t>
            </a:fld>
            <a:endParaRPr lang="en-US"/>
          </a:p>
        </p:txBody>
      </p:sp>
      <p:sp>
        <p:nvSpPr>
          <p:cNvPr id="5" name="Footer Placeholder 4">
            <a:extLst>
              <a:ext uri="{FF2B5EF4-FFF2-40B4-BE49-F238E27FC236}">
                <a16:creationId xmlns:a16="http://schemas.microsoft.com/office/drawing/2014/main" id="{DC264D8C-E0C5-68C6-355B-21732DABF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8CC8C-7E22-7EC5-ACB9-A232279C221D}"/>
              </a:ext>
            </a:extLst>
          </p:cNvPr>
          <p:cNvSpPr>
            <a:spLocks noGrp="1"/>
          </p:cNvSpPr>
          <p:nvPr>
            <p:ph type="sldNum" sz="quarter" idx="12"/>
          </p:nvPr>
        </p:nvSpPr>
        <p:spPr/>
        <p:txBody>
          <a:bodyPr/>
          <a:lstStyle/>
          <a:p>
            <a:fld id="{1F883407-F47E-4E65-9108-EA8AFE7F47A4}" type="slidenum">
              <a:rPr lang="en-US" smtClean="0"/>
              <a:t>‹#›</a:t>
            </a:fld>
            <a:endParaRPr lang="en-US"/>
          </a:p>
        </p:txBody>
      </p:sp>
    </p:spTree>
    <p:extLst>
      <p:ext uri="{BB962C8B-B14F-4D97-AF65-F5344CB8AC3E}">
        <p14:creationId xmlns:p14="http://schemas.microsoft.com/office/powerpoint/2010/main" val="114452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47DF-9174-881F-66F7-58BC86079B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A4E8E-ED3E-9BD9-387C-7A88A45DD2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23B69F-5B81-28EA-6C52-B25EE639A7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DFF3C-ED51-093A-1CEC-9430FA2AC229}"/>
              </a:ext>
            </a:extLst>
          </p:cNvPr>
          <p:cNvSpPr>
            <a:spLocks noGrp="1"/>
          </p:cNvSpPr>
          <p:nvPr>
            <p:ph type="dt" sz="half" idx="10"/>
          </p:nvPr>
        </p:nvSpPr>
        <p:spPr/>
        <p:txBody>
          <a:bodyPr/>
          <a:lstStyle/>
          <a:p>
            <a:fld id="{1D20224B-3DB4-447C-B1B3-2243CC12FB6F}" type="datetimeFigureOut">
              <a:rPr lang="en-US" smtClean="0"/>
              <a:t>5/27/2025</a:t>
            </a:fld>
            <a:endParaRPr lang="en-US"/>
          </a:p>
        </p:txBody>
      </p:sp>
      <p:sp>
        <p:nvSpPr>
          <p:cNvPr id="6" name="Footer Placeholder 5">
            <a:extLst>
              <a:ext uri="{FF2B5EF4-FFF2-40B4-BE49-F238E27FC236}">
                <a16:creationId xmlns:a16="http://schemas.microsoft.com/office/drawing/2014/main" id="{A28A14BA-9A20-381A-8180-CDDCF8DD5D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C2EB5-7BE9-10C6-EAC5-A2F7D8362B6B}"/>
              </a:ext>
            </a:extLst>
          </p:cNvPr>
          <p:cNvSpPr>
            <a:spLocks noGrp="1"/>
          </p:cNvSpPr>
          <p:nvPr>
            <p:ph type="sldNum" sz="quarter" idx="12"/>
          </p:nvPr>
        </p:nvSpPr>
        <p:spPr/>
        <p:txBody>
          <a:bodyPr/>
          <a:lstStyle/>
          <a:p>
            <a:fld id="{1F883407-F47E-4E65-9108-EA8AFE7F47A4}" type="slidenum">
              <a:rPr lang="en-US" smtClean="0"/>
              <a:t>‹#›</a:t>
            </a:fld>
            <a:endParaRPr lang="en-US"/>
          </a:p>
        </p:txBody>
      </p:sp>
    </p:spTree>
    <p:extLst>
      <p:ext uri="{BB962C8B-B14F-4D97-AF65-F5344CB8AC3E}">
        <p14:creationId xmlns:p14="http://schemas.microsoft.com/office/powerpoint/2010/main" val="504426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0C64-4DDC-7BBE-510B-E9A050B756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5BF613-5ED4-B021-0FAB-E03C53C578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BEADD1-8E9B-776C-196B-326D7BF30F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90241E-8780-D3CC-3068-13DD4964B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2D9A6F-E07B-38C1-C07B-CA60801FAE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09F36E-D4F7-6D8E-684A-B074E5E19508}"/>
              </a:ext>
            </a:extLst>
          </p:cNvPr>
          <p:cNvSpPr>
            <a:spLocks noGrp="1"/>
          </p:cNvSpPr>
          <p:nvPr>
            <p:ph type="dt" sz="half" idx="10"/>
          </p:nvPr>
        </p:nvSpPr>
        <p:spPr/>
        <p:txBody>
          <a:bodyPr/>
          <a:lstStyle/>
          <a:p>
            <a:fld id="{1D20224B-3DB4-447C-B1B3-2243CC12FB6F}" type="datetimeFigureOut">
              <a:rPr lang="en-US" smtClean="0"/>
              <a:t>5/27/2025</a:t>
            </a:fld>
            <a:endParaRPr lang="en-US"/>
          </a:p>
        </p:txBody>
      </p:sp>
      <p:sp>
        <p:nvSpPr>
          <p:cNvPr id="8" name="Footer Placeholder 7">
            <a:extLst>
              <a:ext uri="{FF2B5EF4-FFF2-40B4-BE49-F238E27FC236}">
                <a16:creationId xmlns:a16="http://schemas.microsoft.com/office/drawing/2014/main" id="{DE823CA2-02E0-6382-5CAD-6103DB8F57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815AA1-F031-9888-3D23-E5A6CE4FDFCE}"/>
              </a:ext>
            </a:extLst>
          </p:cNvPr>
          <p:cNvSpPr>
            <a:spLocks noGrp="1"/>
          </p:cNvSpPr>
          <p:nvPr>
            <p:ph type="sldNum" sz="quarter" idx="12"/>
          </p:nvPr>
        </p:nvSpPr>
        <p:spPr/>
        <p:txBody>
          <a:bodyPr/>
          <a:lstStyle/>
          <a:p>
            <a:fld id="{1F883407-F47E-4E65-9108-EA8AFE7F47A4}" type="slidenum">
              <a:rPr lang="en-US" smtClean="0"/>
              <a:t>‹#›</a:t>
            </a:fld>
            <a:endParaRPr lang="en-US"/>
          </a:p>
        </p:txBody>
      </p:sp>
    </p:spTree>
    <p:extLst>
      <p:ext uri="{BB962C8B-B14F-4D97-AF65-F5344CB8AC3E}">
        <p14:creationId xmlns:p14="http://schemas.microsoft.com/office/powerpoint/2010/main" val="2805381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8C2CD-4041-D1E7-E3E4-A85E6285A9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A3460C-693B-9B73-54AB-D1A5178F9AE6}"/>
              </a:ext>
            </a:extLst>
          </p:cNvPr>
          <p:cNvSpPr>
            <a:spLocks noGrp="1"/>
          </p:cNvSpPr>
          <p:nvPr>
            <p:ph type="dt" sz="half" idx="10"/>
          </p:nvPr>
        </p:nvSpPr>
        <p:spPr/>
        <p:txBody>
          <a:bodyPr/>
          <a:lstStyle/>
          <a:p>
            <a:fld id="{1D20224B-3DB4-447C-B1B3-2243CC12FB6F}" type="datetimeFigureOut">
              <a:rPr lang="en-US" smtClean="0"/>
              <a:t>5/27/2025</a:t>
            </a:fld>
            <a:endParaRPr lang="en-US"/>
          </a:p>
        </p:txBody>
      </p:sp>
      <p:sp>
        <p:nvSpPr>
          <p:cNvPr id="4" name="Footer Placeholder 3">
            <a:extLst>
              <a:ext uri="{FF2B5EF4-FFF2-40B4-BE49-F238E27FC236}">
                <a16:creationId xmlns:a16="http://schemas.microsoft.com/office/drawing/2014/main" id="{39FCAB20-8BB1-C839-0E66-508655939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0BFE1F-B53A-8EFE-AB51-38B512921B37}"/>
              </a:ext>
            </a:extLst>
          </p:cNvPr>
          <p:cNvSpPr>
            <a:spLocks noGrp="1"/>
          </p:cNvSpPr>
          <p:nvPr>
            <p:ph type="sldNum" sz="quarter" idx="12"/>
          </p:nvPr>
        </p:nvSpPr>
        <p:spPr/>
        <p:txBody>
          <a:bodyPr/>
          <a:lstStyle/>
          <a:p>
            <a:fld id="{1F883407-F47E-4E65-9108-EA8AFE7F47A4}" type="slidenum">
              <a:rPr lang="en-US" smtClean="0"/>
              <a:t>‹#›</a:t>
            </a:fld>
            <a:endParaRPr lang="en-US"/>
          </a:p>
        </p:txBody>
      </p:sp>
    </p:spTree>
    <p:extLst>
      <p:ext uri="{BB962C8B-B14F-4D97-AF65-F5344CB8AC3E}">
        <p14:creationId xmlns:p14="http://schemas.microsoft.com/office/powerpoint/2010/main" val="1169419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807BA5-396A-5EC7-7A17-1447BC43EEA4}"/>
              </a:ext>
            </a:extLst>
          </p:cNvPr>
          <p:cNvSpPr>
            <a:spLocks noGrp="1"/>
          </p:cNvSpPr>
          <p:nvPr>
            <p:ph type="dt" sz="half" idx="10"/>
          </p:nvPr>
        </p:nvSpPr>
        <p:spPr/>
        <p:txBody>
          <a:bodyPr/>
          <a:lstStyle/>
          <a:p>
            <a:fld id="{1D20224B-3DB4-447C-B1B3-2243CC12FB6F}" type="datetimeFigureOut">
              <a:rPr lang="en-US" smtClean="0"/>
              <a:t>5/27/2025</a:t>
            </a:fld>
            <a:endParaRPr lang="en-US"/>
          </a:p>
        </p:txBody>
      </p:sp>
      <p:sp>
        <p:nvSpPr>
          <p:cNvPr id="3" name="Footer Placeholder 2">
            <a:extLst>
              <a:ext uri="{FF2B5EF4-FFF2-40B4-BE49-F238E27FC236}">
                <a16:creationId xmlns:a16="http://schemas.microsoft.com/office/drawing/2014/main" id="{DBFF6F9D-2A26-6EE6-1660-62C8AB5155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41D9E8-8A87-18D7-434F-CA724DE8BC5E}"/>
              </a:ext>
            </a:extLst>
          </p:cNvPr>
          <p:cNvSpPr>
            <a:spLocks noGrp="1"/>
          </p:cNvSpPr>
          <p:nvPr>
            <p:ph type="sldNum" sz="quarter" idx="12"/>
          </p:nvPr>
        </p:nvSpPr>
        <p:spPr/>
        <p:txBody>
          <a:bodyPr/>
          <a:lstStyle/>
          <a:p>
            <a:fld id="{1F883407-F47E-4E65-9108-EA8AFE7F47A4}" type="slidenum">
              <a:rPr lang="en-US" smtClean="0"/>
              <a:t>‹#›</a:t>
            </a:fld>
            <a:endParaRPr lang="en-US"/>
          </a:p>
        </p:txBody>
      </p:sp>
    </p:spTree>
    <p:extLst>
      <p:ext uri="{BB962C8B-B14F-4D97-AF65-F5344CB8AC3E}">
        <p14:creationId xmlns:p14="http://schemas.microsoft.com/office/powerpoint/2010/main" val="671166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39BC-1C38-BF20-0E04-CAF2A01AFB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E4F9C4-5733-1DD1-47F8-6BA26B50AF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AAD34F-82F6-F0DE-9A5F-62DC9B5E7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D14C99-B802-8F97-12A6-AEA97DFD4571}"/>
              </a:ext>
            </a:extLst>
          </p:cNvPr>
          <p:cNvSpPr>
            <a:spLocks noGrp="1"/>
          </p:cNvSpPr>
          <p:nvPr>
            <p:ph type="dt" sz="half" idx="10"/>
          </p:nvPr>
        </p:nvSpPr>
        <p:spPr/>
        <p:txBody>
          <a:bodyPr/>
          <a:lstStyle/>
          <a:p>
            <a:fld id="{1D20224B-3DB4-447C-B1B3-2243CC12FB6F}" type="datetimeFigureOut">
              <a:rPr lang="en-US" smtClean="0"/>
              <a:t>5/27/2025</a:t>
            </a:fld>
            <a:endParaRPr lang="en-US"/>
          </a:p>
        </p:txBody>
      </p:sp>
      <p:sp>
        <p:nvSpPr>
          <p:cNvPr id="6" name="Footer Placeholder 5">
            <a:extLst>
              <a:ext uri="{FF2B5EF4-FFF2-40B4-BE49-F238E27FC236}">
                <a16:creationId xmlns:a16="http://schemas.microsoft.com/office/drawing/2014/main" id="{0C3F51B5-3FC0-59A5-7911-616520F25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A03F0D-2B6E-3EE6-17E0-AEE2E19738C6}"/>
              </a:ext>
            </a:extLst>
          </p:cNvPr>
          <p:cNvSpPr>
            <a:spLocks noGrp="1"/>
          </p:cNvSpPr>
          <p:nvPr>
            <p:ph type="sldNum" sz="quarter" idx="12"/>
          </p:nvPr>
        </p:nvSpPr>
        <p:spPr/>
        <p:txBody>
          <a:bodyPr/>
          <a:lstStyle/>
          <a:p>
            <a:fld id="{1F883407-F47E-4E65-9108-EA8AFE7F47A4}" type="slidenum">
              <a:rPr lang="en-US" smtClean="0"/>
              <a:t>‹#›</a:t>
            </a:fld>
            <a:endParaRPr lang="en-US"/>
          </a:p>
        </p:txBody>
      </p:sp>
    </p:spTree>
    <p:extLst>
      <p:ext uri="{BB962C8B-B14F-4D97-AF65-F5344CB8AC3E}">
        <p14:creationId xmlns:p14="http://schemas.microsoft.com/office/powerpoint/2010/main" val="5197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A6F3-0AC8-456F-74F1-4CD45C5DA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F2D026-113F-E920-498C-3661F986DC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76BAB0-A47A-D407-89D3-2E5A99A9C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36B49-010D-A379-8E7B-A5AF063907AE}"/>
              </a:ext>
            </a:extLst>
          </p:cNvPr>
          <p:cNvSpPr>
            <a:spLocks noGrp="1"/>
          </p:cNvSpPr>
          <p:nvPr>
            <p:ph type="dt" sz="half" idx="10"/>
          </p:nvPr>
        </p:nvSpPr>
        <p:spPr/>
        <p:txBody>
          <a:bodyPr/>
          <a:lstStyle/>
          <a:p>
            <a:fld id="{1D20224B-3DB4-447C-B1B3-2243CC12FB6F}" type="datetimeFigureOut">
              <a:rPr lang="en-US" smtClean="0"/>
              <a:t>5/27/2025</a:t>
            </a:fld>
            <a:endParaRPr lang="en-US"/>
          </a:p>
        </p:txBody>
      </p:sp>
      <p:sp>
        <p:nvSpPr>
          <p:cNvPr id="6" name="Footer Placeholder 5">
            <a:extLst>
              <a:ext uri="{FF2B5EF4-FFF2-40B4-BE49-F238E27FC236}">
                <a16:creationId xmlns:a16="http://schemas.microsoft.com/office/drawing/2014/main" id="{54FFB91F-D8C0-C138-207F-606CEFD03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49F045-F97C-160B-8B20-C0806BAAC38D}"/>
              </a:ext>
            </a:extLst>
          </p:cNvPr>
          <p:cNvSpPr>
            <a:spLocks noGrp="1"/>
          </p:cNvSpPr>
          <p:nvPr>
            <p:ph type="sldNum" sz="quarter" idx="12"/>
          </p:nvPr>
        </p:nvSpPr>
        <p:spPr/>
        <p:txBody>
          <a:bodyPr/>
          <a:lstStyle/>
          <a:p>
            <a:fld id="{1F883407-F47E-4E65-9108-EA8AFE7F47A4}" type="slidenum">
              <a:rPr lang="en-US" smtClean="0"/>
              <a:t>‹#›</a:t>
            </a:fld>
            <a:endParaRPr lang="en-US"/>
          </a:p>
        </p:txBody>
      </p:sp>
    </p:spTree>
    <p:extLst>
      <p:ext uri="{BB962C8B-B14F-4D97-AF65-F5344CB8AC3E}">
        <p14:creationId xmlns:p14="http://schemas.microsoft.com/office/powerpoint/2010/main" val="3288635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6C6D0-783C-B8D2-3D70-3EADE1B723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E37D39-328E-27CD-F30C-2CEE32F8A6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FB639-7779-6487-0652-CD3265759D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20224B-3DB4-447C-B1B3-2243CC12FB6F}" type="datetimeFigureOut">
              <a:rPr lang="en-US" smtClean="0"/>
              <a:t>5/27/2025</a:t>
            </a:fld>
            <a:endParaRPr lang="en-US"/>
          </a:p>
        </p:txBody>
      </p:sp>
      <p:sp>
        <p:nvSpPr>
          <p:cNvPr id="5" name="Footer Placeholder 4">
            <a:extLst>
              <a:ext uri="{FF2B5EF4-FFF2-40B4-BE49-F238E27FC236}">
                <a16:creationId xmlns:a16="http://schemas.microsoft.com/office/drawing/2014/main" id="{A1CBC373-E540-25F5-70DC-47AAD9B424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5457FD0-0585-9DBD-5759-41A6B46C5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883407-F47E-4E65-9108-EA8AFE7F47A4}" type="slidenum">
              <a:rPr lang="en-US" smtClean="0"/>
              <a:t>‹#›</a:t>
            </a:fld>
            <a:endParaRPr lang="en-US"/>
          </a:p>
        </p:txBody>
      </p:sp>
    </p:spTree>
    <p:extLst>
      <p:ext uri="{BB962C8B-B14F-4D97-AF65-F5344CB8AC3E}">
        <p14:creationId xmlns:p14="http://schemas.microsoft.com/office/powerpoint/2010/main" val="551473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bing.com/videos/riverview/relatedvideo?&amp;q=breach+of+contract&amp;&amp;mid=85982A1456345ECA096085982A1456345ECA0960&amp;&amp;mcid=2FABF1FB07A04713BB8D8FE4C29FB6D5&amp;FORM=VRDGAR"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bing.com/videos/riverview/relatedvideo?&amp;q=corporation++++&amp;&amp;mid=74738A9339408B10904D74738A9339408B10904D&amp;&amp;mcid=778E79D4E2EF48169DDA4FA57FB350CB&amp;FORM=VRDGAR"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hyperlink" Target="https://www.bing.com/videos/riverview/relatedvideo?q=limited+liability+company&amp;mid=54C77F4E72DB49D30C8D54C77F4E72DB49D30C8D&amp;mcid=C986D9F0415B4442A9F4D5FCDE90B8B2&amp;FORM=VIRE"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justice.gov/crt/about/emp/documents/Title_VII_Statute.pdf"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www.bing.com/videos/riverview/relatedvideo?q=copyright+&amp;&amp;mid=8F304A8D61AD50E77FC18F304A8D61AD50E77FC1&amp;mcid=3983AFBC783B4672926367009D0A4B63&amp;FORM=VCGVRP"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hyperlink" Target="https://www.bing.com/videos/riverview/relatedvideo?&amp;q=intellectual+property+&amp;&amp;mid=C7B37123A2C09E1EE5FDC7B37123A2C09E1EE5FD&amp;&amp;mcid=3CDF697D798A45BFBB324A119124D39C&amp;FORM=GVRPTV"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ww.uspto.gov/trademarks/basics/what-trademark"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uspto.gov/ip-policy/trade-secret-policy"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a:extLst>
              <a:ext uri="{FF2B5EF4-FFF2-40B4-BE49-F238E27FC236}">
                <a16:creationId xmlns:a16="http://schemas.microsoft.com/office/drawing/2014/main" id="{E15BEE0E-D10A-9FE3-D579-ADF9C7CDB963}"/>
              </a:ext>
            </a:extLst>
          </p:cNvPr>
          <p:cNvPicPr/>
          <p:nvPr/>
        </p:nvPicPr>
        <p:blipFill>
          <a:blip r:embed="rId2"/>
          <a:srcRect/>
          <a:stretch>
            <a:fillRect/>
          </a:stretch>
        </p:blipFill>
        <p:spPr>
          <a:xfrm>
            <a:off x="3975519" y="131672"/>
            <a:ext cx="4240961" cy="1007015"/>
          </a:xfrm>
          <a:prstGeom prst="rect">
            <a:avLst/>
          </a:prstGeom>
          <a:ln/>
        </p:spPr>
      </p:pic>
      <p:sp>
        <p:nvSpPr>
          <p:cNvPr id="5" name="TextBox 4">
            <a:extLst>
              <a:ext uri="{FF2B5EF4-FFF2-40B4-BE49-F238E27FC236}">
                <a16:creationId xmlns:a16="http://schemas.microsoft.com/office/drawing/2014/main" id="{BCBB9EAF-42D4-061E-74DB-54924553E396}"/>
              </a:ext>
            </a:extLst>
          </p:cNvPr>
          <p:cNvSpPr txBox="1"/>
          <p:nvPr/>
        </p:nvSpPr>
        <p:spPr>
          <a:xfrm>
            <a:off x="4444579" y="1314098"/>
            <a:ext cx="2864887" cy="1200329"/>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Business Law</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6" name="Picture 5" descr="A person wearing glasses and a suit&#10;&#10;Description automatically generated">
            <a:extLst>
              <a:ext uri="{FF2B5EF4-FFF2-40B4-BE49-F238E27FC236}">
                <a16:creationId xmlns:a16="http://schemas.microsoft.com/office/drawing/2014/main" id="{83290398-D927-4A96-8BBD-FB23253F7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53227" y="2523843"/>
            <a:ext cx="1447588" cy="1085691"/>
          </a:xfrm>
          <a:prstGeom prst="rect">
            <a:avLst/>
          </a:prstGeom>
        </p:spPr>
      </p:pic>
      <p:sp>
        <p:nvSpPr>
          <p:cNvPr id="7" name="TextBox 6">
            <a:extLst>
              <a:ext uri="{FF2B5EF4-FFF2-40B4-BE49-F238E27FC236}">
                <a16:creationId xmlns:a16="http://schemas.microsoft.com/office/drawing/2014/main" id="{9E70E846-4BDD-4C77-A29D-E32A9219EDB2}"/>
              </a:ext>
            </a:extLst>
          </p:cNvPr>
          <p:cNvSpPr txBox="1"/>
          <p:nvPr/>
        </p:nvSpPr>
        <p:spPr>
          <a:xfrm>
            <a:off x="2020518" y="4286421"/>
            <a:ext cx="8484374" cy="1200329"/>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Professor Harvey F. Seegers, J.D. (Catholic University), M.B.A. (Harvard University)</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Attorney and Counselor,</a:t>
            </a:r>
          </a:p>
          <a:p>
            <a:r>
              <a:rPr lang="en-US" b="1" dirty="0">
                <a:latin typeface="Times New Roman" panose="02020603050405020304" pitchFamily="18" charset="0"/>
                <a:cs typeface="Times New Roman" panose="02020603050405020304" pitchFamily="18" charset="0"/>
              </a:rPr>
              <a:t>                                  Supreme Court of the United States</a:t>
            </a:r>
          </a:p>
        </p:txBody>
      </p:sp>
    </p:spTree>
    <p:extLst>
      <p:ext uri="{BB962C8B-B14F-4D97-AF65-F5344CB8AC3E}">
        <p14:creationId xmlns:p14="http://schemas.microsoft.com/office/powerpoint/2010/main" val="349697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361130DB-53AC-4C0D-AEA2-DACD0D809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97" y="269173"/>
            <a:ext cx="5612576" cy="1395772"/>
          </a:xfrm>
          <a:prstGeom prst="rect">
            <a:avLst/>
          </a:prstGeom>
        </p:spPr>
      </p:pic>
      <p:pic>
        <p:nvPicPr>
          <p:cNvPr id="3" name="Picture 2" descr="A picture containing indoor, person, sculpture&#10;&#10;Description automatically generated">
            <a:extLst>
              <a:ext uri="{FF2B5EF4-FFF2-40B4-BE49-F238E27FC236}">
                <a16:creationId xmlns:a16="http://schemas.microsoft.com/office/drawing/2014/main" id="{940F5623-1EDA-4BB4-9913-8C70A96A4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051" y="2998634"/>
            <a:ext cx="2133898" cy="2886478"/>
          </a:xfrm>
          <a:prstGeom prst="rect">
            <a:avLst/>
          </a:prstGeom>
        </p:spPr>
      </p:pic>
      <p:sp>
        <p:nvSpPr>
          <p:cNvPr id="5" name="TextBox 4">
            <a:extLst>
              <a:ext uri="{FF2B5EF4-FFF2-40B4-BE49-F238E27FC236}">
                <a16:creationId xmlns:a16="http://schemas.microsoft.com/office/drawing/2014/main" id="{0CF82B77-F4F1-4668-939C-E5F453531AF6}"/>
              </a:ext>
            </a:extLst>
          </p:cNvPr>
          <p:cNvSpPr txBox="1"/>
          <p:nvPr/>
        </p:nvSpPr>
        <p:spPr>
          <a:xfrm>
            <a:off x="2306020" y="1916291"/>
            <a:ext cx="7579960"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Cicero (106 – 43 BC) was a Roman lawyer/philosopher</a:t>
            </a:r>
          </a:p>
          <a:p>
            <a:r>
              <a:rPr lang="en-US" sz="2400" b="1" dirty="0">
                <a:latin typeface="Times New Roman" panose="02020603050405020304" pitchFamily="18" charset="0"/>
                <a:cs typeface="Times New Roman" panose="02020603050405020304" pitchFamily="18" charset="0"/>
              </a:rPr>
              <a:t> who was heavily influenced by the teachings of Aristotle</a:t>
            </a:r>
          </a:p>
        </p:txBody>
      </p:sp>
    </p:spTree>
    <p:extLst>
      <p:ext uri="{BB962C8B-B14F-4D97-AF65-F5344CB8AC3E}">
        <p14:creationId xmlns:p14="http://schemas.microsoft.com/office/powerpoint/2010/main" val="1910922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low confidence">
            <a:extLst>
              <a:ext uri="{FF2B5EF4-FFF2-40B4-BE49-F238E27FC236}">
                <a16:creationId xmlns:a16="http://schemas.microsoft.com/office/drawing/2014/main" id="{C5523216-0686-4743-B300-CAF53F6AD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97" y="269173"/>
            <a:ext cx="5612576" cy="1395772"/>
          </a:xfrm>
          <a:prstGeom prst="rect">
            <a:avLst/>
          </a:prstGeom>
        </p:spPr>
      </p:pic>
      <p:pic>
        <p:nvPicPr>
          <p:cNvPr id="4" name="Picture 3" descr="A picture containing sky, outdoor, clouds&#10;&#10;Description automatically generated">
            <a:extLst>
              <a:ext uri="{FF2B5EF4-FFF2-40B4-BE49-F238E27FC236}">
                <a16:creationId xmlns:a16="http://schemas.microsoft.com/office/drawing/2014/main" id="{42A42E9A-6520-44DB-83B5-C8E1EA6A3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105" y="2170930"/>
            <a:ext cx="6249427" cy="4417898"/>
          </a:xfrm>
          <a:prstGeom prst="rect">
            <a:avLst/>
          </a:prstGeom>
        </p:spPr>
      </p:pic>
      <p:sp>
        <p:nvSpPr>
          <p:cNvPr id="6" name="TextBox 5">
            <a:extLst>
              <a:ext uri="{FF2B5EF4-FFF2-40B4-BE49-F238E27FC236}">
                <a16:creationId xmlns:a16="http://schemas.microsoft.com/office/drawing/2014/main" id="{1B66D27F-0598-43F9-A1BE-EFFF5C7A5398}"/>
              </a:ext>
            </a:extLst>
          </p:cNvPr>
          <p:cNvSpPr txBox="1"/>
          <p:nvPr/>
        </p:nvSpPr>
        <p:spPr>
          <a:xfrm>
            <a:off x="1243147" y="1687104"/>
            <a:ext cx="9705704"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Jesus Christ affirmed the separation between His Church and the State</a:t>
            </a:r>
          </a:p>
        </p:txBody>
      </p:sp>
      <p:sp>
        <p:nvSpPr>
          <p:cNvPr id="7" name="TextBox 6">
            <a:extLst>
              <a:ext uri="{FF2B5EF4-FFF2-40B4-BE49-F238E27FC236}">
                <a16:creationId xmlns:a16="http://schemas.microsoft.com/office/drawing/2014/main" id="{EFD24039-23B9-4361-89C9-64FE751A6B99}"/>
              </a:ext>
            </a:extLst>
          </p:cNvPr>
          <p:cNvSpPr txBox="1"/>
          <p:nvPr/>
        </p:nvSpPr>
        <p:spPr>
          <a:xfrm>
            <a:off x="3735898" y="2170929"/>
            <a:ext cx="4720203" cy="646331"/>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“Render unto Caesar the things that are Caesar’s </a:t>
            </a:r>
          </a:p>
          <a:p>
            <a:r>
              <a:rPr lang="en-US" dirty="0">
                <a:solidFill>
                  <a:schemeClr val="bg1"/>
                </a:solidFill>
                <a:latin typeface="Times New Roman" panose="02020603050405020304" pitchFamily="18" charset="0"/>
                <a:cs typeface="Times New Roman" panose="02020603050405020304" pitchFamily="18" charset="0"/>
              </a:rPr>
              <a:t>      and unto God the things that are God’s.”</a:t>
            </a:r>
          </a:p>
        </p:txBody>
      </p:sp>
    </p:spTree>
    <p:extLst>
      <p:ext uri="{BB962C8B-B14F-4D97-AF65-F5344CB8AC3E}">
        <p14:creationId xmlns:p14="http://schemas.microsoft.com/office/powerpoint/2010/main" val="2042996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361130DB-53AC-4C0D-AEA2-DACD0D809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97" y="269173"/>
            <a:ext cx="5612576" cy="139577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0303987-A958-4B8D-8845-4826D1F50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333" y="3095100"/>
            <a:ext cx="2495898" cy="3493727"/>
          </a:xfrm>
          <a:prstGeom prst="rect">
            <a:avLst/>
          </a:prstGeom>
        </p:spPr>
      </p:pic>
      <p:sp>
        <p:nvSpPr>
          <p:cNvPr id="5" name="TextBox 4">
            <a:extLst>
              <a:ext uri="{FF2B5EF4-FFF2-40B4-BE49-F238E27FC236}">
                <a16:creationId xmlns:a16="http://schemas.microsoft.com/office/drawing/2014/main" id="{16A221FC-1380-4A16-90FB-714F900383B6}"/>
              </a:ext>
            </a:extLst>
          </p:cNvPr>
          <p:cNvSpPr txBox="1"/>
          <p:nvPr/>
        </p:nvSpPr>
        <p:spPr>
          <a:xfrm>
            <a:off x="233272" y="1829937"/>
            <a:ext cx="11952952"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    St. Thomas Aquinas (1225 – 1274) was a Catholic Priest who was heavily influenced</a:t>
            </a:r>
          </a:p>
          <a:p>
            <a:r>
              <a:rPr lang="en-US" sz="2400" b="1" dirty="0">
                <a:latin typeface="Times New Roman" panose="02020603050405020304" pitchFamily="18" charset="0"/>
                <a:cs typeface="Times New Roman" panose="02020603050405020304" pitchFamily="18" charset="0"/>
              </a:rPr>
              <a:t>by Aristotelian philosophy and was the first Roman to espouse the theory of natural law: </a:t>
            </a:r>
          </a:p>
          <a:p>
            <a:r>
              <a:rPr lang="en-US" sz="2400" b="1" dirty="0">
                <a:latin typeface="Times New Roman" panose="02020603050405020304" pitchFamily="18" charset="0"/>
                <a:cs typeface="Times New Roman" panose="02020603050405020304" pitchFamily="18" charset="0"/>
              </a:rPr>
              <a:t>                                      the inalienable rights of human beings</a:t>
            </a:r>
          </a:p>
        </p:txBody>
      </p:sp>
    </p:spTree>
    <p:extLst>
      <p:ext uri="{BB962C8B-B14F-4D97-AF65-F5344CB8AC3E}">
        <p14:creationId xmlns:p14="http://schemas.microsoft.com/office/powerpoint/2010/main" val="734219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361130DB-53AC-4C0D-AEA2-DACD0D809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97" y="269173"/>
            <a:ext cx="5612576" cy="1395772"/>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5433ACCA-D662-48E9-A362-90991210F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154" y="3083837"/>
            <a:ext cx="4591691" cy="3172268"/>
          </a:xfrm>
          <a:prstGeom prst="rect">
            <a:avLst/>
          </a:prstGeom>
        </p:spPr>
      </p:pic>
      <p:sp>
        <p:nvSpPr>
          <p:cNvPr id="5" name="TextBox 4">
            <a:extLst>
              <a:ext uri="{FF2B5EF4-FFF2-40B4-BE49-F238E27FC236}">
                <a16:creationId xmlns:a16="http://schemas.microsoft.com/office/drawing/2014/main" id="{8469A5CD-A542-4669-83A8-F0C0495A88AE}"/>
              </a:ext>
            </a:extLst>
          </p:cNvPr>
          <p:cNvSpPr txBox="1"/>
          <p:nvPr/>
        </p:nvSpPr>
        <p:spPr>
          <a:xfrm>
            <a:off x="2281076" y="2092743"/>
            <a:ext cx="7629846"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      In 1689 the English Bill of Rights was established, </a:t>
            </a:r>
          </a:p>
          <a:p>
            <a:r>
              <a:rPr lang="en-US" sz="2400" b="1" dirty="0">
                <a:latin typeface="Times New Roman" panose="02020603050405020304" pitchFamily="18" charset="0"/>
                <a:cs typeface="Times New Roman" panose="02020603050405020304" pitchFamily="18" charset="0"/>
              </a:rPr>
              <a:t>as English law drew upon much of Roman Law tradition</a:t>
            </a:r>
          </a:p>
        </p:txBody>
      </p:sp>
    </p:spTree>
    <p:extLst>
      <p:ext uri="{BB962C8B-B14F-4D97-AF65-F5344CB8AC3E}">
        <p14:creationId xmlns:p14="http://schemas.microsoft.com/office/powerpoint/2010/main" val="3857101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361130DB-53AC-4C0D-AEA2-DACD0D809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97" y="269173"/>
            <a:ext cx="5612576" cy="1395772"/>
          </a:xfrm>
          <a:prstGeom prst="rect">
            <a:avLst/>
          </a:prstGeom>
        </p:spPr>
      </p:pic>
      <p:pic>
        <p:nvPicPr>
          <p:cNvPr id="3" name="Picture 2" descr="Text, letter&#10;&#10;Description automatically generated">
            <a:extLst>
              <a:ext uri="{FF2B5EF4-FFF2-40B4-BE49-F238E27FC236}">
                <a16:creationId xmlns:a16="http://schemas.microsoft.com/office/drawing/2014/main" id="{4268426D-2163-43CC-8414-C3B26CD3C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419" y="2806874"/>
            <a:ext cx="2953162" cy="3781953"/>
          </a:xfrm>
          <a:prstGeom prst="rect">
            <a:avLst/>
          </a:prstGeom>
        </p:spPr>
      </p:pic>
      <p:sp>
        <p:nvSpPr>
          <p:cNvPr id="5" name="TextBox 4">
            <a:extLst>
              <a:ext uri="{FF2B5EF4-FFF2-40B4-BE49-F238E27FC236}">
                <a16:creationId xmlns:a16="http://schemas.microsoft.com/office/drawing/2014/main" id="{E72882B1-C36E-435E-B2D8-8DBB7BB86AF0}"/>
              </a:ext>
            </a:extLst>
          </p:cNvPr>
          <p:cNvSpPr txBox="1"/>
          <p:nvPr/>
        </p:nvSpPr>
        <p:spPr>
          <a:xfrm>
            <a:off x="597880" y="2005077"/>
            <a:ext cx="1139690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 U.S. Bill of Rights were heavily influenced by the English adoption of Roman law</a:t>
            </a:r>
          </a:p>
        </p:txBody>
      </p:sp>
    </p:spTree>
    <p:extLst>
      <p:ext uri="{BB962C8B-B14F-4D97-AF65-F5344CB8AC3E}">
        <p14:creationId xmlns:p14="http://schemas.microsoft.com/office/powerpoint/2010/main" val="384248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low confidence">
            <a:extLst>
              <a:ext uri="{FF2B5EF4-FFF2-40B4-BE49-F238E27FC236}">
                <a16:creationId xmlns:a16="http://schemas.microsoft.com/office/drawing/2014/main" id="{D9BC099D-9501-4355-9AA4-BECCC2344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782" y="269173"/>
            <a:ext cx="5612576" cy="1395772"/>
          </a:xfrm>
          <a:prstGeom prst="rect">
            <a:avLst/>
          </a:prstGeom>
        </p:spPr>
      </p:pic>
      <p:pic>
        <p:nvPicPr>
          <p:cNvPr id="4" name="Picture 3" descr="Text, letter&#10;&#10;Description automatically generated">
            <a:extLst>
              <a:ext uri="{FF2B5EF4-FFF2-40B4-BE49-F238E27FC236}">
                <a16:creationId xmlns:a16="http://schemas.microsoft.com/office/drawing/2014/main" id="{29063CB7-6508-48CB-B5D3-64CB474BB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219" y="2659547"/>
            <a:ext cx="5612576" cy="4198453"/>
          </a:xfrm>
          <a:prstGeom prst="rect">
            <a:avLst/>
          </a:prstGeom>
        </p:spPr>
      </p:pic>
      <p:sp>
        <p:nvSpPr>
          <p:cNvPr id="6" name="TextBox 5">
            <a:extLst>
              <a:ext uri="{FF2B5EF4-FFF2-40B4-BE49-F238E27FC236}">
                <a16:creationId xmlns:a16="http://schemas.microsoft.com/office/drawing/2014/main" id="{B15DCCC0-A584-46DA-B675-8F7E8630D398}"/>
              </a:ext>
            </a:extLst>
          </p:cNvPr>
          <p:cNvSpPr txBox="1"/>
          <p:nvPr/>
        </p:nvSpPr>
        <p:spPr>
          <a:xfrm>
            <a:off x="764339" y="1810975"/>
            <a:ext cx="10443988"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The U.S. Constitution preserves the separation between Church and State</a:t>
            </a:r>
          </a:p>
        </p:txBody>
      </p:sp>
    </p:spTree>
    <p:extLst>
      <p:ext uri="{BB962C8B-B14F-4D97-AF65-F5344CB8AC3E}">
        <p14:creationId xmlns:p14="http://schemas.microsoft.com/office/powerpoint/2010/main" val="601478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E686B-3EB8-A480-38E8-41EDAF28F7E8}"/>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573FC3C0-0D92-5865-199E-2BF75B27EC46}"/>
              </a:ext>
            </a:extLst>
          </p:cNvPr>
          <p:cNvPicPr/>
          <p:nvPr/>
        </p:nvPicPr>
        <p:blipFill>
          <a:blip r:embed="rId2"/>
          <a:srcRect/>
          <a:stretch>
            <a:fillRect/>
          </a:stretch>
        </p:blipFill>
        <p:spPr>
          <a:xfrm>
            <a:off x="3975519" y="131672"/>
            <a:ext cx="4240961" cy="1007015"/>
          </a:xfrm>
          <a:prstGeom prst="rect">
            <a:avLst/>
          </a:prstGeom>
          <a:ln/>
        </p:spPr>
      </p:pic>
      <p:sp>
        <p:nvSpPr>
          <p:cNvPr id="3" name="TextBox 2">
            <a:extLst>
              <a:ext uri="{FF2B5EF4-FFF2-40B4-BE49-F238E27FC236}">
                <a16:creationId xmlns:a16="http://schemas.microsoft.com/office/drawing/2014/main" id="{4D66DBED-3890-4689-A138-FF2527203E00}"/>
              </a:ext>
            </a:extLst>
          </p:cNvPr>
          <p:cNvSpPr txBox="1"/>
          <p:nvPr/>
        </p:nvSpPr>
        <p:spPr>
          <a:xfrm>
            <a:off x="2543175" y="1183676"/>
            <a:ext cx="7362849" cy="800219"/>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The Commerce Clause of the U.S. Constitution</a:t>
            </a:r>
          </a:p>
          <a:p>
            <a:endParaRPr lang="en-US" b="1" dirty="0"/>
          </a:p>
        </p:txBody>
      </p:sp>
      <p:pic>
        <p:nvPicPr>
          <p:cNvPr id="7" name="Picture 6" descr="A close-up of a document&#10;&#10;Description automatically generated">
            <a:extLst>
              <a:ext uri="{FF2B5EF4-FFF2-40B4-BE49-F238E27FC236}">
                <a16:creationId xmlns:a16="http://schemas.microsoft.com/office/drawing/2014/main" id="{3DD443AA-08D0-49E7-B458-858723119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107" y="1664989"/>
            <a:ext cx="8505783" cy="5207357"/>
          </a:xfrm>
          <a:prstGeom prst="rect">
            <a:avLst/>
          </a:prstGeom>
        </p:spPr>
      </p:pic>
      <p:sp>
        <p:nvSpPr>
          <p:cNvPr id="8" name="Arrow: Right 7">
            <a:extLst>
              <a:ext uri="{FF2B5EF4-FFF2-40B4-BE49-F238E27FC236}">
                <a16:creationId xmlns:a16="http://schemas.microsoft.com/office/drawing/2014/main" id="{54276F88-DC6B-4F13-AE2E-5D4ABA455AFF}"/>
              </a:ext>
            </a:extLst>
          </p:cNvPr>
          <p:cNvSpPr/>
          <p:nvPr/>
        </p:nvSpPr>
        <p:spPr>
          <a:xfrm>
            <a:off x="700088" y="477202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97D7B4-C4AF-41E9-9806-C87224D8ED64}"/>
              </a:ext>
            </a:extLst>
          </p:cNvPr>
          <p:cNvSpPr/>
          <p:nvPr/>
        </p:nvSpPr>
        <p:spPr>
          <a:xfrm>
            <a:off x="1843107" y="4600575"/>
            <a:ext cx="4100493" cy="8002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73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568176" y="2844225"/>
            <a:ext cx="3055645"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Poll Question #1</a:t>
            </a:r>
          </a:p>
        </p:txBody>
      </p:sp>
    </p:spTree>
    <p:extLst>
      <p:ext uri="{BB962C8B-B14F-4D97-AF65-F5344CB8AC3E}">
        <p14:creationId xmlns:p14="http://schemas.microsoft.com/office/powerpoint/2010/main" val="2204265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E686B-3EB8-A480-38E8-41EDAF28F7E8}"/>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573FC3C0-0D92-5865-199E-2BF75B27EC46}"/>
              </a:ext>
            </a:extLst>
          </p:cNvPr>
          <p:cNvPicPr/>
          <p:nvPr/>
        </p:nvPicPr>
        <p:blipFill>
          <a:blip r:embed="rId2"/>
          <a:srcRect/>
          <a:stretch>
            <a:fillRect/>
          </a:stretch>
        </p:blipFill>
        <p:spPr>
          <a:xfrm>
            <a:off x="3975519" y="131672"/>
            <a:ext cx="4240961" cy="1007015"/>
          </a:xfrm>
          <a:prstGeom prst="rect">
            <a:avLst/>
          </a:prstGeom>
          <a:ln/>
        </p:spPr>
      </p:pic>
      <p:pic>
        <p:nvPicPr>
          <p:cNvPr id="6" name="Picture 5" descr="A gavel and a book&#10;&#10;Description automatically generated">
            <a:extLst>
              <a:ext uri="{FF2B5EF4-FFF2-40B4-BE49-F238E27FC236}">
                <a16:creationId xmlns:a16="http://schemas.microsoft.com/office/drawing/2014/main" id="{F67770D4-35FD-49FF-87AB-B3418EC15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233" y="1512147"/>
            <a:ext cx="8787534" cy="5070043"/>
          </a:xfrm>
          <a:prstGeom prst="rect">
            <a:avLst/>
          </a:prstGeom>
        </p:spPr>
      </p:pic>
    </p:spTree>
    <p:extLst>
      <p:ext uri="{BB962C8B-B14F-4D97-AF65-F5344CB8AC3E}">
        <p14:creationId xmlns:p14="http://schemas.microsoft.com/office/powerpoint/2010/main" val="947521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4A4DE-1D16-64FB-57AB-9342A9F86DC0}"/>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3ECBEFAE-1EDA-3EE6-A9B6-8EF594681498}"/>
              </a:ext>
            </a:extLst>
          </p:cNvPr>
          <p:cNvPicPr/>
          <p:nvPr/>
        </p:nvPicPr>
        <p:blipFill>
          <a:blip r:embed="rId2"/>
          <a:srcRect/>
          <a:stretch>
            <a:fillRect/>
          </a:stretch>
        </p:blipFill>
        <p:spPr>
          <a:xfrm>
            <a:off x="3975519" y="131672"/>
            <a:ext cx="4240961" cy="1007015"/>
          </a:xfrm>
          <a:prstGeom prst="rect">
            <a:avLst/>
          </a:prstGeom>
          <a:ln/>
        </p:spPr>
      </p:pic>
      <p:pic>
        <p:nvPicPr>
          <p:cNvPr id="5" name="Picture 4" descr="Hands shaking hands with text above&#10;&#10;Description automatically generated">
            <a:extLst>
              <a:ext uri="{FF2B5EF4-FFF2-40B4-BE49-F238E27FC236}">
                <a16:creationId xmlns:a16="http://schemas.microsoft.com/office/drawing/2014/main" id="{8B19EF49-FAE4-4E71-874E-6A5377EFB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792" y="2954825"/>
            <a:ext cx="6125184" cy="3112908"/>
          </a:xfrm>
          <a:prstGeom prst="rect">
            <a:avLst/>
          </a:prstGeom>
        </p:spPr>
      </p:pic>
      <p:sp>
        <p:nvSpPr>
          <p:cNvPr id="6" name="TextBox 5">
            <a:extLst>
              <a:ext uri="{FF2B5EF4-FFF2-40B4-BE49-F238E27FC236}">
                <a16:creationId xmlns:a16="http://schemas.microsoft.com/office/drawing/2014/main" id="{F2DB1883-72CB-4E65-92A6-36F1DA27EF23}"/>
              </a:ext>
            </a:extLst>
          </p:cNvPr>
          <p:cNvSpPr txBox="1"/>
          <p:nvPr/>
        </p:nvSpPr>
        <p:spPr>
          <a:xfrm>
            <a:off x="871537" y="2085152"/>
            <a:ext cx="1117282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contract is an agreement between parties that creates mutual legal obligations.</a:t>
            </a:r>
          </a:p>
        </p:txBody>
      </p:sp>
    </p:spTree>
    <p:extLst>
      <p:ext uri="{BB962C8B-B14F-4D97-AF65-F5344CB8AC3E}">
        <p14:creationId xmlns:p14="http://schemas.microsoft.com/office/powerpoint/2010/main" val="234546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E686B-3EB8-A480-38E8-41EDAF28F7E8}"/>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573FC3C0-0D92-5865-199E-2BF75B27EC46}"/>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8DD33C6C-0E9F-A955-BA29-6ABF8CFA7865}"/>
              </a:ext>
            </a:extLst>
          </p:cNvPr>
          <p:cNvSpPr txBox="1"/>
          <p:nvPr/>
        </p:nvSpPr>
        <p:spPr>
          <a:xfrm flipH="1">
            <a:off x="857249" y="2723874"/>
            <a:ext cx="10477500" cy="498598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Webinar Agenda</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 The Moral and Political Foundations of U.S. Law</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 Contract Law</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 Legal Forms of Business Organization</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 Employment Law</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 Intellectual Property Law</a:t>
            </a:r>
          </a:p>
          <a:p>
            <a:endParaRPr lang="en-US" dirty="0"/>
          </a:p>
          <a:p>
            <a:pPr marL="285750" indent="-285750">
              <a:buFont typeface="Arial" panose="020B0604020202020204" pitchFamily="34" charset="0"/>
              <a:buChar char="•"/>
            </a:pPr>
            <a:endParaRPr lang="en-US" dirty="0"/>
          </a:p>
          <a:p>
            <a:endParaRPr lang="en-US" dirty="0"/>
          </a:p>
        </p:txBody>
      </p:sp>
      <p:pic>
        <p:nvPicPr>
          <p:cNvPr id="5" name="Picture 4" descr="A blue and white logo&#10;&#10;Description automatically generated">
            <a:extLst>
              <a:ext uri="{FF2B5EF4-FFF2-40B4-BE49-F238E27FC236}">
                <a16:creationId xmlns:a16="http://schemas.microsoft.com/office/drawing/2014/main" id="{6B9C58F5-95D2-4156-84CB-7EB2FE991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146" y="1489256"/>
            <a:ext cx="3094383" cy="1041211"/>
          </a:xfrm>
          <a:prstGeom prst="rect">
            <a:avLst/>
          </a:prstGeom>
        </p:spPr>
      </p:pic>
    </p:spTree>
    <p:extLst>
      <p:ext uri="{BB962C8B-B14F-4D97-AF65-F5344CB8AC3E}">
        <p14:creationId xmlns:p14="http://schemas.microsoft.com/office/powerpoint/2010/main" val="4260794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4B621-63FA-09E4-81EF-261F77EAE4DE}"/>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A912FA8D-295F-606A-932D-37800D4FCF6B}"/>
              </a:ext>
            </a:extLst>
          </p:cNvPr>
          <p:cNvPicPr/>
          <p:nvPr/>
        </p:nvPicPr>
        <p:blipFill>
          <a:blip r:embed="rId2"/>
          <a:srcRect/>
          <a:stretch>
            <a:fillRect/>
          </a:stretch>
        </p:blipFill>
        <p:spPr>
          <a:xfrm>
            <a:off x="3975519" y="131672"/>
            <a:ext cx="4240961" cy="1007015"/>
          </a:xfrm>
          <a:prstGeom prst="rect">
            <a:avLst/>
          </a:prstGeom>
          <a:ln/>
        </p:spPr>
      </p:pic>
      <p:pic>
        <p:nvPicPr>
          <p:cNvPr id="3" name="Picture 2" descr="A close-up of a sign&#10;&#10;AI-generated content may be incorrect.">
            <a:extLst>
              <a:ext uri="{FF2B5EF4-FFF2-40B4-BE49-F238E27FC236}">
                <a16:creationId xmlns:a16="http://schemas.microsoft.com/office/drawing/2014/main" id="{373A9B43-7899-A062-7F77-F48C102A7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14" y="1500189"/>
            <a:ext cx="9988074" cy="4728082"/>
          </a:xfrm>
          <a:prstGeom prst="rect">
            <a:avLst/>
          </a:prstGeom>
        </p:spPr>
      </p:pic>
    </p:spTree>
    <p:extLst>
      <p:ext uri="{BB962C8B-B14F-4D97-AF65-F5344CB8AC3E}">
        <p14:creationId xmlns:p14="http://schemas.microsoft.com/office/powerpoint/2010/main" val="1693303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29978-9A85-958C-11C6-360B954C836C}"/>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04A5A297-13DB-FB15-73B5-3BA32F1A3A8C}"/>
              </a:ext>
            </a:extLst>
          </p:cNvPr>
          <p:cNvPicPr/>
          <p:nvPr/>
        </p:nvPicPr>
        <p:blipFill>
          <a:blip r:embed="rId2"/>
          <a:srcRect/>
          <a:stretch>
            <a:fillRect/>
          </a:stretch>
        </p:blipFill>
        <p:spPr>
          <a:xfrm>
            <a:off x="3975519" y="131672"/>
            <a:ext cx="4240961" cy="1007015"/>
          </a:xfrm>
          <a:prstGeom prst="rect">
            <a:avLst/>
          </a:prstGeom>
          <a:ln/>
        </p:spPr>
      </p:pic>
      <p:pic>
        <p:nvPicPr>
          <p:cNvPr id="3" name="Picture 2" descr="A close-up of a sign&#10;&#10;AI-generated content may be incorrect.">
            <a:extLst>
              <a:ext uri="{FF2B5EF4-FFF2-40B4-BE49-F238E27FC236}">
                <a16:creationId xmlns:a16="http://schemas.microsoft.com/office/drawing/2014/main" id="{6D9C4381-AACB-8AA5-F43F-A45E22011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14" y="1657351"/>
            <a:ext cx="9656069" cy="4570920"/>
          </a:xfrm>
          <a:prstGeom prst="rect">
            <a:avLst/>
          </a:prstGeom>
        </p:spPr>
      </p:pic>
      <p:sp>
        <p:nvSpPr>
          <p:cNvPr id="2" name="Arrow: Right 1">
            <a:extLst>
              <a:ext uri="{FF2B5EF4-FFF2-40B4-BE49-F238E27FC236}">
                <a16:creationId xmlns:a16="http://schemas.microsoft.com/office/drawing/2014/main" id="{71977C26-827B-D394-9296-551E712BD8DB}"/>
              </a:ext>
            </a:extLst>
          </p:cNvPr>
          <p:cNvSpPr/>
          <p:nvPr/>
        </p:nvSpPr>
        <p:spPr>
          <a:xfrm rot="19846057">
            <a:off x="748824" y="4292570"/>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907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99B79-DD97-0D99-703D-33FF9365A231}"/>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7D156602-6BD5-CE2F-DEEF-F20C3740CDB0}"/>
              </a:ext>
            </a:extLst>
          </p:cNvPr>
          <p:cNvPicPr/>
          <p:nvPr/>
        </p:nvPicPr>
        <p:blipFill>
          <a:blip r:embed="rId2"/>
          <a:srcRect/>
          <a:stretch>
            <a:fillRect/>
          </a:stretch>
        </p:blipFill>
        <p:spPr>
          <a:xfrm>
            <a:off x="3975519" y="131672"/>
            <a:ext cx="4240961" cy="1007015"/>
          </a:xfrm>
          <a:prstGeom prst="rect">
            <a:avLst/>
          </a:prstGeom>
          <a:ln/>
        </p:spPr>
      </p:pic>
      <p:pic>
        <p:nvPicPr>
          <p:cNvPr id="5" name="Picture 4" descr="A close-up of a text&#10;&#10;Description automatically generated">
            <a:extLst>
              <a:ext uri="{FF2B5EF4-FFF2-40B4-BE49-F238E27FC236}">
                <a16:creationId xmlns:a16="http://schemas.microsoft.com/office/drawing/2014/main" id="{A6042541-D349-4A8C-9FCF-C3EA13606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14" y="2277023"/>
            <a:ext cx="5650811" cy="4295225"/>
          </a:xfrm>
          <a:prstGeom prst="rect">
            <a:avLst/>
          </a:prstGeom>
        </p:spPr>
      </p:pic>
      <p:pic>
        <p:nvPicPr>
          <p:cNvPr id="7" name="Picture 6" descr="A yellow card with a person in a suit and tie&#10;&#10;Description automatically generated">
            <a:extLst>
              <a:ext uri="{FF2B5EF4-FFF2-40B4-BE49-F238E27FC236}">
                <a16:creationId xmlns:a16="http://schemas.microsoft.com/office/drawing/2014/main" id="{B33A6E5A-C7B5-4127-ACCA-DB9AD7FF6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947" y="2277021"/>
            <a:ext cx="5374776" cy="4295225"/>
          </a:xfrm>
          <a:prstGeom prst="rect">
            <a:avLst/>
          </a:prstGeom>
        </p:spPr>
      </p:pic>
      <p:sp>
        <p:nvSpPr>
          <p:cNvPr id="8" name="TextBox 7">
            <a:extLst>
              <a:ext uri="{FF2B5EF4-FFF2-40B4-BE49-F238E27FC236}">
                <a16:creationId xmlns:a16="http://schemas.microsoft.com/office/drawing/2014/main" id="{4F035B47-1F98-4ADA-A58A-D37FD027E969}"/>
              </a:ext>
            </a:extLst>
          </p:cNvPr>
          <p:cNvSpPr txBox="1"/>
          <p:nvPr/>
        </p:nvSpPr>
        <p:spPr>
          <a:xfrm>
            <a:off x="5072063" y="1384689"/>
            <a:ext cx="1261884"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Offer</a:t>
            </a:r>
          </a:p>
        </p:txBody>
      </p:sp>
    </p:spTree>
    <p:extLst>
      <p:ext uri="{BB962C8B-B14F-4D97-AF65-F5344CB8AC3E}">
        <p14:creationId xmlns:p14="http://schemas.microsoft.com/office/powerpoint/2010/main" val="1178075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29978-9A85-958C-11C6-360B954C836C}"/>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04A5A297-13DB-FB15-73B5-3BA32F1A3A8C}"/>
              </a:ext>
            </a:extLst>
          </p:cNvPr>
          <p:cNvPicPr/>
          <p:nvPr/>
        </p:nvPicPr>
        <p:blipFill>
          <a:blip r:embed="rId2"/>
          <a:srcRect/>
          <a:stretch>
            <a:fillRect/>
          </a:stretch>
        </p:blipFill>
        <p:spPr>
          <a:xfrm>
            <a:off x="3975519" y="131672"/>
            <a:ext cx="4240961" cy="1007015"/>
          </a:xfrm>
          <a:prstGeom prst="rect">
            <a:avLst/>
          </a:prstGeom>
          <a:ln/>
        </p:spPr>
      </p:pic>
      <p:pic>
        <p:nvPicPr>
          <p:cNvPr id="3" name="Picture 2" descr="A close-up of a sign&#10;&#10;AI-generated content may be incorrect.">
            <a:extLst>
              <a:ext uri="{FF2B5EF4-FFF2-40B4-BE49-F238E27FC236}">
                <a16:creationId xmlns:a16="http://schemas.microsoft.com/office/drawing/2014/main" id="{6D9C4381-AACB-8AA5-F43F-A45E22011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14" y="1657351"/>
            <a:ext cx="9656069" cy="4570920"/>
          </a:xfrm>
          <a:prstGeom prst="rect">
            <a:avLst/>
          </a:prstGeom>
        </p:spPr>
      </p:pic>
      <p:sp>
        <p:nvSpPr>
          <p:cNvPr id="2" name="Arrow: Right 1">
            <a:extLst>
              <a:ext uri="{FF2B5EF4-FFF2-40B4-BE49-F238E27FC236}">
                <a16:creationId xmlns:a16="http://schemas.microsoft.com/office/drawing/2014/main" id="{71977C26-827B-D394-9296-551E712BD8DB}"/>
              </a:ext>
            </a:extLst>
          </p:cNvPr>
          <p:cNvSpPr/>
          <p:nvPr/>
        </p:nvSpPr>
        <p:spPr>
          <a:xfrm rot="19846057">
            <a:off x="2048986" y="5278408"/>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007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EDDC0-1EA9-8EA6-9EE9-36395FC6336A}"/>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B54195F6-7396-46D0-57BC-6DD36432C351}"/>
              </a:ext>
            </a:extLst>
          </p:cNvPr>
          <p:cNvPicPr/>
          <p:nvPr/>
        </p:nvPicPr>
        <p:blipFill>
          <a:blip r:embed="rId2"/>
          <a:srcRect/>
          <a:stretch>
            <a:fillRect/>
          </a:stretch>
        </p:blipFill>
        <p:spPr>
          <a:xfrm>
            <a:off x="3975519" y="131672"/>
            <a:ext cx="4240961" cy="1007015"/>
          </a:xfrm>
          <a:prstGeom prst="rect">
            <a:avLst/>
          </a:prstGeom>
          <a:ln/>
        </p:spPr>
      </p:pic>
      <p:sp>
        <p:nvSpPr>
          <p:cNvPr id="5" name="TextBox 4">
            <a:extLst>
              <a:ext uri="{FF2B5EF4-FFF2-40B4-BE49-F238E27FC236}">
                <a16:creationId xmlns:a16="http://schemas.microsoft.com/office/drawing/2014/main" id="{AAC0D8EF-984D-47CA-8A79-964F5B397238}"/>
              </a:ext>
            </a:extLst>
          </p:cNvPr>
          <p:cNvSpPr txBox="1"/>
          <p:nvPr/>
        </p:nvSpPr>
        <p:spPr>
          <a:xfrm>
            <a:off x="4657725" y="1356114"/>
            <a:ext cx="3671887"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Acceptance</a:t>
            </a:r>
          </a:p>
        </p:txBody>
      </p:sp>
      <p:pic>
        <p:nvPicPr>
          <p:cNvPr id="6" name="Picture 5">
            <a:extLst>
              <a:ext uri="{FF2B5EF4-FFF2-40B4-BE49-F238E27FC236}">
                <a16:creationId xmlns:a16="http://schemas.microsoft.com/office/drawing/2014/main" id="{EDFEAFDB-72B1-40C7-B983-3CB9536BF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894" y="3429000"/>
            <a:ext cx="8926212" cy="3067212"/>
          </a:xfrm>
          <a:prstGeom prst="rect">
            <a:avLst/>
          </a:prstGeom>
        </p:spPr>
      </p:pic>
      <p:sp>
        <p:nvSpPr>
          <p:cNvPr id="7" name="TextBox 6">
            <a:extLst>
              <a:ext uri="{FF2B5EF4-FFF2-40B4-BE49-F238E27FC236}">
                <a16:creationId xmlns:a16="http://schemas.microsoft.com/office/drawing/2014/main" id="{C40CD027-2E17-4D8F-82DB-16359AD72BA2}"/>
              </a:ext>
            </a:extLst>
          </p:cNvPr>
          <p:cNvSpPr txBox="1"/>
          <p:nvPr/>
        </p:nvSpPr>
        <p:spPr>
          <a:xfrm>
            <a:off x="524655" y="2338110"/>
            <a:ext cx="11497455"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Acceptance is when the “offeree” agrees to the terms and conditions </a:t>
            </a:r>
          </a:p>
          <a:p>
            <a:r>
              <a:rPr lang="en-US" sz="2400" b="1" dirty="0">
                <a:latin typeface="Times New Roman" panose="02020603050405020304" pitchFamily="18" charset="0"/>
                <a:cs typeface="Times New Roman" panose="02020603050405020304" pitchFamily="18" charset="0"/>
              </a:rPr>
              <a:t>                           of the contract as proposed by the “offeror.”</a:t>
            </a:r>
          </a:p>
        </p:txBody>
      </p:sp>
    </p:spTree>
    <p:extLst>
      <p:ext uri="{BB962C8B-B14F-4D97-AF65-F5344CB8AC3E}">
        <p14:creationId xmlns:p14="http://schemas.microsoft.com/office/powerpoint/2010/main" val="2779840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0F57-2AFC-2967-2F38-08B90FCDD173}"/>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A18885F4-AE87-53AD-CDA5-EEC794802901}"/>
              </a:ext>
            </a:extLst>
          </p:cNvPr>
          <p:cNvPicPr/>
          <p:nvPr/>
        </p:nvPicPr>
        <p:blipFill>
          <a:blip r:embed="rId2"/>
          <a:srcRect/>
          <a:stretch>
            <a:fillRect/>
          </a:stretch>
        </p:blipFill>
        <p:spPr>
          <a:xfrm>
            <a:off x="3975519" y="131672"/>
            <a:ext cx="4240961" cy="1007015"/>
          </a:xfrm>
          <a:prstGeom prst="rect">
            <a:avLst/>
          </a:prstGeom>
          <a:ln/>
        </p:spPr>
      </p:pic>
      <p:sp>
        <p:nvSpPr>
          <p:cNvPr id="3" name="TextBox 2">
            <a:extLst>
              <a:ext uri="{FF2B5EF4-FFF2-40B4-BE49-F238E27FC236}">
                <a16:creationId xmlns:a16="http://schemas.microsoft.com/office/drawing/2014/main" id="{162E2226-E56F-48C9-9B7A-E23B9B22CBB6}"/>
              </a:ext>
            </a:extLst>
          </p:cNvPr>
          <p:cNvSpPr txBox="1"/>
          <p:nvPr/>
        </p:nvSpPr>
        <p:spPr>
          <a:xfrm>
            <a:off x="3975519" y="1339060"/>
            <a:ext cx="4557712"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Types of Contracts</a:t>
            </a:r>
          </a:p>
        </p:txBody>
      </p:sp>
      <p:sp>
        <p:nvSpPr>
          <p:cNvPr id="2" name="TextBox 1">
            <a:extLst>
              <a:ext uri="{FF2B5EF4-FFF2-40B4-BE49-F238E27FC236}">
                <a16:creationId xmlns:a16="http://schemas.microsoft.com/office/drawing/2014/main" id="{6B25B364-E522-4F21-9C42-ED5763EA84D7}"/>
              </a:ext>
            </a:extLst>
          </p:cNvPr>
          <p:cNvSpPr txBox="1"/>
          <p:nvPr/>
        </p:nvSpPr>
        <p:spPr>
          <a:xfrm flipH="1">
            <a:off x="5789679" y="2810946"/>
            <a:ext cx="5704263" cy="769441"/>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Implied Contract</a:t>
            </a:r>
          </a:p>
          <a:p>
            <a:r>
              <a:rPr lang="en-US" sz="2000" b="1" dirty="0">
                <a:latin typeface="Times New Roman" panose="02020603050405020304" pitchFamily="18" charset="0"/>
                <a:cs typeface="Times New Roman" panose="02020603050405020304" pitchFamily="18" charset="0"/>
              </a:rPr>
              <a:t>              (unwritten and non-verbal agreement)</a:t>
            </a:r>
          </a:p>
        </p:txBody>
      </p:sp>
      <p:sp>
        <p:nvSpPr>
          <p:cNvPr id="5" name="TextBox 4">
            <a:extLst>
              <a:ext uri="{FF2B5EF4-FFF2-40B4-BE49-F238E27FC236}">
                <a16:creationId xmlns:a16="http://schemas.microsoft.com/office/drawing/2014/main" id="{C3AF4176-59DC-4D33-9870-A6EA667F10B9}"/>
              </a:ext>
            </a:extLst>
          </p:cNvPr>
          <p:cNvSpPr txBox="1"/>
          <p:nvPr/>
        </p:nvSpPr>
        <p:spPr>
          <a:xfrm flipH="1">
            <a:off x="1155379" y="2810946"/>
            <a:ext cx="3873820" cy="769441"/>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Express Contract</a:t>
            </a:r>
          </a:p>
          <a:p>
            <a:r>
              <a:rPr lang="en-US" sz="2000" b="1" dirty="0">
                <a:latin typeface="Times New Roman" panose="02020603050405020304" pitchFamily="18" charset="0"/>
                <a:cs typeface="Times New Roman" panose="02020603050405020304" pitchFamily="18" charset="0"/>
              </a:rPr>
              <a:t>       (written or verbal agreement) </a:t>
            </a:r>
          </a:p>
        </p:txBody>
      </p:sp>
      <p:cxnSp>
        <p:nvCxnSpPr>
          <p:cNvPr id="7" name="Straight Arrow Connector 6">
            <a:extLst>
              <a:ext uri="{FF2B5EF4-FFF2-40B4-BE49-F238E27FC236}">
                <a16:creationId xmlns:a16="http://schemas.microsoft.com/office/drawing/2014/main" id="{0854D405-472D-4033-8A3A-C0458986807E}"/>
              </a:ext>
            </a:extLst>
          </p:cNvPr>
          <p:cNvCxnSpPr>
            <a:cxnSpLocks/>
            <a:stCxn id="3" idx="2"/>
            <a:endCxn id="5" idx="0"/>
          </p:cNvCxnSpPr>
          <p:nvPr/>
        </p:nvCxnSpPr>
        <p:spPr>
          <a:xfrm flipH="1">
            <a:off x="3092289" y="1985391"/>
            <a:ext cx="3162086" cy="8255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22FEAD7-A33D-4E11-8D0B-67556AE93EAF}"/>
              </a:ext>
            </a:extLst>
          </p:cNvPr>
          <p:cNvCxnSpPr>
            <a:cxnSpLocks/>
            <a:stCxn id="3" idx="2"/>
            <a:endCxn id="2" idx="0"/>
          </p:cNvCxnSpPr>
          <p:nvPr/>
        </p:nvCxnSpPr>
        <p:spPr>
          <a:xfrm>
            <a:off x="6254375" y="1985391"/>
            <a:ext cx="2387435" cy="8255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E45AA13-9B25-4531-AFF8-16E9BF2A50F3}"/>
              </a:ext>
            </a:extLst>
          </p:cNvPr>
          <p:cNvSpPr txBox="1"/>
          <p:nvPr/>
        </p:nvSpPr>
        <p:spPr>
          <a:xfrm>
            <a:off x="6557963" y="4507945"/>
            <a:ext cx="193083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Implied-in-fact</a:t>
            </a:r>
          </a:p>
        </p:txBody>
      </p:sp>
      <p:sp>
        <p:nvSpPr>
          <p:cNvPr id="11" name="TextBox 10">
            <a:extLst>
              <a:ext uri="{FF2B5EF4-FFF2-40B4-BE49-F238E27FC236}">
                <a16:creationId xmlns:a16="http://schemas.microsoft.com/office/drawing/2014/main" id="{FE6DA899-5160-4D25-A739-C03B92D10128}"/>
              </a:ext>
            </a:extLst>
          </p:cNvPr>
          <p:cNvSpPr txBox="1"/>
          <p:nvPr/>
        </p:nvSpPr>
        <p:spPr>
          <a:xfrm>
            <a:off x="9203965" y="4507945"/>
            <a:ext cx="2110492"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Implied-in-law</a:t>
            </a:r>
          </a:p>
        </p:txBody>
      </p:sp>
      <p:sp>
        <p:nvSpPr>
          <p:cNvPr id="17" name="TextBox 16">
            <a:extLst>
              <a:ext uri="{FF2B5EF4-FFF2-40B4-BE49-F238E27FC236}">
                <a16:creationId xmlns:a16="http://schemas.microsoft.com/office/drawing/2014/main" id="{28271DC9-5401-40D0-B2A2-4D0F6694CF50}"/>
              </a:ext>
            </a:extLst>
          </p:cNvPr>
          <p:cNvSpPr txBox="1"/>
          <p:nvPr/>
        </p:nvSpPr>
        <p:spPr>
          <a:xfrm>
            <a:off x="6906029" y="3498371"/>
            <a:ext cx="3585277" cy="646331"/>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Created by the actions, behaviors, </a:t>
            </a:r>
          </a:p>
          <a:p>
            <a:r>
              <a:rPr lang="en-US" b="1" dirty="0">
                <a:solidFill>
                  <a:srgbClr val="FF0000"/>
                </a:solidFill>
                <a:latin typeface="Times New Roman" panose="02020603050405020304" pitchFamily="18" charset="0"/>
                <a:cs typeface="Times New Roman" panose="02020603050405020304" pitchFamily="18" charset="0"/>
              </a:rPr>
              <a:t>  or circumstances of the parties</a:t>
            </a:r>
          </a:p>
        </p:txBody>
      </p:sp>
      <p:sp>
        <p:nvSpPr>
          <p:cNvPr id="19" name="Rectangle 18">
            <a:extLst>
              <a:ext uri="{FF2B5EF4-FFF2-40B4-BE49-F238E27FC236}">
                <a16:creationId xmlns:a16="http://schemas.microsoft.com/office/drawing/2014/main" id="{9AD024FB-1190-4ACE-BA19-3F9A8B46C831}"/>
              </a:ext>
            </a:extLst>
          </p:cNvPr>
          <p:cNvSpPr/>
          <p:nvPr/>
        </p:nvSpPr>
        <p:spPr>
          <a:xfrm>
            <a:off x="6355831" y="2810946"/>
            <a:ext cx="4826832" cy="13361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4C0385AB-C81C-4133-BEBB-6897A9BE3D3C}"/>
              </a:ext>
            </a:extLst>
          </p:cNvPr>
          <p:cNvCxnSpPr>
            <a:cxnSpLocks/>
            <a:stCxn id="19" idx="2"/>
            <a:endCxn id="10" idx="0"/>
          </p:cNvCxnSpPr>
          <p:nvPr/>
        </p:nvCxnSpPr>
        <p:spPr>
          <a:xfrm flipH="1">
            <a:off x="7523381" y="4147095"/>
            <a:ext cx="1245866" cy="360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D5106DF-7F01-4CAF-BC40-8E5E2920CD24}"/>
              </a:ext>
            </a:extLst>
          </p:cNvPr>
          <p:cNvCxnSpPr>
            <a:cxnSpLocks/>
            <a:stCxn id="19" idx="2"/>
            <a:endCxn id="11" idx="0"/>
          </p:cNvCxnSpPr>
          <p:nvPr/>
        </p:nvCxnSpPr>
        <p:spPr>
          <a:xfrm>
            <a:off x="8769247" y="4147095"/>
            <a:ext cx="1489964" cy="360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564BDA5E-73B8-4677-9454-E962E622FB27}"/>
              </a:ext>
            </a:extLst>
          </p:cNvPr>
          <p:cNvSpPr txBox="1"/>
          <p:nvPr/>
        </p:nvSpPr>
        <p:spPr>
          <a:xfrm>
            <a:off x="6219393" y="4783348"/>
            <a:ext cx="2617109"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Arises from the conduct </a:t>
            </a:r>
          </a:p>
          <a:p>
            <a:r>
              <a:rPr lang="en-US" b="1" dirty="0">
                <a:solidFill>
                  <a:srgbClr val="FF0000"/>
                </a:solidFill>
                <a:latin typeface="Times New Roman" panose="02020603050405020304" pitchFamily="18" charset="0"/>
                <a:cs typeface="Times New Roman" panose="02020603050405020304" pitchFamily="18" charset="0"/>
              </a:rPr>
              <a:t>         of the parties</a:t>
            </a:r>
          </a:p>
        </p:txBody>
      </p:sp>
      <p:sp>
        <p:nvSpPr>
          <p:cNvPr id="25" name="TextBox 24">
            <a:extLst>
              <a:ext uri="{FF2B5EF4-FFF2-40B4-BE49-F238E27FC236}">
                <a16:creationId xmlns:a16="http://schemas.microsoft.com/office/drawing/2014/main" id="{C431C51B-73E4-45A8-AFAA-59821BAB3B09}"/>
              </a:ext>
            </a:extLst>
          </p:cNvPr>
          <p:cNvSpPr txBox="1"/>
          <p:nvPr/>
        </p:nvSpPr>
        <p:spPr>
          <a:xfrm>
            <a:off x="8784238" y="4783349"/>
            <a:ext cx="2820259"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Imposed by law to prevent</a:t>
            </a:r>
          </a:p>
          <a:p>
            <a:r>
              <a:rPr lang="en-US" b="1" dirty="0">
                <a:solidFill>
                  <a:srgbClr val="FF0000"/>
                </a:solidFill>
                <a:latin typeface="Times New Roman" panose="02020603050405020304" pitchFamily="18" charset="0"/>
                <a:cs typeface="Times New Roman" panose="02020603050405020304" pitchFamily="18" charset="0"/>
              </a:rPr>
              <a:t>      unjust enrichment</a:t>
            </a:r>
          </a:p>
        </p:txBody>
      </p:sp>
      <p:sp>
        <p:nvSpPr>
          <p:cNvPr id="29" name="TextBox 28">
            <a:extLst>
              <a:ext uri="{FF2B5EF4-FFF2-40B4-BE49-F238E27FC236}">
                <a16:creationId xmlns:a16="http://schemas.microsoft.com/office/drawing/2014/main" id="{94FE967E-5A52-445A-9A1F-9267FC992407}"/>
              </a:ext>
            </a:extLst>
          </p:cNvPr>
          <p:cNvSpPr txBox="1"/>
          <p:nvPr/>
        </p:nvSpPr>
        <p:spPr>
          <a:xfrm>
            <a:off x="857028" y="3500764"/>
            <a:ext cx="4681794" cy="646331"/>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      All terms and conditions are clearly stated</a:t>
            </a:r>
          </a:p>
          <a:p>
            <a:r>
              <a:rPr lang="en-US" b="1" dirty="0">
                <a:solidFill>
                  <a:srgbClr val="FF0000"/>
                </a:solidFill>
                <a:latin typeface="Times New Roman" panose="02020603050405020304" pitchFamily="18" charset="0"/>
                <a:cs typeface="Times New Roman" panose="02020603050405020304" pitchFamily="18" charset="0"/>
              </a:rPr>
              <a:t>               and agreed upon by the parties</a:t>
            </a:r>
          </a:p>
        </p:txBody>
      </p:sp>
      <p:sp>
        <p:nvSpPr>
          <p:cNvPr id="30" name="Rectangle 29">
            <a:extLst>
              <a:ext uri="{FF2B5EF4-FFF2-40B4-BE49-F238E27FC236}">
                <a16:creationId xmlns:a16="http://schemas.microsoft.com/office/drawing/2014/main" id="{D2ED1757-1751-4934-8C16-47FE68731845}"/>
              </a:ext>
            </a:extLst>
          </p:cNvPr>
          <p:cNvSpPr/>
          <p:nvPr/>
        </p:nvSpPr>
        <p:spPr>
          <a:xfrm>
            <a:off x="1155379" y="2810946"/>
            <a:ext cx="4634300" cy="13361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627FD17D-8A64-CB7D-383C-44B8B78D3FBD}"/>
              </a:ext>
            </a:extLst>
          </p:cNvPr>
          <p:cNvSpPr/>
          <p:nvPr/>
        </p:nvSpPr>
        <p:spPr>
          <a:xfrm>
            <a:off x="2954265" y="4138867"/>
            <a:ext cx="484632" cy="4892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CD92AE-3C0D-E652-8D18-F9011F0F8F13}"/>
              </a:ext>
            </a:extLst>
          </p:cNvPr>
          <p:cNvSpPr txBox="1"/>
          <p:nvPr/>
        </p:nvSpPr>
        <p:spPr>
          <a:xfrm>
            <a:off x="2100152" y="4597501"/>
            <a:ext cx="230511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“Mirror Image Rule”</a:t>
            </a:r>
          </a:p>
        </p:txBody>
      </p:sp>
    </p:spTree>
    <p:extLst>
      <p:ext uri="{BB962C8B-B14F-4D97-AF65-F5344CB8AC3E}">
        <p14:creationId xmlns:p14="http://schemas.microsoft.com/office/powerpoint/2010/main" val="3156235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0F57-2AFC-2967-2F38-08B90FCDD173}"/>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A18885F4-AE87-53AD-CDA5-EEC794802901}"/>
              </a:ext>
            </a:extLst>
          </p:cNvPr>
          <p:cNvPicPr/>
          <p:nvPr/>
        </p:nvPicPr>
        <p:blipFill>
          <a:blip r:embed="rId2"/>
          <a:srcRect/>
          <a:stretch>
            <a:fillRect/>
          </a:stretch>
        </p:blipFill>
        <p:spPr>
          <a:xfrm>
            <a:off x="3975519" y="131672"/>
            <a:ext cx="4240961" cy="1007015"/>
          </a:xfrm>
          <a:prstGeom prst="rect">
            <a:avLst/>
          </a:prstGeom>
          <a:ln/>
        </p:spPr>
      </p:pic>
      <p:pic>
        <p:nvPicPr>
          <p:cNvPr id="3" name="Picture 2" descr="A person serving a couple of people at a restaurant&#10;&#10;Description automatically generated">
            <a:extLst>
              <a:ext uri="{FF2B5EF4-FFF2-40B4-BE49-F238E27FC236}">
                <a16:creationId xmlns:a16="http://schemas.microsoft.com/office/drawing/2014/main" id="{DBE352D0-F3FC-4C45-9628-8BC800327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938" y="2490402"/>
            <a:ext cx="6129337" cy="4515503"/>
          </a:xfrm>
          <a:prstGeom prst="rect">
            <a:avLst/>
          </a:prstGeom>
        </p:spPr>
      </p:pic>
      <p:sp>
        <p:nvSpPr>
          <p:cNvPr id="5" name="TextBox 4">
            <a:extLst>
              <a:ext uri="{FF2B5EF4-FFF2-40B4-BE49-F238E27FC236}">
                <a16:creationId xmlns:a16="http://schemas.microsoft.com/office/drawing/2014/main" id="{321A8CD2-66A2-4763-9D94-FA6434430841}"/>
              </a:ext>
            </a:extLst>
          </p:cNvPr>
          <p:cNvSpPr txBox="1"/>
          <p:nvPr/>
        </p:nvSpPr>
        <p:spPr>
          <a:xfrm>
            <a:off x="2817017" y="1413184"/>
            <a:ext cx="6557963"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Implied-in-fact Contract Example:</a:t>
            </a:r>
          </a:p>
          <a:p>
            <a:r>
              <a:rPr lang="en-US" sz="3200" b="1" dirty="0">
                <a:latin typeface="Times New Roman" panose="02020603050405020304" pitchFamily="18" charset="0"/>
                <a:cs typeface="Times New Roman" panose="02020603050405020304" pitchFamily="18" charset="0"/>
              </a:rPr>
              <a:t>               Food Services</a:t>
            </a:r>
          </a:p>
        </p:txBody>
      </p:sp>
    </p:spTree>
    <p:extLst>
      <p:ext uri="{BB962C8B-B14F-4D97-AF65-F5344CB8AC3E}">
        <p14:creationId xmlns:p14="http://schemas.microsoft.com/office/powerpoint/2010/main" val="3531793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0F57-2AFC-2967-2F38-08B90FCDD173}"/>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A18885F4-AE87-53AD-CDA5-EEC794802901}"/>
              </a:ext>
            </a:extLst>
          </p:cNvPr>
          <p:cNvPicPr/>
          <p:nvPr/>
        </p:nvPicPr>
        <p:blipFill>
          <a:blip r:embed="rId2"/>
          <a:srcRect/>
          <a:stretch>
            <a:fillRect/>
          </a:stretch>
        </p:blipFill>
        <p:spPr>
          <a:xfrm>
            <a:off x="3975519" y="131672"/>
            <a:ext cx="4240961" cy="1007015"/>
          </a:xfrm>
          <a:prstGeom prst="rect">
            <a:avLst/>
          </a:prstGeom>
          <a:ln/>
        </p:spPr>
      </p:pic>
      <p:sp>
        <p:nvSpPr>
          <p:cNvPr id="3" name="TextBox 2">
            <a:extLst>
              <a:ext uri="{FF2B5EF4-FFF2-40B4-BE49-F238E27FC236}">
                <a16:creationId xmlns:a16="http://schemas.microsoft.com/office/drawing/2014/main" id="{5338D6EA-F1D7-4BFC-BA63-8AB7EDFEDB0E}"/>
              </a:ext>
            </a:extLst>
          </p:cNvPr>
          <p:cNvSpPr txBox="1"/>
          <p:nvPr/>
        </p:nvSpPr>
        <p:spPr>
          <a:xfrm>
            <a:off x="2817017" y="1413184"/>
            <a:ext cx="6557963"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Implied-in-law Contract Example:</a:t>
            </a:r>
          </a:p>
          <a:p>
            <a:r>
              <a:rPr lang="en-US" sz="3200" b="1" dirty="0">
                <a:latin typeface="Times New Roman" panose="02020603050405020304" pitchFamily="18" charset="0"/>
                <a:cs typeface="Times New Roman" panose="02020603050405020304" pitchFamily="18" charset="0"/>
              </a:rPr>
              <a:t>             Emergency Services</a:t>
            </a:r>
          </a:p>
        </p:txBody>
      </p:sp>
      <p:pic>
        <p:nvPicPr>
          <p:cNvPr id="5" name="Picture 4" descr="A person being carried by another person&#10;&#10;Description automatically generated">
            <a:extLst>
              <a:ext uri="{FF2B5EF4-FFF2-40B4-BE49-F238E27FC236}">
                <a16:creationId xmlns:a16="http://schemas.microsoft.com/office/drawing/2014/main" id="{C54F8DC3-6B63-4417-AFA6-2386B04B5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931" y="2914418"/>
            <a:ext cx="2924583" cy="3315163"/>
          </a:xfrm>
          <a:prstGeom prst="rect">
            <a:avLst/>
          </a:prstGeom>
        </p:spPr>
      </p:pic>
      <p:pic>
        <p:nvPicPr>
          <p:cNvPr id="7" name="Picture 6" descr="A cartoon of doctors helping a patient&#10;&#10;Description automatically generated">
            <a:extLst>
              <a:ext uri="{FF2B5EF4-FFF2-40B4-BE49-F238E27FC236}">
                <a16:creationId xmlns:a16="http://schemas.microsoft.com/office/drawing/2014/main" id="{D2EF4F3A-817A-46DF-B3FD-516039D0B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079" y="3041100"/>
            <a:ext cx="2156415" cy="3315163"/>
          </a:xfrm>
          <a:prstGeom prst="rect">
            <a:avLst/>
          </a:prstGeom>
        </p:spPr>
      </p:pic>
    </p:spTree>
    <p:extLst>
      <p:ext uri="{BB962C8B-B14F-4D97-AF65-F5344CB8AC3E}">
        <p14:creationId xmlns:p14="http://schemas.microsoft.com/office/powerpoint/2010/main" val="2735798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0F57-2AFC-2967-2F38-08B90FCDD173}"/>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A18885F4-AE87-53AD-CDA5-EEC794802901}"/>
              </a:ext>
            </a:extLst>
          </p:cNvPr>
          <p:cNvPicPr/>
          <p:nvPr/>
        </p:nvPicPr>
        <p:blipFill>
          <a:blip r:embed="rId3"/>
          <a:srcRect/>
          <a:stretch>
            <a:fillRect/>
          </a:stretch>
        </p:blipFill>
        <p:spPr>
          <a:xfrm>
            <a:off x="3975519" y="131672"/>
            <a:ext cx="4240961" cy="1007015"/>
          </a:xfrm>
          <a:prstGeom prst="rect">
            <a:avLst/>
          </a:prstGeom>
          <a:ln/>
        </p:spPr>
      </p:pic>
      <p:sp>
        <p:nvSpPr>
          <p:cNvPr id="3" name="TextBox 2">
            <a:extLst>
              <a:ext uri="{FF2B5EF4-FFF2-40B4-BE49-F238E27FC236}">
                <a16:creationId xmlns:a16="http://schemas.microsoft.com/office/drawing/2014/main" id="{0C86A32D-268B-46B1-8825-EF612082C874}"/>
              </a:ext>
            </a:extLst>
          </p:cNvPr>
          <p:cNvSpPr txBox="1"/>
          <p:nvPr/>
        </p:nvSpPr>
        <p:spPr>
          <a:xfrm>
            <a:off x="4581523" y="1255540"/>
            <a:ext cx="302895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Counteroffer</a:t>
            </a:r>
          </a:p>
        </p:txBody>
      </p:sp>
      <p:sp>
        <p:nvSpPr>
          <p:cNvPr id="2" name="TextBox 1">
            <a:extLst>
              <a:ext uri="{FF2B5EF4-FFF2-40B4-BE49-F238E27FC236}">
                <a16:creationId xmlns:a16="http://schemas.microsoft.com/office/drawing/2014/main" id="{DDC35547-811A-4DCA-96CC-0E77BA723C32}"/>
              </a:ext>
            </a:extLst>
          </p:cNvPr>
          <p:cNvSpPr txBox="1"/>
          <p:nvPr/>
        </p:nvSpPr>
        <p:spPr>
          <a:xfrm flipH="1">
            <a:off x="1" y="2233245"/>
            <a:ext cx="12191999"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counteroffer is a response to an original offer that modifies its terms, which may include changes to the price or other conditions. It indicates that the original offer has been rejected and proposes new terms for negotiation.</a:t>
            </a:r>
          </a:p>
        </p:txBody>
      </p:sp>
      <p:pic>
        <p:nvPicPr>
          <p:cNvPr id="5" name="Picture 4" descr="A cartoon of a person in a suit&#10;&#10;Description automatically generated">
            <a:extLst>
              <a:ext uri="{FF2B5EF4-FFF2-40B4-BE49-F238E27FC236}">
                <a16:creationId xmlns:a16="http://schemas.microsoft.com/office/drawing/2014/main" id="{3948D1AB-51D6-49A7-AD53-7266C7827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650" y="4305576"/>
            <a:ext cx="1005073" cy="2224439"/>
          </a:xfrm>
          <a:prstGeom prst="rect">
            <a:avLst/>
          </a:prstGeom>
        </p:spPr>
      </p:pic>
      <p:pic>
        <p:nvPicPr>
          <p:cNvPr id="6" name="Picture 5" descr="A person in a suit with her arms crossed&#10;&#10;Description automatically generated">
            <a:extLst>
              <a:ext uri="{FF2B5EF4-FFF2-40B4-BE49-F238E27FC236}">
                <a16:creationId xmlns:a16="http://schemas.microsoft.com/office/drawing/2014/main" id="{D8EFF141-DEA6-4136-B294-9C3762A7A3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0553" y="4405592"/>
            <a:ext cx="1138430" cy="2161528"/>
          </a:xfrm>
          <a:prstGeom prst="rect">
            <a:avLst/>
          </a:prstGeom>
        </p:spPr>
      </p:pic>
      <p:sp>
        <p:nvSpPr>
          <p:cNvPr id="7" name="Arrow: Right 6">
            <a:extLst>
              <a:ext uri="{FF2B5EF4-FFF2-40B4-BE49-F238E27FC236}">
                <a16:creationId xmlns:a16="http://schemas.microsoft.com/office/drawing/2014/main" id="{8B1BDEFC-641B-48C2-872A-6BC98A356F15}"/>
              </a:ext>
            </a:extLst>
          </p:cNvPr>
          <p:cNvSpPr/>
          <p:nvPr/>
        </p:nvSpPr>
        <p:spPr>
          <a:xfrm>
            <a:off x="2525205" y="5002454"/>
            <a:ext cx="6651853" cy="66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4C8B7B1-1676-4489-A436-8AA933D541DB}"/>
              </a:ext>
            </a:extLst>
          </p:cNvPr>
          <p:cNvSpPr txBox="1"/>
          <p:nvPr/>
        </p:nvSpPr>
        <p:spPr>
          <a:xfrm>
            <a:off x="3125278" y="4851424"/>
            <a:ext cx="4791953" cy="369332"/>
          </a:xfrm>
          <a:prstGeom prst="rect">
            <a:avLst/>
          </a:prstGeom>
          <a:noFill/>
        </p:spPr>
        <p:txBody>
          <a:bodyPr wrap="none" rtlCol="0">
            <a:spAutoFit/>
          </a:bodyPr>
          <a:lstStyle/>
          <a:p>
            <a:r>
              <a:rPr lang="en-US" dirty="0"/>
              <a:t>“I will buy your house today for a million dollars.”</a:t>
            </a:r>
          </a:p>
        </p:txBody>
      </p:sp>
      <p:sp>
        <p:nvSpPr>
          <p:cNvPr id="9" name="Arrow: Right 8">
            <a:extLst>
              <a:ext uri="{FF2B5EF4-FFF2-40B4-BE49-F238E27FC236}">
                <a16:creationId xmlns:a16="http://schemas.microsoft.com/office/drawing/2014/main" id="{6252EAE6-170E-487F-80AB-5016374517DD}"/>
              </a:ext>
            </a:extLst>
          </p:cNvPr>
          <p:cNvSpPr/>
          <p:nvPr/>
        </p:nvSpPr>
        <p:spPr>
          <a:xfrm rot="10800000">
            <a:off x="2346384" y="6011883"/>
            <a:ext cx="6830673" cy="7144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5B97DC0-64C9-42C7-AC04-D584D6F54328}"/>
              </a:ext>
            </a:extLst>
          </p:cNvPr>
          <p:cNvSpPr txBox="1"/>
          <p:nvPr/>
        </p:nvSpPr>
        <p:spPr>
          <a:xfrm>
            <a:off x="2887154" y="5817833"/>
            <a:ext cx="5929124" cy="369332"/>
          </a:xfrm>
          <a:prstGeom prst="rect">
            <a:avLst/>
          </a:prstGeom>
          <a:noFill/>
        </p:spPr>
        <p:txBody>
          <a:bodyPr wrap="none" rtlCol="0">
            <a:spAutoFit/>
          </a:bodyPr>
          <a:lstStyle/>
          <a:p>
            <a:r>
              <a:rPr lang="en-US" dirty="0"/>
              <a:t>“I will sell my house to you tomorrow for two million dollars.”</a:t>
            </a:r>
          </a:p>
        </p:txBody>
      </p:sp>
      <p:sp>
        <p:nvSpPr>
          <p:cNvPr id="11" name="TextBox 10">
            <a:extLst>
              <a:ext uri="{FF2B5EF4-FFF2-40B4-BE49-F238E27FC236}">
                <a16:creationId xmlns:a16="http://schemas.microsoft.com/office/drawing/2014/main" id="{903D9904-E95C-4B98-A986-9838EBF7CCD3}"/>
              </a:ext>
            </a:extLst>
          </p:cNvPr>
          <p:cNvSpPr txBox="1"/>
          <p:nvPr/>
        </p:nvSpPr>
        <p:spPr>
          <a:xfrm flipH="1">
            <a:off x="1643640" y="3889529"/>
            <a:ext cx="1353072"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Offeror</a:t>
            </a:r>
          </a:p>
        </p:txBody>
      </p:sp>
      <p:sp>
        <p:nvSpPr>
          <p:cNvPr id="12" name="TextBox 11">
            <a:extLst>
              <a:ext uri="{FF2B5EF4-FFF2-40B4-BE49-F238E27FC236}">
                <a16:creationId xmlns:a16="http://schemas.microsoft.com/office/drawing/2014/main" id="{EC72D0C3-52ED-4909-BD11-68AB1B804A32}"/>
              </a:ext>
            </a:extLst>
          </p:cNvPr>
          <p:cNvSpPr txBox="1"/>
          <p:nvPr/>
        </p:nvSpPr>
        <p:spPr>
          <a:xfrm flipH="1">
            <a:off x="9310332" y="3957638"/>
            <a:ext cx="1446182"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Offeree</a:t>
            </a:r>
          </a:p>
        </p:txBody>
      </p:sp>
      <p:pic>
        <p:nvPicPr>
          <p:cNvPr id="14" name="Picture 13" descr="A bag of money with coins and a dollar sign&#10;&#10;Description automatically generated">
            <a:extLst>
              <a:ext uri="{FF2B5EF4-FFF2-40B4-BE49-F238E27FC236}">
                <a16:creationId xmlns:a16="http://schemas.microsoft.com/office/drawing/2014/main" id="{5887D50F-3AD2-480A-A6C2-6A03D0BEA3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096" y="4500444"/>
            <a:ext cx="1353072" cy="1440624"/>
          </a:xfrm>
          <a:prstGeom prst="rect">
            <a:avLst/>
          </a:prstGeom>
        </p:spPr>
      </p:pic>
      <p:pic>
        <p:nvPicPr>
          <p:cNvPr id="16" name="Picture 15" descr="A house with trees and bushes&#10;&#10;Description automatically generated">
            <a:extLst>
              <a:ext uri="{FF2B5EF4-FFF2-40B4-BE49-F238E27FC236}">
                <a16:creationId xmlns:a16="http://schemas.microsoft.com/office/drawing/2014/main" id="{697889E5-6D04-4A70-ACF8-0921F465E2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2477" y="4583411"/>
            <a:ext cx="1825667" cy="1574272"/>
          </a:xfrm>
          <a:prstGeom prst="rect">
            <a:avLst/>
          </a:prstGeom>
        </p:spPr>
      </p:pic>
      <p:sp>
        <p:nvSpPr>
          <p:cNvPr id="13" name="TextBox 12">
            <a:extLst>
              <a:ext uri="{FF2B5EF4-FFF2-40B4-BE49-F238E27FC236}">
                <a16:creationId xmlns:a16="http://schemas.microsoft.com/office/drawing/2014/main" id="{1E3E49AD-B905-4CAA-9A4D-081E4C9641F7}"/>
              </a:ext>
            </a:extLst>
          </p:cNvPr>
          <p:cNvSpPr txBox="1"/>
          <p:nvPr/>
        </p:nvSpPr>
        <p:spPr>
          <a:xfrm flipH="1">
            <a:off x="4946335" y="5157779"/>
            <a:ext cx="1005071" cy="369332"/>
          </a:xfrm>
          <a:prstGeom prst="rect">
            <a:avLst/>
          </a:prstGeom>
          <a:noFill/>
        </p:spPr>
        <p:txBody>
          <a:bodyPr wrap="square" rtlCol="0">
            <a:spAutoFit/>
          </a:bodyPr>
          <a:lstStyle/>
          <a:p>
            <a:r>
              <a:rPr lang="en-US" dirty="0">
                <a:solidFill>
                  <a:schemeClr val="bg1"/>
                </a:solidFill>
              </a:rPr>
              <a:t>offer</a:t>
            </a:r>
          </a:p>
        </p:txBody>
      </p:sp>
      <p:sp>
        <p:nvSpPr>
          <p:cNvPr id="17" name="TextBox 16">
            <a:extLst>
              <a:ext uri="{FF2B5EF4-FFF2-40B4-BE49-F238E27FC236}">
                <a16:creationId xmlns:a16="http://schemas.microsoft.com/office/drawing/2014/main" id="{F235D960-5531-4B58-841D-1C06710A8695}"/>
              </a:ext>
            </a:extLst>
          </p:cNvPr>
          <p:cNvSpPr txBox="1"/>
          <p:nvPr/>
        </p:nvSpPr>
        <p:spPr>
          <a:xfrm flipH="1">
            <a:off x="4641526" y="6153147"/>
            <a:ext cx="1802131" cy="369332"/>
          </a:xfrm>
          <a:prstGeom prst="rect">
            <a:avLst/>
          </a:prstGeom>
          <a:noFill/>
        </p:spPr>
        <p:txBody>
          <a:bodyPr wrap="square" rtlCol="0">
            <a:spAutoFit/>
          </a:bodyPr>
          <a:lstStyle/>
          <a:p>
            <a:r>
              <a:rPr lang="en-US" dirty="0">
                <a:solidFill>
                  <a:schemeClr val="bg1"/>
                </a:solidFill>
              </a:rPr>
              <a:t>counteroffer</a:t>
            </a:r>
          </a:p>
        </p:txBody>
      </p:sp>
    </p:spTree>
    <p:extLst>
      <p:ext uri="{BB962C8B-B14F-4D97-AF65-F5344CB8AC3E}">
        <p14:creationId xmlns:p14="http://schemas.microsoft.com/office/powerpoint/2010/main" val="2177491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29978-9A85-958C-11C6-360B954C836C}"/>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04A5A297-13DB-FB15-73B5-3BA32F1A3A8C}"/>
              </a:ext>
            </a:extLst>
          </p:cNvPr>
          <p:cNvPicPr/>
          <p:nvPr/>
        </p:nvPicPr>
        <p:blipFill>
          <a:blip r:embed="rId2"/>
          <a:srcRect/>
          <a:stretch>
            <a:fillRect/>
          </a:stretch>
        </p:blipFill>
        <p:spPr>
          <a:xfrm>
            <a:off x="3975519" y="131672"/>
            <a:ext cx="4240961" cy="1007015"/>
          </a:xfrm>
          <a:prstGeom prst="rect">
            <a:avLst/>
          </a:prstGeom>
          <a:ln/>
        </p:spPr>
      </p:pic>
      <p:pic>
        <p:nvPicPr>
          <p:cNvPr id="3" name="Picture 2" descr="A close-up of a sign&#10;&#10;AI-generated content may be incorrect.">
            <a:extLst>
              <a:ext uri="{FF2B5EF4-FFF2-40B4-BE49-F238E27FC236}">
                <a16:creationId xmlns:a16="http://schemas.microsoft.com/office/drawing/2014/main" id="{6D9C4381-AACB-8AA5-F43F-A45E22011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14" y="1657351"/>
            <a:ext cx="9656069" cy="4570920"/>
          </a:xfrm>
          <a:prstGeom prst="rect">
            <a:avLst/>
          </a:prstGeom>
        </p:spPr>
      </p:pic>
      <p:sp>
        <p:nvSpPr>
          <p:cNvPr id="2" name="Arrow: Right 1">
            <a:extLst>
              <a:ext uri="{FF2B5EF4-FFF2-40B4-BE49-F238E27FC236}">
                <a16:creationId xmlns:a16="http://schemas.microsoft.com/office/drawing/2014/main" id="{71977C26-827B-D394-9296-551E712BD8DB}"/>
              </a:ext>
            </a:extLst>
          </p:cNvPr>
          <p:cNvSpPr/>
          <p:nvPr/>
        </p:nvSpPr>
        <p:spPr>
          <a:xfrm rot="16200000">
            <a:off x="4806473" y="6079454"/>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7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E686B-3EB8-A480-38E8-41EDAF28F7E8}"/>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573FC3C0-0D92-5865-199E-2BF75B27EC46}"/>
              </a:ext>
            </a:extLst>
          </p:cNvPr>
          <p:cNvPicPr/>
          <p:nvPr/>
        </p:nvPicPr>
        <p:blipFill>
          <a:blip r:embed="rId2"/>
          <a:srcRect/>
          <a:stretch>
            <a:fillRect/>
          </a:stretch>
        </p:blipFill>
        <p:spPr>
          <a:xfrm>
            <a:off x="3975519" y="131672"/>
            <a:ext cx="4240961" cy="1007015"/>
          </a:xfrm>
          <a:prstGeom prst="rect">
            <a:avLst/>
          </a:prstGeom>
          <a:ln/>
        </p:spPr>
      </p:pic>
      <p:pic>
        <p:nvPicPr>
          <p:cNvPr id="5" name="Picture 4" descr="A blue and white logo&#10;&#10;Description automatically generated">
            <a:extLst>
              <a:ext uri="{FF2B5EF4-FFF2-40B4-BE49-F238E27FC236}">
                <a16:creationId xmlns:a16="http://schemas.microsoft.com/office/drawing/2014/main" id="{6B9C58F5-95D2-4156-84CB-7EB2FE991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045" y="1138687"/>
            <a:ext cx="1915490" cy="644532"/>
          </a:xfrm>
          <a:prstGeom prst="rect">
            <a:avLst/>
          </a:prstGeom>
        </p:spPr>
      </p:pic>
      <p:sp>
        <p:nvSpPr>
          <p:cNvPr id="3" name="TextBox 2">
            <a:extLst>
              <a:ext uri="{FF2B5EF4-FFF2-40B4-BE49-F238E27FC236}">
                <a16:creationId xmlns:a16="http://schemas.microsoft.com/office/drawing/2014/main" id="{81380BE2-C1DC-4D3E-99E0-05775D42AFDF}"/>
              </a:ext>
            </a:extLst>
          </p:cNvPr>
          <p:cNvSpPr txBox="1"/>
          <p:nvPr/>
        </p:nvSpPr>
        <p:spPr>
          <a:xfrm flipH="1">
            <a:off x="273843" y="1460953"/>
            <a:ext cx="11644312" cy="6555641"/>
          </a:xfrm>
          <a:prstGeom prst="rect">
            <a:avLst/>
          </a:prstGeom>
          <a:noFill/>
        </p:spPr>
        <p:txBody>
          <a:bodyPr wrap="square" rtlCol="0">
            <a:spAutoFit/>
          </a:bodyPr>
          <a:lstStyle/>
          <a:p>
            <a:endParaRPr lang="en-US" dirty="0"/>
          </a:p>
          <a:p>
            <a:pPr algn="ctr"/>
            <a:r>
              <a:rPr lang="en-US" sz="2400" b="1" dirty="0">
                <a:latin typeface="Times New Roman" panose="02020603050405020304" pitchFamily="18" charset="0"/>
                <a:cs typeface="Times New Roman" panose="02020603050405020304" pitchFamily="18" charset="0"/>
              </a:rPr>
              <a:t>Business Law: Learning Objectives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Objective #1: Students will learn the moral and political foundations of U.S. law, especially as they pertain to business.</a:t>
            </a:r>
            <a:endParaRPr lang="en-US"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Objective #2: Students will learn the essential elements of a legally binding contract and analyze how contract law applies to business transactions.</a:t>
            </a:r>
            <a:endParaRPr lang="en-US" dirty="0">
              <a:latin typeface="Times New Roman" panose="02020603050405020304" pitchFamily="18" charset="0"/>
              <a:cs typeface="Times New Roman" panose="02020603050405020304" pitchFamily="18" charset="0"/>
            </a:endParaRPr>
          </a:p>
          <a:p>
            <a:pPr fontAlgn="base"/>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Objective #3: Students will learn different types of business organizations, such as sole proprietorships, partnerships, corporations, and limited liability companies (LLCs), and understand the difference between for-profit, non-profit, and not-for-profit enterprises.</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Objective #4: Students will learn key aspects of employment law relevant to businesses, including the employment-at-will doctrine, Title VII of the 1964 Civil Rights Act, the Federal Labor Standards Act (FLSA), and the Occupational Health and Safety Organization (OSHA).</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Objective #5: Students will learn the various forms of intellectual property rights, their legal foundations, and their significance in protecting creative and innovative endeavors.</a:t>
            </a:r>
            <a:endParaRPr lang="en-US" dirty="0">
              <a:latin typeface="Times New Roman" panose="02020603050405020304" pitchFamily="18" charset="0"/>
              <a:cs typeface="Times New Roman" panose="02020603050405020304" pitchFamily="18" charset="0"/>
            </a:endParaRPr>
          </a:p>
          <a:p>
            <a:br>
              <a:rPr lang="en-US" dirty="0"/>
            </a:br>
            <a:endParaRPr lang="en-US" dirty="0"/>
          </a:p>
          <a:p>
            <a:br>
              <a:rPr lang="en-US" dirty="0"/>
            </a:br>
            <a:endParaRPr lang="en-US" dirty="0"/>
          </a:p>
        </p:txBody>
      </p:sp>
    </p:spTree>
    <p:extLst>
      <p:ext uri="{BB962C8B-B14F-4D97-AF65-F5344CB8AC3E}">
        <p14:creationId xmlns:p14="http://schemas.microsoft.com/office/powerpoint/2010/main" val="155939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0F57-2AFC-2967-2F38-08B90FCDD173}"/>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A18885F4-AE87-53AD-CDA5-EEC794802901}"/>
              </a:ext>
            </a:extLst>
          </p:cNvPr>
          <p:cNvPicPr/>
          <p:nvPr/>
        </p:nvPicPr>
        <p:blipFill>
          <a:blip r:embed="rId2"/>
          <a:srcRect/>
          <a:stretch>
            <a:fillRect/>
          </a:stretch>
        </p:blipFill>
        <p:spPr>
          <a:xfrm>
            <a:off x="3975519" y="274495"/>
            <a:ext cx="4240961" cy="1007015"/>
          </a:xfrm>
          <a:prstGeom prst="rect">
            <a:avLst/>
          </a:prstGeom>
          <a:ln/>
        </p:spPr>
      </p:pic>
      <p:sp>
        <p:nvSpPr>
          <p:cNvPr id="2" name="TextBox 1">
            <a:extLst>
              <a:ext uri="{FF2B5EF4-FFF2-40B4-BE49-F238E27FC236}">
                <a16:creationId xmlns:a16="http://schemas.microsoft.com/office/drawing/2014/main" id="{3F84AC00-C3BA-46B3-BA22-4DB77CDE7C9C}"/>
              </a:ext>
            </a:extLst>
          </p:cNvPr>
          <p:cNvSpPr txBox="1"/>
          <p:nvPr/>
        </p:nvSpPr>
        <p:spPr>
          <a:xfrm>
            <a:off x="4581524" y="1614488"/>
            <a:ext cx="302895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Awareness</a:t>
            </a:r>
          </a:p>
        </p:txBody>
      </p:sp>
      <p:sp>
        <p:nvSpPr>
          <p:cNvPr id="5" name="TextBox 4">
            <a:extLst>
              <a:ext uri="{FF2B5EF4-FFF2-40B4-BE49-F238E27FC236}">
                <a16:creationId xmlns:a16="http://schemas.microsoft.com/office/drawing/2014/main" id="{F72101D3-2C87-4A31-A3E6-CADF769D518F}"/>
              </a:ext>
            </a:extLst>
          </p:cNvPr>
          <p:cNvSpPr txBox="1"/>
          <p:nvPr/>
        </p:nvSpPr>
        <p:spPr>
          <a:xfrm>
            <a:off x="302378" y="2736620"/>
            <a:ext cx="12052093" cy="830997"/>
          </a:xfrm>
          <a:prstGeom prst="rect">
            <a:avLst/>
          </a:prstGeom>
          <a:noFill/>
        </p:spPr>
        <p:txBody>
          <a:bodyPr wrap="square" rtlCol="0">
            <a:spAutoFit/>
          </a:bodyPr>
          <a:lstStyle/>
          <a:p>
            <a:r>
              <a:rPr lang="en-US" sz="2400" b="1" dirty="0"/>
              <a:t>            </a:t>
            </a:r>
            <a:r>
              <a:rPr lang="en-US" sz="2400" b="1" dirty="0">
                <a:latin typeface="Times New Roman" panose="02020603050405020304" pitchFamily="18" charset="0"/>
                <a:cs typeface="Times New Roman" panose="02020603050405020304" pitchFamily="18" charset="0"/>
              </a:rPr>
              <a:t>Awareness is often called a “meeting of the minds” – meaning all parties </a:t>
            </a:r>
          </a:p>
          <a:p>
            <a:r>
              <a:rPr lang="en-US" sz="2400" b="1" dirty="0">
                <a:latin typeface="Times New Roman" panose="02020603050405020304" pitchFamily="18" charset="0"/>
                <a:cs typeface="Times New Roman" panose="02020603050405020304" pitchFamily="18" charset="0"/>
              </a:rPr>
              <a:t>    are fully aware and understand the terms and conditions of the offer and acceptance.</a:t>
            </a:r>
          </a:p>
        </p:txBody>
      </p:sp>
      <p:pic>
        <p:nvPicPr>
          <p:cNvPr id="7" name="Picture 6" descr="A yellow text on a black background&#10;&#10;Description automatically generated">
            <a:extLst>
              <a:ext uri="{FF2B5EF4-FFF2-40B4-BE49-F238E27FC236}">
                <a16:creationId xmlns:a16="http://schemas.microsoft.com/office/drawing/2014/main" id="{8745E089-E5E8-4020-A269-5D4C744DF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168" y="4096412"/>
            <a:ext cx="4698945" cy="1852630"/>
          </a:xfrm>
          <a:prstGeom prst="rect">
            <a:avLst/>
          </a:prstGeom>
        </p:spPr>
      </p:pic>
      <p:pic>
        <p:nvPicPr>
          <p:cNvPr id="9" name="Picture 8" descr="A cartoon of a person in a suit&#10;&#10;Description automatically generated">
            <a:extLst>
              <a:ext uri="{FF2B5EF4-FFF2-40B4-BE49-F238E27FC236}">
                <a16:creationId xmlns:a16="http://schemas.microsoft.com/office/drawing/2014/main" id="{C05F6905-B1F3-4E6E-963E-2D699D821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927" y="4305576"/>
            <a:ext cx="1005073" cy="2224439"/>
          </a:xfrm>
          <a:prstGeom prst="rect">
            <a:avLst/>
          </a:prstGeom>
        </p:spPr>
      </p:pic>
      <p:sp>
        <p:nvSpPr>
          <p:cNvPr id="11" name="TextBox 10">
            <a:extLst>
              <a:ext uri="{FF2B5EF4-FFF2-40B4-BE49-F238E27FC236}">
                <a16:creationId xmlns:a16="http://schemas.microsoft.com/office/drawing/2014/main" id="{128AC4A4-44BD-4737-BF58-799544E63154}"/>
              </a:ext>
            </a:extLst>
          </p:cNvPr>
          <p:cNvSpPr txBox="1"/>
          <p:nvPr/>
        </p:nvSpPr>
        <p:spPr>
          <a:xfrm flipH="1">
            <a:off x="1764411" y="3889529"/>
            <a:ext cx="1353072"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Offeror</a:t>
            </a:r>
          </a:p>
        </p:txBody>
      </p:sp>
      <p:sp>
        <p:nvSpPr>
          <p:cNvPr id="12" name="TextBox 11">
            <a:extLst>
              <a:ext uri="{FF2B5EF4-FFF2-40B4-BE49-F238E27FC236}">
                <a16:creationId xmlns:a16="http://schemas.microsoft.com/office/drawing/2014/main" id="{3231D3CF-FF7C-49C8-A474-F35F6B3EFB81}"/>
              </a:ext>
            </a:extLst>
          </p:cNvPr>
          <p:cNvSpPr txBox="1"/>
          <p:nvPr/>
        </p:nvSpPr>
        <p:spPr>
          <a:xfrm flipH="1">
            <a:off x="8829675" y="3900486"/>
            <a:ext cx="1374745"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Offeree</a:t>
            </a:r>
          </a:p>
        </p:txBody>
      </p:sp>
      <p:sp>
        <p:nvSpPr>
          <p:cNvPr id="13" name="Arrow: Right 12">
            <a:extLst>
              <a:ext uri="{FF2B5EF4-FFF2-40B4-BE49-F238E27FC236}">
                <a16:creationId xmlns:a16="http://schemas.microsoft.com/office/drawing/2014/main" id="{195C12B7-1A2C-4860-B149-9E6E9EB134B2}"/>
              </a:ext>
            </a:extLst>
          </p:cNvPr>
          <p:cNvSpPr/>
          <p:nvPr/>
        </p:nvSpPr>
        <p:spPr>
          <a:xfrm>
            <a:off x="2873064" y="4464267"/>
            <a:ext cx="42944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4D210DE-A51A-4611-8F5C-AA9D129DEAA1}"/>
              </a:ext>
            </a:extLst>
          </p:cNvPr>
          <p:cNvSpPr/>
          <p:nvPr/>
        </p:nvSpPr>
        <p:spPr>
          <a:xfrm rot="10800000">
            <a:off x="8253986" y="4435069"/>
            <a:ext cx="6355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in a suit with her arms crossed&#10;&#10;Description automatically generated">
            <a:extLst>
              <a:ext uri="{FF2B5EF4-FFF2-40B4-BE49-F238E27FC236}">
                <a16:creationId xmlns:a16="http://schemas.microsoft.com/office/drawing/2014/main" id="{314FD82B-2F7F-42E9-BD0A-A60F73DEF3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0216" y="4305576"/>
            <a:ext cx="1138430" cy="2161528"/>
          </a:xfrm>
          <a:prstGeom prst="rect">
            <a:avLst/>
          </a:prstGeom>
        </p:spPr>
      </p:pic>
    </p:spTree>
    <p:extLst>
      <p:ext uri="{BB962C8B-B14F-4D97-AF65-F5344CB8AC3E}">
        <p14:creationId xmlns:p14="http://schemas.microsoft.com/office/powerpoint/2010/main" val="576963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29978-9A85-958C-11C6-360B954C836C}"/>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04A5A297-13DB-FB15-73B5-3BA32F1A3A8C}"/>
              </a:ext>
            </a:extLst>
          </p:cNvPr>
          <p:cNvPicPr/>
          <p:nvPr/>
        </p:nvPicPr>
        <p:blipFill>
          <a:blip r:embed="rId2"/>
          <a:srcRect/>
          <a:stretch>
            <a:fillRect/>
          </a:stretch>
        </p:blipFill>
        <p:spPr>
          <a:xfrm>
            <a:off x="3975519" y="131672"/>
            <a:ext cx="4240961" cy="1007015"/>
          </a:xfrm>
          <a:prstGeom prst="rect">
            <a:avLst/>
          </a:prstGeom>
          <a:ln/>
        </p:spPr>
      </p:pic>
      <p:pic>
        <p:nvPicPr>
          <p:cNvPr id="3" name="Picture 2" descr="A close-up of a sign&#10;&#10;AI-generated content may be incorrect.">
            <a:extLst>
              <a:ext uri="{FF2B5EF4-FFF2-40B4-BE49-F238E27FC236}">
                <a16:creationId xmlns:a16="http://schemas.microsoft.com/office/drawing/2014/main" id="{6D9C4381-AACB-8AA5-F43F-A45E22011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14" y="1657351"/>
            <a:ext cx="9656069" cy="4570920"/>
          </a:xfrm>
          <a:prstGeom prst="rect">
            <a:avLst/>
          </a:prstGeom>
        </p:spPr>
      </p:pic>
      <p:sp>
        <p:nvSpPr>
          <p:cNvPr id="2" name="Arrow: Right 1">
            <a:extLst>
              <a:ext uri="{FF2B5EF4-FFF2-40B4-BE49-F238E27FC236}">
                <a16:creationId xmlns:a16="http://schemas.microsoft.com/office/drawing/2014/main" id="{71977C26-827B-D394-9296-551E712BD8DB}"/>
              </a:ext>
            </a:extLst>
          </p:cNvPr>
          <p:cNvSpPr/>
          <p:nvPr/>
        </p:nvSpPr>
        <p:spPr>
          <a:xfrm rot="16200000">
            <a:off x="6478107" y="6052041"/>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20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0F57-2AFC-2967-2F38-08B90FCDD173}"/>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A18885F4-AE87-53AD-CDA5-EEC794802901}"/>
              </a:ext>
            </a:extLst>
          </p:cNvPr>
          <p:cNvPicPr/>
          <p:nvPr/>
        </p:nvPicPr>
        <p:blipFill>
          <a:blip r:embed="rId2"/>
          <a:srcRect/>
          <a:stretch>
            <a:fillRect/>
          </a:stretch>
        </p:blipFill>
        <p:spPr>
          <a:xfrm>
            <a:off x="3975519" y="131672"/>
            <a:ext cx="4240961" cy="1007015"/>
          </a:xfrm>
          <a:prstGeom prst="rect">
            <a:avLst/>
          </a:prstGeom>
          <a:ln/>
        </p:spPr>
      </p:pic>
      <p:sp>
        <p:nvSpPr>
          <p:cNvPr id="3" name="TextBox 2">
            <a:extLst>
              <a:ext uri="{FF2B5EF4-FFF2-40B4-BE49-F238E27FC236}">
                <a16:creationId xmlns:a16="http://schemas.microsoft.com/office/drawing/2014/main" id="{0C86A32D-268B-46B1-8825-EF612082C874}"/>
              </a:ext>
            </a:extLst>
          </p:cNvPr>
          <p:cNvSpPr txBox="1"/>
          <p:nvPr/>
        </p:nvSpPr>
        <p:spPr>
          <a:xfrm>
            <a:off x="4581524" y="1614488"/>
            <a:ext cx="302895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Consideration</a:t>
            </a:r>
          </a:p>
        </p:txBody>
      </p:sp>
      <p:sp>
        <p:nvSpPr>
          <p:cNvPr id="2" name="TextBox 1">
            <a:extLst>
              <a:ext uri="{FF2B5EF4-FFF2-40B4-BE49-F238E27FC236}">
                <a16:creationId xmlns:a16="http://schemas.microsoft.com/office/drawing/2014/main" id="{DDC35547-811A-4DCA-96CC-0E77BA723C32}"/>
              </a:ext>
            </a:extLst>
          </p:cNvPr>
          <p:cNvSpPr txBox="1"/>
          <p:nvPr/>
        </p:nvSpPr>
        <p:spPr>
          <a:xfrm flipH="1">
            <a:off x="-1" y="2736620"/>
            <a:ext cx="12191999"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Consideration is the value each party agrees to exchange to the other party.</a:t>
            </a:r>
          </a:p>
          <a:p>
            <a:r>
              <a:rPr lang="en-US" sz="2400" b="1" dirty="0">
                <a:latin typeface="Times New Roman" panose="02020603050405020304" pitchFamily="18" charset="0"/>
                <a:cs typeface="Times New Roman" panose="02020603050405020304" pitchFamily="18" charset="0"/>
              </a:rPr>
              <a:t>It can be money, goods, services, promises, or any form of legal tender agreed by the parties.</a:t>
            </a:r>
          </a:p>
        </p:txBody>
      </p:sp>
      <p:pic>
        <p:nvPicPr>
          <p:cNvPr id="5" name="Picture 4" descr="A cartoon of a person in a suit&#10;&#10;Description automatically generated">
            <a:extLst>
              <a:ext uri="{FF2B5EF4-FFF2-40B4-BE49-F238E27FC236}">
                <a16:creationId xmlns:a16="http://schemas.microsoft.com/office/drawing/2014/main" id="{3948D1AB-51D6-49A7-AD53-7266C7827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927" y="4305576"/>
            <a:ext cx="1005073" cy="2224439"/>
          </a:xfrm>
          <a:prstGeom prst="rect">
            <a:avLst/>
          </a:prstGeom>
        </p:spPr>
      </p:pic>
      <p:pic>
        <p:nvPicPr>
          <p:cNvPr id="6" name="Picture 5" descr="A person in a suit with her arms crossed&#10;&#10;Description automatically generated">
            <a:extLst>
              <a:ext uri="{FF2B5EF4-FFF2-40B4-BE49-F238E27FC236}">
                <a16:creationId xmlns:a16="http://schemas.microsoft.com/office/drawing/2014/main" id="{D8EFF141-DEA6-4136-B294-9C3762A7A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0216" y="4405592"/>
            <a:ext cx="1138430" cy="2161528"/>
          </a:xfrm>
          <a:prstGeom prst="rect">
            <a:avLst/>
          </a:prstGeom>
        </p:spPr>
      </p:pic>
      <p:sp>
        <p:nvSpPr>
          <p:cNvPr id="7" name="Arrow: Right 6">
            <a:extLst>
              <a:ext uri="{FF2B5EF4-FFF2-40B4-BE49-F238E27FC236}">
                <a16:creationId xmlns:a16="http://schemas.microsoft.com/office/drawing/2014/main" id="{8B1BDEFC-641B-48C2-872A-6BC98A356F15}"/>
              </a:ext>
            </a:extLst>
          </p:cNvPr>
          <p:cNvSpPr/>
          <p:nvPr/>
        </p:nvSpPr>
        <p:spPr>
          <a:xfrm>
            <a:off x="3001458" y="5159622"/>
            <a:ext cx="5344300" cy="369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4C8B7B1-1676-4489-A436-8AA933D541DB}"/>
              </a:ext>
            </a:extLst>
          </p:cNvPr>
          <p:cNvSpPr txBox="1"/>
          <p:nvPr/>
        </p:nvSpPr>
        <p:spPr>
          <a:xfrm>
            <a:off x="3125278" y="4851424"/>
            <a:ext cx="4791953" cy="369332"/>
          </a:xfrm>
          <a:prstGeom prst="rect">
            <a:avLst/>
          </a:prstGeom>
          <a:noFill/>
        </p:spPr>
        <p:txBody>
          <a:bodyPr wrap="none" rtlCol="0">
            <a:spAutoFit/>
          </a:bodyPr>
          <a:lstStyle/>
          <a:p>
            <a:r>
              <a:rPr lang="en-US" dirty="0"/>
              <a:t>“I will buy your house today for a million dollars.”</a:t>
            </a:r>
          </a:p>
        </p:txBody>
      </p:sp>
      <p:sp>
        <p:nvSpPr>
          <p:cNvPr id="9" name="Arrow: Right 8">
            <a:extLst>
              <a:ext uri="{FF2B5EF4-FFF2-40B4-BE49-F238E27FC236}">
                <a16:creationId xmlns:a16="http://schemas.microsoft.com/office/drawing/2014/main" id="{6252EAE6-170E-487F-80AB-5016374517DD}"/>
              </a:ext>
            </a:extLst>
          </p:cNvPr>
          <p:cNvSpPr/>
          <p:nvPr/>
        </p:nvSpPr>
        <p:spPr>
          <a:xfrm rot="10800000">
            <a:off x="2667000" y="5897581"/>
            <a:ext cx="5819939" cy="369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5B97DC0-64C9-42C7-AC04-D584D6F54328}"/>
              </a:ext>
            </a:extLst>
          </p:cNvPr>
          <p:cNvSpPr txBox="1"/>
          <p:nvPr/>
        </p:nvSpPr>
        <p:spPr>
          <a:xfrm>
            <a:off x="2954603" y="5628266"/>
            <a:ext cx="5314404" cy="369332"/>
          </a:xfrm>
          <a:prstGeom prst="rect">
            <a:avLst/>
          </a:prstGeom>
          <a:noFill/>
        </p:spPr>
        <p:txBody>
          <a:bodyPr wrap="none" rtlCol="0">
            <a:spAutoFit/>
          </a:bodyPr>
          <a:lstStyle/>
          <a:p>
            <a:r>
              <a:rPr lang="en-US" dirty="0"/>
              <a:t>“I will sell my house to you today for a million dollars.”</a:t>
            </a:r>
          </a:p>
        </p:txBody>
      </p:sp>
      <p:sp>
        <p:nvSpPr>
          <p:cNvPr id="11" name="TextBox 10">
            <a:extLst>
              <a:ext uri="{FF2B5EF4-FFF2-40B4-BE49-F238E27FC236}">
                <a16:creationId xmlns:a16="http://schemas.microsoft.com/office/drawing/2014/main" id="{903D9904-E95C-4B98-A986-9838EBF7CCD3}"/>
              </a:ext>
            </a:extLst>
          </p:cNvPr>
          <p:cNvSpPr txBox="1"/>
          <p:nvPr/>
        </p:nvSpPr>
        <p:spPr>
          <a:xfrm flipH="1">
            <a:off x="1764411" y="3889529"/>
            <a:ext cx="1353072"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Offeror</a:t>
            </a:r>
          </a:p>
        </p:txBody>
      </p:sp>
      <p:sp>
        <p:nvSpPr>
          <p:cNvPr id="12" name="TextBox 11">
            <a:extLst>
              <a:ext uri="{FF2B5EF4-FFF2-40B4-BE49-F238E27FC236}">
                <a16:creationId xmlns:a16="http://schemas.microsoft.com/office/drawing/2014/main" id="{EC72D0C3-52ED-4909-BD11-68AB1B804A32}"/>
              </a:ext>
            </a:extLst>
          </p:cNvPr>
          <p:cNvSpPr txBox="1"/>
          <p:nvPr/>
        </p:nvSpPr>
        <p:spPr>
          <a:xfrm flipH="1">
            <a:off x="8758238" y="3957638"/>
            <a:ext cx="1446182"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Offeree</a:t>
            </a:r>
          </a:p>
        </p:txBody>
      </p:sp>
      <p:pic>
        <p:nvPicPr>
          <p:cNvPr id="14" name="Picture 13" descr="A bag of money with coins and a dollar sign&#10;&#10;Description automatically generated">
            <a:extLst>
              <a:ext uri="{FF2B5EF4-FFF2-40B4-BE49-F238E27FC236}">
                <a16:creationId xmlns:a16="http://schemas.microsoft.com/office/drawing/2014/main" id="{5887D50F-3AD2-480A-A6C2-6A03D0BEA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96" y="4500444"/>
            <a:ext cx="1353072" cy="1440624"/>
          </a:xfrm>
          <a:prstGeom prst="rect">
            <a:avLst/>
          </a:prstGeom>
        </p:spPr>
      </p:pic>
      <p:pic>
        <p:nvPicPr>
          <p:cNvPr id="16" name="Picture 15" descr="A house with trees and bushes&#10;&#10;Description automatically generated">
            <a:extLst>
              <a:ext uri="{FF2B5EF4-FFF2-40B4-BE49-F238E27FC236}">
                <a16:creationId xmlns:a16="http://schemas.microsoft.com/office/drawing/2014/main" id="{697889E5-6D04-4A70-ACF8-0921F465E2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1923" y="4583411"/>
            <a:ext cx="1825667" cy="1574272"/>
          </a:xfrm>
          <a:prstGeom prst="rect">
            <a:avLst/>
          </a:prstGeom>
        </p:spPr>
      </p:pic>
    </p:spTree>
    <p:extLst>
      <p:ext uri="{BB962C8B-B14F-4D97-AF65-F5344CB8AC3E}">
        <p14:creationId xmlns:p14="http://schemas.microsoft.com/office/powerpoint/2010/main" val="679043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29978-9A85-958C-11C6-360B954C836C}"/>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04A5A297-13DB-FB15-73B5-3BA32F1A3A8C}"/>
              </a:ext>
            </a:extLst>
          </p:cNvPr>
          <p:cNvPicPr/>
          <p:nvPr/>
        </p:nvPicPr>
        <p:blipFill>
          <a:blip r:embed="rId2"/>
          <a:srcRect/>
          <a:stretch>
            <a:fillRect/>
          </a:stretch>
        </p:blipFill>
        <p:spPr>
          <a:xfrm>
            <a:off x="3975519" y="131672"/>
            <a:ext cx="4240961" cy="1007015"/>
          </a:xfrm>
          <a:prstGeom prst="rect">
            <a:avLst/>
          </a:prstGeom>
          <a:ln/>
        </p:spPr>
      </p:pic>
      <p:pic>
        <p:nvPicPr>
          <p:cNvPr id="3" name="Picture 2" descr="A close-up of a sign&#10;&#10;AI-generated content may be incorrect.">
            <a:extLst>
              <a:ext uri="{FF2B5EF4-FFF2-40B4-BE49-F238E27FC236}">
                <a16:creationId xmlns:a16="http://schemas.microsoft.com/office/drawing/2014/main" id="{6D9C4381-AACB-8AA5-F43F-A45E22011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14" y="1657351"/>
            <a:ext cx="9656069" cy="4570920"/>
          </a:xfrm>
          <a:prstGeom prst="rect">
            <a:avLst/>
          </a:prstGeom>
        </p:spPr>
      </p:pic>
      <p:sp>
        <p:nvSpPr>
          <p:cNvPr id="2" name="Arrow: Right 1">
            <a:extLst>
              <a:ext uri="{FF2B5EF4-FFF2-40B4-BE49-F238E27FC236}">
                <a16:creationId xmlns:a16="http://schemas.microsoft.com/office/drawing/2014/main" id="{71977C26-827B-D394-9296-551E712BD8DB}"/>
              </a:ext>
            </a:extLst>
          </p:cNvPr>
          <p:cNvSpPr/>
          <p:nvPr/>
        </p:nvSpPr>
        <p:spPr>
          <a:xfrm rot="12802804">
            <a:off x="9164157" y="5266230"/>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606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0F57-2AFC-2967-2F38-08B90FCDD173}"/>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A18885F4-AE87-53AD-CDA5-EEC794802901}"/>
              </a:ext>
            </a:extLst>
          </p:cNvPr>
          <p:cNvPicPr/>
          <p:nvPr/>
        </p:nvPicPr>
        <p:blipFill>
          <a:blip r:embed="rId2"/>
          <a:srcRect/>
          <a:stretch>
            <a:fillRect/>
          </a:stretch>
        </p:blipFill>
        <p:spPr>
          <a:xfrm>
            <a:off x="3975519" y="131672"/>
            <a:ext cx="4240961" cy="1007015"/>
          </a:xfrm>
          <a:prstGeom prst="rect">
            <a:avLst/>
          </a:prstGeom>
          <a:ln/>
        </p:spPr>
      </p:pic>
      <p:sp>
        <p:nvSpPr>
          <p:cNvPr id="3" name="TextBox 2">
            <a:extLst>
              <a:ext uri="{FF2B5EF4-FFF2-40B4-BE49-F238E27FC236}">
                <a16:creationId xmlns:a16="http://schemas.microsoft.com/office/drawing/2014/main" id="{2478EC6C-B26A-4ED8-A9DA-4F0B89124E9B}"/>
              </a:ext>
            </a:extLst>
          </p:cNvPr>
          <p:cNvSpPr txBox="1"/>
          <p:nvPr/>
        </p:nvSpPr>
        <p:spPr>
          <a:xfrm>
            <a:off x="4976812" y="1339060"/>
            <a:ext cx="302895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Capacity</a:t>
            </a:r>
          </a:p>
        </p:txBody>
      </p:sp>
      <p:sp>
        <p:nvSpPr>
          <p:cNvPr id="5" name="TextBox 4">
            <a:extLst>
              <a:ext uri="{FF2B5EF4-FFF2-40B4-BE49-F238E27FC236}">
                <a16:creationId xmlns:a16="http://schemas.microsoft.com/office/drawing/2014/main" id="{4AD39FA8-89F8-4C14-900E-3F0DB4F73CCD}"/>
              </a:ext>
            </a:extLst>
          </p:cNvPr>
          <p:cNvSpPr txBox="1"/>
          <p:nvPr/>
        </p:nvSpPr>
        <p:spPr>
          <a:xfrm flipH="1">
            <a:off x="599697" y="1999455"/>
            <a:ext cx="1219199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Capacity is the mental and legal ability to enter a binding contract.</a:t>
            </a:r>
          </a:p>
        </p:txBody>
      </p:sp>
      <p:pic>
        <p:nvPicPr>
          <p:cNvPr id="6" name="Picture 5" descr="A blue background with text and symbols&#10;&#10;Description automatically generated">
            <a:extLst>
              <a:ext uri="{FF2B5EF4-FFF2-40B4-BE49-F238E27FC236}">
                <a16:creationId xmlns:a16="http://schemas.microsoft.com/office/drawing/2014/main" id="{7E06DDA6-14F9-4F70-BB6A-5E0F56A7B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095" y="2566962"/>
            <a:ext cx="8097005" cy="2624797"/>
          </a:xfrm>
          <a:prstGeom prst="rect">
            <a:avLst/>
          </a:prstGeom>
        </p:spPr>
      </p:pic>
      <p:sp>
        <p:nvSpPr>
          <p:cNvPr id="8" name="Arrow: Down 7">
            <a:extLst>
              <a:ext uri="{FF2B5EF4-FFF2-40B4-BE49-F238E27FC236}">
                <a16:creationId xmlns:a16="http://schemas.microsoft.com/office/drawing/2014/main" id="{2EA1E8D2-0E9A-4BB2-AD42-194BBA197BC3}"/>
              </a:ext>
            </a:extLst>
          </p:cNvPr>
          <p:cNvSpPr/>
          <p:nvPr/>
        </p:nvSpPr>
        <p:spPr>
          <a:xfrm>
            <a:off x="2766414" y="5191759"/>
            <a:ext cx="484632" cy="471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C6026816-DCF3-4293-9012-556FFC738818}"/>
              </a:ext>
            </a:extLst>
          </p:cNvPr>
          <p:cNvSpPr/>
          <p:nvPr/>
        </p:nvSpPr>
        <p:spPr>
          <a:xfrm>
            <a:off x="4838701" y="5191759"/>
            <a:ext cx="484632" cy="471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9B62D8AD-0724-4B3F-B166-8C395A46268F}"/>
              </a:ext>
            </a:extLst>
          </p:cNvPr>
          <p:cNvSpPr/>
          <p:nvPr/>
        </p:nvSpPr>
        <p:spPr>
          <a:xfrm>
            <a:off x="6929453" y="5191759"/>
            <a:ext cx="484632" cy="471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736CBED-8CCA-4A52-B24C-CFC287A52DFA}"/>
              </a:ext>
            </a:extLst>
          </p:cNvPr>
          <p:cNvSpPr txBox="1"/>
          <p:nvPr/>
        </p:nvSpPr>
        <p:spPr>
          <a:xfrm>
            <a:off x="2057399" y="5872163"/>
            <a:ext cx="2228851" cy="369332"/>
          </a:xfrm>
          <a:prstGeom prst="rect">
            <a:avLst/>
          </a:prstGeom>
          <a:noFill/>
        </p:spPr>
        <p:txBody>
          <a:bodyPr wrap="square" rtlCol="0">
            <a:spAutoFit/>
          </a:bodyPr>
          <a:lstStyle/>
          <a:p>
            <a:r>
              <a:rPr lang="en-US" b="1" dirty="0"/>
              <a:t>“sane and sober”</a:t>
            </a:r>
          </a:p>
        </p:txBody>
      </p:sp>
      <p:sp>
        <p:nvSpPr>
          <p:cNvPr id="12" name="TextBox 11">
            <a:extLst>
              <a:ext uri="{FF2B5EF4-FFF2-40B4-BE49-F238E27FC236}">
                <a16:creationId xmlns:a16="http://schemas.microsoft.com/office/drawing/2014/main" id="{36753979-9389-45F4-979F-1A33DB48D953}"/>
              </a:ext>
            </a:extLst>
          </p:cNvPr>
          <p:cNvSpPr txBox="1"/>
          <p:nvPr/>
        </p:nvSpPr>
        <p:spPr>
          <a:xfrm>
            <a:off x="4466845" y="5872163"/>
            <a:ext cx="2228851" cy="369332"/>
          </a:xfrm>
          <a:prstGeom prst="rect">
            <a:avLst/>
          </a:prstGeom>
          <a:noFill/>
        </p:spPr>
        <p:txBody>
          <a:bodyPr wrap="square" rtlCol="0">
            <a:spAutoFit/>
          </a:bodyPr>
          <a:lstStyle/>
          <a:p>
            <a:r>
              <a:rPr lang="en-US" b="1" dirty="0"/>
              <a:t>“18 or older”</a:t>
            </a:r>
          </a:p>
        </p:txBody>
      </p:sp>
      <p:sp>
        <p:nvSpPr>
          <p:cNvPr id="13" name="TextBox 12">
            <a:extLst>
              <a:ext uri="{FF2B5EF4-FFF2-40B4-BE49-F238E27FC236}">
                <a16:creationId xmlns:a16="http://schemas.microsoft.com/office/drawing/2014/main" id="{CD887899-B472-4239-8811-63E407966699}"/>
              </a:ext>
            </a:extLst>
          </p:cNvPr>
          <p:cNvSpPr txBox="1"/>
          <p:nvPr/>
        </p:nvSpPr>
        <p:spPr>
          <a:xfrm>
            <a:off x="6182867" y="5871092"/>
            <a:ext cx="2952751" cy="369332"/>
          </a:xfrm>
          <a:prstGeom prst="rect">
            <a:avLst/>
          </a:prstGeom>
          <a:noFill/>
        </p:spPr>
        <p:txBody>
          <a:bodyPr wrap="square" rtlCol="0">
            <a:spAutoFit/>
          </a:bodyPr>
          <a:lstStyle/>
          <a:p>
            <a:r>
              <a:rPr lang="en-US" b="1" dirty="0"/>
              <a:t>“solvent and sustaining”</a:t>
            </a:r>
          </a:p>
        </p:txBody>
      </p:sp>
    </p:spTree>
    <p:extLst>
      <p:ext uri="{BB962C8B-B14F-4D97-AF65-F5344CB8AC3E}">
        <p14:creationId xmlns:p14="http://schemas.microsoft.com/office/powerpoint/2010/main" val="1443164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29978-9A85-958C-11C6-360B954C836C}"/>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04A5A297-13DB-FB15-73B5-3BA32F1A3A8C}"/>
              </a:ext>
            </a:extLst>
          </p:cNvPr>
          <p:cNvPicPr/>
          <p:nvPr/>
        </p:nvPicPr>
        <p:blipFill>
          <a:blip r:embed="rId2"/>
          <a:srcRect/>
          <a:stretch>
            <a:fillRect/>
          </a:stretch>
        </p:blipFill>
        <p:spPr>
          <a:xfrm>
            <a:off x="3975519" y="131672"/>
            <a:ext cx="4240961" cy="1007015"/>
          </a:xfrm>
          <a:prstGeom prst="rect">
            <a:avLst/>
          </a:prstGeom>
          <a:ln/>
        </p:spPr>
      </p:pic>
      <p:pic>
        <p:nvPicPr>
          <p:cNvPr id="3" name="Picture 2" descr="A close-up of a sign&#10;&#10;AI-generated content may be incorrect.">
            <a:extLst>
              <a:ext uri="{FF2B5EF4-FFF2-40B4-BE49-F238E27FC236}">
                <a16:creationId xmlns:a16="http://schemas.microsoft.com/office/drawing/2014/main" id="{6D9C4381-AACB-8AA5-F43F-A45E22011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14" y="1657351"/>
            <a:ext cx="9656069" cy="4570920"/>
          </a:xfrm>
          <a:prstGeom prst="rect">
            <a:avLst/>
          </a:prstGeom>
        </p:spPr>
      </p:pic>
      <p:sp>
        <p:nvSpPr>
          <p:cNvPr id="2" name="Arrow: Right 1">
            <a:extLst>
              <a:ext uri="{FF2B5EF4-FFF2-40B4-BE49-F238E27FC236}">
                <a16:creationId xmlns:a16="http://schemas.microsoft.com/office/drawing/2014/main" id="{71977C26-827B-D394-9296-551E712BD8DB}"/>
              </a:ext>
            </a:extLst>
          </p:cNvPr>
          <p:cNvSpPr/>
          <p:nvPr/>
        </p:nvSpPr>
        <p:spPr>
          <a:xfrm rot="12397150">
            <a:off x="10518278" y="4666155"/>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615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0F57-2AFC-2967-2F38-08B90FCDD173}"/>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A18885F4-AE87-53AD-CDA5-EEC794802901}"/>
              </a:ext>
            </a:extLst>
          </p:cNvPr>
          <p:cNvPicPr/>
          <p:nvPr/>
        </p:nvPicPr>
        <p:blipFill>
          <a:blip r:embed="rId2"/>
          <a:srcRect/>
          <a:stretch>
            <a:fillRect/>
          </a:stretch>
        </p:blipFill>
        <p:spPr>
          <a:xfrm>
            <a:off x="3975519" y="131672"/>
            <a:ext cx="4240961" cy="1007015"/>
          </a:xfrm>
          <a:prstGeom prst="rect">
            <a:avLst/>
          </a:prstGeom>
          <a:ln/>
        </p:spPr>
      </p:pic>
      <p:sp>
        <p:nvSpPr>
          <p:cNvPr id="3" name="TextBox 2">
            <a:extLst>
              <a:ext uri="{FF2B5EF4-FFF2-40B4-BE49-F238E27FC236}">
                <a16:creationId xmlns:a16="http://schemas.microsoft.com/office/drawing/2014/main" id="{673EF7A7-CD2F-44EF-9309-16F8CDF270A4}"/>
              </a:ext>
            </a:extLst>
          </p:cNvPr>
          <p:cNvSpPr txBox="1"/>
          <p:nvPr/>
        </p:nvSpPr>
        <p:spPr>
          <a:xfrm>
            <a:off x="4957763" y="1339060"/>
            <a:ext cx="307181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Legality</a:t>
            </a:r>
          </a:p>
        </p:txBody>
      </p:sp>
      <p:sp>
        <p:nvSpPr>
          <p:cNvPr id="5" name="TextBox 4">
            <a:extLst>
              <a:ext uri="{FF2B5EF4-FFF2-40B4-BE49-F238E27FC236}">
                <a16:creationId xmlns:a16="http://schemas.microsoft.com/office/drawing/2014/main" id="{844B324E-6145-40BA-9B44-535CC34FB029}"/>
              </a:ext>
            </a:extLst>
          </p:cNvPr>
          <p:cNvSpPr txBox="1"/>
          <p:nvPr/>
        </p:nvSpPr>
        <p:spPr>
          <a:xfrm flipH="1">
            <a:off x="599697" y="1999455"/>
            <a:ext cx="12191999"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The legality of a contract depends upon the lawfulness of its contractual obligations.</a:t>
            </a:r>
          </a:p>
          <a:p>
            <a:r>
              <a:rPr lang="en-US" sz="2400" b="1" dirty="0">
                <a:latin typeface="Times New Roman" panose="02020603050405020304" pitchFamily="18" charset="0"/>
                <a:cs typeface="Times New Roman" panose="02020603050405020304" pitchFamily="18" charset="0"/>
              </a:rPr>
              <a:t>                    An agreement containing unlawful obligations is not a contract.</a:t>
            </a:r>
          </a:p>
        </p:txBody>
      </p:sp>
      <p:pic>
        <p:nvPicPr>
          <p:cNvPr id="6" name="Picture 5" descr="A gold scale with a lion head on it&#10;&#10;Description automatically generated">
            <a:extLst>
              <a:ext uri="{FF2B5EF4-FFF2-40B4-BE49-F238E27FC236}">
                <a16:creationId xmlns:a16="http://schemas.microsoft.com/office/drawing/2014/main" id="{F2A628F6-46D7-49A8-96A6-C9CD02510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839" y="3030665"/>
            <a:ext cx="3219812" cy="3308594"/>
          </a:xfrm>
          <a:prstGeom prst="rect">
            <a:avLst/>
          </a:prstGeom>
        </p:spPr>
      </p:pic>
    </p:spTree>
    <p:extLst>
      <p:ext uri="{BB962C8B-B14F-4D97-AF65-F5344CB8AC3E}">
        <p14:creationId xmlns:p14="http://schemas.microsoft.com/office/powerpoint/2010/main" val="2716345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0F57-2AFC-2967-2F38-08B90FCDD173}"/>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A18885F4-AE87-53AD-CDA5-EEC794802901}"/>
              </a:ext>
            </a:extLst>
          </p:cNvPr>
          <p:cNvPicPr/>
          <p:nvPr/>
        </p:nvPicPr>
        <p:blipFill>
          <a:blip r:embed="rId2"/>
          <a:srcRect/>
          <a:stretch>
            <a:fillRect/>
          </a:stretch>
        </p:blipFill>
        <p:spPr>
          <a:xfrm>
            <a:off x="3975519" y="131672"/>
            <a:ext cx="4240961" cy="1007015"/>
          </a:xfrm>
          <a:prstGeom prst="rect">
            <a:avLst/>
          </a:prstGeom>
          <a:ln/>
        </p:spPr>
      </p:pic>
      <p:pic>
        <p:nvPicPr>
          <p:cNvPr id="5" name="Picture 4" descr="A person holding a book&#10;&#10;Description automatically generated">
            <a:extLst>
              <a:ext uri="{FF2B5EF4-FFF2-40B4-BE49-F238E27FC236}">
                <a16:creationId xmlns:a16="http://schemas.microsoft.com/office/drawing/2014/main" id="{701D498D-9682-4370-931E-4F5997F02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211" y="1428750"/>
            <a:ext cx="7034846" cy="4960097"/>
          </a:xfrm>
          <a:prstGeom prst="rect">
            <a:avLst/>
          </a:prstGeom>
        </p:spPr>
      </p:pic>
    </p:spTree>
    <p:extLst>
      <p:ext uri="{BB962C8B-B14F-4D97-AF65-F5344CB8AC3E}">
        <p14:creationId xmlns:p14="http://schemas.microsoft.com/office/powerpoint/2010/main" val="3646520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0F57-2AFC-2967-2F38-08B90FCDD173}"/>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A18885F4-AE87-53AD-CDA5-EEC794802901}"/>
              </a:ext>
            </a:extLst>
          </p:cNvPr>
          <p:cNvPicPr/>
          <p:nvPr/>
        </p:nvPicPr>
        <p:blipFill>
          <a:blip r:embed="rId2"/>
          <a:srcRect/>
          <a:stretch>
            <a:fillRect/>
          </a:stretch>
        </p:blipFill>
        <p:spPr>
          <a:xfrm>
            <a:off x="3975519" y="131672"/>
            <a:ext cx="4240961" cy="1007015"/>
          </a:xfrm>
          <a:prstGeom prst="rect">
            <a:avLst/>
          </a:prstGeom>
          <a:ln/>
        </p:spPr>
      </p:pic>
      <p:pic>
        <p:nvPicPr>
          <p:cNvPr id="5" name="Picture 4" descr="A screenshot of a diagram&#10;&#10;AI-generated content may be incorrect.">
            <a:extLst>
              <a:ext uri="{FF2B5EF4-FFF2-40B4-BE49-F238E27FC236}">
                <a16:creationId xmlns:a16="http://schemas.microsoft.com/office/drawing/2014/main" id="{1024C44E-D042-7A15-2A30-0D67B49BE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4" y="1431985"/>
            <a:ext cx="4741997" cy="5426015"/>
          </a:xfrm>
          <a:prstGeom prst="rect">
            <a:avLst/>
          </a:prstGeom>
        </p:spPr>
      </p:pic>
      <p:sp>
        <p:nvSpPr>
          <p:cNvPr id="6" name="Arrow: Right 5">
            <a:extLst>
              <a:ext uri="{FF2B5EF4-FFF2-40B4-BE49-F238E27FC236}">
                <a16:creationId xmlns:a16="http://schemas.microsoft.com/office/drawing/2014/main" id="{32E5AAEF-8E63-7637-139D-F9BA2D8D584A}"/>
              </a:ext>
            </a:extLst>
          </p:cNvPr>
          <p:cNvSpPr/>
          <p:nvPr/>
        </p:nvSpPr>
        <p:spPr>
          <a:xfrm>
            <a:off x="4865298" y="2674189"/>
            <a:ext cx="55209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0728AA21-645D-0469-0E87-440E49798A29}"/>
              </a:ext>
            </a:extLst>
          </p:cNvPr>
          <p:cNvSpPr/>
          <p:nvPr/>
        </p:nvSpPr>
        <p:spPr>
          <a:xfrm>
            <a:off x="4859546" y="3456864"/>
            <a:ext cx="55209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02D88EA-C8BC-790E-C296-33216E9A94DF}"/>
              </a:ext>
            </a:extLst>
          </p:cNvPr>
          <p:cNvSpPr/>
          <p:nvPr/>
        </p:nvSpPr>
        <p:spPr>
          <a:xfrm>
            <a:off x="4859547" y="4238766"/>
            <a:ext cx="55209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89057D2-6BFB-D37D-700D-708B8F2729A2}"/>
              </a:ext>
            </a:extLst>
          </p:cNvPr>
          <p:cNvSpPr/>
          <p:nvPr/>
        </p:nvSpPr>
        <p:spPr>
          <a:xfrm>
            <a:off x="4859547" y="5061607"/>
            <a:ext cx="55209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69C04DC-AFF5-3DCF-CD30-55E40F45EA34}"/>
              </a:ext>
            </a:extLst>
          </p:cNvPr>
          <p:cNvSpPr/>
          <p:nvPr/>
        </p:nvSpPr>
        <p:spPr>
          <a:xfrm>
            <a:off x="4859547" y="5955744"/>
            <a:ext cx="55209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9D622D6-7602-9701-4135-582AF3263411}"/>
              </a:ext>
            </a:extLst>
          </p:cNvPr>
          <p:cNvSpPr txBox="1"/>
          <p:nvPr/>
        </p:nvSpPr>
        <p:spPr>
          <a:xfrm>
            <a:off x="5371374" y="1742536"/>
            <a:ext cx="6363537" cy="461665"/>
          </a:xfrm>
          <a:prstGeom prst="rect">
            <a:avLst/>
          </a:prstGeom>
          <a:noFill/>
        </p:spPr>
        <p:txBody>
          <a:bodyPr wrap="none" rtlCol="0">
            <a:spAutoFit/>
          </a:bodyPr>
          <a:lstStyle/>
          <a:p>
            <a:r>
              <a:rPr lang="en-US" sz="2400" b="1" u="sng" dirty="0">
                <a:latin typeface="Times New Roman" panose="02020603050405020304" pitchFamily="18" charset="0"/>
                <a:cs typeface="Times New Roman" panose="02020603050405020304" pitchFamily="18" charset="0"/>
              </a:rPr>
              <a:t>Contract Must Be in Writing to be Enforceable</a:t>
            </a:r>
          </a:p>
        </p:txBody>
      </p:sp>
      <p:sp>
        <p:nvSpPr>
          <p:cNvPr id="14" name="TextBox 13">
            <a:extLst>
              <a:ext uri="{FF2B5EF4-FFF2-40B4-BE49-F238E27FC236}">
                <a16:creationId xmlns:a16="http://schemas.microsoft.com/office/drawing/2014/main" id="{931A6307-3B8D-55D0-20A3-E1C82CB611C6}"/>
              </a:ext>
            </a:extLst>
          </p:cNvPr>
          <p:cNvSpPr txBox="1"/>
          <p:nvPr/>
        </p:nvSpPr>
        <p:spPr>
          <a:xfrm>
            <a:off x="5444363" y="6013394"/>
            <a:ext cx="242566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Sales Contracts &gt; $500</a:t>
            </a:r>
          </a:p>
        </p:txBody>
      </p:sp>
      <p:sp>
        <p:nvSpPr>
          <p:cNvPr id="15" name="TextBox 14">
            <a:extLst>
              <a:ext uri="{FF2B5EF4-FFF2-40B4-BE49-F238E27FC236}">
                <a16:creationId xmlns:a16="http://schemas.microsoft.com/office/drawing/2014/main" id="{DF68416A-D9FC-67FD-8647-A9B47B4F9BDC}"/>
              </a:ext>
            </a:extLst>
          </p:cNvPr>
          <p:cNvSpPr txBox="1"/>
          <p:nvPr/>
        </p:nvSpPr>
        <p:spPr>
          <a:xfrm>
            <a:off x="5457639" y="5118294"/>
            <a:ext cx="245265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Prenuptial Agreements</a:t>
            </a:r>
          </a:p>
        </p:txBody>
      </p:sp>
      <p:sp>
        <p:nvSpPr>
          <p:cNvPr id="16" name="TextBox 15">
            <a:extLst>
              <a:ext uri="{FF2B5EF4-FFF2-40B4-BE49-F238E27FC236}">
                <a16:creationId xmlns:a16="http://schemas.microsoft.com/office/drawing/2014/main" id="{F8322CEE-7A37-B649-DE6E-2E17D9678D4F}"/>
              </a:ext>
            </a:extLst>
          </p:cNvPr>
          <p:cNvSpPr txBox="1"/>
          <p:nvPr/>
        </p:nvSpPr>
        <p:spPr>
          <a:xfrm>
            <a:off x="5444356" y="4316404"/>
            <a:ext cx="66352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Executor’s promise to pay debts of the estate from personal funds</a:t>
            </a:r>
          </a:p>
        </p:txBody>
      </p:sp>
      <p:sp>
        <p:nvSpPr>
          <p:cNvPr id="17" name="TextBox 16">
            <a:extLst>
              <a:ext uri="{FF2B5EF4-FFF2-40B4-BE49-F238E27FC236}">
                <a16:creationId xmlns:a16="http://schemas.microsoft.com/office/drawing/2014/main" id="{5E5A55FF-C023-04B7-C82C-F90193586199}"/>
              </a:ext>
            </a:extLst>
          </p:cNvPr>
          <p:cNvSpPr txBox="1"/>
          <p:nvPr/>
        </p:nvSpPr>
        <p:spPr>
          <a:xfrm>
            <a:off x="5429841" y="3514514"/>
            <a:ext cx="663867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example: Supply Contracts for goods and/or services &gt; 1 year</a:t>
            </a:r>
          </a:p>
        </p:txBody>
      </p:sp>
      <p:sp>
        <p:nvSpPr>
          <p:cNvPr id="18" name="TextBox 17">
            <a:extLst>
              <a:ext uri="{FF2B5EF4-FFF2-40B4-BE49-F238E27FC236}">
                <a16:creationId xmlns:a16="http://schemas.microsoft.com/office/drawing/2014/main" id="{EEC10FFF-11F0-4AC0-4CE5-625FFCCD375B}"/>
              </a:ext>
            </a:extLst>
          </p:cNvPr>
          <p:cNvSpPr txBox="1"/>
          <p:nvPr/>
        </p:nvSpPr>
        <p:spPr>
          <a:xfrm>
            <a:off x="5447098" y="2746474"/>
            <a:ext cx="515076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Real Estate Contracts and Land Leases &gt; one year</a:t>
            </a:r>
          </a:p>
        </p:txBody>
      </p:sp>
    </p:spTree>
    <p:extLst>
      <p:ext uri="{BB962C8B-B14F-4D97-AF65-F5344CB8AC3E}">
        <p14:creationId xmlns:p14="http://schemas.microsoft.com/office/powerpoint/2010/main" val="12936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BF252-CE64-EF5C-D77E-83D97D1EF4DD}"/>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9C8CFC7A-06F6-9451-C51A-ECFC6D6E7B13}"/>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AD41DF3-953A-CB37-AB9B-9C70F367F288}"/>
              </a:ext>
            </a:extLst>
          </p:cNvPr>
          <p:cNvSpPr txBox="1"/>
          <p:nvPr/>
        </p:nvSpPr>
        <p:spPr>
          <a:xfrm>
            <a:off x="4192438" y="2398143"/>
            <a:ext cx="2303644" cy="646331"/>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60EE729-EB24-4A73-BF65-B370BAF52DE7}"/>
              </a:ext>
            </a:extLst>
          </p:cNvPr>
          <p:cNvSpPr txBox="1"/>
          <p:nvPr/>
        </p:nvSpPr>
        <p:spPr>
          <a:xfrm>
            <a:off x="108175" y="1055717"/>
            <a:ext cx="12568778" cy="646331"/>
          </a:xfrm>
          <a:prstGeom prst="rect">
            <a:avLst/>
          </a:prstGeom>
          <a:noFill/>
        </p:spPr>
        <p:txBody>
          <a:bodyPr wrap="square" rtlCol="0">
            <a:spAutoFit/>
          </a:bodyPr>
          <a:lstStyle/>
          <a:p>
            <a:r>
              <a:rPr lang="en-US" sz="3600" b="1" u="sng" dirty="0">
                <a:latin typeface="Times New Roman" panose="02020603050405020304" pitchFamily="18" charset="0"/>
                <a:cs typeface="Times New Roman" panose="02020603050405020304" pitchFamily="18" charset="0"/>
              </a:rPr>
              <a:t>Uniform Commercial Code</a:t>
            </a:r>
            <a:r>
              <a:rPr lang="en-US" sz="3600" b="1" dirty="0">
                <a:latin typeface="Times New Roman" panose="02020603050405020304" pitchFamily="18" charset="0"/>
                <a:cs typeface="Times New Roman" panose="02020603050405020304" pitchFamily="18" charset="0"/>
              </a:rPr>
              <a:t> Regulating Interstate Commerce</a:t>
            </a:r>
          </a:p>
        </p:txBody>
      </p:sp>
      <p:pic>
        <p:nvPicPr>
          <p:cNvPr id="6" name="Picture 5" descr="A close-up of a red book&#10;&#10;Description automatically generated">
            <a:extLst>
              <a:ext uri="{FF2B5EF4-FFF2-40B4-BE49-F238E27FC236}">
                <a16:creationId xmlns:a16="http://schemas.microsoft.com/office/drawing/2014/main" id="{E6A0101D-D732-42E0-B0BB-DF26DB78A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92" y="2049516"/>
            <a:ext cx="3453981" cy="4808484"/>
          </a:xfrm>
          <a:prstGeom prst="rect">
            <a:avLst/>
          </a:prstGeom>
        </p:spPr>
      </p:pic>
      <p:pic>
        <p:nvPicPr>
          <p:cNvPr id="7" name="Picture 6" descr="A screenshot of a document&#10;&#10;AI-generated content may be incorrect.">
            <a:extLst>
              <a:ext uri="{FF2B5EF4-FFF2-40B4-BE49-F238E27FC236}">
                <a16:creationId xmlns:a16="http://schemas.microsoft.com/office/drawing/2014/main" id="{C205457F-33B5-5284-519B-CDB50B2B4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991" y="2058375"/>
            <a:ext cx="7168840" cy="4799626"/>
          </a:xfrm>
          <a:prstGeom prst="rect">
            <a:avLst/>
          </a:prstGeom>
        </p:spPr>
      </p:pic>
      <p:sp>
        <p:nvSpPr>
          <p:cNvPr id="8" name="Arrow: Right 7">
            <a:extLst>
              <a:ext uri="{FF2B5EF4-FFF2-40B4-BE49-F238E27FC236}">
                <a16:creationId xmlns:a16="http://schemas.microsoft.com/office/drawing/2014/main" id="{B81DDD33-5558-59B4-775F-A38496F05486}"/>
              </a:ext>
            </a:extLst>
          </p:cNvPr>
          <p:cNvSpPr/>
          <p:nvPr/>
        </p:nvSpPr>
        <p:spPr>
          <a:xfrm>
            <a:off x="3975519" y="2484408"/>
            <a:ext cx="907472" cy="6921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100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1442321" y="1443037"/>
            <a:ext cx="930735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 Moral and Political Foundations of U.S. Law in the United States</a:t>
            </a:r>
          </a:p>
        </p:txBody>
      </p:sp>
      <p:pic>
        <p:nvPicPr>
          <p:cNvPr id="6" name="Picture 5" descr="A fountain in front of a building&#10;&#10;Description automatically generated">
            <a:extLst>
              <a:ext uri="{FF2B5EF4-FFF2-40B4-BE49-F238E27FC236}">
                <a16:creationId xmlns:a16="http://schemas.microsoft.com/office/drawing/2014/main" id="{EEF8B8AF-D8D8-4963-93C1-719A77F5C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438" y="2770036"/>
            <a:ext cx="4698071" cy="2916786"/>
          </a:xfrm>
          <a:prstGeom prst="rect">
            <a:avLst/>
          </a:prstGeom>
        </p:spPr>
      </p:pic>
      <p:pic>
        <p:nvPicPr>
          <p:cNvPr id="8" name="Picture 7" descr="A white building with a dome and a lawn with United States Capitol in the background&#10;&#10;Description automatically generated">
            <a:extLst>
              <a:ext uri="{FF2B5EF4-FFF2-40B4-BE49-F238E27FC236}">
                <a16:creationId xmlns:a16="http://schemas.microsoft.com/office/drawing/2014/main" id="{092D0468-A305-4AE3-9C7F-7B536ECA7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776" y="2770035"/>
            <a:ext cx="4470188" cy="2916786"/>
          </a:xfrm>
          <a:prstGeom prst="rect">
            <a:avLst/>
          </a:prstGeom>
        </p:spPr>
      </p:pic>
    </p:spTree>
    <p:extLst>
      <p:ext uri="{BB962C8B-B14F-4D97-AF65-F5344CB8AC3E}">
        <p14:creationId xmlns:p14="http://schemas.microsoft.com/office/powerpoint/2010/main" val="949195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F44E2-3BCF-FB01-4603-FC1C96A8423C}"/>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0B8AEAC4-C3D2-782B-2326-4D135B89A8A5}"/>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1BF808A0-363D-930E-3023-A19C38C425DB}"/>
              </a:ext>
            </a:extLst>
          </p:cNvPr>
          <p:cNvSpPr txBox="1"/>
          <p:nvPr/>
        </p:nvSpPr>
        <p:spPr>
          <a:xfrm>
            <a:off x="4429126" y="1571625"/>
            <a:ext cx="271462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Breach of Contract</a:t>
            </a:r>
          </a:p>
        </p:txBody>
      </p:sp>
      <p:pic>
        <p:nvPicPr>
          <p:cNvPr id="6" name="Picture 5" descr="A close-up of hands shaking&#10;&#10;Description automatically generated">
            <a:extLst>
              <a:ext uri="{FF2B5EF4-FFF2-40B4-BE49-F238E27FC236}">
                <a16:creationId xmlns:a16="http://schemas.microsoft.com/office/drawing/2014/main" id="{F5429E9F-AF38-CA18-81F1-D121BDDC1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827" y="2269210"/>
            <a:ext cx="4065853" cy="3057884"/>
          </a:xfrm>
          <a:prstGeom prst="rect">
            <a:avLst/>
          </a:prstGeom>
        </p:spPr>
      </p:pic>
      <p:sp>
        <p:nvSpPr>
          <p:cNvPr id="7" name="TextBox 6">
            <a:extLst>
              <a:ext uri="{FF2B5EF4-FFF2-40B4-BE49-F238E27FC236}">
                <a16:creationId xmlns:a16="http://schemas.microsoft.com/office/drawing/2014/main" id="{B4D0A001-A6FE-82DD-A024-69C9228E2722}"/>
              </a:ext>
            </a:extLst>
          </p:cNvPr>
          <p:cNvSpPr txBox="1"/>
          <p:nvPr/>
        </p:nvSpPr>
        <p:spPr>
          <a:xfrm>
            <a:off x="4566966" y="5563014"/>
            <a:ext cx="6098874" cy="369332"/>
          </a:xfrm>
          <a:prstGeom prst="rect">
            <a:avLst/>
          </a:prstGeom>
          <a:noFill/>
        </p:spPr>
        <p:txBody>
          <a:bodyPr wrap="square">
            <a:spAutoFit/>
          </a:bodyPr>
          <a:lstStyle/>
          <a:p>
            <a:r>
              <a:rPr lang="en-US" dirty="0">
                <a:hlinkClick r:id="rId4"/>
              </a:rPr>
              <a:t>Bing Videos</a:t>
            </a:r>
            <a:r>
              <a:rPr lang="en-US" dirty="0"/>
              <a:t>  (Breach)</a:t>
            </a:r>
          </a:p>
        </p:txBody>
      </p:sp>
    </p:spTree>
    <p:extLst>
      <p:ext uri="{BB962C8B-B14F-4D97-AF65-F5344CB8AC3E}">
        <p14:creationId xmlns:p14="http://schemas.microsoft.com/office/powerpoint/2010/main" val="1415495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387839" y="2967335"/>
            <a:ext cx="3416320" cy="923330"/>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Poll Question #2</a:t>
            </a:r>
          </a:p>
          <a:p>
            <a:endParaRPr lang="en-US" dirty="0"/>
          </a:p>
        </p:txBody>
      </p:sp>
    </p:spTree>
    <p:extLst>
      <p:ext uri="{BB962C8B-B14F-4D97-AF65-F5344CB8AC3E}">
        <p14:creationId xmlns:p14="http://schemas.microsoft.com/office/powerpoint/2010/main" val="489964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5" name="TextBox 4">
            <a:extLst>
              <a:ext uri="{FF2B5EF4-FFF2-40B4-BE49-F238E27FC236}">
                <a16:creationId xmlns:a16="http://schemas.microsoft.com/office/drawing/2014/main" id="{635E7FC4-F266-471D-9D5C-FB683CEAB17C}"/>
              </a:ext>
            </a:extLst>
          </p:cNvPr>
          <p:cNvSpPr txBox="1"/>
          <p:nvPr/>
        </p:nvSpPr>
        <p:spPr>
          <a:xfrm>
            <a:off x="3414713" y="1314450"/>
            <a:ext cx="571499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Legal Forms of Business Organization</a:t>
            </a:r>
          </a:p>
        </p:txBody>
      </p:sp>
      <p:pic>
        <p:nvPicPr>
          <p:cNvPr id="7" name="Picture 6" descr="A diagram of legal forms&#10;&#10;Description automatically generated">
            <a:extLst>
              <a:ext uri="{FF2B5EF4-FFF2-40B4-BE49-F238E27FC236}">
                <a16:creationId xmlns:a16="http://schemas.microsoft.com/office/drawing/2014/main" id="{66C24BE9-DC3C-4E9B-AE5B-99436D413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194" y="1951878"/>
            <a:ext cx="4396956" cy="4477952"/>
          </a:xfrm>
          <a:prstGeom prst="rect">
            <a:avLst/>
          </a:prstGeom>
        </p:spPr>
      </p:pic>
      <p:sp>
        <p:nvSpPr>
          <p:cNvPr id="8" name="TextBox 7">
            <a:extLst>
              <a:ext uri="{FF2B5EF4-FFF2-40B4-BE49-F238E27FC236}">
                <a16:creationId xmlns:a16="http://schemas.microsoft.com/office/drawing/2014/main" id="{3EDD5230-CD25-4A92-B1E4-15E78F4FC02C}"/>
              </a:ext>
            </a:extLst>
          </p:cNvPr>
          <p:cNvSpPr txBox="1"/>
          <p:nvPr/>
        </p:nvSpPr>
        <p:spPr>
          <a:xfrm flipH="1">
            <a:off x="8216479" y="3676352"/>
            <a:ext cx="3127795" cy="1015663"/>
          </a:xfrm>
          <a:prstGeom prst="rect">
            <a:avLst/>
          </a:prstGeom>
          <a:noFill/>
        </p:spPr>
        <p:txBody>
          <a:bodyPr wrap="square" rtlCol="0">
            <a:spAutoFit/>
          </a:bodyPr>
          <a:lstStyle/>
          <a:p>
            <a:pPr marL="342900" indent="-342900">
              <a:buFontTx/>
              <a:buChar char="-"/>
            </a:pPr>
            <a:r>
              <a:rPr lang="en-US" sz="2000" b="1" dirty="0">
                <a:latin typeface="Times New Roman" panose="02020603050405020304" pitchFamily="18" charset="0"/>
                <a:cs typeface="Times New Roman" panose="02020603050405020304" pitchFamily="18" charset="0"/>
              </a:rPr>
              <a:t>General</a:t>
            </a:r>
          </a:p>
          <a:p>
            <a:pPr marL="342900" indent="-342900">
              <a:buFontTx/>
              <a:buChar char="-"/>
            </a:pPr>
            <a:r>
              <a:rPr lang="en-US" sz="2000" b="1" dirty="0">
                <a:latin typeface="Times New Roman" panose="02020603050405020304" pitchFamily="18" charset="0"/>
                <a:cs typeface="Times New Roman" panose="02020603050405020304" pitchFamily="18" charset="0"/>
              </a:rPr>
              <a:t>Limited</a:t>
            </a:r>
          </a:p>
          <a:p>
            <a:pPr marL="342900" indent="-342900">
              <a:buFontTx/>
              <a:buChar char="-"/>
            </a:pPr>
            <a:r>
              <a:rPr lang="en-US" sz="2000" b="1" dirty="0">
                <a:latin typeface="Times New Roman" panose="02020603050405020304" pitchFamily="18" charset="0"/>
                <a:cs typeface="Times New Roman" panose="02020603050405020304" pitchFamily="18" charset="0"/>
              </a:rPr>
              <a:t>Limited Liability</a:t>
            </a:r>
          </a:p>
        </p:txBody>
      </p:sp>
      <p:sp>
        <p:nvSpPr>
          <p:cNvPr id="9" name="TextBox 8">
            <a:extLst>
              <a:ext uri="{FF2B5EF4-FFF2-40B4-BE49-F238E27FC236}">
                <a16:creationId xmlns:a16="http://schemas.microsoft.com/office/drawing/2014/main" id="{9A89E55C-46CD-4F91-88F9-38F7F157875D}"/>
              </a:ext>
            </a:extLst>
          </p:cNvPr>
          <p:cNvSpPr txBox="1"/>
          <p:nvPr/>
        </p:nvSpPr>
        <p:spPr>
          <a:xfrm flipH="1">
            <a:off x="6697228" y="5414678"/>
            <a:ext cx="2689660" cy="707886"/>
          </a:xfrm>
          <a:prstGeom prst="rect">
            <a:avLst/>
          </a:prstGeom>
          <a:noFill/>
        </p:spPr>
        <p:txBody>
          <a:bodyPr wrap="square" rtlCol="0">
            <a:spAutoFit/>
          </a:bodyPr>
          <a:lstStyle/>
          <a:p>
            <a:pPr marL="342900" indent="-342900">
              <a:buFontTx/>
              <a:buChar char="-"/>
            </a:pPr>
            <a:r>
              <a:rPr lang="en-US" sz="2000" b="1" dirty="0">
                <a:latin typeface="Times New Roman" panose="02020603050405020304" pitchFamily="18" charset="0"/>
                <a:cs typeface="Times New Roman" panose="02020603050405020304" pitchFamily="18" charset="0"/>
              </a:rPr>
              <a:t>S- Corporation</a:t>
            </a:r>
          </a:p>
          <a:p>
            <a:pPr marL="342900" indent="-342900">
              <a:buFontTx/>
              <a:buChar char="-"/>
            </a:pPr>
            <a:r>
              <a:rPr lang="en-US" sz="2000" b="1" dirty="0">
                <a:latin typeface="Times New Roman" panose="02020603050405020304" pitchFamily="18" charset="0"/>
                <a:cs typeface="Times New Roman" panose="02020603050405020304" pitchFamily="18" charset="0"/>
              </a:rPr>
              <a:t>C- Corporation</a:t>
            </a:r>
          </a:p>
        </p:txBody>
      </p:sp>
    </p:spTree>
    <p:extLst>
      <p:ext uri="{BB962C8B-B14F-4D97-AF65-F5344CB8AC3E}">
        <p14:creationId xmlns:p14="http://schemas.microsoft.com/office/powerpoint/2010/main" val="3436705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5" name="Picture 4" descr="A diagram of a person holding a calculator&#10;&#10;Description automatically generated">
            <a:extLst>
              <a:ext uri="{FF2B5EF4-FFF2-40B4-BE49-F238E27FC236}">
                <a16:creationId xmlns:a16="http://schemas.microsoft.com/office/drawing/2014/main" id="{577F3A84-7887-49B9-B063-1D85200E4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93" y="1480917"/>
            <a:ext cx="8816524" cy="4888223"/>
          </a:xfrm>
          <a:prstGeom prst="rect">
            <a:avLst/>
          </a:prstGeom>
        </p:spPr>
      </p:pic>
    </p:spTree>
    <p:extLst>
      <p:ext uri="{BB962C8B-B14F-4D97-AF65-F5344CB8AC3E}">
        <p14:creationId xmlns:p14="http://schemas.microsoft.com/office/powerpoint/2010/main" val="640663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5" name="Picture 4" descr="A group of people with different colored circles&#10;&#10;Description automatically generated">
            <a:extLst>
              <a:ext uri="{FF2B5EF4-FFF2-40B4-BE49-F238E27FC236}">
                <a16:creationId xmlns:a16="http://schemas.microsoft.com/office/drawing/2014/main" id="{5C559B48-821A-4235-A263-650AF22F3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074" y="1491725"/>
            <a:ext cx="5264169" cy="5128577"/>
          </a:xfrm>
          <a:prstGeom prst="rect">
            <a:avLst/>
          </a:prstGeom>
        </p:spPr>
      </p:pic>
    </p:spTree>
    <p:extLst>
      <p:ext uri="{BB962C8B-B14F-4D97-AF65-F5344CB8AC3E}">
        <p14:creationId xmlns:p14="http://schemas.microsoft.com/office/powerpoint/2010/main" val="2018649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3" name="Rectangle 2">
            <a:extLst>
              <a:ext uri="{FF2B5EF4-FFF2-40B4-BE49-F238E27FC236}">
                <a16:creationId xmlns:a16="http://schemas.microsoft.com/office/drawing/2014/main" id="{34381EE7-F3F3-44F9-B63C-64CBEFBF763F}"/>
              </a:ext>
            </a:extLst>
          </p:cNvPr>
          <p:cNvSpPr/>
          <p:nvPr/>
        </p:nvSpPr>
        <p:spPr>
          <a:xfrm>
            <a:off x="5434676" y="6356996"/>
            <a:ext cx="1279517" cy="369332"/>
          </a:xfrm>
          <a:prstGeom prst="rect">
            <a:avLst/>
          </a:prstGeom>
        </p:spPr>
        <p:txBody>
          <a:bodyPr wrap="none">
            <a:spAutoFit/>
          </a:bodyPr>
          <a:lstStyle/>
          <a:p>
            <a:r>
              <a:rPr lang="en-US" dirty="0">
                <a:hlinkClick r:id="rId3"/>
              </a:rPr>
              <a:t>Bing Videos</a:t>
            </a:r>
            <a:endParaRPr lang="en-US" dirty="0"/>
          </a:p>
        </p:txBody>
      </p:sp>
      <p:sp>
        <p:nvSpPr>
          <p:cNvPr id="5" name="TextBox 4">
            <a:extLst>
              <a:ext uri="{FF2B5EF4-FFF2-40B4-BE49-F238E27FC236}">
                <a16:creationId xmlns:a16="http://schemas.microsoft.com/office/drawing/2014/main" id="{E9956694-DA3D-4B26-BEE9-48CC34A7155C}"/>
              </a:ext>
            </a:extLst>
          </p:cNvPr>
          <p:cNvSpPr txBox="1"/>
          <p:nvPr/>
        </p:nvSpPr>
        <p:spPr>
          <a:xfrm>
            <a:off x="4843463" y="1407840"/>
            <a:ext cx="571499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Corporations</a:t>
            </a:r>
          </a:p>
        </p:txBody>
      </p:sp>
      <p:pic>
        <p:nvPicPr>
          <p:cNvPr id="7" name="Picture 6">
            <a:extLst>
              <a:ext uri="{FF2B5EF4-FFF2-40B4-BE49-F238E27FC236}">
                <a16:creationId xmlns:a16="http://schemas.microsoft.com/office/drawing/2014/main" id="{048AFF04-9CF0-CAEE-A894-CB840EE29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7870" y="2235071"/>
            <a:ext cx="6156257" cy="4027911"/>
          </a:xfrm>
          <a:prstGeom prst="rect">
            <a:avLst/>
          </a:prstGeom>
        </p:spPr>
      </p:pic>
    </p:spTree>
    <p:extLst>
      <p:ext uri="{BB962C8B-B14F-4D97-AF65-F5344CB8AC3E}">
        <p14:creationId xmlns:p14="http://schemas.microsoft.com/office/powerpoint/2010/main" val="3696020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10" name="Picture 9">
            <a:extLst>
              <a:ext uri="{FF2B5EF4-FFF2-40B4-BE49-F238E27FC236}">
                <a16:creationId xmlns:a16="http://schemas.microsoft.com/office/drawing/2014/main" id="{6C7FFAF1-745C-4DD9-B13C-1BA6D3815E7E}"/>
              </a:ext>
            </a:extLst>
          </p:cNvPr>
          <p:cNvPicPr>
            <a:picLocks noChangeAspect="1"/>
          </p:cNvPicPr>
          <p:nvPr/>
        </p:nvPicPr>
        <p:blipFill>
          <a:blip r:embed="rId3"/>
          <a:stretch>
            <a:fillRect/>
          </a:stretch>
        </p:blipFill>
        <p:spPr>
          <a:xfrm>
            <a:off x="2260873" y="880707"/>
            <a:ext cx="6568802" cy="4648556"/>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6CF7F3A-A3FB-4EA1-A87E-A09B52B7F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047" y="5332118"/>
            <a:ext cx="6491791" cy="1394210"/>
          </a:xfrm>
          <a:prstGeom prst="rect">
            <a:avLst/>
          </a:prstGeom>
        </p:spPr>
      </p:pic>
    </p:spTree>
    <p:extLst>
      <p:ext uri="{BB962C8B-B14F-4D97-AF65-F5344CB8AC3E}">
        <p14:creationId xmlns:p14="http://schemas.microsoft.com/office/powerpoint/2010/main" val="2760776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3" name="Rectangle 2">
            <a:extLst>
              <a:ext uri="{FF2B5EF4-FFF2-40B4-BE49-F238E27FC236}">
                <a16:creationId xmlns:a16="http://schemas.microsoft.com/office/drawing/2014/main" id="{2C9DFA7E-FC7A-42A2-BEBD-4E2FFD8B3111}"/>
              </a:ext>
            </a:extLst>
          </p:cNvPr>
          <p:cNvSpPr/>
          <p:nvPr/>
        </p:nvSpPr>
        <p:spPr>
          <a:xfrm>
            <a:off x="5166218" y="6180984"/>
            <a:ext cx="1279517" cy="369332"/>
          </a:xfrm>
          <a:prstGeom prst="rect">
            <a:avLst/>
          </a:prstGeom>
        </p:spPr>
        <p:txBody>
          <a:bodyPr wrap="none">
            <a:spAutoFit/>
          </a:bodyPr>
          <a:lstStyle/>
          <a:p>
            <a:r>
              <a:rPr lang="en-US" dirty="0">
                <a:hlinkClick r:id="rId3"/>
              </a:rPr>
              <a:t>Bing Videos</a:t>
            </a:r>
            <a:endParaRPr lang="en-US" dirty="0"/>
          </a:p>
        </p:txBody>
      </p:sp>
      <p:pic>
        <p:nvPicPr>
          <p:cNvPr id="7" name="Picture 6" descr="A red text on a white surface&#10;&#10;AI-generated content may be incorrect.">
            <a:extLst>
              <a:ext uri="{FF2B5EF4-FFF2-40B4-BE49-F238E27FC236}">
                <a16:creationId xmlns:a16="http://schemas.microsoft.com/office/drawing/2014/main" id="{20705CC3-C08F-BE98-0A44-28ECDD8DF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021" y="1587859"/>
            <a:ext cx="5229955" cy="4143953"/>
          </a:xfrm>
          <a:prstGeom prst="rect">
            <a:avLst/>
          </a:prstGeom>
        </p:spPr>
      </p:pic>
    </p:spTree>
    <p:extLst>
      <p:ext uri="{BB962C8B-B14F-4D97-AF65-F5344CB8AC3E}">
        <p14:creationId xmlns:p14="http://schemas.microsoft.com/office/powerpoint/2010/main" val="1763694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3" name="TextBox 2">
            <a:extLst>
              <a:ext uri="{FF2B5EF4-FFF2-40B4-BE49-F238E27FC236}">
                <a16:creationId xmlns:a16="http://schemas.microsoft.com/office/drawing/2014/main" id="{A2AD9E8E-7185-4231-BE9D-2C1FAAB141EA}"/>
              </a:ext>
            </a:extLst>
          </p:cNvPr>
          <p:cNvSpPr txBox="1"/>
          <p:nvPr/>
        </p:nvSpPr>
        <p:spPr>
          <a:xfrm flipH="1">
            <a:off x="8816195" y="231890"/>
            <a:ext cx="3654743" cy="1477328"/>
          </a:xfrm>
          <a:prstGeom prst="rect">
            <a:avLst/>
          </a:prstGeom>
          <a:noFill/>
        </p:spPr>
        <p:txBody>
          <a:bodyPr wrap="square" rtlCol="0">
            <a:spAutoFit/>
          </a:bodyPr>
          <a:lstStyle/>
          <a:p>
            <a:r>
              <a:rPr lang="en-US" dirty="0"/>
              <a:t>Profit vs, Non-profit vs. Not-for-profit</a:t>
            </a:r>
          </a:p>
          <a:p>
            <a:endParaRPr lang="en-US" dirty="0"/>
          </a:p>
          <a:p>
            <a:endParaRPr lang="en-US" dirty="0"/>
          </a:p>
          <a:p>
            <a:r>
              <a:rPr lang="en-US" dirty="0"/>
              <a:t>Most churches are non-profit C - corporations</a:t>
            </a:r>
          </a:p>
        </p:txBody>
      </p:sp>
      <p:sp>
        <p:nvSpPr>
          <p:cNvPr id="5" name="TextBox 4">
            <a:extLst>
              <a:ext uri="{FF2B5EF4-FFF2-40B4-BE49-F238E27FC236}">
                <a16:creationId xmlns:a16="http://schemas.microsoft.com/office/drawing/2014/main" id="{F1A08B1D-1EAA-EA46-D96F-3D320788A064}"/>
              </a:ext>
            </a:extLst>
          </p:cNvPr>
          <p:cNvSpPr txBox="1"/>
          <p:nvPr/>
        </p:nvSpPr>
        <p:spPr>
          <a:xfrm>
            <a:off x="3912929" y="1386053"/>
            <a:ext cx="4062009"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Business Structures</a:t>
            </a:r>
          </a:p>
        </p:txBody>
      </p:sp>
      <p:sp>
        <p:nvSpPr>
          <p:cNvPr id="6" name="TextBox 5">
            <a:extLst>
              <a:ext uri="{FF2B5EF4-FFF2-40B4-BE49-F238E27FC236}">
                <a16:creationId xmlns:a16="http://schemas.microsoft.com/office/drawing/2014/main" id="{7D0F67C0-54A4-6DDB-9DC8-E2D9CC75F904}"/>
              </a:ext>
            </a:extLst>
          </p:cNvPr>
          <p:cNvSpPr txBox="1"/>
          <p:nvPr/>
        </p:nvSpPr>
        <p:spPr>
          <a:xfrm>
            <a:off x="2817283" y="2663178"/>
            <a:ext cx="94692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Profit</a:t>
            </a:r>
          </a:p>
        </p:txBody>
      </p:sp>
      <p:sp>
        <p:nvSpPr>
          <p:cNvPr id="7" name="TextBox 6">
            <a:extLst>
              <a:ext uri="{FF2B5EF4-FFF2-40B4-BE49-F238E27FC236}">
                <a16:creationId xmlns:a16="http://schemas.microsoft.com/office/drawing/2014/main" id="{B5079F12-EBB3-0B30-9412-1F324E6EB202}"/>
              </a:ext>
            </a:extLst>
          </p:cNvPr>
          <p:cNvSpPr txBox="1"/>
          <p:nvPr/>
        </p:nvSpPr>
        <p:spPr>
          <a:xfrm>
            <a:off x="5162976" y="2692657"/>
            <a:ext cx="159774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Non-Profit</a:t>
            </a:r>
          </a:p>
        </p:txBody>
      </p:sp>
      <p:sp>
        <p:nvSpPr>
          <p:cNvPr id="8" name="TextBox 7">
            <a:extLst>
              <a:ext uri="{FF2B5EF4-FFF2-40B4-BE49-F238E27FC236}">
                <a16:creationId xmlns:a16="http://schemas.microsoft.com/office/drawing/2014/main" id="{6AE158C8-9E9F-F4E5-84EF-73D527E63869}"/>
              </a:ext>
            </a:extLst>
          </p:cNvPr>
          <p:cNvSpPr txBox="1"/>
          <p:nvPr/>
        </p:nvSpPr>
        <p:spPr>
          <a:xfrm>
            <a:off x="8103080" y="2698726"/>
            <a:ext cx="209769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Not-For-Profit</a:t>
            </a:r>
          </a:p>
        </p:txBody>
      </p:sp>
      <p:cxnSp>
        <p:nvCxnSpPr>
          <p:cNvPr id="10" name="Straight Connector 9">
            <a:extLst>
              <a:ext uri="{FF2B5EF4-FFF2-40B4-BE49-F238E27FC236}">
                <a16:creationId xmlns:a16="http://schemas.microsoft.com/office/drawing/2014/main" id="{0EDFEF49-D021-2A83-4642-704FF8EFB814}"/>
              </a:ext>
            </a:extLst>
          </p:cNvPr>
          <p:cNvCxnSpPr>
            <a:stCxn id="5" idx="2"/>
            <a:endCxn id="6" idx="0"/>
          </p:cNvCxnSpPr>
          <p:nvPr/>
        </p:nvCxnSpPr>
        <p:spPr>
          <a:xfrm flipH="1">
            <a:off x="3290746" y="2032384"/>
            <a:ext cx="2653188" cy="630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1239B04-4CA6-E025-C256-AF79685A1981}"/>
              </a:ext>
            </a:extLst>
          </p:cNvPr>
          <p:cNvCxnSpPr>
            <a:stCxn id="5" idx="2"/>
            <a:endCxn id="7" idx="0"/>
          </p:cNvCxnSpPr>
          <p:nvPr/>
        </p:nvCxnSpPr>
        <p:spPr>
          <a:xfrm>
            <a:off x="5943934" y="2032384"/>
            <a:ext cx="17915" cy="6602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E9DCE07-4F3F-C78E-15C0-207A3BE1FED8}"/>
              </a:ext>
            </a:extLst>
          </p:cNvPr>
          <p:cNvCxnSpPr>
            <a:stCxn id="5" idx="2"/>
            <a:endCxn id="8" idx="0"/>
          </p:cNvCxnSpPr>
          <p:nvPr/>
        </p:nvCxnSpPr>
        <p:spPr>
          <a:xfrm>
            <a:off x="5943934" y="2032384"/>
            <a:ext cx="3207991" cy="666342"/>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EE137CC-DF76-BE67-D419-BB5ECA0FBF8A}"/>
              </a:ext>
            </a:extLst>
          </p:cNvPr>
          <p:cNvSpPr txBox="1"/>
          <p:nvPr/>
        </p:nvSpPr>
        <p:spPr>
          <a:xfrm>
            <a:off x="327157" y="3246656"/>
            <a:ext cx="1561646"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Purpose:</a:t>
            </a:r>
          </a:p>
        </p:txBody>
      </p:sp>
      <p:sp>
        <p:nvSpPr>
          <p:cNvPr id="16" name="TextBox 15">
            <a:extLst>
              <a:ext uri="{FF2B5EF4-FFF2-40B4-BE49-F238E27FC236}">
                <a16:creationId xmlns:a16="http://schemas.microsoft.com/office/drawing/2014/main" id="{370B0625-569B-26BF-75C3-ED9A1B2FB045}"/>
              </a:ext>
            </a:extLst>
          </p:cNvPr>
          <p:cNvSpPr txBox="1"/>
          <p:nvPr/>
        </p:nvSpPr>
        <p:spPr>
          <a:xfrm>
            <a:off x="2321616" y="3309509"/>
            <a:ext cx="208903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Investor wealth</a:t>
            </a:r>
          </a:p>
        </p:txBody>
      </p:sp>
      <p:sp>
        <p:nvSpPr>
          <p:cNvPr id="17" name="TextBox 16">
            <a:extLst>
              <a:ext uri="{FF2B5EF4-FFF2-40B4-BE49-F238E27FC236}">
                <a16:creationId xmlns:a16="http://schemas.microsoft.com/office/drawing/2014/main" id="{53EE406C-53B6-0341-A8DE-6425D88F3E10}"/>
              </a:ext>
            </a:extLst>
          </p:cNvPr>
          <p:cNvSpPr txBox="1"/>
          <p:nvPr/>
        </p:nvSpPr>
        <p:spPr>
          <a:xfrm>
            <a:off x="5056599" y="3308210"/>
            <a:ext cx="210346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Societal benefit</a:t>
            </a:r>
          </a:p>
        </p:txBody>
      </p:sp>
      <p:sp>
        <p:nvSpPr>
          <p:cNvPr id="18" name="TextBox 17">
            <a:extLst>
              <a:ext uri="{FF2B5EF4-FFF2-40B4-BE49-F238E27FC236}">
                <a16:creationId xmlns:a16="http://schemas.microsoft.com/office/drawing/2014/main" id="{9F362E40-F974-72A7-DBF8-932A2B1D31D6}"/>
              </a:ext>
            </a:extLst>
          </p:cNvPr>
          <p:cNvSpPr txBox="1"/>
          <p:nvPr/>
        </p:nvSpPr>
        <p:spPr>
          <a:xfrm>
            <a:off x="8026697" y="3323471"/>
            <a:ext cx="246477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Social Association</a:t>
            </a:r>
          </a:p>
        </p:txBody>
      </p:sp>
      <p:sp>
        <p:nvSpPr>
          <p:cNvPr id="19" name="TextBox 18">
            <a:extLst>
              <a:ext uri="{FF2B5EF4-FFF2-40B4-BE49-F238E27FC236}">
                <a16:creationId xmlns:a16="http://schemas.microsoft.com/office/drawing/2014/main" id="{C7C073E4-71FE-835E-AFD3-5A47E677965B}"/>
              </a:ext>
            </a:extLst>
          </p:cNvPr>
          <p:cNvSpPr txBox="1"/>
          <p:nvPr/>
        </p:nvSpPr>
        <p:spPr>
          <a:xfrm>
            <a:off x="327157" y="4071916"/>
            <a:ext cx="1661032"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Example:</a:t>
            </a:r>
          </a:p>
        </p:txBody>
      </p:sp>
      <p:sp>
        <p:nvSpPr>
          <p:cNvPr id="20" name="TextBox 19">
            <a:extLst>
              <a:ext uri="{FF2B5EF4-FFF2-40B4-BE49-F238E27FC236}">
                <a16:creationId xmlns:a16="http://schemas.microsoft.com/office/drawing/2014/main" id="{BFEEF86E-743E-6185-8C11-E2D36DB7B44F}"/>
              </a:ext>
            </a:extLst>
          </p:cNvPr>
          <p:cNvSpPr txBox="1"/>
          <p:nvPr/>
        </p:nvSpPr>
        <p:spPr>
          <a:xfrm>
            <a:off x="2817283" y="4102693"/>
            <a:ext cx="93647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Apple</a:t>
            </a:r>
          </a:p>
        </p:txBody>
      </p:sp>
      <p:sp>
        <p:nvSpPr>
          <p:cNvPr id="21" name="TextBox 20">
            <a:extLst>
              <a:ext uri="{FF2B5EF4-FFF2-40B4-BE49-F238E27FC236}">
                <a16:creationId xmlns:a16="http://schemas.microsoft.com/office/drawing/2014/main" id="{07579C44-55C8-5430-4D58-C43FE1084340}"/>
              </a:ext>
            </a:extLst>
          </p:cNvPr>
          <p:cNvSpPr txBox="1"/>
          <p:nvPr/>
        </p:nvSpPr>
        <p:spPr>
          <a:xfrm>
            <a:off x="5301667" y="4148526"/>
            <a:ext cx="145905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Red Cross</a:t>
            </a:r>
          </a:p>
        </p:txBody>
      </p:sp>
      <p:sp>
        <p:nvSpPr>
          <p:cNvPr id="22" name="TextBox 21">
            <a:extLst>
              <a:ext uri="{FF2B5EF4-FFF2-40B4-BE49-F238E27FC236}">
                <a16:creationId xmlns:a16="http://schemas.microsoft.com/office/drawing/2014/main" id="{4BBF71AF-F129-DA26-51D0-7F99E731379D}"/>
              </a:ext>
            </a:extLst>
          </p:cNvPr>
          <p:cNvSpPr txBox="1"/>
          <p:nvPr/>
        </p:nvSpPr>
        <p:spPr>
          <a:xfrm>
            <a:off x="7772218" y="4137198"/>
            <a:ext cx="345863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Homeowner Associations</a:t>
            </a:r>
          </a:p>
        </p:txBody>
      </p:sp>
      <p:sp>
        <p:nvSpPr>
          <p:cNvPr id="23" name="TextBox 22">
            <a:extLst>
              <a:ext uri="{FF2B5EF4-FFF2-40B4-BE49-F238E27FC236}">
                <a16:creationId xmlns:a16="http://schemas.microsoft.com/office/drawing/2014/main" id="{B4E21973-E1D1-D607-3549-A9210C492A98}"/>
              </a:ext>
            </a:extLst>
          </p:cNvPr>
          <p:cNvSpPr txBox="1"/>
          <p:nvPr/>
        </p:nvSpPr>
        <p:spPr>
          <a:xfrm>
            <a:off x="287774" y="5035199"/>
            <a:ext cx="2157065"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Tax Exempt:</a:t>
            </a:r>
          </a:p>
        </p:txBody>
      </p:sp>
      <p:sp>
        <p:nvSpPr>
          <p:cNvPr id="24" name="TextBox 23">
            <a:extLst>
              <a:ext uri="{FF2B5EF4-FFF2-40B4-BE49-F238E27FC236}">
                <a16:creationId xmlns:a16="http://schemas.microsoft.com/office/drawing/2014/main" id="{054B9714-5812-30F5-2C71-57A297C0A97F}"/>
              </a:ext>
            </a:extLst>
          </p:cNvPr>
          <p:cNvSpPr txBox="1"/>
          <p:nvPr/>
        </p:nvSpPr>
        <p:spPr>
          <a:xfrm>
            <a:off x="2950668" y="5086958"/>
            <a:ext cx="561372"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No</a:t>
            </a:r>
          </a:p>
        </p:txBody>
      </p:sp>
      <p:sp>
        <p:nvSpPr>
          <p:cNvPr id="25" name="TextBox 24">
            <a:extLst>
              <a:ext uri="{FF2B5EF4-FFF2-40B4-BE49-F238E27FC236}">
                <a16:creationId xmlns:a16="http://schemas.microsoft.com/office/drawing/2014/main" id="{F3C9347A-D391-59CD-40EA-D35D6663C9CD}"/>
              </a:ext>
            </a:extLst>
          </p:cNvPr>
          <p:cNvSpPr txBox="1"/>
          <p:nvPr/>
        </p:nvSpPr>
        <p:spPr>
          <a:xfrm>
            <a:off x="5690992" y="5101334"/>
            <a:ext cx="63318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Yes</a:t>
            </a:r>
          </a:p>
        </p:txBody>
      </p:sp>
      <p:sp>
        <p:nvSpPr>
          <p:cNvPr id="26" name="TextBox 25">
            <a:extLst>
              <a:ext uri="{FF2B5EF4-FFF2-40B4-BE49-F238E27FC236}">
                <a16:creationId xmlns:a16="http://schemas.microsoft.com/office/drawing/2014/main" id="{0916B791-EBD0-C385-5462-E4491311D8A5}"/>
              </a:ext>
            </a:extLst>
          </p:cNvPr>
          <p:cNvSpPr txBox="1"/>
          <p:nvPr/>
        </p:nvSpPr>
        <p:spPr>
          <a:xfrm>
            <a:off x="8503131" y="5101333"/>
            <a:ext cx="23730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Sometimes</a:t>
            </a:r>
          </a:p>
        </p:txBody>
      </p:sp>
    </p:spTree>
    <p:extLst>
      <p:ext uri="{BB962C8B-B14F-4D97-AF65-F5344CB8AC3E}">
        <p14:creationId xmlns:p14="http://schemas.microsoft.com/office/powerpoint/2010/main" val="1698501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3" name="Picture 2">
            <a:extLst>
              <a:ext uri="{FF2B5EF4-FFF2-40B4-BE49-F238E27FC236}">
                <a16:creationId xmlns:a16="http://schemas.microsoft.com/office/drawing/2014/main" id="{5373466D-1348-42FA-B7E4-8123AF43F8A8}"/>
              </a:ext>
            </a:extLst>
          </p:cNvPr>
          <p:cNvPicPr>
            <a:picLocks noChangeAspect="1"/>
          </p:cNvPicPr>
          <p:nvPr/>
        </p:nvPicPr>
        <p:blipFill>
          <a:blip r:embed="rId3"/>
          <a:stretch>
            <a:fillRect/>
          </a:stretch>
        </p:blipFill>
        <p:spPr>
          <a:xfrm>
            <a:off x="640749" y="1414373"/>
            <a:ext cx="11393581" cy="4029253"/>
          </a:xfrm>
          <a:prstGeom prst="rect">
            <a:avLst/>
          </a:prstGeom>
        </p:spPr>
      </p:pic>
      <p:sp>
        <p:nvSpPr>
          <p:cNvPr id="5" name="TextBox 4">
            <a:extLst>
              <a:ext uri="{FF2B5EF4-FFF2-40B4-BE49-F238E27FC236}">
                <a16:creationId xmlns:a16="http://schemas.microsoft.com/office/drawing/2014/main" id="{28B3EB0F-B657-FF1C-ACC3-C5DC582D281D}"/>
              </a:ext>
            </a:extLst>
          </p:cNvPr>
          <p:cNvSpPr txBox="1"/>
          <p:nvPr/>
        </p:nvSpPr>
        <p:spPr>
          <a:xfrm>
            <a:off x="868029" y="5719312"/>
            <a:ext cx="10115718" cy="954107"/>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              Most Churches Are Non-Profit C-Corporations</a:t>
            </a:r>
          </a:p>
          <a:p>
            <a:r>
              <a:rPr lang="en-US" sz="2800" b="1" dirty="0">
                <a:latin typeface="Times New Roman" panose="02020603050405020304" pitchFamily="18" charset="0"/>
                <a:cs typeface="Times New Roman" panose="02020603050405020304" pitchFamily="18" charset="0"/>
              </a:rPr>
              <a:t>   With Tax Exemptions Under Section  501(3)(c) of the IRS Code</a:t>
            </a:r>
          </a:p>
        </p:txBody>
      </p:sp>
      <p:sp>
        <p:nvSpPr>
          <p:cNvPr id="6" name="Arrow: Right 5">
            <a:extLst>
              <a:ext uri="{FF2B5EF4-FFF2-40B4-BE49-F238E27FC236}">
                <a16:creationId xmlns:a16="http://schemas.microsoft.com/office/drawing/2014/main" id="{4D3FE9C4-AADA-F775-C72B-5995DA312A50}"/>
              </a:ext>
            </a:extLst>
          </p:cNvPr>
          <p:cNvSpPr/>
          <p:nvPr/>
        </p:nvSpPr>
        <p:spPr>
          <a:xfrm>
            <a:off x="157670" y="2809469"/>
            <a:ext cx="52297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008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C387DA77-BF97-4A24-B9DE-839C9CE0E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97" y="269173"/>
            <a:ext cx="5612576" cy="1395772"/>
          </a:xfrm>
          <a:prstGeom prst="rect">
            <a:avLst/>
          </a:prstGeom>
        </p:spPr>
      </p:pic>
      <p:pic>
        <p:nvPicPr>
          <p:cNvPr id="6" name="Picture 5">
            <a:extLst>
              <a:ext uri="{FF2B5EF4-FFF2-40B4-BE49-F238E27FC236}">
                <a16:creationId xmlns:a16="http://schemas.microsoft.com/office/drawing/2014/main" id="{CE6C7598-8B1B-4052-9066-4D94EAF4D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495" y="2780732"/>
            <a:ext cx="5973009" cy="3808096"/>
          </a:xfrm>
          <a:prstGeom prst="rect">
            <a:avLst/>
          </a:prstGeom>
        </p:spPr>
      </p:pic>
      <p:sp>
        <p:nvSpPr>
          <p:cNvPr id="7" name="TextBox 6">
            <a:extLst>
              <a:ext uri="{FF2B5EF4-FFF2-40B4-BE49-F238E27FC236}">
                <a16:creationId xmlns:a16="http://schemas.microsoft.com/office/drawing/2014/main" id="{175A5F14-FC15-4D69-9278-6E81D9104E9D}"/>
              </a:ext>
            </a:extLst>
          </p:cNvPr>
          <p:cNvSpPr txBox="1"/>
          <p:nvPr/>
        </p:nvSpPr>
        <p:spPr>
          <a:xfrm>
            <a:off x="2336301" y="1807339"/>
            <a:ext cx="10733649"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The Laws of the Western World began around 1446 B.C. </a:t>
            </a:r>
          </a:p>
          <a:p>
            <a:r>
              <a:rPr lang="en-US" sz="2400" b="1" dirty="0">
                <a:latin typeface="Times New Roman" panose="02020603050405020304" pitchFamily="18" charset="0"/>
                <a:cs typeface="Times New Roman" panose="02020603050405020304" pitchFamily="18" charset="0"/>
              </a:rPr>
              <a:t>       when Moses was given The Ten Commandments</a:t>
            </a:r>
          </a:p>
        </p:txBody>
      </p:sp>
    </p:spTree>
    <p:extLst>
      <p:ext uri="{BB962C8B-B14F-4D97-AF65-F5344CB8AC3E}">
        <p14:creationId xmlns:p14="http://schemas.microsoft.com/office/powerpoint/2010/main" val="898336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3" name="TextBox 2">
            <a:extLst>
              <a:ext uri="{FF2B5EF4-FFF2-40B4-BE49-F238E27FC236}">
                <a16:creationId xmlns:a16="http://schemas.microsoft.com/office/drawing/2014/main" id="{04FB4192-F5F0-4E57-8B04-0B8578D70EB7}"/>
              </a:ext>
            </a:extLst>
          </p:cNvPr>
          <p:cNvSpPr txBox="1"/>
          <p:nvPr/>
        </p:nvSpPr>
        <p:spPr>
          <a:xfrm>
            <a:off x="5028194" y="2859613"/>
            <a:ext cx="1380506" cy="1138773"/>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Poll #3</a:t>
            </a:r>
          </a:p>
          <a:p>
            <a:endParaRPr lang="en-US" dirty="0"/>
          </a:p>
          <a:p>
            <a:endParaRPr lang="en-US" dirty="0"/>
          </a:p>
        </p:txBody>
      </p:sp>
    </p:spTree>
    <p:extLst>
      <p:ext uri="{BB962C8B-B14F-4D97-AF65-F5344CB8AC3E}">
        <p14:creationId xmlns:p14="http://schemas.microsoft.com/office/powerpoint/2010/main" val="2347264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5" name="Picture 4" descr="A gavel on a book&#10;&#10;Description automatically generated">
            <a:extLst>
              <a:ext uri="{FF2B5EF4-FFF2-40B4-BE49-F238E27FC236}">
                <a16:creationId xmlns:a16="http://schemas.microsoft.com/office/drawing/2014/main" id="{22BF61BA-14AC-48D0-99DE-DE6FE66F9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255" y="1818706"/>
            <a:ext cx="9092383" cy="4711080"/>
          </a:xfrm>
          <a:prstGeom prst="rect">
            <a:avLst/>
          </a:prstGeom>
        </p:spPr>
      </p:pic>
    </p:spTree>
    <p:extLst>
      <p:ext uri="{BB962C8B-B14F-4D97-AF65-F5344CB8AC3E}">
        <p14:creationId xmlns:p14="http://schemas.microsoft.com/office/powerpoint/2010/main" val="1295153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FBFAE-CB78-ACA2-F423-51AB76BFCF4D}"/>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792D36FB-1666-01B5-8520-EA52016C20A7}"/>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C39F1B88-E146-D735-0D25-5699C8970BF1}"/>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3" name="TextBox 2">
            <a:extLst>
              <a:ext uri="{FF2B5EF4-FFF2-40B4-BE49-F238E27FC236}">
                <a16:creationId xmlns:a16="http://schemas.microsoft.com/office/drawing/2014/main" id="{EEC3BB9E-BFA7-D1E2-94D8-3E258BD66BF4}"/>
              </a:ext>
            </a:extLst>
          </p:cNvPr>
          <p:cNvSpPr txBox="1"/>
          <p:nvPr/>
        </p:nvSpPr>
        <p:spPr>
          <a:xfrm>
            <a:off x="3948634" y="1431984"/>
            <a:ext cx="4208781"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“Employment-at-Will”</a:t>
            </a:r>
          </a:p>
        </p:txBody>
      </p:sp>
      <p:sp>
        <p:nvSpPr>
          <p:cNvPr id="6" name="TextBox 5">
            <a:extLst>
              <a:ext uri="{FF2B5EF4-FFF2-40B4-BE49-F238E27FC236}">
                <a16:creationId xmlns:a16="http://schemas.microsoft.com/office/drawing/2014/main" id="{40B3C43E-A821-9F4B-6665-42FC058B60FD}"/>
              </a:ext>
            </a:extLst>
          </p:cNvPr>
          <p:cNvSpPr txBox="1"/>
          <p:nvPr/>
        </p:nvSpPr>
        <p:spPr>
          <a:xfrm>
            <a:off x="956095" y="2232387"/>
            <a:ext cx="7260385" cy="830997"/>
          </a:xfrm>
          <a:prstGeom prst="rect">
            <a:avLst/>
          </a:prstGeom>
          <a:noFill/>
        </p:spPr>
        <p:txBody>
          <a:bodyPr wrap="none" rtlCol="0">
            <a:spAutoFit/>
          </a:bodyPr>
          <a:lstStyle/>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Employer or Employee may terminate employment</a:t>
            </a:r>
          </a:p>
          <a:p>
            <a:r>
              <a:rPr lang="en-US" sz="2400" b="1" dirty="0">
                <a:latin typeface="Times New Roman" panose="02020603050405020304" pitchFamily="18" charset="0"/>
                <a:cs typeface="Times New Roman" panose="02020603050405020304" pitchFamily="18" charset="0"/>
              </a:rPr>
              <a:t>     at any time, for any reason, without warning</a:t>
            </a:r>
          </a:p>
        </p:txBody>
      </p:sp>
      <p:sp>
        <p:nvSpPr>
          <p:cNvPr id="9" name="TextBox 8">
            <a:extLst>
              <a:ext uri="{FF2B5EF4-FFF2-40B4-BE49-F238E27FC236}">
                <a16:creationId xmlns:a16="http://schemas.microsoft.com/office/drawing/2014/main" id="{D71CF7B3-7453-28E7-497B-808EF607E0CB}"/>
              </a:ext>
            </a:extLst>
          </p:cNvPr>
          <p:cNvSpPr txBox="1"/>
          <p:nvPr/>
        </p:nvSpPr>
        <p:spPr>
          <a:xfrm>
            <a:off x="956095" y="3110459"/>
            <a:ext cx="9410846" cy="1200329"/>
          </a:xfrm>
          <a:prstGeom prst="rect">
            <a:avLst/>
          </a:prstGeom>
          <a:noFill/>
        </p:spPr>
        <p:txBody>
          <a:bodyPr wrap="none" rtlCol="0">
            <a:spAutoFit/>
          </a:bodyPr>
          <a:lstStyle/>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Employer may not terminate employment for reasons pertaining to </a:t>
            </a:r>
          </a:p>
          <a:p>
            <a:r>
              <a:rPr lang="en-US" sz="2400" b="1" dirty="0">
                <a:latin typeface="Times New Roman" panose="02020603050405020304" pitchFamily="18" charset="0"/>
                <a:cs typeface="Times New Roman" panose="02020603050405020304" pitchFamily="18" charset="0"/>
              </a:rPr>
              <a:t>     an employee’s race, gender, age (&gt;39), national origin, or disability</a:t>
            </a:r>
          </a:p>
          <a:p>
            <a:r>
              <a:rPr lang="en-US" sz="2400" b="1"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A35B3F71-82F4-B8C1-3EA2-DD993F52EB36}"/>
              </a:ext>
            </a:extLst>
          </p:cNvPr>
          <p:cNvSpPr txBox="1"/>
          <p:nvPr/>
        </p:nvSpPr>
        <p:spPr>
          <a:xfrm>
            <a:off x="956095" y="4108139"/>
            <a:ext cx="9599231" cy="830997"/>
          </a:xfrm>
          <a:prstGeom prst="rect">
            <a:avLst/>
          </a:prstGeom>
          <a:noFill/>
        </p:spPr>
        <p:txBody>
          <a:bodyPr wrap="none" rtlCol="0">
            <a:spAutoFit/>
          </a:bodyPr>
          <a:lstStyle/>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Employer may not terminate employment as retaliation for reporting</a:t>
            </a:r>
          </a:p>
          <a:p>
            <a:r>
              <a:rPr lang="en-US" sz="2400" b="1" dirty="0">
                <a:latin typeface="Times New Roman" panose="02020603050405020304" pitchFamily="18" charset="0"/>
                <a:cs typeface="Times New Roman" panose="02020603050405020304" pitchFamily="18" charset="0"/>
              </a:rPr>
              <a:t>     unsafe workplace practices or illegal activities</a:t>
            </a:r>
          </a:p>
        </p:txBody>
      </p:sp>
      <p:sp>
        <p:nvSpPr>
          <p:cNvPr id="11" name="TextBox 10">
            <a:extLst>
              <a:ext uri="{FF2B5EF4-FFF2-40B4-BE49-F238E27FC236}">
                <a16:creationId xmlns:a16="http://schemas.microsoft.com/office/drawing/2014/main" id="{FF04E758-65BA-F8F8-AE86-0B0B33D1E22A}"/>
              </a:ext>
            </a:extLst>
          </p:cNvPr>
          <p:cNvSpPr txBox="1"/>
          <p:nvPr/>
        </p:nvSpPr>
        <p:spPr>
          <a:xfrm>
            <a:off x="2635366" y="4939136"/>
            <a:ext cx="26161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C0EE7D8F-4542-499A-EA59-D4FDC3EC4102}"/>
              </a:ext>
            </a:extLst>
          </p:cNvPr>
          <p:cNvSpPr txBox="1"/>
          <p:nvPr/>
        </p:nvSpPr>
        <p:spPr>
          <a:xfrm>
            <a:off x="956095" y="5035156"/>
            <a:ext cx="8951553" cy="830997"/>
          </a:xfrm>
          <a:prstGeom prst="rect">
            <a:avLst/>
          </a:prstGeom>
          <a:noFill/>
        </p:spPr>
        <p:txBody>
          <a:bodyPr wrap="none" rtlCol="0">
            <a:spAutoFit/>
          </a:bodyPr>
          <a:lstStyle/>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An employment contract or collective bargaining agreement can</a:t>
            </a:r>
          </a:p>
          <a:p>
            <a:r>
              <a:rPr lang="en-US" sz="2400" b="1" dirty="0">
                <a:latin typeface="Times New Roman" panose="02020603050405020304" pitchFamily="18" charset="0"/>
                <a:cs typeface="Times New Roman" panose="02020603050405020304" pitchFamily="18" charset="0"/>
              </a:rPr>
              <a:t>     limit or override the “employment-at-will” presumption</a:t>
            </a:r>
          </a:p>
        </p:txBody>
      </p:sp>
    </p:spTree>
    <p:extLst>
      <p:ext uri="{BB962C8B-B14F-4D97-AF65-F5344CB8AC3E}">
        <p14:creationId xmlns:p14="http://schemas.microsoft.com/office/powerpoint/2010/main" val="276329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378A3-989F-AD0E-CFA5-8BC1DFEF35FE}"/>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78429009-49E1-5057-DFF5-38B904A5CA8F}"/>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1D303317-5E97-B91C-517A-85B1F3CD6CB0}"/>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3" name="TextBox 2">
            <a:extLst>
              <a:ext uri="{FF2B5EF4-FFF2-40B4-BE49-F238E27FC236}">
                <a16:creationId xmlns:a16="http://schemas.microsoft.com/office/drawing/2014/main" id="{AE443FB2-6572-809F-28BB-31FCE98FC440}"/>
              </a:ext>
            </a:extLst>
          </p:cNvPr>
          <p:cNvSpPr txBox="1"/>
          <p:nvPr/>
        </p:nvSpPr>
        <p:spPr>
          <a:xfrm>
            <a:off x="3260785" y="1346286"/>
            <a:ext cx="6196825"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Title VII of the Civil Rights Act of 1964</a:t>
            </a:r>
          </a:p>
        </p:txBody>
      </p:sp>
      <p:sp>
        <p:nvSpPr>
          <p:cNvPr id="6" name="TextBox 5">
            <a:extLst>
              <a:ext uri="{FF2B5EF4-FFF2-40B4-BE49-F238E27FC236}">
                <a16:creationId xmlns:a16="http://schemas.microsoft.com/office/drawing/2014/main" id="{76B273FC-75BE-C789-8B95-1A31CAAE38B6}"/>
              </a:ext>
            </a:extLst>
          </p:cNvPr>
          <p:cNvSpPr txBox="1"/>
          <p:nvPr/>
        </p:nvSpPr>
        <p:spPr>
          <a:xfrm>
            <a:off x="0" y="2077105"/>
            <a:ext cx="13219980" cy="4524315"/>
          </a:xfrm>
          <a:prstGeom prst="rect">
            <a:avLst/>
          </a:prstGeom>
          <a:noFill/>
        </p:spPr>
        <p:txBody>
          <a:bodyPr wrap="square">
            <a:spAutoFit/>
          </a:bodyPr>
          <a:lstStyle/>
          <a:p>
            <a:pPr algn="l">
              <a:buNone/>
            </a:pPr>
            <a:r>
              <a:rPr lang="en-US" sz="2400" b="1" i="0" dirty="0">
                <a:solidFill>
                  <a:srgbClr val="0064A8"/>
                </a:solidFill>
                <a:effectLst/>
                <a:latin typeface="Times New Roman" panose="02020603050405020304" pitchFamily="18" charset="0"/>
                <a:cs typeface="Times New Roman" panose="02020603050405020304" pitchFamily="18" charset="0"/>
                <a:hlinkClick r:id="rId3" tooltip="Title VII - PDF"/>
              </a:rPr>
              <a:t>Title VII of the Civil Rights Act of 1964</a:t>
            </a:r>
            <a:r>
              <a:rPr lang="en-US" sz="2400" b="1" i="0" dirty="0">
                <a:solidFill>
                  <a:srgbClr val="444444"/>
                </a:solidFill>
                <a:effectLst/>
                <a:latin typeface="Times New Roman" panose="02020603050405020304" pitchFamily="18" charset="0"/>
                <a:cs typeface="Times New Roman" panose="02020603050405020304" pitchFamily="18" charset="0"/>
              </a:rPr>
              <a:t> (Title VII) makes it unlawful for an employer to discriminate against someone because of: race, color, creed, gender, or national origin</a:t>
            </a:r>
          </a:p>
          <a:p>
            <a:pPr algn="l">
              <a:buFont typeface="Arial" panose="020B0604020202020204" pitchFamily="34" charset="0"/>
              <a:buChar char="•"/>
            </a:pPr>
            <a:endParaRPr lang="en-US" sz="2400" b="1" i="0" dirty="0">
              <a:solidFill>
                <a:srgbClr val="444444"/>
              </a:solidFill>
              <a:effectLst/>
              <a:latin typeface="Times New Roman" panose="02020603050405020304" pitchFamily="18" charset="0"/>
              <a:cs typeface="Times New Roman" panose="02020603050405020304" pitchFamily="18" charset="0"/>
            </a:endParaRPr>
          </a:p>
          <a:p>
            <a:pPr algn="l">
              <a:buNone/>
            </a:pPr>
            <a:r>
              <a:rPr lang="en-US" sz="2400" b="1" i="0" dirty="0">
                <a:solidFill>
                  <a:srgbClr val="444444"/>
                </a:solidFill>
                <a:effectLst/>
                <a:latin typeface="Times New Roman" panose="02020603050405020304" pitchFamily="18" charset="0"/>
                <a:cs typeface="Times New Roman" panose="02020603050405020304" pitchFamily="18" charset="0"/>
              </a:rPr>
              <a:t>Title VII also makes it unlawful for an employer to take a negative action, or retaliate</a:t>
            </a:r>
          </a:p>
          <a:p>
            <a:pPr algn="l">
              <a:buNone/>
            </a:pPr>
            <a:r>
              <a:rPr lang="en-US" sz="2400" b="1" i="0" dirty="0">
                <a:solidFill>
                  <a:srgbClr val="444444"/>
                </a:solidFill>
                <a:effectLst/>
                <a:latin typeface="Times New Roman" panose="02020603050405020304" pitchFamily="18" charset="0"/>
                <a:cs typeface="Times New Roman" panose="02020603050405020304" pitchFamily="18" charset="0"/>
              </a:rPr>
              <a:t> against a person because they:</a:t>
            </a:r>
          </a:p>
          <a:p>
            <a:pPr algn="l">
              <a:buNone/>
            </a:pPr>
            <a:endParaRPr lang="en-US" sz="2400" b="1" i="0" dirty="0">
              <a:solidFill>
                <a:srgbClr val="444444"/>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Complained about discrimination, whether formally or informally;</a:t>
            </a:r>
          </a:p>
          <a:p>
            <a:pPr algn="l">
              <a:buFont typeface="Arial" panose="020B0604020202020204" pitchFamily="34" charset="0"/>
              <a:buChar char="•"/>
            </a:pPr>
            <a:endParaRPr lang="en-US" sz="2400" b="1" i="0" dirty="0">
              <a:solidFill>
                <a:srgbClr val="444444"/>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Filed a charge of discrimination with an agency like the U.S. Equal Employment</a:t>
            </a:r>
          </a:p>
          <a:p>
            <a:pPr algn="l"/>
            <a:r>
              <a:rPr lang="en-US" sz="2400" b="1" i="0" dirty="0">
                <a:solidFill>
                  <a:srgbClr val="444444"/>
                </a:solidFill>
                <a:effectLst/>
                <a:latin typeface="Times New Roman" panose="02020603050405020304" pitchFamily="18" charset="0"/>
                <a:cs typeface="Times New Roman" panose="02020603050405020304" pitchFamily="18" charset="0"/>
              </a:rPr>
              <a:t> Opportunity Commission, or</a:t>
            </a:r>
          </a:p>
          <a:p>
            <a:pPr algn="l"/>
            <a:endParaRPr lang="en-US" sz="2400" b="1" i="0" dirty="0">
              <a:solidFill>
                <a:srgbClr val="444444"/>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Participated as a witness in an employment discrimination investigation or lawsuit.</a:t>
            </a:r>
          </a:p>
        </p:txBody>
      </p:sp>
    </p:spTree>
    <p:extLst>
      <p:ext uri="{BB962C8B-B14F-4D97-AF65-F5344CB8AC3E}">
        <p14:creationId xmlns:p14="http://schemas.microsoft.com/office/powerpoint/2010/main" val="2758639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6" name="TextBox 5">
            <a:extLst>
              <a:ext uri="{FF2B5EF4-FFF2-40B4-BE49-F238E27FC236}">
                <a16:creationId xmlns:a16="http://schemas.microsoft.com/office/drawing/2014/main" id="{4B8B2544-BA1F-AF83-E7B8-16F79B6D4F5E}"/>
              </a:ext>
            </a:extLst>
          </p:cNvPr>
          <p:cNvSpPr txBox="1"/>
          <p:nvPr/>
        </p:nvSpPr>
        <p:spPr>
          <a:xfrm>
            <a:off x="3046561" y="1964353"/>
            <a:ext cx="8236789" cy="4524315"/>
          </a:xfrm>
          <a:prstGeom prst="rect">
            <a:avLst/>
          </a:prstGeom>
          <a:noFill/>
        </p:spPr>
        <p:txBody>
          <a:bodyPr wrap="square">
            <a:spAutoFit/>
          </a:bodyPr>
          <a:lstStyle/>
          <a:p>
            <a:pPr algn="l">
              <a:buNone/>
            </a:pPr>
            <a:r>
              <a:rPr lang="en-US" sz="2400" b="1" i="0" dirty="0">
                <a:solidFill>
                  <a:srgbClr val="444444"/>
                </a:solidFill>
                <a:effectLst/>
                <a:latin typeface="Times New Roman" panose="02020603050405020304" pitchFamily="18" charset="0"/>
                <a:cs typeface="Times New Roman" panose="02020603050405020304" pitchFamily="18" charset="0"/>
              </a:rPr>
              <a:t>Under Title VII, it is unlawful to discriminate in any aspect of employment, including:</a:t>
            </a:r>
          </a:p>
          <a:p>
            <a:pPr algn="l">
              <a:buNone/>
            </a:pPr>
            <a:endParaRPr lang="en-US" sz="2400" b="1" i="0" dirty="0">
              <a:solidFill>
                <a:srgbClr val="444444"/>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Hiring and firing;</a:t>
            </a: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Compensation, assignment, or classification of workers;</a:t>
            </a: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Transfer, promotion, layoff, or recall;</a:t>
            </a: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Job advertisements and recruitment;</a:t>
            </a: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Testing;</a:t>
            </a: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Use of employer facilities;</a:t>
            </a: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Training and apprenticeship programs;</a:t>
            </a: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Retirement plans, leave, and benefits; or</a:t>
            </a: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Other terms and conditions of employment.</a:t>
            </a:r>
          </a:p>
        </p:txBody>
      </p:sp>
      <p:sp>
        <p:nvSpPr>
          <p:cNvPr id="7" name="TextBox 6">
            <a:extLst>
              <a:ext uri="{FF2B5EF4-FFF2-40B4-BE49-F238E27FC236}">
                <a16:creationId xmlns:a16="http://schemas.microsoft.com/office/drawing/2014/main" id="{AB29D1F5-A58E-A987-4062-CE0A56CEECEA}"/>
              </a:ext>
            </a:extLst>
          </p:cNvPr>
          <p:cNvSpPr txBox="1"/>
          <p:nvPr/>
        </p:nvSpPr>
        <p:spPr>
          <a:xfrm>
            <a:off x="3260785" y="1346286"/>
            <a:ext cx="6196825"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Title VII of the Civil Rights Act of 1964</a:t>
            </a:r>
          </a:p>
        </p:txBody>
      </p:sp>
    </p:spTree>
    <p:extLst>
      <p:ext uri="{BB962C8B-B14F-4D97-AF65-F5344CB8AC3E}">
        <p14:creationId xmlns:p14="http://schemas.microsoft.com/office/powerpoint/2010/main" val="36407356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3" name="TextBox 2">
            <a:extLst>
              <a:ext uri="{FF2B5EF4-FFF2-40B4-BE49-F238E27FC236}">
                <a16:creationId xmlns:a16="http://schemas.microsoft.com/office/drawing/2014/main" id="{8487095B-B12F-4FD0-940B-D7B814E5EEFD}"/>
              </a:ext>
            </a:extLst>
          </p:cNvPr>
          <p:cNvSpPr txBox="1"/>
          <p:nvPr/>
        </p:nvSpPr>
        <p:spPr>
          <a:xfrm>
            <a:off x="253730" y="265847"/>
            <a:ext cx="811632" cy="369332"/>
          </a:xfrm>
          <a:prstGeom prst="rect">
            <a:avLst/>
          </a:prstGeom>
          <a:noFill/>
        </p:spPr>
        <p:txBody>
          <a:bodyPr wrap="none" rtlCol="0">
            <a:spAutoFit/>
          </a:bodyPr>
          <a:lstStyle/>
          <a:p>
            <a:r>
              <a:rPr lang="en-US" dirty="0"/>
              <a:t>Poll #4</a:t>
            </a:r>
          </a:p>
        </p:txBody>
      </p:sp>
      <p:sp>
        <p:nvSpPr>
          <p:cNvPr id="6" name="TextBox 5">
            <a:extLst>
              <a:ext uri="{FF2B5EF4-FFF2-40B4-BE49-F238E27FC236}">
                <a16:creationId xmlns:a16="http://schemas.microsoft.com/office/drawing/2014/main" id="{61606EB9-FD27-9CF9-BB9C-37DEE1388561}"/>
              </a:ext>
            </a:extLst>
          </p:cNvPr>
          <p:cNvSpPr txBox="1"/>
          <p:nvPr/>
        </p:nvSpPr>
        <p:spPr>
          <a:xfrm>
            <a:off x="221410" y="1832681"/>
            <a:ext cx="11749177" cy="4893647"/>
          </a:xfrm>
          <a:prstGeom prst="rect">
            <a:avLst/>
          </a:prstGeom>
          <a:noFill/>
        </p:spPr>
        <p:txBody>
          <a:bodyPr wrap="square">
            <a:spAutoFit/>
          </a:bodyPr>
          <a:lstStyle/>
          <a:p>
            <a:pPr algn="l">
              <a:buNone/>
            </a:pPr>
            <a:r>
              <a:rPr lang="en-US" sz="2400" b="1" i="0" dirty="0">
                <a:solidFill>
                  <a:srgbClr val="444444"/>
                </a:solidFill>
                <a:effectLst/>
                <a:latin typeface="Times New Roman" panose="02020603050405020304" pitchFamily="18" charset="0"/>
                <a:cs typeface="Times New Roman" panose="02020603050405020304" pitchFamily="18" charset="0"/>
              </a:rPr>
              <a:t>Under Title VII, employers also cannot:</a:t>
            </a:r>
          </a:p>
          <a:p>
            <a:pPr algn="l">
              <a:buNone/>
            </a:pPr>
            <a:endParaRPr lang="en-US" sz="2400" b="1" i="0" dirty="0">
              <a:solidFill>
                <a:srgbClr val="444444"/>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Harass an employee because of race, color, religion, sex, or national origin;</a:t>
            </a:r>
          </a:p>
          <a:p>
            <a:pPr algn="l">
              <a:buFont typeface="Arial" panose="020B0604020202020204" pitchFamily="34" charset="0"/>
              <a:buChar char="•"/>
            </a:pPr>
            <a:endParaRPr lang="en-US" sz="2400" b="1" i="0" dirty="0">
              <a:solidFill>
                <a:srgbClr val="444444"/>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Refuse or fail to make reasonable adjustments to workplace policies or practices that allow individual workers to observe their sincerely held religious beliefs;</a:t>
            </a:r>
          </a:p>
          <a:p>
            <a:pPr algn="l">
              <a:buFont typeface="Arial" panose="020B0604020202020204" pitchFamily="34" charset="0"/>
              <a:buChar char="•"/>
            </a:pPr>
            <a:endParaRPr lang="en-US" sz="2400" b="1" i="0" dirty="0">
              <a:solidFill>
                <a:srgbClr val="444444"/>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Make employment decisions based on stereotypes or assumptions about a person’s abilities, traits, or performance because of their race, color, religion, sex, or national origin;</a:t>
            </a:r>
          </a:p>
          <a:p>
            <a:pPr algn="l">
              <a:buFont typeface="Arial" panose="020B0604020202020204" pitchFamily="34" charset="0"/>
              <a:buChar char="•"/>
            </a:pPr>
            <a:endParaRPr lang="en-US" sz="2400" b="1" i="0" dirty="0">
              <a:solidFill>
                <a:srgbClr val="444444"/>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1" i="0" dirty="0">
                <a:solidFill>
                  <a:srgbClr val="444444"/>
                </a:solidFill>
                <a:effectLst/>
                <a:latin typeface="Times New Roman" panose="02020603050405020304" pitchFamily="18" charset="0"/>
                <a:cs typeface="Times New Roman" panose="02020603050405020304" pitchFamily="18" charset="0"/>
              </a:rPr>
              <a:t>Deny job opportunities because a person is married to, or associated with, a person of a particular race, color, religion, sex, or national origin.</a:t>
            </a:r>
          </a:p>
        </p:txBody>
      </p:sp>
      <p:sp>
        <p:nvSpPr>
          <p:cNvPr id="7" name="TextBox 6">
            <a:extLst>
              <a:ext uri="{FF2B5EF4-FFF2-40B4-BE49-F238E27FC236}">
                <a16:creationId xmlns:a16="http://schemas.microsoft.com/office/drawing/2014/main" id="{C3B97B56-EA98-E25B-2D74-009B01F19620}"/>
              </a:ext>
            </a:extLst>
          </p:cNvPr>
          <p:cNvSpPr txBox="1"/>
          <p:nvPr/>
        </p:nvSpPr>
        <p:spPr>
          <a:xfrm>
            <a:off x="3174521" y="1138687"/>
            <a:ext cx="6196825"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Title VII of the Civil Rights Act of 1964</a:t>
            </a:r>
          </a:p>
        </p:txBody>
      </p:sp>
    </p:spTree>
    <p:extLst>
      <p:ext uri="{BB962C8B-B14F-4D97-AF65-F5344CB8AC3E}">
        <p14:creationId xmlns:p14="http://schemas.microsoft.com/office/powerpoint/2010/main" val="3878042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9CBD-B7DB-94E0-7764-85283AB0C5FC}"/>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F808CDC0-82D1-C2E2-C047-836AF60BB4C4}"/>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E81BA969-5F79-CEF1-EABF-F70AF7E1B196}"/>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6" name="Picture 5" descr="A group of people standing on a large blue text&#10;&#10;AI-generated content may be incorrect.">
            <a:extLst>
              <a:ext uri="{FF2B5EF4-FFF2-40B4-BE49-F238E27FC236}">
                <a16:creationId xmlns:a16="http://schemas.microsoft.com/office/drawing/2014/main" id="{D6A6332A-40A9-2A6C-9AD9-072693A5C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519" y="997062"/>
            <a:ext cx="3576578" cy="1909175"/>
          </a:xfrm>
          <a:prstGeom prst="rect">
            <a:avLst/>
          </a:prstGeom>
        </p:spPr>
      </p:pic>
      <p:sp>
        <p:nvSpPr>
          <p:cNvPr id="7" name="TextBox 6">
            <a:extLst>
              <a:ext uri="{FF2B5EF4-FFF2-40B4-BE49-F238E27FC236}">
                <a16:creationId xmlns:a16="http://schemas.microsoft.com/office/drawing/2014/main" id="{F69AF3DE-2DCD-2BC4-7A7B-A633E2F2E099}"/>
              </a:ext>
            </a:extLst>
          </p:cNvPr>
          <p:cNvSpPr txBox="1"/>
          <p:nvPr/>
        </p:nvSpPr>
        <p:spPr>
          <a:xfrm>
            <a:off x="1729548" y="2954268"/>
            <a:ext cx="408679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NON-EXEMPT</a:t>
            </a:r>
          </a:p>
        </p:txBody>
      </p:sp>
      <p:sp>
        <p:nvSpPr>
          <p:cNvPr id="9" name="TextBox 8">
            <a:extLst>
              <a:ext uri="{FF2B5EF4-FFF2-40B4-BE49-F238E27FC236}">
                <a16:creationId xmlns:a16="http://schemas.microsoft.com/office/drawing/2014/main" id="{3089F30B-F076-CD46-C6A0-9B0140A3E992}"/>
              </a:ext>
            </a:extLst>
          </p:cNvPr>
          <p:cNvSpPr txBox="1"/>
          <p:nvPr/>
        </p:nvSpPr>
        <p:spPr>
          <a:xfrm>
            <a:off x="6886860" y="2971687"/>
            <a:ext cx="408679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EXEMPT</a:t>
            </a:r>
          </a:p>
        </p:txBody>
      </p:sp>
      <p:sp>
        <p:nvSpPr>
          <p:cNvPr id="10" name="TextBox 9">
            <a:extLst>
              <a:ext uri="{FF2B5EF4-FFF2-40B4-BE49-F238E27FC236}">
                <a16:creationId xmlns:a16="http://schemas.microsoft.com/office/drawing/2014/main" id="{C05627DB-9EBE-4C20-E5CE-AA4D82876D07}"/>
              </a:ext>
            </a:extLst>
          </p:cNvPr>
          <p:cNvSpPr txBox="1"/>
          <p:nvPr/>
        </p:nvSpPr>
        <p:spPr>
          <a:xfrm>
            <a:off x="714637" y="3738798"/>
            <a:ext cx="4853445" cy="1938992"/>
          </a:xfrm>
          <a:prstGeom prst="rect">
            <a:avLst/>
          </a:prstGeom>
          <a:noFill/>
        </p:spPr>
        <p:txBody>
          <a:bodyPr wrap="none" rtlCol="0">
            <a:spAutoFit/>
          </a:bodyPr>
          <a:lstStyle/>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Non-EAP Responsibilities</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Hourly Pay</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Record Hours Worked</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Minimum Wage Requirement</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Overtime (1.5x) Pay &gt; 40 </a:t>
            </a:r>
            <a:r>
              <a:rPr lang="en-US" sz="2400" b="1" dirty="0" err="1">
                <a:latin typeface="Times New Roman" panose="02020603050405020304" pitchFamily="18" charset="0"/>
                <a:cs typeface="Times New Roman" panose="02020603050405020304" pitchFamily="18" charset="0"/>
              </a:rPr>
              <a:t>hrs</a:t>
            </a: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wk</a:t>
            </a:r>
            <a:endParaRPr lang="en-US" sz="2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CB41F63-4F0D-9546-8700-7AE748E6B6C7}"/>
              </a:ext>
            </a:extLst>
          </p:cNvPr>
          <p:cNvSpPr txBox="1"/>
          <p:nvPr/>
        </p:nvSpPr>
        <p:spPr>
          <a:xfrm>
            <a:off x="5816343" y="3738798"/>
            <a:ext cx="6526017" cy="1938992"/>
          </a:xfrm>
          <a:prstGeom prst="rect">
            <a:avLst/>
          </a:prstGeom>
          <a:noFill/>
        </p:spPr>
        <p:txBody>
          <a:bodyPr wrap="none" rtlCol="0">
            <a:spAutoFit/>
          </a:bodyPr>
          <a:lstStyle/>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Executive, Administrative, Professional (EAP)</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Salaried &gt; $684/week</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 No Recording Hours Worked</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No Minimum Wage</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No Overtime Pay </a:t>
            </a:r>
          </a:p>
        </p:txBody>
      </p:sp>
      <p:sp>
        <p:nvSpPr>
          <p:cNvPr id="12" name="Arrow: Down 11">
            <a:extLst>
              <a:ext uri="{FF2B5EF4-FFF2-40B4-BE49-F238E27FC236}">
                <a16:creationId xmlns:a16="http://schemas.microsoft.com/office/drawing/2014/main" id="{0F2292E2-A4F4-A57C-484B-631FEEB78CF6}"/>
              </a:ext>
            </a:extLst>
          </p:cNvPr>
          <p:cNvSpPr/>
          <p:nvPr/>
        </p:nvSpPr>
        <p:spPr>
          <a:xfrm>
            <a:off x="2260121" y="5677790"/>
            <a:ext cx="1052422" cy="5348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9F44079-1BFC-60C6-E0F7-D4FB4AEF45F4}"/>
              </a:ext>
            </a:extLst>
          </p:cNvPr>
          <p:cNvSpPr txBox="1"/>
          <p:nvPr/>
        </p:nvSpPr>
        <p:spPr>
          <a:xfrm>
            <a:off x="970225" y="6334780"/>
            <a:ext cx="363221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65% of USA Workforce</a:t>
            </a:r>
          </a:p>
        </p:txBody>
      </p:sp>
      <p:sp>
        <p:nvSpPr>
          <p:cNvPr id="14" name="TextBox 13">
            <a:extLst>
              <a:ext uri="{FF2B5EF4-FFF2-40B4-BE49-F238E27FC236}">
                <a16:creationId xmlns:a16="http://schemas.microsoft.com/office/drawing/2014/main" id="{5F49EEE5-EDBF-8FA0-4036-FCE25B4C62D6}"/>
              </a:ext>
            </a:extLst>
          </p:cNvPr>
          <p:cNvSpPr txBox="1"/>
          <p:nvPr/>
        </p:nvSpPr>
        <p:spPr>
          <a:xfrm>
            <a:off x="6400373" y="6355024"/>
            <a:ext cx="363221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35% of USA Workforce</a:t>
            </a:r>
          </a:p>
        </p:txBody>
      </p:sp>
      <p:sp>
        <p:nvSpPr>
          <p:cNvPr id="15" name="Arrow: Down 14">
            <a:extLst>
              <a:ext uri="{FF2B5EF4-FFF2-40B4-BE49-F238E27FC236}">
                <a16:creationId xmlns:a16="http://schemas.microsoft.com/office/drawing/2014/main" id="{7FB77877-8D6B-DE14-FA85-3ACA66FBF00F}"/>
              </a:ext>
            </a:extLst>
          </p:cNvPr>
          <p:cNvSpPr/>
          <p:nvPr/>
        </p:nvSpPr>
        <p:spPr>
          <a:xfrm>
            <a:off x="7243312" y="5799943"/>
            <a:ext cx="1052422" cy="5348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365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87266-6FD1-6087-C145-F69E52EEFC89}"/>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16C7D8A1-F16F-ED55-2C87-F6D55547B0C9}"/>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A2C6167F-4216-2EB7-D758-49008B27458F}"/>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6" name="Picture 5" descr="A black and white text on a white background&#10;&#10;AI-generated content may be incorrect.">
            <a:extLst>
              <a:ext uri="{FF2B5EF4-FFF2-40B4-BE49-F238E27FC236}">
                <a16:creationId xmlns:a16="http://schemas.microsoft.com/office/drawing/2014/main" id="{3DA903EC-14B6-B846-DA43-07811ECC4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80" y="2402379"/>
            <a:ext cx="5025998" cy="2558360"/>
          </a:xfrm>
          <a:prstGeom prst="rect">
            <a:avLst/>
          </a:prstGeom>
        </p:spPr>
      </p:pic>
      <p:pic>
        <p:nvPicPr>
          <p:cNvPr id="8" name="Picture 7" descr="A close-up of a registration card&#10;&#10;AI-generated content may be incorrect.">
            <a:extLst>
              <a:ext uri="{FF2B5EF4-FFF2-40B4-BE49-F238E27FC236}">
                <a16:creationId xmlns:a16="http://schemas.microsoft.com/office/drawing/2014/main" id="{92DECC81-97E8-2174-EC84-0CB13F6D9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545" y="2128767"/>
            <a:ext cx="5915675" cy="3105583"/>
          </a:xfrm>
          <a:prstGeom prst="rect">
            <a:avLst/>
          </a:prstGeom>
        </p:spPr>
      </p:pic>
      <p:sp>
        <p:nvSpPr>
          <p:cNvPr id="9" name="TextBox 8">
            <a:extLst>
              <a:ext uri="{FF2B5EF4-FFF2-40B4-BE49-F238E27FC236}">
                <a16:creationId xmlns:a16="http://schemas.microsoft.com/office/drawing/2014/main" id="{228AC1DF-58A2-FE65-35D2-3A085AA247DC}"/>
              </a:ext>
            </a:extLst>
          </p:cNvPr>
          <p:cNvSpPr txBox="1"/>
          <p:nvPr/>
        </p:nvSpPr>
        <p:spPr>
          <a:xfrm>
            <a:off x="1770776" y="5614338"/>
            <a:ext cx="8650445" cy="954107"/>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Business Groups Are Challenging Labor Department’s </a:t>
            </a:r>
          </a:p>
          <a:p>
            <a:r>
              <a:rPr lang="en-US" sz="2800" b="1" dirty="0">
                <a:latin typeface="Times New Roman" panose="02020603050405020304" pitchFamily="18" charset="0"/>
                <a:cs typeface="Times New Roman" panose="02020603050405020304" pitchFamily="18" charset="0"/>
              </a:rPr>
              <a:t>     New Rules on FLSA Exemptions . . . Stay Tuned</a:t>
            </a:r>
          </a:p>
        </p:txBody>
      </p:sp>
    </p:spTree>
    <p:extLst>
      <p:ext uri="{BB962C8B-B14F-4D97-AF65-F5344CB8AC3E}">
        <p14:creationId xmlns:p14="http://schemas.microsoft.com/office/powerpoint/2010/main" val="4121490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BCD26-5A80-498D-346B-414EC3FDF2BF}"/>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B06E3BC2-BBB2-3A38-F9EB-636A5CFACDD3}"/>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7973C791-DDA2-8CEB-457F-6B70E0100ACE}"/>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5" name="Picture 4" descr="A group of icons with text&#10;&#10;AI-generated content may be incorrect.">
            <a:extLst>
              <a:ext uri="{FF2B5EF4-FFF2-40B4-BE49-F238E27FC236}">
                <a16:creationId xmlns:a16="http://schemas.microsoft.com/office/drawing/2014/main" id="{A2A786F6-01AC-6102-3DCA-137259331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827" y="1176926"/>
            <a:ext cx="4774341" cy="2554918"/>
          </a:xfrm>
          <a:prstGeom prst="rect">
            <a:avLst/>
          </a:prstGeom>
        </p:spPr>
      </p:pic>
      <p:pic>
        <p:nvPicPr>
          <p:cNvPr id="6" name="Picture 5" descr="A close-up of a sign&#10;&#10;AI-generated content may be incorrect.">
            <a:extLst>
              <a:ext uri="{FF2B5EF4-FFF2-40B4-BE49-F238E27FC236}">
                <a16:creationId xmlns:a16="http://schemas.microsoft.com/office/drawing/2014/main" id="{A17006BF-9353-6FDD-931E-5BFE865E0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8829" y="3731844"/>
            <a:ext cx="4774341" cy="3153620"/>
          </a:xfrm>
          <a:prstGeom prst="rect">
            <a:avLst/>
          </a:prstGeom>
        </p:spPr>
      </p:pic>
    </p:spTree>
    <p:extLst>
      <p:ext uri="{BB962C8B-B14F-4D97-AF65-F5344CB8AC3E}">
        <p14:creationId xmlns:p14="http://schemas.microsoft.com/office/powerpoint/2010/main" val="3664826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F72A3-EDC4-2531-03ED-75C95F69BD9F}"/>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1F4C9046-012B-4569-724C-9BB4663BBF3F}"/>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FC7C1E88-0DD0-EF0F-C51B-FF2EFCE9FBD5}"/>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5" name="Picture 4" descr="A diagram of a safety and health program&#10;&#10;AI-generated content may be incorrect.">
            <a:extLst>
              <a:ext uri="{FF2B5EF4-FFF2-40B4-BE49-F238E27FC236}">
                <a16:creationId xmlns:a16="http://schemas.microsoft.com/office/drawing/2014/main" id="{7B94C58A-8975-C3C3-4D51-63F02F7DA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639" y="1208887"/>
            <a:ext cx="7354326" cy="5649113"/>
          </a:xfrm>
          <a:prstGeom prst="rect">
            <a:avLst/>
          </a:prstGeom>
        </p:spPr>
      </p:pic>
    </p:spTree>
    <p:extLst>
      <p:ext uri="{BB962C8B-B14F-4D97-AF65-F5344CB8AC3E}">
        <p14:creationId xmlns:p14="http://schemas.microsoft.com/office/powerpoint/2010/main" val="1024110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361130DB-53AC-4C0D-AEA2-DACD0D809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97" y="269173"/>
            <a:ext cx="5612576" cy="1395772"/>
          </a:xfrm>
          <a:prstGeom prst="rect">
            <a:avLst/>
          </a:prstGeom>
        </p:spPr>
      </p:pic>
      <p:pic>
        <p:nvPicPr>
          <p:cNvPr id="6" name="Picture 5" descr="Table&#10;&#10;Description automatically generated">
            <a:extLst>
              <a:ext uri="{FF2B5EF4-FFF2-40B4-BE49-F238E27FC236}">
                <a16:creationId xmlns:a16="http://schemas.microsoft.com/office/drawing/2014/main" id="{1A073013-E677-43A5-891D-57B5FFD1C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444" y="2645960"/>
            <a:ext cx="3443768" cy="307700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AAB0C5BA-4AB9-40EF-936B-DC2851832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062" y="2618250"/>
            <a:ext cx="3413460" cy="3190843"/>
          </a:xfrm>
          <a:prstGeom prst="rect">
            <a:avLst/>
          </a:prstGeom>
        </p:spPr>
      </p:pic>
      <p:sp>
        <p:nvSpPr>
          <p:cNvPr id="9" name="TextBox 8">
            <a:extLst>
              <a:ext uri="{FF2B5EF4-FFF2-40B4-BE49-F238E27FC236}">
                <a16:creationId xmlns:a16="http://schemas.microsoft.com/office/drawing/2014/main" id="{0A804F79-0332-4F1A-949E-59C7079DAC4C}"/>
              </a:ext>
            </a:extLst>
          </p:cNvPr>
          <p:cNvSpPr txBox="1"/>
          <p:nvPr/>
        </p:nvSpPr>
        <p:spPr>
          <a:xfrm>
            <a:off x="2806477" y="1801474"/>
            <a:ext cx="6579045"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  The “Twelve Tables” were written in 451 B.C.</a:t>
            </a:r>
          </a:p>
          <a:p>
            <a:r>
              <a:rPr lang="en-US" sz="2400" b="1" dirty="0">
                <a:latin typeface="Times New Roman" panose="02020603050405020304" pitchFamily="18" charset="0"/>
                <a:cs typeface="Times New Roman" panose="02020603050405020304" pitchFamily="18" charset="0"/>
              </a:rPr>
              <a:t> and became the first codification of Roman Law</a:t>
            </a:r>
          </a:p>
        </p:txBody>
      </p:sp>
    </p:spTree>
    <p:extLst>
      <p:ext uri="{BB962C8B-B14F-4D97-AF65-F5344CB8AC3E}">
        <p14:creationId xmlns:p14="http://schemas.microsoft.com/office/powerpoint/2010/main" val="3858040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EFD2F-D63F-85E1-D151-9662DDCC62D0}"/>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32F66B46-C531-5D5E-67FD-C069778A54C3}"/>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294F2BF9-1466-965C-2D89-2146F6787743}"/>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3" name="TextBox 2">
            <a:extLst>
              <a:ext uri="{FF2B5EF4-FFF2-40B4-BE49-F238E27FC236}">
                <a16:creationId xmlns:a16="http://schemas.microsoft.com/office/drawing/2014/main" id="{91A71D5C-A7BC-0426-BFF7-06B8C097B7FE}"/>
              </a:ext>
            </a:extLst>
          </p:cNvPr>
          <p:cNvSpPr txBox="1"/>
          <p:nvPr/>
        </p:nvSpPr>
        <p:spPr>
          <a:xfrm>
            <a:off x="5284367" y="2877324"/>
            <a:ext cx="1231427"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Poll #4</a:t>
            </a:r>
          </a:p>
        </p:txBody>
      </p:sp>
    </p:spTree>
    <p:extLst>
      <p:ext uri="{BB962C8B-B14F-4D97-AF65-F5344CB8AC3E}">
        <p14:creationId xmlns:p14="http://schemas.microsoft.com/office/powerpoint/2010/main" val="2343202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5" name="Picture 4" descr="Close-up of words&#10;&#10;Description automatically generated">
            <a:extLst>
              <a:ext uri="{FF2B5EF4-FFF2-40B4-BE49-F238E27FC236}">
                <a16:creationId xmlns:a16="http://schemas.microsoft.com/office/drawing/2014/main" id="{785EAA30-A56C-422B-A824-1E0A848D5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992" y="1438724"/>
            <a:ext cx="7124016" cy="5419276"/>
          </a:xfrm>
          <a:prstGeom prst="rect">
            <a:avLst/>
          </a:prstGeom>
        </p:spPr>
      </p:pic>
    </p:spTree>
    <p:extLst>
      <p:ext uri="{BB962C8B-B14F-4D97-AF65-F5344CB8AC3E}">
        <p14:creationId xmlns:p14="http://schemas.microsoft.com/office/powerpoint/2010/main" val="13911976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3" name="Picture 2">
            <a:extLst>
              <a:ext uri="{FF2B5EF4-FFF2-40B4-BE49-F238E27FC236}">
                <a16:creationId xmlns:a16="http://schemas.microsoft.com/office/drawing/2014/main" id="{26A5E485-7C6A-4ECB-927A-9CEBDDB13ECD}"/>
              </a:ext>
            </a:extLst>
          </p:cNvPr>
          <p:cNvPicPr>
            <a:picLocks noChangeAspect="1"/>
          </p:cNvPicPr>
          <p:nvPr/>
        </p:nvPicPr>
        <p:blipFill>
          <a:blip r:embed="rId3"/>
          <a:stretch>
            <a:fillRect/>
          </a:stretch>
        </p:blipFill>
        <p:spPr>
          <a:xfrm>
            <a:off x="2337840" y="1949279"/>
            <a:ext cx="7516318" cy="4862774"/>
          </a:xfrm>
          <a:prstGeom prst="rect">
            <a:avLst/>
          </a:prstGeom>
        </p:spPr>
      </p:pic>
      <p:sp>
        <p:nvSpPr>
          <p:cNvPr id="5" name="TextBox 4">
            <a:extLst>
              <a:ext uri="{FF2B5EF4-FFF2-40B4-BE49-F238E27FC236}">
                <a16:creationId xmlns:a16="http://schemas.microsoft.com/office/drawing/2014/main" id="{7AC10788-F926-495D-AB52-0617CBE11D9B}"/>
              </a:ext>
            </a:extLst>
          </p:cNvPr>
          <p:cNvSpPr txBox="1"/>
          <p:nvPr/>
        </p:nvSpPr>
        <p:spPr>
          <a:xfrm flipH="1">
            <a:off x="3689032" y="1397640"/>
            <a:ext cx="5269231" cy="584775"/>
          </a:xfrm>
          <a:prstGeom prst="rect">
            <a:avLst/>
          </a:prstGeom>
          <a:noFill/>
        </p:spPr>
        <p:txBody>
          <a:bodyPr wrap="square" rtlCol="0">
            <a:spAutoFit/>
          </a:bodyPr>
          <a:lstStyle/>
          <a:p>
            <a:r>
              <a:rPr lang="en-US" sz="3200" b="1" dirty="0"/>
              <a:t>Intellectual Properties Are:</a:t>
            </a:r>
          </a:p>
        </p:txBody>
      </p:sp>
      <p:sp>
        <p:nvSpPr>
          <p:cNvPr id="6" name="TextBox 5">
            <a:extLst>
              <a:ext uri="{FF2B5EF4-FFF2-40B4-BE49-F238E27FC236}">
                <a16:creationId xmlns:a16="http://schemas.microsoft.com/office/drawing/2014/main" id="{FB6D6E55-3D40-4716-9D18-FFC1C49A9FE5}"/>
              </a:ext>
            </a:extLst>
          </p:cNvPr>
          <p:cNvSpPr txBox="1"/>
          <p:nvPr/>
        </p:nvSpPr>
        <p:spPr>
          <a:xfrm>
            <a:off x="9927790" y="2647231"/>
            <a:ext cx="2264210" cy="2677656"/>
          </a:xfrm>
          <a:prstGeom prst="rect">
            <a:avLst/>
          </a:prstGeom>
          <a:noFill/>
        </p:spPr>
        <p:txBody>
          <a:bodyPr wrap="none" rtlCol="0">
            <a:spAutoFit/>
          </a:bodyPr>
          <a:lstStyle/>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Copyright</a:t>
            </a:r>
          </a:p>
          <a:p>
            <a:pPr marL="285750" indent="-285750">
              <a:buFont typeface="Arial" panose="020B0604020202020204" pitchFamily="34" charset="0"/>
              <a:buChar char="•"/>
            </a:pPr>
            <a:endParaRPr lang="en-US" sz="24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Patent</a:t>
            </a:r>
          </a:p>
          <a:p>
            <a:pPr marL="285750" indent="-285750">
              <a:buFont typeface="Arial" panose="020B0604020202020204" pitchFamily="34" charset="0"/>
              <a:buChar char="•"/>
            </a:pPr>
            <a:endParaRPr lang="en-US" sz="24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Trademark</a:t>
            </a:r>
          </a:p>
          <a:p>
            <a:pPr marL="285750" indent="-285750">
              <a:buFont typeface="Arial" panose="020B0604020202020204" pitchFamily="34" charset="0"/>
              <a:buChar char="•"/>
            </a:pPr>
            <a:endParaRPr lang="en-US" sz="24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Trade Secrets</a:t>
            </a:r>
          </a:p>
        </p:txBody>
      </p:sp>
    </p:spTree>
    <p:extLst>
      <p:ext uri="{BB962C8B-B14F-4D97-AF65-F5344CB8AC3E}">
        <p14:creationId xmlns:p14="http://schemas.microsoft.com/office/powerpoint/2010/main" val="16301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3" name="Rectangle 2">
            <a:extLst>
              <a:ext uri="{FF2B5EF4-FFF2-40B4-BE49-F238E27FC236}">
                <a16:creationId xmlns:a16="http://schemas.microsoft.com/office/drawing/2014/main" id="{34BCD0D1-C3BE-4243-9C20-F5ECE5CC0F88}"/>
              </a:ext>
            </a:extLst>
          </p:cNvPr>
          <p:cNvSpPr/>
          <p:nvPr/>
        </p:nvSpPr>
        <p:spPr>
          <a:xfrm>
            <a:off x="4935828" y="5901269"/>
            <a:ext cx="1279517" cy="369332"/>
          </a:xfrm>
          <a:prstGeom prst="rect">
            <a:avLst/>
          </a:prstGeom>
        </p:spPr>
        <p:txBody>
          <a:bodyPr wrap="none">
            <a:spAutoFit/>
          </a:bodyPr>
          <a:lstStyle/>
          <a:p>
            <a:r>
              <a:rPr lang="en-US" dirty="0">
                <a:hlinkClick r:id="rId3"/>
              </a:rPr>
              <a:t>Bing Videos</a:t>
            </a:r>
            <a:endParaRPr lang="en-US" dirty="0"/>
          </a:p>
        </p:txBody>
      </p:sp>
      <p:sp>
        <p:nvSpPr>
          <p:cNvPr id="5" name="TextBox 4">
            <a:extLst>
              <a:ext uri="{FF2B5EF4-FFF2-40B4-BE49-F238E27FC236}">
                <a16:creationId xmlns:a16="http://schemas.microsoft.com/office/drawing/2014/main" id="{EB8A5A3D-C2A2-4876-9BD4-1BF873906E6F}"/>
              </a:ext>
            </a:extLst>
          </p:cNvPr>
          <p:cNvSpPr txBox="1"/>
          <p:nvPr/>
        </p:nvSpPr>
        <p:spPr>
          <a:xfrm>
            <a:off x="4688188" y="5531937"/>
            <a:ext cx="2438400" cy="369332"/>
          </a:xfrm>
          <a:prstGeom prst="rect">
            <a:avLst/>
          </a:prstGeom>
          <a:noFill/>
        </p:spPr>
        <p:txBody>
          <a:bodyPr wrap="square" rtlCol="0">
            <a:spAutoFit/>
          </a:bodyPr>
          <a:lstStyle/>
          <a:p>
            <a:r>
              <a:rPr lang="en-US" dirty="0"/>
              <a:t>Copyright video</a:t>
            </a:r>
          </a:p>
        </p:txBody>
      </p:sp>
      <p:pic>
        <p:nvPicPr>
          <p:cNvPr id="7" name="Picture 6" descr="A blue stamp with white text&#10;&#10;AI-generated content may be incorrect.">
            <a:extLst>
              <a:ext uri="{FF2B5EF4-FFF2-40B4-BE49-F238E27FC236}">
                <a16:creationId xmlns:a16="http://schemas.microsoft.com/office/drawing/2014/main" id="{1A1FE464-27CF-AB54-5195-DAEEFB85A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049" y="1508019"/>
            <a:ext cx="3675814" cy="3362025"/>
          </a:xfrm>
          <a:prstGeom prst="rect">
            <a:avLst/>
          </a:prstGeom>
        </p:spPr>
      </p:pic>
    </p:spTree>
    <p:extLst>
      <p:ext uri="{BB962C8B-B14F-4D97-AF65-F5344CB8AC3E}">
        <p14:creationId xmlns:p14="http://schemas.microsoft.com/office/powerpoint/2010/main" val="7706131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3" name="Rectangle 2">
            <a:extLst>
              <a:ext uri="{FF2B5EF4-FFF2-40B4-BE49-F238E27FC236}">
                <a16:creationId xmlns:a16="http://schemas.microsoft.com/office/drawing/2014/main" id="{AA141C58-F84A-4E9E-8BCA-AEE97C500F91}"/>
              </a:ext>
            </a:extLst>
          </p:cNvPr>
          <p:cNvSpPr/>
          <p:nvPr/>
        </p:nvSpPr>
        <p:spPr>
          <a:xfrm>
            <a:off x="4989012" y="5953029"/>
            <a:ext cx="1279517" cy="369332"/>
          </a:xfrm>
          <a:prstGeom prst="rect">
            <a:avLst/>
          </a:prstGeom>
        </p:spPr>
        <p:txBody>
          <a:bodyPr wrap="none">
            <a:spAutoFit/>
          </a:bodyPr>
          <a:lstStyle/>
          <a:p>
            <a:r>
              <a:rPr lang="en-US" dirty="0">
                <a:hlinkClick r:id="rId3"/>
              </a:rPr>
              <a:t>Bing Videos</a:t>
            </a:r>
            <a:endParaRPr lang="en-US" dirty="0"/>
          </a:p>
        </p:txBody>
      </p:sp>
      <p:sp>
        <p:nvSpPr>
          <p:cNvPr id="5" name="TextBox 4">
            <a:extLst>
              <a:ext uri="{FF2B5EF4-FFF2-40B4-BE49-F238E27FC236}">
                <a16:creationId xmlns:a16="http://schemas.microsoft.com/office/drawing/2014/main" id="{B50D8085-2E73-4082-A18B-0881FF7E6B66}"/>
              </a:ext>
            </a:extLst>
          </p:cNvPr>
          <p:cNvSpPr txBox="1"/>
          <p:nvPr/>
        </p:nvSpPr>
        <p:spPr>
          <a:xfrm>
            <a:off x="4990024" y="5669962"/>
            <a:ext cx="3629025" cy="369332"/>
          </a:xfrm>
          <a:prstGeom prst="rect">
            <a:avLst/>
          </a:prstGeom>
          <a:noFill/>
        </p:spPr>
        <p:txBody>
          <a:bodyPr wrap="square" rtlCol="0">
            <a:spAutoFit/>
          </a:bodyPr>
          <a:lstStyle/>
          <a:p>
            <a:r>
              <a:rPr lang="en-US" dirty="0"/>
              <a:t>Patent Video </a:t>
            </a:r>
          </a:p>
        </p:txBody>
      </p:sp>
      <p:pic>
        <p:nvPicPr>
          <p:cNvPr id="7" name="Picture 6" descr="A close-up of words&#10;&#10;AI-generated content may be incorrect.">
            <a:extLst>
              <a:ext uri="{FF2B5EF4-FFF2-40B4-BE49-F238E27FC236}">
                <a16:creationId xmlns:a16="http://schemas.microsoft.com/office/drawing/2014/main" id="{6E6F8E9D-F375-080E-809E-B3C979C6C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6203" y="1258657"/>
            <a:ext cx="5234542" cy="3975998"/>
          </a:xfrm>
          <a:prstGeom prst="rect">
            <a:avLst/>
          </a:prstGeom>
        </p:spPr>
      </p:pic>
    </p:spTree>
    <p:extLst>
      <p:ext uri="{BB962C8B-B14F-4D97-AF65-F5344CB8AC3E}">
        <p14:creationId xmlns:p14="http://schemas.microsoft.com/office/powerpoint/2010/main" val="17600621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59A7A-C75E-A364-D68D-8271BE29A7FD}"/>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810F3426-4479-27EA-0EE8-A055D7B65C62}"/>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0E23A2DF-71C1-C72B-668C-D0157632DC9B}"/>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8" name="Picture 7" descr="A red stamp with text&#10;&#10;AI-generated content may be incorrect.">
            <a:extLst>
              <a:ext uri="{FF2B5EF4-FFF2-40B4-BE49-F238E27FC236}">
                <a16:creationId xmlns:a16="http://schemas.microsoft.com/office/drawing/2014/main" id="{FF68DBDC-BA8E-326A-DEB9-74429920F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217" y="1417344"/>
            <a:ext cx="1236740" cy="1007015"/>
          </a:xfrm>
          <a:prstGeom prst="rect">
            <a:avLst/>
          </a:prstGeom>
        </p:spPr>
      </p:pic>
      <p:sp>
        <p:nvSpPr>
          <p:cNvPr id="10" name="TextBox 9">
            <a:extLst>
              <a:ext uri="{FF2B5EF4-FFF2-40B4-BE49-F238E27FC236}">
                <a16:creationId xmlns:a16="http://schemas.microsoft.com/office/drawing/2014/main" id="{ED9AA2A3-0E58-AEBF-84A6-6B3A02D43F6B}"/>
              </a:ext>
            </a:extLst>
          </p:cNvPr>
          <p:cNvSpPr txBox="1"/>
          <p:nvPr/>
        </p:nvSpPr>
        <p:spPr>
          <a:xfrm>
            <a:off x="116188" y="2703016"/>
            <a:ext cx="12301538" cy="4154984"/>
          </a:xfrm>
          <a:prstGeom prst="rect">
            <a:avLst/>
          </a:prstGeom>
          <a:noFill/>
        </p:spPr>
        <p:txBody>
          <a:bodyPr wrap="square">
            <a:spAutoFit/>
          </a:bodyPr>
          <a:lstStyle/>
          <a:p>
            <a:pPr algn="l">
              <a:buNone/>
            </a:pPr>
            <a:r>
              <a:rPr lang="en-US" sz="2400" b="1" i="0" dirty="0">
                <a:solidFill>
                  <a:srgbClr val="1B1B1B"/>
                </a:solidFill>
                <a:effectLst/>
                <a:latin typeface="Times New Roman" panose="02020603050405020304" pitchFamily="18" charset="0"/>
                <a:cs typeface="Times New Roman" panose="02020603050405020304" pitchFamily="18" charset="0"/>
              </a:rPr>
              <a:t>* A trademark can be any word, phrase, symbol, design, or a combination of these things</a:t>
            </a:r>
          </a:p>
          <a:p>
            <a:pPr algn="l">
              <a:buNone/>
            </a:pPr>
            <a:r>
              <a:rPr lang="en-US" sz="2400" b="1" i="0" dirty="0">
                <a:solidFill>
                  <a:srgbClr val="1B1B1B"/>
                </a:solidFill>
                <a:effectLst/>
                <a:latin typeface="Times New Roman" panose="02020603050405020304" pitchFamily="18" charset="0"/>
                <a:cs typeface="Times New Roman" panose="02020603050405020304" pitchFamily="18" charset="0"/>
              </a:rPr>
              <a:t> that identifies your goods or services. It’s how customers recognize you in the</a:t>
            </a:r>
          </a:p>
          <a:p>
            <a:pPr algn="l">
              <a:buNone/>
            </a:pPr>
            <a:r>
              <a:rPr lang="en-US" sz="2400" b="1" i="0" dirty="0">
                <a:solidFill>
                  <a:srgbClr val="1B1B1B"/>
                </a:solidFill>
                <a:effectLst/>
                <a:latin typeface="Times New Roman" panose="02020603050405020304" pitchFamily="18" charset="0"/>
                <a:cs typeface="Times New Roman" panose="02020603050405020304" pitchFamily="18" charset="0"/>
              </a:rPr>
              <a:t> marketplace and distinguish you from your competitors.</a:t>
            </a:r>
          </a:p>
          <a:p>
            <a:pPr algn="l">
              <a:buNone/>
            </a:pPr>
            <a:endParaRPr lang="en-US" sz="2400" b="1" i="0" dirty="0">
              <a:solidFill>
                <a:srgbClr val="1B1B1B"/>
              </a:solidFill>
              <a:effectLst/>
              <a:latin typeface="Times New Roman" panose="02020603050405020304" pitchFamily="18" charset="0"/>
              <a:cs typeface="Times New Roman" panose="02020603050405020304" pitchFamily="18" charset="0"/>
            </a:endParaRPr>
          </a:p>
          <a:p>
            <a:pPr algn="l"/>
            <a:r>
              <a:rPr lang="en-US" sz="2400" b="1" i="0" dirty="0">
                <a:solidFill>
                  <a:srgbClr val="1B1B1B"/>
                </a:solidFill>
                <a:effectLst/>
                <a:latin typeface="Times New Roman" panose="02020603050405020304" pitchFamily="18" charset="0"/>
                <a:cs typeface="Times New Roman" panose="02020603050405020304" pitchFamily="18" charset="0"/>
              </a:rPr>
              <a:t>* The word “trademark” can refer to both trademarks and service marks. A trademark is    used for goods, while a </a:t>
            </a:r>
            <a:r>
              <a:rPr lang="en-US" sz="2400" b="1" i="0" u="none" strike="noStrike" dirty="0">
                <a:solidFill>
                  <a:srgbClr val="005EA2"/>
                </a:solidFill>
                <a:effectLst/>
                <a:latin typeface="Times New Roman" panose="02020603050405020304" pitchFamily="18" charset="0"/>
                <a:cs typeface="Times New Roman" panose="02020603050405020304" pitchFamily="18" charset="0"/>
                <a:hlinkClick r:id="rId4" tooltip="Click for 'service mark (SM)' definition"/>
              </a:rPr>
              <a:t>service mark</a:t>
            </a:r>
            <a:r>
              <a:rPr lang="en-US" sz="2400" b="1" i="0" dirty="0">
                <a:solidFill>
                  <a:srgbClr val="1B1B1B"/>
                </a:solidFill>
                <a:effectLst/>
                <a:latin typeface="Times New Roman" panose="02020603050405020304" pitchFamily="18" charset="0"/>
                <a:cs typeface="Times New Roman" panose="02020603050405020304" pitchFamily="18" charset="0"/>
              </a:rPr>
              <a:t> is used for services.</a:t>
            </a:r>
          </a:p>
          <a:p>
            <a:pPr algn="l"/>
            <a:endParaRPr lang="en-US" sz="2400" b="1" i="0" dirty="0">
              <a:solidFill>
                <a:srgbClr val="1B1B1B"/>
              </a:solidFill>
              <a:effectLst/>
              <a:latin typeface="Times New Roman" panose="02020603050405020304" pitchFamily="18" charset="0"/>
              <a:cs typeface="Times New Roman" panose="02020603050405020304" pitchFamily="18" charset="0"/>
            </a:endParaRPr>
          </a:p>
          <a:p>
            <a:pPr algn="l">
              <a:buNone/>
            </a:pPr>
            <a:r>
              <a:rPr lang="en-US" sz="2400" b="1" dirty="0">
                <a:solidFill>
                  <a:srgbClr val="1B1B1B"/>
                </a:solidFill>
                <a:latin typeface="Times New Roman" panose="02020603050405020304" pitchFamily="18" charset="0"/>
                <a:cs typeface="Times New Roman" panose="02020603050405020304" pitchFamily="18" charset="0"/>
              </a:rPr>
              <a:t>* </a:t>
            </a:r>
            <a:r>
              <a:rPr lang="en-US" sz="2400" b="1" i="0" dirty="0">
                <a:solidFill>
                  <a:srgbClr val="1B1B1B"/>
                </a:solidFill>
                <a:effectLst/>
                <a:latin typeface="Times New Roman" panose="02020603050405020304" pitchFamily="18" charset="0"/>
                <a:cs typeface="Times New Roman" panose="02020603050405020304" pitchFamily="18" charset="0"/>
              </a:rPr>
              <a:t>A trademark:</a:t>
            </a:r>
          </a:p>
          <a:p>
            <a:pPr lvl="1">
              <a:buFont typeface="Arial" panose="020B0604020202020204" pitchFamily="34" charset="0"/>
              <a:buChar char="•"/>
            </a:pPr>
            <a:r>
              <a:rPr lang="en-US" sz="2400" b="1" i="0" dirty="0">
                <a:solidFill>
                  <a:srgbClr val="1B1B1B"/>
                </a:solidFill>
                <a:effectLst/>
                <a:latin typeface="Times New Roman" panose="02020603050405020304" pitchFamily="18" charset="0"/>
                <a:cs typeface="Times New Roman" panose="02020603050405020304" pitchFamily="18" charset="0"/>
              </a:rPr>
              <a:t>Identifies the source of your goods or services.</a:t>
            </a:r>
          </a:p>
          <a:p>
            <a:pPr lvl="1">
              <a:buFont typeface="Arial" panose="020B0604020202020204" pitchFamily="34" charset="0"/>
              <a:buChar char="•"/>
            </a:pPr>
            <a:r>
              <a:rPr lang="en-US" sz="2400" b="1" i="0" dirty="0">
                <a:solidFill>
                  <a:srgbClr val="1B1B1B"/>
                </a:solidFill>
                <a:effectLst/>
                <a:latin typeface="Times New Roman" panose="02020603050405020304" pitchFamily="18" charset="0"/>
                <a:cs typeface="Times New Roman" panose="02020603050405020304" pitchFamily="18" charset="0"/>
              </a:rPr>
              <a:t>Provides legal protection for your brand.</a:t>
            </a:r>
          </a:p>
          <a:p>
            <a:pPr lvl="1">
              <a:buFont typeface="Arial" panose="020B0604020202020204" pitchFamily="34" charset="0"/>
              <a:buChar char="•"/>
            </a:pPr>
            <a:r>
              <a:rPr lang="en-US" sz="2400" b="1" i="0" dirty="0">
                <a:solidFill>
                  <a:srgbClr val="1B1B1B"/>
                </a:solidFill>
                <a:effectLst/>
                <a:latin typeface="Times New Roman" panose="02020603050405020304" pitchFamily="18" charset="0"/>
                <a:cs typeface="Times New Roman" panose="02020603050405020304" pitchFamily="18" charset="0"/>
              </a:rPr>
              <a:t>Helps you guard against counterfeiting and fraud.</a:t>
            </a:r>
          </a:p>
        </p:txBody>
      </p:sp>
      <p:pic>
        <p:nvPicPr>
          <p:cNvPr id="12" name="Picture 11" descr="A red text on a white background&#10;&#10;AI-generated content may be incorrect.">
            <a:extLst>
              <a:ext uri="{FF2B5EF4-FFF2-40B4-BE49-F238E27FC236}">
                <a16:creationId xmlns:a16="http://schemas.microsoft.com/office/drawing/2014/main" id="{D9609F6A-DFA0-CCF4-43A5-C6E2B35D55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192" y="1394195"/>
            <a:ext cx="2076740" cy="838317"/>
          </a:xfrm>
          <a:prstGeom prst="rect">
            <a:avLst/>
          </a:prstGeom>
        </p:spPr>
      </p:pic>
      <p:pic>
        <p:nvPicPr>
          <p:cNvPr id="14" name="Picture 13" descr="A logo with a colorful logo&#10;&#10;AI-generated content may be incorrect.">
            <a:extLst>
              <a:ext uri="{FF2B5EF4-FFF2-40B4-BE49-F238E27FC236}">
                <a16:creationId xmlns:a16="http://schemas.microsoft.com/office/drawing/2014/main" id="{A65E2518-45BF-C806-7385-E886DDCA38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6480" y="1303618"/>
            <a:ext cx="1991003" cy="1000265"/>
          </a:xfrm>
          <a:prstGeom prst="rect">
            <a:avLst/>
          </a:prstGeom>
        </p:spPr>
      </p:pic>
    </p:spTree>
    <p:extLst>
      <p:ext uri="{BB962C8B-B14F-4D97-AF65-F5344CB8AC3E}">
        <p14:creationId xmlns:p14="http://schemas.microsoft.com/office/powerpoint/2010/main" val="2049170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58C5-1367-6623-5CD0-05C74E45D1C5}"/>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618AA63-42D4-B29B-D833-9439C4B0EF4A}"/>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4F04C2B7-4DFA-422A-8B05-49A3D14C66BA}"/>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sp>
        <p:nvSpPr>
          <p:cNvPr id="3" name="TextBox 2">
            <a:extLst>
              <a:ext uri="{FF2B5EF4-FFF2-40B4-BE49-F238E27FC236}">
                <a16:creationId xmlns:a16="http://schemas.microsoft.com/office/drawing/2014/main" id="{6C06ACC7-98D5-4E27-8C7E-7CA44ED8509C}"/>
              </a:ext>
            </a:extLst>
          </p:cNvPr>
          <p:cNvSpPr txBox="1"/>
          <p:nvPr/>
        </p:nvSpPr>
        <p:spPr>
          <a:xfrm>
            <a:off x="4843463" y="5687213"/>
            <a:ext cx="2996871" cy="369332"/>
          </a:xfrm>
          <a:prstGeom prst="rect">
            <a:avLst/>
          </a:prstGeom>
          <a:noFill/>
        </p:spPr>
        <p:txBody>
          <a:bodyPr wrap="square" rtlCol="0">
            <a:spAutoFit/>
          </a:bodyPr>
          <a:lstStyle/>
          <a:p>
            <a:r>
              <a:rPr lang="en-US" dirty="0"/>
              <a:t>Trade secrets video</a:t>
            </a:r>
          </a:p>
        </p:txBody>
      </p:sp>
      <p:sp>
        <p:nvSpPr>
          <p:cNvPr id="5" name="Rectangle 4">
            <a:extLst>
              <a:ext uri="{FF2B5EF4-FFF2-40B4-BE49-F238E27FC236}">
                <a16:creationId xmlns:a16="http://schemas.microsoft.com/office/drawing/2014/main" id="{075182A9-AD9A-47AA-9C99-4EFF1D72485C}"/>
              </a:ext>
            </a:extLst>
          </p:cNvPr>
          <p:cNvSpPr/>
          <p:nvPr/>
        </p:nvSpPr>
        <p:spPr>
          <a:xfrm>
            <a:off x="3478416" y="6056545"/>
            <a:ext cx="4924618" cy="369332"/>
          </a:xfrm>
          <a:prstGeom prst="rect">
            <a:avLst/>
          </a:prstGeom>
        </p:spPr>
        <p:txBody>
          <a:bodyPr wrap="none">
            <a:spAutoFit/>
          </a:bodyPr>
          <a:lstStyle/>
          <a:p>
            <a:r>
              <a:rPr lang="en-US" dirty="0">
                <a:hlinkClick r:id="rId3"/>
              </a:rPr>
              <a:t>Trade secrets / regulatory data protection | USPTO</a:t>
            </a:r>
            <a:endParaRPr lang="en-US" dirty="0"/>
          </a:p>
        </p:txBody>
      </p:sp>
      <p:sp>
        <p:nvSpPr>
          <p:cNvPr id="6" name="TextBox 5">
            <a:extLst>
              <a:ext uri="{FF2B5EF4-FFF2-40B4-BE49-F238E27FC236}">
                <a16:creationId xmlns:a16="http://schemas.microsoft.com/office/drawing/2014/main" id="{D88F148C-7859-DED1-7BF4-6CEA938BC4F8}"/>
              </a:ext>
            </a:extLst>
          </p:cNvPr>
          <p:cNvSpPr txBox="1"/>
          <p:nvPr/>
        </p:nvSpPr>
        <p:spPr>
          <a:xfrm>
            <a:off x="10575985" y="265847"/>
            <a:ext cx="1324017" cy="369332"/>
          </a:xfrm>
          <a:prstGeom prst="rect">
            <a:avLst/>
          </a:prstGeom>
          <a:noFill/>
        </p:spPr>
        <p:txBody>
          <a:bodyPr wrap="none" rtlCol="0">
            <a:spAutoFit/>
          </a:bodyPr>
          <a:lstStyle/>
          <a:p>
            <a:r>
              <a:rPr lang="en-US" dirty="0"/>
              <a:t>trademarks</a:t>
            </a:r>
          </a:p>
        </p:txBody>
      </p:sp>
      <p:pic>
        <p:nvPicPr>
          <p:cNvPr id="8" name="Picture 7" descr="A red stamp with white text&#10;&#10;AI-generated content may be incorrect.">
            <a:extLst>
              <a:ext uri="{FF2B5EF4-FFF2-40B4-BE49-F238E27FC236}">
                <a16:creationId xmlns:a16="http://schemas.microsoft.com/office/drawing/2014/main" id="{64FEB749-377F-3306-736A-52512C8A8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652" y="1388096"/>
            <a:ext cx="4084146" cy="3717120"/>
          </a:xfrm>
          <a:prstGeom prst="rect">
            <a:avLst/>
          </a:prstGeom>
        </p:spPr>
      </p:pic>
    </p:spTree>
    <p:extLst>
      <p:ext uri="{BB962C8B-B14F-4D97-AF65-F5344CB8AC3E}">
        <p14:creationId xmlns:p14="http://schemas.microsoft.com/office/powerpoint/2010/main" val="14774866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B84BD-E0AE-ADBB-A951-874C6FF116F7}"/>
            </a:ext>
          </a:extLst>
        </p:cNvPr>
        <p:cNvGrpSpPr/>
        <p:nvPr/>
      </p:nvGrpSpPr>
      <p:grpSpPr>
        <a:xfrm>
          <a:off x="0" y="0"/>
          <a:ext cx="0" cy="0"/>
          <a:chOff x="0" y="0"/>
          <a:chExt cx="0" cy="0"/>
        </a:xfrm>
      </p:grpSpPr>
      <p:pic>
        <p:nvPicPr>
          <p:cNvPr id="4" name="image1.png">
            <a:extLst>
              <a:ext uri="{FF2B5EF4-FFF2-40B4-BE49-F238E27FC236}">
                <a16:creationId xmlns:a16="http://schemas.microsoft.com/office/drawing/2014/main" id="{EAA4DC86-9EA2-4CC4-4F57-9FFB16CD7814}"/>
              </a:ext>
            </a:extLst>
          </p:cNvPr>
          <p:cNvPicPr/>
          <p:nvPr/>
        </p:nvPicPr>
        <p:blipFill>
          <a:blip r:embed="rId2"/>
          <a:srcRect/>
          <a:stretch>
            <a:fillRect/>
          </a:stretch>
        </p:blipFill>
        <p:spPr>
          <a:xfrm>
            <a:off x="3975519" y="131672"/>
            <a:ext cx="4240961" cy="1007015"/>
          </a:xfrm>
          <a:prstGeom prst="rect">
            <a:avLst/>
          </a:prstGeom>
          <a:ln/>
        </p:spPr>
      </p:pic>
      <p:sp>
        <p:nvSpPr>
          <p:cNvPr id="2" name="TextBox 1">
            <a:extLst>
              <a:ext uri="{FF2B5EF4-FFF2-40B4-BE49-F238E27FC236}">
                <a16:creationId xmlns:a16="http://schemas.microsoft.com/office/drawing/2014/main" id="{AE5E54BA-978A-D378-7F02-AB480FD832B8}"/>
              </a:ext>
            </a:extLst>
          </p:cNvPr>
          <p:cNvSpPr txBox="1"/>
          <p:nvPr/>
        </p:nvSpPr>
        <p:spPr>
          <a:xfrm>
            <a:off x="4843463" y="2600325"/>
            <a:ext cx="184731" cy="646331"/>
          </a:xfrm>
          <a:prstGeom prst="rect">
            <a:avLst/>
          </a:prstGeom>
          <a:noFill/>
        </p:spPr>
        <p:txBody>
          <a:bodyPr wrap="none" rtlCol="0">
            <a:spAutoFit/>
          </a:bodyPr>
          <a:lstStyle/>
          <a:p>
            <a:endParaRPr lang="en-US" dirty="0"/>
          </a:p>
          <a:p>
            <a:endParaRPr lang="en-US" dirty="0"/>
          </a:p>
        </p:txBody>
      </p:sp>
      <p:pic>
        <p:nvPicPr>
          <p:cNvPr id="6" name="Picture 5" descr="A person wearing glasses and a suit&#10;&#10;Description automatically generated">
            <a:extLst>
              <a:ext uri="{FF2B5EF4-FFF2-40B4-BE49-F238E27FC236}">
                <a16:creationId xmlns:a16="http://schemas.microsoft.com/office/drawing/2014/main" id="{7A6C686F-50C4-BEED-A69D-6406286A0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53227" y="2380645"/>
            <a:ext cx="1447588" cy="1085691"/>
          </a:xfrm>
          <a:prstGeom prst="rect">
            <a:avLst/>
          </a:prstGeom>
        </p:spPr>
      </p:pic>
      <p:sp>
        <p:nvSpPr>
          <p:cNvPr id="8" name="TextBox 7">
            <a:extLst>
              <a:ext uri="{FF2B5EF4-FFF2-40B4-BE49-F238E27FC236}">
                <a16:creationId xmlns:a16="http://schemas.microsoft.com/office/drawing/2014/main" id="{BB48F9E5-02DB-E607-D964-9BB73196A21B}"/>
              </a:ext>
            </a:extLst>
          </p:cNvPr>
          <p:cNvSpPr txBox="1"/>
          <p:nvPr/>
        </p:nvSpPr>
        <p:spPr>
          <a:xfrm>
            <a:off x="4444579" y="1314098"/>
            <a:ext cx="2864887" cy="1200329"/>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Business Law</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ADE6D69-1FE3-35DC-24F8-B55C7C7AEBF4}"/>
              </a:ext>
            </a:extLst>
          </p:cNvPr>
          <p:cNvSpPr txBox="1"/>
          <p:nvPr/>
        </p:nvSpPr>
        <p:spPr>
          <a:xfrm>
            <a:off x="3508737" y="4209717"/>
            <a:ext cx="5554085" cy="646331"/>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Thanks for your attention </a:t>
            </a:r>
            <a:r>
              <a:rPr lang="en-US" sz="36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4752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361130DB-53AC-4C0D-AEA2-DACD0D809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97" y="269173"/>
            <a:ext cx="5612576" cy="1395772"/>
          </a:xfrm>
          <a:prstGeom prst="rect">
            <a:avLst/>
          </a:prstGeom>
        </p:spPr>
      </p:pic>
      <p:pic>
        <p:nvPicPr>
          <p:cNvPr id="3" name="Picture 2" descr="A statue of a person holding a torch&#10;&#10;Description automatically generated with medium confidence">
            <a:extLst>
              <a:ext uri="{FF2B5EF4-FFF2-40B4-BE49-F238E27FC236}">
                <a16:creationId xmlns:a16="http://schemas.microsoft.com/office/drawing/2014/main" id="{47369908-E8F0-4BC0-9956-06488CD64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195" y="2751511"/>
            <a:ext cx="2663610" cy="3939924"/>
          </a:xfrm>
          <a:prstGeom prst="rect">
            <a:avLst/>
          </a:prstGeom>
        </p:spPr>
      </p:pic>
      <p:sp>
        <p:nvSpPr>
          <p:cNvPr id="5" name="TextBox 4">
            <a:extLst>
              <a:ext uri="{FF2B5EF4-FFF2-40B4-BE49-F238E27FC236}">
                <a16:creationId xmlns:a16="http://schemas.microsoft.com/office/drawing/2014/main" id="{96952F82-4514-4791-8F3E-105C66555181}"/>
              </a:ext>
            </a:extLst>
          </p:cNvPr>
          <p:cNvSpPr txBox="1"/>
          <p:nvPr/>
        </p:nvSpPr>
        <p:spPr>
          <a:xfrm>
            <a:off x="2172310" y="1920514"/>
            <a:ext cx="8456226"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Socrates (469 – 399 BC) was the first Greek moral philosopher </a:t>
            </a:r>
          </a:p>
          <a:p>
            <a:r>
              <a:rPr lang="en-US" sz="2400" b="1" dirty="0">
                <a:latin typeface="Times New Roman" panose="02020603050405020304" pitchFamily="18" charset="0"/>
                <a:cs typeface="Times New Roman" panose="02020603050405020304" pitchFamily="18" charset="0"/>
              </a:rPr>
              <a:t>              of the Western ethical tradition of thought </a:t>
            </a:r>
          </a:p>
        </p:txBody>
      </p:sp>
    </p:spTree>
    <p:extLst>
      <p:ext uri="{BB962C8B-B14F-4D97-AF65-F5344CB8AC3E}">
        <p14:creationId xmlns:p14="http://schemas.microsoft.com/office/powerpoint/2010/main" val="168732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361130DB-53AC-4C0D-AEA2-DACD0D809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97" y="269173"/>
            <a:ext cx="5612576" cy="1395772"/>
          </a:xfrm>
          <a:prstGeom prst="rect">
            <a:avLst/>
          </a:prstGeom>
        </p:spPr>
      </p:pic>
      <p:pic>
        <p:nvPicPr>
          <p:cNvPr id="3" name="Picture 2" descr="A picture containing text, old&#10;&#10;Description automatically generated">
            <a:extLst>
              <a:ext uri="{FF2B5EF4-FFF2-40B4-BE49-F238E27FC236}">
                <a16:creationId xmlns:a16="http://schemas.microsoft.com/office/drawing/2014/main" id="{AA837CA5-6FB9-4720-BBFE-FAFC4236E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428" y="2859721"/>
            <a:ext cx="4944165" cy="3867690"/>
          </a:xfrm>
          <a:prstGeom prst="rect">
            <a:avLst/>
          </a:prstGeom>
        </p:spPr>
      </p:pic>
      <p:sp>
        <p:nvSpPr>
          <p:cNvPr id="5" name="TextBox 4">
            <a:extLst>
              <a:ext uri="{FF2B5EF4-FFF2-40B4-BE49-F238E27FC236}">
                <a16:creationId xmlns:a16="http://schemas.microsoft.com/office/drawing/2014/main" id="{73459F52-5D09-4706-8404-2EC3E8A7C76E}"/>
              </a:ext>
            </a:extLst>
          </p:cNvPr>
          <p:cNvSpPr txBox="1"/>
          <p:nvPr/>
        </p:nvSpPr>
        <p:spPr>
          <a:xfrm>
            <a:off x="203646" y="1662169"/>
            <a:ext cx="11535466"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                        Plato was a student of Socrates and established the “Academy,” </a:t>
            </a:r>
          </a:p>
          <a:p>
            <a:r>
              <a:rPr lang="en-US" sz="2400" b="1" dirty="0">
                <a:latin typeface="Times New Roman" panose="02020603050405020304" pitchFamily="18" charset="0"/>
                <a:cs typeface="Times New Roman" panose="02020603050405020304" pitchFamily="18" charset="0"/>
              </a:rPr>
              <a:t>                                  the first Western institution of higher learning,</a:t>
            </a:r>
          </a:p>
          <a:p>
            <a:r>
              <a:rPr lang="en-US" sz="2400" b="1" dirty="0">
                <a:latin typeface="Times New Roman" panose="02020603050405020304" pitchFamily="18" charset="0"/>
                <a:cs typeface="Times New Roman" panose="02020603050405020304" pitchFamily="18" charset="0"/>
              </a:rPr>
              <a:t>    and is generally regarded as one of the founders of Western religion and spirituality</a:t>
            </a:r>
          </a:p>
        </p:txBody>
      </p:sp>
    </p:spTree>
    <p:extLst>
      <p:ext uri="{BB962C8B-B14F-4D97-AF65-F5344CB8AC3E}">
        <p14:creationId xmlns:p14="http://schemas.microsoft.com/office/powerpoint/2010/main" val="424039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361130DB-53AC-4C0D-AEA2-DACD0D809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97" y="269173"/>
            <a:ext cx="5612576" cy="1395772"/>
          </a:xfrm>
          <a:prstGeom prst="rect">
            <a:avLst/>
          </a:prstGeom>
        </p:spPr>
      </p:pic>
      <p:pic>
        <p:nvPicPr>
          <p:cNvPr id="3" name="Picture 2" descr="A statue of a person&#10;&#10;Description automatically generated with medium confidence">
            <a:extLst>
              <a:ext uri="{FF2B5EF4-FFF2-40B4-BE49-F238E27FC236}">
                <a16:creationId xmlns:a16="http://schemas.microsoft.com/office/drawing/2014/main" id="{02ADAB80-72AF-47F4-861C-078339F6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682" y="3429000"/>
            <a:ext cx="2076740" cy="2810267"/>
          </a:xfrm>
          <a:prstGeom prst="rect">
            <a:avLst/>
          </a:prstGeom>
        </p:spPr>
      </p:pic>
      <p:sp>
        <p:nvSpPr>
          <p:cNvPr id="5" name="TextBox 4">
            <a:extLst>
              <a:ext uri="{FF2B5EF4-FFF2-40B4-BE49-F238E27FC236}">
                <a16:creationId xmlns:a16="http://schemas.microsoft.com/office/drawing/2014/main" id="{587B5790-B843-4DC0-A7EA-499AD914C83C}"/>
              </a:ext>
            </a:extLst>
          </p:cNvPr>
          <p:cNvSpPr txBox="1"/>
          <p:nvPr/>
        </p:nvSpPr>
        <p:spPr>
          <a:xfrm>
            <a:off x="161642" y="2407245"/>
            <a:ext cx="12101326"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Aristotle (384 – 322) was a student under Plato in the Academy and later wrote extensively </a:t>
            </a:r>
          </a:p>
          <a:p>
            <a:r>
              <a:rPr lang="en-US" sz="2400" b="1" dirty="0">
                <a:latin typeface="Times New Roman" panose="02020603050405020304" pitchFamily="18" charset="0"/>
                <a:cs typeface="Times New Roman" panose="02020603050405020304" pitchFamily="18" charset="0"/>
              </a:rPr>
              <a:t> about what is now called “virtue ethics” – or habits of the mind aimed toward doing good</a:t>
            </a:r>
          </a:p>
        </p:txBody>
      </p:sp>
    </p:spTree>
    <p:extLst>
      <p:ext uri="{BB962C8B-B14F-4D97-AF65-F5344CB8AC3E}">
        <p14:creationId xmlns:p14="http://schemas.microsoft.com/office/powerpoint/2010/main" val="3967532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3361</TotalTime>
  <Words>1699</Words>
  <Application>Microsoft Office PowerPoint</Application>
  <PresentationFormat>Widescreen</PresentationFormat>
  <Paragraphs>243</Paragraphs>
  <Slides>67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Aptos</vt:lpstr>
      <vt:lpstr>Aptos Display</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seegers</dc:creator>
  <cp:lastModifiedBy>harvey seegers</cp:lastModifiedBy>
  <cp:revision>14</cp:revision>
  <dcterms:created xsi:type="dcterms:W3CDTF">2025-05-23T18:59:35Z</dcterms:created>
  <dcterms:modified xsi:type="dcterms:W3CDTF">2025-05-27T22:54:26Z</dcterms:modified>
</cp:coreProperties>
</file>