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257" r:id="rId3"/>
    <p:sldId id="318" r:id="rId4"/>
    <p:sldId id="336" r:id="rId5"/>
    <p:sldId id="258" r:id="rId6"/>
    <p:sldId id="279" r:id="rId7"/>
    <p:sldId id="282" r:id="rId8"/>
    <p:sldId id="281" r:id="rId9"/>
    <p:sldId id="277" r:id="rId10"/>
    <p:sldId id="283" r:id="rId11"/>
    <p:sldId id="262" r:id="rId12"/>
    <p:sldId id="284" r:id="rId13"/>
    <p:sldId id="285" r:id="rId14"/>
    <p:sldId id="325" r:id="rId15"/>
    <p:sldId id="291" r:id="rId16"/>
    <p:sldId id="335" r:id="rId17"/>
    <p:sldId id="299" r:id="rId18"/>
    <p:sldId id="334" r:id="rId19"/>
    <p:sldId id="292" r:id="rId20"/>
    <p:sldId id="263" r:id="rId21"/>
    <p:sldId id="294" r:id="rId22"/>
    <p:sldId id="287" r:id="rId23"/>
    <p:sldId id="327" r:id="rId24"/>
    <p:sldId id="326" r:id="rId25"/>
    <p:sldId id="290" r:id="rId26"/>
    <p:sldId id="288" r:id="rId27"/>
    <p:sldId id="289" r:id="rId28"/>
    <p:sldId id="341" r:id="rId29"/>
    <p:sldId id="297" r:id="rId30"/>
    <p:sldId id="298" r:id="rId31"/>
    <p:sldId id="286" r:id="rId32"/>
    <p:sldId id="300" r:id="rId33"/>
    <p:sldId id="331" r:id="rId34"/>
    <p:sldId id="295" r:id="rId35"/>
    <p:sldId id="337" r:id="rId36"/>
    <p:sldId id="302" r:id="rId37"/>
    <p:sldId id="338" r:id="rId38"/>
    <p:sldId id="324" r:id="rId39"/>
    <p:sldId id="316" r:id="rId40"/>
    <p:sldId id="315" r:id="rId41"/>
    <p:sldId id="319" r:id="rId42"/>
    <p:sldId id="304" r:id="rId43"/>
    <p:sldId id="305" r:id="rId44"/>
    <p:sldId id="333" r:id="rId45"/>
    <p:sldId id="306" r:id="rId46"/>
    <p:sldId id="307" r:id="rId47"/>
    <p:sldId id="308" r:id="rId48"/>
    <p:sldId id="321" r:id="rId49"/>
    <p:sldId id="322" r:id="rId50"/>
    <p:sldId id="320" r:id="rId51"/>
    <p:sldId id="332" r:id="rId52"/>
    <p:sldId id="309" r:id="rId53"/>
    <p:sldId id="310" r:id="rId54"/>
    <p:sldId id="311" r:id="rId55"/>
    <p:sldId id="317" r:id="rId56"/>
    <p:sldId id="329" r:id="rId57"/>
    <p:sldId id="330" r:id="rId58"/>
    <p:sldId id="328" r:id="rId59"/>
    <p:sldId id="312" r:id="rId60"/>
    <p:sldId id="339" r:id="rId61"/>
    <p:sldId id="342" r:id="rId62"/>
    <p:sldId id="313" r:id="rId63"/>
    <p:sldId id="314" r:id="rId64"/>
    <p:sldId id="343" r:id="rId65"/>
    <p:sldId id="344" r:id="rId66"/>
    <p:sldId id="276"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77777"/>
    <a:srgbClr val="303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3" autoAdjust="0"/>
    <p:restoredTop sz="66860" autoAdjust="0"/>
  </p:normalViewPr>
  <p:slideViewPr>
    <p:cSldViewPr>
      <p:cViewPr varScale="1">
        <p:scale>
          <a:sx n="71" d="100"/>
          <a:sy n="71" d="100"/>
        </p:scale>
        <p:origin x="27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Rodenas" userId="f5d70d65-d454-4c4d-862d-b8f2ebb202b4" providerId="ADAL" clId="{EFDD9994-C691-4885-BEB1-8B6F4BBD758F}"/>
    <pc:docChg chg="modSld">
      <pc:chgData name="Carolyn Rodenas" userId="f5d70d65-d454-4c4d-862d-b8f2ebb202b4" providerId="ADAL" clId="{EFDD9994-C691-4885-BEB1-8B6F4BBD758F}" dt="2025-07-18T14:48:55.494" v="5" actId="20577"/>
      <pc:docMkLst>
        <pc:docMk/>
      </pc:docMkLst>
      <pc:sldChg chg="modNotesTx">
        <pc:chgData name="Carolyn Rodenas" userId="f5d70d65-d454-4c4d-862d-b8f2ebb202b4" providerId="ADAL" clId="{EFDD9994-C691-4885-BEB1-8B6F4BBD758F}" dt="2025-07-18T14:48:55.494" v="5" actId="20577"/>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3150055-B39C-43B0-8FD6-60CD29A345F4}" type="datetimeFigureOut">
              <a:rPr lang="en-US" smtClean="0"/>
              <a:pPr/>
              <a:t>7/18/2025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86D580D-ECAD-483E-BA12-75A37A6BE38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57" tIns="46429" rIns="92857" bIns="4642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57" tIns="46429" rIns="92857" bIns="46429" rtlCol="0"/>
          <a:lstStyle>
            <a:lvl1pPr algn="r">
              <a:defRPr sz="1200"/>
            </a:lvl1pPr>
          </a:lstStyle>
          <a:p>
            <a:fld id="{69D56430-8C59-485D-BFDC-4A7B5E7E7B13}" type="datetimeFigureOut">
              <a:rPr lang="en-US" smtClean="0"/>
              <a:pPr/>
              <a:t>7/18/2025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57" tIns="46429" rIns="92857" bIns="4642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57" tIns="46429" rIns="92857" bIns="464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57" tIns="46429" rIns="92857" bIns="464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57" tIns="46429" rIns="92857" bIns="46429" rtlCol="0" anchor="b"/>
          <a:lstStyle>
            <a:lvl1pPr algn="r">
              <a:defRPr sz="1200"/>
            </a:lvl1pPr>
          </a:lstStyle>
          <a:p>
            <a:fld id="{1D454586-A70A-49CB-A01A-13363E010DB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JEN</a:t>
            </a:r>
            <a:endParaRPr lang="en-US"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a:p>
            <a:r>
              <a:rPr lang="en-US" dirty="0"/>
              <a:t>Cliff</a:t>
            </a:r>
            <a:r>
              <a:rPr lang="en-US" baseline="0" dirty="0"/>
              <a:t> hanger for valuing rectory – Will discuss in later slide.  #1 question relating to priests taxes.</a:t>
            </a:r>
            <a:endParaRPr lang="en-US" dirty="0"/>
          </a:p>
          <a:p>
            <a:endParaRPr lang="en-US" dirty="0"/>
          </a:p>
          <a:p>
            <a:r>
              <a:rPr lang="en-US" dirty="0"/>
              <a:t>Gifts are</a:t>
            </a:r>
            <a:r>
              <a:rPr lang="en-US" baseline="0" dirty="0"/>
              <a:t> from Friends – Because they love you. Not because you blessed their house or baptized their grandchildren</a:t>
            </a:r>
          </a:p>
          <a:p>
            <a:endParaRPr lang="en-US" dirty="0"/>
          </a:p>
          <a:p>
            <a:pPr>
              <a:buFont typeface="Arial" charset="0"/>
              <a:buNone/>
            </a:pPr>
            <a:r>
              <a:rPr lang="en-US" dirty="0"/>
              <a:t>Repeat</a:t>
            </a:r>
            <a:r>
              <a:rPr lang="en-US" baseline="0" dirty="0"/>
              <a:t> (?):	</a:t>
            </a:r>
            <a:r>
              <a:rPr lang="en-US" dirty="0"/>
              <a:t>Do not try to make any</a:t>
            </a:r>
            <a:r>
              <a:rPr lang="en-US" baseline="0" dirty="0"/>
              <a:t> sense out of tax rules – Congress passes laws and the IRS implements – Designed to create revenue for government</a:t>
            </a:r>
          </a:p>
          <a:p>
            <a:endParaRPr lang="en-US" dirty="0"/>
          </a:p>
          <a:p>
            <a:endParaRPr lang="en-US"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10</a:t>
            </a:fld>
            <a:endParaRPr lang="en-US" dirty="0"/>
          </a:p>
        </p:txBody>
      </p:sp>
    </p:spTree>
    <p:extLst>
      <p:ext uri="{BB962C8B-B14F-4D97-AF65-F5344CB8AC3E}">
        <p14:creationId xmlns:p14="http://schemas.microsoft.com/office/powerpoint/2010/main" val="408666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dirty="0"/>
              <a:t>SCOTT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IRS Publication 517:  </a:t>
            </a:r>
            <a:r>
              <a:rPr lang="en-US" sz="1200" kern="1200" dirty="0">
                <a:solidFill>
                  <a:schemeClr val="tx1"/>
                </a:solidFill>
                <a:effectLst/>
                <a:latin typeface="+mn-lt"/>
                <a:ea typeface="+mn-ea"/>
                <a:cs typeface="+mn-cs"/>
              </a:rPr>
              <a:t>The services performed in the exercise of ministry are covered by social security and Medicare under the Self Employment Contributions Act (SECA). Your earnings for these ministerial services are subject to self-employment (SE) tax. Ministerial</a:t>
            </a:r>
            <a:r>
              <a:rPr lang="en-US" sz="1200" kern="1200" baseline="0" dirty="0">
                <a:solidFill>
                  <a:schemeClr val="tx1"/>
                </a:solidFill>
                <a:effectLst/>
                <a:latin typeface="+mn-lt"/>
                <a:ea typeface="+mn-ea"/>
                <a:cs typeface="+mn-cs"/>
              </a:rPr>
              <a:t> defined: </a:t>
            </a:r>
            <a:r>
              <a:rPr lang="en-US" sz="1200" kern="1200" dirty="0">
                <a:solidFill>
                  <a:schemeClr val="tx1"/>
                </a:solidFill>
                <a:effectLst/>
                <a:latin typeface="+mn-lt"/>
                <a:ea typeface="+mn-ea"/>
                <a:cs typeface="+mn-cs"/>
              </a:rPr>
              <a:t>• Performing sacerdotal functions; • Conducting religious worship; and • Controlling, conducting, and maintaining religious organizations (including the religious boards, societies, and other integral agencies of such organizations) that are under the authority of a religious body that is a church or denomination. You are considered to control, conduct, and maintain a religious organization if you direct, manage, or promote the organization's activities.  This</a:t>
            </a:r>
            <a:r>
              <a:rPr lang="en-US" sz="1200" kern="1200" baseline="0" dirty="0">
                <a:solidFill>
                  <a:schemeClr val="tx1"/>
                </a:solidFill>
                <a:effectLst/>
                <a:latin typeface="+mn-lt"/>
                <a:ea typeface="+mn-ea"/>
                <a:cs typeface="+mn-cs"/>
              </a:rPr>
              <a:t> includes deacons working in church positions.</a:t>
            </a:r>
            <a:endParaRPr lang="en-US" sz="1200" kern="1200" dirty="0">
              <a:solidFill>
                <a:schemeClr val="tx1"/>
              </a:solidFill>
              <a:effectLst/>
              <a:latin typeface="+mn-lt"/>
              <a:ea typeface="+mn-ea"/>
              <a:cs typeface="+mn-cs"/>
            </a:endParaRPr>
          </a:p>
          <a:p>
            <a:pPr marL="0" indent="0">
              <a:buNone/>
            </a:pPr>
            <a:endParaRPr lang="en-US" dirty="0"/>
          </a:p>
          <a:p>
            <a:r>
              <a:rPr lang="en-US" dirty="0"/>
              <a:t>2.  Tax free housing = Ordained ministers and soldiers are</a:t>
            </a:r>
            <a:r>
              <a:rPr lang="en-US" baseline="0" dirty="0"/>
              <a:t> the only two classes of taxpayers</a:t>
            </a:r>
          </a:p>
          <a:p>
            <a:endParaRPr lang="en-US" baseline="0" dirty="0"/>
          </a:p>
          <a:p>
            <a:r>
              <a:rPr lang="en-US" baseline="0" dirty="0"/>
              <a:t>5.  Opt out = Form 4361 </a:t>
            </a:r>
            <a:r>
              <a:rPr lang="en-US" b="1" baseline="0" dirty="0"/>
              <a:t>1983 Statement on Social Security by USCCB Administrative Board … </a:t>
            </a:r>
            <a:r>
              <a:rPr lang="en-US" b="1" dirty="0"/>
              <a:t>in the interest of the common good we urge all of the clergy and religious to participate in Social Security.</a:t>
            </a:r>
            <a:endParaRPr lang="en-US" b="1" baseline="0" dirty="0"/>
          </a:p>
          <a:p>
            <a:r>
              <a:rPr lang="en-US" baseline="0" dirty="0"/>
              <a:t>	It is a</a:t>
            </a:r>
            <a:r>
              <a:rPr lang="en-US" sz="1200" b="0" i="0" kern="1200" dirty="0">
                <a:solidFill>
                  <a:schemeClr val="tx1"/>
                </a:solidFill>
                <a:effectLst/>
                <a:latin typeface="+mn-lt"/>
                <a:ea typeface="+mn-ea"/>
                <a:cs typeface="+mn-cs"/>
              </a:rPr>
              <a:t> program that is vital to the protection of human dignity for millions of Americans. It makes our society more humane and is a program that merits the full support of all Americans.</a:t>
            </a:r>
          </a:p>
          <a:p>
            <a:r>
              <a:rPr lang="en-US" sz="1200" b="0" i="0" kern="1200" baseline="0" dirty="0">
                <a:solidFill>
                  <a:schemeClr val="tx1"/>
                </a:solidFill>
                <a:effectLst/>
                <a:latin typeface="+mn-lt"/>
                <a:ea typeface="+mn-ea"/>
                <a:cs typeface="+mn-cs"/>
              </a:rPr>
              <a:t> 	. . . . Participation includes SS as one leg of the three-legged retirement stool</a:t>
            </a:r>
            <a:endParaRPr lang="en-US" baseline="0" dirty="0"/>
          </a:p>
          <a:p>
            <a:endParaRPr lang="en-US" baseline="0" dirty="0"/>
          </a:p>
          <a:p>
            <a:pPr marL="226908" indent="-226908">
              <a:buAutoNum type="arabicPeriod" startAt="6"/>
            </a:pPr>
            <a:r>
              <a:rPr lang="en-US" baseline="0" dirty="0"/>
              <a:t>Allowances = Internal Equity vs. External Equity</a:t>
            </a:r>
          </a:p>
          <a:p>
            <a:r>
              <a:rPr lang="en-US" baseline="0" dirty="0"/>
              <a:t>7.  Dual status – SE for SS; EE for Federal (and state) tax purposes.  Not a bad thing . . . Benefits are not considered income</a:t>
            </a:r>
          </a:p>
        </p:txBody>
      </p:sp>
      <p:sp>
        <p:nvSpPr>
          <p:cNvPr id="4" name="Slide Number Placeholder 3"/>
          <p:cNvSpPr>
            <a:spLocks noGrp="1"/>
          </p:cNvSpPr>
          <p:nvPr>
            <p:ph type="sldNum" sz="quarter" idx="10"/>
          </p:nvPr>
        </p:nvSpPr>
        <p:spPr/>
        <p:txBody>
          <a:bodyPr/>
          <a:lstStyle/>
          <a:p>
            <a:fld id="{1D454586-A70A-49CB-A01A-13363E010DBB}" type="slidenum">
              <a:rPr lang="en-US" smtClean="0"/>
              <a:pPr/>
              <a:t>11</a:t>
            </a:fld>
            <a:endParaRPr lang="en-US" dirty="0"/>
          </a:p>
        </p:txBody>
      </p:sp>
    </p:spTree>
    <p:extLst>
      <p:ext uri="{BB962C8B-B14F-4D97-AF65-F5344CB8AC3E}">
        <p14:creationId xmlns:p14="http://schemas.microsoft.com/office/powerpoint/2010/main" val="317223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a:p>
            <a:r>
              <a:rPr lang="en-US" baseline="0" dirty="0"/>
              <a:t>* Subject to change per One Big Beautiful Bill Act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12</a:t>
            </a:fld>
            <a:endParaRPr lang="en-US" dirty="0"/>
          </a:p>
        </p:txBody>
      </p:sp>
    </p:spTree>
    <p:extLst>
      <p:ext uri="{BB962C8B-B14F-4D97-AF65-F5344CB8AC3E}">
        <p14:creationId xmlns:p14="http://schemas.microsoft.com/office/powerpoint/2010/main" val="181568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13</a:t>
            </a:fld>
            <a:endParaRPr lang="en-US" dirty="0"/>
          </a:p>
        </p:txBody>
      </p:sp>
    </p:spTree>
    <p:extLst>
      <p:ext uri="{BB962C8B-B14F-4D97-AF65-F5344CB8AC3E}">
        <p14:creationId xmlns:p14="http://schemas.microsoft.com/office/powerpoint/2010/main" val="165924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Does not include meals out of the rectory or while on vacation.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14</a:t>
            </a:fld>
            <a:endParaRPr lang="en-US" dirty="0"/>
          </a:p>
        </p:txBody>
      </p:sp>
    </p:spTree>
    <p:extLst>
      <p:ext uri="{BB962C8B-B14F-4D97-AF65-F5344CB8AC3E}">
        <p14:creationId xmlns:p14="http://schemas.microsoft.com/office/powerpoint/2010/main" val="376621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33" rtl="0" eaLnBrk="1" fontAlgn="auto" latinLnBrk="0" hangingPunct="1">
              <a:lnSpc>
                <a:spcPct val="100000"/>
              </a:lnSpc>
              <a:spcBef>
                <a:spcPts val="0"/>
              </a:spcBef>
              <a:spcAft>
                <a:spcPts val="0"/>
              </a:spcAft>
              <a:buClrTx/>
              <a:buSzTx/>
              <a:buFontTx/>
              <a:buNone/>
              <a:tabLst/>
              <a:defRPr/>
            </a:pPr>
            <a:r>
              <a:rPr lang="en-US" baseline="0" dirty="0"/>
              <a:t>JEN</a:t>
            </a:r>
          </a:p>
          <a:p>
            <a:pPr marL="0" marR="0" lvl="0" indent="0" algn="l" defTabSz="90763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07633" rtl="0" eaLnBrk="1" fontAlgn="auto" latinLnBrk="0" hangingPunct="1">
              <a:lnSpc>
                <a:spcPct val="100000"/>
              </a:lnSpc>
              <a:spcBef>
                <a:spcPts val="0"/>
              </a:spcBef>
              <a:spcAft>
                <a:spcPts val="0"/>
              </a:spcAft>
              <a:buClrTx/>
              <a:buSzTx/>
              <a:buFontTx/>
              <a:buNone/>
              <a:tabLst/>
              <a:defRPr/>
            </a:pPr>
            <a:r>
              <a:rPr lang="en-US" dirty="0"/>
              <a:t>IRS Guide</a:t>
            </a:r>
            <a:r>
              <a:rPr lang="en-US" baseline="0" dirty="0"/>
              <a:t> = </a:t>
            </a:r>
            <a:r>
              <a:rPr lang="en-US" b="1" i="1" baseline="0" dirty="0"/>
              <a:t>Ministers Audit Techniques Guide</a:t>
            </a:r>
            <a:r>
              <a:rPr lang="en-US" baseline="0" dirty="0"/>
              <a:t> = A minister is frequently provided a parsonage or is paid a housing allowance, which is exempt from income tax.  The ‘allowable’ allowance is subject to SE tax under SECA.</a:t>
            </a:r>
          </a:p>
          <a:p>
            <a:pPr marL="0" marR="0" lvl="0" indent="0" algn="l" defTabSz="907633"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07633" rtl="0" eaLnBrk="1" fontAlgn="auto" latinLnBrk="0" hangingPunct="1">
              <a:lnSpc>
                <a:spcPct val="100000"/>
              </a:lnSpc>
              <a:spcBef>
                <a:spcPts val="0"/>
              </a:spcBef>
              <a:spcAft>
                <a:spcPts val="0"/>
              </a:spcAft>
              <a:buClrTx/>
              <a:buSzTx/>
              <a:buFontTx/>
              <a:buNone/>
              <a:tabLst/>
              <a:defRPr/>
            </a:pPr>
            <a:r>
              <a:rPr lang="en-US" sz="1200" dirty="0"/>
              <a:t>IRC § 107(1)</a:t>
            </a:r>
            <a:r>
              <a:rPr lang="en-US" sz="1200" baseline="0" dirty="0"/>
              <a:t> Parsonage/Rectory provided</a:t>
            </a:r>
            <a:endParaRPr lang="en-US" sz="1200" dirty="0"/>
          </a:p>
          <a:p>
            <a:pPr marL="0" marR="0" lvl="0" indent="0" algn="l" defTabSz="907633" rtl="0" eaLnBrk="1" fontAlgn="auto" latinLnBrk="0" hangingPunct="1">
              <a:lnSpc>
                <a:spcPct val="100000"/>
              </a:lnSpc>
              <a:spcBef>
                <a:spcPts val="0"/>
              </a:spcBef>
              <a:spcAft>
                <a:spcPts val="0"/>
              </a:spcAft>
              <a:buClrTx/>
              <a:buSzTx/>
              <a:buFontTx/>
              <a:buNone/>
              <a:tabLst/>
              <a:defRPr/>
            </a:pPr>
            <a:r>
              <a:rPr lang="en-US" sz="1200" dirty="0"/>
              <a:t>IRC § 107(2) Money provided</a:t>
            </a:r>
            <a:endParaRPr lang="en-US" dirty="0"/>
          </a:p>
          <a:p>
            <a:pPr marL="0" marR="0" lvl="0" indent="0" algn="l" defTabSz="907633" rtl="0" eaLnBrk="1" fontAlgn="auto" latinLnBrk="0" hangingPunct="1">
              <a:lnSpc>
                <a:spcPct val="100000"/>
              </a:lnSpc>
              <a:spcBef>
                <a:spcPts val="0"/>
              </a:spcBef>
              <a:spcAft>
                <a:spcPts val="0"/>
              </a:spcAft>
              <a:buClrTx/>
              <a:buSzTx/>
              <a:buFontTx/>
              <a:buNone/>
              <a:tabLst/>
              <a:defRPr/>
            </a:pPr>
            <a:r>
              <a:rPr lang="en-US" dirty="0"/>
              <a:t>If providing</a:t>
            </a:r>
            <a:r>
              <a:rPr lang="en-US" baseline="0" dirty="0"/>
              <a:t> money instead of a rectory/parsonage then the amount must be designated in advance.</a:t>
            </a:r>
            <a:endParaRPr lang="en-US" dirty="0"/>
          </a:p>
          <a:p>
            <a:pPr defTabSz="907633">
              <a:defRPr/>
            </a:pPr>
            <a:endParaRPr lang="en-US" dirty="0"/>
          </a:p>
          <a:p>
            <a:pPr defTabSz="907633">
              <a:defRPr/>
            </a:pPr>
            <a:r>
              <a:rPr lang="en-US" dirty="0"/>
              <a:t>107(2) Ruled</a:t>
            </a:r>
            <a:r>
              <a:rPr lang="en-US" baseline="0" dirty="0"/>
              <a:t> Unconstitutional by WI Western District Judge Crabb</a:t>
            </a:r>
          </a:p>
          <a:p>
            <a:pPr defTabSz="907633">
              <a:defRPr/>
            </a:pPr>
            <a:endParaRPr lang="en-US" baseline="0" dirty="0"/>
          </a:p>
          <a:p>
            <a:pPr defTabSz="907633">
              <a:defRPr/>
            </a:pPr>
            <a:r>
              <a:rPr lang="en-US" baseline="0" dirty="0"/>
              <a:t>March 15, 2019 -- 7</a:t>
            </a:r>
            <a:r>
              <a:rPr lang="en-US" baseline="30000" dirty="0"/>
              <a:t>th</a:t>
            </a:r>
            <a:r>
              <a:rPr lang="en-US" baseline="0" dirty="0"/>
              <a:t> Circuit Court of Appeals reversed that ruling.  3 Judge Panel said the principal effect of the tax exemption is “neither or endorse nor to inhibit religion, and it does not cause excessive government entanglement.”</a:t>
            </a:r>
            <a:endParaRPr lang="en-US" dirty="0"/>
          </a:p>
          <a:p>
            <a:endParaRPr lang="en-US" dirty="0"/>
          </a:p>
          <a:p>
            <a:r>
              <a:rPr lang="en-US" dirty="0"/>
              <a:t>Case brought forward</a:t>
            </a:r>
            <a:r>
              <a:rPr lang="en-US" baseline="0" dirty="0"/>
              <a:t> by the </a:t>
            </a:r>
            <a:r>
              <a:rPr lang="en-US" dirty="0"/>
              <a:t>Freedom From Religion</a:t>
            </a:r>
            <a:r>
              <a:rPr lang="en-US" baseline="0" dirty="0"/>
              <a:t> Foundation.  We will see this challenge again, but not until there is a favorable court.</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15</a:t>
            </a:fld>
            <a:endParaRPr lang="en-US" dirty="0"/>
          </a:p>
        </p:txBody>
      </p:sp>
    </p:spTree>
    <p:extLst>
      <p:ext uri="{BB962C8B-B14F-4D97-AF65-F5344CB8AC3E}">
        <p14:creationId xmlns:p14="http://schemas.microsoft.com/office/powerpoint/2010/main" val="11879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3FE4-3E6A-7024-5B43-E66650A67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9DFAA-B7FD-18D7-9628-A71F6633D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F4296-F4C2-ABF5-9AEF-EC4B37310A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MIT for Salt Lake City:  Housing $14,688 + Food $4,218 = $18,906 or $1,576 per month</a:t>
            </a:r>
          </a:p>
          <a:p>
            <a:r>
              <a:rPr lang="en-US" baseline="0" dirty="0"/>
              <a:t>FMV – have realtor provide square footage rental figure and apply it to space in rectory used for personal daily use</a:t>
            </a:r>
          </a:p>
          <a:p>
            <a:endParaRPr lang="en-US" baseline="0" dirty="0"/>
          </a:p>
          <a:p>
            <a:r>
              <a:rPr lang="en-US" baseline="0" dirty="0"/>
              <a:t>IRS (housing and standards) for SLC = $2,061for 1; $2,421 for 2.  $2,421 x 12 = $29,052 /2 = $14,526 or </a:t>
            </a:r>
          </a:p>
          <a:p>
            <a:endParaRPr lang="en-US" baseline="0" dirty="0"/>
          </a:p>
        </p:txBody>
      </p:sp>
      <p:sp>
        <p:nvSpPr>
          <p:cNvPr id="4" name="Slide Number Placeholder 3">
            <a:extLst>
              <a:ext uri="{FF2B5EF4-FFF2-40B4-BE49-F238E27FC236}">
                <a16:creationId xmlns:a16="http://schemas.microsoft.com/office/drawing/2014/main" id="{5B16040C-A041-BE25-8B41-7733BFDE4C0A}"/>
              </a:ext>
            </a:extLst>
          </p:cNvPr>
          <p:cNvSpPr>
            <a:spLocks noGrp="1"/>
          </p:cNvSpPr>
          <p:nvPr>
            <p:ph type="sldNum" sz="quarter" idx="10"/>
          </p:nvPr>
        </p:nvSpPr>
        <p:spPr/>
        <p:txBody>
          <a:bodyPr/>
          <a:lstStyle/>
          <a:p>
            <a:fld id="{1D454586-A70A-49CB-A01A-13363E010DBB}" type="slidenum">
              <a:rPr lang="en-US" smtClean="0"/>
              <a:pPr/>
              <a:t>16</a:t>
            </a:fld>
            <a:endParaRPr lang="en-US" dirty="0"/>
          </a:p>
        </p:txBody>
      </p:sp>
    </p:spTree>
    <p:extLst>
      <p:ext uri="{BB962C8B-B14F-4D97-AF65-F5344CB8AC3E}">
        <p14:creationId xmlns:p14="http://schemas.microsoft.com/office/powerpoint/2010/main" val="3022963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17</a:t>
            </a:fld>
            <a:endParaRPr lang="en-US" dirty="0"/>
          </a:p>
        </p:txBody>
      </p:sp>
    </p:spTree>
    <p:extLst>
      <p:ext uri="{BB962C8B-B14F-4D97-AF65-F5344CB8AC3E}">
        <p14:creationId xmlns:p14="http://schemas.microsoft.com/office/powerpoint/2010/main" val="300574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82F16-CD9D-3E07-F6CA-E79A5A5C1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8424D-9A48-B85B-F7DA-F2CF2DADC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E906A-F754-43D5-6A37-BA558EDFCD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err="1"/>
              <a:t>Deason</a:t>
            </a:r>
            <a:r>
              <a:rPr lang="en-US" baseline="0" dirty="0"/>
              <a:t> deduction 1964</a:t>
            </a:r>
          </a:p>
        </p:txBody>
      </p:sp>
      <p:sp>
        <p:nvSpPr>
          <p:cNvPr id="4" name="Slide Number Placeholder 3">
            <a:extLst>
              <a:ext uri="{FF2B5EF4-FFF2-40B4-BE49-F238E27FC236}">
                <a16:creationId xmlns:a16="http://schemas.microsoft.com/office/drawing/2014/main" id="{E4EC598C-AA5B-DF67-00EA-6D6A54BD6017}"/>
              </a:ext>
            </a:extLst>
          </p:cNvPr>
          <p:cNvSpPr>
            <a:spLocks noGrp="1"/>
          </p:cNvSpPr>
          <p:nvPr>
            <p:ph type="sldNum" sz="quarter" idx="10"/>
          </p:nvPr>
        </p:nvSpPr>
        <p:spPr/>
        <p:txBody>
          <a:bodyPr/>
          <a:lstStyle/>
          <a:p>
            <a:fld id="{1D454586-A70A-49CB-A01A-13363E010DBB}" type="slidenum">
              <a:rPr lang="en-US" smtClean="0"/>
              <a:pPr/>
              <a:t>18</a:t>
            </a:fld>
            <a:endParaRPr lang="en-US" dirty="0"/>
          </a:p>
        </p:txBody>
      </p:sp>
    </p:spTree>
    <p:extLst>
      <p:ext uri="{BB962C8B-B14F-4D97-AF65-F5344CB8AC3E}">
        <p14:creationId xmlns:p14="http://schemas.microsoft.com/office/powerpoint/2010/main" val="14275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IRS Guide:</a:t>
            </a:r>
            <a:r>
              <a:rPr lang="en-US" baseline="0" dirty="0"/>
              <a:t>  A minister is frequently provided a parsonage or is paid a housing allowance, which </a:t>
            </a:r>
            <a:r>
              <a:rPr lang="en-US" b="1" baseline="0" dirty="0"/>
              <a:t>is exempt from income tax. </a:t>
            </a:r>
            <a:r>
              <a:rPr lang="en-US" baseline="0" dirty="0"/>
              <a:t> </a:t>
            </a:r>
            <a:r>
              <a:rPr lang="en-US" b="1" baseline="0" dirty="0"/>
              <a:t>The ‘allowable’ allowance is subject to SE tax under SECA.</a:t>
            </a:r>
          </a:p>
          <a:p>
            <a:endParaRPr lang="en-US" baseline="0" dirty="0"/>
          </a:p>
          <a:p>
            <a:r>
              <a:rPr lang="en-US" baseline="0" dirty="0"/>
              <a:t>In retirement the arch/diocese or governing board designate a portion (or up to 100%) of the benefit as housing allowance.</a:t>
            </a:r>
          </a:p>
        </p:txBody>
      </p:sp>
      <p:sp>
        <p:nvSpPr>
          <p:cNvPr id="4" name="Slide Number Placeholder 3"/>
          <p:cNvSpPr>
            <a:spLocks noGrp="1"/>
          </p:cNvSpPr>
          <p:nvPr>
            <p:ph type="sldNum" sz="quarter" idx="10"/>
          </p:nvPr>
        </p:nvSpPr>
        <p:spPr/>
        <p:txBody>
          <a:bodyPr/>
          <a:lstStyle/>
          <a:p>
            <a:fld id="{1D454586-A70A-49CB-A01A-13363E010DBB}" type="slidenum">
              <a:rPr lang="en-US" smtClean="0"/>
              <a:pPr/>
              <a:t>19</a:t>
            </a:fld>
            <a:endParaRPr lang="en-US" dirty="0"/>
          </a:p>
        </p:txBody>
      </p:sp>
    </p:spTree>
    <p:extLst>
      <p:ext uri="{BB962C8B-B14F-4D97-AF65-F5344CB8AC3E}">
        <p14:creationId xmlns:p14="http://schemas.microsoft.com/office/powerpoint/2010/main" val="5952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2</a:t>
            </a:fld>
            <a:endParaRPr lang="en-US" dirty="0"/>
          </a:p>
        </p:txBody>
      </p:sp>
    </p:spTree>
    <p:extLst>
      <p:ext uri="{BB962C8B-B14F-4D97-AF65-F5344CB8AC3E}">
        <p14:creationId xmlns:p14="http://schemas.microsoft.com/office/powerpoint/2010/main" val="278854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20</a:t>
            </a:fld>
            <a:endParaRPr lang="en-US" dirty="0"/>
          </a:p>
        </p:txBody>
      </p:sp>
    </p:spTree>
    <p:extLst>
      <p:ext uri="{BB962C8B-B14F-4D97-AF65-F5344CB8AC3E}">
        <p14:creationId xmlns:p14="http://schemas.microsoft.com/office/powerpoint/2010/main" val="371062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21</a:t>
            </a:fld>
            <a:endParaRPr lang="en-US" dirty="0"/>
          </a:p>
        </p:txBody>
      </p:sp>
    </p:spTree>
    <p:extLst>
      <p:ext uri="{BB962C8B-B14F-4D97-AF65-F5344CB8AC3E}">
        <p14:creationId xmlns:p14="http://schemas.microsoft.com/office/powerpoint/2010/main" val="1509433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Minister Audit Technique Guide </a:t>
            </a:r>
            <a:r>
              <a:rPr lang="en-US" baseline="0" dirty="0"/>
              <a:t>says this about stipends and stole fees: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minister may receive fees paid directly from the parishioners for performing weddings, funerals, baptisms, Masses and other contributions received for services.  All are includible in gross income.</a:t>
            </a:r>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22</a:t>
            </a:fld>
            <a:endParaRPr lang="en-US" dirty="0"/>
          </a:p>
        </p:txBody>
      </p:sp>
    </p:spTree>
    <p:extLst>
      <p:ext uri="{BB962C8B-B14F-4D97-AF65-F5344CB8AC3E}">
        <p14:creationId xmlns:p14="http://schemas.microsoft.com/office/powerpoint/2010/main" val="1181788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IRS audit guide:   . . . May receive fees paid directly from the parishioners for performing weddings, funerals, baptisms, Masses and other contributions received for services.  All are includible in gross income.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gifts vs.</a:t>
            </a:r>
            <a:r>
              <a:rPr lang="en-US" baseline="0" dirty="0"/>
              <a:t> paying for services/ministry = Birthday, anniversary, going away, get well soon . . A gift is NOT tax deductible to the giver/donor.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23</a:t>
            </a:fld>
            <a:endParaRPr lang="en-US" dirty="0"/>
          </a:p>
        </p:txBody>
      </p:sp>
    </p:spTree>
    <p:extLst>
      <p:ext uri="{BB962C8B-B14F-4D97-AF65-F5344CB8AC3E}">
        <p14:creationId xmlns:p14="http://schemas.microsoft.com/office/powerpoint/2010/main" val="112031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IRC Sec. 62 defines Adjusted Gross Income, and what is or is not included in it.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24</a:t>
            </a:fld>
            <a:endParaRPr lang="en-US" dirty="0"/>
          </a:p>
        </p:txBody>
      </p:sp>
    </p:spTree>
    <p:extLst>
      <p:ext uri="{BB962C8B-B14F-4D97-AF65-F5344CB8AC3E}">
        <p14:creationId xmlns:p14="http://schemas.microsoft.com/office/powerpoint/2010/main" val="1067852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As discussed in the previous slides……………….</a:t>
            </a:r>
          </a:p>
        </p:txBody>
      </p:sp>
      <p:sp>
        <p:nvSpPr>
          <p:cNvPr id="4" name="Slide Number Placeholder 3"/>
          <p:cNvSpPr>
            <a:spLocks noGrp="1"/>
          </p:cNvSpPr>
          <p:nvPr>
            <p:ph type="sldNum" sz="quarter" idx="10"/>
          </p:nvPr>
        </p:nvSpPr>
        <p:spPr/>
        <p:txBody>
          <a:bodyPr/>
          <a:lstStyle/>
          <a:p>
            <a:fld id="{1D454586-A70A-49CB-A01A-13363E010DBB}" type="slidenum">
              <a:rPr lang="en-US" smtClean="0"/>
              <a:pPr/>
              <a:t>25</a:t>
            </a:fld>
            <a:endParaRPr lang="en-US" dirty="0"/>
          </a:p>
        </p:txBody>
      </p:sp>
    </p:spTree>
    <p:extLst>
      <p:ext uri="{BB962C8B-B14F-4D97-AF65-F5344CB8AC3E}">
        <p14:creationId xmlns:p14="http://schemas.microsoft.com/office/powerpoint/2010/main" val="2592214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26</a:t>
            </a:fld>
            <a:endParaRPr lang="en-US" dirty="0"/>
          </a:p>
        </p:txBody>
      </p:sp>
    </p:spTree>
    <p:extLst>
      <p:ext uri="{BB962C8B-B14F-4D97-AF65-F5344CB8AC3E}">
        <p14:creationId xmlns:p14="http://schemas.microsoft.com/office/powerpoint/2010/main" val="27829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27</a:t>
            </a:fld>
            <a:endParaRPr lang="en-US" dirty="0"/>
          </a:p>
        </p:txBody>
      </p:sp>
    </p:spTree>
    <p:extLst>
      <p:ext uri="{BB962C8B-B14F-4D97-AF65-F5344CB8AC3E}">
        <p14:creationId xmlns:p14="http://schemas.microsoft.com/office/powerpoint/2010/main" val="161416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3D1C8-93EC-50DB-EBA9-F9B79DA81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7F324-DE6A-C12E-0D4B-A08868317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EC24F-85F4-C7A7-2B6A-EEDCECC5CD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a:p>
            <a:r>
              <a:rPr lang="en-US" baseline="0" dirty="0"/>
              <a:t>Hard to read, can provide hand out</a:t>
            </a:r>
          </a:p>
        </p:txBody>
      </p:sp>
      <p:sp>
        <p:nvSpPr>
          <p:cNvPr id="4" name="Slide Number Placeholder 3">
            <a:extLst>
              <a:ext uri="{FF2B5EF4-FFF2-40B4-BE49-F238E27FC236}">
                <a16:creationId xmlns:a16="http://schemas.microsoft.com/office/drawing/2014/main" id="{B2A554AF-08D7-03AB-3FAE-403A9DECDFDC}"/>
              </a:ext>
            </a:extLst>
          </p:cNvPr>
          <p:cNvSpPr>
            <a:spLocks noGrp="1"/>
          </p:cNvSpPr>
          <p:nvPr>
            <p:ph type="sldNum" sz="quarter" idx="10"/>
          </p:nvPr>
        </p:nvSpPr>
        <p:spPr/>
        <p:txBody>
          <a:bodyPr/>
          <a:lstStyle/>
          <a:p>
            <a:fld id="{1D454586-A70A-49CB-A01A-13363E010DBB}" type="slidenum">
              <a:rPr lang="en-US" smtClean="0"/>
              <a:pPr/>
              <a:t>28</a:t>
            </a:fld>
            <a:endParaRPr lang="en-US" dirty="0"/>
          </a:p>
        </p:txBody>
      </p:sp>
    </p:spTree>
    <p:extLst>
      <p:ext uri="{BB962C8B-B14F-4D97-AF65-F5344CB8AC3E}">
        <p14:creationId xmlns:p14="http://schemas.microsoft.com/office/powerpoint/2010/main" val="25366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29</a:t>
            </a:fld>
            <a:endParaRPr lang="en-US" dirty="0"/>
          </a:p>
        </p:txBody>
      </p:sp>
    </p:spTree>
    <p:extLst>
      <p:ext uri="{BB962C8B-B14F-4D97-AF65-F5344CB8AC3E}">
        <p14:creationId xmlns:p14="http://schemas.microsoft.com/office/powerpoint/2010/main" val="59122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3</a:t>
            </a:fld>
            <a:endParaRPr lang="en-US" dirty="0"/>
          </a:p>
        </p:txBody>
      </p:sp>
    </p:spTree>
    <p:extLst>
      <p:ext uri="{BB962C8B-B14F-4D97-AF65-F5344CB8AC3E}">
        <p14:creationId xmlns:p14="http://schemas.microsoft.com/office/powerpoint/2010/main" val="2706996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Line 2 of Sch SE:  Ministers</a:t>
            </a:r>
            <a:r>
              <a:rPr lang="en-US" baseline="0" dirty="0"/>
              <a:t> and members of religious orders see instructions for type of income to report on this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30</a:t>
            </a:fld>
            <a:endParaRPr lang="en-US" dirty="0"/>
          </a:p>
        </p:txBody>
      </p:sp>
    </p:spTree>
    <p:extLst>
      <p:ext uri="{BB962C8B-B14F-4D97-AF65-F5344CB8AC3E}">
        <p14:creationId xmlns:p14="http://schemas.microsoft.com/office/powerpoint/2010/main" val="200905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So . . . What next?  Where do we go from here?</a:t>
            </a:r>
          </a:p>
        </p:txBody>
      </p:sp>
      <p:sp>
        <p:nvSpPr>
          <p:cNvPr id="4" name="Slide Number Placeholder 3"/>
          <p:cNvSpPr>
            <a:spLocks noGrp="1"/>
          </p:cNvSpPr>
          <p:nvPr>
            <p:ph type="sldNum" sz="quarter" idx="10"/>
          </p:nvPr>
        </p:nvSpPr>
        <p:spPr/>
        <p:txBody>
          <a:bodyPr/>
          <a:lstStyle/>
          <a:p>
            <a:fld id="{1D454586-A70A-49CB-A01A-13363E010DBB}" type="slidenum">
              <a:rPr lang="en-US" smtClean="0"/>
              <a:pPr/>
              <a:t>31</a:t>
            </a:fld>
            <a:endParaRPr lang="en-US" dirty="0"/>
          </a:p>
        </p:txBody>
      </p:sp>
    </p:spTree>
    <p:extLst>
      <p:ext uri="{BB962C8B-B14F-4D97-AF65-F5344CB8AC3E}">
        <p14:creationId xmlns:p14="http://schemas.microsoft.com/office/powerpoint/2010/main" val="3133932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Example similar to first tax return example in 2024 Edition of Income Taxes for Priests Only – so you can go back and review that if you need more understanding.</a:t>
            </a:r>
          </a:p>
        </p:txBody>
      </p:sp>
      <p:sp>
        <p:nvSpPr>
          <p:cNvPr id="4" name="Slide Number Placeholder 3"/>
          <p:cNvSpPr>
            <a:spLocks noGrp="1"/>
          </p:cNvSpPr>
          <p:nvPr>
            <p:ph type="sldNum" sz="quarter" idx="10"/>
          </p:nvPr>
        </p:nvSpPr>
        <p:spPr/>
        <p:txBody>
          <a:bodyPr/>
          <a:lstStyle/>
          <a:p>
            <a:fld id="{1D454586-A70A-49CB-A01A-13363E010DBB}" type="slidenum">
              <a:rPr lang="en-US" smtClean="0"/>
              <a:pPr/>
              <a:t>32</a:t>
            </a:fld>
            <a:endParaRPr lang="en-US" dirty="0"/>
          </a:p>
        </p:txBody>
      </p:sp>
    </p:spTree>
    <p:extLst>
      <p:ext uri="{BB962C8B-B14F-4D97-AF65-F5344CB8AC3E}">
        <p14:creationId xmlns:p14="http://schemas.microsoft.com/office/powerpoint/2010/main" val="3709524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1" dirty="0"/>
          </a:p>
          <a:p>
            <a:r>
              <a:rPr lang="en-US" b="1" dirty="0"/>
              <a:t>How tax brackets work</a:t>
            </a:r>
          </a:p>
          <a:p>
            <a:r>
              <a:rPr lang="en-US" dirty="0"/>
              <a:t>*The United States has a progressive tax system, meaning people with higher taxable incomes pay higher federal income tax rates.</a:t>
            </a:r>
          </a:p>
          <a:p>
            <a:r>
              <a:rPr lang="en-US" dirty="0"/>
              <a:t>Being "in" a tax bracket doesn't mean you pay that federal income tax rate on everything you make. The progressive tax system means that people with higher taxable incomes are subject to higher federal income tax rates, and people with lower taxable incomes are subject to lower federal income tax rates.</a:t>
            </a:r>
          </a:p>
          <a:p>
            <a:r>
              <a:rPr lang="en-US" dirty="0"/>
              <a:t>*The government decides how much tax you owe by dividing your taxable income into chunks — also known as tax brackets — and each chunk gets taxed at the corresponding tax rate. The beauty of this is that no matter which bracket you’re in, you won’t pay that tax rate on your entire income. (This is the idea behind the concept of an effective tax rate.)</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33</a:t>
            </a:fld>
            <a:endParaRPr lang="en-US" dirty="0"/>
          </a:p>
        </p:txBody>
      </p:sp>
    </p:spTree>
    <p:extLst>
      <p:ext uri="{BB962C8B-B14F-4D97-AF65-F5344CB8AC3E}">
        <p14:creationId xmlns:p14="http://schemas.microsoft.com/office/powerpoint/2010/main" val="858088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1" dirty="0"/>
          </a:p>
          <a:p>
            <a:r>
              <a:rPr lang="en-US" b="1" dirty="0"/>
              <a:t>How tax brackets work</a:t>
            </a:r>
          </a:p>
          <a:p>
            <a:r>
              <a:rPr lang="en-US" dirty="0"/>
              <a:t>*The United States has a progressive tax system, meaning people with higher taxable incomes pay higher federal income tax rates.</a:t>
            </a:r>
          </a:p>
          <a:p>
            <a:r>
              <a:rPr lang="en-US" dirty="0"/>
              <a:t>Being "in" a tax bracket doesn't mean you pay that federal income tax rate on everything you make. The progressive tax system means that people with higher taxable incomes are subject to higher federal income tax rates, and people with lower taxable incomes are subject to lower federal income tax rates.</a:t>
            </a:r>
          </a:p>
          <a:p>
            <a:r>
              <a:rPr lang="en-US" dirty="0"/>
              <a:t>*The government decides how much tax you owe by dividing your taxable income into chunks — also known as tax brackets — and each chunk gets taxed at the corresponding tax rate. The beauty of this is that no matter which bracket you’re in, you won’t pay that tax rate on your entire income. (This is the idea behind the concept of an effective tax rate.)</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34</a:t>
            </a:fld>
            <a:endParaRPr lang="en-US" dirty="0"/>
          </a:p>
        </p:txBody>
      </p:sp>
    </p:spTree>
    <p:extLst>
      <p:ext uri="{BB962C8B-B14F-4D97-AF65-F5344CB8AC3E}">
        <p14:creationId xmlns:p14="http://schemas.microsoft.com/office/powerpoint/2010/main" val="319766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35</a:t>
            </a:fld>
            <a:endParaRPr lang="en-US"/>
          </a:p>
        </p:txBody>
      </p:sp>
    </p:spTree>
    <p:extLst>
      <p:ext uri="{BB962C8B-B14F-4D97-AF65-F5344CB8AC3E}">
        <p14:creationId xmlns:p14="http://schemas.microsoft.com/office/powerpoint/2010/main" val="1544207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199A = Form 8995 Qualified Business Income Deduction – 20% of net income on Schedule C is deductible as long as total income is less than $191,950 for single person in 2024</a:t>
            </a:r>
          </a:p>
          <a:p>
            <a:endParaRPr lang="en-US" baseline="0" dirty="0"/>
          </a:p>
          <a:p>
            <a:r>
              <a:rPr lang="en-US" baseline="0" dirty="0"/>
              <a:t>AGI less than $38,251 qualifies for 10% of first $2,000 = $200</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36</a:t>
            </a:fld>
            <a:endParaRPr lang="en-US" dirty="0"/>
          </a:p>
        </p:txBody>
      </p:sp>
    </p:spTree>
    <p:extLst>
      <p:ext uri="{BB962C8B-B14F-4D97-AF65-F5344CB8AC3E}">
        <p14:creationId xmlns:p14="http://schemas.microsoft.com/office/powerpoint/2010/main" val="1395748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403(b) tax is $1,566 less</a:t>
            </a:r>
          </a:p>
          <a:p>
            <a:r>
              <a:rPr lang="en-US" baseline="0" dirty="0"/>
              <a:t>IRA Tax is $848 less but $718 more than the 403(b) saver</a:t>
            </a:r>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37</a:t>
            </a:fld>
            <a:endParaRPr lang="en-US"/>
          </a:p>
        </p:txBody>
      </p:sp>
    </p:spTree>
    <p:extLst>
      <p:ext uri="{BB962C8B-B14F-4D97-AF65-F5344CB8AC3E}">
        <p14:creationId xmlns:p14="http://schemas.microsoft.com/office/powerpoint/2010/main" val="3172167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38</a:t>
            </a:fld>
            <a:endParaRPr lang="en-US" dirty="0"/>
          </a:p>
        </p:txBody>
      </p:sp>
    </p:spTree>
    <p:extLst>
      <p:ext uri="{BB962C8B-B14F-4D97-AF65-F5344CB8AC3E}">
        <p14:creationId xmlns:p14="http://schemas.microsoft.com/office/powerpoint/2010/main" val="3415723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39</a:t>
            </a:fld>
            <a:endParaRPr lang="en-US" dirty="0"/>
          </a:p>
        </p:txBody>
      </p:sp>
    </p:spTree>
    <p:extLst>
      <p:ext uri="{BB962C8B-B14F-4D97-AF65-F5344CB8AC3E}">
        <p14:creationId xmlns:p14="http://schemas.microsoft.com/office/powerpoint/2010/main" val="238330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FEEA2-EDE8-4EC9-2F77-B5920E6EA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C2307-EE0E-F757-08BF-5A9D2045A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76B31-406C-255C-C407-9B6A221FB2A3}"/>
              </a:ext>
            </a:extLst>
          </p:cNvPr>
          <p:cNvSpPr>
            <a:spLocks noGrp="1"/>
          </p:cNvSpPr>
          <p:nvPr>
            <p:ph type="body" idx="1"/>
          </p:nvPr>
        </p:nvSpPr>
        <p:spPr/>
        <p:txBody>
          <a:bodyPr/>
          <a:lstStyle/>
          <a:p>
            <a:r>
              <a:rPr lang="en-US" baseline="0" dirty="0"/>
              <a:t>SCOTT</a:t>
            </a:r>
          </a:p>
        </p:txBody>
      </p:sp>
      <p:sp>
        <p:nvSpPr>
          <p:cNvPr id="4" name="Slide Number Placeholder 3">
            <a:extLst>
              <a:ext uri="{FF2B5EF4-FFF2-40B4-BE49-F238E27FC236}">
                <a16:creationId xmlns:a16="http://schemas.microsoft.com/office/drawing/2014/main" id="{9E3EC73F-D494-4445-370F-6E0F6D4D9464}"/>
              </a:ext>
            </a:extLst>
          </p:cNvPr>
          <p:cNvSpPr>
            <a:spLocks noGrp="1"/>
          </p:cNvSpPr>
          <p:nvPr>
            <p:ph type="sldNum" sz="quarter" idx="10"/>
          </p:nvPr>
        </p:nvSpPr>
        <p:spPr/>
        <p:txBody>
          <a:bodyPr/>
          <a:lstStyle/>
          <a:p>
            <a:fld id="{1D454586-A70A-49CB-A01A-13363E010DBB}" type="slidenum">
              <a:rPr lang="en-US" smtClean="0"/>
              <a:pPr/>
              <a:t>4</a:t>
            </a:fld>
            <a:endParaRPr lang="en-US" dirty="0"/>
          </a:p>
        </p:txBody>
      </p:sp>
    </p:spTree>
    <p:extLst>
      <p:ext uri="{BB962C8B-B14F-4D97-AF65-F5344CB8AC3E}">
        <p14:creationId xmlns:p14="http://schemas.microsoft.com/office/powerpoint/2010/main" val="2605866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40</a:t>
            </a:fld>
            <a:endParaRPr lang="en-US" dirty="0"/>
          </a:p>
        </p:txBody>
      </p:sp>
    </p:spTree>
    <p:extLst>
      <p:ext uri="{BB962C8B-B14F-4D97-AF65-F5344CB8AC3E}">
        <p14:creationId xmlns:p14="http://schemas.microsoft.com/office/powerpoint/2010/main" val="1313700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41</a:t>
            </a:fld>
            <a:endParaRPr lang="en-US" dirty="0"/>
          </a:p>
        </p:txBody>
      </p:sp>
    </p:spTree>
    <p:extLst>
      <p:ext uri="{BB962C8B-B14F-4D97-AF65-F5344CB8AC3E}">
        <p14:creationId xmlns:p14="http://schemas.microsoft.com/office/powerpoint/2010/main" val="1044200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Total = $70,092; taxable is $66,346</a:t>
            </a:r>
          </a:p>
          <a:p>
            <a:pPr marL="228600" indent="-228600">
              <a:buAutoNum type="arabicPeriod"/>
            </a:pPr>
            <a:r>
              <a:rPr lang="en-US" baseline="0" dirty="0"/>
              <a:t>If do nothing 85% or $21,226 of SS is taxed</a:t>
            </a:r>
          </a:p>
          <a:p>
            <a:pPr marL="228600" indent="-228600">
              <a:buAutoNum type="arabicPeriod"/>
            </a:pPr>
            <a:r>
              <a:rPr lang="en-US" baseline="0" dirty="0"/>
              <a:t>If he defers SS into 403(b) only 15% or $3,817 is taxed</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42</a:t>
            </a:fld>
            <a:endParaRPr lang="en-US" dirty="0"/>
          </a:p>
        </p:txBody>
      </p:sp>
    </p:spTree>
    <p:extLst>
      <p:ext uri="{BB962C8B-B14F-4D97-AF65-F5344CB8AC3E}">
        <p14:creationId xmlns:p14="http://schemas.microsoft.com/office/powerpoint/2010/main" val="3610020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a:p>
            <a:endParaRPr lang="en-US" dirty="0"/>
          </a:p>
          <a:p>
            <a:r>
              <a:rPr lang="en-US" dirty="0"/>
              <a:t>Assume $52,500 35 year average = $4,375/</a:t>
            </a:r>
            <a:r>
              <a:rPr lang="en-US" baseline="0" dirty="0"/>
              <a:t> month  		Remember Pay &amp; Housing for SECA = $58,620/$53,220</a:t>
            </a:r>
            <a:endParaRPr lang="en-US" dirty="0"/>
          </a:p>
          <a:p>
            <a:r>
              <a:rPr lang="en-US" dirty="0"/>
              <a:t>$1,174</a:t>
            </a:r>
            <a:r>
              <a:rPr lang="en-US" baseline="0" dirty="0"/>
              <a:t> x 90% =  $1,057</a:t>
            </a:r>
          </a:p>
          <a:p>
            <a:r>
              <a:rPr lang="en-US" baseline="0" dirty="0"/>
              <a:t>$3,201 x 32% = $1,024</a:t>
            </a:r>
          </a:p>
          <a:p>
            <a:r>
              <a:rPr lang="en-US" b="1" baseline="0" dirty="0"/>
              <a:t>for total of $2,081 per month or $24,972 per yea</a:t>
            </a:r>
            <a:r>
              <a:rPr lang="en-US" baseline="0" dirty="0"/>
              <a:t>r</a:t>
            </a:r>
          </a:p>
          <a:p>
            <a:r>
              <a:rPr lang="en-US" baseline="0" dirty="0"/>
              <a:t>$24,972 + PPP of $26,400 = $51,372 B4 Investments, 403(b)/IRA, etc.</a:t>
            </a:r>
          </a:p>
          <a:p>
            <a:endParaRPr lang="en-US" baseline="0" dirty="0"/>
          </a:p>
          <a:p>
            <a:r>
              <a:rPr lang="en-US" baseline="0" dirty="0"/>
              <a:t>At age 62 = $24,972 x 72.5% = $18,105</a:t>
            </a:r>
          </a:p>
          <a:p>
            <a:r>
              <a:rPr lang="en-US" baseline="0" dirty="0"/>
              <a:t>At age 70 = $24,972 x 124% =  $30,965</a:t>
            </a:r>
          </a:p>
          <a:p>
            <a:endParaRPr lang="en-US" baseline="0" dirty="0"/>
          </a:p>
          <a:p>
            <a:endParaRPr lang="en-US" baseline="0" dirty="0"/>
          </a:p>
          <a:p>
            <a:r>
              <a:rPr lang="en-US" baseline="0" dirty="0"/>
              <a:t>www.SSA.gov</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43</a:t>
            </a:fld>
            <a:endParaRPr lang="en-US" dirty="0"/>
          </a:p>
        </p:txBody>
      </p:sp>
    </p:spTree>
    <p:extLst>
      <p:ext uri="{BB962C8B-B14F-4D97-AF65-F5344CB8AC3E}">
        <p14:creationId xmlns:p14="http://schemas.microsoft.com/office/powerpoint/2010/main" val="1160379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44</a:t>
            </a:fld>
            <a:endParaRPr lang="en-US" dirty="0"/>
          </a:p>
        </p:txBody>
      </p:sp>
    </p:spTree>
    <p:extLst>
      <p:ext uri="{BB962C8B-B14F-4D97-AF65-F5344CB8AC3E}">
        <p14:creationId xmlns:p14="http://schemas.microsoft.com/office/powerpoint/2010/main" val="2452224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Total income was $70,092; taxable would have been $66,346</a:t>
            </a:r>
          </a:p>
          <a:p>
            <a:endParaRPr lang="en-US" baseline="0" dirty="0"/>
          </a:p>
          <a:p>
            <a:r>
              <a:rPr lang="en-US" baseline="0" dirty="0"/>
              <a:t>Total Federal Tax savings of $8,645 x 8 years to age 75 = $69,160 in tax savings and $199,776 in additional savings plus earnings</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45</a:t>
            </a:fld>
            <a:endParaRPr lang="en-US" dirty="0"/>
          </a:p>
        </p:txBody>
      </p:sp>
    </p:spTree>
    <p:extLst>
      <p:ext uri="{BB962C8B-B14F-4D97-AF65-F5344CB8AC3E}">
        <p14:creationId xmlns:p14="http://schemas.microsoft.com/office/powerpoint/2010/main" val="988049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Total = $76,085 – Taxable is $71,440</a:t>
            </a:r>
          </a:p>
          <a:p>
            <a:pPr marL="228600" indent="-228600">
              <a:buAutoNum type="arabicPeriod"/>
            </a:pPr>
            <a:r>
              <a:rPr lang="en-US" baseline="0" dirty="0"/>
              <a:t>If do nothing 85% or $26,320 of SS is taxed</a:t>
            </a:r>
          </a:p>
          <a:p>
            <a:pPr marL="228600" indent="-228600">
              <a:buAutoNum type="arabicPeriod"/>
            </a:pPr>
            <a:r>
              <a:rPr lang="en-US" baseline="0" dirty="0"/>
              <a:t>If he defers SS into 403(b) only 7% or $2,319 is taxed</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46</a:t>
            </a:fld>
            <a:endParaRPr lang="en-US" dirty="0"/>
          </a:p>
        </p:txBody>
      </p:sp>
    </p:spTree>
    <p:extLst>
      <p:ext uri="{BB962C8B-B14F-4D97-AF65-F5344CB8AC3E}">
        <p14:creationId xmlns:p14="http://schemas.microsoft.com/office/powerpoint/2010/main" val="262246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SCOTT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Total income was $76,085; taxable would have been $71,440</a:t>
            </a:r>
          </a:p>
          <a:p>
            <a:endParaRPr lang="en-US" baseline="0" dirty="0"/>
          </a:p>
          <a:p>
            <a:endParaRPr lang="en-US" baseline="0" dirty="0"/>
          </a:p>
          <a:p>
            <a:r>
              <a:rPr lang="en-US" baseline="0" dirty="0"/>
              <a:t>Total Federal Tax savings of $10,353 x 5 years to age 75 = $51,765 in tax savings and $154,825 in additional savings plus earnings</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47</a:t>
            </a:fld>
            <a:endParaRPr lang="en-US" dirty="0"/>
          </a:p>
        </p:txBody>
      </p:sp>
    </p:spTree>
    <p:extLst>
      <p:ext uri="{BB962C8B-B14F-4D97-AF65-F5344CB8AC3E}">
        <p14:creationId xmlns:p14="http://schemas.microsoft.com/office/powerpoint/2010/main" val="765860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48</a:t>
            </a:fld>
            <a:endParaRPr lang="en-US"/>
          </a:p>
        </p:txBody>
      </p:sp>
    </p:spTree>
    <p:extLst>
      <p:ext uri="{BB962C8B-B14F-4D97-AF65-F5344CB8AC3E}">
        <p14:creationId xmlns:p14="http://schemas.microsoft.com/office/powerpoint/2010/main" val="2200332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a:p>
            <a:endParaRPr lang="en-US" baseline="0" dirty="0"/>
          </a:p>
          <a:p>
            <a:r>
              <a:rPr lang="en-US" baseline="0" dirty="0"/>
              <a:t>#1 + #5 = $27,100  This is important when declaring how much of pension should/could be housing related.</a:t>
            </a:r>
          </a:p>
        </p:txBody>
      </p:sp>
      <p:sp>
        <p:nvSpPr>
          <p:cNvPr id="4" name="Slide Number Placeholder 3"/>
          <p:cNvSpPr>
            <a:spLocks noGrp="1"/>
          </p:cNvSpPr>
          <p:nvPr>
            <p:ph type="sldNum" sz="quarter" idx="10"/>
          </p:nvPr>
        </p:nvSpPr>
        <p:spPr/>
        <p:txBody>
          <a:bodyPr/>
          <a:lstStyle/>
          <a:p>
            <a:fld id="{1D454586-A70A-49CB-A01A-13363E010DBB}" type="slidenum">
              <a:rPr lang="en-US" smtClean="0"/>
              <a:pPr/>
              <a:t>49</a:t>
            </a:fld>
            <a:endParaRPr lang="en-US" dirty="0"/>
          </a:p>
        </p:txBody>
      </p:sp>
    </p:spTree>
    <p:extLst>
      <p:ext uri="{BB962C8B-B14F-4D97-AF65-F5344CB8AC3E}">
        <p14:creationId xmlns:p14="http://schemas.microsoft.com/office/powerpoint/2010/main" val="103867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a:t>
            </a:fld>
            <a:endParaRPr lang="en-US" dirty="0"/>
          </a:p>
        </p:txBody>
      </p:sp>
    </p:spTree>
    <p:extLst>
      <p:ext uri="{BB962C8B-B14F-4D97-AF65-F5344CB8AC3E}">
        <p14:creationId xmlns:p14="http://schemas.microsoft.com/office/powerpoint/2010/main" val="1041864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50</a:t>
            </a:fld>
            <a:endParaRPr lang="en-US" dirty="0"/>
          </a:p>
        </p:txBody>
      </p:sp>
    </p:spTree>
    <p:extLst>
      <p:ext uri="{BB962C8B-B14F-4D97-AF65-F5344CB8AC3E}">
        <p14:creationId xmlns:p14="http://schemas.microsoft.com/office/powerpoint/2010/main" val="1994499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51</a:t>
            </a:fld>
            <a:endParaRPr lang="en-US" dirty="0"/>
          </a:p>
        </p:txBody>
      </p:sp>
    </p:spTree>
    <p:extLst>
      <p:ext uri="{BB962C8B-B14F-4D97-AF65-F5344CB8AC3E}">
        <p14:creationId xmlns:p14="http://schemas.microsoft.com/office/powerpoint/2010/main" val="1352254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solidFill>
                  <a:schemeClr val="bg1"/>
                </a:solidFill>
                <a:latin typeface="Arial" panose="020B0604020202020204" pitchFamily="34" charset="0"/>
                <a:cs typeface="Arial" panose="020B0604020202020204" pitchFamily="34" charset="0"/>
              </a:rPr>
              <a:t>SCOTT</a:t>
            </a:r>
          </a:p>
          <a:p>
            <a:pPr lvl="2"/>
            <a:endParaRPr lang="en-US"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Tax on $65,765 [$6K Earnings + $28,800 Pension + $30,965 SSA</a:t>
            </a:r>
          </a:p>
          <a:p>
            <a:pPr lvl="2"/>
            <a:r>
              <a:rPr lang="en-US" dirty="0">
                <a:solidFill>
                  <a:schemeClr val="bg1"/>
                </a:solidFill>
                <a:latin typeface="Arial" panose="020B0604020202020204" pitchFamily="34" charset="0"/>
                <a:cs typeface="Arial" panose="020B0604020202020204" pitchFamily="34" charset="0"/>
              </a:rPr>
              <a:t>= $848 or 1.3% of total income [Before RMD’s on 403(b)/</a:t>
            </a:r>
            <a:r>
              <a:rPr lang="en-US" dirty="0">
                <a:solidFill>
                  <a:srgbClr val="717378"/>
                </a:solidFill>
                <a:latin typeface="Arial" panose="020B0604020202020204" pitchFamily="34" charset="0"/>
                <a:cs typeface="Arial" panose="020B0604020202020204" pitchFamily="34" charset="0"/>
              </a:rPr>
              <a:t>IRAs]</a:t>
            </a:r>
            <a:endParaRPr lang="en-US" dirty="0"/>
          </a:p>
          <a:p>
            <a:endParaRPr lang="en-US" baseline="0"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52</a:t>
            </a:fld>
            <a:endParaRPr lang="en-US" dirty="0"/>
          </a:p>
        </p:txBody>
      </p:sp>
    </p:spTree>
    <p:extLst>
      <p:ext uri="{BB962C8B-B14F-4D97-AF65-F5344CB8AC3E}">
        <p14:creationId xmlns:p14="http://schemas.microsoft.com/office/powerpoint/2010/main" val="2411497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$15,750 + $6,000 standard deduction for age 65 </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53</a:t>
            </a:fld>
            <a:endParaRPr lang="en-US" dirty="0"/>
          </a:p>
        </p:txBody>
      </p:sp>
    </p:spTree>
    <p:extLst>
      <p:ext uri="{BB962C8B-B14F-4D97-AF65-F5344CB8AC3E}">
        <p14:creationId xmlns:p14="http://schemas.microsoft.com/office/powerpoint/2010/main" val="1108359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1.3% of $65,765</a:t>
            </a:r>
          </a:p>
          <a:p>
            <a:endParaRPr lang="en-US" baseline="0" dirty="0"/>
          </a:p>
          <a:p>
            <a:pPr lvl="2"/>
            <a:r>
              <a:rPr lang="en-US" dirty="0">
                <a:solidFill>
                  <a:schemeClr val="bg1"/>
                </a:solidFill>
                <a:latin typeface="Arial" panose="020B0604020202020204" pitchFamily="34" charset="0"/>
                <a:cs typeface="Arial" panose="020B0604020202020204" pitchFamily="34" charset="0"/>
              </a:rPr>
              <a:t>Tax on $65,765 [$6K Earnings + $28,800 Pension + $30,965 SSA</a:t>
            </a:r>
          </a:p>
          <a:p>
            <a:pPr lvl="2"/>
            <a:r>
              <a:rPr lang="en-US" dirty="0">
                <a:solidFill>
                  <a:schemeClr val="bg1"/>
                </a:solidFill>
                <a:latin typeface="Arial" panose="020B0604020202020204" pitchFamily="34" charset="0"/>
                <a:cs typeface="Arial" panose="020B0604020202020204" pitchFamily="34" charset="0"/>
              </a:rPr>
              <a:t>= $848 or 1.3% of total income [Before RMD’s on 403(b)/</a:t>
            </a:r>
            <a:r>
              <a:rPr lang="en-US" dirty="0">
                <a:solidFill>
                  <a:srgbClr val="717378"/>
                </a:solidFill>
                <a:latin typeface="Arial" panose="020B0604020202020204" pitchFamily="34" charset="0"/>
                <a:cs typeface="Arial" panose="020B0604020202020204" pitchFamily="34" charset="0"/>
              </a:rPr>
              <a:t>IRAs]</a:t>
            </a:r>
            <a:endParaRPr lang="en-US" dirty="0"/>
          </a:p>
          <a:p>
            <a:endParaRPr lang="en-US" baseline="0" dirty="0"/>
          </a:p>
          <a:p>
            <a:endParaRPr lang="en-US" baseline="0" dirty="0"/>
          </a:p>
          <a:p>
            <a:r>
              <a:rPr lang="en-US" baseline="0" dirty="0"/>
              <a:t>Taxes, Charity and Home were highest expenses.</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54</a:t>
            </a:fld>
            <a:endParaRPr lang="en-US" dirty="0"/>
          </a:p>
        </p:txBody>
      </p:sp>
    </p:spTree>
    <p:extLst>
      <p:ext uri="{BB962C8B-B14F-4D97-AF65-F5344CB8AC3E}">
        <p14:creationId xmlns:p14="http://schemas.microsoft.com/office/powerpoint/2010/main" val="3426953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a:p>
            <a:endParaRPr lang="en-US" baseline="0" dirty="0"/>
          </a:p>
          <a:p>
            <a:r>
              <a:rPr lang="en-US" baseline="0" dirty="0"/>
              <a:t>In example, while working he can withdraw $6,700 and still pay zero FIT.  </a:t>
            </a:r>
          </a:p>
          <a:p>
            <a:endParaRPr lang="en-US" baseline="0" dirty="0"/>
          </a:p>
          <a:p>
            <a:r>
              <a:rPr lang="en-US" baseline="0" dirty="0"/>
              <a:t>Fully retired he will have no Self-employment tax and withdraw $9,500 before FIT. </a:t>
            </a:r>
          </a:p>
          <a:p>
            <a:endParaRPr lang="en-US" baseline="0" dirty="0"/>
          </a:p>
          <a:p>
            <a:r>
              <a:rPr lang="en-US" baseline="0" dirty="0"/>
              <a:t>How much will he need if expenses are less than $60,000 which is his Pension and SS, and income taxes are not a large expense?</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55</a:t>
            </a:fld>
            <a:endParaRPr lang="en-US" dirty="0"/>
          </a:p>
        </p:txBody>
      </p:sp>
    </p:spTree>
    <p:extLst>
      <p:ext uri="{BB962C8B-B14F-4D97-AF65-F5344CB8AC3E}">
        <p14:creationId xmlns:p14="http://schemas.microsoft.com/office/powerpoint/2010/main" val="3293433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56</a:t>
            </a:fld>
            <a:endParaRPr lang="en-US" dirty="0"/>
          </a:p>
        </p:txBody>
      </p:sp>
    </p:spTree>
    <p:extLst>
      <p:ext uri="{BB962C8B-B14F-4D97-AF65-F5344CB8AC3E}">
        <p14:creationId xmlns:p14="http://schemas.microsoft.com/office/powerpoint/2010/main" val="2791526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57</a:t>
            </a:fld>
            <a:endParaRPr lang="en-US" dirty="0"/>
          </a:p>
        </p:txBody>
      </p:sp>
    </p:spTree>
    <p:extLst>
      <p:ext uri="{BB962C8B-B14F-4D97-AF65-F5344CB8AC3E}">
        <p14:creationId xmlns:p14="http://schemas.microsoft.com/office/powerpoint/2010/main" val="3894717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58</a:t>
            </a:fld>
            <a:endParaRPr lang="en-US" dirty="0"/>
          </a:p>
        </p:txBody>
      </p:sp>
    </p:spTree>
    <p:extLst>
      <p:ext uri="{BB962C8B-B14F-4D97-AF65-F5344CB8AC3E}">
        <p14:creationId xmlns:p14="http://schemas.microsoft.com/office/powerpoint/2010/main" val="2178803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a:t>
            </a:r>
          </a:p>
          <a:p>
            <a:endParaRPr lang="en-US" baseline="0" dirty="0"/>
          </a:p>
          <a:p>
            <a:r>
              <a:rPr lang="en-US" baseline="0" dirty="0"/>
              <a:t>Tax planning is important.  Roll 403(b) into an IRA and use QCD’s for RMD’s – no taxable income.</a:t>
            </a:r>
          </a:p>
        </p:txBody>
      </p:sp>
      <p:sp>
        <p:nvSpPr>
          <p:cNvPr id="4" name="Slide Number Placeholder 3"/>
          <p:cNvSpPr>
            <a:spLocks noGrp="1"/>
          </p:cNvSpPr>
          <p:nvPr>
            <p:ph type="sldNum" sz="quarter" idx="10"/>
          </p:nvPr>
        </p:nvSpPr>
        <p:spPr/>
        <p:txBody>
          <a:bodyPr/>
          <a:lstStyle/>
          <a:p>
            <a:fld id="{1D454586-A70A-49CB-A01A-13363E010DBB}" type="slidenum">
              <a:rPr lang="en-US" smtClean="0"/>
              <a:pPr/>
              <a:t>59</a:t>
            </a:fld>
            <a:endParaRPr lang="en-US" dirty="0"/>
          </a:p>
        </p:txBody>
      </p:sp>
    </p:spTree>
    <p:extLst>
      <p:ext uri="{BB962C8B-B14F-4D97-AF65-F5344CB8AC3E}">
        <p14:creationId xmlns:p14="http://schemas.microsoft.com/office/powerpoint/2010/main" val="402422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a:p>
            <a:r>
              <a:rPr lang="en-US" dirty="0"/>
              <a:t>Before</a:t>
            </a:r>
            <a:r>
              <a:rPr lang="en-US" baseline="0" dirty="0"/>
              <a:t> we go further . . . </a:t>
            </a:r>
            <a:r>
              <a:rPr lang="en-US" dirty="0"/>
              <a:t>Do not try to make any</a:t>
            </a:r>
            <a:r>
              <a:rPr lang="en-US" baseline="0" dirty="0"/>
              <a:t> sense out of tax rules – Congress passes laws and the IRS implements – Designed to create revenue for government</a:t>
            </a:r>
          </a:p>
          <a:p>
            <a:endParaRPr lang="en-US" baseline="0" dirty="0"/>
          </a:p>
          <a:p>
            <a:pPr>
              <a:buFont typeface="Arial" charset="0"/>
              <a:buChar char="•"/>
            </a:pPr>
            <a:r>
              <a:rPr lang="en-US" baseline="0" dirty="0"/>
              <a:t>Miles  traveled – if there is income .70 cents vs. .14 cents as charity; </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 Medical mileage 21 cents – Yes deductible, but not really (except in some states – </a:t>
            </a:r>
            <a:r>
              <a:rPr lang="en-US" baseline="0" dirty="0">
                <a:solidFill>
                  <a:srgbClr val="FF0000"/>
                </a:solidFill>
              </a:rPr>
              <a:t>NM allows medical deduction even if not on federal return)</a:t>
            </a:r>
            <a:endParaRPr lang="en-US" baseline="0" dirty="0"/>
          </a:p>
          <a:p>
            <a:pPr>
              <a:buFont typeface="Arial" charset="0"/>
              <a:buChar char="•"/>
            </a:pPr>
            <a:r>
              <a:rPr lang="en-US" baseline="0" dirty="0"/>
              <a:t>Sick 21 cents; Nice 14 cents; Business/ministry .70 cents   </a:t>
            </a:r>
          </a:p>
          <a:p>
            <a:pPr>
              <a:buFont typeface="Arial"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6</a:t>
            </a:fld>
            <a:endParaRPr lang="en-US" dirty="0"/>
          </a:p>
        </p:txBody>
      </p:sp>
    </p:spTree>
    <p:extLst>
      <p:ext uri="{BB962C8B-B14F-4D97-AF65-F5344CB8AC3E}">
        <p14:creationId xmlns:p14="http://schemas.microsoft.com/office/powerpoint/2010/main" val="1891611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1DC3-F6F9-4FE8-5EAD-06B9F4C76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F00F3-717D-3184-A878-0F6145CD4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FF257-4DD5-EEA2-B335-62471026ACCA}"/>
              </a:ext>
            </a:extLst>
          </p:cNvPr>
          <p:cNvSpPr>
            <a:spLocks noGrp="1"/>
          </p:cNvSpPr>
          <p:nvPr>
            <p:ph type="body" idx="1"/>
          </p:nvPr>
        </p:nvSpPr>
        <p:spPr/>
        <p:txBody>
          <a:bodyPr/>
          <a:lstStyle/>
          <a:p>
            <a:r>
              <a:rPr lang="en-US" baseline="0" dirty="0"/>
              <a:t>JEN</a:t>
            </a:r>
          </a:p>
          <a:p>
            <a:endParaRPr lang="en-US" baseline="0" dirty="0"/>
          </a:p>
          <a:p>
            <a:r>
              <a:rPr lang="en-US" baseline="0" dirty="0"/>
              <a:t>Tax planning is important.  Roll 403(b) into an IRA and use QCD’s for RMD’s – no taxable income.</a:t>
            </a:r>
          </a:p>
        </p:txBody>
      </p:sp>
      <p:sp>
        <p:nvSpPr>
          <p:cNvPr id="4" name="Slide Number Placeholder 3">
            <a:extLst>
              <a:ext uri="{FF2B5EF4-FFF2-40B4-BE49-F238E27FC236}">
                <a16:creationId xmlns:a16="http://schemas.microsoft.com/office/drawing/2014/main" id="{6291EDEB-651C-09BA-B7C5-C608FD47BDB9}"/>
              </a:ext>
            </a:extLst>
          </p:cNvPr>
          <p:cNvSpPr>
            <a:spLocks noGrp="1"/>
          </p:cNvSpPr>
          <p:nvPr>
            <p:ph type="sldNum" sz="quarter" idx="10"/>
          </p:nvPr>
        </p:nvSpPr>
        <p:spPr/>
        <p:txBody>
          <a:bodyPr/>
          <a:lstStyle/>
          <a:p>
            <a:fld id="{1D454586-A70A-49CB-A01A-13363E010DBB}" type="slidenum">
              <a:rPr lang="en-US" smtClean="0"/>
              <a:pPr/>
              <a:t>60</a:t>
            </a:fld>
            <a:endParaRPr lang="en-US" dirty="0"/>
          </a:p>
        </p:txBody>
      </p:sp>
    </p:spTree>
    <p:extLst>
      <p:ext uri="{BB962C8B-B14F-4D97-AF65-F5344CB8AC3E}">
        <p14:creationId xmlns:p14="http://schemas.microsoft.com/office/powerpoint/2010/main" val="1234129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8557-B843-94E7-7567-FD802538F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419B0-7C05-F1DD-800E-EF169735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6EBDA-0B55-B103-1292-B7BB33FCAD50}"/>
              </a:ext>
            </a:extLst>
          </p:cNvPr>
          <p:cNvSpPr>
            <a:spLocks noGrp="1"/>
          </p:cNvSpPr>
          <p:nvPr>
            <p:ph type="body" idx="1"/>
          </p:nvPr>
        </p:nvSpPr>
        <p:spPr/>
        <p:txBody>
          <a:bodyPr/>
          <a:lstStyle/>
          <a:p>
            <a:r>
              <a:rPr lang="en-US" baseline="0" dirty="0"/>
              <a:t>JEN</a:t>
            </a:r>
          </a:p>
        </p:txBody>
      </p:sp>
      <p:sp>
        <p:nvSpPr>
          <p:cNvPr id="4" name="Slide Number Placeholder 3">
            <a:extLst>
              <a:ext uri="{FF2B5EF4-FFF2-40B4-BE49-F238E27FC236}">
                <a16:creationId xmlns:a16="http://schemas.microsoft.com/office/drawing/2014/main" id="{800D6384-F97C-C723-D365-519822E15807}"/>
              </a:ext>
            </a:extLst>
          </p:cNvPr>
          <p:cNvSpPr>
            <a:spLocks noGrp="1"/>
          </p:cNvSpPr>
          <p:nvPr>
            <p:ph type="sldNum" sz="quarter" idx="10"/>
          </p:nvPr>
        </p:nvSpPr>
        <p:spPr/>
        <p:txBody>
          <a:bodyPr/>
          <a:lstStyle/>
          <a:p>
            <a:fld id="{1D454586-A70A-49CB-A01A-13363E010DBB}" type="slidenum">
              <a:rPr lang="en-US" smtClean="0"/>
              <a:pPr/>
              <a:t>61</a:t>
            </a:fld>
            <a:endParaRPr lang="en-US" dirty="0"/>
          </a:p>
        </p:txBody>
      </p:sp>
    </p:spTree>
    <p:extLst>
      <p:ext uri="{BB962C8B-B14F-4D97-AF65-F5344CB8AC3E}">
        <p14:creationId xmlns:p14="http://schemas.microsoft.com/office/powerpoint/2010/main" val="3161169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62</a:t>
            </a:fld>
            <a:endParaRPr lang="en-US" dirty="0"/>
          </a:p>
        </p:txBody>
      </p:sp>
    </p:spTree>
    <p:extLst>
      <p:ext uri="{BB962C8B-B14F-4D97-AF65-F5344CB8AC3E}">
        <p14:creationId xmlns:p14="http://schemas.microsoft.com/office/powerpoint/2010/main" val="18689527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63</a:t>
            </a:fld>
            <a:endParaRPr lang="en-US" dirty="0"/>
          </a:p>
        </p:txBody>
      </p:sp>
    </p:spTree>
    <p:extLst>
      <p:ext uri="{BB962C8B-B14F-4D97-AF65-F5344CB8AC3E}">
        <p14:creationId xmlns:p14="http://schemas.microsoft.com/office/powerpoint/2010/main" val="1006840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8557-B843-94E7-7567-FD802538F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419B0-7C05-F1DD-800E-EF169735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6EBDA-0B55-B103-1292-B7BB33FCAD50}"/>
              </a:ext>
            </a:extLst>
          </p:cNvPr>
          <p:cNvSpPr>
            <a:spLocks noGrp="1"/>
          </p:cNvSpPr>
          <p:nvPr>
            <p:ph type="body" idx="1"/>
          </p:nvPr>
        </p:nvSpPr>
        <p:spPr/>
        <p:txBody>
          <a:bodyPr/>
          <a:lstStyle/>
          <a:p>
            <a:r>
              <a:rPr lang="en-US" baseline="0" dirty="0"/>
              <a:t>SCOTT</a:t>
            </a:r>
          </a:p>
          <a:p>
            <a:endParaRPr lang="en-US" baseline="0" dirty="0"/>
          </a:p>
          <a:p>
            <a:r>
              <a:rPr lang="en-US" baseline="0" dirty="0"/>
              <a:t>$400 minimum so if net </a:t>
            </a:r>
            <a:r>
              <a:rPr lang="en-US" baseline="0" dirty="0" err="1"/>
              <a:t>Sch</a:t>
            </a:r>
            <a:r>
              <a:rPr lang="en-US" baseline="0" dirty="0"/>
              <a:t> C income is less than $2,000 the deduction is more than 20%</a:t>
            </a:r>
          </a:p>
        </p:txBody>
      </p:sp>
      <p:sp>
        <p:nvSpPr>
          <p:cNvPr id="4" name="Slide Number Placeholder 3">
            <a:extLst>
              <a:ext uri="{FF2B5EF4-FFF2-40B4-BE49-F238E27FC236}">
                <a16:creationId xmlns:a16="http://schemas.microsoft.com/office/drawing/2014/main" id="{800D6384-F97C-C723-D365-519822E15807}"/>
              </a:ext>
            </a:extLst>
          </p:cNvPr>
          <p:cNvSpPr>
            <a:spLocks noGrp="1"/>
          </p:cNvSpPr>
          <p:nvPr>
            <p:ph type="sldNum" sz="quarter" idx="10"/>
          </p:nvPr>
        </p:nvSpPr>
        <p:spPr/>
        <p:txBody>
          <a:bodyPr/>
          <a:lstStyle/>
          <a:p>
            <a:fld id="{1D454586-A70A-49CB-A01A-13363E010DBB}" type="slidenum">
              <a:rPr lang="en-US" smtClean="0"/>
              <a:pPr/>
              <a:t>64</a:t>
            </a:fld>
            <a:endParaRPr lang="en-US" dirty="0"/>
          </a:p>
        </p:txBody>
      </p:sp>
    </p:spTree>
    <p:extLst>
      <p:ext uri="{BB962C8B-B14F-4D97-AF65-F5344CB8AC3E}">
        <p14:creationId xmlns:p14="http://schemas.microsoft.com/office/powerpoint/2010/main" val="24091347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8557-B843-94E7-7567-FD802538F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419B0-7C05-F1DD-800E-EF169735D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6EBDA-0B55-B103-1292-B7BB33FCAD50}"/>
              </a:ext>
            </a:extLst>
          </p:cNvPr>
          <p:cNvSpPr>
            <a:spLocks noGrp="1"/>
          </p:cNvSpPr>
          <p:nvPr>
            <p:ph type="body" idx="1"/>
          </p:nvPr>
        </p:nvSpPr>
        <p:spPr/>
        <p:txBody>
          <a:bodyPr/>
          <a:lstStyle/>
          <a:p>
            <a:r>
              <a:rPr lang="en-US" baseline="0" dirty="0"/>
              <a:t>SCOTT</a:t>
            </a:r>
          </a:p>
          <a:p>
            <a:endParaRPr lang="en-US" baseline="0" dirty="0"/>
          </a:p>
          <a:p>
            <a:r>
              <a:rPr lang="en-US" baseline="0" dirty="0"/>
              <a:t>* Treasury has 90 days to define what professions this applies to.</a:t>
            </a:r>
          </a:p>
        </p:txBody>
      </p:sp>
      <p:sp>
        <p:nvSpPr>
          <p:cNvPr id="4" name="Slide Number Placeholder 3">
            <a:extLst>
              <a:ext uri="{FF2B5EF4-FFF2-40B4-BE49-F238E27FC236}">
                <a16:creationId xmlns:a16="http://schemas.microsoft.com/office/drawing/2014/main" id="{800D6384-F97C-C723-D365-519822E15807}"/>
              </a:ext>
            </a:extLst>
          </p:cNvPr>
          <p:cNvSpPr>
            <a:spLocks noGrp="1"/>
          </p:cNvSpPr>
          <p:nvPr>
            <p:ph type="sldNum" sz="quarter" idx="10"/>
          </p:nvPr>
        </p:nvSpPr>
        <p:spPr/>
        <p:txBody>
          <a:bodyPr/>
          <a:lstStyle/>
          <a:p>
            <a:fld id="{1D454586-A70A-49CB-A01A-13363E010DBB}" type="slidenum">
              <a:rPr lang="en-US" smtClean="0"/>
              <a:pPr/>
              <a:t>65</a:t>
            </a:fld>
            <a:endParaRPr lang="en-US" dirty="0"/>
          </a:p>
        </p:txBody>
      </p:sp>
    </p:spTree>
    <p:extLst>
      <p:ext uri="{BB962C8B-B14F-4D97-AF65-F5344CB8AC3E}">
        <p14:creationId xmlns:p14="http://schemas.microsoft.com/office/powerpoint/2010/main" val="262846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1D454586-A70A-49CB-A01A-13363E010DBB}" type="slidenum">
              <a:rPr lang="en-US" smtClean="0"/>
              <a:pPr/>
              <a:t>7</a:t>
            </a:fld>
            <a:endParaRPr lang="en-US" dirty="0"/>
          </a:p>
        </p:txBody>
      </p:sp>
    </p:spTree>
    <p:extLst>
      <p:ext uri="{BB962C8B-B14F-4D97-AF65-F5344CB8AC3E}">
        <p14:creationId xmlns:p14="http://schemas.microsoft.com/office/powerpoint/2010/main" val="21895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1D454586-A70A-49CB-A01A-13363E010DBB}" type="slidenum">
              <a:rPr lang="en-US" smtClean="0"/>
              <a:pPr/>
              <a:t>8</a:t>
            </a:fld>
            <a:endParaRPr lang="en-US" dirty="0"/>
          </a:p>
        </p:txBody>
      </p:sp>
    </p:spTree>
    <p:extLst>
      <p:ext uri="{BB962C8B-B14F-4D97-AF65-F5344CB8AC3E}">
        <p14:creationId xmlns:p14="http://schemas.microsoft.com/office/powerpoint/2010/main" val="124232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a:p>
            <a:r>
              <a:rPr lang="en-US" dirty="0"/>
              <a:t>We all understand things</a:t>
            </a:r>
            <a:r>
              <a:rPr lang="en-US" baseline="0" dirty="0"/>
              <a:t> differently – Please ask questions.</a:t>
            </a:r>
            <a:endParaRPr lang="en-US" dirty="0"/>
          </a:p>
        </p:txBody>
      </p:sp>
      <p:sp>
        <p:nvSpPr>
          <p:cNvPr id="4" name="Slide Number Placeholder 3"/>
          <p:cNvSpPr>
            <a:spLocks noGrp="1"/>
          </p:cNvSpPr>
          <p:nvPr>
            <p:ph type="sldNum" sz="quarter" idx="10"/>
          </p:nvPr>
        </p:nvSpPr>
        <p:spPr/>
        <p:txBody>
          <a:bodyPr/>
          <a:lstStyle/>
          <a:p>
            <a:fld id="{1D454586-A70A-49CB-A01A-13363E010DBB}" type="slidenum">
              <a:rPr lang="en-US" smtClean="0"/>
              <a:pPr/>
              <a:t>9</a:t>
            </a:fld>
            <a:endParaRPr lang="en-US" dirty="0"/>
          </a:p>
        </p:txBody>
      </p:sp>
    </p:spTree>
    <p:extLst>
      <p:ext uri="{BB962C8B-B14F-4D97-AF65-F5344CB8AC3E}">
        <p14:creationId xmlns:p14="http://schemas.microsoft.com/office/powerpoint/2010/main" val="998742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0" y="2286000"/>
            <a:ext cx="6096000" cy="762000"/>
          </a:xfrm>
        </p:spPr>
        <p:txBody>
          <a:bodyPr/>
          <a:lstStyle>
            <a:lvl1pPr>
              <a:defRPr>
                <a:solidFill>
                  <a:schemeClr val="accent2">
                    <a:lumMod val="50000"/>
                  </a:schemeClr>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048000" y="2971800"/>
            <a:ext cx="6096000" cy="609600"/>
          </a:xfrm>
        </p:spPr>
        <p:txBody>
          <a:bodyPr/>
          <a:lstStyle>
            <a:lvl1pPr marL="0" indent="0">
              <a:buFontTx/>
              <a:buNone/>
              <a:defRPr>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dirty="0"/>
          </a:p>
        </p:txBody>
      </p:sp>
      <p:sp>
        <p:nvSpPr>
          <p:cNvPr id="3077" name="Rectangle 5"/>
          <p:cNvSpPr>
            <a:spLocks noGrp="1" noChangeArrowheads="1"/>
          </p:cNvSpPr>
          <p:nvPr>
            <p:ph type="ftr" sz="quarter" idx="3"/>
          </p:nvPr>
        </p:nvSpPr>
        <p:spPr/>
        <p:txBody>
          <a:bodyPr/>
          <a:lstStyle>
            <a:lvl1pPr>
              <a:defRPr/>
            </a:lvl1pPr>
          </a:lstStyle>
          <a:p>
            <a:endParaRPr lang="en-US" dirty="0"/>
          </a:p>
        </p:txBody>
      </p:sp>
      <p:sp>
        <p:nvSpPr>
          <p:cNvPr id="3078" name="Rectangle 6"/>
          <p:cNvSpPr>
            <a:spLocks noGrp="1" noChangeArrowheads="1"/>
          </p:cNvSpPr>
          <p:nvPr>
            <p:ph type="sldNum" sz="quarter" idx="4"/>
          </p:nvPr>
        </p:nvSpPr>
        <p:spPr/>
        <p:txBody>
          <a:bodyPr/>
          <a:lstStyle>
            <a:lvl1pPr>
              <a:defRPr/>
            </a:lvl1pPr>
          </a:lstStyle>
          <a:p>
            <a:fld id="{E2295F0B-A619-4741-A585-EB8BF81775B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5257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71600"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C30640C-07A2-4C19-8DB9-B8389ACB61E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569298-903E-427D-AA4D-098F1B21BC1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0750" y="1066800"/>
            <a:ext cx="1847850" cy="5059363"/>
          </a:xfrm>
        </p:spPr>
        <p:txBody>
          <a:bodyPr vert="eaVert"/>
          <a:lstStyle>
            <a:lvl1pPr>
              <a:defRPr>
                <a:solidFill>
                  <a:schemeClr val="bg1">
                    <a:lumMod val="95000"/>
                    <a:lumOff val="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66800"/>
            <a:ext cx="5391150" cy="5059363"/>
          </a:xfrm>
        </p:spPr>
        <p:txBody>
          <a:bodyPr vert="eaVert"/>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F1D8FA6-5F1B-4C95-BCBA-61C206B39AA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7D01A0B-4C99-44CE-B699-8F58F26BE51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7D01A0B-4C99-44CE-B699-8F58F26BE51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176587"/>
            <a:ext cx="56388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81000" y="1676400"/>
            <a:ext cx="56388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33BF935-CB14-41DF-BDF5-C8606E06E42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3581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3581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6DEB31-4CA2-48F6-9E34-691E37CBC61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143000"/>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782762"/>
            <a:ext cx="3657600"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62400" y="1143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62400" y="1782762"/>
            <a:ext cx="3660775" cy="4389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8819B38-BC88-4D25-8900-EB13B7C2862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79AFA8F-1395-48E2-85E1-104F51DB52C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098028C-FC05-49E5-8A6F-68649C42278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66800"/>
            <a:ext cx="41973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1342DF-10A5-4E6E-AE7A-73EB5DA367D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7391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066800"/>
            <a:ext cx="73152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2BBB92-E2F4-4383-8E20-F0369E6DD447}"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rtl="0" eaLnBrk="1" fontAlgn="base" hangingPunct="1">
        <a:spcBef>
          <a:spcPct val="0"/>
        </a:spcBef>
        <a:spcAft>
          <a:spcPct val="0"/>
        </a:spcAft>
        <a:defRPr sz="4400">
          <a:solidFill>
            <a:srgbClr val="303F11"/>
          </a:solidFill>
          <a:latin typeface="+mj-lt"/>
          <a:ea typeface="+mj-ea"/>
          <a:cs typeface="+mj-cs"/>
        </a:defRPr>
      </a:lvl1pPr>
      <a:lvl2pPr algn="l" rtl="0" eaLnBrk="1" fontAlgn="base" hangingPunct="1">
        <a:spcBef>
          <a:spcPct val="0"/>
        </a:spcBef>
        <a:spcAft>
          <a:spcPct val="0"/>
        </a:spcAft>
        <a:defRPr sz="4400">
          <a:solidFill>
            <a:srgbClr val="303F11"/>
          </a:solidFill>
          <a:latin typeface="Times New Roman" pitchFamily="18" charset="0"/>
        </a:defRPr>
      </a:lvl2pPr>
      <a:lvl3pPr algn="l" rtl="0" eaLnBrk="1" fontAlgn="base" hangingPunct="1">
        <a:spcBef>
          <a:spcPct val="0"/>
        </a:spcBef>
        <a:spcAft>
          <a:spcPct val="0"/>
        </a:spcAft>
        <a:defRPr sz="4400">
          <a:solidFill>
            <a:srgbClr val="303F11"/>
          </a:solidFill>
          <a:latin typeface="Times New Roman" pitchFamily="18" charset="0"/>
        </a:defRPr>
      </a:lvl3pPr>
      <a:lvl4pPr algn="l" rtl="0" eaLnBrk="1" fontAlgn="base" hangingPunct="1">
        <a:spcBef>
          <a:spcPct val="0"/>
        </a:spcBef>
        <a:spcAft>
          <a:spcPct val="0"/>
        </a:spcAft>
        <a:defRPr sz="4400">
          <a:solidFill>
            <a:srgbClr val="303F11"/>
          </a:solidFill>
          <a:latin typeface="Times New Roman" pitchFamily="18" charset="0"/>
        </a:defRPr>
      </a:lvl4pPr>
      <a:lvl5pPr algn="l" rtl="0" eaLnBrk="1" fontAlgn="base" hangingPunct="1">
        <a:spcBef>
          <a:spcPct val="0"/>
        </a:spcBef>
        <a:spcAft>
          <a:spcPct val="0"/>
        </a:spcAft>
        <a:defRPr sz="4400">
          <a:solidFill>
            <a:srgbClr val="303F11"/>
          </a:solidFill>
          <a:latin typeface="Times New Roman" pitchFamily="18" charset="0"/>
        </a:defRPr>
      </a:lvl5pPr>
      <a:lvl6pPr marL="457200" algn="l" rtl="0" eaLnBrk="1" fontAlgn="base" hangingPunct="1">
        <a:spcBef>
          <a:spcPct val="0"/>
        </a:spcBef>
        <a:spcAft>
          <a:spcPct val="0"/>
        </a:spcAft>
        <a:defRPr sz="4400">
          <a:solidFill>
            <a:srgbClr val="303F11"/>
          </a:solidFill>
          <a:latin typeface="Times New Roman" pitchFamily="18" charset="0"/>
        </a:defRPr>
      </a:lvl6pPr>
      <a:lvl7pPr marL="914400" algn="l" rtl="0" eaLnBrk="1" fontAlgn="base" hangingPunct="1">
        <a:spcBef>
          <a:spcPct val="0"/>
        </a:spcBef>
        <a:spcAft>
          <a:spcPct val="0"/>
        </a:spcAft>
        <a:defRPr sz="4400">
          <a:solidFill>
            <a:srgbClr val="303F11"/>
          </a:solidFill>
          <a:latin typeface="Times New Roman" pitchFamily="18" charset="0"/>
        </a:defRPr>
      </a:lvl7pPr>
      <a:lvl8pPr marL="1371600" algn="l" rtl="0" eaLnBrk="1" fontAlgn="base" hangingPunct="1">
        <a:spcBef>
          <a:spcPct val="0"/>
        </a:spcBef>
        <a:spcAft>
          <a:spcPct val="0"/>
        </a:spcAft>
        <a:defRPr sz="4400">
          <a:solidFill>
            <a:srgbClr val="303F11"/>
          </a:solidFill>
          <a:latin typeface="Times New Roman" pitchFamily="18" charset="0"/>
        </a:defRPr>
      </a:lvl8pPr>
      <a:lvl9pPr marL="1828800" algn="l" rtl="0" eaLnBrk="1" fontAlgn="base" hangingPunct="1">
        <a:spcBef>
          <a:spcPct val="0"/>
        </a:spcBef>
        <a:spcAft>
          <a:spcPct val="0"/>
        </a:spcAft>
        <a:defRPr sz="4400">
          <a:solidFill>
            <a:srgbClr val="303F11"/>
          </a:solidFill>
          <a:latin typeface="Times New Roman" pitchFamily="18" charset="0"/>
        </a:defRPr>
      </a:lvl9pPr>
    </p:titleStyle>
    <p:bodyStyle>
      <a:lvl1pPr marL="342900" indent="-342900" algn="l" rtl="0" eaLnBrk="1" fontAlgn="base" hangingPunct="1">
        <a:spcBef>
          <a:spcPct val="20000"/>
        </a:spcBef>
        <a:spcAft>
          <a:spcPct val="0"/>
        </a:spcAft>
        <a:buChar char="•"/>
        <a:defRPr sz="2400" i="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har char="–"/>
        <a:defRPr sz="2000" i="1">
          <a:solidFill>
            <a:schemeClr val="accent2">
              <a:lumMod val="75000"/>
            </a:schemeClr>
          </a:solidFill>
          <a:latin typeface="+mn-lt"/>
        </a:defRPr>
      </a:lvl2pPr>
      <a:lvl3pPr marL="1143000" indent="-228600" algn="l" rtl="0" eaLnBrk="1" fontAlgn="base" hangingPunct="1">
        <a:spcBef>
          <a:spcPct val="20000"/>
        </a:spcBef>
        <a:spcAft>
          <a:spcPct val="0"/>
        </a:spcAft>
        <a:buChar char="•"/>
        <a:defRPr i="1">
          <a:solidFill>
            <a:schemeClr val="accent2">
              <a:lumMod val="75000"/>
            </a:schemeClr>
          </a:solidFill>
          <a:latin typeface="+mn-lt"/>
        </a:defRPr>
      </a:lvl3pPr>
      <a:lvl4pPr marL="1600200" indent="-228600" algn="l" rtl="0" eaLnBrk="1" fontAlgn="base" hangingPunct="1">
        <a:spcBef>
          <a:spcPct val="20000"/>
        </a:spcBef>
        <a:spcAft>
          <a:spcPct val="0"/>
        </a:spcAft>
        <a:buChar char="–"/>
        <a:defRPr sz="1600" i="1">
          <a:solidFill>
            <a:schemeClr val="accent2">
              <a:lumMod val="75000"/>
            </a:schemeClr>
          </a:solidFill>
          <a:latin typeface="+mn-lt"/>
        </a:defRPr>
      </a:lvl4pPr>
      <a:lvl5pPr marL="2057400" indent="-228600" algn="l" rtl="0" eaLnBrk="1" fontAlgn="base" hangingPunct="1">
        <a:spcBef>
          <a:spcPct val="20000"/>
        </a:spcBef>
        <a:spcAft>
          <a:spcPct val="0"/>
        </a:spcAft>
        <a:buChar char="»"/>
        <a:defRPr sz="1600" i="1">
          <a:solidFill>
            <a:schemeClr val="accent2">
              <a:lumMod val="75000"/>
            </a:schemeClr>
          </a:solidFill>
          <a:latin typeface="+mn-lt"/>
        </a:defRPr>
      </a:lvl5pPr>
      <a:lvl6pPr marL="2514600" indent="-228600" algn="l" rtl="0" eaLnBrk="1" fontAlgn="base" hangingPunct="1">
        <a:spcBef>
          <a:spcPct val="20000"/>
        </a:spcBef>
        <a:spcAft>
          <a:spcPct val="0"/>
        </a:spcAft>
        <a:buChar char="»"/>
        <a:defRPr sz="1600" i="1">
          <a:solidFill>
            <a:srgbClr val="303F11"/>
          </a:solidFill>
          <a:latin typeface="+mn-lt"/>
        </a:defRPr>
      </a:lvl6pPr>
      <a:lvl7pPr marL="2971800" indent="-228600" algn="l" rtl="0" eaLnBrk="1" fontAlgn="base" hangingPunct="1">
        <a:spcBef>
          <a:spcPct val="20000"/>
        </a:spcBef>
        <a:spcAft>
          <a:spcPct val="0"/>
        </a:spcAft>
        <a:buChar char="»"/>
        <a:defRPr sz="1600" i="1">
          <a:solidFill>
            <a:srgbClr val="303F11"/>
          </a:solidFill>
          <a:latin typeface="+mn-lt"/>
        </a:defRPr>
      </a:lvl7pPr>
      <a:lvl8pPr marL="3429000" indent="-228600" algn="l" rtl="0" eaLnBrk="1" fontAlgn="base" hangingPunct="1">
        <a:spcBef>
          <a:spcPct val="20000"/>
        </a:spcBef>
        <a:spcAft>
          <a:spcPct val="0"/>
        </a:spcAft>
        <a:buChar char="»"/>
        <a:defRPr sz="1600" i="1">
          <a:solidFill>
            <a:srgbClr val="303F11"/>
          </a:solidFill>
          <a:latin typeface="+mn-lt"/>
        </a:defRPr>
      </a:lvl8pPr>
      <a:lvl9pPr marL="3886200" indent="-228600" algn="l" rtl="0" eaLnBrk="1" fontAlgn="base" hangingPunct="1">
        <a:spcBef>
          <a:spcPct val="20000"/>
        </a:spcBef>
        <a:spcAft>
          <a:spcPct val="0"/>
        </a:spcAft>
        <a:buChar char="»"/>
        <a:defRPr sz="1600" i="1">
          <a:solidFill>
            <a:srgbClr val="303F1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scott.hoselton@fargodiocese.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mailto:ShepherdsAdvisor@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0" y="2754086"/>
            <a:ext cx="6096000" cy="762000"/>
          </a:xfrm>
        </p:spPr>
        <p:txBody>
          <a:bodyPr/>
          <a:lstStyle/>
          <a:p>
            <a:r>
              <a:rPr lang="en-US" dirty="0"/>
              <a:t>Clergy Compensation, Taxes, and Retirement:  The Why and How</a:t>
            </a:r>
            <a:br>
              <a:rPr lang="en-US" dirty="0"/>
            </a:br>
            <a:br>
              <a:rPr lang="en-US" dirty="0"/>
            </a:br>
            <a:endParaRPr lang="en-US" dirty="0"/>
          </a:p>
        </p:txBody>
      </p:sp>
      <p:sp>
        <p:nvSpPr>
          <p:cNvPr id="2051" name="Rectangle 3"/>
          <p:cNvSpPr>
            <a:spLocks noGrp="1" noChangeArrowheads="1"/>
          </p:cNvSpPr>
          <p:nvPr>
            <p:ph type="subTitle" idx="1"/>
          </p:nvPr>
        </p:nvSpPr>
        <p:spPr>
          <a:xfrm>
            <a:off x="3048000" y="3581400"/>
            <a:ext cx="6096000" cy="609600"/>
          </a:xfrm>
        </p:spPr>
        <p:txBody>
          <a:bodyPr/>
          <a:lstStyle/>
          <a:p>
            <a:r>
              <a:rPr lang="en-US" sz="2800" dirty="0"/>
              <a:t>July 16, 2025</a:t>
            </a:r>
          </a:p>
          <a:p>
            <a:r>
              <a:rPr lang="en-US" sz="2800" dirty="0"/>
              <a:t>Sponsored by Villanova University </a:t>
            </a:r>
          </a:p>
          <a:p>
            <a:r>
              <a:rPr lang="en-US" sz="2800" dirty="0"/>
              <a:t>and DFMC</a:t>
            </a:r>
          </a:p>
          <a:p>
            <a:r>
              <a:rPr lang="en-US" i="0" dirty="0"/>
              <a:t>Presented by:</a:t>
            </a:r>
          </a:p>
          <a:p>
            <a:r>
              <a:rPr lang="en-US" i="0" dirty="0"/>
              <a:t>Scott A. Hoselton, CPA, CDFM, CGMA</a:t>
            </a:r>
          </a:p>
          <a:p>
            <a:r>
              <a:rPr lang="en-US" i="0" dirty="0"/>
              <a:t>Jennifer Cantrell, CPA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Common Questions</a:t>
            </a:r>
          </a:p>
        </p:txBody>
      </p:sp>
      <p:sp>
        <p:nvSpPr>
          <p:cNvPr id="5123" name="Rectangle 3"/>
          <p:cNvSpPr>
            <a:spLocks noGrp="1" noChangeArrowheads="1"/>
          </p:cNvSpPr>
          <p:nvPr>
            <p:ph idx="1"/>
          </p:nvPr>
        </p:nvSpPr>
        <p:spPr>
          <a:xfrm>
            <a:off x="457200" y="1066800"/>
            <a:ext cx="7315200" cy="4648200"/>
          </a:xfrm>
        </p:spPr>
        <p:txBody>
          <a:bodyPr/>
          <a:lstStyle/>
          <a:p>
            <a:r>
              <a:rPr lang="en-US" i="0" dirty="0">
                <a:latin typeface="Lucida Sans" panose="020B0602030504020204" pitchFamily="34" charset="0"/>
              </a:rPr>
              <a:t>How to </a:t>
            </a:r>
            <a:r>
              <a:rPr lang="en-US" i="0" dirty="0">
                <a:latin typeface="Lucida Sans Unicode" panose="020B0602030504020204" pitchFamily="34" charset="0"/>
                <a:cs typeface="Lucida Sans Unicode" panose="020B0602030504020204" pitchFamily="34" charset="0"/>
              </a:rPr>
              <a:t>determine and report</a:t>
            </a:r>
            <a:r>
              <a:rPr lang="en-US" i="0" dirty="0">
                <a:latin typeface="Lucida Sans" panose="020B0602030504020204" pitchFamily="34" charset="0"/>
              </a:rPr>
              <a:t> fair market value of rectory housing</a:t>
            </a:r>
          </a:p>
          <a:p>
            <a:r>
              <a:rPr lang="en-US" i="0" dirty="0">
                <a:latin typeface="Lucida Sans" panose="020B0602030504020204" pitchFamily="34" charset="0"/>
              </a:rPr>
              <a:t>What is taxable/reportable income for clergy</a:t>
            </a:r>
          </a:p>
          <a:p>
            <a:r>
              <a:rPr lang="en-US" i="0" dirty="0">
                <a:latin typeface="Lucida Sans" panose="020B0602030504020204" pitchFamily="34" charset="0"/>
              </a:rPr>
              <a:t>At what point do gifts from parishioners become taxable?</a:t>
            </a:r>
          </a:p>
          <a:p>
            <a:r>
              <a:rPr lang="en-US" i="0" dirty="0">
                <a:latin typeface="Lucida Sans" panose="020B0602030504020204" pitchFamily="34" charset="0"/>
              </a:rPr>
              <a:t>What expenses are deductible and how?</a:t>
            </a:r>
          </a:p>
          <a:p>
            <a:r>
              <a:rPr lang="en-US" i="0" dirty="0">
                <a:latin typeface="Lucida Sans" panose="020B0602030504020204" pitchFamily="34" charset="0"/>
              </a:rPr>
              <a:t>How do retired priests claim income and expenses?</a:t>
            </a:r>
          </a:p>
          <a:p>
            <a:r>
              <a:rPr lang="en-US" i="0" dirty="0">
                <a:latin typeface="Lucida Sans" panose="020B0602030504020204" pitchFamily="34" charset="0"/>
              </a:rPr>
              <a:t>IRA vs. 401(k)/403(b)?</a:t>
            </a:r>
          </a:p>
          <a:p>
            <a:r>
              <a:rPr lang="en-US" i="0" dirty="0">
                <a:latin typeface="Lucida Sans" panose="020B0602030504020204" pitchFamily="34" charset="0"/>
              </a:rPr>
              <a:t>Diocesan retirement plans for clergy</a:t>
            </a:r>
          </a:p>
          <a:p>
            <a:r>
              <a:rPr lang="en-US" i="0" dirty="0">
                <a:latin typeface="Lucida Sans" panose="020B0602030504020204" pitchFamily="34" charset="0"/>
              </a:rPr>
              <a:t>Traditional retirement savings vs. Roth?</a:t>
            </a:r>
          </a:p>
        </p:txBody>
      </p:sp>
      <p:pic>
        <p:nvPicPr>
          <p:cNvPr id="5124" name="Picture 4" descr="piece"/>
          <p:cNvPicPr>
            <a:picLocks noChangeAspect="1" noChangeArrowheads="1"/>
          </p:cNvPicPr>
          <p:nvPr/>
        </p:nvPicPr>
        <p:blipFill>
          <a:blip r:embed="rId3" cstate="print"/>
          <a:srcRect/>
          <a:stretch>
            <a:fillRect/>
          </a:stretch>
        </p:blipFill>
        <p:spPr bwMode="auto">
          <a:xfrm>
            <a:off x="7239000" y="4503738"/>
            <a:ext cx="1676400" cy="1439862"/>
          </a:xfrm>
          <a:prstGeom prst="rect">
            <a:avLst/>
          </a:prstGeom>
          <a:noFill/>
        </p:spPr>
      </p:pic>
      <p:sp>
        <p:nvSpPr>
          <p:cNvPr id="5" name="Slide Number Placeholder 4"/>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89337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28600" y="0"/>
            <a:ext cx="7924800" cy="1371600"/>
          </a:xfrm>
        </p:spPr>
        <p:txBody>
          <a:bodyPr/>
          <a:lstStyle/>
          <a:p>
            <a:pPr>
              <a:buNone/>
            </a:pPr>
            <a:r>
              <a:rPr lang="en-US" sz="4800" i="0" dirty="0">
                <a:latin typeface="+mj-lt"/>
                <a:cs typeface="Lucida Sans Unicode" panose="020B0602030504020204" pitchFamily="34" charset="0"/>
              </a:rPr>
              <a:t>10 Tax Differences</a:t>
            </a:r>
          </a:p>
          <a:p>
            <a:pPr>
              <a:buNone/>
            </a:pPr>
            <a:endParaRPr lang="en-US" sz="4000" i="0" dirty="0">
              <a:latin typeface="+mj-lt"/>
              <a:cs typeface="Lucida Sans Unicode" panose="020B0602030504020204" pitchFamily="34" charset="0"/>
            </a:endParaRPr>
          </a:p>
          <a:p>
            <a:pPr>
              <a:lnSpc>
                <a:spcPct val="90000"/>
              </a:lnSpc>
              <a:buFont typeface="+mj-lt"/>
              <a:buAutoNum type="arabicPeriod"/>
            </a:pPr>
            <a:r>
              <a:rPr lang="en-US" sz="2000" i="0" dirty="0">
                <a:latin typeface="Lucida Sans Unicode" panose="020B0602030504020204" pitchFamily="34" charset="0"/>
                <a:cs typeface="Lucida Sans Unicode" panose="020B0602030504020204" pitchFamily="34" charset="0"/>
              </a:rPr>
              <a:t>Clergy are self-employed for Social Sec. tax (pp 14-15)</a:t>
            </a:r>
          </a:p>
          <a:p>
            <a:pPr>
              <a:lnSpc>
                <a:spcPct val="90000"/>
              </a:lnSpc>
              <a:buFont typeface="+mj-lt"/>
              <a:buAutoNum type="arabicPeriod"/>
            </a:pPr>
            <a:r>
              <a:rPr lang="en-US" sz="2000" i="0" dirty="0">
                <a:latin typeface="Lucida Sans Unicode" panose="020B0602030504020204" pitchFamily="34" charset="0"/>
                <a:cs typeface="Lucida Sans Unicode" panose="020B0602030504020204" pitchFamily="34" charset="0"/>
              </a:rPr>
              <a:t> Clergy may receive tax free housing (p 16)</a:t>
            </a:r>
          </a:p>
          <a:p>
            <a:pPr>
              <a:lnSpc>
                <a:spcPct val="90000"/>
              </a:lnSpc>
              <a:buFont typeface="+mj-lt"/>
              <a:buAutoNum type="arabicPeriod"/>
            </a:pPr>
            <a:r>
              <a:rPr lang="en-US" sz="2000" i="0" dirty="0">
                <a:latin typeface="Lucida Sans Unicode" panose="020B0602030504020204" pitchFamily="34" charset="0"/>
                <a:cs typeface="Lucida Sans Unicode" panose="020B0602030504020204" pitchFamily="34" charset="0"/>
              </a:rPr>
              <a:t> Clergy are exempt from payroll withholding (p 17)</a:t>
            </a:r>
          </a:p>
          <a:p>
            <a:pPr>
              <a:lnSpc>
                <a:spcPct val="90000"/>
              </a:lnSpc>
              <a:buFont typeface="+mj-lt"/>
              <a:buAutoNum type="arabicPeriod"/>
            </a:pPr>
            <a:r>
              <a:rPr lang="en-US" sz="2000" i="0" dirty="0">
                <a:latin typeface="Lucida Sans Unicode" panose="020B0602030504020204" pitchFamily="34" charset="0"/>
                <a:cs typeface="Lucida Sans Unicode" panose="020B0602030504020204" pitchFamily="34" charset="0"/>
              </a:rPr>
              <a:t> Clergy may, at their option, request withholding (p 17)</a:t>
            </a:r>
          </a:p>
          <a:p>
            <a:pPr>
              <a:lnSpc>
                <a:spcPct val="90000"/>
              </a:lnSpc>
              <a:buFont typeface="+mj-lt"/>
              <a:buAutoNum type="arabicPeriod"/>
            </a:pPr>
            <a:r>
              <a:rPr lang="en-US" sz="2000" i="0" dirty="0">
                <a:latin typeface="Lucida Sans Unicode" panose="020B0602030504020204" pitchFamily="34" charset="0"/>
                <a:cs typeface="Lucida Sans Unicode" panose="020B0602030504020204" pitchFamily="34" charset="0"/>
              </a:rPr>
              <a:t> Clergy may opt out of Soc Sec within 2 years/ ordination </a:t>
            </a:r>
          </a:p>
          <a:p>
            <a:pPr marL="0" indent="0">
              <a:lnSpc>
                <a:spcPct val="90000"/>
              </a:lnSpc>
              <a:buNone/>
            </a:pPr>
            <a:r>
              <a:rPr lang="en-US" sz="2000" i="0" dirty="0">
                <a:latin typeface="Lucida Sans Unicode" panose="020B0602030504020204" pitchFamily="34" charset="0"/>
                <a:cs typeface="Lucida Sans Unicode" panose="020B0602030504020204" pitchFamily="34" charset="0"/>
              </a:rPr>
              <a:t>       (pp 18-19) – Many bishops now require participation</a:t>
            </a:r>
          </a:p>
          <a:p>
            <a:pPr lvl="1">
              <a:lnSpc>
                <a:spcPct val="90000"/>
              </a:lnSpc>
            </a:pPr>
            <a:r>
              <a:rPr lang="en-US" i="0" dirty="0">
                <a:latin typeface="Lucida Sans Unicode" panose="020B0602030504020204" pitchFamily="34" charset="0"/>
                <a:cs typeface="Lucida Sans Unicode" panose="020B0602030504020204" pitchFamily="34" charset="0"/>
              </a:rPr>
              <a:t>Legality in question for Catholics</a:t>
            </a:r>
          </a:p>
          <a:p>
            <a:pPr marL="0" indent="0">
              <a:lnSpc>
                <a:spcPct val="90000"/>
              </a:lnSpc>
              <a:buNone/>
            </a:pPr>
            <a:r>
              <a:rPr lang="en-US" sz="2000" i="0" dirty="0">
                <a:latin typeface="Lucida Sans Unicode" panose="020B0602030504020204" pitchFamily="34" charset="0"/>
                <a:cs typeface="Lucida Sans Unicode" panose="020B0602030504020204" pitchFamily="34" charset="0"/>
              </a:rPr>
              <a:t>6.  Clergy receive various allowances, some taxable (p 19)</a:t>
            </a:r>
          </a:p>
          <a:p>
            <a:pPr>
              <a:lnSpc>
                <a:spcPct val="90000"/>
              </a:lnSpc>
              <a:buAutoNum type="arabicPeriod" startAt="7"/>
            </a:pPr>
            <a:r>
              <a:rPr lang="en-US" sz="2000" i="0" dirty="0">
                <a:latin typeface="Lucida Sans Unicode" panose="020B0602030504020204" pitchFamily="34" charset="0"/>
                <a:cs typeface="Lucida Sans Unicode" panose="020B0602030504020204" pitchFamily="34" charset="0"/>
              </a:rPr>
              <a:t>The IRS classifies priests as “Dual Status” (p 20-26)</a:t>
            </a:r>
          </a:p>
          <a:p>
            <a:pPr>
              <a:lnSpc>
                <a:spcPct val="90000"/>
              </a:lnSpc>
              <a:buAutoNum type="arabicPeriod" startAt="7"/>
            </a:pPr>
            <a:r>
              <a:rPr lang="en-US" sz="2000" i="0" dirty="0">
                <a:latin typeface="Lucida Sans Unicode" panose="020B0602030504020204" pitchFamily="34" charset="0"/>
                <a:cs typeface="Lucida Sans Unicode" panose="020B0602030504020204" pitchFamily="34" charset="0"/>
              </a:rPr>
              <a:t>Some clergy business expenses are not deductible (p 27)</a:t>
            </a:r>
          </a:p>
          <a:p>
            <a:pPr>
              <a:lnSpc>
                <a:spcPct val="90000"/>
              </a:lnSpc>
              <a:buAutoNum type="arabicPeriod" startAt="7"/>
            </a:pPr>
            <a:r>
              <a:rPr lang="en-US" sz="2000" i="0" dirty="0">
                <a:latin typeface="Lucida Sans Unicode" panose="020B0602030504020204" pitchFamily="34" charset="0"/>
                <a:cs typeface="Lucida Sans Unicode" panose="020B0602030504020204" pitchFamily="34" charset="0"/>
              </a:rPr>
              <a:t> Clergy living expenses often increase after retirement (p 27)</a:t>
            </a:r>
          </a:p>
          <a:p>
            <a:pPr>
              <a:lnSpc>
                <a:spcPct val="90000"/>
              </a:lnSpc>
              <a:buAutoNum type="arabicPeriod" startAt="7"/>
            </a:pPr>
            <a:r>
              <a:rPr lang="en-US" sz="2000" i="0" dirty="0">
                <a:latin typeface="Lucida Sans Unicode" panose="020B0602030504020204" pitchFamily="34" charset="0"/>
                <a:cs typeface="Lucida Sans Unicode" panose="020B0602030504020204" pitchFamily="34" charset="0"/>
              </a:rPr>
              <a:t> Clergy 403(b) retirement plan contributions are exempt from Social Security Self-employment tax (p 28)</a:t>
            </a:r>
          </a:p>
          <a:p>
            <a:pPr>
              <a:buNone/>
            </a:pPr>
            <a:endParaRPr lang="en-US" sz="40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11</a:t>
            </a:fld>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0" y="228600"/>
            <a:ext cx="7924800" cy="1371600"/>
          </a:xfrm>
        </p:spPr>
        <p:txBody>
          <a:bodyPr/>
          <a:lstStyle/>
          <a:p>
            <a:pPr>
              <a:buNone/>
            </a:pPr>
            <a:r>
              <a:rPr lang="en-US" sz="4800" i="0" dirty="0">
                <a:latin typeface="+mj-lt"/>
                <a:cs typeface="Lucida Sans Unicode" panose="020B0602030504020204" pitchFamily="34" charset="0"/>
              </a:rPr>
              <a:t>Clergy Taxes 101 </a:t>
            </a:r>
          </a:p>
          <a:p>
            <a:pPr>
              <a:buNone/>
            </a:pPr>
            <a:r>
              <a:rPr lang="en-US" sz="4000" i="0" dirty="0">
                <a:latin typeface="Lucida Sans Unicode" panose="020B0602030504020204" pitchFamily="34" charset="0"/>
                <a:cs typeface="Lucida Sans Unicode" panose="020B0602030504020204" pitchFamily="34" charset="0"/>
              </a:rPr>
              <a:t>Types of Required Taxes</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a:p>
            <a:pPr>
              <a:buNone/>
            </a:pPr>
            <a:r>
              <a:rPr lang="en-US" i="0" dirty="0">
                <a:solidFill>
                  <a:schemeClr val="bg1"/>
                </a:solidFill>
                <a:latin typeface="Lucida Sans Unicode" panose="020B0602030504020204" pitchFamily="34" charset="0"/>
                <a:cs typeface="Lucida Sans Unicode" panose="020B0602030504020204" pitchFamily="34" charset="0"/>
              </a:rPr>
              <a:t>Three types of tax clergy are required to pay</a:t>
            </a:r>
          </a:p>
          <a:p>
            <a:pPr marL="285750" indent="-285750">
              <a:buFont typeface="Arial"/>
              <a:buChar char="•"/>
            </a:pPr>
            <a:r>
              <a:rPr lang="en-US" i="0" dirty="0">
                <a:latin typeface="Lucida Sans Unicode" panose="020B0602030504020204" pitchFamily="34" charset="0"/>
                <a:cs typeface="Lucida Sans Unicode" panose="020B0602030504020204" pitchFamily="34" charset="0"/>
              </a:rPr>
              <a:t>Income tax – federal and state</a:t>
            </a:r>
          </a:p>
          <a:p>
            <a:pPr marL="285750" indent="-285750">
              <a:buFont typeface="Arial"/>
              <a:buChar char="•"/>
            </a:pPr>
            <a:r>
              <a:rPr lang="en-US" i="0" dirty="0">
                <a:latin typeface="Lucida Sans Unicode" panose="020B0602030504020204" pitchFamily="34" charset="0"/>
                <a:cs typeface="Lucida Sans Unicode" panose="020B0602030504020204" pitchFamily="34" charset="0"/>
              </a:rPr>
              <a:t>Rates vary but most priests are in the 12% or 22% federal bracket (changes at $48,475 in 2025)*</a:t>
            </a:r>
          </a:p>
          <a:p>
            <a:pPr marL="285750" indent="-285750">
              <a:buFont typeface="Arial"/>
              <a:buChar char="•"/>
            </a:pPr>
            <a:r>
              <a:rPr lang="en-US" i="0" dirty="0">
                <a:latin typeface="Lucida Sans Unicode" panose="020B0602030504020204" pitchFamily="34" charset="0"/>
                <a:cs typeface="Lucida Sans Unicode" panose="020B0602030504020204" pitchFamily="34" charset="0"/>
              </a:rPr>
              <a:t>State tax rates vary; some high and some are zero</a:t>
            </a:r>
          </a:p>
          <a:p>
            <a:pPr marL="285750" indent="-285750">
              <a:buFont typeface="Arial"/>
              <a:buChar char="•"/>
            </a:pPr>
            <a:r>
              <a:rPr lang="en-US" i="0" dirty="0">
                <a:latin typeface="Lucida Sans Unicode" panose="020B0602030504020204" pitchFamily="34" charset="0"/>
                <a:cs typeface="Lucida Sans Unicode" panose="020B0602030504020204" pitchFamily="34" charset="0"/>
              </a:rPr>
              <a:t>Social security (also known as self-employment tax or SECA) 15.3%</a:t>
            </a:r>
          </a:p>
          <a:p>
            <a:pPr>
              <a:buNone/>
            </a:pPr>
            <a:endParaRPr lang="en-US" sz="20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14445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1371600"/>
          </a:xfrm>
        </p:spPr>
        <p:txBody>
          <a:bodyPr/>
          <a:lstStyle/>
          <a:p>
            <a:pPr>
              <a:buNone/>
            </a:pPr>
            <a:r>
              <a:rPr lang="en-US" sz="4800" i="0" dirty="0">
                <a:latin typeface="+mj-lt"/>
                <a:cs typeface="Lucida Sans Unicode" panose="020B0602030504020204" pitchFamily="34" charset="0"/>
              </a:rPr>
              <a:t>Clergy Taxes 101</a:t>
            </a:r>
            <a:endParaRPr lang="en-US" sz="4800" i="0" dirty="0">
              <a:latin typeface="Lucida Sans Unicode" panose="020B0602030504020204" pitchFamily="34" charset="0"/>
              <a:cs typeface="Lucida Sans Unicode" panose="020B0602030504020204" pitchFamily="34" charset="0"/>
            </a:endParaRPr>
          </a:p>
          <a:p>
            <a:pPr>
              <a:buNone/>
            </a:pPr>
            <a:r>
              <a:rPr lang="en-US" sz="4000" i="0" dirty="0">
                <a:latin typeface="Lucida Sans Unicode" panose="020B0602030504020204" pitchFamily="34" charset="0"/>
                <a:cs typeface="Lucida Sans Unicode" panose="020B0602030504020204" pitchFamily="34" charset="0"/>
              </a:rPr>
              <a:t> Special status &amp; allowances</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a:p>
            <a:pPr marL="285750" indent="-285750">
              <a:buFont typeface="Arial"/>
              <a:buChar char="•"/>
            </a:pPr>
            <a:r>
              <a:rPr lang="en-US" sz="2000" i="0" dirty="0">
                <a:latin typeface="Lucida Sans Unicode" panose="020B0602030504020204" pitchFamily="34" charset="0"/>
                <a:cs typeface="Lucida Sans Unicode" panose="020B0602030504020204" pitchFamily="34" charset="0"/>
              </a:rPr>
              <a:t>IRS regulations –Dual status - common law employee for federal income tax purposes, self-employed for social security tax purposes (SECA)</a:t>
            </a:r>
          </a:p>
          <a:p>
            <a:pPr marL="0" indent="0">
              <a:buNone/>
            </a:pPr>
            <a:endParaRPr lang="en-US" sz="2000" i="0" dirty="0">
              <a:latin typeface="Lucida Sans Unicode" panose="020B0602030504020204" pitchFamily="34" charset="0"/>
              <a:cs typeface="Lucida Sans Unicode" panose="020B0602030504020204" pitchFamily="34" charset="0"/>
            </a:endParaRPr>
          </a:p>
          <a:p>
            <a:pPr marL="285750" indent="-285750">
              <a:buFont typeface="Arial"/>
              <a:buChar char="•"/>
            </a:pPr>
            <a:r>
              <a:rPr lang="en-US" sz="2000" i="0" dirty="0">
                <a:latin typeface="Lucida Sans Unicode" panose="020B0602030504020204" pitchFamily="34" charset="0"/>
                <a:cs typeface="Lucida Sans Unicode" panose="020B0602030504020204" pitchFamily="34" charset="0"/>
              </a:rPr>
              <a:t>Not allowed to withhold social security taxes from clergy compensation</a:t>
            </a:r>
          </a:p>
          <a:p>
            <a:pPr marL="285750" indent="-285750">
              <a:buFont typeface="Arial"/>
              <a:buChar char="•"/>
            </a:pPr>
            <a:endParaRPr lang="en-US" sz="2000" i="0" dirty="0">
              <a:latin typeface="Lucida Sans Unicode" panose="020B0602030504020204" pitchFamily="34" charset="0"/>
              <a:cs typeface="Lucida Sans Unicode" panose="020B0602030504020204" pitchFamily="34" charset="0"/>
            </a:endParaRPr>
          </a:p>
          <a:p>
            <a:pPr marL="285750" indent="-285750">
              <a:buFont typeface="Arial"/>
              <a:buChar char="•"/>
            </a:pPr>
            <a:r>
              <a:rPr lang="en-US" sz="2000" i="0" dirty="0">
                <a:latin typeface="Lucida Sans Unicode" panose="020B0602030504020204" pitchFamily="34" charset="0"/>
                <a:cs typeface="Lucida Sans Unicode" panose="020B0602030504020204" pitchFamily="34" charset="0"/>
              </a:rPr>
              <a:t>Ways to pay – </a:t>
            </a:r>
          </a:p>
          <a:p>
            <a:pPr lvl="1">
              <a:buFont typeface="Arial"/>
              <a:buChar char="•"/>
            </a:pPr>
            <a:r>
              <a:rPr lang="en-US" i="0" dirty="0">
                <a:latin typeface="Lucida Sans Unicode" panose="020B0602030504020204" pitchFamily="34" charset="0"/>
                <a:cs typeface="Lucida Sans Unicode" panose="020B0602030504020204" pitchFamily="34" charset="0"/>
              </a:rPr>
              <a:t>Quarterly estimated tax payments</a:t>
            </a:r>
          </a:p>
          <a:p>
            <a:pPr lvl="1">
              <a:buFont typeface="Arial"/>
              <a:buChar char="•"/>
            </a:pPr>
            <a:r>
              <a:rPr lang="en-US" i="0" dirty="0">
                <a:latin typeface="Lucida Sans Unicode" panose="020B0602030504020204" pitchFamily="34" charset="0"/>
                <a:cs typeface="Lucida Sans Unicode" panose="020B0602030504020204" pitchFamily="34" charset="0"/>
              </a:rPr>
              <a:t>Withholding from salary</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68690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304800" y="25400"/>
            <a:ext cx="7924800" cy="1371600"/>
          </a:xfrm>
        </p:spPr>
        <p:txBody>
          <a:bodyPr/>
          <a:lstStyle/>
          <a:p>
            <a:pPr>
              <a:buNone/>
            </a:pPr>
            <a:r>
              <a:rPr lang="en-US" sz="4800" i="0" dirty="0">
                <a:latin typeface="+mj-lt"/>
                <a:cs typeface="Lucida Sans Unicode" panose="020B0602030504020204" pitchFamily="34" charset="0"/>
              </a:rPr>
              <a:t>Clergy Taxes 101</a:t>
            </a:r>
          </a:p>
          <a:p>
            <a:pPr>
              <a:buNone/>
            </a:pPr>
            <a:endParaRPr lang="en-US" sz="3800" i="0" dirty="0">
              <a:latin typeface="Lucida Sans Unicode" panose="020B0602030504020204" pitchFamily="34" charset="0"/>
              <a:cs typeface="Lucida Sans Unicode" panose="020B0602030504020204" pitchFamily="34" charset="0"/>
            </a:endParaRPr>
          </a:p>
          <a:p>
            <a:pPr>
              <a:buNone/>
            </a:pPr>
            <a:r>
              <a:rPr lang="en-US" sz="3800" i="0" dirty="0">
                <a:latin typeface="Lucida Sans Unicode" panose="020B0602030504020204" pitchFamily="34" charset="0"/>
                <a:cs typeface="Lucida Sans Unicode" panose="020B0602030504020204" pitchFamily="34" charset="0"/>
              </a:rPr>
              <a:t>Special Allowance – Meals</a:t>
            </a:r>
          </a:p>
          <a:p>
            <a:r>
              <a:rPr lang="en-US" sz="2000" i="0" dirty="0">
                <a:latin typeface="Lucida Sans Unicode" panose="020B0602030504020204" pitchFamily="34" charset="0"/>
                <a:cs typeface="Lucida Sans Unicode" panose="020B0602030504020204" pitchFamily="34" charset="0"/>
              </a:rPr>
              <a:t>Section 119 of the Internal Revenue Code stipulates that under certain conditions the value of meals furnished on the parish/institution premises are free from federal income tax but </a:t>
            </a:r>
            <a:r>
              <a:rPr lang="en-US" sz="2000" b="1" i="0" u="sng" dirty="0">
                <a:latin typeface="Lucida Sans Unicode" panose="020B0602030504020204" pitchFamily="34" charset="0"/>
                <a:cs typeface="Lucida Sans Unicode" panose="020B0602030504020204" pitchFamily="34" charset="0"/>
              </a:rPr>
              <a:t>must be claimed by the priest for self-employment (Social Security and Medicare) tax purposes</a:t>
            </a:r>
            <a:r>
              <a:rPr lang="en-US" sz="2000" i="0" dirty="0">
                <a:latin typeface="Lucida Sans Unicode" panose="020B0602030504020204" pitchFamily="34" charset="0"/>
                <a:cs typeface="Lucida Sans Unicode" panose="020B0602030504020204" pitchFamily="34" charset="0"/>
              </a:rPr>
              <a:t>.  </a:t>
            </a:r>
          </a:p>
          <a:p>
            <a:endParaRPr lang="en-US" sz="2000" i="0" dirty="0">
              <a:latin typeface="Lucida Sans Unicode" panose="020B0602030504020204" pitchFamily="34" charset="0"/>
              <a:cs typeface="Lucida Sans Unicode" panose="020B0602030504020204" pitchFamily="34" charset="0"/>
            </a:endParaRPr>
          </a:p>
          <a:p>
            <a:pPr marL="457200" indent="-457200">
              <a:buFont typeface="+mj-lt"/>
              <a:buAutoNum type="arabicPeriod"/>
            </a:pPr>
            <a:r>
              <a:rPr lang="en-US" sz="2000" i="0" dirty="0">
                <a:latin typeface="Lucida Sans Unicode" panose="020B0602030504020204" pitchFamily="34" charset="0"/>
                <a:cs typeface="Lucida Sans Unicode" panose="020B0602030504020204" pitchFamily="34" charset="0"/>
              </a:rPr>
              <a:t>The meals must be consumed on the premises of the parish.</a:t>
            </a:r>
          </a:p>
          <a:p>
            <a:pPr marL="457200" indent="-457200">
              <a:buFont typeface="+mj-lt"/>
              <a:buAutoNum type="arabicPeriod"/>
            </a:pPr>
            <a:r>
              <a:rPr lang="en-US" sz="2000" i="0" dirty="0">
                <a:latin typeface="Lucida Sans Unicode" panose="020B0602030504020204" pitchFamily="34" charset="0"/>
                <a:cs typeface="Lucida Sans Unicode" panose="020B0602030504020204" pitchFamily="34" charset="0"/>
              </a:rPr>
              <a:t>The meals are for the convenience of the parish.</a:t>
            </a:r>
          </a:p>
          <a:p>
            <a:pPr marL="457200" indent="-457200">
              <a:buFont typeface="+mj-lt"/>
              <a:buAutoNum type="arabicPeriod"/>
            </a:pPr>
            <a:r>
              <a:rPr lang="en-US" sz="2000" i="0" dirty="0">
                <a:latin typeface="Lucida Sans Unicode" panose="020B0602030504020204" pitchFamily="34" charset="0"/>
                <a:cs typeface="Lucida Sans Unicode" panose="020B0602030504020204" pitchFamily="34" charset="0"/>
              </a:rPr>
              <a:t>The meals are required as part of the priest’s working conditions.</a:t>
            </a:r>
          </a:p>
          <a:p>
            <a:pPr marL="0" indent="0">
              <a:buNone/>
            </a:pPr>
            <a:endParaRPr lang="en-US" sz="18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391634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28600" y="152400"/>
            <a:ext cx="7924800" cy="1371600"/>
          </a:xfrm>
        </p:spPr>
        <p:txBody>
          <a:bodyPr/>
          <a:lstStyle/>
          <a:p>
            <a:pPr>
              <a:buNone/>
            </a:pPr>
            <a:r>
              <a:rPr lang="en-US" sz="4800" i="0" dirty="0">
                <a:latin typeface="+mj-lt"/>
                <a:cs typeface="Lucida Sans Unicode" panose="020B0602030504020204" pitchFamily="34" charset="0"/>
              </a:rPr>
              <a:t>Clergy Taxes 101 </a:t>
            </a:r>
          </a:p>
          <a:p>
            <a:pPr>
              <a:buNone/>
            </a:pPr>
            <a:r>
              <a:rPr lang="en-US" sz="3600" i="0" dirty="0">
                <a:latin typeface="Lucida Sans Unicode" panose="020B0602030504020204" pitchFamily="34" charset="0"/>
                <a:cs typeface="Lucida Sans Unicode" panose="020B0602030504020204" pitchFamily="34" charset="0"/>
              </a:rPr>
              <a:t>Special Allowance - Housing</a:t>
            </a:r>
          </a:p>
          <a:p>
            <a:pPr marL="285750" indent="-285750">
              <a:buFont typeface="Arial"/>
              <a:buChar char="•"/>
            </a:pPr>
            <a:r>
              <a:rPr lang="en-US" sz="1800" i="0" dirty="0">
                <a:latin typeface="Lucida Sans Unicode" panose="020B0602030504020204" pitchFamily="34" charset="0"/>
                <a:cs typeface="Lucida Sans Unicode" panose="020B0602030504020204" pitchFamily="34" charset="0"/>
              </a:rPr>
              <a:t>IRS Code Section 107 - clergy housing allowance subject to </a:t>
            </a:r>
          </a:p>
          <a:p>
            <a:pPr marL="0" indent="0">
              <a:buNone/>
            </a:pPr>
            <a:r>
              <a:rPr lang="en-US" sz="1800" i="0" dirty="0">
                <a:latin typeface="Lucida Sans Unicode" panose="020B0602030504020204" pitchFamily="34" charset="0"/>
                <a:cs typeface="Lucida Sans Unicode" panose="020B0602030504020204" pitchFamily="34" charset="0"/>
              </a:rPr>
              <a:t>   social security/self-employment tax but not income tax. </a:t>
            </a:r>
          </a:p>
          <a:p>
            <a:pPr marL="0" indent="0">
              <a:buNone/>
            </a:pPr>
            <a:r>
              <a:rPr lang="en-US" sz="1800" i="0" dirty="0">
                <a:latin typeface="Lucida Sans Unicode" panose="020B0602030504020204" pitchFamily="34" charset="0"/>
                <a:cs typeface="Lucida Sans Unicode" panose="020B0602030504020204" pitchFamily="34" charset="0"/>
              </a:rPr>
              <a:t>   Failure to include this can trigger penalties and audit.</a:t>
            </a:r>
          </a:p>
          <a:p>
            <a:pPr marL="0" indent="0" algn="ctr">
              <a:buNone/>
            </a:pPr>
            <a:r>
              <a:rPr lang="en-US" b="1" i="0" dirty="0">
                <a:solidFill>
                  <a:schemeClr val="accent6"/>
                </a:solidFill>
                <a:latin typeface="Lucida Sans Unicode" panose="020B0602030504020204" pitchFamily="34" charset="0"/>
                <a:cs typeface="Lucida Sans Unicode" panose="020B0602030504020204" pitchFamily="34" charset="0"/>
              </a:rPr>
              <a:t>HOW TO DETERMINE THE HOUSING ALLOWANCE:</a:t>
            </a:r>
          </a:p>
          <a:p>
            <a:pPr marL="0" indent="0">
              <a:buNone/>
            </a:pPr>
            <a:r>
              <a:rPr lang="en-US" sz="1800" i="0" dirty="0">
                <a:latin typeface="Lucida Sans Unicode" panose="020B0602030504020204" pitchFamily="34" charset="0"/>
                <a:cs typeface="Lucida Sans Unicode" panose="020B0602030504020204" pitchFamily="34" charset="0"/>
              </a:rPr>
              <a:t>The housing allowance is the Fair Market Rental Value of the rectory</a:t>
            </a:r>
          </a:p>
          <a:p>
            <a:pPr marL="0" indent="0">
              <a:buNone/>
            </a:pPr>
            <a:r>
              <a:rPr lang="en-US" sz="1800" b="1" i="0" u="sng" dirty="0">
                <a:latin typeface="Lucida Sans Unicode" panose="020B0602030504020204" pitchFamily="34" charset="0"/>
                <a:cs typeface="Lucida Sans Unicode" panose="020B0602030504020204" pitchFamily="34" charset="0"/>
              </a:rPr>
              <a:t>furnished,</a:t>
            </a:r>
            <a:r>
              <a:rPr lang="en-US" sz="1800" b="1" i="0" dirty="0">
                <a:latin typeface="Lucida Sans Unicode" panose="020B0602030504020204" pitchFamily="34" charset="0"/>
                <a:cs typeface="Lucida Sans Unicode" panose="020B0602030504020204" pitchFamily="34" charset="0"/>
              </a:rPr>
              <a:t> </a:t>
            </a:r>
            <a:r>
              <a:rPr lang="en-US" sz="1800" i="0" dirty="0">
                <a:latin typeface="Lucida Sans Unicode" panose="020B0602030504020204" pitchFamily="34" charset="0"/>
                <a:cs typeface="Lucida Sans Unicode" panose="020B0602030504020204" pitchFamily="34" charset="0"/>
              </a:rPr>
              <a:t>based on local real estate market, </a:t>
            </a:r>
            <a:r>
              <a:rPr lang="en-US" sz="1800" b="1" i="0" u="sng" dirty="0">
                <a:latin typeface="Lucida Sans Unicode" panose="020B0602030504020204" pitchFamily="34" charset="0"/>
                <a:cs typeface="Lucida Sans Unicode" panose="020B0602030504020204" pitchFamily="34" charset="0"/>
              </a:rPr>
              <a:t>plus utilities.</a:t>
            </a:r>
          </a:p>
          <a:p>
            <a:pPr marL="0" indent="0">
              <a:buNone/>
            </a:pPr>
            <a:r>
              <a:rPr lang="en-US" sz="1800" dirty="0">
                <a:latin typeface="Lucida Sans Unicode" panose="020B0602030504020204" pitchFamily="34" charset="0"/>
                <a:cs typeface="Lucida Sans Unicode" panose="020B0602030504020204" pitchFamily="34" charset="0"/>
              </a:rPr>
              <a:t>Two methods of determining the FMRV approved by courts:</a:t>
            </a:r>
          </a:p>
          <a:p>
            <a:pPr>
              <a:buFont typeface="+mj-lt"/>
              <a:buAutoNum type="arabicPeriod"/>
            </a:pPr>
            <a:r>
              <a:rPr lang="en-US" sz="1800" b="1" i="0" dirty="0">
                <a:latin typeface="Lucida Sans Unicode" panose="020B0602030504020204" pitchFamily="34" charset="0"/>
                <a:cs typeface="Lucida Sans Unicode" panose="020B0602030504020204" pitchFamily="34" charset="0"/>
              </a:rPr>
              <a:t>Comparable fair rental value </a:t>
            </a:r>
            <a:r>
              <a:rPr lang="en-US" sz="1800" i="0" dirty="0">
                <a:latin typeface="Lucida Sans Unicode" panose="020B0602030504020204" pitchFamily="34" charset="0"/>
                <a:cs typeface="Lucida Sans Unicode" panose="020B0602030504020204" pitchFamily="34" charset="0"/>
              </a:rPr>
              <a:t>(including furnishings) determined</a:t>
            </a:r>
          </a:p>
          <a:p>
            <a:pPr marL="0" indent="0">
              <a:buNone/>
            </a:pPr>
            <a:r>
              <a:rPr lang="en-US" sz="1800" b="1" i="0" dirty="0">
                <a:latin typeface="Lucida Sans Unicode" panose="020B0602030504020204" pitchFamily="34" charset="0"/>
                <a:cs typeface="Lucida Sans Unicode" panose="020B0602030504020204" pitchFamily="34" charset="0"/>
              </a:rPr>
              <a:t>     </a:t>
            </a:r>
            <a:r>
              <a:rPr lang="en-US" sz="1800" i="0" dirty="0">
                <a:latin typeface="Lucida Sans Unicode" panose="020B0602030504020204" pitchFamily="34" charset="0"/>
                <a:cs typeface="Lucida Sans Unicode" panose="020B0602030504020204" pitchFamily="34" charset="0"/>
              </a:rPr>
              <a:t>by a realtor or expert who compares with other similar properties</a:t>
            </a:r>
          </a:p>
          <a:p>
            <a:pPr marL="0" indent="0">
              <a:buNone/>
            </a:pPr>
            <a:r>
              <a:rPr lang="en-US" sz="1800" b="1" i="0" dirty="0">
                <a:latin typeface="Lucida Sans Unicode" panose="020B0602030504020204" pitchFamily="34" charset="0"/>
                <a:cs typeface="Lucida Sans Unicode" panose="020B0602030504020204" pitchFamily="34" charset="0"/>
              </a:rPr>
              <a:t>     </a:t>
            </a:r>
            <a:r>
              <a:rPr lang="en-US" sz="1800" i="0" dirty="0">
                <a:latin typeface="Lucida Sans Unicode" panose="020B0602030504020204" pitchFamily="34" charset="0"/>
                <a:cs typeface="Lucida Sans Unicode" panose="020B0602030504020204" pitchFamily="34" charset="0"/>
              </a:rPr>
              <a:t>(plus utilities)</a:t>
            </a:r>
          </a:p>
          <a:p>
            <a:pPr marL="0" indent="0">
              <a:buNone/>
            </a:pPr>
            <a:r>
              <a:rPr lang="en-US" sz="1800" b="1" i="0" dirty="0">
                <a:latin typeface="Lucida Sans Unicode" panose="020B0602030504020204" pitchFamily="34" charset="0"/>
                <a:cs typeface="Lucida Sans Unicode" panose="020B0602030504020204" pitchFamily="34" charset="0"/>
              </a:rPr>
              <a:t>2. Comparable sales method-</a:t>
            </a:r>
            <a:r>
              <a:rPr lang="en-US" sz="1800" i="0" dirty="0">
                <a:latin typeface="Lucida Sans Unicode" panose="020B0602030504020204" pitchFamily="34" charset="0"/>
                <a:cs typeface="Lucida Sans Unicode" panose="020B0602030504020204" pitchFamily="34" charset="0"/>
              </a:rPr>
              <a:t>sales price value times a rate of return</a:t>
            </a:r>
            <a:r>
              <a:rPr lang="en-US" sz="1800" b="1" i="0" dirty="0">
                <a:latin typeface="Lucida Sans Unicode" panose="020B0602030504020204" pitchFamily="34" charset="0"/>
                <a:cs typeface="Lucida Sans Unicode" panose="020B0602030504020204" pitchFamily="34" charset="0"/>
              </a:rPr>
              <a:t>   </a:t>
            </a:r>
          </a:p>
          <a:p>
            <a:pPr marL="0" indent="0">
              <a:buNone/>
            </a:pPr>
            <a:r>
              <a:rPr lang="en-US" sz="1800" b="1" i="0" dirty="0">
                <a:latin typeface="Lucida Sans Unicode" panose="020B0602030504020204" pitchFamily="34" charset="0"/>
                <a:cs typeface="Lucida Sans Unicode" panose="020B0602030504020204" pitchFamily="34" charset="0"/>
              </a:rPr>
              <a:t>    </a:t>
            </a:r>
            <a:r>
              <a:rPr lang="en-US" sz="1800" i="0" dirty="0">
                <a:latin typeface="Lucida Sans Unicode" panose="020B0602030504020204" pitchFamily="34" charset="0"/>
                <a:cs typeface="Lucida Sans Unicode" panose="020B0602030504020204" pitchFamily="34" charset="0"/>
              </a:rPr>
              <a:t>based on area (i.e.8-15%) i.e. $180,000 X 8%=$14,400 (plus</a:t>
            </a:r>
          </a:p>
          <a:p>
            <a:pPr marL="0" indent="0">
              <a:buNone/>
            </a:pPr>
            <a:r>
              <a:rPr lang="en-US" sz="1800" i="0" dirty="0">
                <a:latin typeface="Lucida Sans Unicode" panose="020B0602030504020204" pitchFamily="34" charset="0"/>
                <a:cs typeface="Lucida Sans Unicode" panose="020B0602030504020204" pitchFamily="34" charset="0"/>
              </a:rPr>
              <a:t>    utilities)</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39488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202B-210D-FB2F-6A35-2BA16922E9A7}"/>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97E7231C-86B4-BD95-F3C1-4BD0F725BE80}"/>
              </a:ext>
            </a:extLst>
          </p:cNvPr>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a:extLst>
              <a:ext uri="{FF2B5EF4-FFF2-40B4-BE49-F238E27FC236}">
                <a16:creationId xmlns:a16="http://schemas.microsoft.com/office/drawing/2014/main" id="{95B11551-FD8C-2A98-86D3-435F35187386}"/>
              </a:ext>
            </a:extLst>
          </p:cNvPr>
          <p:cNvSpPr>
            <a:spLocks noGrp="1"/>
          </p:cNvSpPr>
          <p:nvPr>
            <p:ph idx="1"/>
          </p:nvPr>
        </p:nvSpPr>
        <p:spPr>
          <a:xfrm>
            <a:off x="0" y="228600"/>
            <a:ext cx="7924800" cy="1371600"/>
          </a:xfrm>
        </p:spPr>
        <p:txBody>
          <a:bodyPr/>
          <a:lstStyle/>
          <a:p>
            <a:pPr>
              <a:buNone/>
            </a:pPr>
            <a:r>
              <a:rPr lang="en-US" sz="4800" i="0" dirty="0">
                <a:latin typeface="+mj-lt"/>
                <a:cs typeface="Lucida Sans Unicode" panose="020B0602030504020204" pitchFamily="34" charset="0"/>
              </a:rPr>
              <a:t>Clergy Taxes 101 </a:t>
            </a:r>
          </a:p>
          <a:p>
            <a:pPr marL="0" indent="0">
              <a:buNone/>
            </a:pPr>
            <a:endParaRPr lang="en-US" b="1" i="0" dirty="0">
              <a:solidFill>
                <a:schemeClr val="accent6"/>
              </a:solidFill>
              <a:latin typeface="Lucida Sans Unicode" panose="020B0602030504020204" pitchFamily="34" charset="0"/>
              <a:cs typeface="Lucida Sans Unicode" panose="020B0602030504020204" pitchFamily="34" charset="0"/>
            </a:endParaRPr>
          </a:p>
          <a:p>
            <a:pPr marL="0" indent="0" algn="ctr">
              <a:buNone/>
            </a:pPr>
            <a:r>
              <a:rPr lang="en-US" sz="2800" b="1" i="0" dirty="0">
                <a:solidFill>
                  <a:schemeClr val="accent6"/>
                </a:solidFill>
                <a:latin typeface="Lucida Sans Unicode" panose="020B0602030504020204" pitchFamily="34" charset="0"/>
                <a:cs typeface="Lucida Sans Unicode" panose="020B0602030504020204" pitchFamily="34" charset="0"/>
              </a:rPr>
              <a:t>HOW TO DETERMINE THE </a:t>
            </a:r>
          </a:p>
          <a:p>
            <a:pPr marL="0" indent="0" algn="ctr">
              <a:buNone/>
            </a:pPr>
            <a:r>
              <a:rPr lang="en-US" sz="2800" b="1" i="0" dirty="0">
                <a:solidFill>
                  <a:schemeClr val="accent6"/>
                </a:solidFill>
                <a:latin typeface="Lucida Sans Unicode" panose="020B0602030504020204" pitchFamily="34" charset="0"/>
                <a:cs typeface="Lucida Sans Unicode" panose="020B0602030504020204" pitchFamily="34" charset="0"/>
              </a:rPr>
              <a:t>HOUSING ALLOWANCE</a:t>
            </a:r>
            <a:endParaRPr lang="en-US" i="0" dirty="0"/>
          </a:p>
          <a:p>
            <a:r>
              <a:rPr lang="en-US" i="0" dirty="0">
                <a:latin typeface="Lucinda sans unicode"/>
              </a:rPr>
              <a:t>Zillow/MIT Living Wage/HUD or other websites rates have been used but have not been tested in court, and do not include furnishings and utilities – if well documented, would probably pass</a:t>
            </a:r>
          </a:p>
          <a:p>
            <a:r>
              <a:rPr lang="en-US" i="0" dirty="0">
                <a:latin typeface="Lucinda sans unicode"/>
              </a:rPr>
              <a:t>Safest method in audit would be fair rental value, determined by a realtor or other qualified expert</a:t>
            </a:r>
          </a:p>
          <a:p>
            <a:r>
              <a:rPr lang="en-US" i="0" dirty="0">
                <a:latin typeface="Lucinda sans unicode"/>
              </a:rPr>
              <a:t>Should be reasonable and comparable to similar homes in the community, based on facts and circumstances</a:t>
            </a:r>
          </a:p>
          <a:p>
            <a:r>
              <a:rPr lang="en-US" i="0" dirty="0">
                <a:latin typeface="Lucinda sans unicode"/>
              </a:rPr>
              <a:t>Get all quotes in writing and maintain documentation</a:t>
            </a:r>
          </a:p>
          <a:p>
            <a:pPr marL="0" indent="0" algn="ctr">
              <a:buNone/>
            </a:pPr>
            <a:endParaRPr lang="en-US" b="1" i="0" dirty="0">
              <a:solidFill>
                <a:schemeClr val="accent6"/>
              </a:solidFill>
              <a:latin typeface="Lucida Sans Unicode" panose="020B0602030504020204" pitchFamily="34" charset="0"/>
              <a:cs typeface="Lucida Sans Unicode" panose="020B0602030504020204" pitchFamily="34" charset="0"/>
            </a:endParaRPr>
          </a:p>
        </p:txBody>
      </p:sp>
      <p:sp>
        <p:nvSpPr>
          <p:cNvPr id="7" name="Slide Number Placeholder 6">
            <a:extLst>
              <a:ext uri="{FF2B5EF4-FFF2-40B4-BE49-F238E27FC236}">
                <a16:creationId xmlns:a16="http://schemas.microsoft.com/office/drawing/2014/main" id="{5565CFAB-47C5-EEF4-04C4-9CB419250BC2}"/>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16641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5400" y="304800"/>
            <a:ext cx="7924800" cy="1371600"/>
          </a:xfrm>
        </p:spPr>
        <p:txBody>
          <a:bodyPr/>
          <a:lstStyle/>
          <a:p>
            <a:pPr>
              <a:buNone/>
            </a:pPr>
            <a:r>
              <a:rPr lang="en-US" sz="4800" i="0" dirty="0">
                <a:latin typeface="+mj-lt"/>
                <a:cs typeface="Lucida Sans Unicode" panose="020B0602030504020204" pitchFamily="34" charset="0"/>
              </a:rPr>
              <a:t>Clergy Taxes 101</a:t>
            </a:r>
            <a:endParaRPr lang="en-US" sz="4000" i="0" dirty="0">
              <a:latin typeface="Lucida Sans Unicode" panose="020B0602030504020204" pitchFamily="34" charset="0"/>
              <a:cs typeface="Lucida Sans Unicode" panose="020B0602030504020204" pitchFamily="34" charset="0"/>
            </a:endParaRPr>
          </a:p>
          <a:p>
            <a:pPr>
              <a:buNone/>
            </a:pPr>
            <a:r>
              <a:rPr lang="en-US" sz="4000" i="0" dirty="0">
                <a:latin typeface="Lucida Sans Unicode" panose="020B0602030504020204" pitchFamily="34" charset="0"/>
                <a:cs typeface="Lucida Sans Unicode" panose="020B0602030504020204" pitchFamily="34" charset="0"/>
              </a:rPr>
              <a:t>Special</a:t>
            </a:r>
            <a:r>
              <a:rPr lang="en-US" sz="3600" i="0" dirty="0">
                <a:latin typeface="Lucida Sans Unicode" panose="020B0602030504020204" pitchFamily="34" charset="0"/>
                <a:cs typeface="Lucida Sans Unicode" panose="020B0602030504020204" pitchFamily="34" charset="0"/>
              </a:rPr>
              <a:t> Allowance – Housing</a:t>
            </a:r>
          </a:p>
          <a:p>
            <a:pPr marL="285750" indent="-285750">
              <a:buFont typeface="Arial"/>
              <a:buChar char="•"/>
            </a:pPr>
            <a:r>
              <a:rPr lang="en-US" sz="1800" i="0" dirty="0">
                <a:latin typeface="Lucida Sans Unicode" panose="020B0602030504020204" pitchFamily="34" charset="0"/>
                <a:cs typeface="Lucida Sans Unicode" panose="020B0602030504020204" pitchFamily="34" charset="0"/>
              </a:rPr>
              <a:t>Diocese can assist, but if parish is the employer, value cannot be set by diocese. Must be set by the parish location, using facts and circumstances for the area.</a:t>
            </a:r>
          </a:p>
          <a:p>
            <a:pPr marL="285750" indent="-285750">
              <a:buFont typeface="Arial"/>
              <a:buChar char="•"/>
            </a:pPr>
            <a:endParaRPr lang="en-US" sz="1800" i="0" dirty="0">
              <a:latin typeface="Lucida Sans Unicode" panose="020B0602030504020204" pitchFamily="34" charset="0"/>
              <a:cs typeface="Lucida Sans Unicode" panose="020B0602030504020204" pitchFamily="34" charset="0"/>
            </a:endParaRPr>
          </a:p>
          <a:p>
            <a:pPr marL="285750" indent="-285750">
              <a:buFont typeface="Arial"/>
              <a:buChar char="•"/>
            </a:pPr>
            <a:r>
              <a:rPr lang="en-US" sz="1800" i="0" dirty="0">
                <a:latin typeface="Lucida Sans Unicode" panose="020B0602030504020204" pitchFamily="34" charset="0"/>
                <a:cs typeface="Lucida Sans Unicode" panose="020B0602030504020204" pitchFamily="34" charset="0"/>
              </a:rPr>
              <a:t>Must be designated and documented annually. Can use “safety net” by saying all future years, but should be re-evaluated annually. Must be done before year end for subsequent year.</a:t>
            </a:r>
          </a:p>
          <a:p>
            <a:pPr marL="285750" indent="-285750">
              <a:buFont typeface="Arial"/>
              <a:buChar char="•"/>
            </a:pPr>
            <a:endParaRPr lang="en-US" sz="18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Good method of documentation is to insert into minutes of </a:t>
            </a:r>
          </a:p>
          <a:p>
            <a:pPr marL="0" indent="0">
              <a:buNone/>
            </a:pPr>
            <a:r>
              <a:rPr lang="en-US" sz="1800" i="0" dirty="0">
                <a:latin typeface="Lucida Sans Unicode" panose="020B0602030504020204" pitchFamily="34" charset="0"/>
                <a:cs typeface="Lucida Sans Unicode" panose="020B0602030504020204" pitchFamily="34" charset="0"/>
              </a:rPr>
              <a:t>     last meeting of the parish finance council</a:t>
            </a:r>
          </a:p>
          <a:p>
            <a:pPr marL="0" indent="0">
              <a:buNone/>
            </a:pPr>
            <a:endParaRPr lang="en-US" sz="18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Deacons can provide estimate of their actual housing costs.</a:t>
            </a:r>
          </a:p>
          <a:p>
            <a:pPr marL="0" indent="0">
              <a:buNone/>
            </a:pPr>
            <a:r>
              <a:rPr lang="en-US" sz="1800" i="0" dirty="0">
                <a:latin typeface="Lucida Sans Unicode" panose="020B0602030504020204" pitchFamily="34" charset="0"/>
                <a:cs typeface="Lucida Sans Unicode" panose="020B0602030504020204" pitchFamily="34" charset="0"/>
              </a:rPr>
              <a:t>     If applicable, salary can be reduced by designated amount.</a:t>
            </a:r>
          </a:p>
          <a:p>
            <a:pPr marL="0" indent="0">
              <a:buNone/>
            </a:pPr>
            <a:endParaRPr lang="en-US" sz="1800" i="0" dirty="0">
              <a:latin typeface="Lucida Sans Unicode" panose="020B0602030504020204" pitchFamily="34" charset="0"/>
              <a:cs typeface="Lucida Sans Unicode" panose="020B0602030504020204" pitchFamily="34" charset="0"/>
            </a:endParaRPr>
          </a:p>
          <a:p>
            <a:pPr>
              <a:buNone/>
            </a:pPr>
            <a:endParaRPr lang="en-US" sz="36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293873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08D5-A20F-D9B9-5EB1-5499F7E48A7B}"/>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45573FE8-0BDD-875A-C8E9-3FFF11D38929}"/>
              </a:ext>
            </a:extLst>
          </p:cNvPr>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a:extLst>
              <a:ext uri="{FF2B5EF4-FFF2-40B4-BE49-F238E27FC236}">
                <a16:creationId xmlns:a16="http://schemas.microsoft.com/office/drawing/2014/main" id="{9F23B897-6D82-35A1-518D-7B8377554558}"/>
              </a:ext>
            </a:extLst>
          </p:cNvPr>
          <p:cNvSpPr>
            <a:spLocks noGrp="1"/>
          </p:cNvSpPr>
          <p:nvPr>
            <p:ph idx="1"/>
          </p:nvPr>
        </p:nvSpPr>
        <p:spPr>
          <a:xfrm>
            <a:off x="0" y="152400"/>
            <a:ext cx="7924800" cy="1371600"/>
          </a:xfrm>
          <a:ln w="76200"/>
        </p:spPr>
        <p:txBody>
          <a:bodyPr/>
          <a:lstStyle/>
          <a:p>
            <a:pPr>
              <a:buNone/>
            </a:pPr>
            <a:r>
              <a:rPr lang="en-US" sz="4800" i="0" dirty="0">
                <a:latin typeface="+mj-lt"/>
                <a:cs typeface="Lucida Sans Unicode" panose="020B0602030504020204" pitchFamily="34" charset="0"/>
              </a:rPr>
              <a:t>Clergy Taxes 101</a:t>
            </a:r>
            <a:endParaRPr lang="en-US" sz="4800" i="0" dirty="0">
              <a:latin typeface="Lucida Sans Unicode" panose="020B0602030504020204" pitchFamily="34" charset="0"/>
              <a:cs typeface="Lucida Sans Unicode" panose="020B0602030504020204" pitchFamily="34" charset="0"/>
            </a:endParaRPr>
          </a:p>
          <a:p>
            <a:pPr>
              <a:buNone/>
            </a:pPr>
            <a:r>
              <a:rPr lang="en-US" sz="4000" i="0" dirty="0">
                <a:latin typeface="Lucida Sans Unicode" panose="020B0602030504020204" pitchFamily="34" charset="0"/>
                <a:cs typeface="Lucida Sans Unicode" panose="020B0602030504020204" pitchFamily="34" charset="0"/>
              </a:rPr>
              <a:t>  </a:t>
            </a:r>
            <a:r>
              <a:rPr lang="en-US" sz="3300" i="0" dirty="0">
                <a:latin typeface="Lucida Sans Unicode" panose="020B0602030504020204" pitchFamily="34" charset="0"/>
                <a:cs typeface="Lucida Sans Unicode" panose="020B0602030504020204" pitchFamily="34" charset="0"/>
              </a:rPr>
              <a:t>Special Allowance –Housing &amp; SECA</a:t>
            </a:r>
            <a:r>
              <a:rPr lang="en-US" sz="1800" i="0" dirty="0">
                <a:solidFill>
                  <a:schemeClr val="bg1"/>
                </a:solidFill>
                <a:latin typeface="Lucida Sans Unicode" panose="020B0602030504020204" pitchFamily="34" charset="0"/>
                <a:cs typeface="Lucida Sans Unicode" panose="020B0602030504020204" pitchFamily="34" charset="0"/>
              </a:rPr>
              <a:t>  Fair Market Value of Housing provided must be included in self employment tax calculation. Using an accurate number will significantly increase the Social Security benefit at retirement.</a:t>
            </a:r>
          </a:p>
          <a:p>
            <a:pPr>
              <a:buNone/>
            </a:pPr>
            <a:endParaRPr lang="en-US" sz="1800" i="0" dirty="0">
              <a:solidFill>
                <a:schemeClr val="bg1"/>
              </a:solidFill>
              <a:latin typeface="Lucida Sans Unicode" panose="020B0602030504020204" pitchFamily="34" charset="0"/>
              <a:cs typeface="Lucida Sans Unicode" panose="020B0602030504020204" pitchFamily="34" charset="0"/>
            </a:endParaRPr>
          </a:p>
          <a:p>
            <a:pPr>
              <a:buNone/>
            </a:pPr>
            <a:r>
              <a:rPr lang="en-US" sz="1800" i="0" dirty="0">
                <a:solidFill>
                  <a:schemeClr val="bg1"/>
                </a:solidFill>
                <a:latin typeface="Lucida Sans Unicode" panose="020B0602030504020204" pitchFamily="34" charset="0"/>
                <a:cs typeface="Lucida Sans Unicode" panose="020B0602030504020204" pitchFamily="34" charset="0"/>
              </a:rPr>
              <a:t>     Clergy must not reduce the amount declared by not following the rules! A reduced benefit means a reduced retirement!</a:t>
            </a:r>
          </a:p>
          <a:p>
            <a:pPr>
              <a:buNone/>
            </a:pPr>
            <a:endParaRPr lang="en-US" sz="1800" i="0" dirty="0">
              <a:solidFill>
                <a:schemeClr val="bg1"/>
              </a:solidFill>
              <a:latin typeface="Lucida Sans Unicode" panose="020B0602030504020204" pitchFamily="34" charset="0"/>
              <a:cs typeface="Lucida Sans Unicode" panose="020B0602030504020204" pitchFamily="34" charset="0"/>
            </a:endParaRPr>
          </a:p>
          <a:p>
            <a:pPr>
              <a:buNone/>
            </a:pPr>
            <a:r>
              <a:rPr lang="en-US" sz="1800" i="0" dirty="0">
                <a:solidFill>
                  <a:schemeClr val="bg1"/>
                </a:solidFill>
                <a:latin typeface="Lucida Sans Unicode" panose="020B0602030504020204" pitchFamily="34" charset="0"/>
                <a:cs typeface="Lucida Sans Unicode" panose="020B0602030504020204" pitchFamily="34" charset="0"/>
              </a:rPr>
              <a:t>	Clergy are allowed to deduct any </a:t>
            </a:r>
            <a:r>
              <a:rPr lang="en-US" sz="1800" b="1" i="0" u="sng" dirty="0">
                <a:solidFill>
                  <a:schemeClr val="bg1"/>
                </a:solidFill>
                <a:latin typeface="Lucida Sans Unicode" panose="020B0602030504020204" pitchFamily="34" charset="0"/>
                <a:cs typeface="Lucida Sans Unicode" panose="020B0602030504020204" pitchFamily="34" charset="0"/>
              </a:rPr>
              <a:t>unreimbursed </a:t>
            </a:r>
            <a:r>
              <a:rPr lang="en-US" sz="1800" i="0" dirty="0">
                <a:solidFill>
                  <a:schemeClr val="bg1"/>
                </a:solidFill>
                <a:latin typeface="Lucida Sans Unicode" panose="020B0602030504020204" pitchFamily="34" charset="0"/>
                <a:cs typeface="Lucida Sans Unicode" panose="020B0602030504020204" pitchFamily="34" charset="0"/>
              </a:rPr>
              <a:t>ministerial expenses against self employment income, but not federal income.</a:t>
            </a:r>
          </a:p>
          <a:p>
            <a:pPr marL="0" indent="0" algn="ctr">
              <a:buNone/>
            </a:pPr>
            <a:r>
              <a:rPr lang="en-US" sz="1800" i="0" dirty="0">
                <a:solidFill>
                  <a:schemeClr val="bg1"/>
                </a:solidFill>
                <a:latin typeface="Lucida Sans Unicode" panose="020B0602030504020204" pitchFamily="34" charset="0"/>
                <a:cs typeface="Lucida Sans Unicode" panose="020B0602030504020204" pitchFamily="34" charset="0"/>
              </a:rPr>
              <a:t>    </a:t>
            </a:r>
          </a:p>
          <a:p>
            <a:pPr marL="0" indent="0" algn="ctr">
              <a:buNone/>
            </a:pPr>
            <a:r>
              <a:rPr lang="en-US" sz="1800" b="1" dirty="0">
                <a:solidFill>
                  <a:schemeClr val="accent6"/>
                </a:solidFill>
                <a:latin typeface="Lucida Sans Unicode" panose="020B0602030504020204" pitchFamily="34" charset="0"/>
                <a:cs typeface="Lucida Sans Unicode" panose="020B0602030504020204" pitchFamily="34" charset="0"/>
              </a:rPr>
              <a:t>EXCEPTION </a:t>
            </a:r>
            <a:r>
              <a:rPr lang="en-US" sz="1800" b="1" dirty="0">
                <a:solidFill>
                  <a:schemeClr val="bg1"/>
                </a:solidFill>
                <a:latin typeface="Lucida Sans Unicode" panose="020B0602030504020204" pitchFamily="34" charset="0"/>
                <a:cs typeface="Lucida Sans Unicode" panose="020B0602030504020204" pitchFamily="34" charset="0"/>
              </a:rPr>
              <a:t>- </a:t>
            </a:r>
            <a:r>
              <a:rPr lang="en-US" sz="1800" i="0" dirty="0">
                <a:solidFill>
                  <a:schemeClr val="bg1"/>
                </a:solidFill>
                <a:latin typeface="Lucida Sans Unicode" panose="020B0602030504020204" pitchFamily="34" charset="0"/>
                <a:cs typeface="Lucida Sans Unicode" panose="020B0602030504020204" pitchFamily="34" charset="0"/>
              </a:rPr>
              <a:t>Expenses eligible for Schedule C - Profit or Loss from   Business must be computed as a percentage of</a:t>
            </a:r>
          </a:p>
          <a:p>
            <a:pPr marL="0" indent="0" algn="ctr">
              <a:buNone/>
            </a:pPr>
            <a:r>
              <a:rPr lang="en-US" sz="1800" i="0" dirty="0">
                <a:solidFill>
                  <a:schemeClr val="bg1"/>
                </a:solidFill>
                <a:latin typeface="Lucida Sans Unicode" panose="020B0602030504020204" pitchFamily="34" charset="0"/>
                <a:cs typeface="Lucida Sans Unicode" panose="020B0602030504020204" pitchFamily="34" charset="0"/>
              </a:rPr>
              <a:t>    non-taxable/taxable income for any eligible deduction.</a:t>
            </a:r>
          </a:p>
        </p:txBody>
      </p:sp>
      <p:sp>
        <p:nvSpPr>
          <p:cNvPr id="7" name="Slide Number Placeholder 6">
            <a:extLst>
              <a:ext uri="{FF2B5EF4-FFF2-40B4-BE49-F238E27FC236}">
                <a16:creationId xmlns:a16="http://schemas.microsoft.com/office/drawing/2014/main" id="{7C633067-0DB0-468C-F4BE-8B04125BA65E}"/>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18</a:t>
            </a:fld>
            <a:endParaRPr lang="en-US" dirty="0">
              <a:solidFill>
                <a:schemeClr val="bg1"/>
              </a:solidFill>
            </a:endParaRPr>
          </a:p>
        </p:txBody>
      </p:sp>
      <p:sp>
        <p:nvSpPr>
          <p:cNvPr id="2" name="Rectangle 1">
            <a:extLst>
              <a:ext uri="{FF2B5EF4-FFF2-40B4-BE49-F238E27FC236}">
                <a16:creationId xmlns:a16="http://schemas.microsoft.com/office/drawing/2014/main" id="{FDF1259F-AE5A-97F0-20FB-E8B438D73FD1}"/>
              </a:ext>
            </a:extLst>
          </p:cNvPr>
          <p:cNvSpPr/>
          <p:nvPr/>
        </p:nvSpPr>
        <p:spPr>
          <a:xfrm>
            <a:off x="228600" y="4953000"/>
            <a:ext cx="7543800" cy="1066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4643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304800" y="152400"/>
            <a:ext cx="7924800" cy="1371600"/>
          </a:xfrm>
        </p:spPr>
        <p:txBody>
          <a:bodyPr/>
          <a:lstStyle/>
          <a:p>
            <a:pPr>
              <a:buNone/>
            </a:pPr>
            <a:r>
              <a:rPr lang="en-US" sz="4800" i="0" dirty="0">
                <a:latin typeface="+mj-lt"/>
                <a:cs typeface="Lucida Sans Unicode" panose="020B0602030504020204" pitchFamily="34" charset="0"/>
              </a:rPr>
              <a:t>Clergy Taxes 101</a:t>
            </a:r>
          </a:p>
          <a:p>
            <a:pPr>
              <a:buNone/>
            </a:pPr>
            <a:r>
              <a:rPr lang="en-US" sz="4000" i="0" dirty="0">
                <a:latin typeface="Lucida Sans Unicode" panose="020B0602030504020204" pitchFamily="34" charset="0"/>
                <a:cs typeface="Lucida Sans Unicode" panose="020B0602030504020204" pitchFamily="34" charset="0"/>
              </a:rPr>
              <a:t> </a:t>
            </a:r>
            <a:r>
              <a:rPr lang="en-US" sz="2800" i="0" dirty="0">
                <a:latin typeface="Lucida Sans Unicode" panose="020B0602030504020204" pitchFamily="34" charset="0"/>
                <a:cs typeface="Lucida Sans Unicode" panose="020B0602030504020204" pitchFamily="34" charset="0"/>
              </a:rPr>
              <a:t>Special Allowance - SECA and Retirement</a:t>
            </a:r>
          </a:p>
          <a:p>
            <a:pPr>
              <a:buNone/>
            </a:pPr>
            <a:r>
              <a:rPr lang="en-US" sz="1600" i="0" dirty="0">
                <a:solidFill>
                  <a:schemeClr val="bg1"/>
                </a:solidFill>
                <a:latin typeface="Lucida Sans Unicode" panose="020B0602030504020204" pitchFamily="34" charset="0"/>
                <a:cs typeface="Lucida Sans Unicode" panose="020B0602030504020204" pitchFamily="34" charset="0"/>
              </a:rPr>
              <a:t>     Benefit of tax free income for federal income tax purposes for housing provided is only available to ordained clergy, not laity.  </a:t>
            </a:r>
            <a:r>
              <a:rPr lang="en-US" sz="1600" b="1" i="0" dirty="0">
                <a:solidFill>
                  <a:schemeClr val="bg1"/>
                </a:solidFill>
                <a:latin typeface="Lucida Sans Unicode" panose="020B0602030504020204" pitchFamily="34" charset="0"/>
                <a:cs typeface="Lucida Sans Unicode" panose="020B0602030504020204" pitchFamily="34" charset="0"/>
              </a:rPr>
              <a:t>The benefit continues into retirement</a:t>
            </a:r>
            <a:r>
              <a:rPr lang="en-US" sz="1600" i="0" dirty="0">
                <a:solidFill>
                  <a:schemeClr val="bg1"/>
                </a:solidFill>
                <a:latin typeface="Lucida Sans Unicode" panose="020B0602030504020204" pitchFamily="34" charset="0"/>
                <a:cs typeface="Lucida Sans Unicode" panose="020B0602030504020204" pitchFamily="34" charset="0"/>
              </a:rPr>
              <a:t> and clergy can deduct actual housing costs</a:t>
            </a:r>
          </a:p>
          <a:p>
            <a:pPr>
              <a:buNone/>
            </a:pPr>
            <a:r>
              <a:rPr lang="en-US" sz="1600" i="0" dirty="0">
                <a:solidFill>
                  <a:schemeClr val="bg1"/>
                </a:solidFill>
                <a:latin typeface="Lucida Sans Unicode" panose="020B0602030504020204" pitchFamily="34" charset="0"/>
                <a:cs typeface="Lucida Sans Unicode" panose="020B0602030504020204" pitchFamily="34" charset="0"/>
              </a:rPr>
              <a:t>     in retirement from the diocesan clergy retirement benefit.</a:t>
            </a:r>
          </a:p>
          <a:p>
            <a:r>
              <a:rPr lang="en-US" sz="1600" i="0" dirty="0">
                <a:solidFill>
                  <a:schemeClr val="bg1"/>
                </a:solidFill>
                <a:latin typeface="Lucida Sans Unicode" panose="020B0602030504020204" pitchFamily="34" charset="0"/>
                <a:cs typeface="Lucida Sans Unicode" panose="020B0602030504020204" pitchFamily="34" charset="0"/>
              </a:rPr>
              <a:t>Diocesan clergy retirement benefit not subject to SECA</a:t>
            </a:r>
          </a:p>
          <a:p>
            <a:r>
              <a:rPr lang="en-US" sz="1600" i="0" dirty="0">
                <a:solidFill>
                  <a:schemeClr val="bg1"/>
                </a:solidFill>
                <a:latin typeface="Lucida Sans Unicode" panose="020B0602030504020204" pitchFamily="34" charset="0"/>
                <a:cs typeface="Lucida Sans Unicode" panose="020B0602030504020204" pitchFamily="34" charset="0"/>
              </a:rPr>
              <a:t>Trustees/Administrators of diocesan clergy plan can designate a </a:t>
            </a:r>
          </a:p>
          <a:p>
            <a:pPr marL="0" indent="0">
              <a:buNone/>
            </a:pPr>
            <a:r>
              <a:rPr lang="en-US" sz="1600" i="0" dirty="0">
                <a:solidFill>
                  <a:schemeClr val="bg1"/>
                </a:solidFill>
                <a:latin typeface="Lucida Sans Unicode" panose="020B0602030504020204" pitchFamily="34" charset="0"/>
                <a:cs typeface="Lucida Sans Unicode" panose="020B0602030504020204" pitchFamily="34" charset="0"/>
              </a:rPr>
              <a:t>      a portion of the retirement benefit as housing and clergy can </a:t>
            </a:r>
          </a:p>
          <a:p>
            <a:pPr marL="0" indent="0">
              <a:buNone/>
            </a:pPr>
            <a:r>
              <a:rPr lang="en-US" sz="1600" i="0" dirty="0">
                <a:solidFill>
                  <a:schemeClr val="bg1"/>
                </a:solidFill>
                <a:latin typeface="Lucida Sans Unicode" panose="020B0602030504020204" pitchFamily="34" charset="0"/>
                <a:cs typeface="Lucida Sans Unicode" panose="020B0602030504020204" pitchFamily="34" charset="0"/>
              </a:rPr>
              <a:t>	exclude it from income tax</a:t>
            </a:r>
          </a:p>
          <a:p>
            <a:pPr marL="0" indent="0">
              <a:buNone/>
            </a:pPr>
            <a:r>
              <a:rPr lang="en-US" sz="1600" i="0" dirty="0">
                <a:latin typeface="Lucida Sans Unicode" panose="020B0602030504020204" pitchFamily="34" charset="0"/>
                <a:cs typeface="Lucida Sans Unicode" panose="020B0602030504020204" pitchFamily="34" charset="0"/>
              </a:rPr>
              <a:t>			</a:t>
            </a:r>
            <a:r>
              <a:rPr lang="en-US" sz="2000" b="1" i="0" dirty="0">
                <a:solidFill>
                  <a:schemeClr val="bg2"/>
                </a:solidFill>
                <a:latin typeface="Lucida Sans Unicode" panose="020B0602030504020204" pitchFamily="34" charset="0"/>
                <a:cs typeface="Lucida Sans Unicode" panose="020B0602030504020204" pitchFamily="34" charset="0"/>
              </a:rPr>
              <a:t>RULES</a:t>
            </a:r>
          </a:p>
          <a:p>
            <a:pPr lvl="1"/>
            <a:r>
              <a:rPr lang="en-US" sz="1600" i="0" dirty="0">
                <a:latin typeface="Lucida Sans Unicode" panose="020B0602030504020204" pitchFamily="34" charset="0"/>
                <a:cs typeface="Lucida Sans Unicode" panose="020B0602030504020204" pitchFamily="34" charset="0"/>
              </a:rPr>
              <a:t>What can be excluded by clergy on their return?</a:t>
            </a:r>
          </a:p>
          <a:p>
            <a:pPr lvl="1"/>
            <a:r>
              <a:rPr lang="en-US" sz="1600" i="0" dirty="0">
                <a:latin typeface="Lucida Sans Unicode" panose="020B0602030504020204" pitchFamily="34" charset="0"/>
                <a:cs typeface="Lucida Sans Unicode" panose="020B0602030504020204" pitchFamily="34" charset="0"/>
              </a:rPr>
              <a:t>Least of:</a:t>
            </a:r>
          </a:p>
          <a:p>
            <a:pPr lvl="2"/>
            <a:r>
              <a:rPr lang="en-US" sz="1600" i="0" dirty="0">
                <a:latin typeface="Lucida Sans Unicode" panose="020B0602030504020204" pitchFamily="34" charset="0"/>
                <a:cs typeface="Lucida Sans Unicode" panose="020B0602030504020204" pitchFamily="34" charset="0"/>
              </a:rPr>
              <a:t>Amount designated</a:t>
            </a:r>
          </a:p>
          <a:p>
            <a:pPr lvl="2"/>
            <a:r>
              <a:rPr lang="en-US" sz="1600" i="0" dirty="0">
                <a:latin typeface="Lucida Sans Unicode" panose="020B0602030504020204" pitchFamily="34" charset="0"/>
                <a:cs typeface="Lucida Sans Unicode" panose="020B0602030504020204" pitchFamily="34" charset="0"/>
              </a:rPr>
              <a:t>Actual expenses (not applicable for rectory living)</a:t>
            </a:r>
          </a:p>
          <a:p>
            <a:pPr lvl="2"/>
            <a:r>
              <a:rPr lang="en-US" sz="1600" i="0" dirty="0">
                <a:latin typeface="Lucida Sans Unicode" panose="020B0602030504020204" pitchFamily="34" charset="0"/>
                <a:cs typeface="Lucida Sans Unicode" panose="020B0602030504020204" pitchFamily="34" charset="0"/>
              </a:rPr>
              <a:t>Fair market value of room and board</a:t>
            </a:r>
          </a:p>
          <a:p>
            <a:pPr lvl="3"/>
            <a:r>
              <a:rPr lang="en-US" sz="1400" i="0" dirty="0">
                <a:solidFill>
                  <a:schemeClr val="bg1"/>
                </a:solidFill>
                <a:latin typeface="Lucida Sans Unicode" panose="020B0602030504020204" pitchFamily="34" charset="0"/>
                <a:cs typeface="Lucida Sans Unicode" panose="020B0602030504020204" pitchFamily="34" charset="0"/>
              </a:rPr>
              <a:t>This has been tested in and continues to hold up legally</a:t>
            </a:r>
          </a:p>
          <a:p>
            <a:pPr lvl="2"/>
            <a:endParaRPr lang="en-US" sz="1600" i="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endParaRPr lang="en-US" sz="16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53253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382000" cy="914400"/>
          </a:xfrm>
        </p:spPr>
        <p:txBody>
          <a:bodyPr/>
          <a:lstStyle/>
          <a:p>
            <a:r>
              <a:rPr lang="en-US" dirty="0"/>
              <a:t>Objectives	</a:t>
            </a:r>
          </a:p>
        </p:txBody>
      </p:sp>
      <p:sp>
        <p:nvSpPr>
          <p:cNvPr id="4099" name="Rectangle 3"/>
          <p:cNvSpPr>
            <a:spLocks noGrp="1" noChangeArrowheads="1"/>
          </p:cNvSpPr>
          <p:nvPr>
            <p:ph type="body" idx="1"/>
          </p:nvPr>
        </p:nvSpPr>
        <p:spPr>
          <a:xfrm>
            <a:off x="304800" y="1676400"/>
            <a:ext cx="7696200" cy="4114800"/>
          </a:xfrm>
        </p:spPr>
        <p:txBody>
          <a:bodyPr/>
          <a:lstStyle/>
          <a:p>
            <a:pPr>
              <a:buNone/>
            </a:pPr>
            <a:r>
              <a:rPr lang="en-US" sz="3200" i="0" dirty="0">
                <a:latin typeface="Lucida Sans Unicode" panose="020B0602030504020204" pitchFamily="34" charset="0"/>
                <a:cs typeface="Lucida Sans Unicode" panose="020B0602030504020204" pitchFamily="34" charset="0"/>
              </a:rPr>
              <a:t>Attendees will gain an understanding of clergy:</a:t>
            </a:r>
          </a:p>
          <a:p>
            <a:pPr marL="742950" indent="-742950">
              <a:buAutoNum type="alphaLcPeriod"/>
            </a:pPr>
            <a:r>
              <a:rPr lang="en-US" sz="3200" i="0" dirty="0">
                <a:latin typeface="Lucida Sans Unicode" panose="020B0602030504020204" pitchFamily="34" charset="0"/>
                <a:cs typeface="Lucida Sans Unicode" panose="020B0602030504020204" pitchFamily="34" charset="0"/>
              </a:rPr>
              <a:t>Clergy compensation tax code rules</a:t>
            </a:r>
          </a:p>
          <a:p>
            <a:pPr marL="742950" indent="-742950">
              <a:buAutoNum type="alphaLcPeriod"/>
            </a:pPr>
            <a:r>
              <a:rPr lang="en-US" sz="3200" i="0" dirty="0">
                <a:latin typeface="Lucida Sans Unicode" panose="020B0602030504020204" pitchFamily="34" charset="0"/>
                <a:cs typeface="Lucida Sans Unicode" panose="020B0602030504020204" pitchFamily="34" charset="0"/>
              </a:rPr>
              <a:t>Taxable and nontaxable benefits and income</a:t>
            </a:r>
          </a:p>
          <a:p>
            <a:pPr marL="742950" indent="-742950">
              <a:buAutoNum type="alphaLcPeriod"/>
            </a:pPr>
            <a:r>
              <a:rPr lang="en-US" sz="3200" i="0" dirty="0">
                <a:latin typeface="Lucida Sans Unicode" panose="020B0602030504020204" pitchFamily="34" charset="0"/>
                <a:cs typeface="Lucida Sans Unicode" panose="020B0602030504020204" pitchFamily="34" charset="0"/>
              </a:rPr>
              <a:t>Tax liabilities</a:t>
            </a:r>
          </a:p>
          <a:p>
            <a:pPr marL="742950" indent="-742950">
              <a:buAutoNum type="alphaLcPeriod"/>
            </a:pPr>
            <a:r>
              <a:rPr lang="en-US" sz="3200" i="0" dirty="0">
                <a:latin typeface="Lucida Sans Unicode" panose="020B0602030504020204" pitchFamily="34" charset="0"/>
                <a:cs typeface="Lucida Sans Unicode" panose="020B0602030504020204" pitchFamily="34" charset="0"/>
              </a:rPr>
              <a:t>Retirement plans and savings</a:t>
            </a:r>
          </a:p>
        </p:txBody>
      </p:sp>
      <p:sp>
        <p:nvSpPr>
          <p:cNvPr id="4" name="Slide Number Placeholder 3"/>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a:t>
            </a:fld>
            <a:endParaRPr lang="en-US" dirty="0">
              <a:solidFill>
                <a:schemeClr val="bg1"/>
              </a:solidFill>
            </a:endParaRPr>
          </a:p>
        </p:txBody>
      </p:sp>
      <p:pic>
        <p:nvPicPr>
          <p:cNvPr id="5" name="Picture 4" descr="piece"/>
          <p:cNvPicPr>
            <a:picLocks noChangeAspect="1" noChangeArrowheads="1"/>
          </p:cNvPicPr>
          <p:nvPr/>
        </p:nvPicPr>
        <p:blipFill>
          <a:blip r:embed="rId3" cstate="print"/>
          <a:srcRect/>
          <a:stretch>
            <a:fillRect/>
          </a:stretch>
        </p:blipFill>
        <p:spPr bwMode="auto">
          <a:xfrm>
            <a:off x="7239000" y="4960938"/>
            <a:ext cx="1676400" cy="14398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162800" y="4876800"/>
            <a:ext cx="1981200" cy="1744662"/>
          </a:xfrm>
          <a:prstGeom prst="rect">
            <a:avLst/>
          </a:prstGeom>
          <a:noFill/>
        </p:spPr>
      </p:pic>
      <p:sp>
        <p:nvSpPr>
          <p:cNvPr id="6" name="Title 1"/>
          <p:cNvSpPr>
            <a:spLocks noGrp="1"/>
          </p:cNvSpPr>
          <p:nvPr>
            <p:ph type="title"/>
          </p:nvPr>
        </p:nvSpPr>
        <p:spPr>
          <a:xfrm>
            <a:off x="228600" y="981826"/>
            <a:ext cx="8382000" cy="1143000"/>
          </a:xfrm>
        </p:spPr>
        <p:txBody>
          <a:bodyPr/>
          <a:lstStyle/>
          <a:p>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r>
              <a:rPr lang="en-US" sz="4800" dirty="0">
                <a:cs typeface="Lucida Sans Unicode" panose="020B0602030504020204" pitchFamily="34" charset="0"/>
              </a:rPr>
              <a:t>Clergy Taxes 101</a:t>
            </a: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br>
              <a:rPr lang="en-US" sz="2000" dirty="0">
                <a:latin typeface="Lucida Sans Unicode" panose="020B0602030504020204" pitchFamily="34" charset="0"/>
                <a:cs typeface="Lucida Sans Unicode" panose="020B0602030504020204" pitchFamily="34" charset="0"/>
              </a:rPr>
            </a:br>
            <a:r>
              <a:rPr lang="en-US" sz="2000" dirty="0">
                <a:latin typeface="Lucida Sans Unicode" panose="020B0602030504020204" pitchFamily="34" charset="0"/>
                <a:cs typeface="Lucida Sans Unicode" panose="020B0602030504020204" pitchFamily="34" charset="0"/>
              </a:rPr>
              <a:t>And Jesus said to them, “Whose likeness and inscription is </a:t>
            </a:r>
            <a:br>
              <a:rPr lang="en-US" sz="2000" dirty="0">
                <a:latin typeface="Lucida Sans Unicode" panose="020B0602030504020204" pitchFamily="34" charset="0"/>
                <a:cs typeface="Lucida Sans Unicode" panose="020B0602030504020204" pitchFamily="34" charset="0"/>
              </a:rPr>
            </a:br>
            <a:r>
              <a:rPr lang="en-US" sz="2000" dirty="0">
                <a:latin typeface="Lucida Sans Unicode" panose="020B0602030504020204" pitchFamily="34" charset="0"/>
                <a:cs typeface="Lucida Sans Unicode" panose="020B0602030504020204" pitchFamily="34" charset="0"/>
              </a:rPr>
              <a:t>this?” They said, “Caesar’s.” Then he said to them, “Render therefore to Caesar the things that are Caesar’s, and to </a:t>
            </a:r>
            <a:br>
              <a:rPr lang="en-US" sz="2000" dirty="0">
                <a:latin typeface="Lucida Sans Unicode" panose="020B0602030504020204" pitchFamily="34" charset="0"/>
                <a:cs typeface="Lucida Sans Unicode" panose="020B0602030504020204" pitchFamily="34" charset="0"/>
              </a:rPr>
            </a:br>
            <a:r>
              <a:rPr lang="en-US" sz="2000" dirty="0">
                <a:latin typeface="Lucida Sans Unicode" panose="020B0602030504020204" pitchFamily="34" charset="0"/>
                <a:cs typeface="Lucida Sans Unicode" panose="020B0602030504020204" pitchFamily="34" charset="0"/>
              </a:rPr>
              <a:t>God the things that are God’s.</a:t>
            </a:r>
            <a:br>
              <a:rPr lang="en-US" sz="2000" dirty="0">
                <a:latin typeface="Lucida Sans Unicode" panose="020B0602030504020204" pitchFamily="34" charset="0"/>
                <a:cs typeface="Lucida Sans Unicode" panose="020B0602030504020204" pitchFamily="34" charset="0"/>
              </a:rPr>
            </a:br>
            <a:r>
              <a:rPr lang="en-US" sz="2000" dirty="0">
                <a:latin typeface="Lucida Sans Unicode" panose="020B0602030504020204" pitchFamily="34" charset="0"/>
                <a:cs typeface="Lucida Sans Unicode" panose="020B0602030504020204" pitchFamily="34" charset="0"/>
              </a:rPr>
              <a:t>				      </a:t>
            </a:r>
            <a:r>
              <a:rPr lang="en-US" sz="2000" i="1" dirty="0">
                <a:latin typeface="Lucida Sans Unicode" panose="020B0602030504020204" pitchFamily="34" charset="0"/>
                <a:cs typeface="Lucida Sans Unicode" panose="020B0602030504020204" pitchFamily="34" charset="0"/>
              </a:rPr>
              <a:t>Matthew 22:20-21 </a:t>
            </a:r>
            <a:br>
              <a:rPr lang="en-US" sz="4000" i="1" dirty="0">
                <a:latin typeface="Franklin Gothic Book" panose="020B0503020102020204" pitchFamily="34" charset="0"/>
              </a:rPr>
            </a:br>
            <a:endParaRPr lang="en-US" sz="3800" dirty="0"/>
          </a:p>
        </p:txBody>
      </p:sp>
      <p:sp>
        <p:nvSpPr>
          <p:cNvPr id="7" name="Content Placeholder 2"/>
          <p:cNvSpPr>
            <a:spLocks noGrp="1"/>
          </p:cNvSpPr>
          <p:nvPr>
            <p:ph idx="1"/>
          </p:nvPr>
        </p:nvSpPr>
        <p:spPr>
          <a:xfrm>
            <a:off x="457200" y="1371600"/>
            <a:ext cx="7315200" cy="3810000"/>
          </a:xfrm>
        </p:spPr>
        <p:txBody>
          <a:bodyPr/>
          <a:lstStyle/>
          <a:p>
            <a:endParaRPr lang="en-US" sz="3200" dirty="0"/>
          </a:p>
          <a:p>
            <a:pPr>
              <a:buNone/>
            </a:pPr>
            <a:endParaRPr lang="en-US" dirty="0"/>
          </a:p>
          <a:p>
            <a:pPr>
              <a:buNone/>
            </a:pPr>
            <a:endParaRPr lang="en-US" dirty="0"/>
          </a:p>
        </p:txBody>
      </p:sp>
      <p:sp>
        <p:nvSpPr>
          <p:cNvPr id="8" name="Slide Number Placeholder 7"/>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20</a:t>
            </a:fld>
            <a:endParaRPr lang="en-US" dirty="0">
              <a:solidFill>
                <a:schemeClr val="bg1"/>
              </a:solidFill>
            </a:endParaRPr>
          </a:p>
        </p:txBody>
      </p:sp>
      <p:pic>
        <p:nvPicPr>
          <p:cNvPr id="10" name="Picture 9" descr="A group of people seated in a room&#10;&#10;Description automatically generated">
            <a:extLst>
              <a:ext uri="{FF2B5EF4-FFF2-40B4-BE49-F238E27FC236}">
                <a16:creationId xmlns:a16="http://schemas.microsoft.com/office/drawing/2014/main" id="{A59112F1-82EE-C8FD-8F68-8EB281D1A6A6}"/>
              </a:ext>
            </a:extLst>
          </p:cNvPr>
          <p:cNvPicPr>
            <a:picLocks noChangeAspect="1"/>
          </p:cNvPicPr>
          <p:nvPr/>
        </p:nvPicPr>
        <p:blipFill>
          <a:blip r:embed="rId4"/>
          <a:stretch>
            <a:fillRect/>
          </a:stretch>
        </p:blipFill>
        <p:spPr>
          <a:xfrm>
            <a:off x="1371600" y="1371600"/>
            <a:ext cx="5411305" cy="30438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800" i="0" dirty="0">
                <a:latin typeface="+mj-lt"/>
                <a:cs typeface="Lucida Sans Unicode" panose="020B0602030504020204" pitchFamily="34" charset="0"/>
              </a:rPr>
              <a:t>Clergy Compensation</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21</a:t>
            </a:fld>
            <a:endParaRPr lang="en-US" dirty="0">
              <a:solidFill>
                <a:schemeClr val="bg1"/>
              </a:solidFill>
            </a:endParaRPr>
          </a:p>
        </p:txBody>
      </p:sp>
      <p:pic>
        <p:nvPicPr>
          <p:cNvPr id="6" name="Picture 2" descr="Flat design how it works bad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12984"/>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3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800" i="0" dirty="0">
                <a:latin typeface="+mj-lt"/>
                <a:cs typeface="Lucida Sans Unicode" panose="020B0602030504020204" pitchFamily="34" charset="0"/>
              </a:rPr>
              <a:t>Clergy Compensation</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a:p>
            <a:pPr>
              <a:buNone/>
            </a:pPr>
            <a:r>
              <a:rPr lang="en-US" sz="2000" i="0" dirty="0">
                <a:solidFill>
                  <a:schemeClr val="bg1"/>
                </a:solidFill>
                <a:latin typeface="Lucida Sans Unicode" panose="020B0602030504020204" pitchFamily="34" charset="0"/>
                <a:cs typeface="Lucida Sans Unicode" panose="020B0602030504020204" pitchFamily="34" charset="0"/>
              </a:rPr>
              <a:t>If there are 194 Archdioceses/Diocese in the USA there are </a:t>
            </a:r>
          </a:p>
          <a:p>
            <a:pPr>
              <a:buNone/>
            </a:pPr>
            <a:r>
              <a:rPr lang="en-US" sz="2000" i="0" dirty="0">
                <a:solidFill>
                  <a:schemeClr val="bg1"/>
                </a:solidFill>
                <a:latin typeface="Lucida Sans Unicode" panose="020B0602030504020204" pitchFamily="34" charset="0"/>
                <a:cs typeface="Lucida Sans Unicode" panose="020B0602030504020204" pitchFamily="34" charset="0"/>
              </a:rPr>
              <a:t>likely 194 different compensation models.</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a:p>
            <a:pPr>
              <a:buNone/>
            </a:pPr>
            <a:r>
              <a:rPr lang="en-US" i="0" u="sng" dirty="0">
                <a:solidFill>
                  <a:schemeClr val="accent6"/>
                </a:solidFill>
                <a:latin typeface="Lucida Sans Unicode" panose="020B0602030504020204" pitchFamily="34" charset="0"/>
                <a:cs typeface="Lucida Sans Unicode" panose="020B0602030504020204" pitchFamily="34" charset="0"/>
              </a:rPr>
              <a:t>What may be included in taxable income</a:t>
            </a:r>
            <a:r>
              <a:rPr lang="en-US" sz="2000" i="0" u="sng" dirty="0">
                <a:solidFill>
                  <a:schemeClr val="accent6"/>
                </a:solidFill>
                <a:latin typeface="Lucida Sans Unicode" panose="020B0602030504020204" pitchFamily="34" charset="0"/>
                <a:cs typeface="Lucida Sans Unicode" panose="020B0602030504020204" pitchFamily="34" charset="0"/>
              </a:rPr>
              <a:t>?</a:t>
            </a:r>
          </a:p>
          <a:p>
            <a:pPr>
              <a:buNone/>
            </a:pPr>
            <a:endParaRPr lang="en-US" sz="2000" i="0" u="sng" dirty="0">
              <a:solidFill>
                <a:schemeClr val="bg1"/>
              </a:solidFill>
              <a:latin typeface="Lucida Sans Unicode" panose="020B0602030504020204" pitchFamily="34" charset="0"/>
              <a:cs typeface="Lucida Sans Unicode" panose="020B0602030504020204" pitchFamily="34" charset="0"/>
            </a:endParaRPr>
          </a:p>
          <a:p>
            <a:pPr>
              <a:buNone/>
            </a:pPr>
            <a:r>
              <a:rPr lang="en-US" sz="2000" i="0" dirty="0">
                <a:solidFill>
                  <a:schemeClr val="bg1"/>
                </a:solidFill>
                <a:latin typeface="Lucida Sans Unicode" panose="020B0602030504020204" pitchFamily="34" charset="0"/>
                <a:cs typeface="Lucida Sans Unicode" panose="020B0602030504020204" pitchFamily="34" charset="0"/>
              </a:rPr>
              <a:t>Remuneration/Salary</a:t>
            </a:r>
          </a:p>
          <a:p>
            <a:pPr>
              <a:buNone/>
            </a:pPr>
            <a:r>
              <a:rPr lang="en-US" sz="2000" i="0" dirty="0">
                <a:solidFill>
                  <a:schemeClr val="bg1"/>
                </a:solidFill>
                <a:latin typeface="Lucida Sans Unicode" panose="020B0602030504020204" pitchFamily="34" charset="0"/>
                <a:cs typeface="Lucida Sans Unicode" panose="020B0602030504020204" pitchFamily="34" charset="0"/>
              </a:rPr>
              <a:t>Taxable allowances – What does that even mean?</a:t>
            </a:r>
          </a:p>
          <a:p>
            <a:pPr>
              <a:buNone/>
            </a:pPr>
            <a:r>
              <a:rPr lang="en-US" sz="2000" i="0" dirty="0">
                <a:solidFill>
                  <a:schemeClr val="bg1"/>
                </a:solidFill>
                <a:latin typeface="Lucida Sans Unicode" panose="020B0602030504020204" pitchFamily="34" charset="0"/>
                <a:cs typeface="Lucida Sans Unicode" panose="020B0602030504020204" pitchFamily="34" charset="0"/>
              </a:rPr>
              <a:t>Mass Stipends</a:t>
            </a:r>
          </a:p>
          <a:p>
            <a:pPr>
              <a:buNone/>
            </a:pPr>
            <a:r>
              <a:rPr lang="en-US" sz="2000" i="0" dirty="0">
                <a:solidFill>
                  <a:schemeClr val="bg1"/>
                </a:solidFill>
                <a:latin typeface="Lucida Sans Unicode" panose="020B0602030504020204" pitchFamily="34" charset="0"/>
                <a:cs typeface="Lucida Sans Unicode" panose="020B0602030504020204" pitchFamily="34" charset="0"/>
              </a:rPr>
              <a:t>Stole Fees</a:t>
            </a:r>
          </a:p>
          <a:p>
            <a:pPr>
              <a:buNone/>
            </a:pPr>
            <a:r>
              <a:rPr lang="en-US" sz="2000" i="0" dirty="0">
                <a:solidFill>
                  <a:schemeClr val="bg1"/>
                </a:solidFill>
                <a:latin typeface="Lucida Sans Unicode" panose="020B0602030504020204" pitchFamily="34" charset="0"/>
                <a:cs typeface="Lucida Sans Unicode" panose="020B0602030504020204" pitchFamily="34" charset="0"/>
              </a:rPr>
              <a:t>Food/Meals – Yes, No, Maybe</a:t>
            </a:r>
          </a:p>
          <a:p>
            <a:pPr>
              <a:buNone/>
            </a:pPr>
            <a:r>
              <a:rPr lang="en-US" sz="2000" i="0" dirty="0">
                <a:solidFill>
                  <a:schemeClr val="bg1"/>
                </a:solidFill>
                <a:latin typeface="Lucida Sans Unicode" panose="020B0602030504020204" pitchFamily="34" charset="0"/>
                <a:cs typeface="Lucida Sans Unicode" panose="020B0602030504020204" pitchFamily="34" charset="0"/>
              </a:rPr>
              <a:t>Other imbedded expenses – mileage/vehicle use</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49382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5400" y="228600"/>
            <a:ext cx="7924800" cy="762000"/>
          </a:xfrm>
        </p:spPr>
        <p:txBody>
          <a:bodyPr/>
          <a:lstStyle/>
          <a:p>
            <a:pPr>
              <a:buNone/>
            </a:pPr>
            <a:r>
              <a:rPr lang="en-US" sz="4400" i="0" dirty="0">
                <a:latin typeface="+mj-lt"/>
                <a:cs typeface="Lucida Sans Unicode" panose="020B0602030504020204" pitchFamily="34" charset="0"/>
              </a:rPr>
              <a:t>Taxable and Nontaxable Gifts</a:t>
            </a:r>
            <a:endParaRPr lang="en-US" sz="4400" dirty="0">
              <a:latin typeface="+mj-lt"/>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pPr marL="0" indent="0">
              <a:buNone/>
            </a:pPr>
            <a:r>
              <a:rPr lang="en-US" sz="3200" i="0" dirty="0">
                <a:latin typeface="Lucida Sans Unicode" panose="020B0602030504020204" pitchFamily="34" charset="0"/>
                <a:cs typeface="Lucida Sans Unicode" panose="020B0602030504020204" pitchFamily="34" charset="0"/>
              </a:rPr>
              <a:t>Is it Taxable?</a:t>
            </a:r>
          </a:p>
          <a:p>
            <a:pPr marL="0" indent="0">
              <a:buNone/>
            </a:pPr>
            <a:r>
              <a:rPr lang="en-US" sz="1800" i="0" dirty="0">
                <a:latin typeface="Lucida Sans Unicode" panose="020B0602030504020204" pitchFamily="34" charset="0"/>
                <a:cs typeface="Lucida Sans Unicode" panose="020B0602030504020204" pitchFamily="34" charset="0"/>
              </a:rPr>
              <a:t>Gifts of “love and affection” </a:t>
            </a:r>
            <a:r>
              <a:rPr lang="en-US" sz="1800" i="0" u="sng" dirty="0">
                <a:latin typeface="Lucida Sans Unicode" panose="020B0602030504020204" pitchFamily="34" charset="0"/>
                <a:cs typeface="Lucida Sans Unicode" panose="020B0602030504020204" pitchFamily="34" charset="0"/>
              </a:rPr>
              <a:t>not</a:t>
            </a:r>
            <a:r>
              <a:rPr lang="en-US" sz="1800" i="0" dirty="0">
                <a:latin typeface="Lucida Sans Unicode" panose="020B0602030504020204" pitchFamily="34" charset="0"/>
                <a:cs typeface="Lucida Sans Unicode" panose="020B0602030504020204" pitchFamily="34" charset="0"/>
              </a:rPr>
              <a:t> associated with a </a:t>
            </a:r>
            <a:r>
              <a:rPr lang="en-US" sz="1800" i="0" u="sng" dirty="0">
                <a:latin typeface="Lucida Sans Unicode" panose="020B0602030504020204" pitchFamily="34" charset="0"/>
                <a:cs typeface="Lucida Sans Unicode" panose="020B0602030504020204" pitchFamily="34" charset="0"/>
              </a:rPr>
              <a:t>parochial</a:t>
            </a:r>
            <a:r>
              <a:rPr lang="en-US" sz="1800" i="0" dirty="0">
                <a:latin typeface="Lucida Sans Unicode" panose="020B0602030504020204" pitchFamily="34" charset="0"/>
                <a:cs typeface="Lucida Sans Unicode" panose="020B0602030504020204" pitchFamily="34" charset="0"/>
              </a:rPr>
              <a:t> function – Christmas, birthdays, anniversaries, etc. are not taxable.</a:t>
            </a:r>
          </a:p>
          <a:p>
            <a:endParaRPr lang="en-US" sz="1800" i="0" dirty="0">
              <a:latin typeface="Lucida Sans Unicode" panose="020B0602030504020204" pitchFamily="34" charset="0"/>
              <a:cs typeface="Lucida Sans Unicode" panose="020B0602030504020204" pitchFamily="34" charset="0"/>
            </a:endParaRPr>
          </a:p>
          <a:p>
            <a:pPr marL="0" indent="0">
              <a:buNone/>
            </a:pPr>
            <a:r>
              <a:rPr lang="en-US" sz="2000" i="0" dirty="0">
                <a:latin typeface="Lucida Sans Unicode" panose="020B0602030504020204" pitchFamily="34" charset="0"/>
                <a:cs typeface="Lucida Sans Unicode" panose="020B0602030504020204" pitchFamily="34" charset="0"/>
              </a:rPr>
              <a:t>What was the reason for the gift?</a:t>
            </a:r>
          </a:p>
          <a:p>
            <a:pPr lvl="2"/>
            <a:r>
              <a:rPr lang="en-US" i="0" dirty="0">
                <a:latin typeface="Lucida Sans Unicode" panose="020B0602030504020204" pitchFamily="34" charset="0"/>
                <a:cs typeface="Lucida Sans Unicode" panose="020B0602030504020204" pitchFamily="34" charset="0"/>
              </a:rPr>
              <a:t>Detached generosity?</a:t>
            </a:r>
          </a:p>
          <a:p>
            <a:pPr lvl="2"/>
            <a:r>
              <a:rPr lang="en-US" i="0" dirty="0">
                <a:latin typeface="Lucida Sans Unicode" panose="020B0602030504020204" pitchFamily="34" charset="0"/>
                <a:cs typeface="Lucida Sans Unicode" panose="020B0602030504020204" pitchFamily="34" charset="0"/>
              </a:rPr>
              <a:t>Were there services rendered?</a:t>
            </a:r>
          </a:p>
          <a:p>
            <a:pPr lvl="2"/>
            <a:r>
              <a:rPr lang="en-US" sz="1800" i="0" dirty="0">
                <a:latin typeface="Lucida Sans Unicode" panose="020B0602030504020204" pitchFamily="34" charset="0"/>
                <a:cs typeface="Lucida Sans Unicode" panose="020B0602030504020204" pitchFamily="34" charset="0"/>
              </a:rPr>
              <a:t>Collections for priest through parish checking account – taxable</a:t>
            </a:r>
          </a:p>
          <a:p>
            <a:pPr lvl="2"/>
            <a:r>
              <a:rPr lang="en-US" sz="1800" i="0" dirty="0">
                <a:latin typeface="Lucida Sans Unicode" panose="020B0602030504020204" pitchFamily="34" charset="0"/>
                <a:cs typeface="Lucida Sans Unicode" panose="020B0602030504020204" pitchFamily="34" charset="0"/>
              </a:rPr>
              <a:t>Amounts from parishioner to priest – tax-free if no parochial service</a:t>
            </a:r>
          </a:p>
          <a:p>
            <a:pPr lvl="2"/>
            <a:r>
              <a:rPr lang="en-US" i="0" dirty="0">
                <a:latin typeface="Lucida Sans Unicode" panose="020B0602030504020204" pitchFamily="34" charset="0"/>
                <a:cs typeface="Lucida Sans Unicode" panose="020B0602030504020204" pitchFamily="34" charset="0"/>
              </a:rPr>
              <a:t>Burden of proof is on the priest</a:t>
            </a:r>
          </a:p>
          <a:p>
            <a:pPr marL="914400" lvl="2" indent="0">
              <a:buNone/>
            </a:pPr>
            <a:r>
              <a:rPr lang="en-US" sz="1800" i="0" dirty="0">
                <a:latin typeface="Lucida Sans Unicode" panose="020B0602030504020204" pitchFamily="34" charset="0"/>
                <a:cs typeface="Lucida Sans Unicode" panose="020B0602030504020204" pitchFamily="34" charset="0"/>
              </a:rPr>
              <a:t>  </a:t>
            </a:r>
          </a:p>
          <a:p>
            <a:pPr marL="457200" lvl="1" indent="0">
              <a:buNone/>
            </a:pPr>
            <a:endParaRPr lang="en-US" sz="1800" b="1" dirty="0">
              <a:latin typeface="Lucida Sans Unicode" panose="020B0602030504020204" pitchFamily="34" charset="0"/>
              <a:cs typeface="Lucida Sans Unicode" panose="020B0602030504020204" pitchFamily="34" charset="0"/>
            </a:endParaRPr>
          </a:p>
          <a:p>
            <a:pPr lvl="1"/>
            <a:r>
              <a:rPr lang="en-US" sz="1800" i="0" dirty="0">
                <a:latin typeface="Lucida Sans Unicode" panose="020B0602030504020204" pitchFamily="34" charset="0"/>
                <a:cs typeface="Lucida Sans Unicode" panose="020B0602030504020204" pitchFamily="34" charset="0"/>
              </a:rPr>
              <a:t>What the Minister Audit Technique Guide says about “gifts”</a:t>
            </a:r>
          </a:p>
          <a:p>
            <a:pPr lvl="1">
              <a:buNone/>
            </a:pPr>
            <a:endParaRPr lang="en-US"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23</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34038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76200" y="152400"/>
            <a:ext cx="7924800" cy="1371600"/>
          </a:xfrm>
        </p:spPr>
        <p:txBody>
          <a:bodyPr/>
          <a:lstStyle/>
          <a:p>
            <a:pPr>
              <a:buNone/>
            </a:pPr>
            <a:r>
              <a:rPr lang="en-US" sz="4800" i="0" dirty="0">
                <a:latin typeface="+mj-lt"/>
                <a:cs typeface="Lucida Sans Unicode" panose="020B0602030504020204" pitchFamily="34" charset="0"/>
              </a:rPr>
              <a:t>Clergy Compensation</a:t>
            </a:r>
          </a:p>
          <a:p>
            <a:pPr>
              <a:buNone/>
            </a:pPr>
            <a:r>
              <a:rPr lang="en-US" sz="3200" i="0" dirty="0">
                <a:latin typeface="Lucida Sans Unicode" panose="020B0602030504020204" pitchFamily="34" charset="0"/>
                <a:cs typeface="Lucida Sans Unicode" panose="020B0602030504020204" pitchFamily="34" charset="0"/>
              </a:rPr>
              <a:t>  Taxable and Non-taxable Allowances</a:t>
            </a:r>
          </a:p>
          <a:p>
            <a:pPr>
              <a:buNone/>
            </a:pPr>
            <a:r>
              <a:rPr lang="en-US" sz="3200" i="0" dirty="0">
                <a:latin typeface="Lucida Sans Unicode" panose="020B0602030504020204" pitchFamily="34" charset="0"/>
                <a:cs typeface="Lucida Sans Unicode" panose="020B0602030504020204" pitchFamily="34" charset="0"/>
              </a:rPr>
              <a:t>   </a:t>
            </a:r>
            <a:r>
              <a:rPr lang="en-US" i="0" dirty="0">
                <a:solidFill>
                  <a:schemeClr val="accent6"/>
                </a:solidFill>
                <a:latin typeface="Lucida Sans Unicode" panose="020B0602030504020204" pitchFamily="34" charset="0"/>
                <a:cs typeface="Lucida Sans Unicode" panose="020B0602030504020204" pitchFamily="34" charset="0"/>
              </a:rPr>
              <a:t>NON-TAXABLE ALLOWANCE</a:t>
            </a:r>
            <a:r>
              <a:rPr lang="en-US" sz="2000" i="0" dirty="0">
                <a:solidFill>
                  <a:schemeClr val="accent6"/>
                </a:solidFill>
                <a:latin typeface="Lucida Sans Unicode" panose="020B0602030504020204" pitchFamily="34" charset="0"/>
                <a:cs typeface="Lucida Sans Unicode" panose="020B0602030504020204" pitchFamily="34" charset="0"/>
              </a:rPr>
              <a:t>:</a:t>
            </a:r>
            <a:endParaRPr lang="en-US" sz="32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Any reimbursement for a business expense under IRC Sec 62 if documented from actual receipt</a:t>
            </a:r>
          </a:p>
          <a:p>
            <a:r>
              <a:rPr lang="en-US" sz="1800" i="0" dirty="0">
                <a:latin typeface="Lucida Sans Unicode" panose="020B0602030504020204" pitchFamily="34" charset="0"/>
                <a:cs typeface="Lucida Sans Unicode" panose="020B0602030504020204" pitchFamily="34" charset="0"/>
              </a:rPr>
              <a:t>Must include substantiation documenting the nature and amount </a:t>
            </a:r>
          </a:p>
          <a:p>
            <a:pPr marL="0" indent="0">
              <a:buNone/>
            </a:pPr>
            <a:r>
              <a:rPr lang="en-US" sz="1800" i="0" dirty="0">
                <a:latin typeface="Lucida Sans Unicode" panose="020B0602030504020204" pitchFamily="34" charset="0"/>
                <a:cs typeface="Lucida Sans Unicode" panose="020B0602030504020204" pitchFamily="34" charset="0"/>
              </a:rPr>
              <a:t>     of the expense</a:t>
            </a:r>
          </a:p>
          <a:p>
            <a:r>
              <a:rPr lang="en-US" sz="1800" i="0" dirty="0">
                <a:latin typeface="Lucida Sans Unicode" panose="020B0602030504020204" pitchFamily="34" charset="0"/>
                <a:cs typeface="Lucida Sans Unicode" panose="020B0602030504020204" pitchFamily="34" charset="0"/>
              </a:rPr>
              <a:t>Must have a business purpose and be in connection with the performance of services as an employee</a:t>
            </a:r>
          </a:p>
          <a:p>
            <a:r>
              <a:rPr lang="en-US" sz="1800" i="0" dirty="0">
                <a:latin typeface="Lucida Sans Unicode" panose="020B0602030504020204" pitchFamily="34" charset="0"/>
                <a:cs typeface="Lucida Sans Unicode" panose="020B0602030504020204" pitchFamily="34" charset="0"/>
              </a:rPr>
              <a:t>Not taxable allowance because a priest or deacon must submit documentation for expenses incurred and does not receive the funds if he incurs no expense.</a:t>
            </a:r>
          </a:p>
          <a:p>
            <a:pPr marL="457200" lvl="1" indent="0">
              <a:buNone/>
            </a:pPr>
            <a:r>
              <a:rPr lang="en-US" sz="2400" i="0" dirty="0">
                <a:solidFill>
                  <a:schemeClr val="accent6"/>
                </a:solidFill>
                <a:latin typeface="Lucida Sans Unicode" panose="020B0602030504020204" pitchFamily="34" charset="0"/>
                <a:cs typeface="Lucida Sans Unicode" panose="020B0602030504020204" pitchFamily="34" charset="0"/>
              </a:rPr>
              <a:t>TAXABLE ALLOWANCE</a:t>
            </a:r>
            <a:endParaRPr lang="en-US" sz="1800" i="0" dirty="0">
              <a:solidFill>
                <a:schemeClr val="accent6"/>
              </a:solidFill>
              <a:latin typeface="Lucida Sans Unicode" panose="020B0602030504020204" pitchFamily="34" charset="0"/>
              <a:cs typeface="Lucida Sans Unicode" panose="020B0602030504020204" pitchFamily="34" charset="0"/>
            </a:endParaRPr>
          </a:p>
          <a:p>
            <a:pPr lvl="1">
              <a:buFont typeface="Arial" panose="020B0604020202020204" pitchFamily="34" charset="0"/>
              <a:buChar char="•"/>
            </a:pPr>
            <a:r>
              <a:rPr lang="en-US" sz="1800" i="0" dirty="0">
                <a:latin typeface="Lucida Sans Unicode" panose="020B0602030504020204" pitchFamily="34" charset="0"/>
                <a:cs typeface="Lucida Sans Unicode" panose="020B0602030504020204" pitchFamily="34" charset="0"/>
              </a:rPr>
              <a:t>A flat “allowance” vs. an entitlement</a:t>
            </a:r>
          </a:p>
          <a:p>
            <a:pPr lvl="1">
              <a:buFont typeface="Arial" panose="020B0604020202020204" pitchFamily="34" charset="0"/>
              <a:buChar char="•"/>
            </a:pPr>
            <a:r>
              <a:rPr lang="en-US" sz="1800" i="0" dirty="0">
                <a:latin typeface="Lucida Sans Unicode" panose="020B0602030504020204" pitchFamily="34" charset="0"/>
                <a:cs typeface="Lucida Sans Unicode" panose="020B0602030504020204" pitchFamily="34" charset="0"/>
              </a:rPr>
              <a:t>No documentation or substantiation required</a:t>
            </a:r>
          </a:p>
          <a:p>
            <a:pPr marL="457200" lvl="1" indent="0">
              <a:buNone/>
            </a:pPr>
            <a:endParaRPr lang="en-US" sz="1800" i="0" dirty="0">
              <a:latin typeface="Lucida Sans Unicode" panose="020B0602030504020204" pitchFamily="34" charset="0"/>
              <a:cs typeface="Lucida Sans Unicode" panose="020B0602030504020204" pitchFamily="34" charset="0"/>
            </a:endParaRPr>
          </a:p>
          <a:p>
            <a:pPr marL="0" indent="0">
              <a:buNone/>
            </a:pPr>
            <a:endParaRPr lang="en-US" sz="18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373094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0" y="25400"/>
            <a:ext cx="7924800" cy="762000"/>
          </a:xfrm>
        </p:spPr>
        <p:txBody>
          <a:bodyPr/>
          <a:lstStyle/>
          <a:p>
            <a:pPr>
              <a:buNone/>
            </a:pPr>
            <a:r>
              <a:rPr lang="en-US" sz="4800" i="0" dirty="0">
                <a:latin typeface="+mj-lt"/>
                <a:cs typeface="Lucida Sans Unicode" panose="020B0602030504020204" pitchFamily="34" charset="0"/>
              </a:rPr>
              <a:t>Clergy Compensation</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a:p>
            <a:pPr>
              <a:buNone/>
            </a:pPr>
            <a:r>
              <a:rPr lang="en-US" sz="3200" i="0" u="sng" dirty="0">
                <a:solidFill>
                  <a:schemeClr val="accent6"/>
                </a:solidFill>
                <a:latin typeface="Lucida Sans Unicode" panose="020B0602030504020204" pitchFamily="34" charset="0"/>
                <a:cs typeface="Lucida Sans Unicode" panose="020B0602030504020204" pitchFamily="34" charset="0"/>
              </a:rPr>
              <a:t>Non-taxable Income:</a:t>
            </a:r>
          </a:p>
          <a:p>
            <a:pPr>
              <a:buNone/>
            </a:pPr>
            <a:endParaRPr lang="en-US" sz="2000" i="0" u="sng" dirty="0">
              <a:solidFill>
                <a:schemeClr val="bg1"/>
              </a:solidFill>
              <a:latin typeface="Lucida Sans Unicode" panose="020B0602030504020204" pitchFamily="34" charset="0"/>
              <a:cs typeface="Lucida Sans Unicode" panose="020B0602030504020204" pitchFamily="34" charset="0"/>
            </a:endParaRPr>
          </a:p>
          <a:p>
            <a:pPr marL="285750" indent="-285750">
              <a:buFont typeface="Arial"/>
              <a:buChar char="•"/>
            </a:pPr>
            <a:r>
              <a:rPr lang="en-US" i="0" dirty="0">
                <a:latin typeface="Lucinda sans unicode"/>
              </a:rPr>
              <a:t>Reimbursements for expenses with a business (ministerial) purpose when a receipt is provided for reimbursement, mileage reimbursement with mileage logs</a:t>
            </a:r>
          </a:p>
          <a:p>
            <a:pPr marL="285750" indent="-285750">
              <a:buFont typeface="Arial"/>
              <a:buChar char="•"/>
            </a:pPr>
            <a:r>
              <a:rPr lang="en-US" i="0" dirty="0">
                <a:latin typeface="Lucinda sans unicode"/>
              </a:rPr>
              <a:t>Value of housing provided is income tax free; must be reported for self-employment tax (Schedule SE Line 2 – see instructions</a:t>
            </a:r>
            <a:r>
              <a:rPr lang="en-US" sz="2000" i="0" dirty="0">
                <a:latin typeface="Lucinda sans unicode"/>
              </a:rPr>
              <a:t>)</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61447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800" i="0" dirty="0">
                <a:latin typeface="+mj-lt"/>
                <a:cs typeface="Lucida Sans Unicode" panose="020B0602030504020204" pitchFamily="34" charset="0"/>
              </a:rPr>
              <a:t>Clergy Compensation</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a:p>
            <a:pPr>
              <a:buNone/>
            </a:pPr>
            <a:r>
              <a:rPr lang="en-US" i="0" u="sng" dirty="0">
                <a:solidFill>
                  <a:schemeClr val="accent6"/>
                </a:solidFill>
                <a:latin typeface="Lucida Sans Unicode" panose="020B0602030504020204" pitchFamily="34" charset="0"/>
                <a:cs typeface="Lucida Sans Unicode" panose="020B0602030504020204" pitchFamily="34" charset="0"/>
              </a:rPr>
              <a:t>What may not be included in taxable income:</a:t>
            </a:r>
          </a:p>
          <a:p>
            <a:pPr>
              <a:buNone/>
            </a:pPr>
            <a:endParaRPr lang="en-US" sz="2000" i="0" u="sng" dirty="0">
              <a:solidFill>
                <a:schemeClr val="bg1"/>
              </a:solidFill>
              <a:latin typeface="Lucida Sans Unicode" panose="020B0602030504020204" pitchFamily="34" charset="0"/>
              <a:cs typeface="Lucida Sans Unicode" panose="020B0602030504020204" pitchFamily="34" charset="0"/>
            </a:endParaRPr>
          </a:p>
          <a:p>
            <a:pPr>
              <a:buNone/>
            </a:pPr>
            <a:r>
              <a:rPr lang="en-US" i="0" dirty="0">
                <a:solidFill>
                  <a:schemeClr val="bg1"/>
                </a:solidFill>
                <a:latin typeface="Lucida Sans Unicode" panose="020B0602030504020204" pitchFamily="34" charset="0"/>
                <a:cs typeface="Lucida Sans Unicode" panose="020B0602030504020204" pitchFamily="34" charset="0"/>
              </a:rPr>
              <a:t>Benefits – What are benefits?</a:t>
            </a:r>
          </a:p>
          <a:p>
            <a:pPr lvl="1"/>
            <a:r>
              <a:rPr lang="en-US" sz="2400" i="0" dirty="0">
                <a:solidFill>
                  <a:schemeClr val="bg1"/>
                </a:solidFill>
                <a:latin typeface="Lucida Sans Unicode" panose="020B0602030504020204" pitchFamily="34" charset="0"/>
                <a:cs typeface="Lucida Sans Unicode" panose="020B0602030504020204" pitchFamily="34" charset="0"/>
              </a:rPr>
              <a:t>Paid Vacation – 4 weeks per year</a:t>
            </a:r>
          </a:p>
          <a:p>
            <a:pPr lvl="1"/>
            <a:r>
              <a:rPr lang="en-US" sz="2400" i="0" dirty="0">
                <a:solidFill>
                  <a:schemeClr val="bg1"/>
                </a:solidFill>
                <a:latin typeface="Lucida Sans Unicode" panose="020B0602030504020204" pitchFamily="34" charset="0"/>
                <a:cs typeface="Lucida Sans Unicode" panose="020B0602030504020204" pitchFamily="34" charset="0"/>
              </a:rPr>
              <a:t>Retirement benefit paid to a Plan.</a:t>
            </a:r>
          </a:p>
          <a:p>
            <a:pPr lvl="1"/>
            <a:r>
              <a:rPr lang="en-US" sz="2400" i="0" dirty="0">
                <a:solidFill>
                  <a:schemeClr val="bg1"/>
                </a:solidFill>
                <a:latin typeface="Lucida Sans Unicode" panose="020B0602030504020204" pitchFamily="34" charset="0"/>
                <a:cs typeface="Lucida Sans Unicode" panose="020B0602030504020204" pitchFamily="34" charset="0"/>
              </a:rPr>
              <a:t>Insurances – Health, Dental, Vision, LTC</a:t>
            </a:r>
          </a:p>
          <a:p>
            <a:pPr marL="0" indent="0">
              <a:buNone/>
            </a:pPr>
            <a:r>
              <a:rPr lang="en-US" i="0" dirty="0">
                <a:solidFill>
                  <a:schemeClr val="bg1"/>
                </a:solidFill>
                <a:latin typeface="Lucida Sans Unicode" panose="020B0602030504020204" pitchFamily="34" charset="0"/>
                <a:cs typeface="Lucida Sans Unicode" panose="020B0602030504020204" pitchFamily="34" charset="0"/>
              </a:rPr>
              <a:t>Business/Ministry Expense Reimbursements</a:t>
            </a:r>
          </a:p>
          <a:p>
            <a:pPr marL="0" indent="0">
              <a:buNone/>
            </a:pPr>
            <a:r>
              <a:rPr lang="en-US" i="0" dirty="0">
                <a:solidFill>
                  <a:schemeClr val="bg1"/>
                </a:solidFill>
                <a:latin typeface="Lucida Sans Unicode" panose="020B0602030504020204" pitchFamily="34" charset="0"/>
                <a:cs typeface="Lucida Sans Unicode" panose="020B0602030504020204" pitchFamily="34" charset="0"/>
              </a:rPr>
              <a:t>Personal Gifts</a:t>
            </a:r>
          </a:p>
          <a:p>
            <a:pPr marL="0" indent="0">
              <a:buNone/>
            </a:pPr>
            <a:r>
              <a:rPr lang="en-US" i="0" dirty="0">
                <a:solidFill>
                  <a:schemeClr val="bg1"/>
                </a:solidFill>
                <a:latin typeface="Lucida Sans Unicode" panose="020B0602030504020204" pitchFamily="34" charset="0"/>
                <a:cs typeface="Lucida Sans Unicode" panose="020B0602030504020204" pitchFamily="34" charset="0"/>
              </a:rPr>
              <a:t>Cell phone for ministry use</a:t>
            </a:r>
          </a:p>
          <a:p>
            <a:pPr marL="0" indent="0">
              <a:buNone/>
            </a:pPr>
            <a:r>
              <a:rPr lang="en-US" i="0" dirty="0">
                <a:solidFill>
                  <a:schemeClr val="bg1"/>
                </a:solidFill>
                <a:latin typeface="Lucida Sans Unicode" panose="020B0602030504020204" pitchFamily="34" charset="0"/>
                <a:cs typeface="Lucida Sans Unicode" panose="020B0602030504020204" pitchFamily="34" charset="0"/>
              </a:rPr>
              <a:t>Sabbaticals approved by arch/bishop</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21120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57200" y="152400"/>
            <a:ext cx="7924800" cy="762000"/>
          </a:xfrm>
        </p:spPr>
        <p:txBody>
          <a:bodyPr/>
          <a:lstStyle/>
          <a:p>
            <a:pPr>
              <a:buNone/>
            </a:pPr>
            <a:r>
              <a:rPr lang="en-US" sz="4800" i="0" dirty="0">
                <a:latin typeface="+mj-lt"/>
                <a:cs typeface="Lucida Sans Unicode" panose="020B0602030504020204" pitchFamily="34" charset="0"/>
              </a:rPr>
              <a:t>Clergy Compensation</a:t>
            </a:r>
          </a:p>
          <a:p>
            <a:pPr>
              <a:buNone/>
            </a:pPr>
            <a:endParaRPr lang="en-US" sz="2200" b="1" i="0" u="sng" dirty="0">
              <a:solidFill>
                <a:schemeClr val="accent6"/>
              </a:solidFill>
              <a:latin typeface="Lucida Sans Unicode" panose="020B0602030504020204" pitchFamily="34" charset="0"/>
              <a:cs typeface="Lucida Sans Unicode" panose="020B0602030504020204" pitchFamily="34" charset="0"/>
            </a:endParaRPr>
          </a:p>
          <a:p>
            <a:pPr>
              <a:buNone/>
            </a:pPr>
            <a:r>
              <a:rPr lang="en-US" sz="2200" b="1" i="0" u="sng" dirty="0">
                <a:solidFill>
                  <a:schemeClr val="accent6"/>
                </a:solidFill>
                <a:latin typeface="Lucida Sans Unicode" panose="020B0602030504020204" pitchFamily="34" charset="0"/>
                <a:cs typeface="Lucida Sans Unicode" panose="020B0602030504020204" pitchFamily="34" charset="0"/>
              </a:rPr>
              <a:t>What may be considered Personal Clergy Expenses:</a:t>
            </a:r>
          </a:p>
          <a:p>
            <a:pPr>
              <a:buNone/>
            </a:pPr>
            <a:r>
              <a:rPr lang="en-US" sz="2000" i="0" dirty="0">
                <a:solidFill>
                  <a:schemeClr val="bg1"/>
                </a:solidFill>
                <a:latin typeface="Lucida Sans Unicode" panose="020B0602030504020204" pitchFamily="34" charset="0"/>
                <a:cs typeface="Lucida Sans Unicode" panose="020B0602030504020204" pitchFamily="34" charset="0"/>
              </a:rPr>
              <a:t>Personal Cell phone (no staff access)</a:t>
            </a:r>
          </a:p>
          <a:p>
            <a:pPr>
              <a:buNone/>
            </a:pPr>
            <a:r>
              <a:rPr lang="en-US" sz="2000" i="0" dirty="0">
                <a:solidFill>
                  <a:schemeClr val="bg1"/>
                </a:solidFill>
                <a:latin typeface="Lucida Sans Unicode" panose="020B0602030504020204" pitchFamily="34" charset="0"/>
                <a:cs typeface="Lucida Sans Unicode" panose="020B0602030504020204" pitchFamily="34" charset="0"/>
              </a:rPr>
              <a:t>Personal food</a:t>
            </a:r>
          </a:p>
          <a:p>
            <a:pPr>
              <a:buNone/>
            </a:pPr>
            <a:r>
              <a:rPr lang="en-US" sz="2000" i="0" dirty="0">
                <a:solidFill>
                  <a:schemeClr val="bg1"/>
                </a:solidFill>
                <a:latin typeface="Lucida Sans Unicode" panose="020B0602030504020204" pitchFamily="34" charset="0"/>
                <a:cs typeface="Lucida Sans Unicode" panose="020B0602030504020204" pitchFamily="34" charset="0"/>
              </a:rPr>
              <a:t>Vestments and personal furniture</a:t>
            </a:r>
          </a:p>
          <a:p>
            <a:pPr>
              <a:buNone/>
            </a:pPr>
            <a:r>
              <a:rPr lang="en-US" sz="2000" i="0" dirty="0">
                <a:solidFill>
                  <a:schemeClr val="bg1"/>
                </a:solidFill>
                <a:latin typeface="Lucida Sans Unicode" panose="020B0602030504020204" pitchFamily="34" charset="0"/>
                <a:cs typeface="Lucida Sans Unicode" panose="020B0602030504020204" pitchFamily="34" charset="0"/>
              </a:rPr>
              <a:t>Housing and meals with friends or family</a:t>
            </a:r>
          </a:p>
          <a:p>
            <a:pPr>
              <a:buNone/>
            </a:pPr>
            <a:r>
              <a:rPr lang="en-US" sz="2000" i="0" dirty="0">
                <a:solidFill>
                  <a:schemeClr val="bg1"/>
                </a:solidFill>
                <a:latin typeface="Lucida Sans Unicode" panose="020B0602030504020204" pitchFamily="34" charset="0"/>
                <a:cs typeface="Lucida Sans Unicode" panose="020B0602030504020204" pitchFamily="34" charset="0"/>
              </a:rPr>
              <a:t>Clothes, clerics, personal hygiene products, vitamins, etc.</a:t>
            </a:r>
          </a:p>
          <a:p>
            <a:pPr>
              <a:buNone/>
            </a:pPr>
            <a:r>
              <a:rPr lang="en-US" sz="2000" i="0" dirty="0">
                <a:solidFill>
                  <a:schemeClr val="bg1"/>
                </a:solidFill>
                <a:latin typeface="Lucida Sans Unicode" panose="020B0602030504020204" pitchFamily="34" charset="0"/>
                <a:cs typeface="Lucida Sans Unicode" panose="020B0602030504020204" pitchFamily="34" charset="0"/>
              </a:rPr>
              <a:t>Vehicle Expenses</a:t>
            </a:r>
          </a:p>
          <a:p>
            <a:pPr>
              <a:buNone/>
            </a:pPr>
            <a:r>
              <a:rPr lang="en-US" sz="2000" i="0" dirty="0">
                <a:solidFill>
                  <a:schemeClr val="bg1"/>
                </a:solidFill>
                <a:latin typeface="Lucida Sans Unicode" panose="020B0602030504020204" pitchFamily="34" charset="0"/>
                <a:cs typeface="Lucida Sans Unicode" panose="020B0602030504020204" pitchFamily="34" charset="0"/>
              </a:rPr>
              <a:t>Insurance copays, deductibles, co-insurance</a:t>
            </a:r>
          </a:p>
          <a:p>
            <a:pPr>
              <a:buNone/>
            </a:pPr>
            <a:r>
              <a:rPr lang="en-US" sz="2000" i="0" dirty="0">
                <a:solidFill>
                  <a:schemeClr val="bg1"/>
                </a:solidFill>
                <a:latin typeface="Lucida Sans Unicode" panose="020B0602030504020204" pitchFamily="34" charset="0"/>
                <a:cs typeface="Lucida Sans Unicode" panose="020B0602030504020204" pitchFamily="34" charset="0"/>
              </a:rPr>
              <a:t>Personal use of postage, supplies, etc.</a:t>
            </a:r>
          </a:p>
          <a:p>
            <a:pPr>
              <a:buNone/>
            </a:pPr>
            <a:r>
              <a:rPr lang="en-US" sz="2000" i="0" dirty="0">
                <a:solidFill>
                  <a:schemeClr val="bg1"/>
                </a:solidFill>
                <a:latin typeface="Lucida Sans Unicode" panose="020B0602030504020204" pitchFamily="34" charset="0"/>
                <a:cs typeface="Lucida Sans Unicode" panose="020B0602030504020204" pitchFamily="34" charset="0"/>
              </a:rPr>
              <a:t>Vacation expenses</a:t>
            </a:r>
          </a:p>
          <a:p>
            <a:pPr>
              <a:buNone/>
            </a:pPr>
            <a:r>
              <a:rPr lang="en-US" sz="2000" i="0" dirty="0">
                <a:solidFill>
                  <a:schemeClr val="bg1"/>
                </a:solidFill>
                <a:latin typeface="Lucida Sans Unicode" panose="020B0602030504020204" pitchFamily="34" charset="0"/>
                <a:cs typeface="Lucida Sans Unicode" panose="020B0602030504020204" pitchFamily="34" charset="0"/>
              </a:rPr>
              <a:t>Hobbies/golf/health club memberships</a:t>
            </a:r>
          </a:p>
          <a:p>
            <a:pPr>
              <a:buNone/>
            </a:pPr>
            <a:r>
              <a:rPr lang="en-US" sz="2000" b="1" dirty="0">
                <a:solidFill>
                  <a:schemeClr val="bg1"/>
                </a:solidFill>
                <a:latin typeface="Lucida Sans Unicode" panose="020B0602030504020204" pitchFamily="34" charset="0"/>
                <a:cs typeface="Lucida Sans Unicode" panose="020B0602030504020204" pitchFamily="34" charset="0"/>
              </a:rPr>
              <a:t>Any reimbursement of these expenses could be taxable</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29865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7B95-D791-4812-BFE2-99E9D411F042}"/>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197FA8DF-CB13-DDD1-0B0B-58AC8142AB4A}"/>
              </a:ext>
            </a:extLst>
          </p:cNvPr>
          <p:cNvPicPr>
            <a:picLocks noChangeAspect="1" noChangeArrowheads="1"/>
          </p:cNvPicPr>
          <p:nvPr/>
        </p:nvPicPr>
        <p:blipFill>
          <a:blip r:embed="rId3" cstate="print"/>
          <a:srcRect/>
          <a:stretch>
            <a:fillRect/>
          </a:stretch>
        </p:blipFill>
        <p:spPr bwMode="auto">
          <a:xfrm>
            <a:off x="7696200" y="4953000"/>
            <a:ext cx="1447800" cy="1274945"/>
          </a:xfrm>
          <a:prstGeom prst="rect">
            <a:avLst/>
          </a:prstGeom>
          <a:noFill/>
        </p:spPr>
      </p:pic>
      <p:sp>
        <p:nvSpPr>
          <p:cNvPr id="5" name="Content Placeholder 2">
            <a:extLst>
              <a:ext uri="{FF2B5EF4-FFF2-40B4-BE49-F238E27FC236}">
                <a16:creationId xmlns:a16="http://schemas.microsoft.com/office/drawing/2014/main" id="{4F127D6F-95E5-9758-F9AE-E208E7CB815C}"/>
              </a:ext>
            </a:extLst>
          </p:cNvPr>
          <p:cNvSpPr>
            <a:spLocks noGrp="1"/>
          </p:cNvSpPr>
          <p:nvPr>
            <p:ph idx="1"/>
          </p:nvPr>
        </p:nvSpPr>
        <p:spPr>
          <a:xfrm>
            <a:off x="533400" y="76200"/>
            <a:ext cx="7924800" cy="762000"/>
          </a:xfrm>
        </p:spPr>
        <p:txBody>
          <a:bodyPr/>
          <a:lstStyle/>
          <a:p>
            <a:pPr>
              <a:buNone/>
            </a:pPr>
            <a:r>
              <a:rPr lang="en-US" sz="2800" i="0" dirty="0">
                <a:latin typeface="+mj-lt"/>
                <a:cs typeface="Lucida Sans Unicode" panose="020B0602030504020204" pitchFamily="34" charset="0"/>
              </a:rPr>
              <a:t>Clergy Compensation</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a:p>
            <a:pPr>
              <a:buNone/>
            </a:pPr>
            <a:endParaRPr lang="en-US"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a:extLst>
              <a:ext uri="{FF2B5EF4-FFF2-40B4-BE49-F238E27FC236}">
                <a16:creationId xmlns:a16="http://schemas.microsoft.com/office/drawing/2014/main" id="{77D2E8AC-D620-1007-EF33-19C89C9D24A6}"/>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28</a:t>
            </a:fld>
            <a:endParaRPr lang="en-US" dirty="0">
              <a:solidFill>
                <a:schemeClr val="bg1"/>
              </a:solidFill>
            </a:endParaRPr>
          </a:p>
        </p:txBody>
      </p:sp>
      <p:graphicFrame>
        <p:nvGraphicFramePr>
          <p:cNvPr id="2" name="Table 1">
            <a:extLst>
              <a:ext uri="{FF2B5EF4-FFF2-40B4-BE49-F238E27FC236}">
                <a16:creationId xmlns:a16="http://schemas.microsoft.com/office/drawing/2014/main" id="{BA380DF9-DA91-B0DA-399A-8AE61F9B1DC3}"/>
              </a:ext>
            </a:extLst>
          </p:cNvPr>
          <p:cNvGraphicFramePr>
            <a:graphicFrameLocks noGrp="1"/>
          </p:cNvGraphicFramePr>
          <p:nvPr>
            <p:extLst>
              <p:ext uri="{D42A27DB-BD31-4B8C-83A1-F6EECF244321}">
                <p14:modId xmlns:p14="http://schemas.microsoft.com/office/powerpoint/2010/main" val="3169357439"/>
              </p:ext>
            </p:extLst>
          </p:nvPr>
        </p:nvGraphicFramePr>
        <p:xfrm>
          <a:off x="0" y="838200"/>
          <a:ext cx="9105904" cy="5645360"/>
        </p:xfrm>
        <a:graphic>
          <a:graphicData uri="http://schemas.openxmlformats.org/drawingml/2006/table">
            <a:tbl>
              <a:tblPr>
                <a:tableStyleId>{16D9F66E-5EB9-4882-86FB-DCBF35E3C3E4}</a:tableStyleId>
              </a:tblPr>
              <a:tblGrid>
                <a:gridCol w="949109">
                  <a:extLst>
                    <a:ext uri="{9D8B030D-6E8A-4147-A177-3AD203B41FA5}">
                      <a16:colId xmlns:a16="http://schemas.microsoft.com/office/drawing/2014/main" val="3171547055"/>
                    </a:ext>
                  </a:extLst>
                </a:gridCol>
                <a:gridCol w="683889">
                  <a:extLst>
                    <a:ext uri="{9D8B030D-6E8A-4147-A177-3AD203B41FA5}">
                      <a16:colId xmlns:a16="http://schemas.microsoft.com/office/drawing/2014/main" val="948096822"/>
                    </a:ext>
                  </a:extLst>
                </a:gridCol>
                <a:gridCol w="740879">
                  <a:extLst>
                    <a:ext uri="{9D8B030D-6E8A-4147-A177-3AD203B41FA5}">
                      <a16:colId xmlns:a16="http://schemas.microsoft.com/office/drawing/2014/main" val="848101048"/>
                    </a:ext>
                  </a:extLst>
                </a:gridCol>
                <a:gridCol w="968840">
                  <a:extLst>
                    <a:ext uri="{9D8B030D-6E8A-4147-A177-3AD203B41FA5}">
                      <a16:colId xmlns:a16="http://schemas.microsoft.com/office/drawing/2014/main" val="310937561"/>
                    </a:ext>
                  </a:extLst>
                </a:gridCol>
                <a:gridCol w="869109">
                  <a:extLst>
                    <a:ext uri="{9D8B030D-6E8A-4147-A177-3AD203B41FA5}">
                      <a16:colId xmlns:a16="http://schemas.microsoft.com/office/drawing/2014/main" val="2178167658"/>
                    </a:ext>
                  </a:extLst>
                </a:gridCol>
                <a:gridCol w="1143376">
                  <a:extLst>
                    <a:ext uri="{9D8B030D-6E8A-4147-A177-3AD203B41FA5}">
                      <a16:colId xmlns:a16="http://schemas.microsoft.com/office/drawing/2014/main" val="674116166"/>
                    </a:ext>
                  </a:extLst>
                </a:gridCol>
                <a:gridCol w="142477">
                  <a:extLst>
                    <a:ext uri="{9D8B030D-6E8A-4147-A177-3AD203B41FA5}">
                      <a16:colId xmlns:a16="http://schemas.microsoft.com/office/drawing/2014/main" val="1878770274"/>
                    </a:ext>
                  </a:extLst>
                </a:gridCol>
                <a:gridCol w="869109">
                  <a:extLst>
                    <a:ext uri="{9D8B030D-6E8A-4147-A177-3AD203B41FA5}">
                      <a16:colId xmlns:a16="http://schemas.microsoft.com/office/drawing/2014/main" val="1945437798"/>
                    </a:ext>
                  </a:extLst>
                </a:gridCol>
                <a:gridCol w="1015147">
                  <a:extLst>
                    <a:ext uri="{9D8B030D-6E8A-4147-A177-3AD203B41FA5}">
                      <a16:colId xmlns:a16="http://schemas.microsoft.com/office/drawing/2014/main" val="2713104885"/>
                    </a:ext>
                  </a:extLst>
                </a:gridCol>
                <a:gridCol w="683889">
                  <a:extLst>
                    <a:ext uri="{9D8B030D-6E8A-4147-A177-3AD203B41FA5}">
                      <a16:colId xmlns:a16="http://schemas.microsoft.com/office/drawing/2014/main" val="3123331908"/>
                    </a:ext>
                  </a:extLst>
                </a:gridCol>
                <a:gridCol w="1040080">
                  <a:extLst>
                    <a:ext uri="{9D8B030D-6E8A-4147-A177-3AD203B41FA5}">
                      <a16:colId xmlns:a16="http://schemas.microsoft.com/office/drawing/2014/main" val="443328352"/>
                    </a:ext>
                  </a:extLst>
                </a:gridCol>
              </a:tblGrid>
              <a:tr h="443764">
                <a:tc>
                  <a:txBody>
                    <a:bodyPr/>
                    <a:lstStyle/>
                    <a:p>
                      <a:pPr algn="l"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sng" strike="noStrike" dirty="0">
                          <a:solidFill>
                            <a:schemeClr val="bg1"/>
                          </a:solidFill>
                          <a:effectLst/>
                        </a:rPr>
                        <a:t>PARISH/DIOCESAN REPORTING</a:t>
                      </a:r>
                      <a:endParaRPr lang="en-US" sz="900" b="1" i="0" u="sng"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r>
                        <a:rPr lang="en-US" sz="900" u="sng" strike="noStrike">
                          <a:solidFill>
                            <a:schemeClr val="bg1"/>
                          </a:solidFill>
                          <a:effectLst/>
                        </a:rPr>
                        <a:t> PRIEST REPORTING</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422714725"/>
                  </a:ext>
                </a:extLst>
              </a:tr>
              <a:tr h="152797">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411271945"/>
                  </a:ext>
                </a:extLst>
              </a:tr>
              <a:tr h="152797">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dirty="0">
                          <a:solidFill>
                            <a:schemeClr val="bg1"/>
                          </a:solidFill>
                          <a:effectLst/>
                        </a:rPr>
                        <a:t>W-2 Income</a:t>
                      </a:r>
                      <a:endParaRPr lang="en-US" sz="900" b="1" i="0" u="none"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1099-NEC</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Not reported</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Page 1 -1040</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Sch C-1040</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SE Tax</a:t>
                      </a:r>
                      <a:endParaRPr lang="en-US" sz="900" b="1"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Not reported</a:t>
                      </a:r>
                      <a:endParaRPr lang="en-US" sz="900" b="1"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778472662"/>
                  </a:ext>
                </a:extLst>
              </a:tr>
              <a:tr h="155105">
                <a:tc>
                  <a:txBody>
                    <a:bodyPr/>
                    <a:lstStyle/>
                    <a:p>
                      <a:pPr algn="l" fontAlgn="b"/>
                      <a:r>
                        <a:rPr lang="en-US" sz="1000" u="none" strike="noStrike" dirty="0">
                          <a:solidFill>
                            <a:schemeClr val="bg1"/>
                          </a:solidFill>
                          <a:effectLst/>
                        </a:rPr>
                        <a:t>Salary</a:t>
                      </a:r>
                      <a:endParaRPr lang="en-US" sz="10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N/A</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773603933"/>
                  </a:ext>
                </a:extLst>
              </a:tr>
              <a:tr h="152797">
                <a:tc gridSpan="3">
                  <a:txBody>
                    <a:bodyPr/>
                    <a:lstStyle/>
                    <a:p>
                      <a:pPr algn="l" fontAlgn="b"/>
                      <a:r>
                        <a:rPr lang="en-US" sz="900" u="none" strike="noStrike">
                          <a:solidFill>
                            <a:schemeClr val="bg1"/>
                          </a:solidFill>
                          <a:effectLst/>
                        </a:rPr>
                        <a:t>Allowance w/o substantiation</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ctr"/>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ctr"/>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951299673"/>
                  </a:ext>
                </a:extLst>
              </a:tr>
              <a:tr h="152797">
                <a:tc gridSpan="3">
                  <a:txBody>
                    <a:bodyPr/>
                    <a:lstStyle/>
                    <a:p>
                      <a:pPr algn="l" fontAlgn="b"/>
                      <a:r>
                        <a:rPr lang="en-US" sz="900" u="none" strike="noStrike">
                          <a:solidFill>
                            <a:schemeClr val="bg1"/>
                          </a:solidFill>
                          <a:effectLst/>
                        </a:rPr>
                        <a:t>(i.e., auto, food allowances)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ctr"/>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ctr"/>
                </a:tc>
                <a:tc>
                  <a:txBody>
                    <a:bodyPr/>
                    <a:lstStyle/>
                    <a:p>
                      <a:pPr algn="ctr" fontAlgn="ctr"/>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ctr"/>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4146978465"/>
                  </a:ext>
                </a:extLst>
              </a:tr>
              <a:tr h="152797">
                <a:tc gridSpan="3">
                  <a:txBody>
                    <a:bodyPr/>
                    <a:lstStyle/>
                    <a:p>
                      <a:pPr algn="l" fontAlgn="b"/>
                      <a:r>
                        <a:rPr lang="en-US" sz="900" u="none" strike="noStrike">
                          <a:solidFill>
                            <a:schemeClr val="bg1"/>
                          </a:solidFill>
                          <a:effectLst/>
                        </a:rPr>
                        <a:t>Allowance as reimbursement </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608249510"/>
                  </a:ext>
                </a:extLst>
              </a:tr>
              <a:tr h="152797">
                <a:tc gridSpan="2">
                  <a:txBody>
                    <a:bodyPr/>
                    <a:lstStyle/>
                    <a:p>
                      <a:pPr algn="l" fontAlgn="b"/>
                      <a:r>
                        <a:rPr lang="en-US" sz="900" u="none" strike="noStrike">
                          <a:solidFill>
                            <a:schemeClr val="bg1"/>
                          </a:solidFill>
                          <a:effectLst/>
                        </a:rPr>
                        <a:t>for expenses: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996041837"/>
                  </a:ext>
                </a:extLst>
              </a:tr>
              <a:tr h="152797">
                <a:tc gridSpan="3">
                  <a:txBody>
                    <a:bodyPr/>
                    <a:lstStyle/>
                    <a:p>
                      <a:pPr algn="l" fontAlgn="b"/>
                      <a:r>
                        <a:rPr lang="en-US" sz="900" u="none" strike="noStrike">
                          <a:solidFill>
                            <a:schemeClr val="bg1"/>
                          </a:solidFill>
                          <a:effectLst/>
                        </a:rPr>
                        <a:t> (a) Actual expenses with </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612441708"/>
                  </a:ext>
                </a:extLst>
              </a:tr>
              <a:tr h="152797">
                <a:tc gridSpan="3">
                  <a:txBody>
                    <a:bodyPr/>
                    <a:lstStyle/>
                    <a:p>
                      <a:pPr algn="l" fontAlgn="b"/>
                      <a:r>
                        <a:rPr lang="en-US" sz="900" u="none" strike="noStrike">
                          <a:solidFill>
                            <a:schemeClr val="bg1"/>
                          </a:solidFill>
                          <a:effectLst/>
                        </a:rPr>
                        <a:t>receipts submitted to parish</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89813299"/>
                  </a:ext>
                </a:extLst>
              </a:tr>
              <a:tr h="152797">
                <a:tc gridSpan="3">
                  <a:txBody>
                    <a:bodyPr/>
                    <a:lstStyle/>
                    <a:p>
                      <a:pPr algn="l" fontAlgn="b"/>
                      <a:r>
                        <a:rPr lang="en-US" sz="900" u="none" strike="noStrike">
                          <a:solidFill>
                            <a:schemeClr val="bg1"/>
                          </a:solidFill>
                          <a:effectLst/>
                        </a:rPr>
                        <a:t> (b) Using IRS per diem/mileage</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959924680"/>
                  </a:ext>
                </a:extLst>
              </a:tr>
              <a:tr h="152797">
                <a:tc gridSpan="3">
                  <a:txBody>
                    <a:bodyPr/>
                    <a:lstStyle/>
                    <a:p>
                      <a:pPr algn="l" fontAlgn="b"/>
                      <a:r>
                        <a:rPr lang="en-US" sz="900" u="none" strike="noStrike">
                          <a:solidFill>
                            <a:schemeClr val="bg1"/>
                          </a:solidFill>
                          <a:effectLst/>
                        </a:rPr>
                        <a:t>rates &amp; proper accounting to</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000884110"/>
                  </a:ext>
                </a:extLst>
              </a:tr>
              <a:tr h="152797">
                <a:tc>
                  <a:txBody>
                    <a:bodyPr/>
                    <a:lstStyle/>
                    <a:p>
                      <a:pPr algn="l" fontAlgn="b"/>
                      <a:r>
                        <a:rPr lang="en-US" sz="900" u="none" strike="noStrike">
                          <a:solidFill>
                            <a:schemeClr val="bg1"/>
                          </a:solidFill>
                          <a:effectLst/>
                        </a:rPr>
                        <a:t>parish</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23995477"/>
                  </a:ext>
                </a:extLst>
              </a:tr>
              <a:tr h="152797">
                <a:tc gridSpan="3">
                  <a:txBody>
                    <a:bodyPr/>
                    <a:lstStyle/>
                    <a:p>
                      <a:pPr algn="l" fontAlgn="b"/>
                      <a:r>
                        <a:rPr lang="en-US" sz="900" u="none" strike="noStrike">
                          <a:solidFill>
                            <a:schemeClr val="bg1"/>
                          </a:solidFill>
                          <a:effectLst/>
                        </a:rPr>
                        <a:t>Reimbursement for SECA tax</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877834478"/>
                  </a:ext>
                </a:extLst>
              </a:tr>
              <a:tr h="152797">
                <a:tc gridSpan="2">
                  <a:txBody>
                    <a:bodyPr/>
                    <a:lstStyle/>
                    <a:p>
                      <a:pPr algn="l" fontAlgn="b"/>
                      <a:r>
                        <a:rPr lang="en-US" sz="900" u="none" strike="noStrike">
                          <a:solidFill>
                            <a:schemeClr val="bg1"/>
                          </a:solidFill>
                          <a:effectLst/>
                        </a:rPr>
                        <a:t>paid by parish</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X</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687675568"/>
                  </a:ext>
                </a:extLst>
              </a:tr>
              <a:tr h="152797">
                <a:tc gridSpan="3">
                  <a:txBody>
                    <a:bodyPr/>
                    <a:lstStyle/>
                    <a:p>
                      <a:pPr algn="l" fontAlgn="b"/>
                      <a:r>
                        <a:rPr lang="en-US" sz="900" u="none" strike="noStrike">
                          <a:solidFill>
                            <a:schemeClr val="bg1"/>
                          </a:solidFill>
                          <a:effectLst/>
                        </a:rPr>
                        <a:t>Mass stipends &amp; stole fees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2007686981"/>
                  </a:ext>
                </a:extLst>
              </a:tr>
              <a:tr h="152797">
                <a:tc gridSpan="3">
                  <a:txBody>
                    <a:bodyPr/>
                    <a:lstStyle/>
                    <a:p>
                      <a:pPr algn="l" fontAlgn="b"/>
                      <a:r>
                        <a:rPr lang="en-US" sz="900" u="none" strike="noStrike">
                          <a:solidFill>
                            <a:schemeClr val="bg1"/>
                          </a:solidFill>
                          <a:effectLst/>
                        </a:rPr>
                        <a:t>collected by parish &amp; paid to</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752543423"/>
                  </a:ext>
                </a:extLst>
              </a:tr>
              <a:tr h="152797">
                <a:tc>
                  <a:txBody>
                    <a:bodyPr/>
                    <a:lstStyle/>
                    <a:p>
                      <a:pPr algn="l" fontAlgn="b"/>
                      <a:r>
                        <a:rPr lang="en-US" sz="900" u="none" strike="noStrike">
                          <a:solidFill>
                            <a:schemeClr val="bg1"/>
                          </a:solidFill>
                          <a:effectLst/>
                        </a:rPr>
                        <a:t>priest</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415913508"/>
                  </a:ext>
                </a:extLst>
              </a:tr>
              <a:tr h="152797">
                <a:tc gridSpan="3">
                  <a:txBody>
                    <a:bodyPr/>
                    <a:lstStyle/>
                    <a:p>
                      <a:pPr algn="l" fontAlgn="b"/>
                      <a:r>
                        <a:rPr lang="en-US" sz="900" u="none" strike="noStrike">
                          <a:solidFill>
                            <a:schemeClr val="bg1"/>
                          </a:solidFill>
                          <a:effectLst/>
                        </a:rPr>
                        <a:t>Mass stipends &amp; stole fees </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81145909"/>
                  </a:ext>
                </a:extLst>
              </a:tr>
              <a:tr h="152797">
                <a:tc gridSpan="3">
                  <a:txBody>
                    <a:bodyPr/>
                    <a:lstStyle/>
                    <a:p>
                      <a:pPr algn="l" fontAlgn="b"/>
                      <a:r>
                        <a:rPr lang="en-US" sz="900" u="none" strike="noStrike">
                          <a:solidFill>
                            <a:schemeClr val="bg1"/>
                          </a:solidFill>
                          <a:effectLst/>
                        </a:rPr>
                        <a:t>paid directly to priest by</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474404239"/>
                  </a:ext>
                </a:extLst>
              </a:tr>
              <a:tr h="152797">
                <a:tc gridSpan="2">
                  <a:txBody>
                    <a:bodyPr/>
                    <a:lstStyle/>
                    <a:p>
                      <a:pPr algn="l" fontAlgn="b"/>
                      <a:r>
                        <a:rPr lang="en-US" sz="900" u="none" strike="noStrike">
                          <a:solidFill>
                            <a:schemeClr val="bg1"/>
                          </a:solidFill>
                          <a:effectLst/>
                        </a:rPr>
                        <a:t>parishioners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4058323546"/>
                  </a:ext>
                </a:extLst>
              </a:tr>
              <a:tr h="152797">
                <a:tc gridSpan="3">
                  <a:txBody>
                    <a:bodyPr/>
                    <a:lstStyle/>
                    <a:p>
                      <a:pPr algn="l" fontAlgn="b"/>
                      <a:r>
                        <a:rPr lang="en-US" sz="900" u="none" strike="noStrike">
                          <a:solidFill>
                            <a:schemeClr val="bg1"/>
                          </a:solidFill>
                          <a:effectLst/>
                        </a:rPr>
                        <a:t>Stipends/Other parishes, etc.</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639153845"/>
                  </a:ext>
                </a:extLst>
              </a:tr>
              <a:tr h="152797">
                <a:tc gridSpan="3">
                  <a:txBody>
                    <a:bodyPr/>
                    <a:lstStyle/>
                    <a:p>
                      <a:pPr algn="l" fontAlgn="b"/>
                      <a:r>
                        <a:rPr lang="en-US" sz="900" u="none" strike="noStrike">
                          <a:solidFill>
                            <a:schemeClr val="bg1"/>
                          </a:solidFill>
                          <a:effectLst/>
                        </a:rPr>
                        <a:t>Gifts of "love &amp; affection"</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955368355"/>
                  </a:ext>
                </a:extLst>
              </a:tr>
              <a:tr h="152797">
                <a:tc gridSpan="3">
                  <a:txBody>
                    <a:bodyPr/>
                    <a:lstStyle/>
                    <a:p>
                      <a:pPr algn="l" fontAlgn="b"/>
                      <a:r>
                        <a:rPr lang="en-US" sz="900" u="none" strike="noStrike">
                          <a:solidFill>
                            <a:schemeClr val="bg1"/>
                          </a:solidFill>
                          <a:effectLst/>
                        </a:rPr>
                        <a:t>&amp; not for services (parish</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617252753"/>
                  </a:ext>
                </a:extLst>
              </a:tr>
              <a:tr h="152797">
                <a:tc gridSpan="3">
                  <a:txBody>
                    <a:bodyPr/>
                    <a:lstStyle/>
                    <a:p>
                      <a:pPr algn="l" fontAlgn="b"/>
                      <a:r>
                        <a:rPr lang="en-US" sz="900" u="none" strike="noStrike">
                          <a:solidFill>
                            <a:schemeClr val="bg1"/>
                          </a:solidFill>
                          <a:effectLst/>
                        </a:rPr>
                        <a:t>cannot give-considered bonus)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547579298"/>
                  </a:ext>
                </a:extLst>
              </a:tr>
              <a:tr h="152797">
                <a:tc gridSpan="3">
                  <a:txBody>
                    <a:bodyPr/>
                    <a:lstStyle/>
                    <a:p>
                      <a:pPr algn="l" fontAlgn="b"/>
                      <a:r>
                        <a:rPr lang="en-US" sz="900" u="none" strike="noStrike">
                          <a:solidFill>
                            <a:schemeClr val="bg1"/>
                          </a:solidFill>
                          <a:effectLst/>
                        </a:rPr>
                        <a:t>Professional fees to visiting</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867731581"/>
                  </a:ext>
                </a:extLst>
              </a:tr>
              <a:tr h="152797">
                <a:tc>
                  <a:txBody>
                    <a:bodyPr/>
                    <a:lstStyle/>
                    <a:p>
                      <a:pPr algn="l" fontAlgn="b"/>
                      <a:r>
                        <a:rPr lang="en-US" sz="900" u="none" strike="noStrike">
                          <a:solidFill>
                            <a:schemeClr val="bg1"/>
                          </a:solidFill>
                          <a:effectLst/>
                        </a:rPr>
                        <a:t>clergy</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329176608"/>
                  </a:ext>
                </a:extLst>
              </a:tr>
              <a:tr h="152797">
                <a:tc gridSpan="3">
                  <a:txBody>
                    <a:bodyPr/>
                    <a:lstStyle/>
                    <a:p>
                      <a:pPr algn="l" fontAlgn="b"/>
                      <a:r>
                        <a:rPr lang="en-US" sz="900" u="none" strike="noStrike">
                          <a:solidFill>
                            <a:schemeClr val="bg1"/>
                          </a:solidFill>
                          <a:effectLst/>
                        </a:rPr>
                        <a:t>Room &amp; Board (Fair Market</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920593006"/>
                  </a:ext>
                </a:extLst>
              </a:tr>
              <a:tr h="152797">
                <a:tc gridSpan="3">
                  <a:txBody>
                    <a:bodyPr/>
                    <a:lstStyle/>
                    <a:p>
                      <a:pPr algn="l" fontAlgn="b"/>
                      <a:r>
                        <a:rPr lang="en-US" sz="900" u="none" strike="noStrike">
                          <a:solidFill>
                            <a:schemeClr val="bg1"/>
                          </a:solidFill>
                          <a:effectLst/>
                        </a:rPr>
                        <a:t>Rental Value of furnished </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867147540"/>
                  </a:ext>
                </a:extLst>
              </a:tr>
              <a:tr h="152797">
                <a:tc gridSpan="3">
                  <a:txBody>
                    <a:bodyPr/>
                    <a:lstStyle/>
                    <a:p>
                      <a:pPr algn="l" fontAlgn="b"/>
                      <a:r>
                        <a:rPr lang="en-US" sz="900" u="none" strike="noStrike">
                          <a:solidFill>
                            <a:schemeClr val="bg1"/>
                          </a:solidFill>
                          <a:effectLst/>
                        </a:rPr>
                        <a:t>rectory, plus utlities paid</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400363999"/>
                  </a:ext>
                </a:extLst>
              </a:tr>
              <a:tr h="152797">
                <a:tc gridSpan="3">
                  <a:txBody>
                    <a:bodyPr/>
                    <a:lstStyle/>
                    <a:p>
                      <a:pPr algn="l" fontAlgn="b"/>
                      <a:r>
                        <a:rPr lang="en-US" sz="900" u="none" strike="noStrike">
                          <a:solidFill>
                            <a:schemeClr val="bg1"/>
                          </a:solidFill>
                          <a:effectLst/>
                        </a:rPr>
                        <a:t>Social Security benefits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207839407"/>
                  </a:ext>
                </a:extLst>
              </a:tr>
              <a:tr h="152797">
                <a:tc gridSpan="2">
                  <a:txBody>
                    <a:bodyPr/>
                    <a:lstStyle/>
                    <a:p>
                      <a:pPr algn="l" fontAlgn="b"/>
                      <a:r>
                        <a:rPr lang="en-US" sz="900" u="none" strike="noStrike">
                          <a:solidFill>
                            <a:schemeClr val="bg1"/>
                          </a:solidFill>
                          <a:effectLst/>
                        </a:rPr>
                        <a:t>Investment earnings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a:txBody>
                    <a:bodyPr/>
                    <a:lstStyle/>
                    <a:p>
                      <a:pPr algn="l"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1102534616"/>
                  </a:ext>
                </a:extLst>
              </a:tr>
              <a:tr h="152797">
                <a:tc gridSpan="3">
                  <a:txBody>
                    <a:bodyPr/>
                    <a:lstStyle/>
                    <a:p>
                      <a:pPr algn="l" fontAlgn="b"/>
                      <a:r>
                        <a:rPr lang="en-US" sz="900" u="none" strike="noStrike">
                          <a:solidFill>
                            <a:schemeClr val="bg1"/>
                          </a:solidFill>
                          <a:effectLst/>
                        </a:rPr>
                        <a:t>Pension/retirement benefits</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N/A</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X</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509048624"/>
                  </a:ext>
                </a:extLst>
              </a:tr>
              <a:tr h="152797">
                <a:tc gridSpan="4">
                  <a:txBody>
                    <a:bodyPr/>
                    <a:lstStyle/>
                    <a:p>
                      <a:pPr algn="l" fontAlgn="b"/>
                      <a:r>
                        <a:rPr lang="en-US" sz="900" u="none" strike="noStrike">
                          <a:solidFill>
                            <a:schemeClr val="bg1"/>
                          </a:solidFill>
                          <a:effectLst/>
                        </a:rPr>
                        <a:t>(1099-R reporting if diocesan plan)</a:t>
                      </a:r>
                      <a:endParaRPr lang="en-US" sz="900" b="0" i="0" u="none" strike="noStrike">
                        <a:solidFill>
                          <a:schemeClr val="bg1"/>
                        </a:solidFill>
                        <a:effectLst/>
                        <a:latin typeface="Aptos Narrow" panose="020B0004020202020204" pitchFamily="34" charset="0"/>
                      </a:endParaRPr>
                    </a:p>
                  </a:txBody>
                  <a:tcPr marL="6895" marR="6895" marT="689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a:solidFill>
                            <a:schemeClr val="bg1"/>
                          </a:solidFill>
                          <a:effectLst/>
                        </a:rPr>
                        <a:t> </a:t>
                      </a:r>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921456454"/>
                  </a:ext>
                </a:extLst>
              </a:tr>
              <a:tr h="152797">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dirty="0">
                        <a:solidFill>
                          <a:schemeClr val="bg1"/>
                        </a:solidFill>
                        <a:effectLst/>
                        <a:latin typeface="Aptos Narrow" panose="020B0004020202020204" pitchFamily="34" charset="0"/>
                      </a:endParaRPr>
                    </a:p>
                  </a:txBody>
                  <a:tcPr marL="6895" marR="6895" marT="6895" marB="0" anchor="b"/>
                </a:tc>
                <a:tc>
                  <a:txBody>
                    <a:bodyPr/>
                    <a:lstStyle/>
                    <a:p>
                      <a:pPr algn="l"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a:solidFill>
                          <a:schemeClr val="bg1"/>
                        </a:solidFill>
                        <a:effectLst/>
                        <a:latin typeface="Aptos Narrow" panose="020B0004020202020204" pitchFamily="34" charset="0"/>
                      </a:endParaRPr>
                    </a:p>
                  </a:txBody>
                  <a:tcPr marL="6895" marR="6895" marT="6895" marB="0" anchor="b"/>
                </a:tc>
                <a:tc>
                  <a:txBody>
                    <a:bodyPr/>
                    <a:lstStyle/>
                    <a:p>
                      <a:pPr algn="ctr" fontAlgn="b"/>
                      <a:endParaRPr lang="en-US" sz="900" b="0" i="0" u="none" strike="noStrike" dirty="0">
                        <a:solidFill>
                          <a:schemeClr val="bg1"/>
                        </a:solidFill>
                        <a:effectLst/>
                        <a:latin typeface="Aptos Narrow" panose="020B0004020202020204" pitchFamily="34" charset="0"/>
                      </a:endParaRPr>
                    </a:p>
                  </a:txBody>
                  <a:tcPr marL="6895" marR="6895" marT="6895" marB="0" anchor="b"/>
                </a:tc>
                <a:extLst>
                  <a:ext uri="{0D108BD9-81ED-4DB2-BD59-A6C34878D82A}">
                    <a16:rowId xmlns:a16="http://schemas.microsoft.com/office/drawing/2014/main" val="3693250969"/>
                  </a:ext>
                </a:extLst>
              </a:tr>
            </a:tbl>
          </a:graphicData>
        </a:graphic>
      </p:graphicFrame>
      <p:pic>
        <p:nvPicPr>
          <p:cNvPr id="6" name="Picture 4" descr="piece">
            <a:extLst>
              <a:ext uri="{FF2B5EF4-FFF2-40B4-BE49-F238E27FC236}">
                <a16:creationId xmlns:a16="http://schemas.microsoft.com/office/drawing/2014/main" id="{ACE335AA-59C4-4AEC-888E-C2325294D4B3}"/>
              </a:ext>
            </a:extLst>
          </p:cNvPr>
          <p:cNvPicPr>
            <a:picLocks noChangeAspect="1" noChangeArrowheads="1"/>
          </p:cNvPicPr>
          <p:nvPr/>
        </p:nvPicPr>
        <p:blipFill>
          <a:blip r:embed="rId3" cstate="print"/>
          <a:srcRect/>
          <a:stretch>
            <a:fillRect/>
          </a:stretch>
        </p:blipFill>
        <p:spPr bwMode="auto">
          <a:xfrm>
            <a:off x="7886700" y="5381721"/>
            <a:ext cx="1219200" cy="1073638"/>
          </a:xfrm>
          <a:prstGeom prst="rect">
            <a:avLst/>
          </a:prstGeom>
          <a:noFill/>
        </p:spPr>
      </p:pic>
    </p:spTree>
    <p:extLst>
      <p:ext uri="{BB962C8B-B14F-4D97-AF65-F5344CB8AC3E}">
        <p14:creationId xmlns:p14="http://schemas.microsoft.com/office/powerpoint/2010/main" val="343968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28600" y="152400"/>
            <a:ext cx="7924800" cy="762000"/>
          </a:xfrm>
        </p:spPr>
        <p:txBody>
          <a:bodyPr/>
          <a:lstStyle/>
          <a:p>
            <a:pPr>
              <a:buNone/>
            </a:pPr>
            <a:r>
              <a:rPr lang="en-US" sz="4800" i="0" dirty="0">
                <a:latin typeface="+mj-lt"/>
                <a:cs typeface="Lucida Sans Unicode" panose="020B0602030504020204" pitchFamily="34" charset="0"/>
              </a:rPr>
              <a:t>Tax Forms	</a:t>
            </a:r>
            <a:endParaRPr lang="en-US" sz="4800" i="0" dirty="0">
              <a:solidFill>
                <a:schemeClr val="bg1"/>
              </a:solidFill>
              <a:latin typeface="+mj-lt"/>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29</a:t>
            </a:fld>
            <a:endParaRPr lang="en-US" dirty="0">
              <a:solidFill>
                <a:schemeClr val="bg1"/>
              </a:solidFill>
            </a:endParaRPr>
          </a:p>
        </p:txBody>
      </p:sp>
      <p:sp>
        <p:nvSpPr>
          <p:cNvPr id="4" name="Rectangle 3"/>
          <p:cNvSpPr/>
          <p:nvPr/>
        </p:nvSpPr>
        <p:spPr>
          <a:xfrm>
            <a:off x="304800" y="874454"/>
            <a:ext cx="7162800" cy="4524315"/>
          </a:xfrm>
          <a:prstGeom prst="rect">
            <a:avLst/>
          </a:prstGeom>
        </p:spPr>
        <p:txBody>
          <a:bodyPr wrap="square">
            <a:spAutoFit/>
          </a:bodyPr>
          <a:lstStyle/>
          <a:p>
            <a:endParaRPr lang="en-US" sz="2400" dirty="0">
              <a:solidFill>
                <a:schemeClr val="bg1"/>
              </a:solidFill>
            </a:endParaRPr>
          </a:p>
          <a:p>
            <a:r>
              <a:rPr lang="en-US" sz="2400" dirty="0">
                <a:solidFill>
                  <a:schemeClr val="bg1"/>
                </a:solidFill>
                <a:latin typeface="Lucida Sans Unicode" panose="020B0602030504020204" pitchFamily="34" charset="0"/>
                <a:cs typeface="Lucida Sans Unicode" panose="020B0602030504020204" pitchFamily="34" charset="0"/>
              </a:rPr>
              <a:t>Form 1040 – pages 1 and 2</a:t>
            </a:r>
          </a:p>
          <a:p>
            <a:r>
              <a:rPr lang="en-US" sz="2400" dirty="0">
                <a:solidFill>
                  <a:schemeClr val="bg1"/>
                </a:solidFill>
                <a:latin typeface="Lucida Sans Unicode" panose="020B0602030504020204" pitchFamily="34" charset="0"/>
                <a:cs typeface="Lucida Sans Unicode" panose="020B0602030504020204" pitchFamily="34" charset="0"/>
              </a:rPr>
              <a:t>Schedule 1 – Deductible part of self-employment tax</a:t>
            </a:r>
          </a:p>
          <a:p>
            <a:pPr lvl="3"/>
            <a:r>
              <a:rPr lang="en-US" sz="2400" dirty="0">
                <a:solidFill>
                  <a:schemeClr val="bg1"/>
                </a:solidFill>
                <a:latin typeface="Lucida Sans Unicode" panose="020B0602030504020204" pitchFamily="34" charset="0"/>
                <a:cs typeface="Lucida Sans Unicode" panose="020B0602030504020204" pitchFamily="34" charset="0"/>
              </a:rPr>
              <a:t>Business Income/Loss from Sch. C</a:t>
            </a:r>
          </a:p>
          <a:p>
            <a:pPr lvl="3"/>
            <a:r>
              <a:rPr lang="en-US" sz="2400" dirty="0">
                <a:solidFill>
                  <a:schemeClr val="bg1"/>
                </a:solidFill>
                <a:latin typeface="Lucida Sans Unicode" panose="020B0602030504020204" pitchFamily="34" charset="0"/>
                <a:cs typeface="Lucida Sans Unicode" panose="020B0602030504020204" pitchFamily="34" charset="0"/>
              </a:rPr>
              <a:t>Educator Expenses if teacher</a:t>
            </a:r>
          </a:p>
          <a:p>
            <a:pPr lvl="3"/>
            <a:r>
              <a:rPr lang="en-US" sz="2400" b="1" dirty="0">
                <a:solidFill>
                  <a:schemeClr val="bg1"/>
                </a:solidFill>
                <a:latin typeface="Lucida Sans Unicode" panose="020B0602030504020204" pitchFamily="34" charset="0"/>
                <a:cs typeface="Lucida Sans Unicode" panose="020B0602030504020204" pitchFamily="34" charset="0"/>
              </a:rPr>
              <a:t>Deductible ½ Self-employment Tax from Schedule SE</a:t>
            </a:r>
          </a:p>
          <a:p>
            <a:pPr lvl="3"/>
            <a:r>
              <a:rPr lang="en-US" sz="2400" dirty="0">
                <a:solidFill>
                  <a:schemeClr val="bg1"/>
                </a:solidFill>
                <a:latin typeface="Lucida Sans Unicode" panose="020B0602030504020204" pitchFamily="34" charset="0"/>
                <a:cs typeface="Lucida Sans Unicode" panose="020B0602030504020204" pitchFamily="34" charset="0"/>
              </a:rPr>
              <a:t>IRA Deduction</a:t>
            </a:r>
          </a:p>
          <a:p>
            <a:pPr lvl="3"/>
            <a:r>
              <a:rPr lang="en-US" sz="2400" dirty="0">
                <a:solidFill>
                  <a:schemeClr val="bg1"/>
                </a:solidFill>
                <a:latin typeface="Lucida Sans Unicode" panose="020B0602030504020204" pitchFamily="34" charset="0"/>
                <a:cs typeface="Lucida Sans Unicode" panose="020B0602030504020204" pitchFamily="34" charset="0"/>
              </a:rPr>
              <a:t>Student Loan Interest if applicable</a:t>
            </a:r>
          </a:p>
          <a:p>
            <a:r>
              <a:rPr lang="en-US" sz="2400" dirty="0">
                <a:solidFill>
                  <a:schemeClr val="bg1"/>
                </a:solidFill>
                <a:latin typeface="Lucida Sans Unicode" panose="020B0602030504020204" pitchFamily="34" charset="0"/>
                <a:cs typeface="Lucida Sans Unicode" panose="020B0602030504020204" pitchFamily="34" charset="0"/>
              </a:rPr>
              <a:t>Schedule 2 – Self-employment tax for Sch. SE</a:t>
            </a:r>
          </a:p>
          <a:p>
            <a:r>
              <a:rPr lang="en-US" sz="2400" dirty="0">
                <a:solidFill>
                  <a:schemeClr val="bg1"/>
                </a:solidFill>
                <a:latin typeface="Lucida Sans Unicode" panose="020B0602030504020204" pitchFamily="34" charset="0"/>
                <a:cs typeface="Lucida Sans Unicode" panose="020B0602030504020204" pitchFamily="34" charset="0"/>
              </a:rPr>
              <a:t>Schedule 3 - Saver’s Credit [Form 8880]</a:t>
            </a:r>
          </a:p>
        </p:txBody>
      </p:sp>
    </p:spTree>
    <p:extLst>
      <p:ext uri="{BB962C8B-B14F-4D97-AF65-F5344CB8AC3E}">
        <p14:creationId xmlns:p14="http://schemas.microsoft.com/office/powerpoint/2010/main" val="261313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382000" cy="914400"/>
          </a:xfrm>
        </p:spPr>
        <p:txBody>
          <a:bodyPr/>
          <a:lstStyle/>
          <a:p>
            <a:r>
              <a:rPr lang="en-US" dirty="0"/>
              <a:t>Disclaimer	</a:t>
            </a:r>
          </a:p>
        </p:txBody>
      </p:sp>
      <p:sp>
        <p:nvSpPr>
          <p:cNvPr id="4099" name="Rectangle 3"/>
          <p:cNvSpPr>
            <a:spLocks noGrp="1" noChangeArrowheads="1"/>
          </p:cNvSpPr>
          <p:nvPr>
            <p:ph type="body" idx="1"/>
          </p:nvPr>
        </p:nvSpPr>
        <p:spPr>
          <a:xfrm>
            <a:off x="304800" y="1676400"/>
            <a:ext cx="7696200" cy="4114800"/>
          </a:xfrm>
        </p:spPr>
        <p:txBody>
          <a:bodyPr/>
          <a:lstStyle/>
          <a:p>
            <a:r>
              <a:rPr lang="en-US" sz="1800" dirty="0"/>
              <a:t>This presentation is designed to provide accurate information with regard to the subject matter covered.  It is presented  with the understanding that the presenters are not engaged in rendering legal, accounting, or other professional services.  If legal advice or expert assistance is required, the services of a competent professional person should be obtained.</a:t>
            </a:r>
          </a:p>
          <a:p>
            <a:endParaRPr lang="en-US" sz="1800" dirty="0"/>
          </a:p>
          <a:p>
            <a:r>
              <a:rPr lang="en-US" sz="1800" dirty="0"/>
              <a:t>Every reasonable effort has been made to make the information in this presentation as current possible.  Federal tax laws, however, are subject to change, and tax forms may change.  Further, court decisions and IRS rulings can significantly affect the application of Federal tax laws to individual circumstances.  Such changes may affect the accuracy of this information.</a:t>
            </a:r>
          </a:p>
          <a:p>
            <a:pPr>
              <a:buNone/>
            </a:pPr>
            <a:endParaRPr lang="en-US" sz="1800" i="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a:t>
            </a:fld>
            <a:endParaRPr lang="en-US" dirty="0">
              <a:solidFill>
                <a:schemeClr val="bg1"/>
              </a:solidFill>
            </a:endParaRPr>
          </a:p>
        </p:txBody>
      </p:sp>
      <p:pic>
        <p:nvPicPr>
          <p:cNvPr id="5" name="Picture 4" descr="piece"/>
          <p:cNvPicPr>
            <a:picLocks noChangeAspect="1" noChangeArrowheads="1"/>
          </p:cNvPicPr>
          <p:nvPr/>
        </p:nvPicPr>
        <p:blipFill>
          <a:blip r:embed="rId3" cstate="print"/>
          <a:srcRect/>
          <a:stretch>
            <a:fillRect/>
          </a:stretch>
        </p:blipFill>
        <p:spPr bwMode="auto">
          <a:xfrm>
            <a:off x="7239000" y="4960938"/>
            <a:ext cx="1676400" cy="1439862"/>
          </a:xfrm>
          <a:prstGeom prst="rect">
            <a:avLst/>
          </a:prstGeom>
          <a:noFill/>
        </p:spPr>
      </p:pic>
    </p:spTree>
    <p:extLst>
      <p:ext uri="{BB962C8B-B14F-4D97-AF65-F5344CB8AC3E}">
        <p14:creationId xmlns:p14="http://schemas.microsoft.com/office/powerpoint/2010/main" val="5408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228600" y="152400"/>
            <a:ext cx="7924800" cy="762000"/>
          </a:xfrm>
        </p:spPr>
        <p:txBody>
          <a:bodyPr/>
          <a:lstStyle/>
          <a:p>
            <a:pPr>
              <a:buNone/>
            </a:pPr>
            <a:r>
              <a:rPr lang="en-US" sz="4800" i="0" dirty="0">
                <a:latin typeface="+mj-lt"/>
                <a:cs typeface="Lucida Sans Unicode" panose="020B0602030504020204" pitchFamily="34" charset="0"/>
              </a:rPr>
              <a:t>Tax Forms	</a:t>
            </a:r>
            <a:endParaRPr lang="en-US" sz="4800" i="0" dirty="0">
              <a:solidFill>
                <a:schemeClr val="bg1"/>
              </a:solidFill>
              <a:latin typeface="+mj-lt"/>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30</a:t>
            </a:fld>
            <a:endParaRPr lang="en-US" dirty="0">
              <a:solidFill>
                <a:schemeClr val="bg1"/>
              </a:solidFill>
            </a:endParaRPr>
          </a:p>
        </p:txBody>
      </p:sp>
      <p:sp>
        <p:nvSpPr>
          <p:cNvPr id="4" name="Rectangle 3"/>
          <p:cNvSpPr/>
          <p:nvPr/>
        </p:nvSpPr>
        <p:spPr>
          <a:xfrm>
            <a:off x="304800" y="1371600"/>
            <a:ext cx="7772400" cy="4093428"/>
          </a:xfrm>
          <a:prstGeom prst="rect">
            <a:avLst/>
          </a:prstGeom>
        </p:spPr>
        <p:txBody>
          <a:bodyPr wrap="square">
            <a:spAutoFit/>
          </a:bodyPr>
          <a:lstStyle/>
          <a:p>
            <a:endParaRPr lang="en-US" sz="2000" dirty="0">
              <a:solidFill>
                <a:schemeClr val="bg1"/>
              </a:solidFill>
              <a:latin typeface="Lucida Sans Unicode" panose="020B0602030504020204" pitchFamily="34" charset="0"/>
              <a:cs typeface="Lucida Sans Unicode" panose="020B0602030504020204" pitchFamily="34" charset="0"/>
            </a:endParaRPr>
          </a:p>
          <a:p>
            <a:r>
              <a:rPr lang="en-US" sz="2400" dirty="0">
                <a:solidFill>
                  <a:schemeClr val="bg1"/>
                </a:solidFill>
                <a:latin typeface="Lucida Sans Unicode" panose="020B0602030504020204" pitchFamily="34" charset="0"/>
                <a:cs typeface="Lucida Sans Unicode" panose="020B0602030504020204" pitchFamily="34" charset="0"/>
              </a:rPr>
              <a:t>Schedule A – Itemized Deductions, SALT,</a:t>
            </a:r>
          </a:p>
          <a:p>
            <a:r>
              <a:rPr lang="en-US" sz="2400" dirty="0">
                <a:solidFill>
                  <a:schemeClr val="bg1"/>
                </a:solidFill>
                <a:latin typeface="Lucida Sans Unicode" panose="020B0602030504020204" pitchFamily="34" charset="0"/>
                <a:cs typeface="Lucida Sans Unicode" panose="020B0602030504020204" pitchFamily="34" charset="0"/>
              </a:rPr>
              <a:t>	Charity, Medical, Mortgage Interest</a:t>
            </a:r>
          </a:p>
          <a:p>
            <a:r>
              <a:rPr lang="en-US" sz="2400" dirty="0">
                <a:solidFill>
                  <a:schemeClr val="bg1"/>
                </a:solidFill>
                <a:latin typeface="Lucida Sans Unicode" panose="020B0602030504020204" pitchFamily="34" charset="0"/>
                <a:cs typeface="Lucida Sans Unicode" panose="020B0602030504020204" pitchFamily="34" charset="0"/>
              </a:rPr>
              <a:t>Schedule C – Business Income/loss </a:t>
            </a:r>
          </a:p>
          <a:p>
            <a:r>
              <a:rPr lang="en-US" sz="2400" dirty="0">
                <a:solidFill>
                  <a:schemeClr val="bg1"/>
                </a:solidFill>
                <a:latin typeface="Lucida Sans Unicode" panose="020B0602030504020204" pitchFamily="34" charset="0"/>
                <a:cs typeface="Lucida Sans Unicode" panose="020B0602030504020204" pitchFamily="34" charset="0"/>
              </a:rPr>
              <a:t>	(non W-2 income/1099)</a:t>
            </a:r>
          </a:p>
          <a:p>
            <a:r>
              <a:rPr lang="en-US" sz="2400" dirty="0">
                <a:solidFill>
                  <a:schemeClr val="bg1"/>
                </a:solidFill>
                <a:latin typeface="Lucida Sans Unicode" panose="020B0602030504020204" pitchFamily="34" charset="0"/>
                <a:cs typeface="Lucida Sans Unicode" panose="020B0602030504020204" pitchFamily="34" charset="0"/>
              </a:rPr>
              <a:t>Schedule SE – Self Employment Tax*</a:t>
            </a:r>
          </a:p>
          <a:p>
            <a:r>
              <a:rPr lang="en-US" sz="2400" dirty="0">
                <a:solidFill>
                  <a:schemeClr val="bg1"/>
                </a:solidFill>
                <a:latin typeface="Lucida Sans Unicode" panose="020B0602030504020204" pitchFamily="34" charset="0"/>
                <a:cs typeface="Lucida Sans Unicode" panose="020B0602030504020204" pitchFamily="34" charset="0"/>
              </a:rPr>
              <a:t>Attachment to SE – for Value of Housing/Food 	and Unreimbursed Expenses</a:t>
            </a:r>
          </a:p>
          <a:p>
            <a:r>
              <a:rPr lang="en-US" sz="2400" dirty="0">
                <a:solidFill>
                  <a:schemeClr val="bg1"/>
                </a:solidFill>
                <a:latin typeface="Lucida Sans Unicode" panose="020B0602030504020204" pitchFamily="34" charset="0"/>
                <a:cs typeface="Lucida Sans Unicode" panose="020B0602030504020204" pitchFamily="34" charset="0"/>
              </a:rPr>
              <a:t>Form 8880 - for Saver’s Credit</a:t>
            </a:r>
          </a:p>
          <a:p>
            <a:r>
              <a:rPr lang="en-US" sz="2400" dirty="0">
                <a:solidFill>
                  <a:schemeClr val="bg1"/>
                </a:solidFill>
                <a:latin typeface="Lucida Sans Unicode" panose="020B0602030504020204" pitchFamily="34" charset="0"/>
                <a:cs typeface="Lucida Sans Unicode" panose="020B0602030504020204" pitchFamily="34" charset="0"/>
              </a:rPr>
              <a:t>Form 8995 - Qualified Business Income Deduction</a:t>
            </a:r>
          </a:p>
          <a:p>
            <a:r>
              <a:rPr lang="en-US" sz="2400" dirty="0">
                <a:solidFill>
                  <a:schemeClr val="bg1"/>
                </a:solidFill>
                <a:latin typeface="Lucida Sans Unicode" panose="020B0602030504020204" pitchFamily="34" charset="0"/>
                <a:cs typeface="Lucida Sans Unicode" panose="020B0602030504020204" pitchFamily="34" charset="0"/>
              </a:rPr>
              <a:t>(For Schedule C filers only)</a:t>
            </a:r>
            <a:r>
              <a:rPr lang="en-US" sz="2400" dirty="0">
                <a:solidFill>
                  <a:srgbClr val="00B050"/>
                </a:solidFill>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31312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304800"/>
            <a:ext cx="7924800" cy="1371600"/>
          </a:xfrm>
        </p:spPr>
        <p:txBody>
          <a:bodyPr/>
          <a:lstStyle/>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a:p>
            <a:pPr lvl="1">
              <a:buFont typeface="Arial"/>
              <a:buChar char="•"/>
            </a:pPr>
            <a:endParaRPr lang="en-US"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31</a:t>
            </a:fld>
            <a:endParaRPr lang="en-US"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838200" y="1009462"/>
            <a:ext cx="6172200" cy="5377760"/>
          </a:xfrm>
          <a:prstGeom prst="rect">
            <a:avLst/>
          </a:prstGeom>
          <a:noFill/>
          <a:ln w="9525">
            <a:noFill/>
            <a:miter lim="800000"/>
            <a:headEnd/>
            <a:tailEnd/>
          </a:ln>
          <a:effectLst/>
        </p:spPr>
      </p:pic>
    </p:spTree>
    <p:extLst>
      <p:ext uri="{BB962C8B-B14F-4D97-AF65-F5344CB8AC3E}">
        <p14:creationId xmlns:p14="http://schemas.microsoft.com/office/powerpoint/2010/main" val="1811066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800" i="0" dirty="0">
                <a:latin typeface="+mj-lt"/>
                <a:cs typeface="Lucida Sans Unicode" panose="020B0602030504020204" pitchFamily="34" charset="0"/>
              </a:rPr>
              <a:t>Clergy Tax Example</a:t>
            </a:r>
          </a:p>
          <a:p>
            <a:pPr>
              <a:buNone/>
            </a:pPr>
            <a:endParaRPr lang="en-US" sz="4800" i="0" dirty="0">
              <a:solidFill>
                <a:schemeClr val="bg1"/>
              </a:solidFill>
              <a:latin typeface="+mj-lt"/>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Salary 					$36,000</a:t>
            </a:r>
          </a:p>
          <a:p>
            <a:pPr lvl="1"/>
            <a:r>
              <a:rPr lang="en-US" i="0" dirty="0">
                <a:latin typeface="Lucida Sans Unicode" panose="020B0602030504020204" pitchFamily="34" charset="0"/>
                <a:cs typeface="Lucida Sans Unicode" panose="020B0602030504020204" pitchFamily="34" charset="0"/>
              </a:rPr>
              <a:t>SECA Allowance	Reimbursed		    3,420</a:t>
            </a:r>
          </a:p>
          <a:p>
            <a:pPr lvl="1"/>
            <a:r>
              <a:rPr lang="en-US" i="0" dirty="0">
                <a:latin typeface="Lucida Sans Unicode" panose="020B0602030504020204" pitchFamily="34" charset="0"/>
                <a:cs typeface="Lucida Sans Unicode" panose="020B0602030504020204" pitchFamily="34" charset="0"/>
              </a:rPr>
              <a:t>Mass stipends, Stole fees, etc.	 	    </a:t>
            </a:r>
            <a:r>
              <a:rPr lang="en-US" i="0" u="sng" dirty="0">
                <a:latin typeface="Lucida Sans Unicode" panose="020B0602030504020204" pitchFamily="34" charset="0"/>
                <a:cs typeface="Lucida Sans Unicode" panose="020B0602030504020204" pitchFamily="34" charset="0"/>
              </a:rPr>
              <a:t>5,700</a:t>
            </a:r>
          </a:p>
          <a:p>
            <a:pPr lvl="1"/>
            <a:r>
              <a:rPr lang="en-US" i="0" dirty="0">
                <a:latin typeface="Lucida Sans Unicode" panose="020B0602030504020204" pitchFamily="34" charset="0"/>
                <a:cs typeface="Lucida Sans Unicode" panose="020B0602030504020204" pitchFamily="34" charset="0"/>
              </a:rPr>
              <a:t>			Total compensation	$45,120</a:t>
            </a:r>
          </a:p>
          <a:p>
            <a:pPr marL="914400" lvl="2" indent="0">
              <a:buNone/>
            </a:pPr>
            <a:r>
              <a:rPr lang="en-US" sz="2000" i="0" dirty="0">
                <a:latin typeface="Lucida Sans Unicode" panose="020B0602030504020204" pitchFamily="34" charset="0"/>
                <a:cs typeface="Lucida Sans Unicode" panose="020B0602030504020204" pitchFamily="34" charset="0"/>
              </a:rPr>
              <a:t>		</a:t>
            </a:r>
          </a:p>
          <a:p>
            <a:pPr marL="914400" lvl="2" indent="0">
              <a:buNone/>
            </a:pPr>
            <a:endParaRPr lang="en-US" sz="2000" i="0" dirty="0">
              <a:latin typeface="Lucida Sans Unicode" panose="020B0602030504020204" pitchFamily="34" charset="0"/>
              <a:cs typeface="Lucida Sans Unicode" panose="020B0602030504020204" pitchFamily="34" charset="0"/>
            </a:endParaRPr>
          </a:p>
          <a:p>
            <a:pPr marL="914400" lvl="2" indent="0">
              <a:buNone/>
            </a:pPr>
            <a:r>
              <a:rPr lang="en-US" sz="2000" i="0" dirty="0">
                <a:latin typeface="Lucida Sans Unicode" panose="020B0602030504020204" pitchFamily="34" charset="0"/>
                <a:cs typeface="Lucida Sans Unicode" panose="020B0602030504020204" pitchFamily="34" charset="0"/>
              </a:rPr>
              <a:t>Electing 12% 403(b)/401(k) contribution</a:t>
            </a:r>
          </a:p>
          <a:p>
            <a:pPr marL="914400" lvl="2" indent="0">
              <a:buNone/>
            </a:pPr>
            <a:r>
              <a:rPr lang="en-US" sz="2000" i="0" dirty="0">
                <a:latin typeface="Lucida Sans Unicode" panose="020B0602030504020204" pitchFamily="34" charset="0"/>
                <a:cs typeface="Lucida Sans Unicode" panose="020B0602030504020204" pitchFamily="34" charset="0"/>
              </a:rPr>
              <a:t>12% = $5,400  Total reported as $39,720</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206585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latin typeface="+mj-lt"/>
                <a:cs typeface="Lucida Sans Unicode" panose="020B0602030504020204" pitchFamily="34" charset="0"/>
              </a:rPr>
              <a:t>Tax Brackets Explained - 2024</a:t>
            </a:r>
            <a:endParaRPr lang="en-US" sz="4000" i="0" dirty="0">
              <a:solidFill>
                <a:schemeClr val="bg1"/>
              </a:solidFill>
              <a:latin typeface="+mj-lt"/>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33</a:t>
            </a:fld>
            <a:endParaRPr lang="en-US" dirty="0">
              <a:solidFill>
                <a:schemeClr val="bg1"/>
              </a:solidFill>
            </a:endParaRPr>
          </a:p>
        </p:txBody>
      </p:sp>
      <p:cxnSp>
        <p:nvCxnSpPr>
          <p:cNvPr id="8" name="Elbow Connector 7"/>
          <p:cNvCxnSpPr/>
          <p:nvPr/>
        </p:nvCxnSpPr>
        <p:spPr>
          <a:xfrm>
            <a:off x="1447800" y="205740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2438400" y="1524000"/>
            <a:ext cx="3878168" cy="4535712"/>
          </a:xfrm>
          <a:prstGeom prst="rect">
            <a:avLst/>
          </a:prstGeom>
        </p:spPr>
      </p:pic>
    </p:spTree>
    <p:extLst>
      <p:ext uri="{BB962C8B-B14F-4D97-AF65-F5344CB8AC3E}">
        <p14:creationId xmlns:p14="http://schemas.microsoft.com/office/powerpoint/2010/main" val="3202835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latin typeface="+mj-lt"/>
                <a:cs typeface="Lucida Sans Unicode" panose="020B0602030504020204" pitchFamily="34" charset="0"/>
              </a:rPr>
              <a:t>Tax Brackets Explained - 2025</a:t>
            </a:r>
            <a:endParaRPr lang="en-US" sz="4000" i="0" dirty="0">
              <a:solidFill>
                <a:schemeClr val="bg1"/>
              </a:solidFill>
              <a:latin typeface="+mj-lt"/>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34</a:t>
            </a:fld>
            <a:endParaRPr lang="en-US" dirty="0">
              <a:solidFill>
                <a:schemeClr val="bg1"/>
              </a:solidFill>
            </a:endParaRPr>
          </a:p>
        </p:txBody>
      </p:sp>
      <p:cxnSp>
        <p:nvCxnSpPr>
          <p:cNvPr id="8" name="Elbow Connector 7"/>
          <p:cNvCxnSpPr/>
          <p:nvPr/>
        </p:nvCxnSpPr>
        <p:spPr>
          <a:xfrm>
            <a:off x="1447800" y="205740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453846" y="1454109"/>
            <a:ext cx="3855308" cy="4568746"/>
          </a:xfrm>
          <a:prstGeom prst="rect">
            <a:avLst/>
          </a:prstGeom>
        </p:spPr>
      </p:pic>
    </p:spTree>
    <p:extLst>
      <p:ext uri="{BB962C8B-B14F-4D97-AF65-F5344CB8AC3E}">
        <p14:creationId xmlns:p14="http://schemas.microsoft.com/office/powerpoint/2010/main" val="1318586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latin typeface="+mj-lt"/>
                <a:cs typeface="Lucida Sans Unicode" panose="020B0602030504020204" pitchFamily="34" charset="0"/>
              </a:rPr>
              <a:t>Clergy Tax Example – SE Tax</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35</a:t>
            </a:fld>
            <a:endParaRPr lang="en-US" dirty="0">
              <a:solidFill>
                <a:schemeClr val="bg1"/>
              </a:solidFill>
            </a:endParaRPr>
          </a:p>
        </p:txBody>
      </p:sp>
      <p:sp>
        <p:nvSpPr>
          <p:cNvPr id="2" name="Rectangle 1"/>
          <p:cNvSpPr/>
          <p:nvPr/>
        </p:nvSpPr>
        <p:spPr>
          <a:xfrm>
            <a:off x="152400" y="2170294"/>
            <a:ext cx="7924800" cy="1600438"/>
          </a:xfrm>
          <a:prstGeom prst="rect">
            <a:avLst/>
          </a:prstGeom>
        </p:spPr>
        <p:txBody>
          <a:bodyPr wrap="square">
            <a:spAutoFit/>
          </a:bodyPr>
          <a:lstStyle/>
          <a:p>
            <a:pPr marL="2057400" lvl="8" indent="0">
              <a:buNone/>
            </a:pPr>
            <a:r>
              <a:rPr lang="en-US" sz="1400" dirty="0">
                <a:solidFill>
                  <a:schemeClr val="bg1"/>
                </a:solidFill>
                <a:latin typeface="Lucida Sans Unicode" panose="020B0602030504020204" pitchFamily="34" charset="0"/>
                <a:cs typeface="Lucida Sans Unicode" panose="020B0602030504020204" pitchFamily="34" charset="0"/>
              </a:rPr>
              <a:t>	</a:t>
            </a:r>
            <a:r>
              <a:rPr lang="en-US" sz="1400" u="sng" dirty="0">
                <a:solidFill>
                  <a:schemeClr val="bg1"/>
                </a:solidFill>
                <a:latin typeface="Lucida Sans Unicode" panose="020B0602030504020204" pitchFamily="34" charset="0"/>
                <a:cs typeface="Lucida Sans Unicode" panose="020B0602030504020204" pitchFamily="34" charset="0"/>
              </a:rPr>
              <a:t>No 403(b)/IRA</a:t>
            </a:r>
            <a:r>
              <a:rPr lang="en-US" sz="1400" dirty="0">
                <a:solidFill>
                  <a:schemeClr val="bg1"/>
                </a:solidFill>
                <a:latin typeface="Lucida Sans Unicode" panose="020B0602030504020204" pitchFamily="34" charset="0"/>
                <a:cs typeface="Lucida Sans Unicode" panose="020B0602030504020204" pitchFamily="34" charset="0"/>
              </a:rPr>
              <a:t>	</a:t>
            </a:r>
            <a:r>
              <a:rPr lang="en-US" sz="1400" u="sng" dirty="0">
                <a:solidFill>
                  <a:schemeClr val="bg1"/>
                </a:solidFill>
                <a:latin typeface="Lucida Sans Unicode" panose="020B0602030504020204" pitchFamily="34" charset="0"/>
                <a:cs typeface="Lucida Sans Unicode" panose="020B0602030504020204" pitchFamily="34" charset="0"/>
              </a:rPr>
              <a:t>403(b)</a:t>
            </a:r>
            <a:r>
              <a:rPr lang="en-US" sz="1400" dirty="0">
                <a:solidFill>
                  <a:schemeClr val="bg1"/>
                </a:solidFill>
                <a:latin typeface="Lucida Sans Unicode" panose="020B0602030504020204" pitchFamily="34" charset="0"/>
                <a:cs typeface="Lucida Sans Unicode" panose="020B0602030504020204" pitchFamily="34" charset="0"/>
              </a:rPr>
              <a:t>		</a:t>
            </a:r>
            <a:r>
              <a:rPr lang="en-US" sz="1400" u="sng" dirty="0">
                <a:solidFill>
                  <a:schemeClr val="bg1"/>
                </a:solidFill>
                <a:latin typeface="Lucida Sans Unicode" panose="020B0602030504020204" pitchFamily="34" charset="0"/>
                <a:cs typeface="Lucida Sans Unicode" panose="020B0602030504020204" pitchFamily="34" charset="0"/>
              </a:rPr>
              <a:t>IRA</a:t>
            </a:r>
          </a:p>
          <a:p>
            <a:pPr lvl="8"/>
            <a:endParaRPr lang="en-US" sz="1400" u="sng" dirty="0">
              <a:solidFill>
                <a:schemeClr val="bg1"/>
              </a:solidFill>
              <a:latin typeface="Lucida Sans Unicode" panose="020B0602030504020204" pitchFamily="34" charset="0"/>
              <a:cs typeface="Lucida Sans Unicode" panose="020B0602030504020204" pitchFamily="34" charset="0"/>
            </a:endParaRPr>
          </a:p>
          <a:p>
            <a:r>
              <a:rPr lang="en-US" sz="1400" dirty="0">
                <a:solidFill>
                  <a:schemeClr val="bg1"/>
                </a:solidFill>
                <a:latin typeface="Lucida Sans Unicode" panose="020B0602030504020204" pitchFamily="34" charset="0"/>
                <a:cs typeface="Lucida Sans Unicode" panose="020B0602030504020204" pitchFamily="34" charset="0"/>
              </a:rPr>
              <a:t>Salary plus other		$45,120		$39,720	               $45,120</a:t>
            </a:r>
          </a:p>
          <a:p>
            <a:r>
              <a:rPr lang="en-US" sz="1400" dirty="0">
                <a:solidFill>
                  <a:schemeClr val="bg1"/>
                </a:solidFill>
                <a:latin typeface="Lucida Sans Unicode" panose="020B0602030504020204" pitchFamily="34" charset="0"/>
                <a:cs typeface="Lucida Sans Unicode" panose="020B0602030504020204" pitchFamily="34" charset="0"/>
              </a:rPr>
              <a:t>Plus value of housing/food	$</a:t>
            </a:r>
            <a:r>
              <a:rPr lang="en-US" sz="1400" u="sng" dirty="0">
                <a:solidFill>
                  <a:schemeClr val="bg1"/>
                </a:solidFill>
                <a:latin typeface="Lucida Sans Unicode" panose="020B0602030504020204" pitchFamily="34" charset="0"/>
                <a:cs typeface="Lucida Sans Unicode" panose="020B0602030504020204" pitchFamily="34" charset="0"/>
              </a:rPr>
              <a:t>13,500</a:t>
            </a:r>
            <a:r>
              <a:rPr lang="en-US" sz="1400" dirty="0">
                <a:solidFill>
                  <a:schemeClr val="bg1"/>
                </a:solidFill>
                <a:latin typeface="Lucida Sans Unicode" panose="020B0602030504020204" pitchFamily="34" charset="0"/>
                <a:cs typeface="Lucida Sans Unicode" panose="020B0602030504020204" pitchFamily="34" charset="0"/>
              </a:rPr>
              <a:t>		</a:t>
            </a:r>
            <a:r>
              <a:rPr lang="en-US" sz="1400" u="sng" dirty="0">
                <a:solidFill>
                  <a:schemeClr val="bg1"/>
                </a:solidFill>
                <a:latin typeface="Lucida Sans Unicode" panose="020B0602030504020204" pitchFamily="34" charset="0"/>
                <a:cs typeface="Lucida Sans Unicode" panose="020B0602030504020204" pitchFamily="34" charset="0"/>
              </a:rPr>
              <a:t>$13,500 </a:t>
            </a:r>
            <a:r>
              <a:rPr lang="en-US" sz="1400" dirty="0">
                <a:solidFill>
                  <a:schemeClr val="bg1"/>
                </a:solidFill>
                <a:latin typeface="Lucida Sans Unicode" panose="020B0602030504020204" pitchFamily="34" charset="0"/>
                <a:cs typeface="Lucida Sans Unicode" panose="020B0602030504020204" pitchFamily="34" charset="0"/>
              </a:rPr>
              <a:t>	               </a:t>
            </a:r>
            <a:r>
              <a:rPr lang="en-US" sz="1400" u="sng" dirty="0">
                <a:solidFill>
                  <a:schemeClr val="bg1"/>
                </a:solidFill>
                <a:latin typeface="Lucida Sans Unicode" panose="020B0602030504020204" pitchFamily="34" charset="0"/>
                <a:cs typeface="Lucida Sans Unicode" panose="020B0602030504020204" pitchFamily="34" charset="0"/>
              </a:rPr>
              <a:t>$13,500</a:t>
            </a:r>
          </a:p>
          <a:p>
            <a:pPr>
              <a:buNone/>
            </a:pPr>
            <a:r>
              <a:rPr lang="en-US" sz="1400" dirty="0">
                <a:solidFill>
                  <a:schemeClr val="bg1"/>
                </a:solidFill>
                <a:latin typeface="Lucida Sans Unicode" panose="020B0602030504020204" pitchFamily="34" charset="0"/>
                <a:cs typeface="Lucida Sans Unicode" panose="020B0602030504020204" pitchFamily="34" charset="0"/>
              </a:rPr>
              <a:t>Social Security earnings	$58,620		$53,220	               $58,620</a:t>
            </a:r>
          </a:p>
          <a:p>
            <a:pPr>
              <a:buNone/>
            </a:pPr>
            <a:r>
              <a:rPr lang="en-US" sz="1400" dirty="0">
                <a:solidFill>
                  <a:schemeClr val="bg1"/>
                </a:solidFill>
                <a:latin typeface="Lucida Sans Unicode" panose="020B0602030504020204" pitchFamily="34" charset="0"/>
                <a:cs typeface="Lucida Sans Unicode" panose="020B0602030504020204" pitchFamily="34" charset="0"/>
              </a:rPr>
              <a:t>Self-employment tax</a:t>
            </a:r>
          </a:p>
          <a:p>
            <a:pPr>
              <a:buNone/>
            </a:pPr>
            <a:r>
              <a:rPr lang="en-US" sz="1400" dirty="0">
                <a:solidFill>
                  <a:schemeClr val="bg1"/>
                </a:solidFill>
                <a:latin typeface="Lucida Sans Unicode" panose="020B0602030504020204" pitchFamily="34" charset="0"/>
                <a:cs typeface="Lucida Sans Unicode" panose="020B0602030504020204" pitchFamily="34" charset="0"/>
              </a:rPr>
              <a:t>	X 15.3% X .9235 =	$  8,283	  	 $ 7,520	                $ 8,283</a:t>
            </a:r>
            <a:endParaRPr lang="en-US" sz="1400" u="sng"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92864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Clergy Tax Example – Federal Tax</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36</a:t>
            </a:fld>
            <a:endParaRPr lang="en-US" dirty="0">
              <a:solidFill>
                <a:schemeClr val="bg1"/>
              </a:solidFill>
            </a:endParaRPr>
          </a:p>
        </p:txBody>
      </p:sp>
      <p:sp>
        <p:nvSpPr>
          <p:cNvPr id="4" name="Rectangle 3"/>
          <p:cNvSpPr/>
          <p:nvPr/>
        </p:nvSpPr>
        <p:spPr>
          <a:xfrm>
            <a:off x="228600" y="1143000"/>
            <a:ext cx="7620000" cy="3754874"/>
          </a:xfrm>
          <a:prstGeom prst="rect">
            <a:avLst/>
          </a:prstGeom>
        </p:spPr>
        <p:txBody>
          <a:bodyPr wrap="square">
            <a:spAutoFit/>
          </a:bodyPr>
          <a:lstStyle/>
          <a:p>
            <a:r>
              <a:rPr lang="en-US" sz="1400" dirty="0">
                <a:solidFill>
                  <a:schemeClr val="bg1"/>
                </a:solidFill>
              </a:rPr>
              <a:t>Total Earnings		$ 45,120		$ 39,720	                $45,120</a:t>
            </a:r>
          </a:p>
          <a:p>
            <a:pPr marL="109728" indent="0">
              <a:buNone/>
            </a:pPr>
            <a:endParaRPr lang="en-US" sz="1400" dirty="0">
              <a:solidFill>
                <a:schemeClr val="bg1"/>
              </a:solidFill>
            </a:endParaRPr>
          </a:p>
          <a:p>
            <a:r>
              <a:rPr lang="en-US" sz="1400" dirty="0">
                <a:solidFill>
                  <a:schemeClr val="bg1"/>
                </a:solidFill>
              </a:rPr>
              <a:t>Deductions			</a:t>
            </a:r>
            <a:r>
              <a:rPr lang="en-US" sz="1400" u="sng" dirty="0">
                <a:solidFill>
                  <a:schemeClr val="bg1"/>
                </a:solidFill>
              </a:rPr>
              <a:t>No 403(b)</a:t>
            </a:r>
            <a:r>
              <a:rPr lang="en-US" sz="1400" dirty="0">
                <a:solidFill>
                  <a:schemeClr val="bg1"/>
                </a:solidFill>
              </a:rPr>
              <a:t>		   </a:t>
            </a:r>
            <a:r>
              <a:rPr lang="en-US" sz="1400" u="sng" dirty="0">
                <a:solidFill>
                  <a:schemeClr val="bg1"/>
                </a:solidFill>
              </a:rPr>
              <a:t>403(b)</a:t>
            </a:r>
            <a:r>
              <a:rPr lang="en-US" sz="1400" dirty="0">
                <a:solidFill>
                  <a:schemeClr val="bg1"/>
                </a:solidFill>
              </a:rPr>
              <a:t>		</a:t>
            </a:r>
            <a:r>
              <a:rPr lang="en-US" sz="1400" u="sng" dirty="0">
                <a:solidFill>
                  <a:schemeClr val="bg1"/>
                </a:solidFill>
              </a:rPr>
              <a:t>IRA</a:t>
            </a:r>
          </a:p>
          <a:p>
            <a:pPr lvl="1"/>
            <a:r>
              <a:rPr lang="en-US" sz="1400" dirty="0">
                <a:solidFill>
                  <a:schemeClr val="bg1"/>
                </a:solidFill>
              </a:rPr>
              <a:t>One-half Soc. Sec. tax 	-   4,142		-   3,760		-  4,142</a:t>
            </a:r>
          </a:p>
          <a:p>
            <a:pPr lvl="1"/>
            <a:r>
              <a:rPr lang="en-US" sz="1400" dirty="0">
                <a:solidFill>
                  <a:schemeClr val="bg1"/>
                </a:solidFill>
              </a:rPr>
              <a:t>IRA Deduction						-  5,400</a:t>
            </a:r>
          </a:p>
          <a:p>
            <a:pPr lvl="1"/>
            <a:r>
              <a:rPr lang="en-US" sz="1400" dirty="0">
                <a:solidFill>
                  <a:schemeClr val="bg1"/>
                </a:solidFill>
              </a:rPr>
              <a:t>Standard deduction (&lt; 65)    -  14,600		- 14,600		-14,600</a:t>
            </a:r>
          </a:p>
          <a:p>
            <a:pPr lvl="1"/>
            <a:r>
              <a:rPr lang="en-US" sz="1400" dirty="0">
                <a:solidFill>
                  <a:schemeClr val="bg1"/>
                </a:solidFill>
              </a:rPr>
              <a:t>Sec. 199A Deduction	-   1,140		-   1,140		-  1,140</a:t>
            </a:r>
          </a:p>
          <a:p>
            <a:pPr lvl="1"/>
            <a:r>
              <a:rPr lang="en-US" sz="1400" dirty="0">
                <a:solidFill>
                  <a:schemeClr val="bg1"/>
                </a:solidFill>
              </a:rPr>
              <a:t>		</a:t>
            </a:r>
          </a:p>
          <a:p>
            <a:r>
              <a:rPr lang="en-US" sz="1400" dirty="0">
                <a:solidFill>
                  <a:schemeClr val="bg1"/>
                </a:solidFill>
              </a:rPr>
              <a:t>  Taxable income		  $25,238		$20,220  	               $  19,838</a:t>
            </a:r>
          </a:p>
          <a:p>
            <a:endParaRPr lang="en-US" sz="1400" dirty="0">
              <a:solidFill>
                <a:schemeClr val="bg1"/>
              </a:solidFill>
            </a:endParaRPr>
          </a:p>
          <a:p>
            <a:r>
              <a:rPr lang="en-US" sz="1400" dirty="0">
                <a:solidFill>
                  <a:schemeClr val="bg1"/>
                </a:solidFill>
              </a:rPr>
              <a:t>   Tax:</a:t>
            </a:r>
          </a:p>
          <a:p>
            <a:r>
              <a:rPr lang="en-US" sz="1400" dirty="0">
                <a:solidFill>
                  <a:schemeClr val="bg1"/>
                </a:solidFill>
              </a:rPr>
              <a:t>        $11,600 x 10% = 	   	$1,160		$  1,160		$1,160	</a:t>
            </a:r>
          </a:p>
          <a:p>
            <a:r>
              <a:rPr lang="en-US" sz="1400" dirty="0">
                <a:solidFill>
                  <a:schemeClr val="bg1"/>
                </a:solidFill>
              </a:rPr>
              <a:t>        12% </a:t>
            </a:r>
            <a:r>
              <a:rPr lang="en-US" sz="1200" dirty="0">
                <a:solidFill>
                  <a:schemeClr val="bg1"/>
                </a:solidFill>
              </a:rPr>
              <a:t>$13,638/$8,620/$8,238</a:t>
            </a:r>
            <a:r>
              <a:rPr lang="en-US" sz="1400" dirty="0">
                <a:solidFill>
                  <a:schemeClr val="bg1"/>
                </a:solidFill>
              </a:rPr>
              <a:t>	</a:t>
            </a:r>
            <a:r>
              <a:rPr lang="en-US" sz="1400" u="sng" dirty="0">
                <a:solidFill>
                  <a:schemeClr val="bg1"/>
                </a:solidFill>
              </a:rPr>
              <a:t>$1,637</a:t>
            </a:r>
            <a:r>
              <a:rPr lang="en-US" sz="1400" dirty="0">
                <a:solidFill>
                  <a:schemeClr val="bg1"/>
                </a:solidFill>
              </a:rPr>
              <a:t> 		</a:t>
            </a:r>
            <a:r>
              <a:rPr lang="en-US" sz="1400" u="sng" dirty="0">
                <a:solidFill>
                  <a:schemeClr val="bg1"/>
                </a:solidFill>
              </a:rPr>
              <a:t>$  1,034</a:t>
            </a:r>
            <a:r>
              <a:rPr lang="en-US" sz="1400" dirty="0">
                <a:solidFill>
                  <a:schemeClr val="bg1"/>
                </a:solidFill>
              </a:rPr>
              <a:t>		</a:t>
            </a:r>
            <a:r>
              <a:rPr lang="en-US" sz="1400" u="sng" dirty="0">
                <a:solidFill>
                  <a:schemeClr val="bg1"/>
                </a:solidFill>
              </a:rPr>
              <a:t>$   989</a:t>
            </a:r>
          </a:p>
          <a:p>
            <a:r>
              <a:rPr lang="en-US" sz="1400" dirty="0">
                <a:solidFill>
                  <a:schemeClr val="bg1"/>
                </a:solidFill>
              </a:rPr>
              <a:t>  Tax at 10% - 12%		$2,797		$  2,194		$2,149	Saver’s Credit	$       0		$     200		$   200</a:t>
            </a:r>
            <a:endParaRPr lang="en-US" dirty="0">
              <a:solidFill>
                <a:schemeClr val="bg1"/>
              </a:solidFill>
            </a:endParaRPr>
          </a:p>
          <a:p>
            <a:endParaRPr lang="en-US" sz="1400" dirty="0">
              <a:solidFill>
                <a:schemeClr val="bg1"/>
              </a:solidFill>
            </a:endParaRPr>
          </a:p>
          <a:p>
            <a:r>
              <a:rPr lang="en-US" sz="1400" dirty="0">
                <a:solidFill>
                  <a:schemeClr val="bg1"/>
                </a:solidFill>
              </a:rPr>
              <a:t>Net Income Tax liability		$2,797		$  1,994 		$1,949</a:t>
            </a:r>
          </a:p>
        </p:txBody>
      </p:sp>
    </p:spTree>
    <p:extLst>
      <p:ext uri="{BB962C8B-B14F-4D97-AF65-F5344CB8AC3E}">
        <p14:creationId xmlns:p14="http://schemas.microsoft.com/office/powerpoint/2010/main" val="392584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8420100" cy="762000"/>
          </a:xfrm>
        </p:spPr>
        <p:txBody>
          <a:bodyPr/>
          <a:lstStyle/>
          <a:p>
            <a:pPr>
              <a:buNone/>
            </a:pPr>
            <a:r>
              <a:rPr lang="en-US" sz="3600" i="0" dirty="0">
                <a:latin typeface="+mj-lt"/>
                <a:cs typeface="Lucida Sans Unicode" panose="020B0602030504020204" pitchFamily="34" charset="0"/>
              </a:rPr>
              <a:t>Clergy Tax Example – Federal Tax Liability</a:t>
            </a:r>
          </a:p>
          <a:p>
            <a:pPr>
              <a:buNone/>
            </a:pPr>
            <a:endParaRPr lang="en-US" sz="3600" i="0" dirty="0">
              <a:latin typeface="Lucida Sans Unicode" panose="020B0602030504020204" pitchFamily="34" charset="0"/>
              <a:cs typeface="Lucida Sans Unicode" panose="020B0602030504020204" pitchFamily="34" charset="0"/>
            </a:endParaRPr>
          </a:p>
          <a:p>
            <a:pPr>
              <a:buNone/>
            </a:pPr>
            <a:endParaRPr lang="en-US" sz="3600" i="0" dirty="0">
              <a:latin typeface="Lucida Sans Unicode" panose="020B0602030504020204" pitchFamily="34" charset="0"/>
              <a:cs typeface="Lucida Sans Unicode" panose="020B0602030504020204" pitchFamily="34" charset="0"/>
            </a:endParaRP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37</a:t>
            </a:fld>
            <a:endParaRPr lang="en-US" dirty="0">
              <a:solidFill>
                <a:schemeClr val="bg1"/>
              </a:solidFill>
            </a:endParaRPr>
          </a:p>
        </p:txBody>
      </p:sp>
      <p:sp>
        <p:nvSpPr>
          <p:cNvPr id="4" name="Rectangle 3"/>
          <p:cNvSpPr/>
          <p:nvPr/>
        </p:nvSpPr>
        <p:spPr>
          <a:xfrm>
            <a:off x="228600" y="1143000"/>
            <a:ext cx="7620000" cy="4185761"/>
          </a:xfrm>
          <a:prstGeom prst="rect">
            <a:avLst/>
          </a:prstGeom>
        </p:spPr>
        <p:txBody>
          <a:bodyPr wrap="square">
            <a:spAutoFit/>
          </a:bodyPr>
          <a:lstStyle/>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r>
              <a:rPr lang="en-US" sz="1400" u="sng" dirty="0">
                <a:solidFill>
                  <a:schemeClr val="bg1"/>
                </a:solidFill>
              </a:rPr>
              <a:t>No 403(b)/IRA	403(b)		IRA</a:t>
            </a:r>
          </a:p>
          <a:p>
            <a:endParaRPr lang="en-US" sz="1400" dirty="0">
              <a:solidFill>
                <a:schemeClr val="bg1"/>
              </a:solidFill>
            </a:endParaRPr>
          </a:p>
          <a:p>
            <a:endParaRPr lang="en-US" sz="1400" dirty="0">
              <a:solidFill>
                <a:schemeClr val="bg1"/>
              </a:solidFill>
            </a:endParaRPr>
          </a:p>
          <a:p>
            <a:r>
              <a:rPr lang="en-US" sz="1400" dirty="0">
                <a:solidFill>
                  <a:schemeClr val="bg1"/>
                </a:solidFill>
              </a:rPr>
              <a:t>Total Earnings		$ 45,120		$ 39,720	                $45,120</a:t>
            </a:r>
          </a:p>
          <a:p>
            <a:pPr marL="109728" indent="0">
              <a:buNone/>
            </a:pPr>
            <a:endParaRPr lang="en-US" sz="1400" dirty="0">
              <a:solidFill>
                <a:schemeClr val="bg1"/>
              </a:solidFill>
            </a:endParaRPr>
          </a:p>
          <a:p>
            <a:r>
              <a:rPr lang="en-US" sz="1400" dirty="0">
                <a:solidFill>
                  <a:schemeClr val="bg1"/>
                </a:solidFill>
              </a:rPr>
              <a:t>Federal income tax		$  2,797		$1,994	                $1.949</a:t>
            </a:r>
          </a:p>
          <a:p>
            <a:r>
              <a:rPr lang="en-US" sz="1400" dirty="0">
                <a:solidFill>
                  <a:schemeClr val="bg1"/>
                </a:solidFill>
              </a:rPr>
              <a:t>Soc. Sec. Self-employment tax	$, 8.283		$7.520	                $8,283</a:t>
            </a:r>
            <a:endParaRPr lang="en-US" sz="1400" u="sng" dirty="0">
              <a:solidFill>
                <a:schemeClr val="bg1"/>
              </a:solidFill>
            </a:endParaRPr>
          </a:p>
          <a:p>
            <a:endParaRPr lang="en-US" sz="1400" u="sng" dirty="0">
              <a:solidFill>
                <a:schemeClr val="bg1"/>
              </a:solidFill>
            </a:endParaRPr>
          </a:p>
          <a:p>
            <a:r>
              <a:rPr lang="en-US" sz="1400" dirty="0">
                <a:solidFill>
                  <a:schemeClr val="bg1"/>
                </a:solidFill>
              </a:rPr>
              <a:t>Total Federal tax liability	$11,080		$9,514	                $10,232</a:t>
            </a:r>
          </a:p>
          <a:p>
            <a:endParaRPr lang="en-US" sz="1400" dirty="0">
              <a:solidFill>
                <a:schemeClr val="bg1"/>
              </a:solidFill>
            </a:endParaRPr>
          </a:p>
          <a:p>
            <a:r>
              <a:rPr lang="en-US" sz="1400" dirty="0">
                <a:solidFill>
                  <a:schemeClr val="bg1"/>
                </a:solidFill>
              </a:rPr>
              <a:t>Amount to withhold 12 periods   	$   923		$  793		$  853</a:t>
            </a:r>
          </a:p>
          <a:p>
            <a:r>
              <a:rPr lang="en-US" sz="1400" dirty="0">
                <a:solidFill>
                  <a:schemeClr val="bg1"/>
                </a:solidFill>
              </a:rPr>
              <a:t>Amount to withhold 26 periods	$   426		$  366		$  394</a:t>
            </a:r>
          </a:p>
          <a:p>
            <a:endParaRPr lang="en-US" sz="1400" dirty="0">
              <a:solidFill>
                <a:schemeClr val="bg1"/>
              </a:solidFill>
            </a:endParaRPr>
          </a:p>
          <a:p>
            <a:r>
              <a:rPr lang="en-US" sz="1400" dirty="0">
                <a:solidFill>
                  <a:schemeClr val="bg1"/>
                </a:solidFill>
              </a:rPr>
              <a:t>Federal tax as % of cash income = 	 ~24%		   		 </a:t>
            </a:r>
          </a:p>
          <a:p>
            <a:pPr lvl="1"/>
            <a:r>
              <a:rPr lang="en-US" sz="1400" dirty="0">
                <a:solidFill>
                  <a:schemeClr val="bg1"/>
                </a:solidFill>
              </a:rPr>
              <a:t>Net of IRA/403(b) elections</a:t>
            </a:r>
          </a:p>
          <a:p>
            <a:endParaRPr lang="en-US" sz="1400" dirty="0">
              <a:solidFill>
                <a:schemeClr val="bg1"/>
              </a:solidFill>
            </a:endParaRPr>
          </a:p>
        </p:txBody>
      </p:sp>
    </p:spTree>
    <p:extLst>
      <p:ext uri="{BB962C8B-B14F-4D97-AF65-F5344CB8AC3E}">
        <p14:creationId xmlns:p14="http://schemas.microsoft.com/office/powerpoint/2010/main" val="163188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latin typeface="+mj-lt"/>
                <a:cs typeface="Lucida Sans Unicode" panose="020B0602030504020204" pitchFamily="34" charset="0"/>
              </a:rPr>
              <a:t>Benefit of saving and investing early</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38</a:t>
            </a:fld>
            <a:endParaRPr lang="en-US" dirty="0">
              <a:solidFill>
                <a:schemeClr val="bg1"/>
              </a:solidFill>
            </a:endParaRPr>
          </a:p>
        </p:txBody>
      </p:sp>
      <p:pic>
        <p:nvPicPr>
          <p:cNvPr id="2" name="Picture 1"/>
          <p:cNvPicPr>
            <a:picLocks noChangeAspect="1"/>
          </p:cNvPicPr>
          <p:nvPr/>
        </p:nvPicPr>
        <p:blipFill>
          <a:blip r:embed="rId4"/>
          <a:stretch>
            <a:fillRect/>
          </a:stretch>
        </p:blipFill>
        <p:spPr>
          <a:xfrm>
            <a:off x="152400" y="1371600"/>
            <a:ext cx="7696200" cy="4705350"/>
          </a:xfrm>
          <a:prstGeom prst="rect">
            <a:avLst/>
          </a:prstGeom>
        </p:spPr>
      </p:pic>
    </p:spTree>
    <p:extLst>
      <p:ext uri="{BB962C8B-B14F-4D97-AF65-F5344CB8AC3E}">
        <p14:creationId xmlns:p14="http://schemas.microsoft.com/office/powerpoint/2010/main" val="2865209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57200" y="152400"/>
            <a:ext cx="7924800" cy="762000"/>
          </a:xfrm>
        </p:spPr>
        <p:txBody>
          <a:bodyPr/>
          <a:lstStyle/>
          <a:p>
            <a:pPr>
              <a:buNone/>
            </a:pPr>
            <a:r>
              <a:rPr lang="en-US" sz="4800" i="0" dirty="0">
                <a:latin typeface="+mj-lt"/>
                <a:cs typeface="Lucida Sans Unicode" panose="020B0602030504020204" pitchFamily="34" charset="0"/>
              </a:rPr>
              <a:t>Traditional vs. Roth</a:t>
            </a:r>
          </a:p>
          <a:p>
            <a:pPr>
              <a:buNone/>
            </a:pPr>
            <a:r>
              <a:rPr lang="en-US" sz="4000" i="0" dirty="0">
                <a:latin typeface="Lucida Sans Unicode" panose="020B0602030504020204" pitchFamily="34" charset="0"/>
                <a:cs typeface="Lucida Sans Unicode" panose="020B0602030504020204" pitchFamily="34" charset="0"/>
              </a:rPr>
              <a:t>   </a:t>
            </a: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39</a:t>
            </a:fld>
            <a:endParaRPr lang="en-US" dirty="0">
              <a:solidFill>
                <a:schemeClr val="bg1"/>
              </a:solidFill>
            </a:endParaRPr>
          </a:p>
        </p:txBody>
      </p:sp>
      <p:sp>
        <p:nvSpPr>
          <p:cNvPr id="2" name="Rectangle 1"/>
          <p:cNvSpPr/>
          <p:nvPr/>
        </p:nvSpPr>
        <p:spPr>
          <a:xfrm>
            <a:off x="304800" y="1295400"/>
            <a:ext cx="6553200" cy="5355312"/>
          </a:xfrm>
          <a:prstGeom prst="rect">
            <a:avLst/>
          </a:prstGeom>
        </p:spPr>
        <p:txBody>
          <a:bodyPr wrap="square">
            <a:spAutoFit/>
          </a:bodyPr>
          <a:lstStyle/>
          <a:p>
            <a:r>
              <a:rPr lang="en-US" dirty="0">
                <a:solidFill>
                  <a:schemeClr val="bg1"/>
                </a:solidFill>
                <a:latin typeface="Lucida Sans Unicode" panose="020B0602030504020204" pitchFamily="34" charset="0"/>
                <a:cs typeface="Lucida Sans Unicode" panose="020B0602030504020204" pitchFamily="34" charset="0"/>
              </a:rPr>
              <a:t>Traditional accounts are pre-tax contributions. Taxes are paid in year of distribution at tax rate in force at that future time.  </a:t>
            </a:r>
          </a:p>
          <a:p>
            <a:r>
              <a:rPr lang="en-US" dirty="0">
                <a:solidFill>
                  <a:schemeClr val="bg1"/>
                </a:solidFill>
                <a:latin typeface="Lucida Sans Unicode" panose="020B0602030504020204" pitchFamily="34" charset="0"/>
                <a:cs typeface="Lucida Sans Unicode" panose="020B0602030504020204" pitchFamily="34" charset="0"/>
              </a:rPr>
              <a:t>         • IRA contributions are deducted on Form 1040 	Schedule 1 Line 20.  Total earnings are reported 	on Form W-2.</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         • 403(b)/401(k) contributions are NOT reported as 	income on Form W-2.  Reduces earnings for 	Income Taxes and Self-employment Taxes.</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Roth contributions are post-tax.  Reported as earnings on Form W-2.  Future distributions, including earnings, are tax-free when taken.</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	</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17501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88BE7-18E0-82E2-1DDC-588E6D3ADC64}"/>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FB7E607-99F5-AE5E-AE47-9BB845A3B712}"/>
              </a:ext>
            </a:extLst>
          </p:cNvPr>
          <p:cNvSpPr>
            <a:spLocks noGrp="1" noChangeArrowheads="1"/>
          </p:cNvSpPr>
          <p:nvPr>
            <p:ph type="title"/>
          </p:nvPr>
        </p:nvSpPr>
        <p:spPr/>
        <p:txBody>
          <a:bodyPr/>
          <a:lstStyle/>
          <a:p>
            <a:r>
              <a:rPr lang="en-US" dirty="0"/>
              <a:t>Presentation Outline</a:t>
            </a:r>
          </a:p>
        </p:txBody>
      </p:sp>
      <p:sp>
        <p:nvSpPr>
          <p:cNvPr id="5123" name="Rectangle 3">
            <a:extLst>
              <a:ext uri="{FF2B5EF4-FFF2-40B4-BE49-F238E27FC236}">
                <a16:creationId xmlns:a16="http://schemas.microsoft.com/office/drawing/2014/main" id="{61C2C33D-94A9-E16D-443C-9E331256BC94}"/>
              </a:ext>
            </a:extLst>
          </p:cNvPr>
          <p:cNvSpPr>
            <a:spLocks noGrp="1" noChangeArrowheads="1"/>
          </p:cNvSpPr>
          <p:nvPr>
            <p:ph idx="1"/>
          </p:nvPr>
        </p:nvSpPr>
        <p:spPr>
          <a:xfrm>
            <a:off x="457200" y="1295400"/>
            <a:ext cx="7315200" cy="4648200"/>
          </a:xfrm>
        </p:spPr>
        <p:txBody>
          <a:bodyPr/>
          <a:lstStyle/>
          <a:p>
            <a:r>
              <a:rPr lang="en-US" sz="3200" i="0" dirty="0">
                <a:latin typeface="Lucida Sans Unicode" panose="020B0602030504020204" pitchFamily="34" charset="0"/>
                <a:cs typeface="Lucida Sans Unicode" panose="020B0602030504020204" pitchFamily="34" charset="0"/>
              </a:rPr>
              <a:t>Introduction and personal background</a:t>
            </a:r>
          </a:p>
          <a:p>
            <a:r>
              <a:rPr lang="en-US" sz="3200" i="0" dirty="0">
                <a:latin typeface="Lucida Sans Unicode" panose="020B0602030504020204" pitchFamily="34" charset="0"/>
                <a:cs typeface="Lucida Sans Unicode" panose="020B0602030504020204" pitchFamily="34" charset="0"/>
              </a:rPr>
              <a:t>Common Questions </a:t>
            </a:r>
          </a:p>
          <a:p>
            <a:r>
              <a:rPr lang="en-US" sz="3200" i="0" dirty="0">
                <a:latin typeface="Lucida Sans Unicode" panose="020B0602030504020204" pitchFamily="34" charset="0"/>
                <a:cs typeface="Lucida Sans Unicode" panose="020B0602030504020204" pitchFamily="34" charset="0"/>
              </a:rPr>
              <a:t>Ten tax differences between priests/laity</a:t>
            </a:r>
          </a:p>
          <a:p>
            <a:r>
              <a:rPr lang="en-US" sz="3200" i="0" dirty="0">
                <a:latin typeface="Lucida Sans Unicode" panose="020B0602030504020204" pitchFamily="34" charset="0"/>
                <a:cs typeface="Lucida Sans Unicode" panose="020B0602030504020204" pitchFamily="34" charset="0"/>
              </a:rPr>
              <a:t>Required taxes paid by clergy</a:t>
            </a:r>
          </a:p>
          <a:p>
            <a:r>
              <a:rPr lang="en-US" sz="3200" i="0" dirty="0">
                <a:latin typeface="Lucida Sans Unicode" panose="020B0602030504020204" pitchFamily="34" charset="0"/>
                <a:cs typeface="Lucida Sans Unicode" panose="020B0602030504020204" pitchFamily="34" charset="0"/>
              </a:rPr>
              <a:t>Special Status &amp; Allowances</a:t>
            </a:r>
          </a:p>
          <a:p>
            <a:pPr marL="0" indent="0">
              <a:buNone/>
            </a:pPr>
            <a:r>
              <a:rPr lang="en-US" i="0" dirty="0">
                <a:latin typeface="Lucida Sans Unicode" panose="020B0602030504020204" pitchFamily="34" charset="0"/>
                <a:cs typeface="Lucida Sans Unicode" panose="020B0602030504020204" pitchFamily="34" charset="0"/>
              </a:rPr>
              <a:t>        Meals, housing, SECA, retirement</a:t>
            </a:r>
            <a:endParaRPr lang="en-US" sz="3200" i="0" dirty="0">
              <a:latin typeface="Lucida Sans Unicode" panose="020B0602030504020204" pitchFamily="34" charset="0"/>
              <a:cs typeface="Lucida Sans Unicode" panose="020B0602030504020204" pitchFamily="34" charset="0"/>
            </a:endParaRPr>
          </a:p>
          <a:p>
            <a:pPr marL="0" indent="0">
              <a:buNone/>
            </a:pPr>
            <a:endParaRPr lang="en-US" sz="3600" i="0" dirty="0"/>
          </a:p>
        </p:txBody>
      </p:sp>
      <p:pic>
        <p:nvPicPr>
          <p:cNvPr id="5124" name="Picture 4" descr="piece">
            <a:extLst>
              <a:ext uri="{FF2B5EF4-FFF2-40B4-BE49-F238E27FC236}">
                <a16:creationId xmlns:a16="http://schemas.microsoft.com/office/drawing/2014/main" id="{BF1EB309-29E5-5ABD-693D-A1075FCD148D}"/>
              </a:ext>
            </a:extLst>
          </p:cNvPr>
          <p:cNvPicPr>
            <a:picLocks noChangeAspect="1" noChangeArrowheads="1"/>
          </p:cNvPicPr>
          <p:nvPr/>
        </p:nvPicPr>
        <p:blipFill>
          <a:blip r:embed="rId3" cstate="print"/>
          <a:srcRect/>
          <a:stretch>
            <a:fillRect/>
          </a:stretch>
        </p:blipFill>
        <p:spPr bwMode="auto">
          <a:xfrm>
            <a:off x="6629400" y="4724400"/>
            <a:ext cx="1676400" cy="1439862"/>
          </a:xfrm>
          <a:prstGeom prst="rect">
            <a:avLst/>
          </a:prstGeom>
          <a:noFill/>
        </p:spPr>
      </p:pic>
      <p:sp>
        <p:nvSpPr>
          <p:cNvPr id="5" name="Slide Number Placeholder 4">
            <a:extLst>
              <a:ext uri="{FF2B5EF4-FFF2-40B4-BE49-F238E27FC236}">
                <a16:creationId xmlns:a16="http://schemas.microsoft.com/office/drawing/2014/main" id="{06B1981A-65EC-B79B-42D2-A4169C81770D}"/>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973663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57200" y="152400"/>
            <a:ext cx="7924800" cy="762000"/>
          </a:xfrm>
        </p:spPr>
        <p:txBody>
          <a:bodyPr/>
          <a:lstStyle/>
          <a:p>
            <a:pPr>
              <a:buNone/>
            </a:pPr>
            <a:r>
              <a:rPr lang="en-US" sz="4800" i="0" dirty="0">
                <a:latin typeface="+mj-lt"/>
                <a:cs typeface="Lucida Sans Unicode" panose="020B0602030504020204" pitchFamily="34" charset="0"/>
              </a:rPr>
              <a:t>Retirement Savings Options</a:t>
            </a:r>
          </a:p>
          <a:p>
            <a:pPr>
              <a:buNone/>
            </a:pPr>
            <a:r>
              <a:rPr lang="en-US" sz="4000" i="0" dirty="0">
                <a:latin typeface="Lucida Sans Unicode" panose="020B0602030504020204" pitchFamily="34" charset="0"/>
                <a:cs typeface="Lucida Sans Unicode" panose="020B0602030504020204" pitchFamily="34" charset="0"/>
              </a:rPr>
              <a:t>   </a:t>
            </a: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40</a:t>
            </a:fld>
            <a:endParaRPr lang="en-US" dirty="0">
              <a:solidFill>
                <a:schemeClr val="bg1"/>
              </a:solidFill>
            </a:endParaRPr>
          </a:p>
        </p:txBody>
      </p:sp>
      <p:sp>
        <p:nvSpPr>
          <p:cNvPr id="2" name="Rectangle 1"/>
          <p:cNvSpPr/>
          <p:nvPr/>
        </p:nvSpPr>
        <p:spPr>
          <a:xfrm>
            <a:off x="304800" y="1295400"/>
            <a:ext cx="6553200" cy="5724644"/>
          </a:xfrm>
          <a:prstGeom prst="rect">
            <a:avLst/>
          </a:prstGeom>
        </p:spPr>
        <p:txBody>
          <a:bodyPr wrap="square">
            <a:spAutoFit/>
          </a:bodyPr>
          <a:lstStyle/>
          <a:p>
            <a:pPr>
              <a:buNone/>
            </a:pPr>
            <a:r>
              <a:rPr lang="en-US" sz="2400" b="1" dirty="0">
                <a:solidFill>
                  <a:schemeClr val="bg1"/>
                </a:solidFill>
                <a:latin typeface="Lucida Sans Unicode" panose="020B0602030504020204" pitchFamily="34" charset="0"/>
                <a:cs typeface="Lucida Sans Unicode" panose="020B0602030504020204" pitchFamily="34" charset="0"/>
              </a:rPr>
              <a:t>2025 Limits</a:t>
            </a:r>
          </a:p>
          <a:p>
            <a:pPr>
              <a:buNone/>
            </a:pPr>
            <a:endParaRPr lang="en-US" sz="2400" dirty="0">
              <a:solidFill>
                <a:schemeClr val="bg1"/>
              </a:solidFill>
              <a:latin typeface="Lucida Sans Unicode" panose="020B0602030504020204" pitchFamily="34" charset="0"/>
              <a:cs typeface="Lucida Sans Unicode" panose="020B0602030504020204" pitchFamily="34" charset="0"/>
            </a:endParaRPr>
          </a:p>
          <a:p>
            <a:pPr>
              <a:buNone/>
            </a:pPr>
            <a:r>
              <a:rPr lang="en-US" sz="2400" u="sng" dirty="0">
                <a:solidFill>
                  <a:schemeClr val="bg1"/>
                </a:solidFill>
                <a:latin typeface="Lucida Sans Unicode" panose="020B0602030504020204" pitchFamily="34" charset="0"/>
                <a:cs typeface="Lucida Sans Unicode" panose="020B0602030504020204" pitchFamily="34" charset="0"/>
              </a:rPr>
              <a:t>IRA or Individual Retirement Account</a:t>
            </a:r>
          </a:p>
          <a:p>
            <a:pPr>
              <a:buNone/>
            </a:pPr>
            <a:r>
              <a:rPr lang="en-US" sz="2400" dirty="0">
                <a:solidFill>
                  <a:schemeClr val="bg1"/>
                </a:solidFill>
                <a:latin typeface="Lucida Sans Unicode" panose="020B0602030504020204" pitchFamily="34" charset="0"/>
                <a:cs typeface="Lucida Sans Unicode" panose="020B0602030504020204" pitchFamily="34" charset="0"/>
              </a:rPr>
              <a:t>Under Age 50	$7,000</a:t>
            </a:r>
          </a:p>
          <a:p>
            <a:pPr>
              <a:buNone/>
            </a:pPr>
            <a:r>
              <a:rPr lang="en-US" sz="2400" dirty="0">
                <a:solidFill>
                  <a:schemeClr val="bg1"/>
                </a:solidFill>
                <a:latin typeface="Lucida Sans Unicode" panose="020B0602030504020204" pitchFamily="34" charset="0"/>
                <a:cs typeface="Lucida Sans Unicode" panose="020B0602030504020204" pitchFamily="34" charset="0"/>
              </a:rPr>
              <a:t>Age 50+	$8,000 (additional $1,000)</a:t>
            </a:r>
          </a:p>
          <a:p>
            <a:pPr>
              <a:buNone/>
            </a:pPr>
            <a:endParaRPr lang="en-US" sz="2400" dirty="0">
              <a:solidFill>
                <a:schemeClr val="bg1"/>
              </a:solidFill>
              <a:latin typeface="Lucida Sans Unicode" panose="020B0602030504020204" pitchFamily="34" charset="0"/>
              <a:cs typeface="Lucida Sans Unicode" panose="020B0602030504020204" pitchFamily="34" charset="0"/>
            </a:endParaRPr>
          </a:p>
          <a:p>
            <a:pPr>
              <a:buNone/>
            </a:pPr>
            <a:endParaRPr lang="en-US" sz="2400" dirty="0">
              <a:solidFill>
                <a:schemeClr val="bg1"/>
              </a:solidFill>
              <a:latin typeface="Lucida Sans Unicode" panose="020B0602030504020204" pitchFamily="34" charset="0"/>
              <a:cs typeface="Lucida Sans Unicode" panose="020B0602030504020204" pitchFamily="34" charset="0"/>
            </a:endParaRPr>
          </a:p>
          <a:p>
            <a:pPr>
              <a:buNone/>
            </a:pPr>
            <a:r>
              <a:rPr lang="en-US" sz="2400" u="sng" dirty="0">
                <a:solidFill>
                  <a:schemeClr val="bg1"/>
                </a:solidFill>
                <a:latin typeface="Lucida Sans Unicode" panose="020B0602030504020204" pitchFamily="34" charset="0"/>
                <a:cs typeface="Lucida Sans Unicode" panose="020B0602030504020204" pitchFamily="34" charset="0"/>
              </a:rPr>
              <a:t>401(k) and 403(b)</a:t>
            </a:r>
          </a:p>
          <a:p>
            <a:pPr>
              <a:buNone/>
            </a:pPr>
            <a:r>
              <a:rPr lang="en-US" sz="2400" dirty="0">
                <a:solidFill>
                  <a:schemeClr val="bg1"/>
                </a:solidFill>
                <a:latin typeface="Lucida Sans Unicode" panose="020B0602030504020204" pitchFamily="34" charset="0"/>
                <a:cs typeface="Lucida Sans Unicode" panose="020B0602030504020204" pitchFamily="34" charset="0"/>
              </a:rPr>
              <a:t>Under Age 50	$23,500</a:t>
            </a:r>
          </a:p>
          <a:p>
            <a:pPr>
              <a:buNone/>
            </a:pPr>
            <a:r>
              <a:rPr lang="en-US" sz="2400" dirty="0">
                <a:solidFill>
                  <a:schemeClr val="bg1"/>
                </a:solidFill>
                <a:latin typeface="Lucida Sans Unicode" panose="020B0602030504020204" pitchFamily="34" charset="0"/>
                <a:cs typeface="Lucida Sans Unicode" panose="020B0602030504020204" pitchFamily="34" charset="0"/>
              </a:rPr>
              <a:t>Age 50+	$31,000 (additional $7,500)</a:t>
            </a:r>
          </a:p>
          <a:p>
            <a:pPr>
              <a:buNone/>
            </a:pPr>
            <a:r>
              <a:rPr lang="en-US" sz="2400" dirty="0">
                <a:solidFill>
                  <a:schemeClr val="bg1"/>
                </a:solidFill>
                <a:latin typeface="Lucida Sans Unicode" panose="020B0602030504020204" pitchFamily="34" charset="0"/>
                <a:cs typeface="Lucida Sans Unicode" panose="020B0602030504020204" pitchFamily="34" charset="0"/>
              </a:rPr>
              <a:t>Age 60-63	$34,750 (additional $11,250)</a:t>
            </a:r>
          </a:p>
          <a:p>
            <a:pPr>
              <a:buNone/>
            </a:pPr>
            <a:endParaRPr lang="en-US" sz="2400" dirty="0">
              <a:solidFill>
                <a:schemeClr val="bg1"/>
              </a:solidFill>
              <a:latin typeface="Lucida Sans Unicode" panose="020B0602030504020204" pitchFamily="34" charset="0"/>
              <a:cs typeface="Lucida Sans Unicode" panose="020B0602030504020204" pitchFamily="34" charset="0"/>
            </a:endParaRPr>
          </a:p>
          <a:p>
            <a:pPr>
              <a:buNone/>
            </a:pPr>
            <a:endParaRPr lang="en-US" sz="2400" dirty="0">
              <a:solidFill>
                <a:schemeClr val="bg1"/>
              </a:solidFill>
              <a:latin typeface="Lucida Sans Unicode" panose="020B0602030504020204" pitchFamily="34" charset="0"/>
              <a:cs typeface="Lucida Sans Unicode" panose="020B0602030504020204" pitchFamily="34" charset="0"/>
            </a:endParaRP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	</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71412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Lucida Sans Unicode" panose="020B0602030504020204" pitchFamily="34" charset="0"/>
              </a:rPr>
              <a:t>Saving for Retirement – the later years</a:t>
            </a:r>
          </a:p>
        </p:txBody>
      </p:sp>
      <p:sp>
        <p:nvSpPr>
          <p:cNvPr id="4" name="Slide Number Placeholder 3"/>
          <p:cNvSpPr>
            <a:spLocks noGrp="1"/>
          </p:cNvSpPr>
          <p:nvPr>
            <p:ph type="sldNum" sz="quarter" idx="12"/>
          </p:nvPr>
        </p:nvSpPr>
        <p:spPr/>
        <p:txBody>
          <a:bodyPr/>
          <a:lstStyle/>
          <a:p>
            <a:fld id="{57D01A0B-4C99-44CE-B699-8F58F26BE515}" type="slidenum">
              <a:rPr lang="en-US" smtClean="0"/>
              <a:pPr/>
              <a:t>41</a:t>
            </a:fld>
            <a:endParaRPr lang="en-US" dirty="0"/>
          </a:p>
        </p:txBody>
      </p:sp>
      <p:pic>
        <p:nvPicPr>
          <p:cNvPr id="5" name="Content Placeholder 4" descr="Tall towers with a flag on top&#10;&#10;Description automatically generated">
            <a:extLst>
              <a:ext uri="{FF2B5EF4-FFF2-40B4-BE49-F238E27FC236}">
                <a16:creationId xmlns:a16="http://schemas.microsoft.com/office/drawing/2014/main" id="{0A29DED7-A038-5ECC-7C44-A22D9FACF7F7}"/>
              </a:ext>
            </a:extLst>
          </p:cNvPr>
          <p:cNvPicPr>
            <a:picLocks noGrp="1" noChangeAspect="1"/>
          </p:cNvPicPr>
          <p:nvPr>
            <p:ph idx="1"/>
          </p:nvPr>
        </p:nvPicPr>
        <p:blipFill>
          <a:blip r:embed="rId3"/>
          <a:stretch>
            <a:fillRect/>
          </a:stretch>
        </p:blipFill>
        <p:spPr>
          <a:xfrm>
            <a:off x="422787" y="1600200"/>
            <a:ext cx="2914650" cy="3886200"/>
          </a:xfrm>
          <a:prstGeom prst="rect">
            <a:avLst/>
          </a:prstGeom>
        </p:spPr>
      </p:pic>
      <p:sp>
        <p:nvSpPr>
          <p:cNvPr id="6" name="Rectangle 5"/>
          <p:cNvSpPr/>
          <p:nvPr/>
        </p:nvSpPr>
        <p:spPr>
          <a:xfrm>
            <a:off x="3581400" y="1752600"/>
            <a:ext cx="3657600" cy="1754326"/>
          </a:xfrm>
          <a:prstGeom prst="rect">
            <a:avLst/>
          </a:prstGeom>
        </p:spPr>
        <p:txBody>
          <a:bodyPr wrap="square">
            <a:spAutoFit/>
          </a:bodyPr>
          <a:lstStyle/>
          <a:p>
            <a:pPr algn="r"/>
            <a:r>
              <a:rPr lang="en-US" dirty="0">
                <a:solidFill>
                  <a:srgbClr val="FF0000"/>
                </a:solidFill>
                <a:latin typeface="Franklin Gothic Book" panose="020B0503020102020204" pitchFamily="34" charset="0"/>
              </a:rPr>
              <a:t>For which of you, desiring to build a tower, does not first sit down and count the cost, whether he has enough to complete it.’</a:t>
            </a:r>
          </a:p>
          <a:p>
            <a:pPr algn="r"/>
            <a:endParaRPr lang="en-US" dirty="0">
              <a:solidFill>
                <a:srgbClr val="FF0000"/>
              </a:solidFill>
              <a:latin typeface="Franklin Gothic Book" panose="020B0503020102020204" pitchFamily="34" charset="0"/>
            </a:endParaRPr>
          </a:p>
          <a:p>
            <a:pPr algn="r"/>
            <a:r>
              <a:rPr lang="en-US" i="1" dirty="0">
                <a:solidFill>
                  <a:srgbClr val="FF0000"/>
                </a:solidFill>
                <a:latin typeface="Franklin Gothic Book" panose="020B0503020102020204" pitchFamily="34" charset="0"/>
              </a:rPr>
              <a:t>Luke 14:28-33 </a:t>
            </a:r>
          </a:p>
        </p:txBody>
      </p:sp>
      <p:pic>
        <p:nvPicPr>
          <p:cNvPr id="7" name="Picture 4" descr="piece"/>
          <p:cNvPicPr>
            <a:picLocks noChangeAspect="1" noChangeArrowheads="1"/>
          </p:cNvPicPr>
          <p:nvPr/>
        </p:nvPicPr>
        <p:blipFill>
          <a:blip r:embed="rId4" cstate="print"/>
          <a:srcRect/>
          <a:stretch>
            <a:fillRect/>
          </a:stretch>
        </p:blipFill>
        <p:spPr bwMode="auto">
          <a:xfrm>
            <a:off x="7543800" y="5257800"/>
            <a:ext cx="1447800" cy="1274945"/>
          </a:xfrm>
          <a:prstGeom prst="rect">
            <a:avLst/>
          </a:prstGeom>
          <a:noFill/>
        </p:spPr>
      </p:pic>
    </p:spTree>
    <p:extLst>
      <p:ext uri="{BB962C8B-B14F-4D97-AF65-F5344CB8AC3E}">
        <p14:creationId xmlns:p14="http://schemas.microsoft.com/office/powerpoint/2010/main" val="2499561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latin typeface="+mj-lt"/>
                <a:cs typeface="Lucida Sans Unicode" panose="020B0602030504020204" pitchFamily="34" charset="0"/>
              </a:rPr>
              <a:t>Senior Priest – Salary/Soc. Security</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42</a:t>
            </a:fld>
            <a:endParaRPr lang="en-US" dirty="0">
              <a:solidFill>
                <a:schemeClr val="bg1"/>
              </a:solidFill>
            </a:endParaRPr>
          </a:p>
        </p:txBody>
      </p:sp>
      <p:sp>
        <p:nvSpPr>
          <p:cNvPr id="4" name="Rectangle 3"/>
          <p:cNvSpPr/>
          <p:nvPr/>
        </p:nvSpPr>
        <p:spPr>
          <a:xfrm>
            <a:off x="228600" y="1143000"/>
            <a:ext cx="7620000" cy="4708981"/>
          </a:xfrm>
          <a:prstGeom prst="rect">
            <a:avLst/>
          </a:prstGeom>
        </p:spPr>
        <p:txBody>
          <a:bodyPr wrap="square">
            <a:spAutoFit/>
          </a:bodyPr>
          <a:lstStyle/>
          <a:p>
            <a:endParaRPr lang="en-US" sz="2800" b="1" dirty="0">
              <a:solidFill>
                <a:schemeClr val="bg1"/>
              </a:solidFill>
            </a:endParaRPr>
          </a:p>
          <a:p>
            <a:r>
              <a:rPr lang="en-US" sz="2800" b="1" dirty="0">
                <a:solidFill>
                  <a:schemeClr val="bg1"/>
                </a:solidFill>
              </a:rPr>
              <a:t>Active Priest age 67 </a:t>
            </a:r>
            <a:r>
              <a:rPr lang="en-US" sz="2800" dirty="0">
                <a:solidFill>
                  <a:schemeClr val="bg1"/>
                </a:solidFill>
              </a:rPr>
              <a:t>with Social Security Benefits</a:t>
            </a:r>
          </a:p>
          <a:p>
            <a:endParaRPr lang="en-US" sz="2800" dirty="0">
              <a:solidFill>
                <a:schemeClr val="bg1"/>
              </a:solidFill>
            </a:endParaRPr>
          </a:p>
          <a:p>
            <a:r>
              <a:rPr lang="en-US" sz="2800" dirty="0">
                <a:solidFill>
                  <a:schemeClr val="bg1"/>
                </a:solidFill>
              </a:rPr>
              <a:t>Salary+			$45,120</a:t>
            </a:r>
          </a:p>
          <a:p>
            <a:r>
              <a:rPr lang="en-US" sz="2800" dirty="0">
                <a:solidFill>
                  <a:schemeClr val="bg1"/>
                </a:solidFill>
              </a:rPr>
              <a:t>Social Security		</a:t>
            </a:r>
            <a:r>
              <a:rPr lang="en-US" sz="2800" u="sng" dirty="0">
                <a:solidFill>
                  <a:schemeClr val="bg1"/>
                </a:solidFill>
              </a:rPr>
              <a:t>$24,972*</a:t>
            </a:r>
          </a:p>
          <a:p>
            <a:pPr marL="2057400" lvl="8" indent="0">
              <a:buNone/>
            </a:pPr>
            <a:r>
              <a:rPr lang="en-US" sz="2800" dirty="0">
                <a:solidFill>
                  <a:schemeClr val="bg1"/>
                </a:solidFill>
              </a:rPr>
              <a:t>		$70,092</a:t>
            </a:r>
          </a:p>
          <a:p>
            <a:pPr marL="2057400" lvl="8" indent="0">
              <a:buNone/>
            </a:pPr>
            <a:endParaRPr lang="en-US" sz="2800" dirty="0">
              <a:solidFill>
                <a:schemeClr val="bg1"/>
              </a:solidFill>
            </a:endParaRPr>
          </a:p>
          <a:p>
            <a:pPr marL="2057400" lvl="8" indent="0">
              <a:buNone/>
            </a:pPr>
            <a:endParaRPr lang="en-US" sz="2800" dirty="0">
              <a:solidFill>
                <a:schemeClr val="bg1"/>
              </a:solidFill>
            </a:endParaRPr>
          </a:p>
          <a:p>
            <a:pPr marL="2057400" lvl="8"/>
            <a:r>
              <a:rPr lang="en-US" sz="2000" dirty="0">
                <a:solidFill>
                  <a:schemeClr val="bg1"/>
                </a:solidFill>
              </a:rPr>
              <a:t>*Taxable $21,226 (85%) vs $3,817 (15%)</a:t>
            </a:r>
          </a:p>
          <a:p>
            <a:pPr marL="2057400" lvl="8" indent="0">
              <a:buNone/>
            </a:pPr>
            <a:endParaRPr lang="en-US" sz="2800" dirty="0">
              <a:solidFill>
                <a:schemeClr val="bg1"/>
              </a:solidFill>
            </a:endParaRPr>
          </a:p>
        </p:txBody>
      </p:sp>
    </p:spTree>
    <p:extLst>
      <p:ext uri="{BB962C8B-B14F-4D97-AF65-F5344CB8AC3E}">
        <p14:creationId xmlns:p14="http://schemas.microsoft.com/office/powerpoint/2010/main" val="2157435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381000" y="76200"/>
            <a:ext cx="7924800" cy="914400"/>
          </a:xfrm>
          <a:noFill/>
        </p:spPr>
        <p:txBody>
          <a:bodyPr/>
          <a:lstStyle/>
          <a:p>
            <a:pPr>
              <a:buNone/>
            </a:pPr>
            <a:r>
              <a:rPr lang="en-US" sz="3600" i="0" dirty="0">
                <a:latin typeface="+mj-lt"/>
                <a:cs typeface="Lucida Sans Unicode" panose="020B0602030504020204" pitchFamily="34" charset="0"/>
              </a:rPr>
              <a:t>When to Begin Social Security Benefits?</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43</a:t>
            </a:fld>
            <a:endParaRPr lang="en-US" dirty="0">
              <a:solidFill>
                <a:schemeClr val="bg1"/>
              </a:solidFill>
            </a:endParaRPr>
          </a:p>
        </p:txBody>
      </p:sp>
      <p:sp>
        <p:nvSpPr>
          <p:cNvPr id="4" name="Rectangle 3"/>
          <p:cNvSpPr/>
          <p:nvPr/>
        </p:nvSpPr>
        <p:spPr>
          <a:xfrm>
            <a:off x="228600" y="1143000"/>
            <a:ext cx="7620000" cy="5016758"/>
          </a:xfrm>
          <a:prstGeom prst="rect">
            <a:avLst/>
          </a:prstGeom>
        </p:spPr>
        <p:txBody>
          <a:bodyPr wrap="square">
            <a:spAutoFit/>
          </a:bodyPr>
          <a:lstStyle/>
          <a:p>
            <a:r>
              <a:rPr lang="en-US" sz="2000" dirty="0">
                <a:solidFill>
                  <a:schemeClr val="bg1"/>
                </a:solidFill>
                <a:latin typeface="Lucida Sans Unicode" panose="020B0602030504020204" pitchFamily="34" charset="0"/>
                <a:cs typeface="Lucida Sans Unicode" panose="020B0602030504020204" pitchFamily="34" charset="0"/>
              </a:rPr>
              <a:t>At normal retirement age (66 if born between 1943 and 1954, then increases 2 months per year until age 67 in 1960)</a:t>
            </a:r>
          </a:p>
          <a:p>
            <a:endParaRPr lang="en-US" sz="2000" dirty="0">
              <a:solidFill>
                <a:schemeClr val="bg1"/>
              </a:solidFill>
              <a:latin typeface="Lucida Sans Unicode" panose="020B0602030504020204" pitchFamily="34" charset="0"/>
              <a:cs typeface="Lucida Sans Unicode" panose="020B0602030504020204" pitchFamily="34" charset="0"/>
            </a:endParaRPr>
          </a:p>
          <a:p>
            <a:r>
              <a:rPr lang="en-US" sz="2000" dirty="0">
                <a:solidFill>
                  <a:schemeClr val="bg1"/>
                </a:solidFill>
                <a:latin typeface="Lucida Sans Unicode" panose="020B0602030504020204" pitchFamily="34" charset="0"/>
                <a:cs typeface="Lucida Sans Unicode" panose="020B0602030504020204" pitchFamily="34" charset="0"/>
              </a:rPr>
              <a:t>Three brackets of benefits based on best 35 years of lifetime indexed earnings:</a:t>
            </a:r>
          </a:p>
          <a:p>
            <a:pPr lvl="2"/>
            <a:r>
              <a:rPr lang="en-US" sz="2000" dirty="0">
                <a:solidFill>
                  <a:schemeClr val="bg1"/>
                </a:solidFill>
                <a:latin typeface="Lucida Sans Unicode" panose="020B0602030504020204" pitchFamily="34" charset="0"/>
                <a:cs typeface="Lucida Sans Unicode" panose="020B0602030504020204" pitchFamily="34" charset="0"/>
              </a:rPr>
              <a:t>$0 to $1,174 per month x 90%		$1,057</a:t>
            </a:r>
          </a:p>
          <a:p>
            <a:pPr lvl="2"/>
            <a:r>
              <a:rPr lang="en-US" sz="2000" dirty="0">
                <a:solidFill>
                  <a:schemeClr val="bg1"/>
                </a:solidFill>
                <a:latin typeface="Lucida Sans Unicode" panose="020B0602030504020204" pitchFamily="34" charset="0"/>
                <a:cs typeface="Lucida Sans Unicode" panose="020B0602030504020204" pitchFamily="34" charset="0"/>
              </a:rPr>
              <a:t>$1,174 to $7,078 per month x 32%		$1,024</a:t>
            </a:r>
          </a:p>
          <a:p>
            <a:pPr lvl="2"/>
            <a:r>
              <a:rPr lang="en-US" sz="2000" dirty="0">
                <a:solidFill>
                  <a:schemeClr val="bg1"/>
                </a:solidFill>
                <a:latin typeface="Lucida Sans Unicode" panose="020B0602030504020204" pitchFamily="34" charset="0"/>
                <a:cs typeface="Lucida Sans Unicode" panose="020B0602030504020204" pitchFamily="34" charset="0"/>
              </a:rPr>
              <a:t>Over $7,078 per month x 15%		$       0</a:t>
            </a:r>
          </a:p>
          <a:p>
            <a:pPr lvl="2"/>
            <a:r>
              <a:rPr lang="en-US" sz="2000" dirty="0">
                <a:solidFill>
                  <a:schemeClr val="bg1"/>
                </a:solidFill>
                <a:latin typeface="Lucida Sans Unicode" panose="020B0602030504020204" pitchFamily="34" charset="0"/>
                <a:cs typeface="Lucida Sans Unicode" panose="020B0602030504020204" pitchFamily="34" charset="0"/>
              </a:rPr>
              <a:t>Most priests will be in the 32% benefit bracket							</a:t>
            </a:r>
            <a:r>
              <a:rPr lang="en-US" sz="2000" u="dbl" dirty="0">
                <a:solidFill>
                  <a:schemeClr val="bg1"/>
                </a:solidFill>
                <a:latin typeface="Lucida Sans Unicode" panose="020B0602030504020204" pitchFamily="34" charset="0"/>
                <a:cs typeface="Lucida Sans Unicode" panose="020B0602030504020204" pitchFamily="34" charset="0"/>
              </a:rPr>
              <a:t>$2,081</a:t>
            </a:r>
          </a:p>
          <a:p>
            <a:pPr lvl="2"/>
            <a:endParaRPr lang="en-US" sz="2000" dirty="0">
              <a:solidFill>
                <a:schemeClr val="bg1"/>
              </a:solidFill>
              <a:latin typeface="Lucida Sans Unicode" panose="020B0602030504020204" pitchFamily="34" charset="0"/>
              <a:cs typeface="Lucida Sans Unicode" panose="020B0602030504020204" pitchFamily="34" charset="0"/>
            </a:endParaRPr>
          </a:p>
          <a:p>
            <a:pPr lvl="2"/>
            <a:endParaRPr lang="en-US" sz="2000" dirty="0">
              <a:solidFill>
                <a:schemeClr val="bg1"/>
              </a:solidFill>
              <a:latin typeface="Lucida Sans Unicode" panose="020B0602030504020204" pitchFamily="34" charset="0"/>
              <a:cs typeface="Lucida Sans Unicode" panose="020B0602030504020204" pitchFamily="34" charset="0"/>
            </a:endParaRPr>
          </a:p>
          <a:p>
            <a:pPr lvl="2"/>
            <a:endParaRPr lang="en-US" sz="2000" dirty="0">
              <a:solidFill>
                <a:schemeClr val="bg1"/>
              </a:solidFill>
              <a:latin typeface="Lucida Sans Unicode" panose="020B0602030504020204" pitchFamily="34" charset="0"/>
              <a:cs typeface="Lucida Sans Unicode" panose="020B0602030504020204" pitchFamily="34" charset="0"/>
            </a:endParaRPr>
          </a:p>
          <a:p>
            <a:pPr lvl="2"/>
            <a:endParaRPr lang="en-US" sz="2000" dirty="0">
              <a:solidFill>
                <a:schemeClr val="bg1"/>
              </a:solidFill>
              <a:latin typeface="Lucida Sans Unicode" panose="020B0602030504020204" pitchFamily="34" charset="0"/>
              <a:cs typeface="Lucida Sans Unicode" panose="020B0602030504020204" pitchFamily="34" charset="0"/>
            </a:endParaRPr>
          </a:p>
          <a:p>
            <a:pPr lvl="2"/>
            <a:r>
              <a:rPr lang="en-US" sz="2000" dirty="0">
                <a:solidFill>
                  <a:schemeClr val="bg1"/>
                </a:solidFill>
                <a:latin typeface="Lucida Sans Unicode" panose="020B0602030504020204" pitchFamily="34" charset="0"/>
                <a:cs typeface="Lucida Sans Unicode" panose="020B0602030504020204" pitchFamily="34" charset="0"/>
              </a:rPr>
              <a:t>www.SSA.gov</a:t>
            </a:r>
          </a:p>
        </p:txBody>
      </p:sp>
    </p:spTree>
    <p:extLst>
      <p:ext uri="{BB962C8B-B14F-4D97-AF65-F5344CB8AC3E}">
        <p14:creationId xmlns:p14="http://schemas.microsoft.com/office/powerpoint/2010/main" val="205264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marL="0" indent="0">
              <a:buNone/>
            </a:pPr>
            <a:r>
              <a:rPr lang="en-US" sz="3600" i="0" kern="1200" dirty="0">
                <a:solidFill>
                  <a:schemeClr val="bg1"/>
                </a:solidFill>
                <a:latin typeface="Constantia" panose="02030602050306030303" pitchFamily="18" charset="0"/>
              </a:rPr>
              <a:t>Social Security - Full Retirement Age</a:t>
            </a:r>
          </a:p>
          <a:p>
            <a:pPr>
              <a:buFont typeface="Arial" panose="020B0604020202020204" pitchFamily="34" charset="0"/>
              <a:buChar char="•"/>
            </a:pPr>
            <a:endParaRPr lang="en-US" sz="1800" i="0" dirty="0">
              <a:latin typeface="Lucida Sans Unicode" panose="020B0602030504020204" pitchFamily="34" charset="0"/>
              <a:cs typeface="Lucida Sans Unicode" panose="020B0602030504020204" pitchFamily="34" charset="0"/>
            </a:endParaRPr>
          </a:p>
          <a:p>
            <a:pPr>
              <a:buFont typeface="Arial" panose="020B0604020202020204" pitchFamily="34" charset="0"/>
              <a:buChar char="•"/>
            </a:pPr>
            <a:endParaRPr lang="en-US" sz="1800" i="0" dirty="0">
              <a:latin typeface="Lucida Sans Unicode" panose="020B0602030504020204" pitchFamily="34" charset="0"/>
              <a:cs typeface="Lucida Sans Unicode" panose="020B0602030504020204" pitchFamily="34" charset="0"/>
            </a:endParaRPr>
          </a:p>
          <a:p>
            <a:pPr marL="457200" lvl="1" indent="0">
              <a:buNone/>
            </a:pPr>
            <a:r>
              <a:rPr lang="en-US" sz="2400" b="1" i="0" dirty="0">
                <a:solidFill>
                  <a:schemeClr val="bg1"/>
                </a:solidFill>
                <a:latin typeface="Lucida Sans Unicode" panose="020B0602030504020204" pitchFamily="34" charset="0"/>
                <a:cs typeface="Lucida Sans Unicode" panose="020B0602030504020204" pitchFamily="34" charset="0"/>
              </a:rPr>
              <a:t>Year of Birth		Full Retirement Age</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1943-1954		66</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1955			66 and 2 months</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1956			66 and 4 months</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1957			66 and 6 months</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1958	 		66 and 8 months</a:t>
            </a:r>
          </a:p>
          <a:p>
            <a:pPr marL="457200" lvl="1" indent="0">
              <a:buNone/>
            </a:pPr>
            <a:r>
              <a:rPr lang="en-US" sz="2400" i="0" dirty="0">
                <a:solidFill>
                  <a:schemeClr val="bg1"/>
                </a:solidFill>
                <a:latin typeface="Lucida Sans Unicode" panose="020B0602030504020204" pitchFamily="34" charset="0"/>
                <a:cs typeface="Lucida Sans Unicode" panose="020B0602030504020204" pitchFamily="34" charset="0"/>
              </a:rPr>
              <a:t>1959			66 and 10 months</a:t>
            </a:r>
          </a:p>
          <a:p>
            <a:pPr marL="800100" lvl="1" indent="-342900">
              <a:buAutoNum type="arabicPlain" startAt="1960"/>
            </a:pPr>
            <a:r>
              <a:rPr lang="en-US" sz="2400" i="0" dirty="0">
                <a:solidFill>
                  <a:schemeClr val="bg1"/>
                </a:solidFill>
                <a:latin typeface="Lucida Sans Unicode" panose="020B0602030504020204" pitchFamily="34" charset="0"/>
                <a:cs typeface="Lucida Sans Unicode" panose="020B0602030504020204" pitchFamily="34" charset="0"/>
              </a:rPr>
              <a:t>                         67</a:t>
            </a:r>
          </a:p>
          <a:p>
            <a:pPr marL="800100" lvl="1" indent="-342900">
              <a:buAutoNum type="arabicPlain" startAt="1960"/>
            </a:pPr>
            <a:endParaRPr lang="en-US" sz="2400" i="0" dirty="0">
              <a:solidFill>
                <a:schemeClr val="bg1"/>
              </a:solidFill>
              <a:latin typeface="Lucida Sans Unicode" panose="020B0602030504020204" pitchFamily="34" charset="0"/>
              <a:cs typeface="Lucida Sans Unicode" panose="020B0602030504020204" pitchFamily="34" charset="0"/>
            </a:endParaRPr>
          </a:p>
          <a:p>
            <a:pPr marL="457200" lvl="1" indent="0">
              <a:buNone/>
            </a:pPr>
            <a:r>
              <a:rPr lang="en-US" sz="2400" i="0" dirty="0">
                <a:latin typeface="Lucida Sans Unicode" panose="020B0602030504020204" pitchFamily="34" charset="0"/>
                <a:cs typeface="Lucida Sans Unicode" panose="020B0602030504020204" pitchFamily="34" charset="0"/>
              </a:rPr>
              <a:t>NOTE: People born on January 1 of any year, refer to the previous year</a:t>
            </a:r>
          </a:p>
          <a:p>
            <a:pPr marL="457200" lvl="1" indent="0">
              <a:buNone/>
            </a:pPr>
            <a:endParaRPr lang="en-US" sz="14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44</a:t>
            </a:fld>
            <a:endParaRPr lang="en-US" dirty="0">
              <a:solidFill>
                <a:schemeClr val="bg1"/>
              </a:solidFill>
            </a:endParaRPr>
          </a:p>
        </p:txBody>
      </p:sp>
      <p:sp>
        <p:nvSpPr>
          <p:cNvPr id="4" name="Rectangle 3"/>
          <p:cNvSpPr/>
          <p:nvPr/>
        </p:nvSpPr>
        <p:spPr>
          <a:xfrm flipV="1">
            <a:off x="5429250" y="3657600"/>
            <a:ext cx="74295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138843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Senior Priest – Salary/Soc. Security</a:t>
            </a:r>
          </a:p>
          <a:p>
            <a:pPr>
              <a:buNone/>
            </a:pPr>
            <a:endParaRPr lang="en-US" sz="14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45</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
        <p:nvSpPr>
          <p:cNvPr id="2" name="Rectangle 1">
            <a:extLst>
              <a:ext uri="{FF2B5EF4-FFF2-40B4-BE49-F238E27FC236}">
                <a16:creationId xmlns:a16="http://schemas.microsoft.com/office/drawing/2014/main" id="{18E0F7E8-9A7E-4542-9BE7-32C9ADC8E794}"/>
              </a:ext>
            </a:extLst>
          </p:cNvPr>
          <p:cNvSpPr/>
          <p:nvPr/>
        </p:nvSpPr>
        <p:spPr>
          <a:xfrm>
            <a:off x="228600" y="1143000"/>
            <a:ext cx="7239000" cy="4462760"/>
          </a:xfrm>
          <a:prstGeom prst="rect">
            <a:avLst/>
          </a:prstGeom>
        </p:spPr>
        <p:txBody>
          <a:bodyPr wrap="square">
            <a:spAutoFit/>
          </a:bodyPr>
          <a:lstStyle/>
          <a:p>
            <a:r>
              <a:rPr lang="en-US" sz="1400" b="1" dirty="0">
                <a:solidFill>
                  <a:schemeClr val="bg1"/>
                </a:solidFill>
              </a:rPr>
              <a:t>Active Priest age 67</a:t>
            </a:r>
          </a:p>
          <a:p>
            <a:r>
              <a:rPr lang="en-US" sz="1400" b="1" dirty="0">
                <a:solidFill>
                  <a:schemeClr val="bg1"/>
                </a:solidFill>
              </a:rPr>
              <a:t>Recommend using 403(b) to reduce earnings and taxes</a:t>
            </a:r>
          </a:p>
          <a:p>
            <a:endParaRPr lang="en-US" sz="1400" dirty="0">
              <a:solidFill>
                <a:schemeClr val="bg1"/>
              </a:solidFill>
            </a:endParaRPr>
          </a:p>
          <a:p>
            <a:r>
              <a:rPr lang="en-US" sz="1400" dirty="0">
                <a:solidFill>
                  <a:schemeClr val="bg1"/>
                </a:solidFill>
              </a:rPr>
              <a:t>403(b) 			-$24,972</a:t>
            </a:r>
          </a:p>
          <a:p>
            <a:endParaRPr lang="en-US" sz="1400" dirty="0">
              <a:solidFill>
                <a:schemeClr val="bg1"/>
              </a:solidFill>
            </a:endParaRPr>
          </a:p>
          <a:p>
            <a:r>
              <a:rPr lang="en-US" sz="1400" dirty="0">
                <a:solidFill>
                  <a:schemeClr val="bg1"/>
                </a:solidFill>
              </a:rPr>
              <a:t>Subject to Income tax		$ 23,966*  (total was $66,346)</a:t>
            </a:r>
          </a:p>
          <a:p>
            <a:r>
              <a:rPr lang="en-US" sz="1400" dirty="0">
                <a:solidFill>
                  <a:schemeClr val="bg1"/>
                </a:solidFill>
              </a:rPr>
              <a:t>		</a:t>
            </a:r>
          </a:p>
          <a:p>
            <a:r>
              <a:rPr lang="en-US" sz="1400" dirty="0">
                <a:solidFill>
                  <a:schemeClr val="bg1"/>
                </a:solidFill>
              </a:rPr>
              <a:t>One-half Soc. Sec. tax	 	-    2,377</a:t>
            </a:r>
          </a:p>
          <a:p>
            <a:r>
              <a:rPr lang="en-US" sz="1400" dirty="0">
                <a:solidFill>
                  <a:schemeClr val="bg1"/>
                </a:solidFill>
              </a:rPr>
              <a:t>						</a:t>
            </a:r>
          </a:p>
          <a:p>
            <a:r>
              <a:rPr lang="en-US" sz="1400" dirty="0">
                <a:solidFill>
                  <a:schemeClr val="bg1"/>
                </a:solidFill>
              </a:rPr>
              <a:t>Standard deduction (over 65)	-  16,550				</a:t>
            </a:r>
          </a:p>
          <a:p>
            <a:pPr lvl="1"/>
            <a:r>
              <a:rPr lang="en-US" sz="1400" dirty="0">
                <a:solidFill>
                  <a:schemeClr val="bg1"/>
                </a:solidFill>
              </a:rPr>
              <a:t>Sec. 199A Deduction	 -   1,140		 </a:t>
            </a:r>
          </a:p>
          <a:p>
            <a:pPr lvl="1"/>
            <a:r>
              <a:rPr lang="en-US" sz="1400" dirty="0">
                <a:solidFill>
                  <a:schemeClr val="bg1"/>
                </a:solidFill>
              </a:rPr>
              <a:t>		</a:t>
            </a:r>
          </a:p>
          <a:p>
            <a:r>
              <a:rPr lang="en-US" sz="1400" dirty="0">
                <a:solidFill>
                  <a:schemeClr val="bg1"/>
                </a:solidFill>
              </a:rPr>
              <a:t>  Taxable income	  	$    3,899	</a:t>
            </a:r>
          </a:p>
          <a:p>
            <a:r>
              <a:rPr lang="en-US" sz="1400" dirty="0">
                <a:solidFill>
                  <a:schemeClr val="bg1"/>
                </a:solidFill>
              </a:rPr>
              <a:t>	Tax:</a:t>
            </a:r>
          </a:p>
          <a:p>
            <a:pPr lvl="3"/>
            <a:r>
              <a:rPr lang="en-US" sz="1400" dirty="0">
                <a:solidFill>
                  <a:schemeClr val="bg1"/>
                </a:solidFill>
              </a:rPr>
              <a:t>$3,899 x 10% =  $        390</a:t>
            </a:r>
          </a:p>
          <a:p>
            <a:pPr lvl="3"/>
            <a:r>
              <a:rPr lang="en-US" sz="1400" dirty="0">
                <a:solidFill>
                  <a:schemeClr val="bg1"/>
                </a:solidFill>
              </a:rPr>
              <a:t>Savers Credit    -$        390		</a:t>
            </a:r>
          </a:p>
          <a:p>
            <a:pPr lvl="3"/>
            <a:endParaRPr lang="en-US" sz="1400" dirty="0">
              <a:solidFill>
                <a:schemeClr val="bg1"/>
              </a:solidFill>
            </a:endParaRPr>
          </a:p>
          <a:p>
            <a:r>
              <a:rPr lang="en-US" sz="1400" dirty="0">
                <a:solidFill>
                  <a:schemeClr val="bg1"/>
                </a:solidFill>
              </a:rPr>
              <a:t>  Income Tax + SE Tax		$           0 + SE $4,754 = $4,754</a:t>
            </a:r>
          </a:p>
          <a:p>
            <a:pPr marL="0" indent="0">
              <a:buNone/>
            </a:pPr>
            <a:r>
              <a:rPr lang="en-US" dirty="0">
                <a:solidFill>
                  <a:schemeClr val="bg1"/>
                </a:solidFill>
              </a:rPr>
              <a:t>	</a:t>
            </a:r>
            <a:r>
              <a:rPr lang="en-US" sz="1400" dirty="0">
                <a:solidFill>
                  <a:schemeClr val="bg1"/>
                </a:solidFill>
              </a:rPr>
              <a:t>7.3% of total cash before 403(b) deduction; savings of $3,529 SE tax;</a:t>
            </a:r>
          </a:p>
          <a:p>
            <a:pPr marL="0" indent="0">
              <a:buNone/>
            </a:pPr>
            <a:r>
              <a:rPr lang="en-US" sz="1400" dirty="0">
                <a:solidFill>
                  <a:schemeClr val="bg1"/>
                </a:solidFill>
              </a:rPr>
              <a:t>		and $5,116 Federal income tax </a:t>
            </a:r>
            <a:endParaRPr lang="en-US" dirty="0">
              <a:solidFill>
                <a:schemeClr val="bg1"/>
              </a:solidFill>
            </a:endParaRPr>
          </a:p>
        </p:txBody>
      </p:sp>
    </p:spTree>
    <p:extLst>
      <p:ext uri="{BB962C8B-B14F-4D97-AF65-F5344CB8AC3E}">
        <p14:creationId xmlns:p14="http://schemas.microsoft.com/office/powerpoint/2010/main" val="1374720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Senior Priest – Salary/Soc. Security</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46</a:t>
            </a:fld>
            <a:endParaRPr lang="en-US" dirty="0">
              <a:solidFill>
                <a:schemeClr val="bg1"/>
              </a:solidFill>
            </a:endParaRPr>
          </a:p>
        </p:txBody>
      </p:sp>
      <p:sp>
        <p:nvSpPr>
          <p:cNvPr id="4" name="Rectangle 3"/>
          <p:cNvSpPr/>
          <p:nvPr/>
        </p:nvSpPr>
        <p:spPr>
          <a:xfrm>
            <a:off x="228600" y="1143000"/>
            <a:ext cx="7620000" cy="4401205"/>
          </a:xfrm>
          <a:prstGeom prst="rect">
            <a:avLst/>
          </a:prstGeom>
        </p:spPr>
        <p:txBody>
          <a:bodyPr wrap="square">
            <a:spAutoFit/>
          </a:bodyPr>
          <a:lstStyle/>
          <a:p>
            <a:endParaRPr lang="en-US" sz="2800" b="1" dirty="0">
              <a:solidFill>
                <a:schemeClr val="bg1"/>
              </a:solidFill>
            </a:endParaRPr>
          </a:p>
          <a:p>
            <a:r>
              <a:rPr lang="en-US" sz="2800" b="1" dirty="0">
                <a:solidFill>
                  <a:schemeClr val="bg1"/>
                </a:solidFill>
              </a:rPr>
              <a:t>Active Priest age 70 </a:t>
            </a:r>
            <a:r>
              <a:rPr lang="en-US" sz="2800" dirty="0">
                <a:solidFill>
                  <a:schemeClr val="bg1"/>
                </a:solidFill>
              </a:rPr>
              <a:t>with Social Security Benefits starting at age 70</a:t>
            </a:r>
          </a:p>
          <a:p>
            <a:endParaRPr lang="en-US" sz="2800" dirty="0">
              <a:solidFill>
                <a:schemeClr val="bg1"/>
              </a:solidFill>
            </a:endParaRPr>
          </a:p>
          <a:p>
            <a:r>
              <a:rPr lang="en-US" sz="2800" dirty="0">
                <a:solidFill>
                  <a:schemeClr val="bg1"/>
                </a:solidFill>
              </a:rPr>
              <a:t>Salary+			$45,120</a:t>
            </a:r>
          </a:p>
          <a:p>
            <a:r>
              <a:rPr lang="en-US" sz="2800" dirty="0">
                <a:solidFill>
                  <a:schemeClr val="bg1"/>
                </a:solidFill>
              </a:rPr>
              <a:t>Social Security		</a:t>
            </a:r>
            <a:r>
              <a:rPr lang="en-US" sz="2800" u="sng" dirty="0">
                <a:solidFill>
                  <a:schemeClr val="bg1"/>
                </a:solidFill>
              </a:rPr>
              <a:t>$30,965*</a:t>
            </a:r>
          </a:p>
          <a:p>
            <a:pPr marL="2057400" lvl="8" indent="0">
              <a:buNone/>
            </a:pPr>
            <a:r>
              <a:rPr lang="en-US" sz="2800" dirty="0">
                <a:solidFill>
                  <a:schemeClr val="bg1"/>
                </a:solidFill>
              </a:rPr>
              <a:t>		$76,085</a:t>
            </a:r>
          </a:p>
          <a:p>
            <a:pPr marL="2057400" lvl="8" indent="0">
              <a:buNone/>
            </a:pPr>
            <a:endParaRPr lang="en-US" sz="2800" dirty="0">
              <a:solidFill>
                <a:schemeClr val="bg1"/>
              </a:solidFill>
            </a:endParaRPr>
          </a:p>
          <a:p>
            <a:pPr marL="2057400" lvl="8" indent="0">
              <a:buNone/>
            </a:pPr>
            <a:endParaRPr lang="en-US" sz="2800" dirty="0">
              <a:solidFill>
                <a:schemeClr val="bg1"/>
              </a:solidFill>
            </a:endParaRPr>
          </a:p>
          <a:p>
            <a:pPr marL="2057400" lvl="8" indent="0">
              <a:buNone/>
            </a:pPr>
            <a:r>
              <a:rPr lang="en-US" sz="2000" dirty="0">
                <a:solidFill>
                  <a:schemeClr val="bg1"/>
                </a:solidFill>
              </a:rPr>
              <a:t>*Taxable $26,320 (85%) vs $2,319 (7%)</a:t>
            </a:r>
          </a:p>
        </p:txBody>
      </p:sp>
    </p:spTree>
    <p:extLst>
      <p:ext uri="{BB962C8B-B14F-4D97-AF65-F5344CB8AC3E}">
        <p14:creationId xmlns:p14="http://schemas.microsoft.com/office/powerpoint/2010/main" val="2374094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Senior Priest – Salary/Soc. Security</a:t>
            </a:r>
          </a:p>
          <a:p>
            <a:pPr>
              <a:buNone/>
            </a:pPr>
            <a:endParaRPr lang="en-US" sz="14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47</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
        <p:nvSpPr>
          <p:cNvPr id="2" name="Rectangle 1">
            <a:extLst>
              <a:ext uri="{FF2B5EF4-FFF2-40B4-BE49-F238E27FC236}">
                <a16:creationId xmlns:a16="http://schemas.microsoft.com/office/drawing/2014/main" id="{18E0F7E8-9A7E-4542-9BE7-32C9ADC8E794}"/>
              </a:ext>
            </a:extLst>
          </p:cNvPr>
          <p:cNvSpPr/>
          <p:nvPr/>
        </p:nvSpPr>
        <p:spPr>
          <a:xfrm>
            <a:off x="228600" y="1143000"/>
            <a:ext cx="7239000" cy="4247317"/>
          </a:xfrm>
          <a:prstGeom prst="rect">
            <a:avLst/>
          </a:prstGeom>
        </p:spPr>
        <p:txBody>
          <a:bodyPr wrap="square">
            <a:spAutoFit/>
          </a:bodyPr>
          <a:lstStyle/>
          <a:p>
            <a:r>
              <a:rPr lang="en-US" sz="1400" b="1" dirty="0">
                <a:solidFill>
                  <a:schemeClr val="bg1"/>
                </a:solidFill>
              </a:rPr>
              <a:t>Active Priest age 70</a:t>
            </a:r>
          </a:p>
          <a:p>
            <a:r>
              <a:rPr lang="en-US" sz="1400" b="1" dirty="0">
                <a:solidFill>
                  <a:schemeClr val="bg1"/>
                </a:solidFill>
              </a:rPr>
              <a:t>Recommend using 403(b) to reduce earnings and taxes</a:t>
            </a:r>
          </a:p>
          <a:p>
            <a:endParaRPr lang="en-US" sz="1400" dirty="0">
              <a:solidFill>
                <a:schemeClr val="bg1"/>
              </a:solidFill>
            </a:endParaRPr>
          </a:p>
          <a:p>
            <a:r>
              <a:rPr lang="en-US" sz="1400" dirty="0">
                <a:solidFill>
                  <a:schemeClr val="bg1"/>
                </a:solidFill>
              </a:rPr>
              <a:t>403(b) 			-$30,965</a:t>
            </a:r>
          </a:p>
          <a:p>
            <a:endParaRPr lang="en-US" sz="1400" dirty="0">
              <a:solidFill>
                <a:schemeClr val="bg1"/>
              </a:solidFill>
            </a:endParaRPr>
          </a:p>
          <a:p>
            <a:r>
              <a:rPr lang="en-US" sz="1400" dirty="0">
                <a:solidFill>
                  <a:schemeClr val="bg1"/>
                </a:solidFill>
              </a:rPr>
              <a:t>Subject to Income tax		$ 16,474*  (total was $71,440)</a:t>
            </a:r>
          </a:p>
          <a:p>
            <a:r>
              <a:rPr lang="en-US" sz="1400" dirty="0">
                <a:solidFill>
                  <a:schemeClr val="bg1"/>
                </a:solidFill>
              </a:rPr>
              <a:t>		</a:t>
            </a:r>
          </a:p>
          <a:p>
            <a:r>
              <a:rPr lang="en-US" sz="1400" dirty="0">
                <a:solidFill>
                  <a:schemeClr val="bg1"/>
                </a:solidFill>
              </a:rPr>
              <a:t>One-half Soc. Sec. tax	 	-    1,954</a:t>
            </a:r>
          </a:p>
          <a:p>
            <a:r>
              <a:rPr lang="en-US" sz="1400" dirty="0">
                <a:solidFill>
                  <a:schemeClr val="bg1"/>
                </a:solidFill>
              </a:rPr>
              <a:t>						</a:t>
            </a:r>
          </a:p>
          <a:p>
            <a:r>
              <a:rPr lang="en-US" sz="1400" dirty="0">
                <a:solidFill>
                  <a:schemeClr val="bg1"/>
                </a:solidFill>
              </a:rPr>
              <a:t>Standard deduction (over 65)	-  16,550				</a:t>
            </a:r>
          </a:p>
          <a:p>
            <a:pPr lvl="1"/>
            <a:r>
              <a:rPr lang="en-US" sz="1400" dirty="0">
                <a:solidFill>
                  <a:schemeClr val="bg1"/>
                </a:solidFill>
              </a:rPr>
              <a:t>Sec. 199A Deduction	 -   1,140		 </a:t>
            </a:r>
          </a:p>
          <a:p>
            <a:pPr lvl="1"/>
            <a:r>
              <a:rPr lang="en-US" sz="1400" dirty="0">
                <a:solidFill>
                  <a:schemeClr val="bg1"/>
                </a:solidFill>
              </a:rPr>
              <a:t>		</a:t>
            </a:r>
          </a:p>
          <a:p>
            <a:r>
              <a:rPr lang="en-US" sz="1400" dirty="0">
                <a:solidFill>
                  <a:schemeClr val="bg1"/>
                </a:solidFill>
              </a:rPr>
              <a:t>  Taxable income	 	$          0</a:t>
            </a:r>
          </a:p>
          <a:p>
            <a:r>
              <a:rPr lang="en-US" sz="1400" dirty="0">
                <a:solidFill>
                  <a:schemeClr val="bg1"/>
                </a:solidFill>
              </a:rPr>
              <a:t>	</a:t>
            </a:r>
          </a:p>
          <a:p>
            <a:r>
              <a:rPr lang="en-US" sz="1400" dirty="0">
                <a:solidFill>
                  <a:schemeClr val="bg1"/>
                </a:solidFill>
              </a:rPr>
              <a:t>Tax:   	               $00 x 10% =  $          0       		</a:t>
            </a:r>
          </a:p>
          <a:p>
            <a:pPr lvl="3"/>
            <a:endParaRPr lang="en-US" sz="1400" dirty="0">
              <a:solidFill>
                <a:schemeClr val="bg1"/>
              </a:solidFill>
            </a:endParaRPr>
          </a:p>
          <a:p>
            <a:r>
              <a:rPr lang="en-US" sz="1400" dirty="0">
                <a:solidFill>
                  <a:schemeClr val="bg1"/>
                </a:solidFill>
              </a:rPr>
              <a:t>  Income Tax + SE Tax		$          0 + SE $3,908 = $3,908</a:t>
            </a:r>
          </a:p>
          <a:p>
            <a:pPr marL="0" indent="0">
              <a:buNone/>
            </a:pPr>
            <a:r>
              <a:rPr lang="en-US" dirty="0">
                <a:solidFill>
                  <a:schemeClr val="bg1"/>
                </a:solidFill>
              </a:rPr>
              <a:t>	</a:t>
            </a:r>
            <a:r>
              <a:rPr lang="en-US" sz="1400" dirty="0">
                <a:solidFill>
                  <a:schemeClr val="bg1"/>
                </a:solidFill>
              </a:rPr>
              <a:t>5.1% of total cash before 403(b) deduction; savings of $4,375 SE tax;</a:t>
            </a:r>
          </a:p>
          <a:p>
            <a:pPr marL="0" indent="0">
              <a:buNone/>
            </a:pPr>
            <a:r>
              <a:rPr lang="en-US" sz="1400" dirty="0">
                <a:solidFill>
                  <a:schemeClr val="bg1"/>
                </a:solidFill>
              </a:rPr>
              <a:t>		and $5,978 Federal income tax </a:t>
            </a:r>
            <a:endParaRPr lang="en-US" dirty="0">
              <a:solidFill>
                <a:schemeClr val="bg1"/>
              </a:solidFill>
            </a:endParaRPr>
          </a:p>
        </p:txBody>
      </p:sp>
    </p:spTree>
    <p:extLst>
      <p:ext uri="{BB962C8B-B14F-4D97-AF65-F5344CB8AC3E}">
        <p14:creationId xmlns:p14="http://schemas.microsoft.com/office/powerpoint/2010/main" val="294495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marL="0" indent="0">
              <a:buNone/>
            </a:pPr>
            <a:r>
              <a:rPr lang="en-US" sz="3600" i="0" dirty="0">
                <a:solidFill>
                  <a:schemeClr val="bg1"/>
                </a:solidFill>
                <a:latin typeface="Constantia" panose="02030602050306030303" pitchFamily="18" charset="0"/>
              </a:rPr>
              <a:t>Clergy Retirement Issues</a:t>
            </a:r>
          </a:p>
          <a:p>
            <a:pPr>
              <a:buNone/>
            </a:pPr>
            <a:endParaRPr lang="en-US" sz="14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48</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
        <p:nvSpPr>
          <p:cNvPr id="3" name="Rectangle 2"/>
          <p:cNvSpPr/>
          <p:nvPr/>
        </p:nvSpPr>
        <p:spPr>
          <a:xfrm>
            <a:off x="419100" y="1219200"/>
            <a:ext cx="6438900" cy="4493538"/>
          </a:xfrm>
          <a:prstGeom prst="rect">
            <a:avLst/>
          </a:prstGeom>
        </p:spPr>
        <p:txBody>
          <a:bodyPr wrap="square">
            <a:spAutoFit/>
          </a:bodyPr>
          <a:lstStyle/>
          <a:p>
            <a:pPr algn="ctr"/>
            <a:r>
              <a:rPr lang="en-US" dirty="0">
                <a:solidFill>
                  <a:schemeClr val="bg1"/>
                </a:solidFill>
                <a:latin typeface="Franklin Gothic Book" panose="020B0503020102020204" pitchFamily="34" charset="0"/>
              </a:rPr>
              <a:t>How much does the average person, age 65-74, spend a day? The average person in that age group spends about $155 per day, or $56,575 annually, This figure includes spending on housing, food, transportation, entertainment, clothing, pets, healthcare, contributions and other goods and services. </a:t>
            </a:r>
          </a:p>
          <a:p>
            <a:pPr algn="ctr"/>
            <a:r>
              <a:rPr lang="en-US" sz="1400" i="1" dirty="0">
                <a:solidFill>
                  <a:schemeClr val="bg1"/>
                </a:solidFill>
                <a:latin typeface="Franklin Gothic Book" panose="020B0503020102020204" pitchFamily="34" charset="0"/>
              </a:rPr>
              <a:t>Source: US Bureau of Labor Statistics 2022</a:t>
            </a:r>
          </a:p>
          <a:p>
            <a:pPr algn="ctr"/>
            <a:r>
              <a:rPr lang="en-US" sz="1400" i="1" dirty="0">
                <a:solidFill>
                  <a:schemeClr val="bg1"/>
                </a:solidFill>
                <a:latin typeface="Franklin Gothic Book" panose="020B0503020102020204" pitchFamily="34" charset="0"/>
              </a:rPr>
              <a:t>-Currently averaging 3.10% inflation over the next five years</a:t>
            </a:r>
          </a:p>
          <a:p>
            <a:r>
              <a:rPr lang="en-US" dirty="0">
                <a:solidFill>
                  <a:schemeClr val="bg1"/>
                </a:solidFill>
                <a:latin typeface="Franklin Gothic Book" panose="020B0503020102020204" pitchFamily="34" charset="0"/>
              </a:rPr>
              <a:t>						</a:t>
            </a:r>
          </a:p>
          <a:p>
            <a:pPr algn="ctr"/>
            <a:r>
              <a:rPr lang="en-US" dirty="0">
                <a:solidFill>
                  <a:schemeClr val="bg1"/>
                </a:solidFill>
                <a:latin typeface="Franklin Gothic Book" panose="020B0503020102020204" pitchFamily="34" charset="0"/>
              </a:rPr>
              <a:t>Average credit card debt in the US is $6,218 per cardholder. </a:t>
            </a:r>
            <a:r>
              <a:rPr lang="en-US" sz="1400" i="1" dirty="0">
                <a:solidFill>
                  <a:schemeClr val="bg1"/>
                </a:solidFill>
                <a:latin typeface="Franklin Gothic Book" panose="020B0503020102020204" pitchFamily="34" charset="0"/>
              </a:rPr>
              <a:t>Source: </a:t>
            </a:r>
            <a:r>
              <a:rPr lang="en-US" sz="1400" i="1" dirty="0" err="1">
                <a:solidFill>
                  <a:schemeClr val="bg1"/>
                </a:solidFill>
                <a:latin typeface="Franklin Gothic Book" panose="020B0503020102020204" pitchFamily="34" charset="0"/>
              </a:rPr>
              <a:t>yahoo.finance</a:t>
            </a:r>
            <a:r>
              <a:rPr lang="en-US" sz="1400" i="1" dirty="0">
                <a:solidFill>
                  <a:schemeClr val="bg1"/>
                </a:solidFill>
                <a:latin typeface="Franklin Gothic Book" panose="020B0503020102020204" pitchFamily="34" charset="0"/>
              </a:rPr>
              <a:t> May 17, 2024</a:t>
            </a:r>
          </a:p>
          <a:p>
            <a:pPr algn="ctr"/>
            <a:endParaRPr lang="en-US" dirty="0">
              <a:solidFill>
                <a:schemeClr val="bg1"/>
              </a:solidFill>
              <a:latin typeface="Franklin Gothic Book" panose="020B0503020102020204" pitchFamily="34" charset="0"/>
            </a:endParaRPr>
          </a:p>
          <a:p>
            <a:pPr algn="ctr"/>
            <a:r>
              <a:rPr lang="en-US" dirty="0">
                <a:solidFill>
                  <a:schemeClr val="bg1"/>
                </a:solidFill>
                <a:latin typeface="Franklin Gothic Book" panose="020B0503020102020204" pitchFamily="34" charset="0"/>
              </a:rPr>
              <a:t>Average interest rate on credit cards is 24.71%. </a:t>
            </a:r>
          </a:p>
          <a:p>
            <a:pPr algn="ctr"/>
            <a:r>
              <a:rPr lang="en-US" sz="1400" i="1" dirty="0">
                <a:solidFill>
                  <a:schemeClr val="bg1"/>
                </a:solidFill>
                <a:latin typeface="Franklin Gothic Book" panose="020B0503020102020204" pitchFamily="34" charset="0"/>
              </a:rPr>
              <a:t>Source: Lending Tree May 13, 2024</a:t>
            </a:r>
          </a:p>
          <a:p>
            <a:pPr algn="ctr"/>
            <a:endParaRPr lang="en-US" i="1" dirty="0">
              <a:solidFill>
                <a:schemeClr val="bg1"/>
              </a:solidFill>
              <a:latin typeface="Franklin Gothic Book" panose="020B0503020102020204" pitchFamily="34" charset="0"/>
            </a:endParaRPr>
          </a:p>
          <a:p>
            <a:pPr algn="ctr"/>
            <a:r>
              <a:rPr lang="en-US" dirty="0">
                <a:solidFill>
                  <a:schemeClr val="bg1"/>
                </a:solidFill>
                <a:latin typeface="Franklin Gothic Book" panose="020B0503020102020204" pitchFamily="34" charset="0"/>
              </a:rPr>
              <a:t>Data shows one-person households spend less but have it the hardest financially</a:t>
            </a:r>
            <a:r>
              <a:rPr lang="en-US" i="1" dirty="0">
                <a:solidFill>
                  <a:schemeClr val="bg1"/>
                </a:solidFill>
                <a:latin typeface="Franklin Gothic Book" panose="020B0503020102020204" pitchFamily="34" charset="0"/>
              </a:rPr>
              <a:t>. </a:t>
            </a:r>
          </a:p>
          <a:p>
            <a:pPr algn="ctr"/>
            <a:r>
              <a:rPr lang="en-US" sz="1400" i="1" dirty="0">
                <a:solidFill>
                  <a:schemeClr val="bg1"/>
                </a:solidFill>
                <a:latin typeface="Franklin Gothic Book" panose="020B0503020102020204" pitchFamily="34" charset="0"/>
              </a:rPr>
              <a:t>Source: The Ascent- November 21, 2022</a:t>
            </a:r>
          </a:p>
        </p:txBody>
      </p:sp>
    </p:spTree>
    <p:extLst>
      <p:ext uri="{BB962C8B-B14F-4D97-AF65-F5344CB8AC3E}">
        <p14:creationId xmlns:p14="http://schemas.microsoft.com/office/powerpoint/2010/main" val="2321307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marL="0" indent="0">
              <a:buNone/>
            </a:pPr>
            <a:r>
              <a:rPr lang="en-US" sz="4000" i="0" kern="1200" dirty="0">
                <a:solidFill>
                  <a:schemeClr val="bg1"/>
                </a:solidFill>
                <a:latin typeface="+mj-lt"/>
              </a:rPr>
              <a:t>Clergy Retirement Issues</a:t>
            </a:r>
          </a:p>
          <a:p>
            <a:pPr marL="0" indent="0">
              <a:buNone/>
            </a:pPr>
            <a:endParaRPr lang="en-US" sz="2800" b="1" kern="1200" dirty="0">
              <a:solidFill>
                <a:schemeClr val="bg1"/>
              </a:solidFill>
              <a:latin typeface="Constantia" panose="02030602050306030303" pitchFamily="18" charset="0"/>
            </a:endParaRPr>
          </a:p>
          <a:p>
            <a:pPr marL="0" indent="0">
              <a:buNone/>
            </a:pPr>
            <a:r>
              <a:rPr lang="en-US" sz="2800" b="1" kern="1200" dirty="0">
                <a:solidFill>
                  <a:schemeClr val="bg1"/>
                </a:solidFill>
                <a:latin typeface="Constantia" panose="02030602050306030303" pitchFamily="18" charset="0"/>
              </a:rPr>
              <a:t>Biggest Expenses for Retirees</a:t>
            </a:r>
          </a:p>
          <a:p>
            <a:r>
              <a:rPr lang="en-US" sz="2000" b="1" i="0" dirty="0">
                <a:latin typeface="Lucida Sans Unicode" panose="020B0602030504020204" pitchFamily="34" charset="0"/>
                <a:cs typeface="Lucida Sans Unicode" panose="020B0602030504020204" pitchFamily="34" charset="0"/>
              </a:rPr>
              <a:t>#1 </a:t>
            </a:r>
            <a:r>
              <a:rPr lang="en-US" sz="2000" i="0" dirty="0">
                <a:latin typeface="Lucida Sans Unicode" panose="020B0602030504020204" pitchFamily="34" charset="0"/>
                <a:cs typeface="Lucida Sans Unicode" panose="020B0602030504020204" pitchFamily="34" charset="0"/>
              </a:rPr>
              <a:t>- </a:t>
            </a:r>
            <a:r>
              <a:rPr lang="en-US" sz="2000" b="1" i="0" dirty="0">
                <a:latin typeface="Lucida Sans Unicode" panose="020B0602030504020204" pitchFamily="34" charset="0"/>
                <a:cs typeface="Lucida Sans Unicode" panose="020B0602030504020204" pitchFamily="34" charset="0"/>
              </a:rPr>
              <a:t>Housing</a:t>
            </a:r>
            <a:r>
              <a:rPr lang="en-US" sz="2000" i="0" dirty="0">
                <a:latin typeface="Lucida Sans Unicode" panose="020B0602030504020204" pitchFamily="34" charset="0"/>
                <a:cs typeface="Lucida Sans Unicode" panose="020B0602030504020204" pitchFamily="34" charset="0"/>
              </a:rPr>
              <a:t> – averages $1,900 month – does not </a:t>
            </a:r>
          </a:p>
          <a:p>
            <a:pPr marL="0" indent="0">
              <a:buNone/>
            </a:pPr>
            <a:r>
              <a:rPr lang="en-US" sz="2000" i="0" dirty="0">
                <a:latin typeface="Lucida Sans Unicode" panose="020B0602030504020204" pitchFamily="34" charset="0"/>
                <a:cs typeface="Lucida Sans Unicode" panose="020B0602030504020204" pitchFamily="34" charset="0"/>
              </a:rPr>
              <a:t>	include maintenance, utilities, insurance, etc.</a:t>
            </a:r>
          </a:p>
          <a:p>
            <a:r>
              <a:rPr lang="en-US" sz="2000" b="1" i="0" dirty="0">
                <a:latin typeface="Lucida Sans Unicode" panose="020B0602030504020204" pitchFamily="34" charset="0"/>
                <a:cs typeface="Lucida Sans Unicode" panose="020B0602030504020204" pitchFamily="34" charset="0"/>
              </a:rPr>
              <a:t>#2 </a:t>
            </a:r>
            <a:r>
              <a:rPr lang="en-US" sz="2000" i="0" dirty="0">
                <a:latin typeface="Lucida Sans Unicode" panose="020B0602030504020204" pitchFamily="34" charset="0"/>
                <a:cs typeface="Lucida Sans Unicode" panose="020B0602030504020204" pitchFamily="34" charset="0"/>
              </a:rPr>
              <a:t>– </a:t>
            </a:r>
            <a:r>
              <a:rPr lang="en-US" sz="2000" b="1" i="0" dirty="0">
                <a:latin typeface="Lucida Sans Unicode" panose="020B0602030504020204" pitchFamily="34" charset="0"/>
                <a:cs typeface="Lucida Sans Unicode" panose="020B0602030504020204" pitchFamily="34" charset="0"/>
              </a:rPr>
              <a:t>Food</a:t>
            </a:r>
            <a:r>
              <a:rPr lang="en-US" sz="2000" i="0" dirty="0">
                <a:latin typeface="Lucida Sans Unicode" panose="020B0602030504020204" pitchFamily="34" charset="0"/>
                <a:cs typeface="Lucida Sans Unicode" panose="020B0602030504020204" pitchFamily="34" charset="0"/>
              </a:rPr>
              <a:t> – average food costs for a single retiree are</a:t>
            </a:r>
          </a:p>
          <a:p>
            <a:pPr marL="0" indent="0">
              <a:buNone/>
            </a:pPr>
            <a:r>
              <a:rPr lang="en-US" sz="2000" i="0" dirty="0">
                <a:latin typeface="Lucida Sans Unicode" panose="020B0602030504020204" pitchFamily="34" charset="0"/>
                <a:cs typeface="Lucida Sans Unicode" panose="020B0602030504020204" pitchFamily="34" charset="0"/>
              </a:rPr>
              <a:t>            about $7,300 annually</a:t>
            </a:r>
          </a:p>
          <a:p>
            <a:r>
              <a:rPr lang="en-US" sz="2000" b="1" i="0" dirty="0">
                <a:latin typeface="Lucida Sans Unicode" panose="020B0602030504020204" pitchFamily="34" charset="0"/>
                <a:cs typeface="Lucida Sans Unicode" panose="020B0602030504020204" pitchFamily="34" charset="0"/>
              </a:rPr>
              <a:t>#3 </a:t>
            </a:r>
            <a:r>
              <a:rPr lang="en-US" sz="2000" i="0" dirty="0">
                <a:latin typeface="Lucida Sans Unicode" panose="020B0602030504020204" pitchFamily="34" charset="0"/>
                <a:cs typeface="Lucida Sans Unicode" panose="020B0602030504020204" pitchFamily="34" charset="0"/>
              </a:rPr>
              <a:t>– </a:t>
            </a:r>
            <a:r>
              <a:rPr lang="en-US" sz="2000" b="1" i="0" dirty="0">
                <a:latin typeface="Lucida Sans Unicode" panose="020B0602030504020204" pitchFamily="34" charset="0"/>
                <a:cs typeface="Lucida Sans Unicode" panose="020B0602030504020204" pitchFamily="34" charset="0"/>
              </a:rPr>
              <a:t>Healthcare</a:t>
            </a:r>
            <a:r>
              <a:rPr lang="en-US" sz="2000" i="0" dirty="0">
                <a:latin typeface="Lucida Sans Unicode" panose="020B0602030504020204" pitchFamily="34" charset="0"/>
                <a:cs typeface="Lucida Sans Unicode" panose="020B0602030504020204" pitchFamily="34" charset="0"/>
              </a:rPr>
              <a:t> – Depends on policies</a:t>
            </a:r>
          </a:p>
          <a:p>
            <a:r>
              <a:rPr lang="en-US" sz="2000" b="1" i="0" dirty="0">
                <a:latin typeface="Lucida Sans Unicode" panose="020B0602030504020204" pitchFamily="34" charset="0"/>
                <a:cs typeface="Lucida Sans Unicode" panose="020B0602030504020204" pitchFamily="34" charset="0"/>
              </a:rPr>
              <a:t>#4 </a:t>
            </a:r>
            <a:r>
              <a:rPr lang="en-US" sz="2000" i="0" dirty="0">
                <a:latin typeface="Lucida Sans Unicode" panose="020B0602030504020204" pitchFamily="34" charset="0"/>
                <a:cs typeface="Lucida Sans Unicode" panose="020B0602030504020204" pitchFamily="34" charset="0"/>
              </a:rPr>
              <a:t>– </a:t>
            </a:r>
            <a:r>
              <a:rPr lang="en-US" sz="2000" b="1" i="0" dirty="0">
                <a:latin typeface="Lucida Sans Unicode" panose="020B0602030504020204" pitchFamily="34" charset="0"/>
                <a:cs typeface="Lucida Sans Unicode" panose="020B0602030504020204" pitchFamily="34" charset="0"/>
              </a:rPr>
              <a:t>Transportation</a:t>
            </a:r>
            <a:r>
              <a:rPr lang="en-US" sz="2000" i="0" dirty="0">
                <a:latin typeface="Lucida Sans Unicode" panose="020B0602030504020204" pitchFamily="34" charset="0"/>
                <a:cs typeface="Lucida Sans Unicode" panose="020B0602030504020204" pitchFamily="34" charset="0"/>
              </a:rPr>
              <a:t> – about 14% of expenses in</a:t>
            </a:r>
          </a:p>
          <a:p>
            <a:pPr marL="0" indent="0">
              <a:buNone/>
            </a:pPr>
            <a:r>
              <a:rPr lang="en-US" sz="2000" i="0" dirty="0">
                <a:latin typeface="Lucida Sans Unicode" panose="020B0602030504020204" pitchFamily="34" charset="0"/>
                <a:cs typeface="Lucida Sans Unicode" panose="020B0602030504020204" pitchFamily="34" charset="0"/>
              </a:rPr>
              <a:t> 	retirement</a:t>
            </a:r>
          </a:p>
          <a:p>
            <a:r>
              <a:rPr lang="en-US" sz="2000" b="1" i="0" dirty="0">
                <a:latin typeface="Lucida Sans Unicode" panose="020B0602030504020204" pitchFamily="34" charset="0"/>
                <a:cs typeface="Lucida Sans Unicode" panose="020B0602030504020204" pitchFamily="34" charset="0"/>
              </a:rPr>
              <a:t>#5 </a:t>
            </a:r>
            <a:r>
              <a:rPr lang="en-US" sz="2000" i="0" dirty="0">
                <a:latin typeface="Lucida Sans Unicode" panose="020B0602030504020204" pitchFamily="34" charset="0"/>
                <a:cs typeface="Lucida Sans Unicode" panose="020B0602030504020204" pitchFamily="34" charset="0"/>
              </a:rPr>
              <a:t>– </a:t>
            </a:r>
            <a:r>
              <a:rPr lang="en-US" sz="2000" b="1" i="0" dirty="0">
                <a:latin typeface="Lucida Sans Unicode" panose="020B0602030504020204" pitchFamily="34" charset="0"/>
                <a:cs typeface="Lucida Sans Unicode" panose="020B0602030504020204" pitchFamily="34" charset="0"/>
              </a:rPr>
              <a:t>Utilities and services </a:t>
            </a:r>
            <a:r>
              <a:rPr lang="en-US" sz="2000" i="0" dirty="0">
                <a:latin typeface="Lucida Sans Unicode" panose="020B0602030504020204" pitchFamily="34" charset="0"/>
                <a:cs typeface="Lucida Sans Unicode" panose="020B0602030504020204" pitchFamily="34" charset="0"/>
              </a:rPr>
              <a:t>– about $4,300 annually</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49</a:t>
            </a:fld>
            <a:endParaRPr lang="en-US" dirty="0">
              <a:solidFill>
                <a:schemeClr val="bg1"/>
              </a:solidFill>
            </a:endParaRPr>
          </a:p>
        </p:txBody>
      </p:sp>
      <p:sp>
        <p:nvSpPr>
          <p:cNvPr id="4" name="Rectangle 3"/>
          <p:cNvSpPr/>
          <p:nvPr/>
        </p:nvSpPr>
        <p:spPr>
          <a:xfrm flipV="1">
            <a:off x="5429250" y="3657600"/>
            <a:ext cx="74295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
        <p:nvSpPr>
          <p:cNvPr id="8" name="TextBox 7">
            <a:extLst>
              <a:ext uri="{FF2B5EF4-FFF2-40B4-BE49-F238E27FC236}">
                <a16:creationId xmlns:a16="http://schemas.microsoft.com/office/drawing/2014/main" id="{AF574C6B-9F48-A374-FF31-14D0205F4F81}"/>
              </a:ext>
            </a:extLst>
          </p:cNvPr>
          <p:cNvSpPr txBox="1"/>
          <p:nvPr/>
        </p:nvSpPr>
        <p:spPr>
          <a:xfrm>
            <a:off x="4038601" y="5729847"/>
            <a:ext cx="3352800" cy="307777"/>
          </a:xfrm>
          <a:prstGeom prst="rect">
            <a:avLst/>
          </a:prstGeom>
          <a:noFill/>
        </p:spPr>
        <p:txBody>
          <a:bodyPr wrap="square" rtlCol="0">
            <a:spAutoFit/>
          </a:bodyPr>
          <a:lstStyle/>
          <a:p>
            <a:r>
              <a:rPr lang="en-US" sz="1400" i="1" dirty="0">
                <a:solidFill>
                  <a:schemeClr val="bg1"/>
                </a:solidFill>
              </a:rPr>
              <a:t>Source: Insider Monkey March 25, 2024</a:t>
            </a:r>
          </a:p>
        </p:txBody>
      </p:sp>
    </p:spTree>
    <p:extLst>
      <p:ext uri="{BB962C8B-B14F-4D97-AF65-F5344CB8AC3E}">
        <p14:creationId xmlns:p14="http://schemas.microsoft.com/office/powerpoint/2010/main" val="169540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Presentation Outline</a:t>
            </a:r>
          </a:p>
        </p:txBody>
      </p:sp>
      <p:sp>
        <p:nvSpPr>
          <p:cNvPr id="5123" name="Rectangle 3"/>
          <p:cNvSpPr>
            <a:spLocks noGrp="1" noChangeArrowheads="1"/>
          </p:cNvSpPr>
          <p:nvPr>
            <p:ph idx="1"/>
          </p:nvPr>
        </p:nvSpPr>
        <p:spPr>
          <a:xfrm>
            <a:off x="457200" y="1295400"/>
            <a:ext cx="7315200" cy="4648200"/>
          </a:xfrm>
        </p:spPr>
        <p:txBody>
          <a:bodyPr/>
          <a:lstStyle/>
          <a:p>
            <a:r>
              <a:rPr lang="en-US" sz="3200" i="0" dirty="0">
                <a:latin typeface="Lucida Sans Unicode" panose="020B0602030504020204" pitchFamily="34" charset="0"/>
                <a:cs typeface="Lucida Sans Unicode" panose="020B0602030504020204" pitchFamily="34" charset="0"/>
              </a:rPr>
              <a:t>Clergy Compensation</a:t>
            </a:r>
          </a:p>
          <a:p>
            <a:r>
              <a:rPr lang="en-US" sz="3200" i="0" dirty="0">
                <a:latin typeface="Lucida Sans Unicode" panose="020B0602030504020204" pitchFamily="34" charset="0"/>
                <a:cs typeface="Lucida Sans Unicode" panose="020B0602030504020204" pitchFamily="34" charset="0"/>
              </a:rPr>
              <a:t>Business (ministerial) expenses – Non-taxable and Taxable Allowances</a:t>
            </a:r>
          </a:p>
          <a:p>
            <a:pPr>
              <a:defRPr/>
            </a:pPr>
            <a:r>
              <a:rPr lang="en-US" sz="3200" i="0" dirty="0">
                <a:latin typeface="Lucida Sans Unicode" panose="020B0602030504020204" pitchFamily="34" charset="0"/>
                <a:cs typeface="Lucida Sans Unicode" panose="020B0602030504020204" pitchFamily="34" charset="0"/>
              </a:rPr>
              <a:t>Stipends and stole fees</a:t>
            </a:r>
          </a:p>
          <a:p>
            <a:pPr>
              <a:defRPr/>
            </a:pPr>
            <a:r>
              <a:rPr lang="en-US" sz="3200" i="0" dirty="0">
                <a:latin typeface="Lucida Sans Unicode" panose="020B0602030504020204" pitchFamily="34" charset="0"/>
                <a:cs typeface="Lucida Sans Unicode" panose="020B0602030504020204" pitchFamily="34" charset="0"/>
              </a:rPr>
              <a:t>Determining value of “room and board”-housing allowance</a:t>
            </a:r>
          </a:p>
          <a:p>
            <a:pPr marL="0" indent="0">
              <a:buNone/>
              <a:defRPr/>
            </a:pPr>
            <a:endParaRPr lang="en-US" sz="3200" i="0" dirty="0">
              <a:latin typeface="Lucida Sans Unicode" panose="020B0602030504020204" pitchFamily="34" charset="0"/>
              <a:cs typeface="Lucida Sans Unicode" panose="020B0602030504020204" pitchFamily="34" charset="0"/>
            </a:endParaRPr>
          </a:p>
          <a:p>
            <a:endParaRPr lang="en-US" sz="3600" i="0" dirty="0"/>
          </a:p>
        </p:txBody>
      </p:sp>
      <p:pic>
        <p:nvPicPr>
          <p:cNvPr id="5124" name="Picture 4" descr="piece"/>
          <p:cNvPicPr>
            <a:picLocks noChangeAspect="1" noChangeArrowheads="1"/>
          </p:cNvPicPr>
          <p:nvPr/>
        </p:nvPicPr>
        <p:blipFill>
          <a:blip r:embed="rId3" cstate="print"/>
          <a:srcRect/>
          <a:stretch>
            <a:fillRect/>
          </a:stretch>
        </p:blipFill>
        <p:spPr bwMode="auto">
          <a:xfrm>
            <a:off x="6629400" y="4724400"/>
            <a:ext cx="1676400" cy="1439862"/>
          </a:xfrm>
          <a:prstGeom prst="rect">
            <a:avLst/>
          </a:prstGeom>
          <a:noFill/>
        </p:spPr>
      </p:pic>
      <p:sp>
        <p:nvSpPr>
          <p:cNvPr id="5" name="Slide Number Placeholder 4"/>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a:t>
            </a:fld>
            <a:endParaRPr 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marL="0" indent="0" algn="ctr">
              <a:buNone/>
            </a:pPr>
            <a:r>
              <a:rPr lang="en-US" sz="4000" i="0" dirty="0">
                <a:solidFill>
                  <a:schemeClr val="bg1"/>
                </a:solidFill>
                <a:latin typeface="Constantia" panose="02030602050306030303" pitchFamily="18" charset="0"/>
              </a:rPr>
              <a:t>Clergy Retirement Issues</a:t>
            </a:r>
            <a:br>
              <a:rPr lang="en-US" sz="4000" i="0" dirty="0">
                <a:solidFill>
                  <a:schemeClr val="bg1"/>
                </a:solidFill>
                <a:latin typeface="Constantia" panose="02030602050306030303" pitchFamily="18" charset="0"/>
              </a:rPr>
            </a:br>
            <a:endParaRPr lang="en-US" sz="4000" i="0" dirty="0">
              <a:solidFill>
                <a:schemeClr val="bg1"/>
              </a:solidFill>
              <a:latin typeface="Constantia" panose="02030602050306030303" pitchFamily="18" charset="0"/>
            </a:endParaRPr>
          </a:p>
          <a:p>
            <a:pPr marL="0" indent="0" algn="ctr">
              <a:buNone/>
            </a:pPr>
            <a:r>
              <a:rPr lang="en-US" sz="3600" i="0" dirty="0">
                <a:solidFill>
                  <a:schemeClr val="bg1"/>
                </a:solidFill>
                <a:latin typeface="Constantia" panose="02030602050306030303" pitchFamily="18" charset="0"/>
              </a:rPr>
              <a:t>Biggest Expenses for Retirees</a:t>
            </a:r>
          </a:p>
          <a:p>
            <a:pPr>
              <a:buNone/>
            </a:pPr>
            <a:endParaRPr lang="en-US" sz="14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50</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
        <p:nvSpPr>
          <p:cNvPr id="3" name="Rectangle 2"/>
          <p:cNvSpPr/>
          <p:nvPr/>
        </p:nvSpPr>
        <p:spPr>
          <a:xfrm>
            <a:off x="2286000" y="2505671"/>
            <a:ext cx="4572000" cy="1846659"/>
          </a:xfrm>
          <a:prstGeom prst="rect">
            <a:avLst/>
          </a:prstGeom>
        </p:spPr>
        <p:txBody>
          <a:bodyPr>
            <a:spAutoFit/>
          </a:bodyPr>
          <a:lstStyle/>
          <a:p>
            <a:pPr algn="ctr"/>
            <a:r>
              <a:rPr lang="en-US" sz="2400" b="1" dirty="0">
                <a:solidFill>
                  <a:schemeClr val="bg1"/>
                </a:solidFill>
              </a:rPr>
              <a:t>Other expenses in retirement</a:t>
            </a:r>
          </a:p>
          <a:p>
            <a:pPr algn="ctr"/>
            <a:endParaRPr lang="en-US" b="1" dirty="0">
              <a:solidFill>
                <a:schemeClr val="bg1"/>
              </a:solidFill>
            </a:endParaRPr>
          </a:p>
          <a:p>
            <a:pPr marL="457200" indent="-457200">
              <a:buFont typeface="Arial" panose="020B0604020202020204" pitchFamily="34" charset="0"/>
              <a:buChar char="•"/>
            </a:pPr>
            <a:r>
              <a:rPr lang="en-US" dirty="0">
                <a:solidFill>
                  <a:schemeClr val="bg1"/>
                </a:solidFill>
              </a:rPr>
              <a:t>Income taxes</a:t>
            </a:r>
          </a:p>
          <a:p>
            <a:pPr marL="457200" indent="-457200">
              <a:buFont typeface="Arial" panose="020B0604020202020204" pitchFamily="34" charset="0"/>
              <a:buChar char="•"/>
            </a:pPr>
            <a:r>
              <a:rPr lang="en-US" dirty="0">
                <a:solidFill>
                  <a:schemeClr val="bg1"/>
                </a:solidFill>
              </a:rPr>
              <a:t>Charitable</a:t>
            </a:r>
          </a:p>
          <a:p>
            <a:pPr marL="457200" indent="-457200">
              <a:buFont typeface="Arial" panose="020B0604020202020204" pitchFamily="34" charset="0"/>
              <a:buChar char="•"/>
            </a:pPr>
            <a:r>
              <a:rPr lang="en-US" dirty="0">
                <a:solidFill>
                  <a:schemeClr val="bg1"/>
                </a:solidFill>
              </a:rPr>
              <a:t>Home insurance, maintenance, etc.</a:t>
            </a:r>
          </a:p>
          <a:p>
            <a:pPr marL="457200" indent="-457200">
              <a:buFont typeface="Arial" panose="020B0604020202020204" pitchFamily="34" charset="0"/>
              <a:buChar char="•"/>
            </a:pPr>
            <a:r>
              <a:rPr lang="en-US" dirty="0">
                <a:solidFill>
                  <a:schemeClr val="bg1"/>
                </a:solidFill>
              </a:rPr>
              <a:t>Travel and Entertainment</a:t>
            </a:r>
          </a:p>
        </p:txBody>
      </p:sp>
      <p:pic>
        <p:nvPicPr>
          <p:cNvPr id="8" name="Picture 7">
            <a:extLst>
              <a:ext uri="{FF2B5EF4-FFF2-40B4-BE49-F238E27FC236}">
                <a16:creationId xmlns:a16="http://schemas.microsoft.com/office/drawing/2014/main" id="{4949F28B-6ED4-320A-2C0B-7C282A4670E9}"/>
              </a:ext>
            </a:extLst>
          </p:cNvPr>
          <p:cNvPicPr>
            <a:picLocks noChangeAspect="1"/>
          </p:cNvPicPr>
          <p:nvPr/>
        </p:nvPicPr>
        <p:blipFill>
          <a:blip r:embed="rId4"/>
          <a:stretch>
            <a:fillRect/>
          </a:stretch>
        </p:blipFill>
        <p:spPr>
          <a:xfrm rot="20722113">
            <a:off x="265007" y="2377733"/>
            <a:ext cx="2081732" cy="1158844"/>
          </a:xfrm>
          <a:prstGeom prst="rect">
            <a:avLst/>
          </a:prstGeom>
        </p:spPr>
      </p:pic>
      <p:pic>
        <p:nvPicPr>
          <p:cNvPr id="9" name="Picture 8" descr="A hand dropping a coin into a box&#10;&#10;Description automatically generated">
            <a:extLst>
              <a:ext uri="{FF2B5EF4-FFF2-40B4-BE49-F238E27FC236}">
                <a16:creationId xmlns:a16="http://schemas.microsoft.com/office/drawing/2014/main" id="{2A04B6C5-98E0-BB07-1065-6C2A74F1D695}"/>
              </a:ext>
            </a:extLst>
          </p:cNvPr>
          <p:cNvPicPr>
            <a:picLocks noChangeAspect="1"/>
          </p:cNvPicPr>
          <p:nvPr/>
        </p:nvPicPr>
        <p:blipFill>
          <a:blip r:embed="rId5"/>
          <a:stretch>
            <a:fillRect/>
          </a:stretch>
        </p:blipFill>
        <p:spPr>
          <a:xfrm>
            <a:off x="520224" y="4379369"/>
            <a:ext cx="1418897" cy="1574887"/>
          </a:xfrm>
          <a:prstGeom prst="rect">
            <a:avLst/>
          </a:prstGeom>
        </p:spPr>
      </p:pic>
      <p:pic>
        <p:nvPicPr>
          <p:cNvPr id="10" name="Picture 9">
            <a:extLst>
              <a:ext uri="{FF2B5EF4-FFF2-40B4-BE49-F238E27FC236}">
                <a16:creationId xmlns:a16="http://schemas.microsoft.com/office/drawing/2014/main" id="{77D844C1-521D-350A-6E2D-9ECB70A3E41A}"/>
              </a:ext>
            </a:extLst>
          </p:cNvPr>
          <p:cNvPicPr>
            <a:picLocks noChangeAspect="1"/>
          </p:cNvPicPr>
          <p:nvPr/>
        </p:nvPicPr>
        <p:blipFill>
          <a:blip r:embed="rId6"/>
          <a:stretch>
            <a:fillRect/>
          </a:stretch>
        </p:blipFill>
        <p:spPr>
          <a:xfrm rot="1224628">
            <a:off x="5569771" y="4201206"/>
            <a:ext cx="1484768" cy="1106656"/>
          </a:xfrm>
          <a:prstGeom prst="rect">
            <a:avLst/>
          </a:prstGeom>
        </p:spPr>
      </p:pic>
      <p:sp>
        <p:nvSpPr>
          <p:cNvPr id="6" name="Rectangle 5"/>
          <p:cNvSpPr/>
          <p:nvPr/>
        </p:nvSpPr>
        <p:spPr>
          <a:xfrm>
            <a:off x="3429000" y="5532025"/>
            <a:ext cx="4191000" cy="307777"/>
          </a:xfrm>
          <a:prstGeom prst="rect">
            <a:avLst/>
          </a:prstGeom>
        </p:spPr>
        <p:txBody>
          <a:bodyPr wrap="square">
            <a:spAutoFit/>
          </a:bodyPr>
          <a:lstStyle/>
          <a:p>
            <a:r>
              <a:rPr lang="en-US" sz="1400" i="1" dirty="0">
                <a:solidFill>
                  <a:schemeClr val="bg1"/>
                </a:solidFill>
              </a:rPr>
              <a:t>Source: Insider Monkey March 25, 2024</a:t>
            </a:r>
          </a:p>
        </p:txBody>
      </p:sp>
    </p:spTree>
    <p:extLst>
      <p:ext uri="{BB962C8B-B14F-4D97-AF65-F5344CB8AC3E}">
        <p14:creationId xmlns:p14="http://schemas.microsoft.com/office/powerpoint/2010/main" val="1079393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marL="0" indent="0">
              <a:buNone/>
            </a:pPr>
            <a:r>
              <a:rPr lang="en-US" sz="4000" i="0" kern="1200" dirty="0">
                <a:solidFill>
                  <a:schemeClr val="bg1"/>
                </a:solidFill>
                <a:latin typeface="+mj-lt"/>
              </a:rPr>
              <a:t>Clergy Retirement Issues</a:t>
            </a:r>
          </a:p>
          <a:p>
            <a:pPr marL="0" indent="0">
              <a:buNone/>
            </a:pPr>
            <a:r>
              <a:rPr lang="en-US" sz="2800" b="1" kern="1200" dirty="0">
                <a:solidFill>
                  <a:schemeClr val="bg1"/>
                </a:solidFill>
                <a:latin typeface="Constantia" panose="02030602050306030303" pitchFamily="18" charset="0"/>
              </a:rPr>
              <a:t>Other Need to Knows</a:t>
            </a:r>
          </a:p>
          <a:p>
            <a:pPr>
              <a:buFont typeface="Arial" panose="020B0604020202020204" pitchFamily="34" charset="0"/>
              <a:buChar char="•"/>
            </a:pPr>
            <a:endParaRPr lang="en-US" sz="1800" i="0" dirty="0">
              <a:latin typeface="Lucida Sans Unicode" panose="020B0602030504020204" pitchFamily="34" charset="0"/>
              <a:cs typeface="Lucida Sans Unicode" panose="020B0602030504020204" pitchFamily="34" charset="0"/>
            </a:endParaRPr>
          </a:p>
          <a:p>
            <a:pPr>
              <a:buFont typeface="Arial" panose="020B0604020202020204" pitchFamily="34" charset="0"/>
              <a:buChar char="•"/>
            </a:pPr>
            <a:r>
              <a:rPr lang="en-US" sz="1800" i="0" dirty="0">
                <a:latin typeface="Lucida Sans Unicode" panose="020B0602030504020204" pitchFamily="34" charset="0"/>
                <a:cs typeface="Lucida Sans Unicode" panose="020B0602030504020204" pitchFamily="34" charset="0"/>
              </a:rPr>
              <a:t>Unlike lay persons, typical clergy living costs increase at retirement - priests have been provided housing, groceries, health insurance and transportation costs.  They will have to provide for themselves in retirement.  </a:t>
            </a:r>
          </a:p>
          <a:p>
            <a:pPr>
              <a:buFont typeface="Arial" panose="020B0604020202020204" pitchFamily="34" charset="0"/>
              <a:buChar char="•"/>
            </a:pPr>
            <a:endParaRPr lang="en-US" sz="1800" b="1" i="0" dirty="0">
              <a:solidFill>
                <a:schemeClr val="bg1"/>
              </a:solidFill>
              <a:latin typeface="Lucida Sans Unicode" panose="020B0602030504020204" pitchFamily="34" charset="0"/>
              <a:cs typeface="Lucida Sans Unicode" panose="020B0602030504020204" pitchFamily="34" charset="0"/>
            </a:endParaRPr>
          </a:p>
          <a:p>
            <a:pPr>
              <a:buFont typeface="Arial" panose="020B0604020202020204" pitchFamily="34" charset="0"/>
              <a:buChar char="•"/>
            </a:pPr>
            <a:r>
              <a:rPr lang="en-US" sz="1750" i="0" dirty="0">
                <a:latin typeface="Lucida Sans Unicode" panose="020B0602030504020204" pitchFamily="34" charset="0"/>
                <a:cs typeface="Lucida Sans Unicode" panose="020B0602030504020204" pitchFamily="34" charset="0"/>
              </a:rPr>
              <a:t>According to data compiled by the Social Security Administration</a:t>
            </a:r>
            <a:r>
              <a:rPr lang="en-US" sz="1700" i="0" dirty="0">
                <a:latin typeface="Lucida Sans Unicode" panose="020B0602030504020204" pitchFamily="34" charset="0"/>
                <a:cs typeface="Lucida Sans Unicode" panose="020B0602030504020204" pitchFamily="34" charset="0"/>
              </a:rPr>
              <a:t>:</a:t>
            </a:r>
          </a:p>
          <a:p>
            <a:pPr marL="800100" lvl="1" indent="-342900">
              <a:buFont typeface="Arial" panose="020B0604020202020204" pitchFamily="34" charset="0"/>
              <a:buChar char="•"/>
            </a:pPr>
            <a:r>
              <a:rPr lang="en-US" sz="1800" i="0" dirty="0">
                <a:latin typeface="Lucida Sans Unicode" panose="020B0602030504020204" pitchFamily="34" charset="0"/>
                <a:cs typeface="Lucida Sans Unicode" panose="020B0602030504020204" pitchFamily="34" charset="0"/>
              </a:rPr>
              <a:t>A man reaching age 65 today can expect to live, </a:t>
            </a:r>
          </a:p>
          <a:p>
            <a:pPr marL="457200" lvl="1" indent="0">
              <a:buNone/>
            </a:pPr>
            <a:r>
              <a:rPr lang="en-US" sz="1800" i="0" dirty="0">
                <a:latin typeface="Lucida Sans Unicode" panose="020B0602030504020204" pitchFamily="34" charset="0"/>
                <a:cs typeface="Lucida Sans Unicode" panose="020B0602030504020204" pitchFamily="34" charset="0"/>
              </a:rPr>
              <a:t>	on average, until age 82.</a:t>
            </a:r>
          </a:p>
          <a:p>
            <a:pPr marL="800100" lvl="1" indent="-342900">
              <a:buFont typeface="Arial" panose="020B0604020202020204" pitchFamily="34" charset="0"/>
              <a:buChar char="•"/>
            </a:pPr>
            <a:r>
              <a:rPr lang="en-US" sz="1800" i="0" dirty="0">
                <a:latin typeface="Lucida Sans Unicode" panose="020B0602030504020204" pitchFamily="34" charset="0"/>
                <a:cs typeface="Lucida Sans Unicode" panose="020B0602030504020204" pitchFamily="34" charset="0"/>
              </a:rPr>
              <a:t>And those are just averages. About one out of every four </a:t>
            </a:r>
          </a:p>
          <a:p>
            <a:pPr marL="457200" lvl="1" indent="0">
              <a:buNone/>
            </a:pPr>
            <a:r>
              <a:rPr lang="en-US" sz="1800" i="0" dirty="0">
                <a:latin typeface="Lucida Sans Unicode" panose="020B0602030504020204" pitchFamily="34" charset="0"/>
                <a:cs typeface="Lucida Sans Unicode" panose="020B0602030504020204" pitchFamily="34" charset="0"/>
              </a:rPr>
              <a:t>	65-year-olds today will live past age 90, and one out </a:t>
            </a:r>
          </a:p>
          <a:p>
            <a:pPr marL="457200" lvl="1" indent="0">
              <a:buNone/>
            </a:pPr>
            <a:r>
              <a:rPr lang="en-US" sz="1800" i="0" dirty="0">
                <a:latin typeface="Lucida Sans Unicode" panose="020B0602030504020204" pitchFamily="34" charset="0"/>
                <a:cs typeface="Lucida Sans Unicode" panose="020B0602030504020204" pitchFamily="34" charset="0"/>
              </a:rPr>
              <a:t>	of 10 will live past age 95</a:t>
            </a:r>
          </a:p>
          <a:p>
            <a:pPr lvl="1"/>
            <a:endParaRPr lang="en-US" sz="1800" i="0" dirty="0">
              <a:latin typeface="Lucida Sans Unicode" panose="020B0602030504020204" pitchFamily="34" charset="0"/>
              <a:cs typeface="Lucida Sans Unicode" panose="020B0602030504020204" pitchFamily="34" charset="0"/>
            </a:endParaRPr>
          </a:p>
          <a:p>
            <a:pPr marL="457200" lvl="1" indent="0">
              <a:buNone/>
            </a:pPr>
            <a:endParaRPr lang="en-US" sz="1800" i="0" dirty="0">
              <a:latin typeface="Lucida Sans Unicode" panose="020B0602030504020204" pitchFamily="34" charset="0"/>
              <a:cs typeface="Lucida Sans Unicode" panose="020B0602030504020204" pitchFamily="34" charset="0"/>
            </a:endParaRPr>
          </a:p>
          <a:p>
            <a:pPr lvl="1"/>
            <a:r>
              <a:rPr lang="en-US" sz="1400" i="0" dirty="0">
                <a:latin typeface="Lucida Sans Unicode" panose="020B0602030504020204" pitchFamily="34" charset="0"/>
                <a:cs typeface="Lucida Sans Unicode" panose="020B0602030504020204" pitchFamily="34" charset="0"/>
              </a:rPr>
              <a:t>Sourced 2021/2024 Trustees Report: http://ssa.gov/oact/STATS</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51</a:t>
            </a:fld>
            <a:endParaRPr lang="en-US" dirty="0">
              <a:solidFill>
                <a:schemeClr val="bg1"/>
              </a:solidFill>
            </a:endParaRPr>
          </a:p>
        </p:txBody>
      </p:sp>
      <p:sp>
        <p:nvSpPr>
          <p:cNvPr id="4" name="Rectangle 3"/>
          <p:cNvSpPr/>
          <p:nvPr/>
        </p:nvSpPr>
        <p:spPr>
          <a:xfrm flipV="1">
            <a:off x="5429250" y="3657600"/>
            <a:ext cx="74295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02925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Retired Priest – Taxes are Different</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52</a:t>
            </a:fld>
            <a:endParaRPr lang="en-US" dirty="0">
              <a:solidFill>
                <a:schemeClr val="bg1"/>
              </a:solidFill>
            </a:endParaRPr>
          </a:p>
        </p:txBody>
      </p:sp>
      <p:sp>
        <p:nvSpPr>
          <p:cNvPr id="2" name="Rectangle 1">
            <a:extLst>
              <a:ext uri="{FF2B5EF4-FFF2-40B4-BE49-F238E27FC236}">
                <a16:creationId xmlns:a16="http://schemas.microsoft.com/office/drawing/2014/main" id="{B5A28E04-B145-4049-B22F-770B344B46A0}"/>
              </a:ext>
            </a:extLst>
          </p:cNvPr>
          <p:cNvSpPr/>
          <p:nvPr/>
        </p:nvSpPr>
        <p:spPr>
          <a:xfrm>
            <a:off x="419100" y="1143000"/>
            <a:ext cx="7200900" cy="4955203"/>
          </a:xfrm>
          <a:prstGeom prst="rect">
            <a:avLst/>
          </a:prstGeom>
        </p:spPr>
        <p:txBody>
          <a:bodyPr wrap="square">
            <a:spAutoFit/>
          </a:bodyPr>
          <a:lstStyle/>
          <a:p>
            <a:r>
              <a:rPr lang="en-US" sz="2200" dirty="0">
                <a:solidFill>
                  <a:schemeClr val="bg1"/>
                </a:solidFill>
                <a:latin typeface="Arial" panose="020B0604020202020204" pitchFamily="34" charset="0"/>
                <a:cs typeface="Arial" panose="020B0604020202020204" pitchFamily="34" charset="0"/>
              </a:rPr>
              <a:t>Work in Retirement			$  6,000	</a:t>
            </a:r>
          </a:p>
          <a:p>
            <a:r>
              <a:rPr lang="en-US" sz="2200" dirty="0">
                <a:solidFill>
                  <a:schemeClr val="bg1"/>
                </a:solidFill>
                <a:latin typeface="Arial" panose="020B0604020202020204" pitchFamily="34" charset="0"/>
                <a:cs typeface="Arial" panose="020B0604020202020204" pitchFamily="34" charset="0"/>
              </a:rPr>
              <a:t>Taxable Pension			</a:t>
            </a:r>
            <a:r>
              <a:rPr lang="en-US" sz="2200" u="sng" dirty="0">
                <a:solidFill>
                  <a:schemeClr val="bg1"/>
                </a:solidFill>
                <a:latin typeface="Arial" panose="020B0604020202020204" pitchFamily="34" charset="0"/>
                <a:cs typeface="Arial" panose="020B0604020202020204" pitchFamily="34" charset="0"/>
              </a:rPr>
              <a:t>$  4,800</a:t>
            </a:r>
          </a:p>
          <a:p>
            <a:r>
              <a:rPr lang="en-US" sz="2200" dirty="0">
                <a:solidFill>
                  <a:schemeClr val="bg1"/>
                </a:solidFill>
                <a:latin typeface="Arial" panose="020B0604020202020204" pitchFamily="34" charset="0"/>
                <a:cs typeface="Arial" panose="020B0604020202020204" pitchFamily="34" charset="0"/>
              </a:rPr>
              <a:t>Subtotal before Social Security	$10,800</a:t>
            </a:r>
          </a:p>
          <a:p>
            <a:r>
              <a:rPr lang="en-US" sz="2200" dirty="0">
                <a:solidFill>
                  <a:schemeClr val="bg1"/>
                </a:solidFill>
                <a:latin typeface="Arial" panose="020B0604020202020204" pitchFamily="34" charset="0"/>
                <a:cs typeface="Arial" panose="020B0604020202020204" pitchFamily="34" charset="0"/>
              </a:rPr>
              <a:t>	</a:t>
            </a:r>
          </a:p>
          <a:p>
            <a:r>
              <a:rPr lang="en-US" sz="2200" dirty="0">
                <a:solidFill>
                  <a:schemeClr val="bg1"/>
                </a:solidFill>
                <a:latin typeface="Arial" panose="020B0604020202020204" pitchFamily="34" charset="0"/>
                <a:cs typeface="Arial" panose="020B0604020202020204" pitchFamily="34" charset="0"/>
              </a:rPr>
              <a:t>½ of Social Security		     	</a:t>
            </a:r>
            <a:r>
              <a:rPr lang="en-US" sz="2200" u="sng" dirty="0">
                <a:solidFill>
                  <a:schemeClr val="bg1"/>
                </a:solidFill>
                <a:latin typeface="Arial" panose="020B0604020202020204" pitchFamily="34" charset="0"/>
                <a:cs typeface="Arial" panose="020B0604020202020204" pitchFamily="34" charset="0"/>
              </a:rPr>
              <a:t>$15,483</a:t>
            </a:r>
          </a:p>
          <a:p>
            <a:r>
              <a:rPr lang="en-US" sz="2200" dirty="0">
                <a:solidFill>
                  <a:schemeClr val="bg1"/>
                </a:solidFill>
                <a:latin typeface="Arial" panose="020B0604020202020204" pitchFamily="34" charset="0"/>
                <a:cs typeface="Arial" panose="020B0604020202020204" pitchFamily="34" charset="0"/>
              </a:rPr>
              <a:t>Potential Taxable Income		$26,283</a:t>
            </a:r>
          </a:p>
          <a:p>
            <a:pPr lvl="2"/>
            <a:endParaRPr lang="en-US" sz="2200"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2% or $619 of Social Security benefits are taxable; $1,200 Pass Through Deduction on the $6,000 earnings; Only Self-employment tax of $848 on the $6,000.  No Self-employment tax on retirement funds.</a:t>
            </a:r>
          </a:p>
          <a:p>
            <a:pPr lvl="2"/>
            <a:endParaRPr lang="en-US"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Tax on $65,765 [$6K Earnings + $28,800 Pension + $30,965 SSA</a:t>
            </a:r>
          </a:p>
          <a:p>
            <a:pPr lvl="2"/>
            <a:r>
              <a:rPr lang="en-US" dirty="0">
                <a:solidFill>
                  <a:schemeClr val="bg1"/>
                </a:solidFill>
                <a:latin typeface="Arial" panose="020B0604020202020204" pitchFamily="34" charset="0"/>
                <a:cs typeface="Arial" panose="020B0604020202020204" pitchFamily="34" charset="0"/>
              </a:rPr>
              <a:t>= $848 or 1.3% of total income [Before RMD’s on 403(b)/</a:t>
            </a:r>
            <a:r>
              <a:rPr lang="en-US" dirty="0">
                <a:solidFill>
                  <a:srgbClr val="717378"/>
                </a:solidFill>
                <a:latin typeface="Arial" panose="020B0604020202020204" pitchFamily="34" charset="0"/>
                <a:cs typeface="Arial" panose="020B0604020202020204" pitchFamily="34" charset="0"/>
              </a:rPr>
              <a:t>IRAs]</a:t>
            </a:r>
            <a:endParaRPr lang="en-US" dirty="0"/>
          </a:p>
        </p:txBody>
      </p:sp>
    </p:spTree>
    <p:extLst>
      <p:ext uri="{BB962C8B-B14F-4D97-AF65-F5344CB8AC3E}">
        <p14:creationId xmlns:p14="http://schemas.microsoft.com/office/powerpoint/2010/main" val="1881994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3600" i="0" dirty="0">
                <a:latin typeface="+mj-lt"/>
                <a:cs typeface="Lucida Sans Unicode" panose="020B0602030504020204" pitchFamily="34" charset="0"/>
              </a:rPr>
              <a:t>Example of Tax on Pension Benefits</a:t>
            </a:r>
          </a:p>
          <a:p>
            <a:endParaRPr lang="en-US" sz="3600" dirty="0">
              <a:latin typeface="Lucida Sans Unicode" panose="020B0602030504020204" pitchFamily="34" charset="0"/>
              <a:cs typeface="Lucida Sans Unicode" panose="020B0602030504020204" pitchFamily="34" charset="0"/>
            </a:endParaRPr>
          </a:p>
          <a:p>
            <a:endParaRPr lang="en-US" sz="200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Retirement Benefit = $2,400 per month = $28,800 annually </a:t>
            </a:r>
          </a:p>
          <a:p>
            <a:r>
              <a:rPr lang="en-US" sz="2000" i="0" dirty="0">
                <a:latin typeface="Lucida Sans Unicode" panose="020B0602030504020204" pitchFamily="34" charset="0"/>
                <a:cs typeface="Lucida Sans Unicode" panose="020B0602030504020204" pitchFamily="34" charset="0"/>
              </a:rPr>
              <a:t>Taxable portion = $28,800 less amount allocated to housing; up to 100% of benefit</a:t>
            </a:r>
          </a:p>
          <a:p>
            <a:endParaRPr lang="en-US" sz="2000" i="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Housing costs are $2,000 per month with utilities or $24,000 per year</a:t>
            </a:r>
          </a:p>
          <a:p>
            <a:endParaRPr lang="en-US" sz="2000" i="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$28,800 – 24,000 = $4,800 taxable income for pension income alone.</a:t>
            </a:r>
          </a:p>
          <a:p>
            <a:pPr>
              <a:buNone/>
            </a:pPr>
            <a:endParaRPr lang="en-US" sz="4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53</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047244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000" i="0" dirty="0">
                <a:cs typeface="Lucida Sans Unicode" panose="020B0602030504020204" pitchFamily="34" charset="0"/>
              </a:rPr>
              <a:t>Retired Priest – Taxes are Different</a:t>
            </a:r>
            <a:endParaRPr lang="en-US" sz="4000" i="0" dirty="0">
              <a:latin typeface="+mj-lt"/>
              <a:cs typeface="Lucida Sans Unicode" panose="020B0602030504020204" pitchFamily="34" charset="0"/>
            </a:endParaRPr>
          </a:p>
          <a:p>
            <a:endParaRPr lang="en-US" sz="200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r>
              <a:rPr lang="en-US" sz="1600" i="0" dirty="0">
                <a:latin typeface="Lucida Sans Unicode" panose="020B0602030504020204" pitchFamily="34" charset="0"/>
                <a:cs typeface="Lucida Sans Unicode" panose="020B0602030504020204" pitchFamily="34" charset="0"/>
              </a:rPr>
              <a:t>Income subject to tax: 		 $ 11,441</a:t>
            </a:r>
          </a:p>
          <a:p>
            <a:r>
              <a:rPr lang="en-US" sz="1600" i="0" dirty="0">
                <a:latin typeface="Lucida Sans Unicode" panose="020B0602030504020204" pitchFamily="34" charset="0"/>
                <a:cs typeface="Lucida Sans Unicode" panose="020B0602030504020204" pitchFamily="34" charset="0"/>
              </a:rPr>
              <a:t>Deductions</a:t>
            </a:r>
          </a:p>
          <a:p>
            <a:r>
              <a:rPr lang="en-US" sz="1600" i="0" dirty="0">
                <a:latin typeface="Lucida Sans Unicode" panose="020B0602030504020204" pitchFamily="34" charset="0"/>
                <a:cs typeface="Lucida Sans Unicode" panose="020B0602030504020204" pitchFamily="34" charset="0"/>
              </a:rPr>
              <a:t>One-half Soc. Sec. tax	 	-       424		</a:t>
            </a:r>
          </a:p>
          <a:p>
            <a:r>
              <a:rPr lang="en-US" sz="1600" i="0" dirty="0">
                <a:latin typeface="Lucida Sans Unicode" panose="020B0602030504020204" pitchFamily="34" charset="0"/>
                <a:cs typeface="Lucida Sans Unicode" panose="020B0602030504020204" pitchFamily="34" charset="0"/>
              </a:rPr>
              <a:t>Standard deduction (Over 65)	-  16,550			</a:t>
            </a:r>
          </a:p>
          <a:p>
            <a:pPr lvl="1"/>
            <a:r>
              <a:rPr lang="en-US" sz="1600" i="0" dirty="0">
                <a:latin typeface="Lucida Sans Unicode" panose="020B0602030504020204" pitchFamily="34" charset="0"/>
                <a:cs typeface="Lucida Sans Unicode" panose="020B0602030504020204" pitchFamily="34" charset="0"/>
              </a:rPr>
              <a:t>Sec. 199A Deduction	 -   1,200		</a:t>
            </a:r>
          </a:p>
          <a:p>
            <a:pPr lvl="1"/>
            <a:r>
              <a:rPr lang="en-US" sz="1600" i="0" dirty="0">
                <a:latin typeface="Lucida Sans Unicode" panose="020B0602030504020204" pitchFamily="34" charset="0"/>
                <a:cs typeface="Lucida Sans Unicode" panose="020B0602030504020204" pitchFamily="34" charset="0"/>
              </a:rPr>
              <a:t>	</a:t>
            </a:r>
          </a:p>
          <a:p>
            <a:r>
              <a:rPr lang="en-US" sz="1600" i="0" dirty="0">
                <a:latin typeface="Lucida Sans Unicode" panose="020B0602030504020204" pitchFamily="34" charset="0"/>
                <a:cs typeface="Lucida Sans Unicode" panose="020B0602030504020204" pitchFamily="34" charset="0"/>
              </a:rPr>
              <a:t>  Taxable income		  $        0		</a:t>
            </a:r>
          </a:p>
          <a:p>
            <a:endParaRPr lang="en-US" sz="1600" i="0" dirty="0">
              <a:latin typeface="Lucida Sans Unicode" panose="020B0602030504020204" pitchFamily="34" charset="0"/>
              <a:cs typeface="Lucida Sans Unicode" panose="020B0602030504020204" pitchFamily="34" charset="0"/>
            </a:endParaRPr>
          </a:p>
          <a:p>
            <a:r>
              <a:rPr lang="en-US" sz="1600" i="0" dirty="0">
                <a:latin typeface="Lucida Sans Unicode" panose="020B0602030504020204" pitchFamily="34" charset="0"/>
                <a:cs typeface="Lucida Sans Unicode" panose="020B0602030504020204" pitchFamily="34" charset="0"/>
              </a:rPr>
              <a:t>Tax:</a:t>
            </a:r>
            <a:endParaRPr lang="en-US" i="0" dirty="0">
              <a:latin typeface="Lucida Sans Unicode" panose="020B0602030504020204" pitchFamily="34" charset="0"/>
              <a:cs typeface="Lucida Sans Unicode" panose="020B0602030504020204" pitchFamily="34" charset="0"/>
            </a:endParaRPr>
          </a:p>
          <a:p>
            <a:pPr marL="1371600" lvl="3" indent="0">
              <a:buNone/>
            </a:pPr>
            <a:r>
              <a:rPr lang="en-US" i="0" dirty="0">
                <a:latin typeface="Lucida Sans Unicode" panose="020B0602030504020204" pitchFamily="34" charset="0"/>
                <a:cs typeface="Lucida Sans Unicode" panose="020B0602030504020204" pitchFamily="34" charset="0"/>
              </a:rPr>
              <a:t>Income Tax 		$          0</a:t>
            </a:r>
          </a:p>
          <a:p>
            <a:pPr marL="1371600" lvl="3" indent="0">
              <a:buNone/>
            </a:pPr>
            <a:r>
              <a:rPr lang="en-US" i="0" dirty="0">
                <a:latin typeface="Lucida Sans Unicode" panose="020B0602030504020204" pitchFamily="34" charset="0"/>
                <a:cs typeface="Lucida Sans Unicode" panose="020B0602030504020204" pitchFamily="34" charset="0"/>
              </a:rPr>
              <a:t>Self-employment tax	</a:t>
            </a:r>
            <a:r>
              <a:rPr lang="en-US" i="0" u="sng" dirty="0">
                <a:latin typeface="Lucida Sans Unicode" panose="020B0602030504020204" pitchFamily="34" charset="0"/>
                <a:cs typeface="Lucida Sans Unicode" panose="020B0602030504020204" pitchFamily="34" charset="0"/>
              </a:rPr>
              <a:t>$      848</a:t>
            </a:r>
          </a:p>
          <a:p>
            <a:pPr lvl="3"/>
            <a:endParaRPr lang="en-US" i="0" u="sng" dirty="0">
              <a:latin typeface="Lucida Sans Unicode" panose="020B0602030504020204" pitchFamily="34" charset="0"/>
              <a:cs typeface="Lucida Sans Unicode" panose="020B0602030504020204" pitchFamily="34" charset="0"/>
            </a:endParaRPr>
          </a:p>
          <a:p>
            <a:r>
              <a:rPr lang="en-US" sz="1600" i="0" dirty="0">
                <a:latin typeface="Lucida Sans Unicode" panose="020B0602030504020204" pitchFamily="34" charset="0"/>
                <a:cs typeface="Lucida Sans Unicode" panose="020B0602030504020204" pitchFamily="34" charset="0"/>
              </a:rPr>
              <a:t>  Total Tax			</a:t>
            </a:r>
            <a:r>
              <a:rPr lang="en-US" sz="1600" i="0" u="dbl" dirty="0">
                <a:latin typeface="Lucida Sans Unicode" panose="020B0602030504020204" pitchFamily="34" charset="0"/>
                <a:cs typeface="Lucida Sans Unicode" panose="020B0602030504020204" pitchFamily="34" charset="0"/>
              </a:rPr>
              <a:t>$      848</a:t>
            </a:r>
          </a:p>
          <a:p>
            <a:pPr>
              <a:buNone/>
            </a:pPr>
            <a:endParaRPr lang="en-US" sz="2000" i="0" dirty="0">
              <a:solidFill>
                <a:schemeClr val="bg1"/>
              </a:solidFill>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54</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730117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57200" y="152400"/>
            <a:ext cx="7924800" cy="762000"/>
          </a:xfrm>
        </p:spPr>
        <p:txBody>
          <a:bodyPr/>
          <a:lstStyle/>
          <a:p>
            <a:pPr>
              <a:buNone/>
            </a:pPr>
            <a:r>
              <a:rPr lang="en-US" sz="3600" i="0" dirty="0">
                <a:latin typeface="+mj-lt"/>
                <a:cs typeface="Lucida Sans Unicode" panose="020B0602030504020204" pitchFamily="34" charset="0"/>
              </a:rPr>
              <a:t>Clergy Taxes  – Traditional vs. Roth</a:t>
            </a:r>
          </a:p>
          <a:p>
            <a:pPr>
              <a:buNone/>
            </a:pPr>
            <a:r>
              <a:rPr lang="en-US" sz="3600" i="0" dirty="0">
                <a:latin typeface="+mj-lt"/>
                <a:cs typeface="Lucida Sans Unicode" panose="020B0602030504020204" pitchFamily="34" charset="0"/>
              </a:rPr>
              <a:t>   </a:t>
            </a:r>
            <a:endParaRPr lang="en-US" sz="3600" i="0" dirty="0">
              <a:solidFill>
                <a:schemeClr val="bg1"/>
              </a:solidFill>
              <a:latin typeface="+mj-lt"/>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55</a:t>
            </a:fld>
            <a:endParaRPr lang="en-US" dirty="0">
              <a:solidFill>
                <a:schemeClr val="bg1"/>
              </a:solidFill>
            </a:endParaRPr>
          </a:p>
        </p:txBody>
      </p:sp>
      <p:sp>
        <p:nvSpPr>
          <p:cNvPr id="2" name="Rectangle 1"/>
          <p:cNvSpPr/>
          <p:nvPr/>
        </p:nvSpPr>
        <p:spPr>
          <a:xfrm>
            <a:off x="304800" y="1295401"/>
            <a:ext cx="7467600" cy="5909310"/>
          </a:xfrm>
          <a:prstGeom prst="rect">
            <a:avLst/>
          </a:prstGeom>
        </p:spPr>
        <p:txBody>
          <a:bodyPr wrap="square">
            <a:spAutoFit/>
          </a:bodyPr>
          <a:lstStyle/>
          <a:p>
            <a:r>
              <a:rPr lang="en-US" dirty="0">
                <a:solidFill>
                  <a:schemeClr val="bg1"/>
                </a:solidFill>
                <a:latin typeface="Lucida Sans Unicode" panose="020B0602030504020204" pitchFamily="34" charset="0"/>
                <a:cs typeface="Lucida Sans Unicode" panose="020B0602030504020204" pitchFamily="34" charset="0"/>
              </a:rPr>
              <a:t>Traditional are pre-tax contributions. Taxes are paid in year of distribution at tax rate in force at that future time.  </a:t>
            </a:r>
          </a:p>
          <a:p>
            <a:r>
              <a:rPr lang="en-US" dirty="0">
                <a:solidFill>
                  <a:schemeClr val="bg1"/>
                </a:solidFill>
                <a:latin typeface="Lucida Sans Unicode" panose="020B0602030504020204" pitchFamily="34" charset="0"/>
                <a:cs typeface="Lucida Sans Unicode" panose="020B0602030504020204" pitchFamily="34" charset="0"/>
              </a:rPr>
              <a:t>         • IRA contributions are deducted on Form 1040 Schedule 1 	Line 20.  Total earnings are reported on Form W-2.</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         • 403(b)/401(k) contributions are NOT reported as 	income 	on Form W-2.  Reduces earnings for Income Taxes and 	Self-employment Taxes.</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Roth contributions are post-tax.  Reported as earnings on Form W-2.  Future distributions, including earnings, are tax-free when taken.</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So which is better?  Traditional or Roth?</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Clergy need to choose between saving 26-30% today vs. paying 0-12% in the future.</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endParaRPr lang="en-US" dirty="0">
              <a:solidFill>
                <a:schemeClr val="bg1"/>
              </a:solidFill>
              <a:latin typeface="Lucida Sans Unicode" panose="020B0602030504020204" pitchFamily="34" charset="0"/>
              <a:cs typeface="Lucida Sans Unicode" panose="020B0602030504020204" pitchFamily="34" charset="0"/>
            </a:endParaRPr>
          </a:p>
          <a:p>
            <a:pPr>
              <a:buNone/>
            </a:pPr>
            <a:r>
              <a:rPr lang="en-US" dirty="0">
                <a:solidFill>
                  <a:schemeClr val="bg1"/>
                </a:solidFill>
                <a:latin typeface="Lucida Sans Unicode" panose="020B0602030504020204" pitchFamily="34" charset="0"/>
                <a:cs typeface="Lucida Sans Unicode" panose="020B0602030504020204" pitchFamily="34" charset="0"/>
              </a:rPr>
              <a:t>	</a:t>
            </a:r>
          </a:p>
          <a:p>
            <a:pPr>
              <a:buNone/>
            </a:pPr>
            <a:endParaRPr lang="en-US"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907382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152400" y="0"/>
            <a:ext cx="8763000" cy="762000"/>
          </a:xfrm>
        </p:spPr>
        <p:txBody>
          <a:bodyPr/>
          <a:lstStyle/>
          <a:p>
            <a:pPr>
              <a:buNone/>
            </a:pPr>
            <a:r>
              <a:rPr lang="en-US" sz="3400" i="0" dirty="0">
                <a:latin typeface="+mj-lt"/>
              </a:rPr>
              <a:t>Issues for Financial Preparation for Retirement</a:t>
            </a:r>
            <a:endParaRPr lang="en-US" sz="3400" i="0" dirty="0">
              <a:latin typeface="+mj-lt"/>
              <a:cs typeface="Lucida Sans Unicode" panose="020B0602030504020204" pitchFamily="34" charset="0"/>
            </a:endParaRPr>
          </a:p>
          <a:p>
            <a:endParaRPr lang="en-US" sz="3400" i="0" dirty="0">
              <a:latin typeface="+mj-lt"/>
              <a:cs typeface="Lucida Sans Unicode" panose="020B0602030504020204" pitchFamily="34" charset="0"/>
            </a:endParaRPr>
          </a:p>
          <a:p>
            <a:pPr lvl="0"/>
            <a:r>
              <a:rPr lang="en-US" i="0" dirty="0">
                <a:latin typeface="Lucida Sans Unicode" panose="020B0602030504020204" pitchFamily="34" charset="0"/>
                <a:cs typeface="Lucida Sans Unicode" panose="020B0602030504020204" pitchFamily="34" charset="0"/>
              </a:rPr>
              <a:t>Social Security</a:t>
            </a:r>
          </a:p>
          <a:p>
            <a:pPr lvl="0"/>
            <a:r>
              <a:rPr lang="en-US" i="0" dirty="0">
                <a:latin typeface="Lucida Sans Unicode" panose="020B0602030504020204" pitchFamily="34" charset="0"/>
                <a:cs typeface="Lucida Sans Unicode" panose="020B0602030504020204" pitchFamily="34" charset="0"/>
              </a:rPr>
              <a:t>Defined Benefit Plan or Priests Pension</a:t>
            </a:r>
          </a:p>
          <a:p>
            <a:pPr lvl="0"/>
            <a:r>
              <a:rPr lang="en-US" i="0" dirty="0">
                <a:latin typeface="Lucida Sans Unicode" panose="020B0602030504020204" pitchFamily="34" charset="0"/>
                <a:cs typeface="Lucida Sans Unicode" panose="020B0602030504020204" pitchFamily="34" charset="0"/>
              </a:rPr>
              <a:t>Defined Contribution Plan or 403(b) Plan</a:t>
            </a:r>
          </a:p>
          <a:p>
            <a:pPr lvl="0"/>
            <a:r>
              <a:rPr lang="en-US" i="0" dirty="0">
                <a:latin typeface="Lucida Sans Unicode" panose="020B0602030504020204" pitchFamily="34" charset="0"/>
                <a:cs typeface="Lucida Sans Unicode" panose="020B0602030504020204" pitchFamily="34" charset="0"/>
              </a:rPr>
              <a:t>Management of Medicare/Other Insurance</a:t>
            </a:r>
          </a:p>
          <a:p>
            <a:r>
              <a:rPr lang="en-US" i="0" dirty="0">
                <a:latin typeface="Lucida Sans Unicode" panose="020B0602030504020204" pitchFamily="34" charset="0"/>
                <a:cs typeface="Lucida Sans Unicode" panose="020B0602030504020204" pitchFamily="34" charset="0"/>
              </a:rPr>
              <a:t>Required Minimum Distributions (RMDs)</a:t>
            </a:r>
          </a:p>
          <a:p>
            <a:r>
              <a:rPr lang="en-US" i="0" dirty="0">
                <a:latin typeface="Lucida Sans Unicode" panose="020B0602030504020204" pitchFamily="34" charset="0"/>
                <a:cs typeface="Lucida Sans Unicode" panose="020B0602030504020204" pitchFamily="34" charset="0"/>
              </a:rPr>
              <a:t>Will and Power of Attorney should be on file</a:t>
            </a:r>
          </a:p>
          <a:p>
            <a:pPr marL="0" indent="0">
              <a:buNone/>
            </a:pPr>
            <a:r>
              <a:rPr lang="en-US" i="0" dirty="0">
                <a:latin typeface="Lucida Sans Unicode" panose="020B0602030504020204" pitchFamily="34" charset="0"/>
                <a:cs typeface="Lucida Sans Unicode" panose="020B0602030504020204" pitchFamily="34" charset="0"/>
              </a:rPr>
              <a:t>    at Diocese</a:t>
            </a:r>
          </a:p>
          <a:p>
            <a:r>
              <a:rPr lang="en-US" i="0" dirty="0">
                <a:latin typeface="Lucida Sans Unicode" panose="020B0602030504020204" pitchFamily="34" charset="0"/>
                <a:cs typeface="Lucida Sans Unicode" panose="020B0602030504020204" pitchFamily="34" charset="0"/>
              </a:rPr>
              <a:t>Digital Estate Planning?  </a:t>
            </a:r>
          </a:p>
          <a:p>
            <a:pPr lvl="1"/>
            <a:r>
              <a:rPr lang="en-US" sz="2400" i="0" dirty="0">
                <a:latin typeface="Lucida Sans Unicode" panose="020B0602030504020204" pitchFamily="34" charset="0"/>
                <a:cs typeface="Lucida Sans Unicode" panose="020B0602030504020204" pitchFamily="34" charset="0"/>
              </a:rPr>
              <a:t>Who will help clergy manage their online</a:t>
            </a:r>
          </a:p>
          <a:p>
            <a:pPr marL="457200" lvl="1" indent="0">
              <a:buNone/>
            </a:pPr>
            <a:r>
              <a:rPr lang="en-US" sz="2400" i="0" dirty="0">
                <a:latin typeface="Lucida Sans Unicode" panose="020B0602030504020204" pitchFamily="34" charset="0"/>
                <a:cs typeface="Lucida Sans Unicode" panose="020B0602030504020204" pitchFamily="34" charset="0"/>
              </a:rPr>
              <a:t>   persona</a:t>
            </a:r>
            <a:r>
              <a:rPr lang="en-US" sz="3200" i="0" dirty="0">
                <a:latin typeface="Lucida Sans Unicode" panose="020B0602030504020204" pitchFamily="34" charset="0"/>
                <a:cs typeface="Lucida Sans Unicode" panose="020B0602030504020204" pitchFamily="34" charset="0"/>
              </a:rPr>
              <a:t>?</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56</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243629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304800" y="228600"/>
            <a:ext cx="7924800" cy="762000"/>
          </a:xfrm>
        </p:spPr>
        <p:txBody>
          <a:bodyPr/>
          <a:lstStyle/>
          <a:p>
            <a:pPr>
              <a:buNone/>
            </a:pPr>
            <a:r>
              <a:rPr lang="en-US" sz="4400" i="0" dirty="0">
                <a:latin typeface="+mj-lt"/>
                <a:cs typeface="Lucida Sans Unicode" panose="020B0602030504020204" pitchFamily="34" charset="0"/>
              </a:rPr>
              <a:t>Common Tax Return Mistakes</a:t>
            </a:r>
          </a:p>
          <a:p>
            <a:pPr marL="0" indent="0">
              <a:buNone/>
            </a:pPr>
            <a:endParaRPr lang="en-US" sz="1600" i="0" dirty="0">
              <a:latin typeface="Lucida Sans Unicode" panose="020B0602030504020204" pitchFamily="34" charset="0"/>
              <a:cs typeface="Lucida Sans Unicode" panose="020B0602030504020204" pitchFamily="34" charset="0"/>
            </a:endParaRPr>
          </a:p>
          <a:p>
            <a:endParaRPr lang="en-US" sz="18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Retired priests:</a:t>
            </a:r>
          </a:p>
          <a:p>
            <a:pPr lvl="1"/>
            <a:r>
              <a:rPr lang="en-US" sz="1800" i="0" dirty="0">
                <a:latin typeface="Lucida Sans Unicode" panose="020B0602030504020204" pitchFamily="34" charset="0"/>
                <a:cs typeface="Lucida Sans Unicode" panose="020B0602030504020204" pitchFamily="34" charset="0"/>
              </a:rPr>
              <a:t>Paying tax on housing portion of pension</a:t>
            </a:r>
          </a:p>
          <a:p>
            <a:pPr lvl="1"/>
            <a:r>
              <a:rPr lang="en-US" sz="1800" i="0" dirty="0">
                <a:latin typeface="Lucida Sans Unicode" panose="020B0602030504020204" pitchFamily="34" charset="0"/>
                <a:cs typeface="Lucida Sans Unicode" panose="020B0602030504020204" pitchFamily="34" charset="0"/>
              </a:rPr>
              <a:t>Not paying tax on unused housing portion of pension</a:t>
            </a:r>
          </a:p>
          <a:p>
            <a:pPr lvl="1"/>
            <a:r>
              <a:rPr lang="en-US" sz="1800" i="0" dirty="0">
                <a:latin typeface="Lucida Sans Unicode" panose="020B0602030504020204" pitchFamily="34" charset="0"/>
                <a:cs typeface="Lucida Sans Unicode" panose="020B0602030504020204" pitchFamily="34" charset="0"/>
              </a:rPr>
              <a:t>Not reporting all income</a:t>
            </a:r>
          </a:p>
          <a:p>
            <a:pPr lvl="1"/>
            <a:endParaRPr lang="en-US" sz="18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Active priests:</a:t>
            </a:r>
          </a:p>
          <a:p>
            <a:pPr lvl="1"/>
            <a:r>
              <a:rPr lang="en-US" sz="1800" i="0" dirty="0">
                <a:latin typeface="Lucida Sans Unicode" panose="020B0602030504020204" pitchFamily="34" charset="0"/>
                <a:cs typeface="Lucida Sans Unicode" panose="020B0602030504020204" pitchFamily="34" charset="0"/>
              </a:rPr>
              <a:t>Not including the value of room and board for Social</a:t>
            </a:r>
          </a:p>
          <a:p>
            <a:pPr marL="457200" lvl="1" indent="0">
              <a:buNone/>
            </a:pPr>
            <a:r>
              <a:rPr lang="en-US" sz="1800" i="0" dirty="0">
                <a:latin typeface="Lucida Sans Unicode" panose="020B0602030504020204" pitchFamily="34" charset="0"/>
                <a:cs typeface="Lucida Sans Unicode" panose="020B0602030504020204" pitchFamily="34" charset="0"/>
              </a:rPr>
              <a:t>	Security tax purposes</a:t>
            </a:r>
          </a:p>
          <a:p>
            <a:pPr lvl="1"/>
            <a:r>
              <a:rPr lang="en-US" sz="1800" i="0" dirty="0">
                <a:latin typeface="Lucida Sans Unicode" panose="020B0602030504020204" pitchFamily="34" charset="0"/>
                <a:cs typeface="Lucida Sans Unicode" panose="020B0602030504020204" pitchFamily="34" charset="0"/>
              </a:rPr>
              <a:t>Reporting unreimbursed business expenses on Schedule C</a:t>
            </a:r>
          </a:p>
          <a:p>
            <a:pPr lvl="1"/>
            <a:r>
              <a:rPr lang="en-US" sz="1800" i="0" dirty="0">
                <a:latin typeface="Lucida Sans Unicode" panose="020B0602030504020204" pitchFamily="34" charset="0"/>
                <a:cs typeface="Lucida Sans Unicode" panose="020B0602030504020204" pitchFamily="34" charset="0"/>
              </a:rPr>
              <a:t>Not reporting Mass stipends or stole fees as taxable income</a:t>
            </a:r>
          </a:p>
          <a:p>
            <a:pPr lvl="1"/>
            <a:r>
              <a:rPr lang="en-US" sz="1800" i="0" dirty="0">
                <a:latin typeface="Lucida Sans Unicode" panose="020B0602030504020204" pitchFamily="34" charset="0"/>
                <a:cs typeface="Lucida Sans Unicode" panose="020B0602030504020204" pitchFamily="34" charset="0"/>
              </a:rPr>
              <a:t>Using estimates for tax deductions</a:t>
            </a:r>
          </a:p>
          <a:p>
            <a:pPr lvl="1"/>
            <a:r>
              <a:rPr lang="en-US" sz="1800" i="0" dirty="0">
                <a:latin typeface="Lucida Sans Unicode" panose="020B0602030504020204" pitchFamily="34" charset="0"/>
                <a:cs typeface="Lucida Sans Unicode" panose="020B0602030504020204" pitchFamily="34" charset="0"/>
              </a:rPr>
              <a:t>Deducting reimbursed business expenses</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57</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03419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4800" i="0" dirty="0">
                <a:latin typeface="+mj-lt"/>
                <a:cs typeface="Lucida Sans Unicode" panose="020B0602030504020204" pitchFamily="34" charset="0"/>
              </a:rPr>
              <a:t>Tax Audits</a:t>
            </a:r>
          </a:p>
          <a:p>
            <a:endParaRPr lang="en-US" sz="200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Items that increase the likelihood of an audit:</a:t>
            </a:r>
          </a:p>
          <a:p>
            <a:pPr lvl="1"/>
            <a:r>
              <a:rPr lang="en-US" sz="1800" i="0" dirty="0">
                <a:latin typeface="Lucida Sans Unicode" panose="020B0602030504020204" pitchFamily="34" charset="0"/>
                <a:cs typeface="Lucida Sans Unicode" panose="020B0602030504020204" pitchFamily="34" charset="0"/>
              </a:rPr>
              <a:t>Schedule C </a:t>
            </a:r>
          </a:p>
          <a:p>
            <a:pPr lvl="1"/>
            <a:r>
              <a:rPr lang="en-US" sz="1800" i="0" dirty="0">
                <a:latin typeface="Lucida Sans Unicode" panose="020B0602030504020204" pitchFamily="34" charset="0"/>
                <a:cs typeface="Lucida Sans Unicode" panose="020B0602030504020204" pitchFamily="34" charset="0"/>
              </a:rPr>
              <a:t>Schedule A</a:t>
            </a:r>
          </a:p>
          <a:p>
            <a:pPr lvl="1"/>
            <a:r>
              <a:rPr lang="en-US" sz="1800" i="0" dirty="0">
                <a:latin typeface="Lucida Sans Unicode" panose="020B0602030504020204" pitchFamily="34" charset="0"/>
                <a:cs typeface="Lucida Sans Unicode" panose="020B0602030504020204" pitchFamily="34" charset="0"/>
              </a:rPr>
              <a:t>Large (over $1,000) in taxes owed</a:t>
            </a:r>
          </a:p>
          <a:p>
            <a:pPr lvl="1"/>
            <a:endParaRPr lang="en-US" sz="1800" i="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“Audit proof” clergy tax return:</a:t>
            </a:r>
          </a:p>
          <a:p>
            <a:pPr lvl="1"/>
            <a:r>
              <a:rPr lang="en-US" sz="1800" i="0" dirty="0">
                <a:latin typeface="Lucida Sans Unicode" panose="020B0602030504020204" pitchFamily="34" charset="0"/>
                <a:cs typeface="Lucida Sans Unicode" panose="020B0602030504020204" pitchFamily="34" charset="0"/>
              </a:rPr>
              <a:t>Follow examples </a:t>
            </a:r>
          </a:p>
          <a:p>
            <a:pPr lvl="1"/>
            <a:r>
              <a:rPr lang="en-US" sz="1800" i="0" dirty="0">
                <a:latin typeface="Lucida Sans Unicode" panose="020B0602030504020204" pitchFamily="34" charset="0"/>
                <a:cs typeface="Lucida Sans Unicode" panose="020B0602030504020204" pitchFamily="34" charset="0"/>
              </a:rPr>
              <a:t>The only questionable item is the value of housing (If any 	reasonable amount is used AND DOCUMENTED, there </a:t>
            </a:r>
          </a:p>
          <a:p>
            <a:pPr marL="457200" lvl="1" indent="0">
              <a:buNone/>
            </a:pPr>
            <a:r>
              <a:rPr lang="en-US" sz="1800" i="0" dirty="0">
                <a:latin typeface="Lucida Sans Unicode" panose="020B0602030504020204" pitchFamily="34" charset="0"/>
                <a:cs typeface="Lucida Sans Unicode" panose="020B0602030504020204" pitchFamily="34" charset="0"/>
              </a:rPr>
              <a:t>	should be no problem).</a:t>
            </a:r>
          </a:p>
          <a:p>
            <a:pPr lvl="1"/>
            <a:r>
              <a:rPr lang="en-US" sz="1800" i="0" dirty="0">
                <a:latin typeface="Lucida Sans Unicode" panose="020B0602030504020204" pitchFamily="34" charset="0"/>
                <a:cs typeface="Lucida Sans Unicode" panose="020B0602030504020204" pitchFamily="34" charset="0"/>
              </a:rPr>
              <a:t>Auditors usually request 14 months of bank statements so</a:t>
            </a:r>
          </a:p>
          <a:p>
            <a:pPr marL="457200" lvl="1" indent="0">
              <a:buNone/>
            </a:pPr>
            <a:r>
              <a:rPr lang="en-US" sz="1800" i="0" dirty="0">
                <a:latin typeface="Lucida Sans Unicode" panose="020B0602030504020204" pitchFamily="34" charset="0"/>
                <a:cs typeface="Lucida Sans Unicode" panose="020B0602030504020204" pitchFamily="34" charset="0"/>
              </a:rPr>
              <a:t>    be prepared to prove source of deposits (including “gifts”)</a:t>
            </a:r>
          </a:p>
          <a:p>
            <a:r>
              <a:rPr lang="en-US" sz="1800" i="0" dirty="0">
                <a:latin typeface="Lucida Sans Unicode" panose="020B0602030504020204" pitchFamily="34" charset="0"/>
                <a:cs typeface="Lucida Sans Unicode" panose="020B0602030504020204" pitchFamily="34" charset="0"/>
              </a:rPr>
              <a:t>Clergy should not represent themselves in an audit. </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58</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613520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8267700" cy="762000"/>
          </a:xfrm>
        </p:spPr>
        <p:txBody>
          <a:bodyPr/>
          <a:lstStyle/>
          <a:p>
            <a:pPr>
              <a:buNone/>
            </a:pPr>
            <a:r>
              <a:rPr lang="en-US" sz="3200" i="0" dirty="0">
                <a:latin typeface="+mj-lt"/>
                <a:cs typeface="Lucida Sans Unicode" panose="020B0602030504020204" pitchFamily="34" charset="0"/>
              </a:rPr>
              <a:t>Required Minimum Distributions (RMD’s)</a:t>
            </a:r>
          </a:p>
          <a:p>
            <a:endParaRPr lang="en-US" sz="320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If retired you must begin withdrawals by April 1</a:t>
            </a:r>
            <a:r>
              <a:rPr lang="en-US" sz="2000" i="0" baseline="30000" dirty="0">
                <a:latin typeface="Lucida Sans Unicode" panose="020B0602030504020204" pitchFamily="34" charset="0"/>
                <a:cs typeface="Lucida Sans Unicode" panose="020B0602030504020204" pitchFamily="34" charset="0"/>
              </a:rPr>
              <a:t>st</a:t>
            </a:r>
            <a:r>
              <a:rPr lang="en-US" sz="2000" i="0" dirty="0">
                <a:latin typeface="Lucida Sans Unicode" panose="020B0602030504020204" pitchFamily="34" charset="0"/>
                <a:cs typeface="Lucida Sans Unicode" panose="020B0602030504020204" pitchFamily="34" charset="0"/>
              </a:rPr>
              <a:t> </a:t>
            </a:r>
          </a:p>
          <a:p>
            <a:pPr marL="0" indent="0">
              <a:buNone/>
            </a:pPr>
            <a:r>
              <a:rPr lang="en-US" sz="2000" i="0" dirty="0">
                <a:latin typeface="Lucida Sans Unicode" panose="020B0602030504020204" pitchFamily="34" charset="0"/>
                <a:cs typeface="Lucida Sans Unicode" panose="020B0602030504020204" pitchFamily="34" charset="0"/>
              </a:rPr>
              <a:t>    following the year in which you reach age 73</a:t>
            </a:r>
          </a:p>
          <a:p>
            <a:endParaRPr lang="en-US" sz="2000" i="0" dirty="0">
              <a:latin typeface="Lucida Sans Unicode" panose="020B0602030504020204" pitchFamily="34" charset="0"/>
              <a:cs typeface="Lucida Sans Unicode" panose="020B0602030504020204" pitchFamily="34" charset="0"/>
            </a:endParaRPr>
          </a:p>
          <a:p>
            <a:endParaRPr lang="en-US" sz="2000" i="0" dirty="0">
              <a:latin typeface="Lucida Sans Unicode" panose="020B0602030504020204" pitchFamily="34" charset="0"/>
              <a:cs typeface="Lucida Sans Unicode" panose="020B0602030504020204" pitchFamily="34" charset="0"/>
            </a:endParaRPr>
          </a:p>
          <a:p>
            <a:endParaRPr lang="en-US" sz="2000" i="0" dirty="0">
              <a:latin typeface="Lucida Sans Unicode" panose="020B0602030504020204" pitchFamily="34" charset="0"/>
              <a:cs typeface="Lucida Sans Unicode" panose="020B0602030504020204" pitchFamily="34" charset="0"/>
            </a:endParaRPr>
          </a:p>
          <a:p>
            <a:endParaRPr lang="en-US" sz="2000" i="0" dirty="0">
              <a:latin typeface="Lucida Sans Unicode" panose="020B0602030504020204" pitchFamily="34" charset="0"/>
              <a:cs typeface="Lucida Sans Unicode" panose="020B0602030504020204" pitchFamily="34" charset="0"/>
            </a:endParaRPr>
          </a:p>
          <a:p>
            <a:endParaRPr lang="en-US" sz="2000" i="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If actively employed you are not required to begin withdrawing from a 403(b) account until you retire</a:t>
            </a:r>
          </a:p>
          <a:p>
            <a:endParaRPr lang="en-US" sz="2000" i="0" dirty="0">
              <a:latin typeface="Lucida Sans Unicode" panose="020B0602030504020204" pitchFamily="34" charset="0"/>
              <a:cs typeface="Lucida Sans Unicode" panose="020B0602030504020204" pitchFamily="34" charset="0"/>
            </a:endParaRPr>
          </a:p>
          <a:p>
            <a:pPr>
              <a:buNone/>
            </a:pPr>
            <a:r>
              <a:rPr lang="en-US" sz="2000" i="0" dirty="0">
                <a:solidFill>
                  <a:schemeClr val="bg1"/>
                </a:solidFill>
                <a:latin typeface="Lucida Sans Unicode" panose="020B0602030504020204" pitchFamily="34" charset="0"/>
                <a:cs typeface="Lucida Sans Unicode" panose="020B0602030504020204" pitchFamily="34" charset="0"/>
              </a:rPr>
              <a:t>•	RMD as Qualified Charitable Distribution (QCD) from IRA</a:t>
            </a: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59</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pic>
        <p:nvPicPr>
          <p:cNvPr id="6" name="Picture 5" descr="https://www.ascensus.com/media/mtjnq32t/rmd-age.jpg?width=372&amp;height=148">
            <a:extLst>
              <a:ext uri="{FF2B5EF4-FFF2-40B4-BE49-F238E27FC236}">
                <a16:creationId xmlns:a16="http://schemas.microsoft.com/office/drawing/2014/main" id="{519A73F0-FDA4-4973-AB03-63A6687537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43200"/>
            <a:ext cx="3543300" cy="1409700"/>
          </a:xfrm>
          <a:prstGeom prst="rect">
            <a:avLst/>
          </a:prstGeom>
          <a:noFill/>
          <a:ln>
            <a:noFill/>
          </a:ln>
        </p:spPr>
      </p:pic>
    </p:spTree>
    <p:extLst>
      <p:ext uri="{BB962C8B-B14F-4D97-AF65-F5344CB8AC3E}">
        <p14:creationId xmlns:p14="http://schemas.microsoft.com/office/powerpoint/2010/main" val="144863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7391400" cy="1219200"/>
          </a:xfrm>
        </p:spPr>
        <p:txBody>
          <a:bodyPr/>
          <a:lstStyle/>
          <a:p>
            <a:r>
              <a:rPr lang="en-US" dirty="0"/>
              <a:t>Presentation Outline</a:t>
            </a:r>
          </a:p>
        </p:txBody>
      </p:sp>
      <p:sp>
        <p:nvSpPr>
          <p:cNvPr id="5123" name="Rectangle 3"/>
          <p:cNvSpPr>
            <a:spLocks noGrp="1" noChangeArrowheads="1"/>
          </p:cNvSpPr>
          <p:nvPr>
            <p:ph idx="1"/>
          </p:nvPr>
        </p:nvSpPr>
        <p:spPr>
          <a:xfrm>
            <a:off x="381000" y="914400"/>
            <a:ext cx="7315200" cy="4800600"/>
          </a:xfrm>
        </p:spPr>
        <p:txBody>
          <a:bodyPr/>
          <a:lstStyle/>
          <a:p>
            <a:pPr>
              <a:defRPr/>
            </a:pPr>
            <a:r>
              <a:rPr lang="en-US" sz="3200" i="0" dirty="0">
                <a:latin typeface="Lucida Sans Unicode" panose="020B0602030504020204" pitchFamily="34" charset="0"/>
                <a:cs typeface="Lucida Sans Unicode" panose="020B0602030504020204" pitchFamily="34" charset="0"/>
              </a:rPr>
              <a:t>Sample tax calculations for diocesan priests</a:t>
            </a:r>
          </a:p>
          <a:p>
            <a:pPr>
              <a:defRPr/>
            </a:pPr>
            <a:r>
              <a:rPr lang="en-US" sz="3200" i="0" dirty="0">
                <a:latin typeface="Lucida Sans Unicode" panose="020B0602030504020204" pitchFamily="34" charset="0"/>
                <a:cs typeface="Lucida Sans Unicode" panose="020B0602030504020204" pitchFamily="34" charset="0"/>
              </a:rPr>
              <a:t>Taxable and nontaxable “gifts”</a:t>
            </a:r>
          </a:p>
          <a:p>
            <a:pPr>
              <a:defRPr/>
            </a:pPr>
            <a:r>
              <a:rPr lang="en-US" sz="3200" i="0" dirty="0">
                <a:latin typeface="Lucida Sans Unicode" panose="020B0602030504020204" pitchFamily="34" charset="0"/>
                <a:cs typeface="Lucida Sans Unicode" panose="020B0602030504020204" pitchFamily="34" charset="0"/>
              </a:rPr>
              <a:t>Tax on pension benefits</a:t>
            </a:r>
          </a:p>
          <a:p>
            <a:pPr>
              <a:defRPr/>
            </a:pPr>
            <a:r>
              <a:rPr lang="en-US" sz="3200" i="0" dirty="0">
                <a:latin typeface="Lucida Sans Unicode" panose="020B0602030504020204" pitchFamily="34" charset="0"/>
                <a:cs typeface="Lucida Sans Unicode" panose="020B0602030504020204" pitchFamily="34" charset="0"/>
              </a:rPr>
              <a:t>Taxes on Social Security benefits</a:t>
            </a:r>
          </a:p>
          <a:p>
            <a:pPr>
              <a:defRPr/>
            </a:pPr>
            <a:r>
              <a:rPr lang="en-US" sz="3200" i="0" dirty="0">
                <a:latin typeface="Lucida Sans Unicode" panose="020B0602030504020204" pitchFamily="34" charset="0"/>
                <a:cs typeface="Lucida Sans Unicode" panose="020B0602030504020204" pitchFamily="34" charset="0"/>
              </a:rPr>
              <a:t>Tax aspects of retirement plans &amp; savings</a:t>
            </a:r>
          </a:p>
          <a:p>
            <a:endParaRPr lang="en-US" sz="3600" i="0" dirty="0"/>
          </a:p>
        </p:txBody>
      </p:sp>
      <p:pic>
        <p:nvPicPr>
          <p:cNvPr id="5124" name="Picture 4" descr="piece"/>
          <p:cNvPicPr>
            <a:picLocks noChangeAspect="1" noChangeArrowheads="1"/>
          </p:cNvPicPr>
          <p:nvPr/>
        </p:nvPicPr>
        <p:blipFill>
          <a:blip r:embed="rId3" cstate="print"/>
          <a:srcRect/>
          <a:stretch>
            <a:fillRect/>
          </a:stretch>
        </p:blipFill>
        <p:spPr bwMode="auto">
          <a:xfrm>
            <a:off x="7467600" y="4953000"/>
            <a:ext cx="1676400" cy="1439862"/>
          </a:xfrm>
          <a:prstGeom prst="rect">
            <a:avLst/>
          </a:prstGeom>
          <a:noFill/>
        </p:spPr>
      </p:pic>
      <p:sp>
        <p:nvSpPr>
          <p:cNvPr id="5" name="Slide Number Placeholder 4"/>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392192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EFB9-3678-4DD2-DC2D-7A012E5EE7D4}"/>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86270B89-0225-A370-0EFA-DD13BE5C695C}"/>
              </a:ext>
            </a:extLst>
          </p:cNvPr>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a:extLst>
              <a:ext uri="{FF2B5EF4-FFF2-40B4-BE49-F238E27FC236}">
                <a16:creationId xmlns:a16="http://schemas.microsoft.com/office/drawing/2014/main" id="{AC7D4081-4E6C-E6D9-076F-7AE90FAE4DA4}"/>
              </a:ext>
            </a:extLst>
          </p:cNvPr>
          <p:cNvSpPr>
            <a:spLocks noGrp="1"/>
          </p:cNvSpPr>
          <p:nvPr>
            <p:ph idx="1"/>
          </p:nvPr>
        </p:nvSpPr>
        <p:spPr>
          <a:xfrm>
            <a:off x="419100" y="228600"/>
            <a:ext cx="8267700" cy="762000"/>
          </a:xfrm>
        </p:spPr>
        <p:txBody>
          <a:bodyPr/>
          <a:lstStyle/>
          <a:p>
            <a:pPr>
              <a:buNone/>
            </a:pPr>
            <a:r>
              <a:rPr lang="en-US" sz="3200" i="0" dirty="0">
                <a:latin typeface="+mj-lt"/>
                <a:cs typeface="Lucida Sans Unicode" panose="020B0602030504020204" pitchFamily="34" charset="0"/>
              </a:rPr>
              <a:t>Diocesan Clergy Retirement/Pension Plans</a:t>
            </a:r>
          </a:p>
          <a:p>
            <a:pPr marL="0" indent="0">
              <a:buNone/>
            </a:pPr>
            <a:endParaRPr lang="en-US" sz="2000" i="0" dirty="0">
              <a:latin typeface="Lucida Sans Unicode" panose="020B0602030504020204" pitchFamily="34" charset="0"/>
              <a:cs typeface="Lucida Sans Unicode" panose="020B0602030504020204" pitchFamily="34" charset="0"/>
            </a:endParaRPr>
          </a:p>
          <a:p>
            <a:pPr marL="0" indent="0">
              <a:buNone/>
            </a:pPr>
            <a:r>
              <a:rPr lang="en-US" sz="2000" i="0" dirty="0">
                <a:latin typeface="Lucida Sans Unicode" panose="020B0602030504020204" pitchFamily="34" charset="0"/>
                <a:cs typeface="Lucida Sans Unicode" panose="020B0602030504020204" pitchFamily="34" charset="0"/>
              </a:rPr>
              <a:t>Types of clergy retirement plans:</a:t>
            </a:r>
          </a:p>
          <a:p>
            <a:r>
              <a:rPr lang="en-US" sz="2000" i="0" dirty="0">
                <a:latin typeface="Lucida Sans Unicode" panose="020B0602030504020204" pitchFamily="34" charset="0"/>
                <a:cs typeface="Lucida Sans Unicode" panose="020B0602030504020204" pitchFamily="34" charset="0"/>
              </a:rPr>
              <a:t>403(b) – most diocesan plan documents cover lay</a:t>
            </a:r>
          </a:p>
          <a:p>
            <a:pPr marL="0" indent="0">
              <a:buNone/>
            </a:pPr>
            <a:r>
              <a:rPr lang="en-US" sz="2000" i="0" dirty="0">
                <a:latin typeface="Lucida Sans Unicode" panose="020B0602030504020204" pitchFamily="34" charset="0"/>
                <a:cs typeface="Lucida Sans Unicode" panose="020B0602030504020204" pitchFamily="34" charset="0"/>
              </a:rPr>
              <a:t>    employees only – make sure your document defines</a:t>
            </a:r>
          </a:p>
          <a:p>
            <a:pPr marL="0" indent="0">
              <a:buNone/>
            </a:pPr>
            <a:r>
              <a:rPr lang="en-US" sz="2000" i="0" dirty="0">
                <a:latin typeface="Lucida Sans Unicode" panose="020B0602030504020204" pitchFamily="34" charset="0"/>
                <a:cs typeface="Lucida Sans Unicode" panose="020B0602030504020204" pitchFamily="34" charset="0"/>
              </a:rPr>
              <a:t>    who can participate</a:t>
            </a:r>
          </a:p>
          <a:p>
            <a:pPr marL="0" indent="0">
              <a:buNone/>
            </a:pPr>
            <a:endParaRPr lang="en-US" sz="2000" i="0" dirty="0">
              <a:latin typeface="Lucida Sans Unicode" panose="020B0602030504020204" pitchFamily="34" charset="0"/>
              <a:cs typeface="Lucida Sans Unicode" panose="020B0602030504020204" pitchFamily="34" charset="0"/>
            </a:endParaRPr>
          </a:p>
          <a:p>
            <a:r>
              <a:rPr lang="en-US" sz="2000" i="0" dirty="0">
                <a:latin typeface="Lucida Sans Unicode" panose="020B0602030504020204" pitchFamily="34" charset="0"/>
                <a:cs typeface="Lucida Sans Unicode" panose="020B0602030504020204" pitchFamily="34" charset="0"/>
              </a:rPr>
              <a:t>Church plans – provide more flexibility</a:t>
            </a:r>
          </a:p>
          <a:p>
            <a:pPr marL="0" indent="0">
              <a:buNone/>
            </a:pPr>
            <a:r>
              <a:rPr lang="en-US" sz="2000" i="0" dirty="0">
                <a:latin typeface="Lucida Sans Unicode" panose="020B0602030504020204" pitchFamily="34" charset="0"/>
                <a:cs typeface="Lucida Sans Unicode" panose="020B0602030504020204" pitchFamily="34" charset="0"/>
              </a:rPr>
              <a:t>     - Sometimes fully funded by arch/diocese with little or</a:t>
            </a:r>
          </a:p>
          <a:p>
            <a:pPr marL="0" indent="0">
              <a:buNone/>
            </a:pPr>
            <a:r>
              <a:rPr lang="en-US" sz="2000" i="0" dirty="0">
                <a:latin typeface="Lucida Sans Unicode" panose="020B0602030504020204" pitchFamily="34" charset="0"/>
                <a:cs typeface="Lucida Sans Unicode" panose="020B0602030504020204" pitchFamily="34" charset="0"/>
              </a:rPr>
              <a:t>        no funding from clergy</a:t>
            </a:r>
          </a:p>
          <a:p>
            <a:pPr marL="0" indent="0">
              <a:buNone/>
            </a:pPr>
            <a:r>
              <a:rPr lang="en-US" sz="2000" i="0" dirty="0">
                <a:latin typeface="Lucida Sans Unicode" panose="020B0602030504020204" pitchFamily="34" charset="0"/>
                <a:cs typeface="Lucida Sans Unicode" panose="020B0602030504020204" pitchFamily="34" charset="0"/>
              </a:rPr>
              <a:t>     -Not subject to ERISA, although ERISA coverage can be </a:t>
            </a:r>
          </a:p>
          <a:p>
            <a:pPr marL="0" indent="0">
              <a:buNone/>
            </a:pPr>
            <a:r>
              <a:rPr lang="en-US" sz="2000" i="0" dirty="0">
                <a:latin typeface="Lucida Sans Unicode" panose="020B0602030504020204" pitchFamily="34" charset="0"/>
                <a:cs typeface="Lucida Sans Unicode" panose="020B0602030504020204" pitchFamily="34" charset="0"/>
              </a:rPr>
              <a:t>     elected</a:t>
            </a:r>
          </a:p>
          <a:p>
            <a:pPr marL="0" indent="0">
              <a:buNone/>
            </a:pPr>
            <a:r>
              <a:rPr lang="en-US" sz="2000" i="0" dirty="0">
                <a:latin typeface="Lucida Sans Unicode" panose="020B0602030504020204" pitchFamily="34" charset="0"/>
                <a:cs typeface="Lucida Sans Unicode" panose="020B0602030504020204" pitchFamily="34" charset="0"/>
              </a:rPr>
              <a:t>    -Less required reporting, regulations </a:t>
            </a:r>
          </a:p>
          <a:p>
            <a:pPr marL="0" indent="0">
              <a:buNone/>
            </a:pPr>
            <a:r>
              <a:rPr lang="en-US" sz="2000" i="0" dirty="0">
                <a:latin typeface="Lucida Sans Unicode" panose="020B0602030504020204" pitchFamily="34" charset="0"/>
                <a:cs typeface="Lucida Sans Unicode" panose="020B0602030504020204" pitchFamily="34" charset="0"/>
              </a:rPr>
              <a:t>    -Administered by Church Benefits board whose principal</a:t>
            </a:r>
          </a:p>
          <a:p>
            <a:pPr marL="0" indent="0">
              <a:buNone/>
            </a:pPr>
            <a:r>
              <a:rPr lang="en-US" sz="2000" i="0" dirty="0">
                <a:latin typeface="Lucida Sans Unicode" panose="020B0602030504020204" pitchFamily="34" charset="0"/>
                <a:cs typeface="Lucida Sans Unicode" panose="020B0602030504020204" pitchFamily="34" charset="0"/>
              </a:rPr>
              <a:t>      purpose is administration and/or funding of pension</a:t>
            </a:r>
          </a:p>
          <a:p>
            <a:pPr marL="0" indent="0">
              <a:buNone/>
            </a:pPr>
            <a:r>
              <a:rPr lang="en-US" sz="2000" i="0" dirty="0">
                <a:latin typeface="Lucida Sans Unicode" panose="020B0602030504020204" pitchFamily="34" charset="0"/>
                <a:cs typeface="Lucida Sans Unicode" panose="020B0602030504020204" pitchFamily="34" charset="0"/>
              </a:rPr>
              <a:t>      plans</a:t>
            </a:r>
          </a:p>
          <a:p>
            <a:pPr marL="0" indent="0">
              <a:buNone/>
            </a:pPr>
            <a:r>
              <a:rPr lang="en-US" sz="2000" i="0" dirty="0">
                <a:latin typeface="Lucida Sans Unicode" panose="020B0602030504020204" pitchFamily="34" charset="0"/>
                <a:cs typeface="Lucida Sans Unicode" panose="020B0602030504020204" pitchFamily="34" charset="0"/>
              </a:rPr>
              <a:t>                     </a:t>
            </a:r>
            <a:endParaRPr lang="en-US" sz="1600" i="0" dirty="0">
              <a:latin typeface="Lucida Sans Unicode" panose="020B0602030504020204" pitchFamily="34" charset="0"/>
              <a:cs typeface="Lucida Sans Unicode" panose="020B0602030504020204" pitchFamily="34" charset="0"/>
            </a:endParaRPr>
          </a:p>
        </p:txBody>
      </p:sp>
      <p:sp>
        <p:nvSpPr>
          <p:cNvPr id="7" name="Slide Number Placeholder 6">
            <a:extLst>
              <a:ext uri="{FF2B5EF4-FFF2-40B4-BE49-F238E27FC236}">
                <a16:creationId xmlns:a16="http://schemas.microsoft.com/office/drawing/2014/main" id="{995F19A7-7666-1420-98EF-34989FE69163}"/>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60</a:t>
            </a:fld>
            <a:endParaRPr lang="en-US" dirty="0">
              <a:solidFill>
                <a:schemeClr val="bg1"/>
              </a:solidFill>
            </a:endParaRPr>
          </a:p>
        </p:txBody>
      </p:sp>
      <p:sp>
        <p:nvSpPr>
          <p:cNvPr id="4" name="Rectangle 3">
            <a:extLst>
              <a:ext uri="{FF2B5EF4-FFF2-40B4-BE49-F238E27FC236}">
                <a16:creationId xmlns:a16="http://schemas.microsoft.com/office/drawing/2014/main" id="{F0587F58-4CD3-7530-BEF3-B739DAD2CF41}"/>
              </a:ext>
            </a:extLst>
          </p:cNvPr>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087612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0532-0F20-35FA-4C04-FA20DCC1444D}"/>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A6E48C7E-638A-666F-7B1C-F4359FA44267}"/>
              </a:ext>
            </a:extLst>
          </p:cNvPr>
          <p:cNvPicPr>
            <a:picLocks noChangeAspect="1" noChangeArrowheads="1"/>
          </p:cNvPicPr>
          <p:nvPr/>
        </p:nvPicPr>
        <p:blipFill>
          <a:blip r:embed="rId3" cstate="print"/>
          <a:srcRect/>
          <a:stretch>
            <a:fillRect/>
          </a:stretch>
        </p:blipFill>
        <p:spPr bwMode="auto">
          <a:xfrm>
            <a:off x="7467600" y="4953000"/>
            <a:ext cx="1447800" cy="1274945"/>
          </a:xfrm>
          <a:prstGeom prst="rect">
            <a:avLst/>
          </a:prstGeom>
          <a:noFill/>
        </p:spPr>
      </p:pic>
      <p:sp>
        <p:nvSpPr>
          <p:cNvPr id="5" name="Content Placeholder 2">
            <a:extLst>
              <a:ext uri="{FF2B5EF4-FFF2-40B4-BE49-F238E27FC236}">
                <a16:creationId xmlns:a16="http://schemas.microsoft.com/office/drawing/2014/main" id="{CD55702F-5A19-C75C-91C8-935F1BFADDA2}"/>
              </a:ext>
            </a:extLst>
          </p:cNvPr>
          <p:cNvSpPr>
            <a:spLocks noGrp="1"/>
          </p:cNvSpPr>
          <p:nvPr>
            <p:ph idx="1"/>
          </p:nvPr>
        </p:nvSpPr>
        <p:spPr>
          <a:xfrm>
            <a:off x="419100" y="228600"/>
            <a:ext cx="8267700" cy="762000"/>
          </a:xfrm>
        </p:spPr>
        <p:txBody>
          <a:bodyPr/>
          <a:lstStyle/>
          <a:p>
            <a:pPr>
              <a:buNone/>
            </a:pPr>
            <a:r>
              <a:rPr lang="en-US" sz="3200" i="0" dirty="0">
                <a:latin typeface="+mj-lt"/>
                <a:cs typeface="Lucida Sans Unicode" panose="020B0602030504020204" pitchFamily="34" charset="0"/>
              </a:rPr>
              <a:t>Diocesan Clergy Retirement/Pension Plans</a:t>
            </a:r>
          </a:p>
          <a:p>
            <a:endParaRPr lang="en-US" sz="3200" dirty="0">
              <a:latin typeface="Lucida Sans Unicode" panose="020B0602030504020204" pitchFamily="34" charset="0"/>
              <a:cs typeface="Lucida Sans Unicode" panose="020B0602030504020204" pitchFamily="34" charset="0"/>
            </a:endParaRPr>
          </a:p>
          <a:p>
            <a:pPr marL="0" indent="0">
              <a:buNone/>
            </a:pPr>
            <a:r>
              <a:rPr lang="en-US" sz="2000" i="0" dirty="0">
                <a:latin typeface="Lucida Sans Unicode" panose="020B0602030504020204" pitchFamily="34" charset="0"/>
                <a:cs typeface="Lucida Sans Unicode" panose="020B0602030504020204" pitchFamily="34" charset="0"/>
              </a:rPr>
              <a:t>Church clergy retirement plans:</a:t>
            </a:r>
          </a:p>
          <a:p>
            <a:pPr marL="0" indent="0">
              <a:buNone/>
            </a:pPr>
            <a:endParaRPr lang="en-US" sz="2000" i="0" dirty="0">
              <a:latin typeface="Lucida Sans Unicode" panose="020B0602030504020204" pitchFamily="34" charset="0"/>
              <a:cs typeface="Lucida Sans Unicode" panose="020B0602030504020204" pitchFamily="34" charset="0"/>
            </a:endParaRPr>
          </a:p>
          <a:p>
            <a:pPr>
              <a:buFontTx/>
              <a:buChar char="-"/>
            </a:pPr>
            <a:r>
              <a:rPr lang="en-US" sz="2000" i="0" dirty="0">
                <a:latin typeface="Lucida Sans Unicode" panose="020B0602030504020204" pitchFamily="34" charset="0"/>
                <a:cs typeface="Lucida Sans Unicode" panose="020B0602030504020204" pitchFamily="34" charset="0"/>
              </a:rPr>
              <a:t>Usually a defined benefit (pension) plan</a:t>
            </a:r>
          </a:p>
          <a:p>
            <a:pPr marL="0" indent="0">
              <a:buNone/>
            </a:pPr>
            <a:endParaRPr lang="en-US" sz="2000" i="0" dirty="0">
              <a:latin typeface="Lucida Sans Unicode" panose="020B0602030504020204" pitchFamily="34" charset="0"/>
              <a:cs typeface="Lucida Sans Unicode" panose="020B0602030504020204" pitchFamily="34" charset="0"/>
            </a:endParaRPr>
          </a:p>
          <a:p>
            <a:pPr>
              <a:buFontTx/>
              <a:buChar char="-"/>
            </a:pPr>
            <a:r>
              <a:rPr lang="en-US" sz="2000" i="0" dirty="0">
                <a:latin typeface="Lucida Sans Unicode" panose="020B0602030504020204" pitchFamily="34" charset="0"/>
                <a:cs typeface="Lucida Sans Unicode" panose="020B0602030504020204" pitchFamily="34" charset="0"/>
              </a:rPr>
              <a:t>Qualified plan, non-ERISA Church plan has been</a:t>
            </a:r>
          </a:p>
          <a:p>
            <a:pPr marL="0" indent="0">
              <a:buNone/>
            </a:pPr>
            <a:r>
              <a:rPr lang="en-US" sz="2000" i="0" dirty="0">
                <a:latin typeface="Lucida Sans Unicode" panose="020B0602030504020204" pitchFamily="34" charset="0"/>
                <a:cs typeface="Lucida Sans Unicode" panose="020B0602030504020204" pitchFamily="34" charset="0"/>
              </a:rPr>
              <a:t>    approved by IRS with determination letter</a:t>
            </a:r>
          </a:p>
          <a:p>
            <a:pPr marL="0" indent="0">
              <a:buNone/>
            </a:pPr>
            <a:r>
              <a:rPr lang="en-US" sz="2000" i="0" dirty="0">
                <a:latin typeface="Lucida Sans Unicode" panose="020B0602030504020204" pitchFamily="34" charset="0"/>
                <a:cs typeface="Lucida Sans Unicode" panose="020B0602030504020204" pitchFamily="34" charset="0"/>
              </a:rPr>
              <a:t>    Has been proven to be protected in bankruptcy           </a:t>
            </a:r>
            <a:endParaRPr lang="en-US" sz="1600" i="0" dirty="0">
              <a:latin typeface="Lucida Sans Unicode" panose="020B0602030504020204" pitchFamily="34" charset="0"/>
              <a:cs typeface="Lucida Sans Unicode" panose="020B0602030504020204" pitchFamily="34" charset="0"/>
            </a:endParaRPr>
          </a:p>
          <a:p>
            <a:pPr marL="0" indent="0">
              <a:buNone/>
            </a:pPr>
            <a:endParaRPr lang="en-US" sz="2000" i="0" dirty="0">
              <a:latin typeface="Lucida Sans Unicode" panose="020B0602030504020204" pitchFamily="34" charset="0"/>
              <a:cs typeface="Lucida Sans Unicode" panose="020B0602030504020204" pitchFamily="34" charset="0"/>
            </a:endParaRPr>
          </a:p>
          <a:p>
            <a:pPr>
              <a:buFontTx/>
              <a:buChar char="-"/>
            </a:pPr>
            <a:r>
              <a:rPr lang="en-US" sz="2000" i="0" dirty="0">
                <a:latin typeface="Lucida Sans Unicode" panose="020B0602030504020204" pitchFamily="34" charset="0"/>
                <a:cs typeface="Lucida Sans Unicode" panose="020B0602030504020204" pitchFamily="34" charset="0"/>
              </a:rPr>
              <a:t>Non-qualified plan – no approval by IRS </a:t>
            </a:r>
          </a:p>
          <a:p>
            <a:pPr marL="0" indent="0">
              <a:buNone/>
            </a:pPr>
            <a:r>
              <a:rPr lang="en-US" sz="2000" i="0" dirty="0">
                <a:latin typeface="Lucida Sans Unicode" panose="020B0602030504020204" pitchFamily="34" charset="0"/>
                <a:cs typeface="Lucida Sans Unicode" panose="020B0602030504020204" pitchFamily="34" charset="0"/>
              </a:rPr>
              <a:t>    More flexibility for benefits, other costs</a:t>
            </a:r>
          </a:p>
          <a:p>
            <a:pPr marL="0" indent="0">
              <a:buNone/>
            </a:pPr>
            <a:r>
              <a:rPr lang="en-US" sz="2000" i="0" dirty="0">
                <a:latin typeface="Lucida Sans Unicode" panose="020B0602030504020204" pitchFamily="34" charset="0"/>
                <a:cs typeface="Lucida Sans Unicode" panose="020B0602030504020204" pitchFamily="34" charset="0"/>
              </a:rPr>
              <a:t>	</a:t>
            </a:r>
          </a:p>
          <a:p>
            <a:endParaRPr lang="en-US" sz="2000" i="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p:txBody>
      </p:sp>
      <p:sp>
        <p:nvSpPr>
          <p:cNvPr id="7" name="Slide Number Placeholder 6">
            <a:extLst>
              <a:ext uri="{FF2B5EF4-FFF2-40B4-BE49-F238E27FC236}">
                <a16:creationId xmlns:a16="http://schemas.microsoft.com/office/drawing/2014/main" id="{25A5CF65-8C00-A5F0-57F9-BAC812A43FF1}"/>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61</a:t>
            </a:fld>
            <a:endParaRPr lang="en-US" dirty="0">
              <a:solidFill>
                <a:schemeClr val="bg1"/>
              </a:solidFill>
            </a:endParaRPr>
          </a:p>
        </p:txBody>
      </p:sp>
      <p:sp>
        <p:nvSpPr>
          <p:cNvPr id="4" name="Rectangle 3">
            <a:extLst>
              <a:ext uri="{FF2B5EF4-FFF2-40B4-BE49-F238E27FC236}">
                <a16:creationId xmlns:a16="http://schemas.microsoft.com/office/drawing/2014/main" id="{ECA4EFC4-DEF4-2F38-FBE0-63017D9855C5}"/>
              </a:ext>
            </a:extLst>
          </p:cNvPr>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320618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2800" i="0" dirty="0">
                <a:latin typeface="Lucida Sans Unicode" panose="020B0602030504020204" pitchFamily="34" charset="0"/>
                <a:cs typeface="Lucida Sans Unicode" panose="020B0602030504020204" pitchFamily="34" charset="0"/>
              </a:rPr>
              <a:t>Deacon Tax Example</a:t>
            </a:r>
          </a:p>
          <a:p>
            <a:endParaRPr lang="en-US" sz="200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62</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03175457"/>
              </p:ext>
            </p:extLst>
          </p:nvPr>
        </p:nvGraphicFramePr>
        <p:xfrm>
          <a:off x="419100" y="1295392"/>
          <a:ext cx="7429502" cy="4191008"/>
        </p:xfrm>
        <a:graphic>
          <a:graphicData uri="http://schemas.openxmlformats.org/drawingml/2006/table">
            <a:tbl>
              <a:tblPr>
                <a:tableStyleId>{5C22544A-7EE6-4342-B048-85BDC9FD1C3A}</a:tableStyleId>
              </a:tblPr>
              <a:tblGrid>
                <a:gridCol w="1508394">
                  <a:extLst>
                    <a:ext uri="{9D8B030D-6E8A-4147-A177-3AD203B41FA5}">
                      <a16:colId xmlns:a16="http://schemas.microsoft.com/office/drawing/2014/main" val="3281785786"/>
                    </a:ext>
                  </a:extLst>
                </a:gridCol>
                <a:gridCol w="635113">
                  <a:extLst>
                    <a:ext uri="{9D8B030D-6E8A-4147-A177-3AD203B41FA5}">
                      <a16:colId xmlns:a16="http://schemas.microsoft.com/office/drawing/2014/main" val="1360368927"/>
                    </a:ext>
                  </a:extLst>
                </a:gridCol>
                <a:gridCol w="516030">
                  <a:extLst>
                    <a:ext uri="{9D8B030D-6E8A-4147-A177-3AD203B41FA5}">
                      <a16:colId xmlns:a16="http://schemas.microsoft.com/office/drawing/2014/main" val="2259334747"/>
                    </a:ext>
                  </a:extLst>
                </a:gridCol>
                <a:gridCol w="1260303">
                  <a:extLst>
                    <a:ext uri="{9D8B030D-6E8A-4147-A177-3AD203B41FA5}">
                      <a16:colId xmlns:a16="http://schemas.microsoft.com/office/drawing/2014/main" val="1509619004"/>
                    </a:ext>
                  </a:extLst>
                </a:gridCol>
                <a:gridCol w="754197">
                  <a:extLst>
                    <a:ext uri="{9D8B030D-6E8A-4147-A177-3AD203B41FA5}">
                      <a16:colId xmlns:a16="http://schemas.microsoft.com/office/drawing/2014/main" val="3494242901"/>
                    </a:ext>
                  </a:extLst>
                </a:gridCol>
                <a:gridCol w="635113">
                  <a:extLst>
                    <a:ext uri="{9D8B030D-6E8A-4147-A177-3AD203B41FA5}">
                      <a16:colId xmlns:a16="http://schemas.microsoft.com/office/drawing/2014/main" val="3508028582"/>
                    </a:ext>
                  </a:extLst>
                </a:gridCol>
                <a:gridCol w="1260303">
                  <a:extLst>
                    <a:ext uri="{9D8B030D-6E8A-4147-A177-3AD203B41FA5}">
                      <a16:colId xmlns:a16="http://schemas.microsoft.com/office/drawing/2014/main" val="1037970059"/>
                    </a:ext>
                  </a:extLst>
                </a:gridCol>
                <a:gridCol w="860049">
                  <a:extLst>
                    <a:ext uri="{9D8B030D-6E8A-4147-A177-3AD203B41FA5}">
                      <a16:colId xmlns:a16="http://schemas.microsoft.com/office/drawing/2014/main" val="2346962487"/>
                    </a:ext>
                  </a:extLst>
                </a:gridCol>
              </a:tblGrid>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Deacon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6644432"/>
                  </a:ext>
                </a:extLst>
              </a:tr>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dirty="0">
                          <a:effectLst/>
                        </a:rPr>
                        <a:t>Lay EE</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dirty="0">
                          <a:effectLst/>
                        </a:rPr>
                        <a:t>Deacon</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dirty="0">
                          <a:effectLst/>
                        </a:rPr>
                        <a:t>w/ 403(b)</a:t>
                      </a:r>
                      <a:endParaRPr lang="en-US" sz="1100" b="0"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1116521"/>
                  </a:ext>
                </a:extLst>
              </a:tr>
              <a:tr h="261938">
                <a:tc>
                  <a:txBody>
                    <a:bodyPr/>
                    <a:lstStyle/>
                    <a:p>
                      <a:pPr algn="l" fontAlgn="b"/>
                      <a:r>
                        <a:rPr lang="en-US" sz="1100" u="none" strike="noStrike" dirty="0">
                          <a:effectLst/>
                        </a:rPr>
                        <a:t>Salary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47003"/>
                  </a:ext>
                </a:extLst>
              </a:tr>
              <a:tr h="261938">
                <a:tc>
                  <a:txBody>
                    <a:bodyPr/>
                    <a:lstStyle/>
                    <a:p>
                      <a:pPr algn="l" fontAlgn="b"/>
                      <a:r>
                        <a:rPr lang="en-US" sz="1100" u="none" strike="noStrike" dirty="0">
                          <a:effectLst/>
                        </a:rPr>
                        <a:t>403(b) Election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9638884"/>
                  </a:ext>
                </a:extLst>
              </a:tr>
              <a:tr h="261938">
                <a:tc>
                  <a:txBody>
                    <a:bodyPr/>
                    <a:lstStyle/>
                    <a:p>
                      <a:pPr algn="l" fontAlgn="b"/>
                      <a:r>
                        <a:rPr lang="en-US" sz="1100" u="none" strike="noStrike" dirty="0">
                          <a:effectLst/>
                        </a:rPr>
                        <a:t>Housing Allowance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-$30,000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1621332"/>
                  </a:ext>
                </a:extLst>
              </a:tr>
              <a:tr h="261938">
                <a:tc>
                  <a:txBody>
                    <a:bodyPr/>
                    <a:lstStyle/>
                    <a:p>
                      <a:pPr algn="l" fontAlgn="b"/>
                      <a:r>
                        <a:rPr lang="en-US" sz="1100" u="none" strike="noStrike" dirty="0">
                          <a:effectLst/>
                        </a:rPr>
                        <a:t>Payroll Taxes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$4,590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1274384"/>
                  </a:ext>
                </a:extLst>
              </a:tr>
              <a:tr h="261938">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$34,590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$28,590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6897122"/>
                  </a:ext>
                </a:extLst>
              </a:tr>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4703682"/>
                  </a:ext>
                </a:extLst>
              </a:tr>
              <a:tr h="261938">
                <a:tc>
                  <a:txBody>
                    <a:bodyPr/>
                    <a:lstStyle/>
                    <a:p>
                      <a:pPr algn="l" fontAlgn="b"/>
                      <a:r>
                        <a:rPr lang="en-US" sz="1100" u="none" strike="noStrike" dirty="0">
                          <a:effectLst/>
                        </a:rPr>
                        <a:t>Payroll Taxes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-$4,590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880612"/>
                  </a:ext>
                </a:extLst>
              </a:tr>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632141"/>
                  </a:ext>
                </a:extLst>
              </a:tr>
              <a:tr h="261938">
                <a:tc>
                  <a:txBody>
                    <a:bodyPr/>
                    <a:lstStyle/>
                    <a:p>
                      <a:pPr algn="l" fontAlgn="b"/>
                      <a:r>
                        <a:rPr lang="en-US" sz="1100" u="none" strike="noStrike" dirty="0">
                          <a:effectLst/>
                        </a:rPr>
                        <a:t>Spouse Income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8514631"/>
                  </a:ext>
                </a:extLst>
              </a:tr>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2083390"/>
                  </a:ext>
                </a:extLst>
              </a:tr>
              <a:tr h="261938">
                <a:tc>
                  <a:txBody>
                    <a:bodyPr/>
                    <a:lstStyle/>
                    <a:p>
                      <a:pPr algn="l" fontAlgn="b"/>
                      <a:r>
                        <a:rPr lang="en-US" sz="1100" u="none" strike="noStrike" dirty="0">
                          <a:effectLst/>
                        </a:rPr>
                        <a:t>Standard Deduction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-$29,200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-$29,200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-$29,200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6586582"/>
                  </a:ext>
                </a:extLst>
              </a:tr>
              <a:tr h="261938">
                <a:tc>
                  <a:txBody>
                    <a:bodyPr/>
                    <a:lstStyle/>
                    <a:p>
                      <a:pPr algn="l" fontAlgn="b"/>
                      <a:r>
                        <a:rPr lang="en-US" sz="1100" u="none" strike="noStrike" dirty="0">
                          <a:effectLst/>
                        </a:rPr>
                        <a:t>50% of SE Tax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-$4,563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-$4,139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3095463"/>
                  </a:ext>
                </a:extLst>
              </a:tr>
              <a:tr h="26193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6875699"/>
                  </a:ext>
                </a:extLst>
              </a:tr>
              <a:tr h="261938">
                <a:tc>
                  <a:txBody>
                    <a:bodyPr/>
                    <a:lstStyle/>
                    <a:p>
                      <a:pPr algn="l" fontAlgn="b"/>
                      <a:r>
                        <a:rPr lang="en-US" sz="1100" u="none" strike="noStrike" dirty="0">
                          <a:effectLst/>
                        </a:rPr>
                        <a:t>Taxable Income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sng" strike="noStrike" dirty="0">
                          <a:effectLst/>
                        </a:rPr>
                        <a:t>$90,800</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$60,827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$55,251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8284567"/>
                  </a:ext>
                </a:extLst>
              </a:tr>
            </a:tbl>
          </a:graphicData>
        </a:graphic>
      </p:graphicFrame>
    </p:spTree>
    <p:extLst>
      <p:ext uri="{BB962C8B-B14F-4D97-AF65-F5344CB8AC3E}">
        <p14:creationId xmlns:p14="http://schemas.microsoft.com/office/powerpoint/2010/main" val="1297131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iece"/>
          <p:cNvPicPr>
            <a:picLocks noChangeAspect="1" noChangeArrowheads="1"/>
          </p:cNvPicPr>
          <p:nvPr/>
        </p:nvPicPr>
        <p:blipFill>
          <a:blip r:embed="rId3" cstate="print"/>
          <a:srcRect/>
          <a:stretch>
            <a:fillRect/>
          </a:stretch>
        </p:blipFill>
        <p:spPr bwMode="auto">
          <a:xfrm>
            <a:off x="7620000" y="5278255"/>
            <a:ext cx="1447800" cy="1274945"/>
          </a:xfrm>
          <a:prstGeom prst="rect">
            <a:avLst/>
          </a:prstGeom>
          <a:noFill/>
        </p:spPr>
      </p:pic>
      <p:sp>
        <p:nvSpPr>
          <p:cNvPr id="5" name="Content Placeholder 2"/>
          <p:cNvSpPr>
            <a:spLocks noGrp="1"/>
          </p:cNvSpPr>
          <p:nvPr>
            <p:ph idx="1"/>
          </p:nvPr>
        </p:nvSpPr>
        <p:spPr>
          <a:xfrm>
            <a:off x="419100" y="228600"/>
            <a:ext cx="7924800" cy="762000"/>
          </a:xfrm>
        </p:spPr>
        <p:txBody>
          <a:bodyPr/>
          <a:lstStyle/>
          <a:p>
            <a:pPr>
              <a:buNone/>
            </a:pPr>
            <a:r>
              <a:rPr lang="en-US" sz="2800" i="0" dirty="0">
                <a:latin typeface="Lucida Sans Unicode" panose="020B0602030504020204" pitchFamily="34" charset="0"/>
                <a:cs typeface="Lucida Sans Unicode" panose="020B0602030504020204" pitchFamily="34" charset="0"/>
              </a:rPr>
              <a:t>Deacon Tax Example</a:t>
            </a:r>
          </a:p>
          <a:p>
            <a:endParaRPr lang="en-US" sz="200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a:p>
            <a:endParaRPr lang="en-US" sz="1600" i="0" dirty="0">
              <a:latin typeface="Lucida Sans Unicode" panose="020B0602030504020204" pitchFamily="34" charset="0"/>
              <a:cs typeface="Lucida Sans Unicode" panose="020B0602030504020204" pitchFamily="34" charset="0"/>
            </a:endParaRPr>
          </a:p>
        </p:txBody>
      </p:sp>
      <p:sp>
        <p:nvSpPr>
          <p:cNvPr id="7" name="Slide Number Placeholder 6"/>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63</a:t>
            </a:fld>
            <a:endParaRPr lang="en-US" dirty="0">
              <a:solidFill>
                <a:schemeClr val="bg1"/>
              </a:solidFill>
            </a:endParaRPr>
          </a:p>
        </p:txBody>
      </p:sp>
      <p:sp>
        <p:nvSpPr>
          <p:cNvPr id="4" name="Rectangle 3"/>
          <p:cNvSpPr/>
          <p:nvPr/>
        </p:nvSpPr>
        <p:spPr>
          <a:xfrm>
            <a:off x="228600" y="1143000"/>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3517921"/>
              </p:ext>
            </p:extLst>
          </p:nvPr>
        </p:nvGraphicFramePr>
        <p:xfrm>
          <a:off x="228600" y="1752599"/>
          <a:ext cx="7620002" cy="4114800"/>
        </p:xfrm>
        <a:graphic>
          <a:graphicData uri="http://schemas.openxmlformats.org/drawingml/2006/table">
            <a:tbl>
              <a:tblPr>
                <a:tableStyleId>{5C22544A-7EE6-4342-B048-85BDC9FD1C3A}</a:tableStyleId>
              </a:tblPr>
              <a:tblGrid>
                <a:gridCol w="1547070">
                  <a:extLst>
                    <a:ext uri="{9D8B030D-6E8A-4147-A177-3AD203B41FA5}">
                      <a16:colId xmlns:a16="http://schemas.microsoft.com/office/drawing/2014/main" val="286707053"/>
                    </a:ext>
                  </a:extLst>
                </a:gridCol>
                <a:gridCol w="651398">
                  <a:extLst>
                    <a:ext uri="{9D8B030D-6E8A-4147-A177-3AD203B41FA5}">
                      <a16:colId xmlns:a16="http://schemas.microsoft.com/office/drawing/2014/main" val="2864547205"/>
                    </a:ext>
                  </a:extLst>
                </a:gridCol>
                <a:gridCol w="529261">
                  <a:extLst>
                    <a:ext uri="{9D8B030D-6E8A-4147-A177-3AD203B41FA5}">
                      <a16:colId xmlns:a16="http://schemas.microsoft.com/office/drawing/2014/main" val="3670014683"/>
                    </a:ext>
                  </a:extLst>
                </a:gridCol>
                <a:gridCol w="1292619">
                  <a:extLst>
                    <a:ext uri="{9D8B030D-6E8A-4147-A177-3AD203B41FA5}">
                      <a16:colId xmlns:a16="http://schemas.microsoft.com/office/drawing/2014/main" val="4116144352"/>
                    </a:ext>
                  </a:extLst>
                </a:gridCol>
                <a:gridCol w="773535">
                  <a:extLst>
                    <a:ext uri="{9D8B030D-6E8A-4147-A177-3AD203B41FA5}">
                      <a16:colId xmlns:a16="http://schemas.microsoft.com/office/drawing/2014/main" val="4039681976"/>
                    </a:ext>
                  </a:extLst>
                </a:gridCol>
                <a:gridCol w="651398">
                  <a:extLst>
                    <a:ext uri="{9D8B030D-6E8A-4147-A177-3AD203B41FA5}">
                      <a16:colId xmlns:a16="http://schemas.microsoft.com/office/drawing/2014/main" val="4015341135"/>
                    </a:ext>
                  </a:extLst>
                </a:gridCol>
                <a:gridCol w="1292619">
                  <a:extLst>
                    <a:ext uri="{9D8B030D-6E8A-4147-A177-3AD203B41FA5}">
                      <a16:colId xmlns:a16="http://schemas.microsoft.com/office/drawing/2014/main" val="4262109116"/>
                    </a:ext>
                  </a:extLst>
                </a:gridCol>
                <a:gridCol w="882102">
                  <a:extLst>
                    <a:ext uri="{9D8B030D-6E8A-4147-A177-3AD203B41FA5}">
                      <a16:colId xmlns:a16="http://schemas.microsoft.com/office/drawing/2014/main" val="1200394259"/>
                    </a:ext>
                  </a:extLst>
                </a:gridCol>
              </a:tblGrid>
              <a:tr h="205740">
                <a:tc>
                  <a:txBody>
                    <a:bodyPr/>
                    <a:lstStyle/>
                    <a:p>
                      <a:pPr algn="l" fontAlgn="b"/>
                      <a:r>
                        <a:rPr lang="en-US" sz="1100" u="none" strike="noStrike" dirty="0">
                          <a:effectLst/>
                        </a:rPr>
                        <a:t>Federal Income Tax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6091510"/>
                  </a:ext>
                </a:extLst>
              </a:tr>
              <a:tr h="205740">
                <a:tc>
                  <a:txBody>
                    <a:bodyPr/>
                    <a:lstStyle/>
                    <a:p>
                      <a:pPr algn="l" fontAlgn="b"/>
                      <a:r>
                        <a:rPr lang="en-US" sz="1100" u="none" strike="noStrike" dirty="0">
                          <a:effectLst/>
                        </a:rPr>
                        <a:t>23,200 x 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23,200 x 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23,200 x 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$2,200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9428266"/>
                  </a:ext>
                </a:extLst>
              </a:tr>
              <a:tr h="205740">
                <a:tc>
                  <a:txBody>
                    <a:bodyPr/>
                    <a:lstStyle/>
                    <a:p>
                      <a:pPr algn="l" fontAlgn="b"/>
                      <a:r>
                        <a:rPr lang="en-US" sz="1100" u="none" strike="noStrike" dirty="0">
                          <a:effectLst/>
                        </a:rPr>
                        <a:t>67,600 x 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$8,112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37,627 x 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$4,515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32,051 x 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$3,846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0224397"/>
                  </a:ext>
                </a:extLst>
              </a:tr>
              <a:tr h="205740">
                <a:tc>
                  <a:txBody>
                    <a:bodyPr/>
                    <a:lstStyle/>
                    <a:p>
                      <a:pPr algn="l" fontAlgn="b"/>
                      <a:r>
                        <a:rPr lang="en-US" sz="1100" u="none" strike="noStrike" dirty="0">
                          <a:effectLst/>
                        </a:rPr>
                        <a:t>0 x 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sng" strike="noStrike" dirty="0">
                          <a:effectLst/>
                        </a:rPr>
                        <a:t>$0</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0 x 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sng" strike="noStrike" dirty="0">
                          <a:effectLst/>
                        </a:rPr>
                        <a:t>$0</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0 x 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sng" strike="noStrike" dirty="0">
                          <a:effectLst/>
                        </a:rPr>
                        <a:t>$0</a:t>
                      </a:r>
                      <a:endParaRPr lang="en-US" sz="1100" b="0"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808044"/>
                  </a:ext>
                </a:extLst>
              </a:tr>
              <a:tr h="205740">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-$10,432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-$6,835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-$6,046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5922619"/>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711048"/>
                  </a:ext>
                </a:extLst>
              </a:tr>
              <a:tr h="205740">
                <a:tc>
                  <a:txBody>
                    <a:bodyPr/>
                    <a:lstStyle/>
                    <a:p>
                      <a:pPr algn="l" fontAlgn="b"/>
                      <a:r>
                        <a:rPr lang="en-US" sz="1100" u="none" strike="noStrike" dirty="0">
                          <a:effectLst/>
                        </a:rPr>
                        <a:t>SE Tax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SE Tax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-$9,126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SE Tax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-$8,279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7221432"/>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740630"/>
                  </a:ext>
                </a:extLst>
              </a:tr>
              <a:tr h="205740">
                <a:tc>
                  <a:txBody>
                    <a:bodyPr/>
                    <a:lstStyle/>
                    <a:p>
                      <a:pPr algn="l" fontAlgn="b"/>
                      <a:r>
                        <a:rPr lang="en-US" sz="1100" u="none" strike="noStrike" dirty="0">
                          <a:effectLst/>
                        </a:rPr>
                        <a:t>Net Income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$100,388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Subtotal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$78,628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Subtotal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$74,265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9984840"/>
                  </a:ext>
                </a:extLst>
              </a:tr>
              <a:tr h="205740">
                <a:tc>
                  <a:txBody>
                    <a:bodyPr/>
                    <a:lstStyle/>
                    <a:p>
                      <a:pPr algn="l" fontAlgn="b"/>
                      <a:r>
                        <a:rPr lang="en-US" sz="1100" u="none" strike="noStrike" dirty="0">
                          <a:effectLst/>
                        </a:rPr>
                        <a:t>Housing Allowance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Housing Allowance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Housing Allowance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$30,000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4272574"/>
                  </a:ext>
                </a:extLst>
              </a:tr>
              <a:tr h="205740">
                <a:tc>
                  <a:txBody>
                    <a:bodyPr/>
                    <a:lstStyle/>
                    <a:p>
                      <a:pPr algn="l" fontAlgn="b"/>
                      <a:r>
                        <a:rPr lang="en-US" sz="1100" u="none" strike="noStrike" dirty="0">
                          <a:effectLst/>
                        </a:rPr>
                        <a:t>Saver's Credit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6878506"/>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$100,388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$108,628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$104,265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2045522"/>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3333972"/>
                  </a:ext>
                </a:extLst>
              </a:tr>
              <a:tr h="205740">
                <a:tc>
                  <a:txBody>
                    <a:bodyPr/>
                    <a:lstStyle/>
                    <a:p>
                      <a:pPr algn="l" fontAlgn="b"/>
                      <a:r>
                        <a:rPr lang="en-US" sz="1100" u="none" strike="noStrike" dirty="0">
                          <a:effectLst/>
                        </a:rPr>
                        <a:t>Total Federal Taxes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-$19,612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-$20,552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-$18,915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5252297"/>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030546"/>
                  </a:ext>
                </a:extLst>
              </a:tr>
              <a:tr h="205740">
                <a:tc>
                  <a:txBody>
                    <a:bodyPr/>
                    <a:lstStyle/>
                    <a:p>
                      <a:pPr algn="l" fontAlgn="b"/>
                      <a:r>
                        <a:rPr lang="en-US" sz="1100" u="none" strike="noStrike" dirty="0">
                          <a:effectLst/>
                        </a:rPr>
                        <a:t>+/- Net Income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$8,240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$3,877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4636527"/>
                  </a:ext>
                </a:extLst>
              </a:tr>
              <a:tr h="205740">
                <a:tc>
                  <a:txBody>
                    <a:bodyPr/>
                    <a:lstStyle/>
                    <a:p>
                      <a:pPr algn="l" fontAlgn="b"/>
                      <a:r>
                        <a:rPr lang="en-US" sz="1100" u="none" strike="noStrike" dirty="0">
                          <a:effectLst/>
                        </a:rPr>
                        <a:t>+/- Taxes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$940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-$1,637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3345228"/>
                  </a:ext>
                </a:extLst>
              </a:tr>
              <a:tr h="205740">
                <a:tc>
                  <a:txBody>
                    <a:bodyPr/>
                    <a:lstStyle/>
                    <a:p>
                      <a:pPr algn="l" fontAlgn="b"/>
                      <a:r>
                        <a:rPr lang="en-US" sz="1100" u="none" strike="noStrike" dirty="0">
                          <a:effectLst/>
                        </a:rPr>
                        <a:t>+/- Retirement Savings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107521"/>
                  </a:ext>
                </a:extLst>
              </a:tr>
              <a:tr h="2057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8425895"/>
                  </a:ext>
                </a:extLst>
              </a:tr>
              <a:tr h="205740">
                <a:tc>
                  <a:txBody>
                    <a:bodyPr/>
                    <a:lstStyle/>
                    <a:p>
                      <a:pPr algn="l" fontAlgn="b"/>
                      <a:r>
                        <a:rPr lang="en-US" sz="1100" u="none" strike="noStrike" dirty="0">
                          <a:effectLst/>
                        </a:rPr>
                        <a:t>Net gain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$7,301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$11,514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785761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68518934"/>
              </p:ext>
            </p:extLst>
          </p:nvPr>
        </p:nvGraphicFramePr>
        <p:xfrm>
          <a:off x="228601" y="1322070"/>
          <a:ext cx="7619998" cy="354330"/>
        </p:xfrm>
        <a:graphic>
          <a:graphicData uri="http://schemas.openxmlformats.org/drawingml/2006/table">
            <a:tbl>
              <a:tblPr>
                <a:tableStyleId>{5C22544A-7EE6-4342-B048-85BDC9FD1C3A}</a:tableStyleId>
              </a:tblPr>
              <a:tblGrid>
                <a:gridCol w="1547070">
                  <a:extLst>
                    <a:ext uri="{9D8B030D-6E8A-4147-A177-3AD203B41FA5}">
                      <a16:colId xmlns:a16="http://schemas.microsoft.com/office/drawing/2014/main" val="2757514086"/>
                    </a:ext>
                  </a:extLst>
                </a:gridCol>
                <a:gridCol w="651398">
                  <a:extLst>
                    <a:ext uri="{9D8B030D-6E8A-4147-A177-3AD203B41FA5}">
                      <a16:colId xmlns:a16="http://schemas.microsoft.com/office/drawing/2014/main" val="1591373828"/>
                    </a:ext>
                  </a:extLst>
                </a:gridCol>
                <a:gridCol w="529261">
                  <a:extLst>
                    <a:ext uri="{9D8B030D-6E8A-4147-A177-3AD203B41FA5}">
                      <a16:colId xmlns:a16="http://schemas.microsoft.com/office/drawing/2014/main" val="3281772895"/>
                    </a:ext>
                  </a:extLst>
                </a:gridCol>
                <a:gridCol w="1292617">
                  <a:extLst>
                    <a:ext uri="{9D8B030D-6E8A-4147-A177-3AD203B41FA5}">
                      <a16:colId xmlns:a16="http://schemas.microsoft.com/office/drawing/2014/main" val="1958800161"/>
                    </a:ext>
                  </a:extLst>
                </a:gridCol>
                <a:gridCol w="773535">
                  <a:extLst>
                    <a:ext uri="{9D8B030D-6E8A-4147-A177-3AD203B41FA5}">
                      <a16:colId xmlns:a16="http://schemas.microsoft.com/office/drawing/2014/main" val="3911232964"/>
                    </a:ext>
                  </a:extLst>
                </a:gridCol>
                <a:gridCol w="651398">
                  <a:extLst>
                    <a:ext uri="{9D8B030D-6E8A-4147-A177-3AD203B41FA5}">
                      <a16:colId xmlns:a16="http://schemas.microsoft.com/office/drawing/2014/main" val="928197770"/>
                    </a:ext>
                  </a:extLst>
                </a:gridCol>
                <a:gridCol w="1292617">
                  <a:extLst>
                    <a:ext uri="{9D8B030D-6E8A-4147-A177-3AD203B41FA5}">
                      <a16:colId xmlns:a16="http://schemas.microsoft.com/office/drawing/2014/main" val="547596696"/>
                    </a:ext>
                  </a:extLst>
                </a:gridCol>
                <a:gridCol w="882102">
                  <a:extLst>
                    <a:ext uri="{9D8B030D-6E8A-4147-A177-3AD203B41FA5}">
                      <a16:colId xmlns:a16="http://schemas.microsoft.com/office/drawing/2014/main" val="3245391161"/>
                    </a:ext>
                  </a:extLst>
                </a:gridCol>
              </a:tblGrid>
              <a:tr h="1524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Deacon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711111"/>
                  </a:ext>
                </a:extLst>
              </a:tr>
              <a:tr h="1524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dirty="0">
                          <a:effectLst/>
                        </a:rPr>
                        <a:t>Lay EE</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dirty="0">
                          <a:effectLst/>
                        </a:rPr>
                        <a:t>Deacon</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dirty="0">
                          <a:effectLst/>
                        </a:rPr>
                        <a:t>w/ 403(b)</a:t>
                      </a:r>
                      <a:endParaRPr lang="en-US" sz="1100" b="0"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31838"/>
                  </a:ext>
                </a:extLst>
              </a:tr>
            </a:tbl>
          </a:graphicData>
        </a:graphic>
      </p:graphicFrame>
    </p:spTree>
    <p:extLst>
      <p:ext uri="{BB962C8B-B14F-4D97-AF65-F5344CB8AC3E}">
        <p14:creationId xmlns:p14="http://schemas.microsoft.com/office/powerpoint/2010/main" val="3271088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0532-0F20-35FA-4C04-FA20DCC1444D}"/>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A6E48C7E-638A-666F-7B1C-F4359FA44267}"/>
              </a:ext>
            </a:extLst>
          </p:cNvPr>
          <p:cNvPicPr>
            <a:picLocks noChangeAspect="1" noChangeArrowheads="1"/>
          </p:cNvPicPr>
          <p:nvPr/>
        </p:nvPicPr>
        <p:blipFill>
          <a:blip r:embed="rId3" cstate="print"/>
          <a:srcRect/>
          <a:stretch>
            <a:fillRect/>
          </a:stretch>
        </p:blipFill>
        <p:spPr bwMode="auto">
          <a:xfrm>
            <a:off x="7467600" y="4953000"/>
            <a:ext cx="1447800" cy="1274945"/>
          </a:xfrm>
          <a:prstGeom prst="rect">
            <a:avLst/>
          </a:prstGeom>
          <a:noFill/>
        </p:spPr>
      </p:pic>
      <p:sp>
        <p:nvSpPr>
          <p:cNvPr id="5" name="Content Placeholder 2">
            <a:extLst>
              <a:ext uri="{FF2B5EF4-FFF2-40B4-BE49-F238E27FC236}">
                <a16:creationId xmlns:a16="http://schemas.microsoft.com/office/drawing/2014/main" id="{CD55702F-5A19-C75C-91C8-935F1BFADDA2}"/>
              </a:ext>
            </a:extLst>
          </p:cNvPr>
          <p:cNvSpPr>
            <a:spLocks noGrp="1"/>
          </p:cNvSpPr>
          <p:nvPr>
            <p:ph idx="1"/>
          </p:nvPr>
        </p:nvSpPr>
        <p:spPr>
          <a:xfrm>
            <a:off x="419100" y="228600"/>
            <a:ext cx="8267700" cy="762000"/>
          </a:xfrm>
        </p:spPr>
        <p:txBody>
          <a:bodyPr/>
          <a:lstStyle/>
          <a:p>
            <a:pPr>
              <a:buNone/>
            </a:pPr>
            <a:r>
              <a:rPr lang="en-US" sz="3200" i="0" dirty="0">
                <a:latin typeface="+mj-lt"/>
                <a:cs typeface="Lucida Sans Unicode" panose="020B0602030504020204" pitchFamily="34" charset="0"/>
              </a:rPr>
              <a:t>One Big Beautiful Bill Act – Now and the future</a:t>
            </a:r>
          </a:p>
          <a:p>
            <a:endParaRPr lang="en-US" sz="320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Current Tax Brackets made permanent</a:t>
            </a:r>
          </a:p>
          <a:p>
            <a:pPr lvl="1"/>
            <a:r>
              <a:rPr lang="en-US" sz="1400" i="0" dirty="0">
                <a:latin typeface="Lucida Sans Unicode" panose="020B0602030504020204" pitchFamily="34" charset="0"/>
                <a:cs typeface="Lucida Sans Unicode" panose="020B0602030504020204" pitchFamily="34" charset="0"/>
              </a:rPr>
              <a:t>10%, 12%, 22%, 24%, 32%, 35%, 37%</a:t>
            </a:r>
          </a:p>
          <a:p>
            <a:r>
              <a:rPr lang="en-US" sz="1800" i="0" dirty="0">
                <a:latin typeface="Lucida Sans Unicode" panose="020B0602030504020204" pitchFamily="34" charset="0"/>
                <a:cs typeface="Lucida Sans Unicode" panose="020B0602030504020204" pitchFamily="34" charset="0"/>
              </a:rPr>
              <a:t>Current 20% QBI Deduction made permanent</a:t>
            </a:r>
          </a:p>
          <a:p>
            <a:pPr lvl="1"/>
            <a:r>
              <a:rPr lang="en-US" sz="1400" i="0" dirty="0">
                <a:latin typeface="Lucida Sans Unicode" panose="020B0602030504020204" pitchFamily="34" charset="0"/>
                <a:cs typeface="Lucida Sans Unicode" panose="020B0602030504020204" pitchFamily="34" charset="0"/>
              </a:rPr>
              <a:t>New minimum for taxpayers with at least $1,000 QBI</a:t>
            </a:r>
          </a:p>
          <a:p>
            <a:r>
              <a:rPr lang="en-US" sz="1800" i="0" dirty="0">
                <a:latin typeface="Lucida Sans Unicode" panose="020B0602030504020204" pitchFamily="34" charset="0"/>
                <a:cs typeface="Lucida Sans Unicode" panose="020B0602030504020204" pitchFamily="34" charset="0"/>
              </a:rPr>
              <a:t>Standard Deduction increased for 2025</a:t>
            </a:r>
          </a:p>
          <a:p>
            <a:pPr lvl="1"/>
            <a:r>
              <a:rPr lang="en-US" sz="1400" i="0" dirty="0">
                <a:latin typeface="Lucida Sans Unicode" panose="020B0602030504020204" pitchFamily="34" charset="0"/>
                <a:cs typeface="Lucida Sans Unicode" panose="020B0602030504020204" pitchFamily="34" charset="0"/>
              </a:rPr>
              <a:t>From $15,000 to $15,750</a:t>
            </a:r>
          </a:p>
          <a:p>
            <a:r>
              <a:rPr lang="en-US" sz="1800" i="0" dirty="0">
                <a:latin typeface="Lucida Sans Unicode" panose="020B0602030504020204" pitchFamily="34" charset="0"/>
                <a:cs typeface="Lucida Sans Unicode" panose="020B0602030504020204" pitchFamily="34" charset="0"/>
              </a:rPr>
              <a:t>Bonus Deduction for age 65 and older </a:t>
            </a:r>
          </a:p>
          <a:p>
            <a:pPr lvl="1"/>
            <a:r>
              <a:rPr lang="en-US" sz="1400" i="0" dirty="0">
                <a:latin typeface="Lucida Sans Unicode" panose="020B0602030504020204" pitchFamily="34" charset="0"/>
                <a:cs typeface="Lucida Sans Unicode" panose="020B0602030504020204" pitchFamily="34" charset="0"/>
              </a:rPr>
              <a:t>$6,000 for 2025 through 2028</a:t>
            </a:r>
          </a:p>
          <a:p>
            <a:r>
              <a:rPr lang="en-US" sz="1800" i="0" dirty="0">
                <a:latin typeface="Lucida Sans Unicode" panose="020B0602030504020204" pitchFamily="34" charset="0"/>
                <a:cs typeface="Lucida Sans Unicode" panose="020B0602030504020204" pitchFamily="34" charset="0"/>
              </a:rPr>
              <a:t>State and local tax (SALT) deduction</a:t>
            </a:r>
          </a:p>
          <a:p>
            <a:pPr lvl="1"/>
            <a:r>
              <a:rPr lang="en-US" sz="1400" i="0" dirty="0">
                <a:latin typeface="Lucida Sans Unicode" panose="020B0602030504020204" pitchFamily="34" charset="0"/>
                <a:cs typeface="Lucida Sans Unicode" panose="020B0602030504020204" pitchFamily="34" charset="0"/>
              </a:rPr>
              <a:t>$40,000 for 2025; increases 1% through 2029; reverts to $10,000 in 2030</a:t>
            </a:r>
          </a:p>
          <a:p>
            <a:r>
              <a:rPr lang="en-US" sz="1800" i="0" dirty="0">
                <a:latin typeface="Lucida Sans Unicode" panose="020B0602030504020204" pitchFamily="34" charset="0"/>
                <a:cs typeface="Lucida Sans Unicode" panose="020B0602030504020204" pitchFamily="34" charset="0"/>
              </a:rPr>
              <a:t>Tips?  Deduct up to $25,000 per year </a:t>
            </a:r>
          </a:p>
          <a:p>
            <a:pPr lvl="1"/>
            <a:r>
              <a:rPr lang="en-US" sz="1400" i="0" dirty="0">
                <a:latin typeface="Lucida Sans Unicode" panose="020B0602030504020204" pitchFamily="34" charset="0"/>
                <a:cs typeface="Lucida Sans Unicode" panose="020B0602030504020204" pitchFamily="34" charset="0"/>
              </a:rPr>
              <a:t>from 2025 through 2028*; Phase out when MAGI exceeds $150,000</a:t>
            </a:r>
          </a:p>
          <a:p>
            <a:pPr lvl="1"/>
            <a:r>
              <a:rPr lang="en-US" sz="1400" i="0" dirty="0">
                <a:latin typeface="Lucida Sans Unicode" panose="020B0602030504020204" pitchFamily="34" charset="0"/>
                <a:cs typeface="Lucida Sans Unicode" panose="020B0602030504020204" pitchFamily="34" charset="0"/>
              </a:rPr>
              <a:t>Treasury has 90 days to define what professions this applies to.</a:t>
            </a:r>
          </a:p>
        </p:txBody>
      </p:sp>
      <p:sp>
        <p:nvSpPr>
          <p:cNvPr id="7" name="Slide Number Placeholder 6">
            <a:extLst>
              <a:ext uri="{FF2B5EF4-FFF2-40B4-BE49-F238E27FC236}">
                <a16:creationId xmlns:a16="http://schemas.microsoft.com/office/drawing/2014/main" id="{25A5CF65-8C00-A5F0-57F9-BAC812A43FF1}"/>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64</a:t>
            </a:fld>
            <a:endParaRPr lang="en-US" dirty="0">
              <a:solidFill>
                <a:schemeClr val="bg1"/>
              </a:solidFill>
            </a:endParaRPr>
          </a:p>
        </p:txBody>
      </p:sp>
      <p:sp>
        <p:nvSpPr>
          <p:cNvPr id="4" name="Rectangle 3">
            <a:extLst>
              <a:ext uri="{FF2B5EF4-FFF2-40B4-BE49-F238E27FC236}">
                <a16:creationId xmlns:a16="http://schemas.microsoft.com/office/drawing/2014/main" id="{ECA4EFC4-DEF4-2F38-FBE0-63017D9855C5}"/>
              </a:ext>
            </a:extLst>
          </p:cNvPr>
          <p:cNvSpPr/>
          <p:nvPr/>
        </p:nvSpPr>
        <p:spPr>
          <a:xfrm>
            <a:off x="228600" y="1164848"/>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129285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0532-0F20-35FA-4C04-FA20DCC1444D}"/>
            </a:ext>
          </a:extLst>
        </p:cNvPr>
        <p:cNvGrpSpPr/>
        <p:nvPr/>
      </p:nvGrpSpPr>
      <p:grpSpPr>
        <a:xfrm>
          <a:off x="0" y="0"/>
          <a:ext cx="0" cy="0"/>
          <a:chOff x="0" y="0"/>
          <a:chExt cx="0" cy="0"/>
        </a:xfrm>
      </p:grpSpPr>
      <p:pic>
        <p:nvPicPr>
          <p:cNvPr id="5124" name="Picture 4" descr="piece">
            <a:extLst>
              <a:ext uri="{FF2B5EF4-FFF2-40B4-BE49-F238E27FC236}">
                <a16:creationId xmlns:a16="http://schemas.microsoft.com/office/drawing/2014/main" id="{A6E48C7E-638A-666F-7B1C-F4359FA44267}"/>
              </a:ext>
            </a:extLst>
          </p:cNvPr>
          <p:cNvPicPr>
            <a:picLocks noChangeAspect="1" noChangeArrowheads="1"/>
          </p:cNvPicPr>
          <p:nvPr/>
        </p:nvPicPr>
        <p:blipFill>
          <a:blip r:embed="rId3" cstate="print"/>
          <a:srcRect/>
          <a:stretch>
            <a:fillRect/>
          </a:stretch>
        </p:blipFill>
        <p:spPr bwMode="auto">
          <a:xfrm>
            <a:off x="7467600" y="4953000"/>
            <a:ext cx="1447800" cy="1274945"/>
          </a:xfrm>
          <a:prstGeom prst="rect">
            <a:avLst/>
          </a:prstGeom>
          <a:noFill/>
        </p:spPr>
      </p:pic>
      <p:sp>
        <p:nvSpPr>
          <p:cNvPr id="5" name="Content Placeholder 2">
            <a:extLst>
              <a:ext uri="{FF2B5EF4-FFF2-40B4-BE49-F238E27FC236}">
                <a16:creationId xmlns:a16="http://schemas.microsoft.com/office/drawing/2014/main" id="{CD55702F-5A19-C75C-91C8-935F1BFADDA2}"/>
              </a:ext>
            </a:extLst>
          </p:cNvPr>
          <p:cNvSpPr>
            <a:spLocks noGrp="1"/>
          </p:cNvSpPr>
          <p:nvPr>
            <p:ph idx="1"/>
          </p:nvPr>
        </p:nvSpPr>
        <p:spPr>
          <a:xfrm>
            <a:off x="419100" y="228600"/>
            <a:ext cx="8267700" cy="762000"/>
          </a:xfrm>
        </p:spPr>
        <p:txBody>
          <a:bodyPr/>
          <a:lstStyle/>
          <a:p>
            <a:pPr>
              <a:buNone/>
            </a:pPr>
            <a:r>
              <a:rPr lang="en-US" sz="3200" i="0" dirty="0">
                <a:latin typeface="+mj-lt"/>
                <a:cs typeface="Lucida Sans Unicode" panose="020B0602030504020204" pitchFamily="34" charset="0"/>
              </a:rPr>
              <a:t>One Big Beautiful Bill Act – Now and the future</a:t>
            </a:r>
          </a:p>
          <a:p>
            <a:endParaRPr lang="en-US" sz="3200" dirty="0">
              <a:latin typeface="Lucida Sans Unicode" panose="020B0602030504020204" pitchFamily="34" charset="0"/>
              <a:cs typeface="Lucida Sans Unicode" panose="020B0602030504020204" pitchFamily="34" charset="0"/>
            </a:endParaRPr>
          </a:p>
          <a:p>
            <a:r>
              <a:rPr lang="en-US" sz="1800" i="0" dirty="0">
                <a:latin typeface="Lucida Sans Unicode" panose="020B0602030504020204" pitchFamily="34" charset="0"/>
                <a:cs typeface="Lucida Sans Unicode" panose="020B0602030504020204" pitchFamily="34" charset="0"/>
              </a:rPr>
              <a:t>Miscellaneous itemized deductions – Permanently terminated</a:t>
            </a:r>
          </a:p>
          <a:p>
            <a:r>
              <a:rPr lang="en-US" sz="1800" i="0" dirty="0">
                <a:latin typeface="Lucida Sans Unicode" panose="020B0602030504020204" pitchFamily="34" charset="0"/>
                <a:cs typeface="Lucida Sans Unicode" panose="020B0602030504020204" pitchFamily="34" charset="0"/>
              </a:rPr>
              <a:t>Moving expense deduction – Permanently terminated</a:t>
            </a:r>
          </a:p>
          <a:p>
            <a:r>
              <a:rPr lang="en-US" sz="1800" i="0" dirty="0">
                <a:latin typeface="Lucida Sans Unicode" panose="020B0602030504020204" pitchFamily="34" charset="0"/>
                <a:cs typeface="Lucida Sans Unicode" panose="020B0602030504020204" pitchFamily="34" charset="0"/>
              </a:rPr>
              <a:t>Auto loan interest – Deduct up to $10,000 annual interest on </a:t>
            </a:r>
          </a:p>
          <a:p>
            <a:pPr lvl="1"/>
            <a:r>
              <a:rPr lang="en-US" sz="1400" i="0" dirty="0">
                <a:latin typeface="Lucida Sans Unicode" panose="020B0602030504020204" pitchFamily="34" charset="0"/>
                <a:cs typeface="Lucida Sans Unicode" panose="020B0602030504020204" pitchFamily="34" charset="0"/>
              </a:rPr>
              <a:t>New loans from 2025 through 2028; US assembled, restrictions apply</a:t>
            </a:r>
          </a:p>
          <a:p>
            <a:r>
              <a:rPr lang="en-US" sz="1800" i="0" dirty="0">
                <a:latin typeface="Lucida Sans Unicode" panose="020B0602030504020204" pitchFamily="34" charset="0"/>
                <a:cs typeface="Lucida Sans Unicode" panose="020B0602030504020204" pitchFamily="34" charset="0"/>
              </a:rPr>
              <a:t>Charitable deduction for non-itemizers</a:t>
            </a:r>
          </a:p>
          <a:p>
            <a:pPr lvl="1"/>
            <a:r>
              <a:rPr lang="en-US" sz="1400" i="0" dirty="0">
                <a:latin typeface="Lucida Sans Unicode" panose="020B0602030504020204" pitchFamily="34" charset="0"/>
                <a:cs typeface="Lucida Sans Unicode" panose="020B0602030504020204" pitchFamily="34" charset="0"/>
              </a:rPr>
              <a:t>$1,000 for single; permanent and starts after 2025</a:t>
            </a:r>
          </a:p>
          <a:p>
            <a:r>
              <a:rPr lang="en-US" sz="1800" i="0" dirty="0">
                <a:latin typeface="Lucida Sans Unicode" panose="020B0602030504020204" pitchFamily="34" charset="0"/>
                <a:cs typeface="Lucida Sans Unicode" panose="020B0602030504020204" pitchFamily="34" charset="0"/>
              </a:rPr>
              <a:t>Sec. 127 Employer payments of student loans</a:t>
            </a:r>
          </a:p>
          <a:p>
            <a:pPr lvl="1"/>
            <a:r>
              <a:rPr lang="en-US" sz="1400" i="0" dirty="0">
                <a:latin typeface="Lucida Sans Unicode" panose="020B0602030504020204" pitchFamily="34" charset="0"/>
                <a:cs typeface="Lucida Sans Unicode" panose="020B0602030504020204" pitchFamily="34" charset="0"/>
              </a:rPr>
              <a:t>Made permanent and adjusted for inflation; current = $5,250</a:t>
            </a:r>
          </a:p>
          <a:p>
            <a:r>
              <a:rPr lang="en-US" sz="1800" i="0" dirty="0">
                <a:latin typeface="Lucida Sans Unicode" panose="020B0602030504020204" pitchFamily="34" charset="0"/>
                <a:cs typeface="Lucida Sans Unicode" panose="020B0602030504020204" pitchFamily="34" charset="0"/>
              </a:rPr>
              <a:t>1099 Reporting </a:t>
            </a:r>
          </a:p>
          <a:p>
            <a:pPr lvl="1"/>
            <a:r>
              <a:rPr lang="en-US" sz="1400" i="0" dirty="0">
                <a:latin typeface="Lucida Sans Unicode" panose="020B0602030504020204" pitchFamily="34" charset="0"/>
                <a:cs typeface="Lucida Sans Unicode" panose="020B0602030504020204" pitchFamily="34" charset="0"/>
              </a:rPr>
              <a:t>Restrictions apply; raised from $600 to $2,000</a:t>
            </a:r>
          </a:p>
          <a:p>
            <a:endParaRPr lang="en-US" sz="1600" i="0" dirty="0">
              <a:latin typeface="Lucida Sans Unicode" panose="020B0602030504020204" pitchFamily="34" charset="0"/>
              <a:cs typeface="Lucida Sans Unicode" panose="020B0602030504020204" pitchFamily="34" charset="0"/>
            </a:endParaRPr>
          </a:p>
        </p:txBody>
      </p:sp>
      <p:sp>
        <p:nvSpPr>
          <p:cNvPr id="7" name="Slide Number Placeholder 6">
            <a:extLst>
              <a:ext uri="{FF2B5EF4-FFF2-40B4-BE49-F238E27FC236}">
                <a16:creationId xmlns:a16="http://schemas.microsoft.com/office/drawing/2014/main" id="{25A5CF65-8C00-A5F0-57F9-BAC812A43FF1}"/>
              </a:ext>
            </a:extLst>
          </p:cNvPr>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65</a:t>
            </a:fld>
            <a:endParaRPr lang="en-US" dirty="0">
              <a:solidFill>
                <a:schemeClr val="bg1"/>
              </a:solidFill>
            </a:endParaRPr>
          </a:p>
        </p:txBody>
      </p:sp>
      <p:sp>
        <p:nvSpPr>
          <p:cNvPr id="4" name="Rectangle 3">
            <a:extLst>
              <a:ext uri="{FF2B5EF4-FFF2-40B4-BE49-F238E27FC236}">
                <a16:creationId xmlns:a16="http://schemas.microsoft.com/office/drawing/2014/main" id="{ECA4EFC4-DEF4-2F38-FBE0-63017D9855C5}"/>
              </a:ext>
            </a:extLst>
          </p:cNvPr>
          <p:cNvSpPr/>
          <p:nvPr/>
        </p:nvSpPr>
        <p:spPr>
          <a:xfrm>
            <a:off x="228600" y="1164848"/>
            <a:ext cx="7620000" cy="892552"/>
          </a:xfrm>
          <a:prstGeom prst="rect">
            <a:avLst/>
          </a:prstGeom>
        </p:spPr>
        <p:txBody>
          <a:bodyPr wrap="square">
            <a:spAutoFit/>
          </a:bodyPr>
          <a:lstStyle/>
          <a:p>
            <a:endParaRPr lang="en-US" sz="28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957105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76200" y="2895600"/>
            <a:ext cx="5638800" cy="862013"/>
          </a:xfrm>
        </p:spPr>
        <p:txBody>
          <a:bodyPr/>
          <a:lstStyle/>
          <a:p>
            <a:pPr algn="ctr"/>
            <a:r>
              <a:rPr lang="en-US" sz="5400" dirty="0"/>
              <a:t>QUESTIONS?</a:t>
            </a:r>
          </a:p>
        </p:txBody>
      </p:sp>
      <p:sp>
        <p:nvSpPr>
          <p:cNvPr id="4" name="Slide Number Placeholder 3"/>
          <p:cNvSpPr>
            <a:spLocks noGrp="1"/>
          </p:cNvSpPr>
          <p:nvPr>
            <p:ph type="sldNum" sz="quarter" idx="12"/>
          </p:nvPr>
        </p:nvSpPr>
        <p:spPr>
          <a:xfrm>
            <a:off x="8534400" y="6381750"/>
            <a:ext cx="457200" cy="476250"/>
          </a:xfrm>
        </p:spPr>
        <p:txBody>
          <a:bodyPr/>
          <a:lstStyle/>
          <a:p>
            <a:fld id="{C33BF935-CB14-41DF-BDF5-C8606E06E422}" type="slidenum">
              <a:rPr lang="en-US" smtClean="0">
                <a:solidFill>
                  <a:schemeClr val="bg1"/>
                </a:solidFill>
              </a:rPr>
              <a:pPr/>
              <a:t>66</a:t>
            </a:fld>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Personal Background</a:t>
            </a:r>
          </a:p>
        </p:txBody>
      </p:sp>
      <p:sp>
        <p:nvSpPr>
          <p:cNvPr id="5123" name="Rectangle 3"/>
          <p:cNvSpPr>
            <a:spLocks noGrp="1" noChangeArrowheads="1"/>
          </p:cNvSpPr>
          <p:nvPr>
            <p:ph idx="1"/>
          </p:nvPr>
        </p:nvSpPr>
        <p:spPr>
          <a:xfrm>
            <a:off x="457200" y="1295400"/>
            <a:ext cx="7315200" cy="4648200"/>
          </a:xfrm>
        </p:spPr>
        <p:txBody>
          <a:bodyPr/>
          <a:lstStyle/>
          <a:p>
            <a:pPr>
              <a:lnSpc>
                <a:spcPct val="90000"/>
              </a:lnSpc>
            </a:pPr>
            <a:r>
              <a:rPr lang="en-US" sz="2800" i="0" dirty="0"/>
              <a:t>Scott A. Hoselton, CPA, CDFM, CGMA</a:t>
            </a:r>
          </a:p>
          <a:p>
            <a:pPr marL="457200" lvl="1" indent="0">
              <a:lnSpc>
                <a:spcPct val="90000"/>
              </a:lnSpc>
              <a:buNone/>
            </a:pPr>
            <a:r>
              <a:rPr lang="en-US" sz="2400" i="0" dirty="0"/>
              <a:t>•  Phone:  701-356-7920; 701-371-9681 </a:t>
            </a:r>
          </a:p>
          <a:p>
            <a:pPr marL="457200" lvl="1" indent="0">
              <a:lnSpc>
                <a:spcPct val="90000"/>
              </a:lnSpc>
              <a:buNone/>
            </a:pPr>
            <a:r>
              <a:rPr lang="en-US" sz="2400" i="0" dirty="0"/>
              <a:t>•  Email: </a:t>
            </a:r>
            <a:r>
              <a:rPr lang="en-US" sz="2400" i="0" dirty="0">
                <a:hlinkClick r:id="rId3"/>
              </a:rPr>
              <a:t>scott.hoselton@fargodiocese.org</a:t>
            </a:r>
            <a:endParaRPr lang="en-US" sz="2400" i="0" dirty="0"/>
          </a:p>
          <a:p>
            <a:pPr lvl="1">
              <a:lnSpc>
                <a:spcPct val="90000"/>
              </a:lnSpc>
              <a:buNone/>
            </a:pPr>
            <a:r>
              <a:rPr lang="en-US" sz="2400" i="0" dirty="0"/>
              <a:t>			</a:t>
            </a:r>
            <a:r>
              <a:rPr lang="en-US" sz="2400" i="0" dirty="0">
                <a:hlinkClick r:id="rId4"/>
              </a:rPr>
              <a:t>ShepherdsAdvisor@gmail.com</a:t>
            </a:r>
            <a:endParaRPr lang="en-US" sz="2400" i="0" dirty="0"/>
          </a:p>
          <a:p>
            <a:pPr lvl="1">
              <a:lnSpc>
                <a:spcPct val="90000"/>
              </a:lnSpc>
              <a:buNone/>
            </a:pPr>
            <a:endParaRPr lang="en-US" sz="2400" i="0" dirty="0"/>
          </a:p>
          <a:p>
            <a:pPr marL="457200" lvl="1" indent="0">
              <a:lnSpc>
                <a:spcPct val="90000"/>
              </a:lnSpc>
              <a:buNone/>
            </a:pPr>
            <a:r>
              <a:rPr lang="en-US" sz="2400" i="0" dirty="0"/>
              <a:t>•  CFO for Diocese of Fargo – 37 years</a:t>
            </a:r>
          </a:p>
          <a:p>
            <a:pPr lvl="1">
              <a:lnSpc>
                <a:spcPct val="90000"/>
              </a:lnSpc>
            </a:pPr>
            <a:endParaRPr lang="en-US" sz="2400" i="0" dirty="0"/>
          </a:p>
          <a:p>
            <a:pPr marL="457200" lvl="1" indent="0">
              <a:lnSpc>
                <a:spcPct val="90000"/>
              </a:lnSpc>
              <a:buNone/>
            </a:pPr>
            <a:r>
              <a:rPr lang="en-US" sz="2400" i="0" dirty="0"/>
              <a:t>•  Author of:</a:t>
            </a:r>
          </a:p>
          <a:p>
            <a:pPr lvl="2">
              <a:lnSpc>
                <a:spcPct val="90000"/>
              </a:lnSpc>
            </a:pPr>
            <a:r>
              <a:rPr lang="en-US" sz="2000" i="0" dirty="0"/>
              <a:t>Income Taxes for Priests Only</a:t>
            </a:r>
          </a:p>
          <a:p>
            <a:pPr lvl="2">
              <a:lnSpc>
                <a:spcPct val="90000"/>
              </a:lnSpc>
            </a:pPr>
            <a:r>
              <a:rPr lang="en-US" sz="2000" i="0" dirty="0"/>
              <a:t>Tax Manual For Deacons</a:t>
            </a:r>
          </a:p>
        </p:txBody>
      </p:sp>
      <p:pic>
        <p:nvPicPr>
          <p:cNvPr id="5124" name="Picture 4" descr="piece"/>
          <p:cNvPicPr>
            <a:picLocks noChangeAspect="1" noChangeArrowheads="1"/>
          </p:cNvPicPr>
          <p:nvPr/>
        </p:nvPicPr>
        <p:blipFill>
          <a:blip r:embed="rId5" cstate="print"/>
          <a:srcRect/>
          <a:stretch>
            <a:fillRect/>
          </a:stretch>
        </p:blipFill>
        <p:spPr bwMode="auto">
          <a:xfrm>
            <a:off x="7239000" y="4960938"/>
            <a:ext cx="1676400" cy="1439862"/>
          </a:xfrm>
          <a:prstGeom prst="rect">
            <a:avLst/>
          </a:prstGeom>
          <a:noFill/>
        </p:spPr>
      </p:pic>
      <p:sp>
        <p:nvSpPr>
          <p:cNvPr id="5" name="Slide Number Placeholder 4"/>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57601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Personal Background</a:t>
            </a:r>
          </a:p>
        </p:txBody>
      </p:sp>
      <p:sp>
        <p:nvSpPr>
          <p:cNvPr id="5123" name="Rectangle 3"/>
          <p:cNvSpPr>
            <a:spLocks noGrp="1" noChangeArrowheads="1"/>
          </p:cNvSpPr>
          <p:nvPr>
            <p:ph idx="1"/>
          </p:nvPr>
        </p:nvSpPr>
        <p:spPr>
          <a:xfrm>
            <a:off x="304800" y="990600"/>
            <a:ext cx="7315200" cy="4648200"/>
          </a:xfrm>
        </p:spPr>
        <p:txBody>
          <a:bodyPr/>
          <a:lstStyle/>
          <a:p>
            <a:pPr>
              <a:lnSpc>
                <a:spcPct val="90000"/>
              </a:lnSpc>
            </a:pPr>
            <a:r>
              <a:rPr lang="en-US" sz="2800" i="0" dirty="0"/>
              <a:t>Jennifer Cantrell, CPA</a:t>
            </a:r>
          </a:p>
          <a:p>
            <a:pPr>
              <a:lnSpc>
                <a:spcPct val="90000"/>
              </a:lnSpc>
            </a:pPr>
            <a:r>
              <a:rPr lang="en-US" sz="2800" i="0" dirty="0"/>
              <a:t>Jennifer Cantrell, CPA PC </a:t>
            </a:r>
          </a:p>
          <a:p>
            <a:pPr>
              <a:lnSpc>
                <a:spcPct val="90000"/>
              </a:lnSpc>
            </a:pPr>
            <a:r>
              <a:rPr lang="en-US" sz="2400" i="0" dirty="0"/>
              <a:t>Phone 505-503-8637; Fax 505-343-1463</a:t>
            </a:r>
          </a:p>
          <a:p>
            <a:pPr lvl="1">
              <a:lnSpc>
                <a:spcPct val="90000"/>
              </a:lnSpc>
            </a:pPr>
            <a:r>
              <a:rPr lang="en-US" sz="2400" i="0" dirty="0"/>
              <a:t>Email: Jen@jcantrellcpa.com</a:t>
            </a:r>
          </a:p>
          <a:p>
            <a:pPr lvl="1">
              <a:lnSpc>
                <a:spcPct val="90000"/>
              </a:lnSpc>
              <a:buNone/>
            </a:pPr>
            <a:r>
              <a:rPr lang="en-US" sz="2400" i="0" dirty="0"/>
              <a:t>•  </a:t>
            </a:r>
            <a:r>
              <a:rPr lang="en-US" sz="2200" i="0" dirty="0"/>
              <a:t>CPA in private practice in Albuquerque, NM, limited to clergy taxation, retirement, parish education, policies &amp; procedures across US Dioceses.</a:t>
            </a:r>
          </a:p>
          <a:p>
            <a:pPr lvl="1">
              <a:lnSpc>
                <a:spcPct val="90000"/>
              </a:lnSpc>
              <a:buNone/>
            </a:pPr>
            <a:r>
              <a:rPr lang="en-US" sz="2200" i="0" dirty="0"/>
              <a:t>•  Manage the clergy retirement funds in 4 (arch)dioceses </a:t>
            </a:r>
          </a:p>
          <a:p>
            <a:pPr lvl="1">
              <a:lnSpc>
                <a:spcPct val="90000"/>
              </a:lnSpc>
              <a:buNone/>
            </a:pPr>
            <a:r>
              <a:rPr lang="en-US" sz="2200" i="0" dirty="0"/>
              <a:t>• Currently under contract with Archdiocese of </a:t>
            </a:r>
          </a:p>
          <a:p>
            <a:pPr lvl="1">
              <a:lnSpc>
                <a:spcPct val="90000"/>
              </a:lnSpc>
              <a:buNone/>
            </a:pPr>
            <a:r>
              <a:rPr lang="en-US" sz="2200" i="0" dirty="0"/>
              <a:t>   Santa Fe as Director of Parish &amp; School Finance</a:t>
            </a:r>
          </a:p>
          <a:p>
            <a:pPr lvl="1">
              <a:lnSpc>
                <a:spcPct val="90000"/>
              </a:lnSpc>
              <a:buNone/>
            </a:pPr>
            <a:r>
              <a:rPr lang="en-US" sz="2200" i="0" dirty="0"/>
              <a:t>   Administration</a:t>
            </a:r>
          </a:p>
          <a:p>
            <a:pPr lvl="1">
              <a:lnSpc>
                <a:spcPct val="90000"/>
              </a:lnSpc>
              <a:buFont typeface="Arial" panose="020B0604020202020204" pitchFamily="34" charset="0"/>
              <a:buChar char="•"/>
            </a:pPr>
            <a:r>
              <a:rPr lang="en-US" sz="2200" i="0" dirty="0"/>
              <a:t>Was member and Chair of ASF Finance Council for 27 years</a:t>
            </a:r>
          </a:p>
          <a:p>
            <a:pPr lvl="1">
              <a:lnSpc>
                <a:spcPct val="90000"/>
              </a:lnSpc>
              <a:buNone/>
            </a:pPr>
            <a:endParaRPr lang="en-US" sz="2400" i="0" dirty="0"/>
          </a:p>
        </p:txBody>
      </p:sp>
      <p:pic>
        <p:nvPicPr>
          <p:cNvPr id="5124" name="Picture 4" descr="piece"/>
          <p:cNvPicPr>
            <a:picLocks noChangeAspect="1" noChangeArrowheads="1"/>
          </p:cNvPicPr>
          <p:nvPr/>
        </p:nvPicPr>
        <p:blipFill>
          <a:blip r:embed="rId3" cstate="print"/>
          <a:srcRect/>
          <a:stretch>
            <a:fillRect/>
          </a:stretch>
        </p:blipFill>
        <p:spPr bwMode="auto">
          <a:xfrm>
            <a:off x="7429500" y="4800600"/>
            <a:ext cx="1676400" cy="1439862"/>
          </a:xfrm>
          <a:prstGeom prst="rect">
            <a:avLst/>
          </a:prstGeom>
          <a:noFill/>
        </p:spPr>
      </p:pic>
      <p:sp>
        <p:nvSpPr>
          <p:cNvPr id="5" name="Slide Number Placeholder 4"/>
          <p:cNvSpPr>
            <a:spLocks noGrp="1"/>
          </p:cNvSpPr>
          <p:nvPr>
            <p:ph type="sldNum" sz="quarter" idx="12"/>
          </p:nvPr>
        </p:nvSpPr>
        <p:spPr>
          <a:xfrm>
            <a:off x="6781800" y="6457950"/>
            <a:ext cx="2133600" cy="476250"/>
          </a:xfrm>
        </p:spPr>
        <p:txBody>
          <a:bodyPr/>
          <a:lstStyle/>
          <a:p>
            <a:fld id="{57D01A0B-4C99-44CE-B699-8F58F26BE515}"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27495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05600" y="6457950"/>
            <a:ext cx="2133600" cy="476250"/>
          </a:xfrm>
        </p:spPr>
        <p:txBody>
          <a:bodyPr/>
          <a:lstStyle/>
          <a:p>
            <a:fld id="{57D01A0B-4C99-44CE-B699-8F58F26BE515}" type="slidenum">
              <a:rPr lang="en-US" smtClean="0">
                <a:solidFill>
                  <a:schemeClr val="bg1"/>
                </a:solidFill>
              </a:rPr>
              <a:pPr/>
              <a:t>9</a:t>
            </a:fld>
            <a:endParaRPr lang="en-US" dirty="0">
              <a:solidFill>
                <a:schemeClr val="bg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1295400" y="457200"/>
            <a:ext cx="6025978" cy="5867400"/>
          </a:xfrm>
          <a:prstGeom prst="rect">
            <a:avLst/>
          </a:prstGeom>
          <a:noFill/>
          <a:ln w="9525">
            <a:noFill/>
            <a:miter lim="800000"/>
            <a:headEnd/>
            <a:tailEnd/>
          </a:ln>
          <a:effectLst/>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90600" y="533399"/>
            <a:ext cx="7086600" cy="5749307"/>
          </a:xfrm>
          <a:prstGeom prst="rect">
            <a:avLst/>
          </a:prstGeom>
          <a:noFill/>
          <a:ln w="9525">
            <a:noFill/>
            <a:miter lim="800000"/>
            <a:headEnd/>
            <a:tailEnd/>
          </a:ln>
          <a:effectLst/>
        </p:spPr>
      </p:pic>
      <p:pic>
        <p:nvPicPr>
          <p:cNvPr id="6" name="Picture 4" descr="piece"/>
          <p:cNvPicPr>
            <a:picLocks noChangeAspect="1" noChangeArrowheads="1"/>
          </p:cNvPicPr>
          <p:nvPr/>
        </p:nvPicPr>
        <p:blipFill>
          <a:blip r:embed="rId5" cstate="print"/>
          <a:srcRect/>
          <a:stretch>
            <a:fillRect/>
          </a:stretch>
        </p:blipFill>
        <p:spPr bwMode="auto">
          <a:xfrm>
            <a:off x="7467600" y="5034014"/>
            <a:ext cx="1676400" cy="1439862"/>
          </a:xfrm>
          <a:prstGeom prst="rect">
            <a:avLst/>
          </a:prstGeom>
          <a:noFill/>
        </p:spPr>
      </p:pic>
    </p:spTree>
  </p:cSld>
  <p:clrMapOvr>
    <a:masterClrMapping/>
  </p:clrMapOvr>
</p:sld>
</file>

<file path=ppt/theme/theme1.xml><?xml version="1.0" encoding="utf-8"?>
<a:theme xmlns:a="http://schemas.openxmlformats.org/drawingml/2006/main" name="Piece of mind design template">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Piece of mind design template</Template>
  <TotalTime>2427</TotalTime>
  <Words>7684</Words>
  <Application>Microsoft Office PowerPoint</Application>
  <PresentationFormat>On-screen Show (4:3)</PresentationFormat>
  <Paragraphs>1354</Paragraphs>
  <Slides>66</Slides>
  <Notes>65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Aptos Narrow</vt:lpstr>
      <vt:lpstr>Arial</vt:lpstr>
      <vt:lpstr>Calibri</vt:lpstr>
      <vt:lpstr>Constantia</vt:lpstr>
      <vt:lpstr>Franklin Gothic Book</vt:lpstr>
      <vt:lpstr>Lucida Sans</vt:lpstr>
      <vt:lpstr>Lucida Sans Unicode</vt:lpstr>
      <vt:lpstr>Lucinda sans unicode</vt:lpstr>
      <vt:lpstr>Times New Roman</vt:lpstr>
      <vt:lpstr>Piece of mind design template</vt:lpstr>
      <vt:lpstr>Clergy Compensation, Taxes, and Retirement:  The Why and How  </vt:lpstr>
      <vt:lpstr>Objectives </vt:lpstr>
      <vt:lpstr>Disclaimer </vt:lpstr>
      <vt:lpstr>Presentation Outline</vt:lpstr>
      <vt:lpstr>Presentation Outline</vt:lpstr>
      <vt:lpstr>Presentation Outline</vt:lpstr>
      <vt:lpstr>Personal Background</vt:lpstr>
      <vt:lpstr>Personal Background</vt:lpstr>
      <vt:lpstr>PowerPoint Presentation</vt:lpstr>
      <vt:lpstr>Common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Clergy Taxes 101              And Jesus said to them, “Whose likeness and inscription is  this?” They said, “Caesar’s.” Then he said to them, “Render therefore to Caesar the things that are Caesar’s, and to  God the things that are God’s.           Matthew 22:20-21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Saving for Retirement – the later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Benefits of CUP II Membership</dc:title>
  <dc:creator>Tullrich</dc:creator>
  <cp:lastModifiedBy>Carolyn Rodenas</cp:lastModifiedBy>
  <cp:revision>205</cp:revision>
  <dcterms:created xsi:type="dcterms:W3CDTF">2010-04-06T14:12:57Z</dcterms:created>
  <dcterms:modified xsi:type="dcterms:W3CDTF">2025-07-18T14:48:57Z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TC103368081033</vt:lpwstr>
  </property>
</Properties>
</file>