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notesMasterIdLst>
    <p:notesMasterId r:id="rId70"/>
  </p:notesMasterIdLst>
  <p:sldIdLst>
    <p:sldId id="256" r:id="rId2"/>
    <p:sldId id="257" r:id="rId3"/>
    <p:sldId id="259" r:id="rId4"/>
    <p:sldId id="264" r:id="rId5"/>
    <p:sldId id="280" r:id="rId6"/>
    <p:sldId id="268" r:id="rId7"/>
    <p:sldId id="282" r:id="rId8"/>
    <p:sldId id="270" r:id="rId9"/>
    <p:sldId id="285" r:id="rId10"/>
    <p:sldId id="284" r:id="rId11"/>
    <p:sldId id="281" r:id="rId12"/>
    <p:sldId id="283" r:id="rId13"/>
    <p:sldId id="272" r:id="rId14"/>
    <p:sldId id="291" r:id="rId15"/>
    <p:sldId id="336" r:id="rId16"/>
    <p:sldId id="351" r:id="rId17"/>
    <p:sldId id="325" r:id="rId18"/>
    <p:sldId id="273" r:id="rId19"/>
    <p:sldId id="352" r:id="rId20"/>
    <p:sldId id="338" r:id="rId21"/>
    <p:sldId id="354" r:id="rId22"/>
    <p:sldId id="326" r:id="rId23"/>
    <p:sldId id="292" r:id="rId24"/>
    <p:sldId id="345" r:id="rId25"/>
    <p:sldId id="328" r:id="rId26"/>
    <p:sldId id="289" r:id="rId27"/>
    <p:sldId id="346" r:id="rId28"/>
    <p:sldId id="353" r:id="rId29"/>
    <p:sldId id="290" r:id="rId30"/>
    <p:sldId id="275" r:id="rId31"/>
    <p:sldId id="350" r:id="rId32"/>
    <p:sldId id="277" r:id="rId33"/>
    <p:sldId id="327" r:id="rId34"/>
    <p:sldId id="359" r:id="rId35"/>
    <p:sldId id="276" r:id="rId36"/>
    <p:sldId id="360" r:id="rId37"/>
    <p:sldId id="362" r:id="rId38"/>
    <p:sldId id="363" r:id="rId39"/>
    <p:sldId id="364" r:id="rId40"/>
    <p:sldId id="368" r:id="rId41"/>
    <p:sldId id="367" r:id="rId42"/>
    <p:sldId id="278" r:id="rId43"/>
    <p:sldId id="366" r:id="rId44"/>
    <p:sldId id="365" r:id="rId45"/>
    <p:sldId id="334" r:id="rId46"/>
    <p:sldId id="371" r:id="rId47"/>
    <p:sldId id="369" r:id="rId48"/>
    <p:sldId id="370" r:id="rId49"/>
    <p:sldId id="335" r:id="rId50"/>
    <p:sldId id="274" r:id="rId51"/>
    <p:sldId id="373" r:id="rId52"/>
    <p:sldId id="372" r:id="rId53"/>
    <p:sldId id="295" r:id="rId54"/>
    <p:sldId id="374" r:id="rId55"/>
    <p:sldId id="375" r:id="rId56"/>
    <p:sldId id="387" r:id="rId57"/>
    <p:sldId id="376" r:id="rId58"/>
    <p:sldId id="377" r:id="rId59"/>
    <p:sldId id="379" r:id="rId60"/>
    <p:sldId id="380" r:id="rId61"/>
    <p:sldId id="381" r:id="rId62"/>
    <p:sldId id="385" r:id="rId63"/>
    <p:sldId id="348" r:id="rId64"/>
    <p:sldId id="382" r:id="rId65"/>
    <p:sldId id="383" r:id="rId66"/>
    <p:sldId id="384" r:id="rId67"/>
    <p:sldId id="386" r:id="rId68"/>
    <p:sldId id="30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93DAE-EB13-45AC-B94C-D626B015E072}"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D08A9-7FF5-4C95-8C93-CE0266223D11}" type="slidenum">
              <a:rPr lang="en-US" smtClean="0"/>
              <a:t>‹#›</a:t>
            </a:fld>
            <a:endParaRPr lang="en-US"/>
          </a:p>
        </p:txBody>
      </p:sp>
    </p:spTree>
    <p:extLst>
      <p:ext uri="{BB962C8B-B14F-4D97-AF65-F5344CB8AC3E}">
        <p14:creationId xmlns:p14="http://schemas.microsoft.com/office/powerpoint/2010/main" val="19557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CCDCE08-4A21-4149-84C5-F3BF870E551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84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8F0B2E-C988-478B-822B-5EC50EFB04A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19150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65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90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240458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69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54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395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25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32807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F0B2E-C988-478B-822B-5EC50EFB04A0}"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DCE08-4A21-4149-84C5-F3BF870E551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32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F0B2E-C988-478B-822B-5EC50EFB04A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39954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F0B2E-C988-478B-822B-5EC50EFB04A0}"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DCE08-4A21-4149-84C5-F3BF870E551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92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8F0B2E-C988-478B-822B-5EC50EFB04A0}"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DCE08-4A21-4149-84C5-F3BF870E551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26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F0B2E-C988-478B-822B-5EC50EFB04A0}"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36580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8F0B2E-C988-478B-822B-5EC50EFB04A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DCE08-4A21-4149-84C5-F3BF870E551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97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8F0B2E-C988-478B-822B-5EC50EFB04A0}"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DCE08-4A21-4149-84C5-F3BF870E5510}" type="slidenum">
              <a:rPr lang="en-US" smtClean="0"/>
              <a:t>‹#›</a:t>
            </a:fld>
            <a:endParaRPr lang="en-US"/>
          </a:p>
        </p:txBody>
      </p:sp>
    </p:spTree>
    <p:extLst>
      <p:ext uri="{BB962C8B-B14F-4D97-AF65-F5344CB8AC3E}">
        <p14:creationId xmlns:p14="http://schemas.microsoft.com/office/powerpoint/2010/main" val="93957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F0B2E-C988-478B-822B-5EC50EFB04A0}" type="datetimeFigureOut">
              <a:rPr lang="en-US" smtClean="0"/>
              <a:t>4/30/2025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CDCE08-4A21-4149-84C5-F3BF870E5510}" type="slidenum">
              <a:rPr lang="en-US" smtClean="0"/>
              <a:t>‹#›</a:t>
            </a:fld>
            <a:endParaRPr lang="en-US"/>
          </a:p>
        </p:txBody>
      </p:sp>
    </p:spTree>
    <p:extLst>
      <p:ext uri="{BB962C8B-B14F-4D97-AF65-F5344CB8AC3E}">
        <p14:creationId xmlns:p14="http://schemas.microsoft.com/office/powerpoint/2010/main" val="4082212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lstStyle/>
          <a:p>
            <a:r>
              <a:rPr lang="en-US" dirty="0" smtClean="0">
                <a:latin typeface="Times New Roman" panose="02020603050405020304" pitchFamily="18" charset="0"/>
                <a:cs typeface="Times New Roman" panose="02020603050405020304" pitchFamily="18" charset="0"/>
              </a:rPr>
              <a:t>Accounting Update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25000" lnSpcReduction="20000"/>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8000" dirty="0" smtClean="0">
                <a:latin typeface="Times New Roman" panose="02020603050405020304" pitchFamily="18" charset="0"/>
                <a:cs typeface="Times New Roman" panose="02020603050405020304" pitchFamily="18" charset="0"/>
              </a:rPr>
              <a:t>The Catholic University of America </a:t>
            </a:r>
          </a:p>
          <a:p>
            <a:r>
              <a:rPr lang="en-US" sz="8000" dirty="0" smtClean="0">
                <a:latin typeface="Times New Roman" panose="02020603050405020304" pitchFamily="18" charset="0"/>
                <a:cs typeface="Times New Roman" panose="02020603050405020304" pitchFamily="18" charset="0"/>
              </a:rPr>
              <a:t>Mary Njai</a:t>
            </a:r>
          </a:p>
          <a:p>
            <a:r>
              <a:rPr lang="en-US" sz="8000" dirty="0" smtClean="0">
                <a:latin typeface="Times New Roman" panose="02020603050405020304" pitchFamily="18" charset="0"/>
                <a:cs typeface="Times New Roman" panose="02020603050405020304" pitchFamily="18" charset="0"/>
              </a:rPr>
              <a:t>4/30/2025</a:t>
            </a:r>
          </a:p>
          <a:p>
            <a:endParaRPr lang="en-US" dirty="0"/>
          </a:p>
        </p:txBody>
      </p:sp>
    </p:spTree>
    <p:extLst>
      <p:ext uri="{BB962C8B-B14F-4D97-AF65-F5344CB8AC3E}">
        <p14:creationId xmlns:p14="http://schemas.microsoft.com/office/powerpoint/2010/main" val="239053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Financial Reporting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Transparency</a:t>
            </a:r>
          </a:p>
          <a:p>
            <a:pPr marL="0" indent="0">
              <a:buNone/>
            </a:pPr>
            <a:r>
              <a:rPr lang="en-US" sz="3200" i="1" dirty="0" smtClean="0">
                <a:latin typeface="Times New Roman" panose="02020603050405020304" pitchFamily="18" charset="0"/>
                <a:cs typeface="Times New Roman" panose="02020603050405020304" pitchFamily="18" charset="0"/>
              </a:rPr>
              <a:t>characterized by visibility or accessibility of information especially concerning business practices</a:t>
            </a:r>
          </a:p>
          <a:p>
            <a:r>
              <a:rPr lang="en-US" sz="3200" dirty="0" smtClean="0">
                <a:latin typeface="Times New Roman" panose="02020603050405020304" pitchFamily="18" charset="0"/>
                <a:cs typeface="Times New Roman" panose="02020603050405020304" pitchFamily="18" charset="0"/>
              </a:rPr>
              <a:t>Accountability</a:t>
            </a:r>
          </a:p>
          <a:p>
            <a:pPr marL="0" indent="0">
              <a:buNone/>
            </a:pPr>
            <a:r>
              <a:rPr lang="en-US" sz="3200" i="1" dirty="0" smtClean="0">
                <a:latin typeface="Times New Roman" panose="02020603050405020304" pitchFamily="18" charset="0"/>
                <a:cs typeface="Times New Roman" panose="02020603050405020304" pitchFamily="18" charset="0"/>
              </a:rPr>
              <a:t> capable of being explained </a:t>
            </a: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413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Basis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2" y="2452157"/>
            <a:ext cx="9601196" cy="3318936"/>
          </a:xfrm>
        </p:spPr>
        <p:txBody>
          <a:bodyPr>
            <a:noAutofit/>
          </a:bodyPr>
          <a:lstStyle/>
          <a:p>
            <a:pPr marL="0" indent="0">
              <a:buNone/>
            </a:pPr>
            <a:r>
              <a:rPr lang="en-US" sz="2550" dirty="0" smtClean="0">
                <a:latin typeface="Times New Roman" panose="02020603050405020304" pitchFamily="18" charset="0"/>
                <a:cs typeface="Times New Roman" panose="02020603050405020304" pitchFamily="18" charset="0"/>
              </a:rPr>
              <a:t>Guiding documents include:</a:t>
            </a:r>
          </a:p>
          <a:p>
            <a:r>
              <a:rPr lang="en-US" sz="2550" dirty="0" smtClean="0">
                <a:latin typeface="Times New Roman" panose="02020603050405020304" pitchFamily="18" charset="0"/>
                <a:cs typeface="Times New Roman" panose="02020603050405020304" pitchFamily="18" charset="0"/>
              </a:rPr>
              <a:t>The Bible: include The Parable of the Talents</a:t>
            </a:r>
          </a:p>
          <a:p>
            <a:r>
              <a:rPr lang="en-US" sz="2550" dirty="0" smtClean="0">
                <a:latin typeface="Times New Roman" panose="02020603050405020304" pitchFamily="18" charset="0"/>
                <a:cs typeface="Times New Roman" panose="02020603050405020304" pitchFamily="18" charset="0"/>
              </a:rPr>
              <a:t>Code of Canon Law: include Canons 519, 532, 635, 1254, 1284, 1376 </a:t>
            </a:r>
          </a:p>
          <a:p>
            <a:r>
              <a:rPr lang="en-US" sz="2550" dirty="0" smtClean="0">
                <a:latin typeface="Times New Roman" panose="02020603050405020304" pitchFamily="18" charset="0"/>
                <a:cs typeface="Times New Roman" panose="02020603050405020304" pitchFamily="18" charset="0"/>
              </a:rPr>
              <a:t>Diocesan  Financial Management (A Guide to best practices) – USCCB</a:t>
            </a:r>
          </a:p>
          <a:p>
            <a:r>
              <a:rPr lang="en-US" sz="2550" dirty="0" smtClean="0">
                <a:latin typeface="Times New Roman" panose="02020603050405020304" pitchFamily="18" charset="0"/>
                <a:cs typeface="Times New Roman" panose="02020603050405020304" pitchFamily="18" charset="0"/>
              </a:rPr>
              <a:t>Socially Responsible Investment Guidelines for the United States Conference of Catholic Bishops</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557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Guidelines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2" y="2452157"/>
            <a:ext cx="9601196" cy="3318936"/>
          </a:xfrm>
        </p:spPr>
        <p:txBody>
          <a:bodyPr>
            <a:normAutofit fontScale="25000" lnSpcReduction="20000"/>
          </a:bodyPr>
          <a:lstStyle/>
          <a:p>
            <a:pPr marL="0" indent="0">
              <a:buNone/>
            </a:pPr>
            <a:r>
              <a:rPr lang="en-US" sz="7200" b="1" dirty="0" smtClean="0">
                <a:latin typeface="Times New Roman" panose="02020603050405020304" pitchFamily="18" charset="0"/>
                <a:cs typeface="Times New Roman" panose="02020603050405020304" pitchFamily="18" charset="0"/>
              </a:rPr>
              <a:t>DIOCESAN FINANCIAL MANAGEMENT  (A GUIDE TO BEST PRACTICES)</a:t>
            </a:r>
          </a:p>
          <a:p>
            <a:pPr marL="0" indent="0">
              <a:buNone/>
            </a:pPr>
            <a:r>
              <a:rPr lang="en-US" sz="7200" dirty="0" smtClean="0">
                <a:latin typeface="Times New Roman" panose="02020603050405020304" pitchFamily="18" charset="0"/>
                <a:cs typeface="Times New Roman" panose="02020603050405020304" pitchFamily="18" charset="0"/>
              </a:rPr>
              <a:t>Summary of Good Financial Management Recommendations </a:t>
            </a:r>
          </a:p>
          <a:p>
            <a:pPr marL="0" indent="0">
              <a:buNone/>
            </a:pPr>
            <a:r>
              <a:rPr lang="en-US" sz="7200" dirty="0" smtClean="0">
                <a:latin typeface="Times New Roman" panose="02020603050405020304" pitchFamily="18" charset="0"/>
                <a:cs typeface="Times New Roman" panose="02020603050405020304" pitchFamily="18" charset="0"/>
              </a:rPr>
              <a:t>M. Issue budgeting and financial reporting guidelines for all (arch)diocesan parishes, schools and agencies, stipulating that: </a:t>
            </a:r>
          </a:p>
          <a:p>
            <a:pPr marL="0" indent="0">
              <a:buNone/>
            </a:pPr>
            <a:r>
              <a:rPr lang="en-US" sz="7200" dirty="0" smtClean="0">
                <a:latin typeface="Times New Roman" panose="02020603050405020304" pitchFamily="18" charset="0"/>
                <a:cs typeface="Times New Roman" panose="02020603050405020304" pitchFamily="18" charset="0"/>
              </a:rPr>
              <a:t>1. budgets are to be prepared annually; </a:t>
            </a:r>
          </a:p>
          <a:p>
            <a:pPr marL="0" indent="0">
              <a:buNone/>
            </a:pPr>
            <a:r>
              <a:rPr lang="en-US" sz="7200" dirty="0" smtClean="0">
                <a:latin typeface="Times New Roman" panose="02020603050405020304" pitchFamily="18" charset="0"/>
                <a:cs typeface="Times New Roman" panose="02020603050405020304" pitchFamily="18" charset="0"/>
              </a:rPr>
              <a:t>2. the pastor and finance council are to review actual revenues and expenses against budgeted amounts on a regular basis; </a:t>
            </a:r>
          </a:p>
          <a:p>
            <a:pPr marL="0" indent="0">
              <a:buNone/>
            </a:pPr>
            <a:r>
              <a:rPr lang="en-US" sz="7200" dirty="0" smtClean="0">
                <a:latin typeface="Times New Roman" panose="02020603050405020304" pitchFamily="18" charset="0"/>
                <a:cs typeface="Times New Roman" panose="02020603050405020304" pitchFamily="18" charset="0"/>
              </a:rPr>
              <a:t>3. periodic financial reports are to be issued to the parish council and an annual financial report is to be issued to the entire parish community; and </a:t>
            </a:r>
          </a:p>
          <a:p>
            <a:pPr marL="0" indent="0">
              <a:buNone/>
            </a:pPr>
            <a:r>
              <a:rPr lang="en-US" sz="7200" dirty="0" smtClean="0">
                <a:latin typeface="Times New Roman" panose="02020603050405020304" pitchFamily="18" charset="0"/>
                <a:cs typeface="Times New Roman" panose="02020603050405020304" pitchFamily="18" charset="0"/>
              </a:rPr>
              <a:t>4. the financial reports and supporting schedules required by the (arch)diocese are to be submitted timely. </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8614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Financial Statements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ClrTx/>
              <a:buNone/>
            </a:pPr>
            <a:r>
              <a:rPr lang="en-US" sz="3200" dirty="0" smtClean="0">
                <a:latin typeface="Times New Roman" panose="02020603050405020304" pitchFamily="18" charset="0"/>
                <a:cs typeface="Times New Roman" panose="02020603050405020304" pitchFamily="18" charset="0"/>
              </a:rPr>
              <a:t>Financial Statements:</a:t>
            </a:r>
          </a:p>
          <a:p>
            <a:pPr indent="233363">
              <a:buClrTx/>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  Statement of Financial Position - Balance Sheet </a:t>
            </a:r>
          </a:p>
          <a:p>
            <a:pPr indent="233363">
              <a:buClrTx/>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  Statement of Activities - Income Statement</a:t>
            </a:r>
          </a:p>
          <a:p>
            <a:pPr indent="233363">
              <a:buClrTx/>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  Statement of Cash Flows</a:t>
            </a:r>
          </a:p>
          <a:p>
            <a:pPr indent="233363">
              <a:buClrTx/>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Statement of Functional Expenses (not for profits)</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3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Statement of Financial Position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Statement of Financial Position – Balance Sheet</a:t>
            </a:r>
          </a:p>
          <a:p>
            <a:r>
              <a:rPr lang="en-US" sz="3200" b="1" dirty="0" smtClean="0">
                <a:latin typeface="Times New Roman" panose="02020603050405020304" pitchFamily="18" charset="0"/>
                <a:cs typeface="Times New Roman" panose="02020603050405020304" pitchFamily="18" charset="0"/>
              </a:rPr>
              <a:t>Financial Position at a particular date</a:t>
            </a:r>
          </a:p>
          <a:p>
            <a:r>
              <a:rPr lang="en-US" sz="3200" dirty="0" smtClean="0">
                <a:latin typeface="Times New Roman" panose="02020603050405020304" pitchFamily="18" charset="0"/>
                <a:cs typeface="Times New Roman" panose="02020603050405020304" pitchFamily="18" charset="0"/>
              </a:rPr>
              <a:t>Assets - Resources</a:t>
            </a:r>
          </a:p>
          <a:p>
            <a:r>
              <a:rPr lang="en-US" sz="3200" dirty="0" smtClean="0">
                <a:latin typeface="Times New Roman" panose="02020603050405020304" pitchFamily="18" charset="0"/>
                <a:cs typeface="Times New Roman" panose="02020603050405020304" pitchFamily="18" charset="0"/>
              </a:rPr>
              <a:t>Liabilities - Obligations</a:t>
            </a:r>
          </a:p>
          <a:p>
            <a:r>
              <a:rPr lang="en-US" sz="3200" dirty="0" smtClean="0">
                <a:latin typeface="Times New Roman" panose="02020603050405020304" pitchFamily="18" charset="0"/>
                <a:cs typeface="Times New Roman" panose="02020603050405020304" pitchFamily="18" charset="0"/>
              </a:rPr>
              <a:t>Net Assets [without and with donor restrictions]</a:t>
            </a:r>
          </a:p>
          <a:p>
            <a:pPr marL="0" indent="0">
              <a:buNone/>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84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Statement of Financial Position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102591"/>
              </p:ext>
            </p:extLst>
          </p:nvPr>
        </p:nvGraphicFramePr>
        <p:xfrm>
          <a:off x="1016000" y="2222826"/>
          <a:ext cx="10160000" cy="2979420"/>
        </p:xfrm>
        <a:graphic>
          <a:graphicData uri="http://schemas.openxmlformats.org/drawingml/2006/table">
            <a:tbl>
              <a:tblPr>
                <a:tableStyleId>{5C22544A-7EE6-4342-B048-85BDC9FD1C3A}</a:tableStyleId>
              </a:tblPr>
              <a:tblGrid>
                <a:gridCol w="3187032">
                  <a:extLst>
                    <a:ext uri="{9D8B030D-6E8A-4147-A177-3AD203B41FA5}">
                      <a16:colId xmlns:a16="http://schemas.microsoft.com/office/drawing/2014/main" val="1994319341"/>
                    </a:ext>
                  </a:extLst>
                </a:gridCol>
                <a:gridCol w="2935705">
                  <a:extLst>
                    <a:ext uri="{9D8B030D-6E8A-4147-A177-3AD203B41FA5}">
                      <a16:colId xmlns:a16="http://schemas.microsoft.com/office/drawing/2014/main" val="2759225454"/>
                    </a:ext>
                  </a:extLst>
                </a:gridCol>
                <a:gridCol w="4037263">
                  <a:extLst>
                    <a:ext uri="{9D8B030D-6E8A-4147-A177-3AD203B41FA5}">
                      <a16:colId xmlns:a16="http://schemas.microsoft.com/office/drawing/2014/main" val="2292519116"/>
                    </a:ext>
                  </a:extLst>
                </a:gridCol>
              </a:tblGrid>
              <a:tr h="320040">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Assets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Liabilities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Net Assets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584058488"/>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Cash</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Accounts payable</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Without donor restrictions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16913757"/>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Accounts Receivable</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Deferred revenue</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Undesignated</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681573831"/>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Prepayments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smtClean="0">
                          <a:effectLst/>
                          <a:latin typeface="Times New Roman" panose="02020603050405020304" pitchFamily="18" charset="0"/>
                          <a:cs typeface="Times New Roman" panose="02020603050405020304" pitchFamily="18" charset="0"/>
                        </a:rPr>
                        <a:t>Loans payable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Designated</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411776421"/>
                  </a:ext>
                </a:extLst>
              </a:tr>
              <a:tr h="320040">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Investments</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With donor restrictions</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198070579"/>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Property and Equipment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smtClean="0">
                          <a:effectLst/>
                          <a:latin typeface="Times New Roman" panose="02020603050405020304" pitchFamily="18" charset="0"/>
                          <a:cs typeface="Times New Roman" panose="02020603050405020304" pitchFamily="18" charset="0"/>
                        </a:rPr>
                        <a:t>-</a:t>
                      </a:r>
                      <a:r>
                        <a:rPr lang="en-US" sz="2400" u="none" strike="noStrike" baseline="0" dirty="0" smtClean="0">
                          <a:effectLst/>
                          <a:latin typeface="Times New Roman" panose="02020603050405020304" pitchFamily="18" charset="0"/>
                          <a:cs typeface="Times New Roman" panose="02020603050405020304" pitchFamily="18" charset="0"/>
                        </a:rPr>
                        <a:t> </a:t>
                      </a:r>
                      <a:r>
                        <a:rPr lang="en-US" sz="2400" u="none" strike="noStrike" dirty="0" smtClean="0">
                          <a:effectLst/>
                          <a:latin typeface="Times New Roman" panose="02020603050405020304" pitchFamily="18" charset="0"/>
                          <a:cs typeface="Times New Roman" panose="02020603050405020304" pitchFamily="18" charset="0"/>
                        </a:rPr>
                        <a:t>Temporary: time </a:t>
                      </a:r>
                      <a:r>
                        <a:rPr lang="en-US" sz="2400" u="none" strike="noStrike" dirty="0">
                          <a:effectLst/>
                          <a:latin typeface="Times New Roman" panose="02020603050405020304" pitchFamily="18" charset="0"/>
                          <a:cs typeface="Times New Roman" panose="02020603050405020304" pitchFamily="18" charset="0"/>
                        </a:rPr>
                        <a:t>or purpose</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28676483"/>
                  </a:ext>
                </a:extLst>
              </a:tr>
              <a:tr h="640080">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 </a:t>
                      </a:r>
                      <a:r>
                        <a:rPr lang="en-US" sz="2400" u="none" strike="noStrike" dirty="0" smtClean="0">
                          <a:effectLst/>
                          <a:latin typeface="Times New Roman" panose="02020603050405020304" pitchFamily="18" charset="0"/>
                          <a:cs typeface="Times New Roman" panose="02020603050405020304" pitchFamily="18" charset="0"/>
                        </a:rPr>
                        <a:t>Permanent: resource permanently maintained</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74427479"/>
                  </a:ext>
                </a:extLst>
              </a:tr>
            </a:tbl>
          </a:graphicData>
        </a:graphic>
      </p:graphicFrame>
    </p:spTree>
    <p:extLst>
      <p:ext uri="{BB962C8B-B14F-4D97-AF65-F5344CB8AC3E}">
        <p14:creationId xmlns:p14="http://schemas.microsoft.com/office/powerpoint/2010/main" val="24120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8" y="724958"/>
            <a:ext cx="8696322" cy="392624"/>
          </a:xfrm>
        </p:spPr>
        <p:txBody>
          <a:bodyPr>
            <a:noAutofit/>
          </a:bodyPr>
          <a:lstStyle/>
          <a:p>
            <a:r>
              <a:rPr lang="en-US" sz="2800" dirty="0" smtClean="0">
                <a:latin typeface="Times New Roman" panose="02020603050405020304" pitchFamily="18" charset="0"/>
                <a:cs typeface="Times New Roman" panose="02020603050405020304" pitchFamily="18" charset="0"/>
              </a:rPr>
              <a:t>Statement of Financial Position</a:t>
            </a:r>
            <a:endParaRPr lang="en-US" sz="2800" dirty="0"/>
          </a:p>
        </p:txBody>
      </p:sp>
      <p:pic>
        <p:nvPicPr>
          <p:cNvPr id="13" name="Content Placeholder 12"/>
          <p:cNvPicPr>
            <a:picLocks noGrp="1" noChangeAspect="1"/>
          </p:cNvPicPr>
          <p:nvPr>
            <p:ph idx="1"/>
          </p:nvPr>
        </p:nvPicPr>
        <p:blipFill>
          <a:blip r:embed="rId2"/>
          <a:stretch>
            <a:fillRect/>
          </a:stretch>
        </p:blipFill>
        <p:spPr>
          <a:xfrm>
            <a:off x="6556322" y="1203307"/>
            <a:ext cx="4140254" cy="4950600"/>
          </a:xfrm>
          <a:prstGeom prst="rect">
            <a:avLst/>
          </a:prstGeom>
        </p:spPr>
      </p:pic>
      <p:pic>
        <p:nvPicPr>
          <p:cNvPr id="5" name="Picture 4"/>
          <p:cNvPicPr>
            <a:picLocks noChangeAspect="1"/>
          </p:cNvPicPr>
          <p:nvPr/>
        </p:nvPicPr>
        <p:blipFill>
          <a:blip r:embed="rId3"/>
          <a:stretch>
            <a:fillRect/>
          </a:stretch>
        </p:blipFill>
        <p:spPr>
          <a:xfrm>
            <a:off x="790576" y="1203307"/>
            <a:ext cx="5124450" cy="4950600"/>
          </a:xfrm>
          <a:prstGeom prst="rect">
            <a:avLst/>
          </a:prstGeom>
        </p:spPr>
      </p:pic>
    </p:spTree>
    <p:extLst>
      <p:ext uri="{BB962C8B-B14F-4D97-AF65-F5344CB8AC3E}">
        <p14:creationId xmlns:p14="http://schemas.microsoft.com/office/powerpoint/2010/main" val="3932921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imes New Roman" panose="02020603050405020304" pitchFamily="18" charset="0"/>
                <a:cs typeface="Times New Roman" panose="02020603050405020304" pitchFamily="18" charset="0"/>
              </a:rPr>
              <a:t>Statement of Financial Position</a:t>
            </a:r>
            <a:endParaRPr lang="en-US" sz="28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838200" y="2208953"/>
            <a:ext cx="4439479" cy="2790825"/>
          </a:xfrm>
          <a:prstGeom prst="rect">
            <a:avLst/>
          </a:prstGeom>
        </p:spPr>
      </p:pic>
      <p:pic>
        <p:nvPicPr>
          <p:cNvPr id="5" name="Picture 4"/>
          <p:cNvPicPr>
            <a:picLocks noChangeAspect="1"/>
          </p:cNvPicPr>
          <p:nvPr/>
        </p:nvPicPr>
        <p:blipFill>
          <a:blip r:embed="rId3"/>
          <a:stretch>
            <a:fillRect/>
          </a:stretch>
        </p:blipFill>
        <p:spPr>
          <a:xfrm>
            <a:off x="838200" y="2103332"/>
            <a:ext cx="4439479" cy="211243"/>
          </a:xfrm>
          <a:prstGeom prst="rect">
            <a:avLst/>
          </a:prstGeom>
        </p:spPr>
      </p:pic>
      <p:pic>
        <p:nvPicPr>
          <p:cNvPr id="6" name="Picture 5"/>
          <p:cNvPicPr>
            <a:picLocks noChangeAspect="1"/>
          </p:cNvPicPr>
          <p:nvPr/>
        </p:nvPicPr>
        <p:blipFill>
          <a:blip r:embed="rId4"/>
          <a:stretch>
            <a:fillRect/>
          </a:stretch>
        </p:blipFill>
        <p:spPr>
          <a:xfrm>
            <a:off x="5586411" y="2131060"/>
            <a:ext cx="5767387" cy="3182915"/>
          </a:xfrm>
          <a:prstGeom prst="rect">
            <a:avLst/>
          </a:prstGeom>
        </p:spPr>
      </p:pic>
    </p:spTree>
    <p:extLst>
      <p:ext uri="{BB962C8B-B14F-4D97-AF65-F5344CB8AC3E}">
        <p14:creationId xmlns:p14="http://schemas.microsoft.com/office/powerpoint/2010/main" val="2538464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Statement of Activities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Statement of Activities – Income Statement</a:t>
            </a:r>
          </a:p>
          <a:p>
            <a:r>
              <a:rPr lang="en-US" sz="3200" b="1" dirty="0" smtClean="0">
                <a:latin typeface="Times New Roman" panose="02020603050405020304" pitchFamily="18" charset="0"/>
                <a:cs typeface="Times New Roman" panose="02020603050405020304" pitchFamily="18" charset="0"/>
              </a:rPr>
              <a:t>Results of operations over a period of time </a:t>
            </a:r>
          </a:p>
          <a:p>
            <a:r>
              <a:rPr lang="en-US" sz="3200" dirty="0" smtClean="0">
                <a:latin typeface="Times New Roman" panose="02020603050405020304" pitchFamily="18" charset="0"/>
                <a:cs typeface="Times New Roman" panose="02020603050405020304" pitchFamily="18" charset="0"/>
              </a:rPr>
              <a:t>Revenue – amounts generated</a:t>
            </a:r>
          </a:p>
          <a:p>
            <a:r>
              <a:rPr lang="en-US" sz="3200" dirty="0" smtClean="0">
                <a:latin typeface="Times New Roman" panose="02020603050405020304" pitchFamily="18" charset="0"/>
                <a:cs typeface="Times New Roman" panose="02020603050405020304" pitchFamily="18" charset="0"/>
              </a:rPr>
              <a:t>Expenses – incurred to carry out activities </a:t>
            </a:r>
          </a:p>
          <a:p>
            <a:r>
              <a:rPr lang="en-US" sz="3200" dirty="0" smtClean="0">
                <a:latin typeface="Times New Roman" panose="02020603050405020304" pitchFamily="18" charset="0"/>
                <a:cs typeface="Times New Roman" panose="02020603050405020304" pitchFamily="18" charset="0"/>
              </a:rPr>
              <a:t>Change in Net Assets – Revenue less Expenses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965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Statement of Activities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Statement of Activities - Expenses classification </a:t>
            </a:r>
          </a:p>
          <a:p>
            <a:pPr>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Program Services</a:t>
            </a:r>
          </a:p>
          <a:p>
            <a:pPr>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Support Services </a:t>
            </a:r>
          </a:p>
          <a:p>
            <a:pPr>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Management and General</a:t>
            </a:r>
          </a:p>
          <a:p>
            <a:pPr>
              <a:buFont typeface="Courier New" panose="02070309020205020404" pitchFamily="49" charset="0"/>
              <a:buChar char="o"/>
            </a:pPr>
            <a:r>
              <a:rPr lang="en-US" sz="3200" dirty="0" smtClean="0">
                <a:latin typeface="Times New Roman" panose="02020603050405020304" pitchFamily="18" charset="0"/>
                <a:cs typeface="Times New Roman" panose="02020603050405020304" pitchFamily="18" charset="0"/>
              </a:rPr>
              <a:t>Fundraising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912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3200" dirty="0" smtClean="0">
                <a:latin typeface="Times New Roman" panose="02020603050405020304" pitchFamily="18" charset="0"/>
                <a:cs typeface="Times New Roman" panose="02020603050405020304" pitchFamily="18" charset="0"/>
              </a:rPr>
              <a:t>Understand the different types of financial statements, and the information provided by each statement.</a:t>
            </a:r>
          </a:p>
          <a:p>
            <a:r>
              <a:rPr lang="en-US" sz="3200" dirty="0" smtClean="0">
                <a:latin typeface="Times New Roman" panose="02020603050405020304" pitchFamily="18" charset="0"/>
                <a:cs typeface="Times New Roman" panose="02020603050405020304" pitchFamily="18" charset="0"/>
              </a:rPr>
              <a:t>Be knowledgeable about how to prepare different types of financial statements.</a:t>
            </a:r>
          </a:p>
          <a:p>
            <a:r>
              <a:rPr lang="en-US" sz="3200" dirty="0" smtClean="0">
                <a:latin typeface="Times New Roman" panose="02020603050405020304" pitchFamily="18" charset="0"/>
                <a:cs typeface="Times New Roman" panose="02020603050405020304" pitchFamily="18" charset="0"/>
              </a:rPr>
              <a:t>Understand basic review mechanisms for financial statements.</a:t>
            </a:r>
          </a:p>
          <a:p>
            <a:r>
              <a:rPr lang="en-US" sz="3200" dirty="0" smtClean="0">
                <a:latin typeface="Times New Roman" panose="02020603050405020304" pitchFamily="18" charset="0"/>
                <a:cs typeface="Times New Roman" panose="02020603050405020304" pitchFamily="18" charset="0"/>
              </a:rPr>
              <a:t>Recognize how to read and interpret financial statements.</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972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Statement of Activities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4120394893"/>
              </p:ext>
            </p:extLst>
          </p:nvPr>
        </p:nvGraphicFramePr>
        <p:xfrm>
          <a:off x="1352883" y="2126774"/>
          <a:ext cx="9250949" cy="2971800"/>
        </p:xfrm>
        <a:graphic>
          <a:graphicData uri="http://schemas.openxmlformats.org/drawingml/2006/table">
            <a:tbl>
              <a:tblPr>
                <a:tableStyleId>{5C22544A-7EE6-4342-B048-85BDC9FD1C3A}</a:tableStyleId>
              </a:tblPr>
              <a:tblGrid>
                <a:gridCol w="4759159">
                  <a:extLst>
                    <a:ext uri="{9D8B030D-6E8A-4147-A177-3AD203B41FA5}">
                      <a16:colId xmlns:a16="http://schemas.microsoft.com/office/drawing/2014/main" val="2840719024"/>
                    </a:ext>
                  </a:extLst>
                </a:gridCol>
                <a:gridCol w="4491790">
                  <a:extLst>
                    <a:ext uri="{9D8B030D-6E8A-4147-A177-3AD203B41FA5}">
                      <a16:colId xmlns:a16="http://schemas.microsoft.com/office/drawing/2014/main" val="439511552"/>
                    </a:ext>
                  </a:extLst>
                </a:gridCol>
              </a:tblGrid>
              <a:tr h="320040">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Revenues</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Expenses</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697084049"/>
                  </a:ext>
                </a:extLst>
              </a:tr>
              <a:tr h="320040">
                <a:tc>
                  <a:txBody>
                    <a:bodyPr/>
                    <a:lstStyle/>
                    <a:p>
                      <a:pPr algn="l" fontAlgn="b"/>
                      <a:r>
                        <a:rPr lang="en-US" sz="3200" u="none" strike="noStrike">
                          <a:effectLst/>
                          <a:latin typeface="Times New Roman" panose="02020603050405020304" pitchFamily="18" charset="0"/>
                          <a:cs typeface="Times New Roman" panose="02020603050405020304" pitchFamily="18" charset="0"/>
                        </a:rPr>
                        <a:t>Offertory</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u="none" strike="noStrike">
                          <a:effectLst/>
                          <a:latin typeface="Times New Roman" panose="02020603050405020304" pitchFamily="18" charset="0"/>
                          <a:cs typeface="Times New Roman" panose="02020603050405020304" pitchFamily="18" charset="0"/>
                        </a:rPr>
                        <a:t>Program services</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012314707"/>
                  </a:ext>
                </a:extLst>
              </a:tr>
              <a:tr h="320040">
                <a:tc>
                  <a:txBody>
                    <a:bodyPr/>
                    <a:lstStyle/>
                    <a:p>
                      <a:pPr algn="l" fontAlgn="b"/>
                      <a:r>
                        <a:rPr lang="en-US" sz="3200" u="none" strike="noStrike">
                          <a:effectLst/>
                          <a:latin typeface="Times New Roman" panose="02020603050405020304" pitchFamily="18" charset="0"/>
                          <a:cs typeface="Times New Roman" panose="02020603050405020304" pitchFamily="18" charset="0"/>
                        </a:rPr>
                        <a:t>Tuition Income</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Supporting services</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08381597"/>
                  </a:ext>
                </a:extLst>
              </a:tr>
              <a:tr h="320040">
                <a:tc>
                  <a:txBody>
                    <a:bodyPr/>
                    <a:lstStyle/>
                    <a:p>
                      <a:pPr algn="l" fontAlgn="b"/>
                      <a:r>
                        <a:rPr lang="en-US" sz="3200" u="none" strike="noStrike">
                          <a:effectLst/>
                          <a:latin typeface="Times New Roman" panose="02020603050405020304" pitchFamily="18" charset="0"/>
                          <a:cs typeface="Times New Roman" panose="02020603050405020304" pitchFamily="18" charset="0"/>
                        </a:rPr>
                        <a:t>Ministry Revenues</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u="none" strike="noStrike">
                          <a:effectLst/>
                          <a:latin typeface="Times New Roman" panose="02020603050405020304" pitchFamily="18" charset="0"/>
                          <a:cs typeface="Times New Roman" panose="02020603050405020304" pitchFamily="18" charset="0"/>
                        </a:rPr>
                        <a:t>Salaries</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021456375"/>
                  </a:ext>
                </a:extLst>
              </a:tr>
              <a:tr h="320040">
                <a:tc>
                  <a:txBody>
                    <a:bodyPr/>
                    <a:lstStyle/>
                    <a:p>
                      <a:pPr algn="l" fontAlgn="b"/>
                      <a:r>
                        <a:rPr lang="en-US" sz="3200" u="none" strike="noStrike">
                          <a:effectLst/>
                          <a:latin typeface="Times New Roman" panose="02020603050405020304" pitchFamily="18" charset="0"/>
                          <a:cs typeface="Times New Roman" panose="02020603050405020304" pitchFamily="18" charset="0"/>
                        </a:rPr>
                        <a:t>Donations</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u="none" strike="noStrike">
                          <a:effectLst/>
                          <a:latin typeface="Times New Roman" panose="02020603050405020304" pitchFamily="18" charset="0"/>
                          <a:cs typeface="Times New Roman" panose="02020603050405020304" pitchFamily="18" charset="0"/>
                        </a:rPr>
                        <a:t>Utilities</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41122748"/>
                  </a:ext>
                </a:extLst>
              </a:tr>
              <a:tr h="320040">
                <a:tc>
                  <a:txBody>
                    <a:bodyPr/>
                    <a:lstStyle/>
                    <a:p>
                      <a:pPr algn="l" fontAlgn="b"/>
                      <a:r>
                        <a:rPr lang="en-US" sz="3200" u="none" strike="noStrike">
                          <a:effectLst/>
                          <a:latin typeface="Times New Roman" panose="02020603050405020304" pitchFamily="18" charset="0"/>
                          <a:cs typeface="Times New Roman" panose="02020603050405020304" pitchFamily="18" charset="0"/>
                        </a:rPr>
                        <a:t>Investment income</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Interest expense</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702707158"/>
                  </a:ext>
                </a:extLst>
              </a:tr>
            </a:tbl>
          </a:graphicData>
        </a:graphic>
      </p:graphicFrame>
    </p:spTree>
    <p:extLst>
      <p:ext uri="{BB962C8B-B14F-4D97-AF65-F5344CB8AC3E}">
        <p14:creationId xmlns:p14="http://schemas.microsoft.com/office/powerpoint/2010/main" val="352663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2582"/>
            <a:ext cx="9601196" cy="275168"/>
          </a:xfrm>
        </p:spPr>
        <p:txBody>
          <a:bodyPr>
            <a:noAutofit/>
          </a:bodyPr>
          <a:lstStyle/>
          <a:p>
            <a:r>
              <a:rPr lang="en-US" sz="2800" dirty="0" smtClean="0">
                <a:latin typeface="Times New Roman" panose="02020603050405020304" pitchFamily="18" charset="0"/>
                <a:cs typeface="Times New Roman" panose="02020603050405020304" pitchFamily="18" charset="0"/>
              </a:rPr>
              <a:t>Statement of Activities </a:t>
            </a:r>
            <a:endParaRPr lang="en-US" sz="2800" dirty="0"/>
          </a:p>
        </p:txBody>
      </p:sp>
      <p:pic>
        <p:nvPicPr>
          <p:cNvPr id="11" name="Picture 10"/>
          <p:cNvPicPr>
            <a:picLocks noChangeAspect="1"/>
          </p:cNvPicPr>
          <p:nvPr/>
        </p:nvPicPr>
        <p:blipFill>
          <a:blip r:embed="rId2"/>
          <a:stretch>
            <a:fillRect/>
          </a:stretch>
        </p:blipFill>
        <p:spPr>
          <a:xfrm>
            <a:off x="6947891" y="1514735"/>
            <a:ext cx="4300589" cy="4699531"/>
          </a:xfrm>
          <a:prstGeom prst="rect">
            <a:avLst/>
          </a:prstGeom>
        </p:spPr>
      </p:pic>
      <p:pic>
        <p:nvPicPr>
          <p:cNvPr id="13" name="Picture 12"/>
          <p:cNvPicPr>
            <a:picLocks noChangeAspect="1"/>
          </p:cNvPicPr>
          <p:nvPr/>
        </p:nvPicPr>
        <p:blipFill>
          <a:blip r:embed="rId3"/>
          <a:stretch>
            <a:fillRect/>
          </a:stretch>
        </p:blipFill>
        <p:spPr>
          <a:xfrm>
            <a:off x="6947890" y="1218143"/>
            <a:ext cx="4300589" cy="296592"/>
          </a:xfrm>
          <a:prstGeom prst="rect">
            <a:avLst/>
          </a:prstGeom>
        </p:spPr>
      </p:pic>
      <p:pic>
        <p:nvPicPr>
          <p:cNvPr id="8" name="Picture 7"/>
          <p:cNvPicPr>
            <a:picLocks noChangeAspect="1"/>
          </p:cNvPicPr>
          <p:nvPr/>
        </p:nvPicPr>
        <p:blipFill>
          <a:blip r:embed="rId4"/>
          <a:stretch>
            <a:fillRect/>
          </a:stretch>
        </p:blipFill>
        <p:spPr>
          <a:xfrm>
            <a:off x="1060269" y="1321807"/>
            <a:ext cx="5229225" cy="228600"/>
          </a:xfrm>
          <a:prstGeom prst="rect">
            <a:avLst/>
          </a:prstGeom>
        </p:spPr>
      </p:pic>
      <p:pic>
        <p:nvPicPr>
          <p:cNvPr id="14" name="Content Placeholder 13"/>
          <p:cNvPicPr>
            <a:picLocks noGrp="1" noChangeAspect="1"/>
          </p:cNvPicPr>
          <p:nvPr>
            <p:ph idx="1"/>
          </p:nvPr>
        </p:nvPicPr>
        <p:blipFill>
          <a:blip r:embed="rId5"/>
          <a:stretch>
            <a:fillRect/>
          </a:stretch>
        </p:blipFill>
        <p:spPr>
          <a:xfrm>
            <a:off x="1136532" y="1550407"/>
            <a:ext cx="5388094" cy="4589136"/>
          </a:xfrm>
          <a:prstGeom prst="rect">
            <a:avLst/>
          </a:prstGeom>
        </p:spPr>
      </p:pic>
    </p:spTree>
    <p:extLst>
      <p:ext uri="{BB962C8B-B14F-4D97-AF65-F5344CB8AC3E}">
        <p14:creationId xmlns:p14="http://schemas.microsoft.com/office/powerpoint/2010/main" val="610143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Statement of Activities </a:t>
            </a:r>
            <a:endParaRPr lang="en-US" sz="28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6015038" y="2162175"/>
            <a:ext cx="5267048" cy="3295650"/>
          </a:xfrm>
          <a:prstGeom prst="rect">
            <a:avLst/>
          </a:prstGeom>
        </p:spPr>
      </p:pic>
      <p:pic>
        <p:nvPicPr>
          <p:cNvPr id="5" name="Picture 4"/>
          <p:cNvPicPr>
            <a:picLocks noChangeAspect="1"/>
          </p:cNvPicPr>
          <p:nvPr/>
        </p:nvPicPr>
        <p:blipFill>
          <a:blip r:embed="rId3"/>
          <a:stretch>
            <a:fillRect/>
          </a:stretch>
        </p:blipFill>
        <p:spPr>
          <a:xfrm>
            <a:off x="811594" y="2073275"/>
            <a:ext cx="4970081" cy="3121559"/>
          </a:xfrm>
          <a:prstGeom prst="rect">
            <a:avLst/>
          </a:prstGeom>
        </p:spPr>
      </p:pic>
    </p:spTree>
    <p:extLst>
      <p:ext uri="{BB962C8B-B14F-4D97-AF65-F5344CB8AC3E}">
        <p14:creationId xmlns:p14="http://schemas.microsoft.com/office/powerpoint/2010/main" val="404893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Statement of Cash Flows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3200" b="1" dirty="0" smtClean="0">
                <a:latin typeface="Times New Roman" panose="02020603050405020304" pitchFamily="18" charset="0"/>
                <a:cs typeface="Times New Roman" panose="02020603050405020304" pitchFamily="18" charset="0"/>
              </a:rPr>
              <a:t>What has caused the change in cash over a period of time</a:t>
            </a:r>
          </a:p>
          <a:p>
            <a:r>
              <a:rPr lang="en-US" sz="3200" dirty="0" smtClean="0">
                <a:latin typeface="Times New Roman" panose="02020603050405020304" pitchFamily="18" charset="0"/>
                <a:cs typeface="Times New Roman" panose="02020603050405020304" pitchFamily="18" charset="0"/>
              </a:rPr>
              <a:t>Cash Inflows and Cash Outflows</a:t>
            </a:r>
          </a:p>
          <a:p>
            <a:r>
              <a:rPr lang="en-US" sz="3200" dirty="0" smtClean="0">
                <a:latin typeface="Times New Roman" panose="02020603050405020304" pitchFamily="18" charset="0"/>
                <a:cs typeface="Times New Roman" panose="02020603050405020304" pitchFamily="18" charset="0"/>
              </a:rPr>
              <a:t>Cash flows from operating activities</a:t>
            </a:r>
          </a:p>
          <a:p>
            <a:r>
              <a:rPr lang="en-US" sz="3200" dirty="0" smtClean="0">
                <a:latin typeface="Times New Roman" panose="02020603050405020304" pitchFamily="18" charset="0"/>
                <a:cs typeface="Times New Roman" panose="02020603050405020304" pitchFamily="18" charset="0"/>
              </a:rPr>
              <a:t>Cash flows from investing activities</a:t>
            </a:r>
          </a:p>
          <a:p>
            <a:r>
              <a:rPr lang="en-US" sz="3200" dirty="0" smtClean="0">
                <a:latin typeface="Times New Roman" panose="02020603050405020304" pitchFamily="18" charset="0"/>
                <a:cs typeface="Times New Roman" panose="02020603050405020304" pitchFamily="18" charset="0"/>
              </a:rPr>
              <a:t>Cash flows from financing activities</a:t>
            </a:r>
          </a:p>
          <a:p>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69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Statement of Cash Flows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16021"/>
              </p:ext>
            </p:extLst>
          </p:nvPr>
        </p:nvGraphicFramePr>
        <p:xfrm>
          <a:off x="1143000" y="2338730"/>
          <a:ext cx="9563100" cy="1874328"/>
        </p:xfrm>
        <a:graphic>
          <a:graphicData uri="http://schemas.openxmlformats.org/drawingml/2006/table">
            <a:tbl>
              <a:tblPr>
                <a:tableStyleId>{5C22544A-7EE6-4342-B048-85BDC9FD1C3A}</a:tableStyleId>
              </a:tblPr>
              <a:tblGrid>
                <a:gridCol w="2647950">
                  <a:extLst>
                    <a:ext uri="{9D8B030D-6E8A-4147-A177-3AD203B41FA5}">
                      <a16:colId xmlns:a16="http://schemas.microsoft.com/office/drawing/2014/main" val="2151778446"/>
                    </a:ext>
                  </a:extLst>
                </a:gridCol>
                <a:gridCol w="4058653">
                  <a:extLst>
                    <a:ext uri="{9D8B030D-6E8A-4147-A177-3AD203B41FA5}">
                      <a16:colId xmlns:a16="http://schemas.microsoft.com/office/drawing/2014/main" val="3627558395"/>
                    </a:ext>
                  </a:extLst>
                </a:gridCol>
                <a:gridCol w="2856497">
                  <a:extLst>
                    <a:ext uri="{9D8B030D-6E8A-4147-A177-3AD203B41FA5}">
                      <a16:colId xmlns:a16="http://schemas.microsoft.com/office/drawing/2014/main" val="2851886465"/>
                    </a:ext>
                  </a:extLst>
                </a:gridCol>
              </a:tblGrid>
              <a:tr h="312420">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Operating activities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Investing activities</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Financing Activities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01152663"/>
                  </a:ext>
                </a:extLst>
              </a:tr>
              <a:tr h="380808">
                <a:tc>
                  <a:txBody>
                    <a:bodyPr/>
                    <a:lstStyle/>
                    <a:p>
                      <a:pPr algn="l" fontAlgn="b"/>
                      <a:r>
                        <a:rPr lang="en-US" sz="2400" u="none" strike="noStrike">
                          <a:effectLst/>
                          <a:latin typeface="Times New Roman" panose="02020603050405020304" pitchFamily="18" charset="0"/>
                          <a:cs typeface="Times New Roman" panose="02020603050405020304" pitchFamily="18" charset="0"/>
                        </a:rPr>
                        <a:t>Tuition</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Land, building and equipment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Long term loans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52035402"/>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Collections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Investments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Bonds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608382969"/>
                  </a:ext>
                </a:extLst>
              </a:tr>
              <a:tr h="320040">
                <a:tc>
                  <a:txBody>
                    <a:bodyPr/>
                    <a:lstStyle/>
                    <a:p>
                      <a:pPr algn="l" fontAlgn="b"/>
                      <a:r>
                        <a:rPr lang="en-US" sz="2400" u="none" strike="noStrike">
                          <a:effectLst/>
                          <a:latin typeface="Times New Roman" panose="02020603050405020304" pitchFamily="18" charset="0"/>
                          <a:cs typeface="Times New Roman" panose="02020603050405020304" pitchFamily="18" charset="0"/>
                        </a:rPr>
                        <a:t>Salaries</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Lines of credit</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08595860"/>
                  </a:ext>
                </a:extLst>
              </a:tr>
              <a:tr h="320040">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Office supplies</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54261579"/>
                  </a:ext>
                </a:extLst>
              </a:tr>
            </a:tbl>
          </a:graphicData>
        </a:graphic>
      </p:graphicFrame>
    </p:spTree>
    <p:extLst>
      <p:ext uri="{BB962C8B-B14F-4D97-AF65-F5344CB8AC3E}">
        <p14:creationId xmlns:p14="http://schemas.microsoft.com/office/powerpoint/2010/main" val="2792460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39257"/>
            <a:ext cx="9601196" cy="303743"/>
          </a:xfrm>
        </p:spPr>
        <p:txBody>
          <a:bodyPr>
            <a:normAutofit fontScale="90000"/>
          </a:bodyPr>
          <a:lstStyle/>
          <a:p>
            <a:r>
              <a:rPr lang="en-US" sz="2800" dirty="0" smtClean="0">
                <a:latin typeface="Times New Roman" panose="02020603050405020304" pitchFamily="18" charset="0"/>
                <a:cs typeface="Times New Roman" panose="02020603050405020304" pitchFamily="18" charset="0"/>
              </a:rPr>
              <a:t>Statement of Cash Flows </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01608" y="1396999"/>
            <a:ext cx="4348557" cy="4860925"/>
          </a:xfrm>
          <a:prstGeom prst="rect">
            <a:avLst/>
          </a:prstGeom>
        </p:spPr>
      </p:pic>
      <p:pic>
        <p:nvPicPr>
          <p:cNvPr id="5" name="Picture 4"/>
          <p:cNvPicPr>
            <a:picLocks noChangeAspect="1"/>
          </p:cNvPicPr>
          <p:nvPr/>
        </p:nvPicPr>
        <p:blipFill>
          <a:blip r:embed="rId3"/>
          <a:stretch>
            <a:fillRect/>
          </a:stretch>
        </p:blipFill>
        <p:spPr>
          <a:xfrm>
            <a:off x="5554032" y="1226345"/>
            <a:ext cx="5437818" cy="5020208"/>
          </a:xfrm>
          <a:prstGeom prst="rect">
            <a:avLst/>
          </a:prstGeom>
        </p:spPr>
      </p:pic>
    </p:spTree>
    <p:extLst>
      <p:ext uri="{BB962C8B-B14F-4D97-AF65-F5344CB8AC3E}">
        <p14:creationId xmlns:p14="http://schemas.microsoft.com/office/powerpoint/2010/main" val="3244560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Statement of Functional Expenses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sz="3200" dirty="0" smtClean="0">
                <a:latin typeface="Times New Roman" panose="02020603050405020304" pitchFamily="18" charset="0"/>
                <a:cs typeface="Times New Roman" panose="02020603050405020304" pitchFamily="18" charset="0"/>
              </a:rPr>
              <a:t>Presentation of the expenses by functional classification</a:t>
            </a:r>
          </a:p>
          <a:p>
            <a:r>
              <a:rPr lang="en-US" sz="3200" dirty="0" smtClean="0">
                <a:latin typeface="Times New Roman" panose="02020603050405020304" pitchFamily="18" charset="0"/>
                <a:cs typeface="Times New Roman" panose="02020603050405020304" pitchFamily="18" charset="0"/>
              </a:rPr>
              <a:t>Expenses grouped to show the expenses for the main Program services and Support services</a:t>
            </a:r>
          </a:p>
          <a:p>
            <a:r>
              <a:rPr lang="en-US" sz="3200" dirty="0" smtClean="0">
                <a:latin typeface="Times New Roman" panose="02020603050405020304" pitchFamily="18" charset="0"/>
                <a:cs typeface="Times New Roman" panose="02020603050405020304" pitchFamily="18" charset="0"/>
              </a:rPr>
              <a:t>The information </a:t>
            </a:r>
            <a:r>
              <a:rPr lang="en-US" sz="3200" dirty="0">
                <a:latin typeface="Times New Roman" panose="02020603050405020304" pitchFamily="18" charset="0"/>
                <a:cs typeface="Times New Roman" panose="02020603050405020304" pitchFamily="18" charset="0"/>
              </a:rPr>
              <a:t>can be reported on the face of the statement of activities, in a separate statement of functional expenses, or in the notes to the financial statements.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87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59915"/>
            <a:ext cx="9601196" cy="463491"/>
          </a:xfrm>
        </p:spPr>
        <p:txBody>
          <a:bodyPr>
            <a:normAutofit fontScale="90000"/>
          </a:bodyPr>
          <a:lstStyle/>
          <a:p>
            <a:r>
              <a:rPr lang="en-US" sz="2800" dirty="0">
                <a:latin typeface="Times New Roman" panose="02020603050405020304" pitchFamily="18" charset="0"/>
                <a:cs typeface="Times New Roman" panose="02020603050405020304" pitchFamily="18" charset="0"/>
              </a:rPr>
              <a:t>Statement of Functional </a:t>
            </a:r>
            <a:r>
              <a:rPr lang="en-US" sz="2800" dirty="0" smtClean="0">
                <a:latin typeface="Times New Roman" panose="02020603050405020304" pitchFamily="18" charset="0"/>
                <a:cs typeface="Times New Roman" panose="02020603050405020304" pitchFamily="18" charset="0"/>
              </a:rPr>
              <a:t>Expenses</a:t>
            </a:r>
            <a:endParaRPr lang="en-US" sz="28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388336" y="1314450"/>
            <a:ext cx="9441313" cy="4561418"/>
          </a:xfrm>
          <a:prstGeom prst="rect">
            <a:avLst/>
          </a:prstGeom>
        </p:spPr>
      </p:pic>
    </p:spTree>
    <p:extLst>
      <p:ext uri="{BB962C8B-B14F-4D97-AF65-F5344CB8AC3E}">
        <p14:creationId xmlns:p14="http://schemas.microsoft.com/office/powerpoint/2010/main" val="2112096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59915"/>
            <a:ext cx="9601196" cy="463491"/>
          </a:xfrm>
        </p:spPr>
        <p:txBody>
          <a:bodyPr>
            <a:normAutofit fontScale="90000"/>
          </a:bodyPr>
          <a:lstStyle/>
          <a:p>
            <a:r>
              <a:rPr lang="en-US" sz="2800" dirty="0">
                <a:latin typeface="Times New Roman" panose="02020603050405020304" pitchFamily="18" charset="0"/>
                <a:cs typeface="Times New Roman" panose="02020603050405020304" pitchFamily="18" charset="0"/>
              </a:rPr>
              <a:t>Statement of Functional </a:t>
            </a:r>
            <a:r>
              <a:rPr lang="en-US" sz="2800" dirty="0" smtClean="0">
                <a:latin typeface="Times New Roman" panose="02020603050405020304" pitchFamily="18" charset="0"/>
                <a:cs typeface="Times New Roman" panose="02020603050405020304" pitchFamily="18" charset="0"/>
              </a:rPr>
              <a:t>Expenses</a:t>
            </a:r>
            <a:endParaRPr lang="en-US" sz="28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1546697" y="1565126"/>
            <a:ext cx="4645097" cy="562732"/>
          </a:xfrm>
          <a:prstGeom prst="rect">
            <a:avLst/>
          </a:prstGeom>
        </p:spPr>
      </p:pic>
      <p:pic>
        <p:nvPicPr>
          <p:cNvPr id="6" name="Picture 5"/>
          <p:cNvPicPr>
            <a:picLocks noChangeAspect="1"/>
          </p:cNvPicPr>
          <p:nvPr/>
        </p:nvPicPr>
        <p:blipFill>
          <a:blip r:embed="rId3"/>
          <a:stretch>
            <a:fillRect/>
          </a:stretch>
        </p:blipFill>
        <p:spPr>
          <a:xfrm>
            <a:off x="1000669" y="2110772"/>
            <a:ext cx="10382250" cy="3219450"/>
          </a:xfrm>
          <a:prstGeom prst="rect">
            <a:avLst/>
          </a:prstGeom>
        </p:spPr>
      </p:pic>
    </p:spTree>
    <p:extLst>
      <p:ext uri="{BB962C8B-B14F-4D97-AF65-F5344CB8AC3E}">
        <p14:creationId xmlns:p14="http://schemas.microsoft.com/office/powerpoint/2010/main" val="124492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Contributions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latin typeface="Times New Roman" panose="02020603050405020304" pitchFamily="18" charset="0"/>
                <a:cs typeface="Times New Roman" panose="02020603050405020304" pitchFamily="18" charset="0"/>
              </a:rPr>
              <a:t>Contributions in cash without restrictions on use or availability are recognized when received</a:t>
            </a:r>
          </a:p>
          <a:p>
            <a:r>
              <a:rPr lang="en-US" sz="2800" dirty="0" smtClean="0">
                <a:latin typeface="Times New Roman" panose="02020603050405020304" pitchFamily="18" charset="0"/>
                <a:cs typeface="Times New Roman" panose="02020603050405020304" pitchFamily="18" charset="0"/>
              </a:rPr>
              <a:t>Pledges are recognized as support when the pledge is made and there is sufficient documentation </a:t>
            </a:r>
          </a:p>
          <a:p>
            <a:r>
              <a:rPr lang="en-US" sz="2800" dirty="0" smtClean="0">
                <a:latin typeface="Times New Roman" panose="02020603050405020304" pitchFamily="18" charset="0"/>
                <a:cs typeface="Times New Roman" panose="02020603050405020304" pitchFamily="18" charset="0"/>
              </a:rPr>
              <a:t>Contribution of services recognized if requires a specialized skill, the person providing it has the specialized skill, and it would be purchased if not donated</a:t>
            </a:r>
          </a:p>
          <a:p>
            <a:r>
              <a:rPr lang="en-US" sz="2800" dirty="0" smtClean="0">
                <a:latin typeface="Times New Roman" panose="02020603050405020304" pitchFamily="18" charset="0"/>
                <a:cs typeface="Times New Roman" panose="02020603050405020304" pitchFamily="18" charset="0"/>
              </a:rPr>
              <a:t>The contributions in service reported at fair value </a:t>
            </a:r>
          </a:p>
          <a:p>
            <a:r>
              <a:rPr lang="en-US" sz="2800" dirty="0" smtClean="0">
                <a:latin typeface="Times New Roman" panose="02020603050405020304" pitchFamily="18" charset="0"/>
                <a:cs typeface="Times New Roman" panose="02020603050405020304" pitchFamily="18" charset="0"/>
              </a:rPr>
              <a:t>Conditional promises are recognized when the conditions have been substantially met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12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Times New Roman" panose="02020603050405020304" pitchFamily="18" charset="0"/>
                <a:ea typeface="Arial"/>
                <a:cs typeface="Times New Roman" panose="02020603050405020304" pitchFamily="18" charset="0"/>
                <a:sym typeface="Arial"/>
              </a:rPr>
              <a:t>The Accountant’s Prayer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lvl="0" indent="0">
              <a:lnSpc>
                <a:spcPct val="100000"/>
              </a:lnSpc>
              <a:spcBef>
                <a:spcPts val="0"/>
              </a:spcBef>
              <a:buNone/>
            </a:pPr>
            <a:r>
              <a:rPr lang="en-US" sz="3200" i="1" dirty="0">
                <a:latin typeface="Times New Roman" panose="02020603050405020304" pitchFamily="18" charset="0"/>
                <a:ea typeface="Arial"/>
                <a:cs typeface="Times New Roman" panose="02020603050405020304" pitchFamily="18" charset="0"/>
                <a:sym typeface="Arial"/>
              </a:rPr>
              <a:t>“Lord, help me be more </a:t>
            </a:r>
            <a:endParaRPr lang="en-US" sz="3200" i="1" dirty="0" smtClean="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r>
              <a:rPr lang="en-US" sz="3200" i="1" dirty="0" smtClean="0">
                <a:latin typeface="Times New Roman" panose="02020603050405020304" pitchFamily="18" charset="0"/>
                <a:ea typeface="Arial"/>
                <a:cs typeface="Times New Roman" panose="02020603050405020304" pitchFamily="18" charset="0"/>
                <a:sym typeface="Arial"/>
              </a:rPr>
              <a:t>relaxed </a:t>
            </a:r>
            <a:r>
              <a:rPr lang="en-US" sz="3200" i="1" dirty="0">
                <a:latin typeface="Times New Roman" panose="02020603050405020304" pitchFamily="18" charset="0"/>
                <a:ea typeface="Arial"/>
                <a:cs typeface="Times New Roman" panose="02020603050405020304" pitchFamily="18" charset="0"/>
                <a:sym typeface="Arial"/>
              </a:rPr>
              <a:t>about insignificant </a:t>
            </a:r>
            <a:r>
              <a:rPr lang="en-US" sz="3200" i="1" dirty="0" smtClean="0">
                <a:latin typeface="Times New Roman" panose="02020603050405020304" pitchFamily="18" charset="0"/>
                <a:ea typeface="Arial"/>
                <a:cs typeface="Times New Roman" panose="02020603050405020304" pitchFamily="18" charset="0"/>
                <a:sym typeface="Arial"/>
              </a:rPr>
              <a:t>                </a:t>
            </a:r>
          </a:p>
          <a:p>
            <a:pPr marL="0" lvl="0" indent="0">
              <a:lnSpc>
                <a:spcPct val="100000"/>
              </a:lnSpc>
              <a:spcBef>
                <a:spcPts val="0"/>
              </a:spcBef>
              <a:buNone/>
            </a:pPr>
            <a:r>
              <a:rPr lang="en-US" sz="3200" i="1" dirty="0" smtClean="0">
                <a:latin typeface="Times New Roman" panose="02020603050405020304" pitchFamily="18" charset="0"/>
                <a:ea typeface="Arial"/>
                <a:cs typeface="Times New Roman" panose="02020603050405020304" pitchFamily="18" charset="0"/>
                <a:sym typeface="Arial"/>
              </a:rPr>
              <a:t>details</a:t>
            </a:r>
            <a:r>
              <a:rPr lang="en-US" sz="3200" i="1" dirty="0">
                <a:latin typeface="Times New Roman" panose="02020603050405020304" pitchFamily="18" charset="0"/>
                <a:ea typeface="Arial"/>
                <a:cs typeface="Times New Roman" panose="02020603050405020304" pitchFamily="18" charset="0"/>
                <a:sym typeface="Arial"/>
              </a:rPr>
              <a:t>, starting</a:t>
            </a:r>
          </a:p>
          <a:p>
            <a:pPr marL="0" lvl="0" indent="0">
              <a:lnSpc>
                <a:spcPct val="100000"/>
              </a:lnSpc>
              <a:spcBef>
                <a:spcPts val="0"/>
              </a:spcBef>
              <a:buNone/>
            </a:pPr>
            <a:r>
              <a:rPr lang="en-US" sz="3200" i="1" dirty="0">
                <a:latin typeface="Times New Roman" panose="02020603050405020304" pitchFamily="18" charset="0"/>
                <a:ea typeface="Arial"/>
                <a:cs typeface="Times New Roman" panose="02020603050405020304" pitchFamily="18" charset="0"/>
                <a:sym typeface="Arial"/>
              </a:rPr>
              <a:t>tomorrow at 10:53:16 am, </a:t>
            </a:r>
            <a:endParaRPr lang="en-US" sz="3200" i="1" dirty="0" smtClean="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r>
              <a:rPr lang="en-US" sz="3200" i="1" dirty="0" smtClean="0">
                <a:latin typeface="Times New Roman" panose="02020603050405020304" pitchFamily="18" charset="0"/>
                <a:ea typeface="Arial"/>
                <a:cs typeface="Times New Roman" panose="02020603050405020304" pitchFamily="18" charset="0"/>
                <a:sym typeface="Arial"/>
              </a:rPr>
              <a:t>Eastern </a:t>
            </a:r>
            <a:r>
              <a:rPr lang="en-US" sz="3200" i="1" dirty="0">
                <a:latin typeface="Times New Roman" panose="02020603050405020304" pitchFamily="18" charset="0"/>
                <a:ea typeface="Arial"/>
                <a:cs typeface="Times New Roman" panose="02020603050405020304" pitchFamily="18" charset="0"/>
                <a:sym typeface="Arial"/>
              </a:rPr>
              <a:t>Daylight Time.”</a:t>
            </a:r>
          </a:p>
          <a:p>
            <a:pPr marL="0" indent="0">
              <a:buNone/>
            </a:pPr>
            <a:endParaRPr lang="en-US" dirty="0"/>
          </a:p>
        </p:txBody>
      </p:sp>
      <p:pic>
        <p:nvPicPr>
          <p:cNvPr id="4" name="Google Shape;145;p15"/>
          <p:cNvPicPr preferRelativeResize="0"/>
          <p:nvPr/>
        </p:nvPicPr>
        <p:blipFill>
          <a:blip r:embed="rId2">
            <a:alphaModFix/>
          </a:blip>
          <a:stretch>
            <a:fillRect/>
          </a:stretch>
        </p:blipFill>
        <p:spPr>
          <a:xfrm>
            <a:off x="7177768" y="2660467"/>
            <a:ext cx="2854506" cy="3348447"/>
          </a:xfrm>
          <a:prstGeom prst="rect">
            <a:avLst/>
          </a:prstGeom>
          <a:noFill/>
          <a:ln>
            <a:noFill/>
          </a:ln>
        </p:spPr>
      </p:pic>
    </p:spTree>
    <p:extLst>
      <p:ext uri="{BB962C8B-B14F-4D97-AF65-F5344CB8AC3E}">
        <p14:creationId xmlns:p14="http://schemas.microsoft.com/office/powerpoint/2010/main" val="2966340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Accounting Cycle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Analyze</a:t>
            </a:r>
          </a:p>
          <a:p>
            <a:r>
              <a:rPr lang="en-US" sz="3200" dirty="0" smtClean="0">
                <a:latin typeface="Times New Roman" panose="02020603050405020304" pitchFamily="18" charset="0"/>
                <a:cs typeface="Times New Roman" panose="02020603050405020304" pitchFamily="18" charset="0"/>
              </a:rPr>
              <a:t>Record </a:t>
            </a:r>
          </a:p>
          <a:p>
            <a:r>
              <a:rPr lang="en-US" sz="3200" dirty="0" smtClean="0">
                <a:latin typeface="Times New Roman" panose="02020603050405020304" pitchFamily="18" charset="0"/>
                <a:cs typeface="Times New Roman" panose="02020603050405020304" pitchFamily="18" charset="0"/>
              </a:rPr>
              <a:t>Adjust</a:t>
            </a:r>
          </a:p>
          <a:p>
            <a:r>
              <a:rPr lang="en-US" sz="3200" dirty="0" smtClean="0">
                <a:latin typeface="Times New Roman" panose="02020603050405020304" pitchFamily="18" charset="0"/>
                <a:cs typeface="Times New Roman" panose="02020603050405020304" pitchFamily="18" charset="0"/>
              </a:rPr>
              <a:t>Report</a:t>
            </a:r>
          </a:p>
          <a:p>
            <a:r>
              <a:rPr lang="en-US" sz="3200" dirty="0" smtClean="0">
                <a:latin typeface="Times New Roman" panose="02020603050405020304" pitchFamily="18" charset="0"/>
                <a:cs typeface="Times New Roman" panose="02020603050405020304" pitchFamily="18" charset="0"/>
              </a:rPr>
              <a:t>Close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96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Analyze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ClrTx/>
              <a:buNone/>
            </a:pPr>
            <a:r>
              <a:rPr lang="en-US" sz="3200" dirty="0" smtClean="0">
                <a:latin typeface="Times New Roman" panose="02020603050405020304" pitchFamily="18" charset="0"/>
                <a:cs typeface="Times New Roman" panose="02020603050405020304" pitchFamily="18" charset="0"/>
              </a:rPr>
              <a:t>Balance Sheet Equation:</a:t>
            </a:r>
          </a:p>
          <a:p>
            <a:pPr marL="0" indent="0">
              <a:buClrTx/>
              <a:buNone/>
            </a:pPr>
            <a:r>
              <a:rPr lang="en-US" sz="3200" dirty="0" smtClean="0">
                <a:latin typeface="Times New Roman" panose="02020603050405020304" pitchFamily="18" charset="0"/>
                <a:cs typeface="Times New Roman" panose="02020603050405020304" pitchFamily="18" charset="0"/>
              </a:rPr>
              <a:t>Assets = Liabilities + Net Assets</a:t>
            </a: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A0620D-73DE-4DED-A6E2-CAC267D9AC8E}"/>
              </a:ext>
            </a:extLst>
          </p:cNvPr>
          <p:cNvPicPr>
            <a:picLocks noChangeAspect="1"/>
          </p:cNvPicPr>
          <p:nvPr/>
        </p:nvPicPr>
        <p:blipFill>
          <a:blip r:embed="rId2"/>
          <a:stretch>
            <a:fillRect/>
          </a:stretch>
        </p:blipFill>
        <p:spPr>
          <a:xfrm>
            <a:off x="7188494" y="2556932"/>
            <a:ext cx="3774449" cy="2513842"/>
          </a:xfrm>
          <a:prstGeom prst="rect">
            <a:avLst/>
          </a:prstGeom>
        </p:spPr>
      </p:pic>
      <p:sp>
        <p:nvSpPr>
          <p:cNvPr id="6" name="Rectangle 5"/>
          <p:cNvSpPr/>
          <p:nvPr/>
        </p:nvSpPr>
        <p:spPr>
          <a:xfrm>
            <a:off x="7450554" y="4023894"/>
            <a:ext cx="786063" cy="385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Debit</a:t>
            </a:r>
            <a:endParaRPr lang="en-US" dirty="0">
              <a:solidFill>
                <a:schemeClr val="tx1"/>
              </a:solidFill>
            </a:endParaRPr>
          </a:p>
        </p:txBody>
      </p:sp>
      <p:sp>
        <p:nvSpPr>
          <p:cNvPr id="8" name="Rectangle 7"/>
          <p:cNvSpPr/>
          <p:nvPr/>
        </p:nvSpPr>
        <p:spPr>
          <a:xfrm>
            <a:off x="9891130" y="4023894"/>
            <a:ext cx="786063" cy="385011"/>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Credit</a:t>
            </a:r>
            <a:endParaRPr lang="en-US" dirty="0">
              <a:solidFill>
                <a:schemeClr val="tx1"/>
              </a:solidFill>
            </a:endParaRPr>
          </a:p>
        </p:txBody>
      </p:sp>
    </p:spTree>
    <p:extLst>
      <p:ext uri="{BB962C8B-B14F-4D97-AF65-F5344CB8AC3E}">
        <p14:creationId xmlns:p14="http://schemas.microsoft.com/office/powerpoint/2010/main" val="3108894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What transaction has occurred and does it affect any of an Asset, Liability, Net Asset</a:t>
            </a:r>
          </a:p>
          <a:p>
            <a:r>
              <a:rPr lang="en-US" sz="3200" dirty="0" smtClean="0">
                <a:latin typeface="Times New Roman" panose="02020603050405020304" pitchFamily="18" charset="0"/>
                <a:cs typeface="Times New Roman" panose="02020603050405020304" pitchFamily="18" charset="0"/>
              </a:rPr>
              <a:t>The balance sheet equation must always balance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367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60989759"/>
              </p:ext>
            </p:extLst>
          </p:nvPr>
        </p:nvGraphicFramePr>
        <p:xfrm>
          <a:off x="1422399" y="2579670"/>
          <a:ext cx="4673600" cy="15621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1047034038"/>
                    </a:ext>
                  </a:extLst>
                </a:gridCol>
                <a:gridCol w="305839">
                  <a:extLst>
                    <a:ext uri="{9D8B030D-6E8A-4147-A177-3AD203B41FA5}">
                      <a16:colId xmlns:a16="http://schemas.microsoft.com/office/drawing/2014/main" val="3828189198"/>
                    </a:ext>
                  </a:extLst>
                </a:gridCol>
                <a:gridCol w="1357160">
                  <a:extLst>
                    <a:ext uri="{9D8B030D-6E8A-4147-A177-3AD203B41FA5}">
                      <a16:colId xmlns:a16="http://schemas.microsoft.com/office/drawing/2014/main" val="4148372714"/>
                    </a:ext>
                  </a:extLst>
                </a:gridCol>
                <a:gridCol w="305839">
                  <a:extLst>
                    <a:ext uri="{9D8B030D-6E8A-4147-A177-3AD203B41FA5}">
                      <a16:colId xmlns:a16="http://schemas.microsoft.com/office/drawing/2014/main" val="1557294009"/>
                    </a:ext>
                  </a:extLst>
                </a:gridCol>
                <a:gridCol w="1357160">
                  <a:extLst>
                    <a:ext uri="{9D8B030D-6E8A-4147-A177-3AD203B41FA5}">
                      <a16:colId xmlns:a16="http://schemas.microsoft.com/office/drawing/2014/main" val="877594279"/>
                    </a:ext>
                  </a:extLst>
                </a:gridCol>
              </a:tblGrid>
              <a:tr h="228600">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Collection of tuition revenue for the month</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3770538"/>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27310611"/>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Liabilities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Net 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99935515"/>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Revenue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22471894"/>
                  </a:ext>
                </a:extLst>
              </a:tr>
              <a:tr h="236220">
                <a:tc>
                  <a:txBody>
                    <a:bodyPr/>
                    <a:lstStyle/>
                    <a:p>
                      <a:pPr algn="l" fontAlgn="b"/>
                      <a:r>
                        <a:rPr lang="en-US" sz="2000" u="none" strike="noStrike">
                          <a:effectLst/>
                          <a:latin typeface="Times New Roman" panose="02020603050405020304" pitchFamily="18" charset="0"/>
                          <a:cs typeface="Times New Roman" panose="02020603050405020304" pitchFamily="18" charset="0"/>
                        </a:rPr>
                        <a:t>+1,000</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8619582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13882969"/>
              </p:ext>
            </p:extLst>
          </p:nvPr>
        </p:nvGraphicFramePr>
        <p:xfrm>
          <a:off x="1422399" y="4291239"/>
          <a:ext cx="4673600" cy="15621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2995598795"/>
                    </a:ext>
                  </a:extLst>
                </a:gridCol>
                <a:gridCol w="305839">
                  <a:extLst>
                    <a:ext uri="{9D8B030D-6E8A-4147-A177-3AD203B41FA5}">
                      <a16:colId xmlns:a16="http://schemas.microsoft.com/office/drawing/2014/main" val="1343264243"/>
                    </a:ext>
                  </a:extLst>
                </a:gridCol>
                <a:gridCol w="1357160">
                  <a:extLst>
                    <a:ext uri="{9D8B030D-6E8A-4147-A177-3AD203B41FA5}">
                      <a16:colId xmlns:a16="http://schemas.microsoft.com/office/drawing/2014/main" val="2584575567"/>
                    </a:ext>
                  </a:extLst>
                </a:gridCol>
                <a:gridCol w="305839">
                  <a:extLst>
                    <a:ext uri="{9D8B030D-6E8A-4147-A177-3AD203B41FA5}">
                      <a16:colId xmlns:a16="http://schemas.microsoft.com/office/drawing/2014/main" val="3382378199"/>
                    </a:ext>
                  </a:extLst>
                </a:gridCol>
                <a:gridCol w="1357160">
                  <a:extLst>
                    <a:ext uri="{9D8B030D-6E8A-4147-A177-3AD203B41FA5}">
                      <a16:colId xmlns:a16="http://schemas.microsoft.com/office/drawing/2014/main" val="4151433211"/>
                    </a:ext>
                  </a:extLst>
                </a:gridCol>
              </a:tblGrid>
              <a:tr h="228600">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Collection of donations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542622"/>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37127723"/>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Liabilities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Net 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072935414"/>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Revenue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58242796"/>
                  </a:ext>
                </a:extLst>
              </a:tr>
              <a:tr h="236220">
                <a:tc>
                  <a:txBody>
                    <a:bodyPr/>
                    <a:lstStyle/>
                    <a:p>
                      <a:pPr algn="l" fontAlgn="b"/>
                      <a:r>
                        <a:rPr lang="en-US" sz="2000" u="none" strike="noStrike">
                          <a:effectLst/>
                          <a:latin typeface="Times New Roman" panose="02020603050405020304" pitchFamily="18" charset="0"/>
                          <a:cs typeface="Times New Roman" panose="02020603050405020304" pitchFamily="18" charset="0"/>
                        </a:rPr>
                        <a:t>+1,000</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180868544"/>
                  </a:ext>
                </a:extLst>
              </a:tr>
            </a:tbl>
          </a:graphicData>
        </a:graphic>
      </p:graphicFrame>
    </p:spTree>
    <p:extLst>
      <p:ext uri="{BB962C8B-B14F-4D97-AF65-F5344CB8AC3E}">
        <p14:creationId xmlns:p14="http://schemas.microsoft.com/office/powerpoint/2010/main" val="899741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88050820"/>
              </p:ext>
            </p:extLst>
          </p:nvPr>
        </p:nvGraphicFramePr>
        <p:xfrm>
          <a:off x="1053736" y="2618219"/>
          <a:ext cx="4748467" cy="1866900"/>
        </p:xfrm>
        <a:graphic>
          <a:graphicData uri="http://schemas.openxmlformats.org/drawingml/2006/table">
            <a:tbl>
              <a:tblPr>
                <a:tableStyleId>{5C22544A-7EE6-4342-B048-85BDC9FD1C3A}</a:tableStyleId>
              </a:tblPr>
              <a:tblGrid>
                <a:gridCol w="1235583">
                  <a:extLst>
                    <a:ext uri="{9D8B030D-6E8A-4147-A177-3AD203B41FA5}">
                      <a16:colId xmlns:a16="http://schemas.microsoft.com/office/drawing/2014/main" val="1433667868"/>
                    </a:ext>
                  </a:extLst>
                </a:gridCol>
                <a:gridCol w="280416">
                  <a:extLst>
                    <a:ext uri="{9D8B030D-6E8A-4147-A177-3AD203B41FA5}">
                      <a16:colId xmlns:a16="http://schemas.microsoft.com/office/drawing/2014/main" val="1794325407"/>
                    </a:ext>
                  </a:extLst>
                </a:gridCol>
                <a:gridCol w="1319213">
                  <a:extLst>
                    <a:ext uri="{9D8B030D-6E8A-4147-A177-3AD203B41FA5}">
                      <a16:colId xmlns:a16="http://schemas.microsoft.com/office/drawing/2014/main" val="1806943818"/>
                    </a:ext>
                  </a:extLst>
                </a:gridCol>
                <a:gridCol w="350520">
                  <a:extLst>
                    <a:ext uri="{9D8B030D-6E8A-4147-A177-3AD203B41FA5}">
                      <a16:colId xmlns:a16="http://schemas.microsoft.com/office/drawing/2014/main" val="3911786330"/>
                    </a:ext>
                  </a:extLst>
                </a:gridCol>
                <a:gridCol w="1562735">
                  <a:extLst>
                    <a:ext uri="{9D8B030D-6E8A-4147-A177-3AD203B41FA5}">
                      <a16:colId xmlns:a16="http://schemas.microsoft.com/office/drawing/2014/main" val="1429935974"/>
                    </a:ext>
                  </a:extLst>
                </a:gridCol>
              </a:tblGrid>
              <a:tr h="169445">
                <a:tc gridSpan="3">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Provided services on credit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169273653"/>
                  </a:ext>
                </a:extLst>
              </a:tr>
              <a:tr h="228600">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78324757"/>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Liabilities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Net Assets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99460444"/>
                  </a:ext>
                </a:extLst>
              </a:tr>
              <a:tr h="228600">
                <a:tc gridSpan="2">
                  <a:txBody>
                    <a:bodyPr/>
                    <a:lstStyle/>
                    <a:p>
                      <a:pPr algn="l" fontAlgn="b"/>
                      <a:r>
                        <a:rPr lang="en-US" sz="2000" u="none" strike="noStrike">
                          <a:effectLst/>
                          <a:latin typeface="Times New Roman" panose="02020603050405020304" pitchFamily="18" charset="0"/>
                          <a:cs typeface="Times New Roman" panose="02020603050405020304" pitchFamily="18" charset="0"/>
                        </a:rPr>
                        <a:t>Accounts receivable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Deferred Revenue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Revenue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31390869"/>
                  </a:ext>
                </a:extLst>
              </a:tr>
              <a:tr h="22860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3866037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4204010"/>
              </p:ext>
            </p:extLst>
          </p:nvPr>
        </p:nvGraphicFramePr>
        <p:xfrm>
          <a:off x="6464662" y="2624104"/>
          <a:ext cx="4673600" cy="2491740"/>
        </p:xfrm>
        <a:graphic>
          <a:graphicData uri="http://schemas.openxmlformats.org/drawingml/2006/table">
            <a:tbl>
              <a:tblPr>
                <a:tableStyleId>{5C22544A-7EE6-4342-B048-85BDC9FD1C3A}</a:tableStyleId>
              </a:tblPr>
              <a:tblGrid>
                <a:gridCol w="1235583">
                  <a:extLst>
                    <a:ext uri="{9D8B030D-6E8A-4147-A177-3AD203B41FA5}">
                      <a16:colId xmlns:a16="http://schemas.microsoft.com/office/drawing/2014/main" val="450252522"/>
                    </a:ext>
                  </a:extLst>
                </a:gridCol>
                <a:gridCol w="280416">
                  <a:extLst>
                    <a:ext uri="{9D8B030D-6E8A-4147-A177-3AD203B41FA5}">
                      <a16:colId xmlns:a16="http://schemas.microsoft.com/office/drawing/2014/main" val="2592019215"/>
                    </a:ext>
                  </a:extLst>
                </a:gridCol>
                <a:gridCol w="1244346">
                  <a:extLst>
                    <a:ext uri="{9D8B030D-6E8A-4147-A177-3AD203B41FA5}">
                      <a16:colId xmlns:a16="http://schemas.microsoft.com/office/drawing/2014/main" val="477570419"/>
                    </a:ext>
                  </a:extLst>
                </a:gridCol>
                <a:gridCol w="350520">
                  <a:extLst>
                    <a:ext uri="{9D8B030D-6E8A-4147-A177-3AD203B41FA5}">
                      <a16:colId xmlns:a16="http://schemas.microsoft.com/office/drawing/2014/main" val="1649963941"/>
                    </a:ext>
                  </a:extLst>
                </a:gridCol>
                <a:gridCol w="1562735">
                  <a:extLst>
                    <a:ext uri="{9D8B030D-6E8A-4147-A177-3AD203B41FA5}">
                      <a16:colId xmlns:a16="http://schemas.microsoft.com/office/drawing/2014/main" val="3914596917"/>
                    </a:ext>
                  </a:extLst>
                </a:gridCol>
              </a:tblGrid>
              <a:tr h="170915">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Collect cash on the Accounts Receivable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76812070"/>
                  </a:ext>
                </a:extLst>
              </a:tr>
              <a:tr h="228600">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40586657"/>
                  </a:ext>
                </a:extLst>
              </a:tr>
              <a:tr h="22860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Assets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Liabilities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Net 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238777"/>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2777917"/>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+1,000</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50989761"/>
                  </a:ext>
                </a:extLst>
              </a:tr>
              <a:tr h="228600">
                <a:tc gridSpan="2">
                  <a:txBody>
                    <a:bodyPr/>
                    <a:lstStyle/>
                    <a:p>
                      <a:pPr algn="l" fontAlgn="b"/>
                      <a:r>
                        <a:rPr lang="en-US" sz="2000" u="none" strike="noStrike">
                          <a:effectLst/>
                          <a:latin typeface="Times New Roman" panose="02020603050405020304" pitchFamily="18" charset="0"/>
                          <a:cs typeface="Times New Roman" panose="02020603050405020304" pitchFamily="18" charset="0"/>
                        </a:rPr>
                        <a:t>Accounts receivable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10247952"/>
                  </a:ext>
                </a:extLst>
              </a:tr>
              <a:tr h="22860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29915764"/>
                  </a:ext>
                </a:extLst>
              </a:tr>
            </a:tbl>
          </a:graphicData>
        </a:graphic>
      </p:graphicFrame>
    </p:spTree>
    <p:extLst>
      <p:ext uri="{BB962C8B-B14F-4D97-AF65-F5344CB8AC3E}">
        <p14:creationId xmlns:p14="http://schemas.microsoft.com/office/powerpoint/2010/main" val="2552561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6907848"/>
              </p:ext>
            </p:extLst>
          </p:nvPr>
        </p:nvGraphicFramePr>
        <p:xfrm>
          <a:off x="908593" y="2680154"/>
          <a:ext cx="4673600" cy="18669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3521334472"/>
                    </a:ext>
                  </a:extLst>
                </a:gridCol>
                <a:gridCol w="305839">
                  <a:extLst>
                    <a:ext uri="{9D8B030D-6E8A-4147-A177-3AD203B41FA5}">
                      <a16:colId xmlns:a16="http://schemas.microsoft.com/office/drawing/2014/main" val="3766249003"/>
                    </a:ext>
                  </a:extLst>
                </a:gridCol>
                <a:gridCol w="1357160">
                  <a:extLst>
                    <a:ext uri="{9D8B030D-6E8A-4147-A177-3AD203B41FA5}">
                      <a16:colId xmlns:a16="http://schemas.microsoft.com/office/drawing/2014/main" val="3469395561"/>
                    </a:ext>
                  </a:extLst>
                </a:gridCol>
                <a:gridCol w="305839">
                  <a:extLst>
                    <a:ext uri="{9D8B030D-6E8A-4147-A177-3AD203B41FA5}">
                      <a16:colId xmlns:a16="http://schemas.microsoft.com/office/drawing/2014/main" val="3521471373"/>
                    </a:ext>
                  </a:extLst>
                </a:gridCol>
                <a:gridCol w="1357160">
                  <a:extLst>
                    <a:ext uri="{9D8B030D-6E8A-4147-A177-3AD203B41FA5}">
                      <a16:colId xmlns:a16="http://schemas.microsoft.com/office/drawing/2014/main" val="4290139288"/>
                    </a:ext>
                  </a:extLst>
                </a:gridCol>
              </a:tblGrid>
              <a:tr h="228600">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Collection of tuition revenue in advance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0346360"/>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541950993"/>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Liabilities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Net 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141631011"/>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Deferred Revenue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Revenue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570444037"/>
                  </a:ext>
                </a:extLst>
              </a:tr>
              <a:tr h="23622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1391157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9972807"/>
              </p:ext>
            </p:extLst>
          </p:nvPr>
        </p:nvGraphicFramePr>
        <p:xfrm>
          <a:off x="6096000" y="2680154"/>
          <a:ext cx="4673600" cy="18669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2943589466"/>
                    </a:ext>
                  </a:extLst>
                </a:gridCol>
                <a:gridCol w="305839">
                  <a:extLst>
                    <a:ext uri="{9D8B030D-6E8A-4147-A177-3AD203B41FA5}">
                      <a16:colId xmlns:a16="http://schemas.microsoft.com/office/drawing/2014/main" val="944387354"/>
                    </a:ext>
                  </a:extLst>
                </a:gridCol>
                <a:gridCol w="1357160">
                  <a:extLst>
                    <a:ext uri="{9D8B030D-6E8A-4147-A177-3AD203B41FA5}">
                      <a16:colId xmlns:a16="http://schemas.microsoft.com/office/drawing/2014/main" val="683954891"/>
                    </a:ext>
                  </a:extLst>
                </a:gridCol>
                <a:gridCol w="305839">
                  <a:extLst>
                    <a:ext uri="{9D8B030D-6E8A-4147-A177-3AD203B41FA5}">
                      <a16:colId xmlns:a16="http://schemas.microsoft.com/office/drawing/2014/main" val="1006673636"/>
                    </a:ext>
                  </a:extLst>
                </a:gridCol>
                <a:gridCol w="1357160">
                  <a:extLst>
                    <a:ext uri="{9D8B030D-6E8A-4147-A177-3AD203B41FA5}">
                      <a16:colId xmlns:a16="http://schemas.microsoft.com/office/drawing/2014/main" val="661026491"/>
                    </a:ext>
                  </a:extLst>
                </a:gridCol>
              </a:tblGrid>
              <a:tr h="228600">
                <a:tc gridSpan="5">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Provision of classes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1624801"/>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14310823"/>
                  </a:ext>
                </a:extLst>
              </a:tr>
              <a:tr h="22860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Assets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Liabilities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Net Assets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070718298"/>
                  </a:ext>
                </a:extLst>
              </a:tr>
              <a:tr h="228600">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Deferred Revenue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Revenue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13408818"/>
                  </a:ext>
                </a:extLst>
              </a:tr>
              <a:tr h="236220">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a:effectLst/>
                          <a:latin typeface="Times New Roman" panose="02020603050405020304" pitchFamily="18" charset="0"/>
                          <a:cs typeface="Times New Roman" panose="02020603050405020304" pitchFamily="18" charset="0"/>
                        </a:rPr>
                        <a:t> </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81236050"/>
                  </a:ext>
                </a:extLst>
              </a:tr>
            </a:tbl>
          </a:graphicData>
        </a:graphic>
      </p:graphicFrame>
    </p:spTree>
    <p:extLst>
      <p:ext uri="{BB962C8B-B14F-4D97-AF65-F5344CB8AC3E}">
        <p14:creationId xmlns:p14="http://schemas.microsoft.com/office/powerpoint/2010/main" val="1568627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1801223"/>
              </p:ext>
            </p:extLst>
          </p:nvPr>
        </p:nvGraphicFramePr>
        <p:xfrm>
          <a:off x="1295402" y="2587353"/>
          <a:ext cx="5836917" cy="1562100"/>
        </p:xfrm>
        <a:graphic>
          <a:graphicData uri="http://schemas.openxmlformats.org/drawingml/2006/table">
            <a:tbl>
              <a:tblPr>
                <a:tableStyleId>{5C22544A-7EE6-4342-B048-85BDC9FD1C3A}</a:tableStyleId>
              </a:tblPr>
              <a:tblGrid>
                <a:gridCol w="1683037">
                  <a:extLst>
                    <a:ext uri="{9D8B030D-6E8A-4147-A177-3AD203B41FA5}">
                      <a16:colId xmlns:a16="http://schemas.microsoft.com/office/drawing/2014/main" val="1153003458"/>
                    </a:ext>
                  </a:extLst>
                </a:gridCol>
                <a:gridCol w="381966">
                  <a:extLst>
                    <a:ext uri="{9D8B030D-6E8A-4147-A177-3AD203B41FA5}">
                      <a16:colId xmlns:a16="http://schemas.microsoft.com/office/drawing/2014/main" val="713006611"/>
                    </a:ext>
                  </a:extLst>
                </a:gridCol>
                <a:gridCol w="1694974">
                  <a:extLst>
                    <a:ext uri="{9D8B030D-6E8A-4147-A177-3AD203B41FA5}">
                      <a16:colId xmlns:a16="http://schemas.microsoft.com/office/drawing/2014/main" val="2461347374"/>
                    </a:ext>
                  </a:extLst>
                </a:gridCol>
                <a:gridCol w="381966">
                  <a:extLst>
                    <a:ext uri="{9D8B030D-6E8A-4147-A177-3AD203B41FA5}">
                      <a16:colId xmlns:a16="http://schemas.microsoft.com/office/drawing/2014/main" val="1652190471"/>
                    </a:ext>
                  </a:extLst>
                </a:gridCol>
                <a:gridCol w="1694974">
                  <a:extLst>
                    <a:ext uri="{9D8B030D-6E8A-4147-A177-3AD203B41FA5}">
                      <a16:colId xmlns:a16="http://schemas.microsoft.com/office/drawing/2014/main" val="3207697512"/>
                    </a:ext>
                  </a:extLst>
                </a:gridCol>
              </a:tblGrid>
              <a:tr h="228600">
                <a:tc gridSpan="5">
                  <a:txBody>
                    <a:bodyPr/>
                    <a:lstStyle/>
                    <a:p>
                      <a:pPr algn="l" fontAlgn="b"/>
                      <a:r>
                        <a:rPr lang="en-US" sz="2000" u="none" strike="noStrike" dirty="0">
                          <a:effectLst/>
                        </a:rPr>
                        <a:t>Payment of salaries and wages</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941621"/>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481936802"/>
                  </a:ext>
                </a:extLst>
              </a:tr>
              <a:tr h="228600">
                <a:tc>
                  <a:txBody>
                    <a:bodyPr/>
                    <a:lstStyle/>
                    <a:p>
                      <a:pPr algn="l" fontAlgn="b"/>
                      <a:r>
                        <a:rPr lang="en-US" sz="2000" u="none" strike="noStrike" dirty="0">
                          <a:effectLst/>
                        </a:rPr>
                        <a:t>Assets</a:t>
                      </a:r>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Net Assets</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817437175"/>
                  </a:ext>
                </a:extLst>
              </a:tr>
              <a:tr h="228600">
                <a:tc>
                  <a:txBody>
                    <a:bodyPr/>
                    <a:lstStyle/>
                    <a:p>
                      <a:pPr algn="l" fontAlgn="b"/>
                      <a:r>
                        <a:rPr lang="en-US" sz="2000" u="none" strike="noStrike">
                          <a:effectLst/>
                        </a:rPr>
                        <a:t>Cash</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Salaries expense</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434005484"/>
                  </a:ext>
                </a:extLst>
              </a:tr>
              <a:tr h="23622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-1,000</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3741210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50164999"/>
              </p:ext>
            </p:extLst>
          </p:nvPr>
        </p:nvGraphicFramePr>
        <p:xfrm>
          <a:off x="1329871" y="4450807"/>
          <a:ext cx="5767977" cy="1562100"/>
        </p:xfrm>
        <a:graphic>
          <a:graphicData uri="http://schemas.openxmlformats.org/drawingml/2006/table">
            <a:tbl>
              <a:tblPr>
                <a:tableStyleId>{5C22544A-7EE6-4342-B048-85BDC9FD1C3A}</a:tableStyleId>
              </a:tblPr>
              <a:tblGrid>
                <a:gridCol w="1663159">
                  <a:extLst>
                    <a:ext uri="{9D8B030D-6E8A-4147-A177-3AD203B41FA5}">
                      <a16:colId xmlns:a16="http://schemas.microsoft.com/office/drawing/2014/main" val="317097049"/>
                    </a:ext>
                  </a:extLst>
                </a:gridCol>
                <a:gridCol w="377455">
                  <a:extLst>
                    <a:ext uri="{9D8B030D-6E8A-4147-A177-3AD203B41FA5}">
                      <a16:colId xmlns:a16="http://schemas.microsoft.com/office/drawing/2014/main" val="3991016745"/>
                    </a:ext>
                  </a:extLst>
                </a:gridCol>
                <a:gridCol w="1674954">
                  <a:extLst>
                    <a:ext uri="{9D8B030D-6E8A-4147-A177-3AD203B41FA5}">
                      <a16:colId xmlns:a16="http://schemas.microsoft.com/office/drawing/2014/main" val="2345715047"/>
                    </a:ext>
                  </a:extLst>
                </a:gridCol>
                <a:gridCol w="377455">
                  <a:extLst>
                    <a:ext uri="{9D8B030D-6E8A-4147-A177-3AD203B41FA5}">
                      <a16:colId xmlns:a16="http://schemas.microsoft.com/office/drawing/2014/main" val="549379479"/>
                    </a:ext>
                  </a:extLst>
                </a:gridCol>
                <a:gridCol w="1674954">
                  <a:extLst>
                    <a:ext uri="{9D8B030D-6E8A-4147-A177-3AD203B41FA5}">
                      <a16:colId xmlns:a16="http://schemas.microsoft.com/office/drawing/2014/main" val="3697362299"/>
                    </a:ext>
                  </a:extLst>
                </a:gridCol>
              </a:tblGrid>
              <a:tr h="228600">
                <a:tc gridSpan="5">
                  <a:txBody>
                    <a:bodyPr/>
                    <a:lstStyle/>
                    <a:p>
                      <a:pPr algn="l" fontAlgn="b"/>
                      <a:r>
                        <a:rPr lang="en-US" sz="2000" u="none" strike="noStrike" dirty="0">
                          <a:effectLst/>
                        </a:rPr>
                        <a:t>Payment of </a:t>
                      </a:r>
                      <a:r>
                        <a:rPr lang="en-US" sz="2000" u="none" strike="noStrike" dirty="0" smtClean="0">
                          <a:effectLst/>
                        </a:rPr>
                        <a:t>rent</a:t>
                      </a:r>
                      <a:r>
                        <a:rPr lang="en-US" sz="2000" u="none" strike="noStrike" baseline="0" dirty="0" smtClean="0">
                          <a:effectLst/>
                        </a:rPr>
                        <a:t> for the month</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3371085"/>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4020100925"/>
                  </a:ext>
                </a:extLst>
              </a:tr>
              <a:tr h="228600">
                <a:tc>
                  <a:txBody>
                    <a:bodyPr/>
                    <a:lstStyle/>
                    <a:p>
                      <a:pPr algn="l" fontAlgn="b"/>
                      <a:r>
                        <a:rPr lang="en-US" sz="2000" u="none" strike="noStrike">
                          <a:effectLst/>
                        </a:rPr>
                        <a:t>Assets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Net Assets</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601820289"/>
                  </a:ext>
                </a:extLst>
              </a:tr>
              <a:tr h="228600">
                <a:tc>
                  <a:txBody>
                    <a:bodyPr/>
                    <a:lstStyle/>
                    <a:p>
                      <a:pPr algn="l" fontAlgn="b"/>
                      <a:r>
                        <a:rPr lang="en-US" sz="2000" u="none" strike="noStrike">
                          <a:effectLst/>
                        </a:rPr>
                        <a:t>Cash</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smtClean="0">
                          <a:effectLst/>
                        </a:rPr>
                        <a:t>Rent </a:t>
                      </a:r>
                      <a:r>
                        <a:rPr lang="en-US" sz="2000" u="none" strike="noStrike" dirty="0">
                          <a:effectLst/>
                        </a:rPr>
                        <a:t>expense</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706471243"/>
                  </a:ext>
                </a:extLst>
              </a:tr>
              <a:tr h="23622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-1,000</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713818014"/>
                  </a:ext>
                </a:extLst>
              </a:tr>
            </a:tbl>
          </a:graphicData>
        </a:graphic>
      </p:graphicFrame>
    </p:spTree>
    <p:extLst>
      <p:ext uri="{BB962C8B-B14F-4D97-AF65-F5344CB8AC3E}">
        <p14:creationId xmlns:p14="http://schemas.microsoft.com/office/powerpoint/2010/main" val="4234971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5291282"/>
              </p:ext>
            </p:extLst>
          </p:nvPr>
        </p:nvGraphicFramePr>
        <p:xfrm>
          <a:off x="1082765" y="2524216"/>
          <a:ext cx="5091613" cy="2186940"/>
        </p:xfrm>
        <a:graphic>
          <a:graphicData uri="http://schemas.openxmlformats.org/drawingml/2006/table">
            <a:tbl>
              <a:tblPr>
                <a:tableStyleId>{5C22544A-7EE6-4342-B048-85BDC9FD1C3A}</a:tableStyleId>
              </a:tblPr>
              <a:tblGrid>
                <a:gridCol w="1468133">
                  <a:extLst>
                    <a:ext uri="{9D8B030D-6E8A-4147-A177-3AD203B41FA5}">
                      <a16:colId xmlns:a16="http://schemas.microsoft.com/office/drawing/2014/main" val="3698402912"/>
                    </a:ext>
                  </a:extLst>
                </a:gridCol>
                <a:gridCol w="333194">
                  <a:extLst>
                    <a:ext uri="{9D8B030D-6E8A-4147-A177-3AD203B41FA5}">
                      <a16:colId xmlns:a16="http://schemas.microsoft.com/office/drawing/2014/main" val="2091360568"/>
                    </a:ext>
                  </a:extLst>
                </a:gridCol>
                <a:gridCol w="1478546">
                  <a:extLst>
                    <a:ext uri="{9D8B030D-6E8A-4147-A177-3AD203B41FA5}">
                      <a16:colId xmlns:a16="http://schemas.microsoft.com/office/drawing/2014/main" val="3989840617"/>
                    </a:ext>
                  </a:extLst>
                </a:gridCol>
                <a:gridCol w="333194">
                  <a:extLst>
                    <a:ext uri="{9D8B030D-6E8A-4147-A177-3AD203B41FA5}">
                      <a16:colId xmlns:a16="http://schemas.microsoft.com/office/drawing/2014/main" val="417626119"/>
                    </a:ext>
                  </a:extLst>
                </a:gridCol>
                <a:gridCol w="1478546">
                  <a:extLst>
                    <a:ext uri="{9D8B030D-6E8A-4147-A177-3AD203B41FA5}">
                      <a16:colId xmlns:a16="http://schemas.microsoft.com/office/drawing/2014/main" val="1300400376"/>
                    </a:ext>
                  </a:extLst>
                </a:gridCol>
              </a:tblGrid>
              <a:tr h="228600">
                <a:tc gridSpan="5">
                  <a:txBody>
                    <a:bodyPr/>
                    <a:lstStyle/>
                    <a:p>
                      <a:pPr algn="l" fontAlgn="b"/>
                      <a:r>
                        <a:rPr lang="en-US" sz="2000" u="none" strike="noStrike" dirty="0">
                          <a:effectLst/>
                        </a:rPr>
                        <a:t>Payment </a:t>
                      </a:r>
                      <a:r>
                        <a:rPr lang="en-US" sz="2000" u="none" strike="noStrike" dirty="0" smtClean="0">
                          <a:effectLst/>
                        </a:rPr>
                        <a:t>of</a:t>
                      </a:r>
                      <a:r>
                        <a:rPr lang="en-US" sz="2000" u="none" strike="noStrike" baseline="0" dirty="0" smtClean="0">
                          <a:effectLst/>
                        </a:rPr>
                        <a:t> </a:t>
                      </a:r>
                      <a:r>
                        <a:rPr lang="en-US" sz="2000" u="none" strike="noStrike" dirty="0" smtClean="0">
                          <a:effectLst/>
                        </a:rPr>
                        <a:t>rent </a:t>
                      </a:r>
                      <a:r>
                        <a:rPr lang="en-US" sz="2000" u="none" strike="noStrike" dirty="0">
                          <a:effectLst/>
                        </a:rPr>
                        <a:t>in advance of using office space</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8622715"/>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477461317"/>
                  </a:ext>
                </a:extLst>
              </a:tr>
              <a:tr h="228600">
                <a:tc>
                  <a:txBody>
                    <a:bodyPr/>
                    <a:lstStyle/>
                    <a:p>
                      <a:pPr algn="l" fontAlgn="b"/>
                      <a:r>
                        <a:rPr lang="en-US" sz="2000" u="none" strike="noStrike">
                          <a:effectLst/>
                        </a:rPr>
                        <a:t>Assets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Net Assets</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755370014"/>
                  </a:ext>
                </a:extLst>
              </a:tr>
              <a:tr h="228600">
                <a:tc>
                  <a:txBody>
                    <a:bodyPr/>
                    <a:lstStyle/>
                    <a:p>
                      <a:pPr algn="l" fontAlgn="b"/>
                      <a:r>
                        <a:rPr lang="en-US" sz="2000" u="none" strike="noStrike">
                          <a:effectLst/>
                        </a:rPr>
                        <a:t>Cash</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446690964"/>
                  </a:ext>
                </a:extLst>
              </a:tr>
              <a:tr h="22860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853586242"/>
                  </a:ext>
                </a:extLst>
              </a:tr>
              <a:tr h="228600">
                <a:tc>
                  <a:txBody>
                    <a:bodyPr/>
                    <a:lstStyle/>
                    <a:p>
                      <a:pPr algn="l" fontAlgn="b"/>
                      <a:r>
                        <a:rPr lang="en-US" sz="2000" u="none" strike="noStrike">
                          <a:effectLst/>
                        </a:rPr>
                        <a:t>Prepaid rent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169407641"/>
                  </a:ext>
                </a:extLst>
              </a:tr>
              <a:tr h="23622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4576488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19194564"/>
              </p:ext>
            </p:extLst>
          </p:nvPr>
        </p:nvGraphicFramePr>
        <p:xfrm>
          <a:off x="6406606" y="2524216"/>
          <a:ext cx="4673600" cy="15621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3194486126"/>
                    </a:ext>
                  </a:extLst>
                </a:gridCol>
                <a:gridCol w="305839">
                  <a:extLst>
                    <a:ext uri="{9D8B030D-6E8A-4147-A177-3AD203B41FA5}">
                      <a16:colId xmlns:a16="http://schemas.microsoft.com/office/drawing/2014/main" val="1511137069"/>
                    </a:ext>
                  </a:extLst>
                </a:gridCol>
                <a:gridCol w="1357160">
                  <a:extLst>
                    <a:ext uri="{9D8B030D-6E8A-4147-A177-3AD203B41FA5}">
                      <a16:colId xmlns:a16="http://schemas.microsoft.com/office/drawing/2014/main" val="315892175"/>
                    </a:ext>
                  </a:extLst>
                </a:gridCol>
                <a:gridCol w="305839">
                  <a:extLst>
                    <a:ext uri="{9D8B030D-6E8A-4147-A177-3AD203B41FA5}">
                      <a16:colId xmlns:a16="http://schemas.microsoft.com/office/drawing/2014/main" val="3788662916"/>
                    </a:ext>
                  </a:extLst>
                </a:gridCol>
                <a:gridCol w="1357160">
                  <a:extLst>
                    <a:ext uri="{9D8B030D-6E8A-4147-A177-3AD203B41FA5}">
                      <a16:colId xmlns:a16="http://schemas.microsoft.com/office/drawing/2014/main" val="1667066546"/>
                    </a:ext>
                  </a:extLst>
                </a:gridCol>
              </a:tblGrid>
              <a:tr h="228600">
                <a:tc gridSpan="5">
                  <a:txBody>
                    <a:bodyPr/>
                    <a:lstStyle/>
                    <a:p>
                      <a:pPr algn="l" fontAlgn="b"/>
                      <a:r>
                        <a:rPr lang="en-US" sz="2000" u="none" strike="noStrike" dirty="0">
                          <a:effectLst/>
                        </a:rPr>
                        <a:t>Recognize rent when office space used</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4944886"/>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4205856230"/>
                  </a:ext>
                </a:extLst>
              </a:tr>
              <a:tr h="228600">
                <a:tc>
                  <a:txBody>
                    <a:bodyPr/>
                    <a:lstStyle/>
                    <a:p>
                      <a:pPr algn="l" fontAlgn="b"/>
                      <a:r>
                        <a:rPr lang="en-US" sz="2000" u="none" strike="noStrike">
                          <a:effectLst/>
                        </a:rPr>
                        <a:t>Assets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Net Assets</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256581350"/>
                  </a:ext>
                </a:extLst>
              </a:tr>
              <a:tr h="228600">
                <a:tc>
                  <a:txBody>
                    <a:bodyPr/>
                    <a:lstStyle/>
                    <a:p>
                      <a:pPr algn="l" fontAlgn="b"/>
                      <a:r>
                        <a:rPr lang="en-US" sz="2000" u="none" strike="noStrike">
                          <a:effectLst/>
                        </a:rPr>
                        <a:t>Prepaid rent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Rent expense</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378525898"/>
                  </a:ext>
                </a:extLst>
              </a:tr>
              <a:tr h="23622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-1,000</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949313480"/>
                  </a:ext>
                </a:extLst>
              </a:tr>
            </a:tbl>
          </a:graphicData>
        </a:graphic>
      </p:graphicFrame>
    </p:spTree>
    <p:extLst>
      <p:ext uri="{BB962C8B-B14F-4D97-AF65-F5344CB8AC3E}">
        <p14:creationId xmlns:p14="http://schemas.microsoft.com/office/powerpoint/2010/main" val="3233979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012466"/>
              </p:ext>
            </p:extLst>
          </p:nvPr>
        </p:nvGraphicFramePr>
        <p:xfrm>
          <a:off x="894080" y="2569936"/>
          <a:ext cx="4673600" cy="18669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2480734627"/>
                    </a:ext>
                  </a:extLst>
                </a:gridCol>
                <a:gridCol w="305839">
                  <a:extLst>
                    <a:ext uri="{9D8B030D-6E8A-4147-A177-3AD203B41FA5}">
                      <a16:colId xmlns:a16="http://schemas.microsoft.com/office/drawing/2014/main" val="1633937678"/>
                    </a:ext>
                  </a:extLst>
                </a:gridCol>
                <a:gridCol w="1357160">
                  <a:extLst>
                    <a:ext uri="{9D8B030D-6E8A-4147-A177-3AD203B41FA5}">
                      <a16:colId xmlns:a16="http://schemas.microsoft.com/office/drawing/2014/main" val="4185388589"/>
                    </a:ext>
                  </a:extLst>
                </a:gridCol>
                <a:gridCol w="305839">
                  <a:extLst>
                    <a:ext uri="{9D8B030D-6E8A-4147-A177-3AD203B41FA5}">
                      <a16:colId xmlns:a16="http://schemas.microsoft.com/office/drawing/2014/main" val="487575501"/>
                    </a:ext>
                  </a:extLst>
                </a:gridCol>
                <a:gridCol w="1357160">
                  <a:extLst>
                    <a:ext uri="{9D8B030D-6E8A-4147-A177-3AD203B41FA5}">
                      <a16:colId xmlns:a16="http://schemas.microsoft.com/office/drawing/2014/main" val="494152287"/>
                    </a:ext>
                  </a:extLst>
                </a:gridCol>
              </a:tblGrid>
              <a:tr h="228600">
                <a:tc gridSpan="5">
                  <a:txBody>
                    <a:bodyPr/>
                    <a:lstStyle/>
                    <a:p>
                      <a:pPr algn="l" fontAlgn="b"/>
                      <a:r>
                        <a:rPr lang="en-US" sz="2000" u="none" strike="noStrike">
                          <a:effectLst/>
                        </a:rPr>
                        <a:t>Use of office space for the month and rent to be paid later</a:t>
                      </a:r>
                      <a:endParaRPr lang="en-US" sz="2000" b="0"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1511008"/>
                  </a:ext>
                </a:extLst>
              </a:tr>
              <a:tr h="228600">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594704633"/>
                  </a:ext>
                </a:extLst>
              </a:tr>
              <a:tr h="228600">
                <a:tc>
                  <a:txBody>
                    <a:bodyPr/>
                    <a:lstStyle/>
                    <a:p>
                      <a:pPr algn="l" fontAlgn="b"/>
                      <a:r>
                        <a:rPr lang="en-US" sz="2000" u="none" strike="noStrike">
                          <a:effectLst/>
                        </a:rPr>
                        <a:t>Assets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Net Assets</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804907706"/>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Rent payable</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Rent expense</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4144124531"/>
                  </a:ext>
                </a:extLst>
              </a:tr>
              <a:tr h="23622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smtClean="0">
                          <a:effectLst/>
                        </a:rPr>
                        <a:t>-1,000</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38078926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99617025"/>
              </p:ext>
            </p:extLst>
          </p:nvPr>
        </p:nvGraphicFramePr>
        <p:xfrm>
          <a:off x="6284685" y="2569936"/>
          <a:ext cx="4673600" cy="1562100"/>
        </p:xfrm>
        <a:graphic>
          <a:graphicData uri="http://schemas.openxmlformats.org/drawingml/2006/table">
            <a:tbl>
              <a:tblPr>
                <a:tableStyleId>{5C22544A-7EE6-4342-B048-85BDC9FD1C3A}</a:tableStyleId>
              </a:tblPr>
              <a:tblGrid>
                <a:gridCol w="1347602">
                  <a:extLst>
                    <a:ext uri="{9D8B030D-6E8A-4147-A177-3AD203B41FA5}">
                      <a16:colId xmlns:a16="http://schemas.microsoft.com/office/drawing/2014/main" val="1535507581"/>
                    </a:ext>
                  </a:extLst>
                </a:gridCol>
                <a:gridCol w="305839">
                  <a:extLst>
                    <a:ext uri="{9D8B030D-6E8A-4147-A177-3AD203B41FA5}">
                      <a16:colId xmlns:a16="http://schemas.microsoft.com/office/drawing/2014/main" val="927064045"/>
                    </a:ext>
                  </a:extLst>
                </a:gridCol>
                <a:gridCol w="1357160">
                  <a:extLst>
                    <a:ext uri="{9D8B030D-6E8A-4147-A177-3AD203B41FA5}">
                      <a16:colId xmlns:a16="http://schemas.microsoft.com/office/drawing/2014/main" val="2316936187"/>
                    </a:ext>
                  </a:extLst>
                </a:gridCol>
                <a:gridCol w="305839">
                  <a:extLst>
                    <a:ext uri="{9D8B030D-6E8A-4147-A177-3AD203B41FA5}">
                      <a16:colId xmlns:a16="http://schemas.microsoft.com/office/drawing/2014/main" val="1587078330"/>
                    </a:ext>
                  </a:extLst>
                </a:gridCol>
                <a:gridCol w="1357160">
                  <a:extLst>
                    <a:ext uri="{9D8B030D-6E8A-4147-A177-3AD203B41FA5}">
                      <a16:colId xmlns:a16="http://schemas.microsoft.com/office/drawing/2014/main" val="2966234423"/>
                    </a:ext>
                  </a:extLst>
                </a:gridCol>
              </a:tblGrid>
              <a:tr h="228600">
                <a:tc gridSpan="5">
                  <a:txBody>
                    <a:bodyPr/>
                    <a:lstStyle/>
                    <a:p>
                      <a:pPr algn="l" fontAlgn="b"/>
                      <a:r>
                        <a:rPr lang="en-US" sz="2000" u="none" strike="noStrike" dirty="0">
                          <a:effectLst/>
                        </a:rPr>
                        <a:t>Payment of rent used before payment made</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502500"/>
                  </a:ext>
                </a:extLst>
              </a:tr>
              <a:tr h="228600">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625397692"/>
                  </a:ext>
                </a:extLst>
              </a:tr>
              <a:tr h="228600">
                <a:tc>
                  <a:txBody>
                    <a:bodyPr/>
                    <a:lstStyle/>
                    <a:p>
                      <a:pPr algn="l" fontAlgn="b"/>
                      <a:r>
                        <a:rPr lang="en-US" sz="2000" u="none" strike="noStrike">
                          <a:effectLst/>
                        </a:rPr>
                        <a:t>Assets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Liabilities</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ctr" fontAlgn="b"/>
                      <a:r>
                        <a:rPr lang="en-US" sz="2000" u="none" strike="noStrike">
                          <a:effectLst/>
                        </a:rPr>
                        <a:t>+</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Net Assets</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612540709"/>
                  </a:ext>
                </a:extLst>
              </a:tr>
              <a:tr h="228600">
                <a:tc>
                  <a:txBody>
                    <a:bodyPr/>
                    <a:lstStyle/>
                    <a:p>
                      <a:pPr algn="l" fontAlgn="b"/>
                      <a:r>
                        <a:rPr lang="en-US" sz="2000" u="none" strike="noStrike">
                          <a:effectLst/>
                        </a:rPr>
                        <a:t>Cash</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Rent payable</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911719072"/>
                  </a:ext>
                </a:extLst>
              </a:tr>
              <a:tr h="236220">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-1,000</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898547354"/>
                  </a:ext>
                </a:extLst>
              </a:tr>
            </a:tbl>
          </a:graphicData>
        </a:graphic>
      </p:graphicFrame>
    </p:spTree>
    <p:extLst>
      <p:ext uri="{BB962C8B-B14F-4D97-AF65-F5344CB8AC3E}">
        <p14:creationId xmlns:p14="http://schemas.microsoft.com/office/powerpoint/2010/main" val="65225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Record </a:t>
            </a:r>
            <a:endParaRPr lang="en-US" dirty="0"/>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Journalize - Diary of a business</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Post – From journal to ledger in a T-account</a:t>
            </a:r>
          </a:p>
          <a:p>
            <a:r>
              <a:rPr lang="en-US" sz="3200" dirty="0" smtClean="0">
                <a:latin typeface="Times New Roman" panose="02020603050405020304" pitchFamily="18" charset="0"/>
                <a:cs typeface="Times New Roman" panose="02020603050405020304" pitchFamily="18" charset="0"/>
              </a:rPr>
              <a:t>Trial balance – Each account and its balance </a:t>
            </a:r>
          </a:p>
        </p:txBody>
      </p:sp>
      <p:sp>
        <p:nvSpPr>
          <p:cNvPr id="7" name="Rectangle 2"/>
          <p:cNvSpPr>
            <a:spLocks noChangeArrowheads="1"/>
          </p:cNvSpPr>
          <p:nvPr/>
        </p:nvSpPr>
        <p:spPr bwMode="auto">
          <a:xfrm>
            <a:off x="3760787" y="2936875"/>
            <a:ext cx="12998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4564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Father of accounting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55000" lnSpcReduction="20000"/>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6172200" y="753980"/>
            <a:ext cx="5181600" cy="5228670"/>
          </a:xfrm>
        </p:spPr>
        <p:txBody>
          <a:bodyPr>
            <a:normAutofit fontScale="55000" lnSpcReduction="20000"/>
          </a:bodyPr>
          <a:lstStyle/>
          <a:p>
            <a:pPr marL="0" indent="0">
              <a:buNone/>
            </a:pPr>
            <a:endParaRPr lang="en-US" sz="3800" dirty="0" smtClean="0">
              <a:latin typeface="Times New Roman" panose="02020603050405020304" pitchFamily="18" charset="0"/>
              <a:cs typeface="Times New Roman" panose="02020603050405020304" pitchFamily="18" charset="0"/>
            </a:endParaRPr>
          </a:p>
          <a:p>
            <a:pPr marL="0" lvl="0" indent="0">
              <a:lnSpc>
                <a:spcPct val="100000"/>
              </a:lnSpc>
              <a:spcBef>
                <a:spcPts val="0"/>
              </a:spcBef>
              <a:buNone/>
            </a:pPr>
            <a:endParaRPr lang="en-US" sz="3800" b="1" dirty="0" smtClean="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endParaRPr lang="en-US" sz="3800" b="1" dirty="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endParaRPr lang="en-US" sz="3800" b="1" dirty="0" smtClean="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endParaRPr lang="en-US" sz="3800" b="1" dirty="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0"/>
              </a:spcBef>
              <a:buNone/>
            </a:pPr>
            <a:r>
              <a:rPr lang="en-US" sz="3800" b="1" dirty="0" smtClean="0">
                <a:latin typeface="Times New Roman" panose="02020603050405020304" pitchFamily="18" charset="0"/>
                <a:ea typeface="Arial"/>
                <a:cs typeface="Times New Roman" panose="02020603050405020304" pitchFamily="18" charset="0"/>
                <a:sym typeface="Arial"/>
              </a:rPr>
              <a:t>Franciscan Friar </a:t>
            </a:r>
          </a:p>
          <a:p>
            <a:pPr marL="0" lvl="0" indent="0">
              <a:lnSpc>
                <a:spcPct val="100000"/>
              </a:lnSpc>
              <a:spcBef>
                <a:spcPts val="0"/>
              </a:spcBef>
              <a:buNone/>
            </a:pPr>
            <a:r>
              <a:rPr lang="en-US" sz="3800" b="1" dirty="0" smtClean="0">
                <a:latin typeface="Times New Roman" panose="02020603050405020304" pitchFamily="18" charset="0"/>
                <a:ea typeface="Arial"/>
                <a:cs typeface="Times New Roman" panose="02020603050405020304" pitchFamily="18" charset="0"/>
                <a:sym typeface="Arial"/>
              </a:rPr>
              <a:t>Lived 1447 </a:t>
            </a:r>
            <a:r>
              <a:rPr lang="en-US" sz="3800" b="1" dirty="0">
                <a:latin typeface="Times New Roman" panose="02020603050405020304" pitchFamily="18" charset="0"/>
                <a:ea typeface="Arial"/>
                <a:cs typeface="Times New Roman" panose="02020603050405020304" pitchFamily="18" charset="0"/>
                <a:sym typeface="Arial"/>
              </a:rPr>
              <a:t>- </a:t>
            </a:r>
            <a:r>
              <a:rPr lang="en-US" sz="3800" b="1" dirty="0" smtClean="0">
                <a:latin typeface="Times New Roman" panose="02020603050405020304" pitchFamily="18" charset="0"/>
                <a:ea typeface="Arial"/>
                <a:cs typeface="Times New Roman" panose="02020603050405020304" pitchFamily="18" charset="0"/>
                <a:sym typeface="Arial"/>
              </a:rPr>
              <a:t>1517</a:t>
            </a:r>
            <a:endParaRPr lang="en-US" sz="3800" b="1" dirty="0">
              <a:latin typeface="Times New Roman" panose="02020603050405020304" pitchFamily="18" charset="0"/>
              <a:ea typeface="Arial"/>
              <a:cs typeface="Times New Roman" panose="02020603050405020304" pitchFamily="18" charset="0"/>
              <a:sym typeface="Arial"/>
            </a:endParaRPr>
          </a:p>
          <a:p>
            <a:pPr marL="0" lvl="0" indent="0">
              <a:lnSpc>
                <a:spcPct val="100000"/>
              </a:lnSpc>
              <a:spcBef>
                <a:spcPts val="1600"/>
              </a:spcBef>
              <a:buNone/>
            </a:pPr>
            <a:r>
              <a:rPr lang="en-US" sz="3800" dirty="0">
                <a:latin typeface="Times New Roman" panose="02020603050405020304" pitchFamily="18" charset="0"/>
                <a:ea typeface="Arial"/>
                <a:cs typeface="Times New Roman" panose="02020603050405020304" pitchFamily="18" charset="0"/>
                <a:sym typeface="Arial"/>
              </a:rPr>
              <a:t>Consider also living at the same time were:</a:t>
            </a:r>
          </a:p>
          <a:p>
            <a:pPr marL="0" lvl="0" indent="0">
              <a:lnSpc>
                <a:spcPct val="100000"/>
              </a:lnSpc>
              <a:spcBef>
                <a:spcPts val="1600"/>
              </a:spcBef>
              <a:buNone/>
            </a:pPr>
            <a:r>
              <a:rPr lang="en-US" sz="3800" i="1" dirty="0">
                <a:latin typeface="Times New Roman" panose="02020603050405020304" pitchFamily="18" charset="0"/>
                <a:ea typeface="Arial"/>
                <a:cs typeface="Times New Roman" panose="02020603050405020304" pitchFamily="18" charset="0"/>
                <a:sym typeface="Arial"/>
              </a:rPr>
              <a:t>Saint Ignatius Loyola (1491 - 1556)</a:t>
            </a:r>
          </a:p>
          <a:p>
            <a:pPr marL="0" lvl="0" indent="0">
              <a:lnSpc>
                <a:spcPct val="100000"/>
              </a:lnSpc>
              <a:spcBef>
                <a:spcPts val="1600"/>
              </a:spcBef>
              <a:buNone/>
            </a:pPr>
            <a:r>
              <a:rPr lang="en-US" sz="3800" i="1" dirty="0">
                <a:latin typeface="Times New Roman" panose="02020603050405020304" pitchFamily="18" charset="0"/>
                <a:ea typeface="Arial"/>
                <a:cs typeface="Times New Roman" panose="02020603050405020304" pitchFamily="18" charset="0"/>
                <a:sym typeface="Arial"/>
              </a:rPr>
              <a:t>Saint Thomas More (1478 - 1535)</a:t>
            </a:r>
          </a:p>
          <a:p>
            <a:pPr marL="0" lvl="0" indent="0">
              <a:lnSpc>
                <a:spcPct val="100000"/>
              </a:lnSpc>
              <a:spcBef>
                <a:spcPts val="1600"/>
              </a:spcBef>
              <a:buNone/>
            </a:pPr>
            <a:r>
              <a:rPr lang="en-US" sz="3800" i="1" dirty="0">
                <a:latin typeface="Times New Roman" panose="02020603050405020304" pitchFamily="18" charset="0"/>
                <a:ea typeface="Arial"/>
                <a:cs typeface="Times New Roman" panose="02020603050405020304" pitchFamily="18" charset="0"/>
                <a:sym typeface="Arial"/>
              </a:rPr>
              <a:t>Michelangelo </a:t>
            </a:r>
            <a:r>
              <a:rPr lang="en-US" sz="3800" i="1" dirty="0" err="1">
                <a:latin typeface="Times New Roman" panose="02020603050405020304" pitchFamily="18" charset="0"/>
                <a:ea typeface="Arial"/>
                <a:cs typeface="Times New Roman" panose="02020603050405020304" pitchFamily="18" charset="0"/>
                <a:sym typeface="Arial"/>
              </a:rPr>
              <a:t>Buonarroti</a:t>
            </a:r>
            <a:r>
              <a:rPr lang="en-US" sz="3800" i="1" dirty="0">
                <a:latin typeface="Times New Roman" panose="02020603050405020304" pitchFamily="18" charset="0"/>
                <a:ea typeface="Arial"/>
                <a:cs typeface="Times New Roman" panose="02020603050405020304" pitchFamily="18" charset="0"/>
                <a:sym typeface="Arial"/>
              </a:rPr>
              <a:t> (1475 - 1564)</a:t>
            </a:r>
          </a:p>
          <a:p>
            <a:pPr marL="0" lvl="0" indent="0">
              <a:lnSpc>
                <a:spcPct val="100000"/>
              </a:lnSpc>
              <a:spcBef>
                <a:spcPts val="1600"/>
              </a:spcBef>
              <a:buNone/>
            </a:pPr>
            <a:r>
              <a:rPr lang="en-US" sz="3800" i="1" dirty="0">
                <a:latin typeface="Times New Roman" panose="02020603050405020304" pitchFamily="18" charset="0"/>
                <a:ea typeface="Arial"/>
                <a:cs typeface="Times New Roman" panose="02020603050405020304" pitchFamily="18" charset="0"/>
                <a:sym typeface="Arial"/>
              </a:rPr>
              <a:t>Pope Alexander VI (reigned from 1492 - 1503)</a:t>
            </a:r>
          </a:p>
          <a:p>
            <a:pPr marL="0" indent="0">
              <a:buNone/>
            </a:pPr>
            <a:endParaRPr lang="en-US" dirty="0"/>
          </a:p>
        </p:txBody>
      </p:sp>
      <p:pic>
        <p:nvPicPr>
          <p:cNvPr id="5" name="Google Shape;211;p24"/>
          <p:cNvPicPr preferRelativeResize="0"/>
          <p:nvPr/>
        </p:nvPicPr>
        <p:blipFill rotWithShape="1">
          <a:blip r:embed="rId2">
            <a:alphaModFix/>
          </a:blip>
          <a:srcRect l="34413"/>
          <a:stretch/>
        </p:blipFill>
        <p:spPr>
          <a:xfrm>
            <a:off x="1368662" y="2041118"/>
            <a:ext cx="4120675" cy="3531725"/>
          </a:xfrm>
          <a:prstGeom prst="rect">
            <a:avLst/>
          </a:prstGeom>
          <a:noFill/>
          <a:ln>
            <a:noFill/>
          </a:ln>
        </p:spPr>
      </p:pic>
    </p:spTree>
    <p:extLst>
      <p:ext uri="{BB962C8B-B14F-4D97-AF65-F5344CB8AC3E}">
        <p14:creationId xmlns:p14="http://schemas.microsoft.com/office/powerpoint/2010/main" val="596978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Record - Journal</a:t>
            </a:r>
            <a:endParaRPr lang="en-US" dirty="0"/>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Date</a:t>
            </a:r>
          </a:p>
          <a:p>
            <a:r>
              <a:rPr lang="en-US" sz="3200" dirty="0" smtClean="0">
                <a:latin typeface="Times New Roman" panose="02020603050405020304" pitchFamily="18" charset="0"/>
                <a:cs typeface="Times New Roman" panose="02020603050405020304" pitchFamily="18" charset="0"/>
              </a:rPr>
              <a:t>Reference number</a:t>
            </a:r>
          </a:p>
          <a:p>
            <a:r>
              <a:rPr lang="en-US" sz="3200" dirty="0" smtClean="0">
                <a:latin typeface="Times New Roman" panose="02020603050405020304" pitchFamily="18" charset="0"/>
                <a:cs typeface="Times New Roman" panose="02020603050405020304" pitchFamily="18" charset="0"/>
              </a:rPr>
              <a:t>Account titles (Debit and Credit)</a:t>
            </a:r>
          </a:p>
          <a:p>
            <a:r>
              <a:rPr lang="en-US" sz="3200" dirty="0" smtClean="0">
                <a:latin typeface="Times New Roman" panose="02020603050405020304" pitchFamily="18" charset="0"/>
                <a:cs typeface="Times New Roman" panose="02020603050405020304" pitchFamily="18" charset="0"/>
              </a:rPr>
              <a:t>Amounts (Debit and Credit)</a:t>
            </a:r>
          </a:p>
          <a:p>
            <a:r>
              <a:rPr lang="en-US" sz="3200" dirty="0" smtClean="0">
                <a:latin typeface="Times New Roman" panose="02020603050405020304" pitchFamily="18" charset="0"/>
                <a:cs typeface="Times New Roman" panose="02020603050405020304" pitchFamily="18" charset="0"/>
              </a:rPr>
              <a:t>Explanation of the transaction </a:t>
            </a:r>
            <a:endParaRPr 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760787" y="2936875"/>
            <a:ext cx="12998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08300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Record - </a:t>
            </a:r>
            <a:r>
              <a:rPr lang="en-US" dirty="0" smtClean="0">
                <a:latin typeface="Times New Roman" panose="02020603050405020304" pitchFamily="18" charset="0"/>
                <a:cs typeface="Times New Roman" panose="02020603050405020304" pitchFamily="18" charset="0"/>
              </a:rPr>
              <a:t>Journal</a:t>
            </a:r>
            <a:endParaRPr lang="en-US" dirty="0"/>
          </a:p>
        </p:txBody>
      </p:sp>
      <p:sp>
        <p:nvSpPr>
          <p:cNvPr id="3" name="Content Placeholder 2"/>
          <p:cNvSpPr>
            <a:spLocks noGrp="1"/>
          </p:cNvSpPr>
          <p:nvPr>
            <p:ph idx="1"/>
          </p:nvPr>
        </p:nvSpPr>
        <p:spPr>
          <a:xfrm>
            <a:off x="1295402" y="2387940"/>
            <a:ext cx="9601196" cy="331893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System of decreases and increases in accounts</a:t>
            </a:r>
            <a:endParaRPr lang="en-US"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760787" y="2936875"/>
            <a:ext cx="12998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1386873" y="3038816"/>
            <a:ext cx="5841618" cy="3107985"/>
          </a:xfrm>
          <a:prstGeom prst="rect">
            <a:avLst/>
          </a:prstGeom>
        </p:spPr>
      </p:pic>
    </p:spTree>
    <p:extLst>
      <p:ext uri="{BB962C8B-B14F-4D97-AF65-F5344CB8AC3E}">
        <p14:creationId xmlns:p14="http://schemas.microsoft.com/office/powerpoint/2010/main" val="2104874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Record - </a:t>
            </a:r>
            <a:r>
              <a:rPr lang="en-US" dirty="0" smtClean="0">
                <a:latin typeface="Times New Roman" panose="02020603050405020304" pitchFamily="18" charset="0"/>
                <a:cs typeface="Times New Roman" panose="02020603050405020304" pitchFamily="18" charset="0"/>
              </a:rPr>
              <a:t>Journal</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4630276"/>
              </p:ext>
            </p:extLst>
          </p:nvPr>
        </p:nvGraphicFramePr>
        <p:xfrm>
          <a:off x="1411651" y="2960932"/>
          <a:ext cx="9209456" cy="1554480"/>
        </p:xfrm>
        <a:graphic>
          <a:graphicData uri="http://schemas.openxmlformats.org/drawingml/2006/table">
            <a:tbl>
              <a:tblPr>
                <a:tableStyleId>{5C22544A-7EE6-4342-B048-85BDC9FD1C3A}</a:tableStyleId>
              </a:tblPr>
              <a:tblGrid>
                <a:gridCol w="957061">
                  <a:extLst>
                    <a:ext uri="{9D8B030D-6E8A-4147-A177-3AD203B41FA5}">
                      <a16:colId xmlns:a16="http://schemas.microsoft.com/office/drawing/2014/main" val="2764917370"/>
                    </a:ext>
                  </a:extLst>
                </a:gridCol>
                <a:gridCol w="1209870">
                  <a:extLst>
                    <a:ext uri="{9D8B030D-6E8A-4147-A177-3AD203B41FA5}">
                      <a16:colId xmlns:a16="http://schemas.microsoft.com/office/drawing/2014/main" val="2055941449"/>
                    </a:ext>
                  </a:extLst>
                </a:gridCol>
                <a:gridCol w="4695017">
                  <a:extLst>
                    <a:ext uri="{9D8B030D-6E8A-4147-A177-3AD203B41FA5}">
                      <a16:colId xmlns:a16="http://schemas.microsoft.com/office/drawing/2014/main" val="3747086638"/>
                    </a:ext>
                  </a:extLst>
                </a:gridCol>
                <a:gridCol w="1173754">
                  <a:extLst>
                    <a:ext uri="{9D8B030D-6E8A-4147-A177-3AD203B41FA5}">
                      <a16:colId xmlns:a16="http://schemas.microsoft.com/office/drawing/2014/main" val="3074720195"/>
                    </a:ext>
                  </a:extLst>
                </a:gridCol>
                <a:gridCol w="1173754">
                  <a:extLst>
                    <a:ext uri="{9D8B030D-6E8A-4147-A177-3AD203B41FA5}">
                      <a16:colId xmlns:a16="http://schemas.microsoft.com/office/drawing/2014/main" val="2268189151"/>
                    </a:ext>
                  </a:extLst>
                </a:gridCol>
              </a:tblGrid>
              <a:tr h="175260">
                <a:tc>
                  <a:txBody>
                    <a:bodyPr/>
                    <a:lstStyle/>
                    <a:p>
                      <a:pPr algn="l" rtl="0" fontAlgn="b"/>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a:effectLst/>
                        </a:rPr>
                        <a:t>Date</a:t>
                      </a:r>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a:effectLst/>
                        </a:rPr>
                        <a:t>Account Titles and Explanation</a:t>
                      </a:r>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a:effectLst/>
                        </a:rPr>
                        <a:t>Debit</a:t>
                      </a:r>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a:effectLst/>
                        </a:rPr>
                        <a:t>Credit </a:t>
                      </a:r>
                      <a:endParaRPr lang="en-US" sz="2000" b="0" i="0" u="none" strike="noStrike">
                        <a:solidFill>
                          <a:srgbClr val="000000"/>
                        </a:solidFill>
                        <a:effectLst/>
                        <a:latin typeface="Aptos Narrow"/>
                      </a:endParaRPr>
                    </a:p>
                  </a:txBody>
                  <a:tcPr marL="7620" marR="7620" marT="7620" marB="0" anchor="b"/>
                </a:tc>
                <a:extLst>
                  <a:ext uri="{0D108BD9-81ED-4DB2-BD59-A6C34878D82A}">
                    <a16:rowId xmlns:a16="http://schemas.microsoft.com/office/drawing/2014/main" val="2422531864"/>
                  </a:ext>
                </a:extLst>
              </a:tr>
              <a:tr h="175260">
                <a:tc>
                  <a:txBody>
                    <a:bodyPr/>
                    <a:lstStyle/>
                    <a:p>
                      <a:pPr algn="r" fontAlgn="b"/>
                      <a:r>
                        <a:rPr lang="en-US" sz="2000" u="none" strike="noStrike">
                          <a:effectLst/>
                        </a:rPr>
                        <a:t>1</a:t>
                      </a:r>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30 April</a:t>
                      </a:r>
                    </a:p>
                  </a:txBody>
                  <a:tcPr marL="7620" marR="7620" marT="7620" marB="0" anchor="b"/>
                </a:tc>
                <a:tc>
                  <a:txBody>
                    <a:bodyPr/>
                    <a:lstStyle/>
                    <a:p>
                      <a:pPr algn="l" fontAlgn="b"/>
                      <a:r>
                        <a:rPr lang="en-US" sz="2000" u="none" strike="noStrike" dirty="0">
                          <a:effectLst/>
                        </a:rPr>
                        <a:t>Cash    (+A)</a:t>
                      </a:r>
                      <a:endParaRPr lang="en-US" sz="2000" b="0" i="0" u="none" strike="noStrike" dirty="0">
                        <a:solidFill>
                          <a:srgbClr val="000000"/>
                        </a:solidFill>
                        <a:effectLst/>
                        <a:latin typeface="Aptos Narrow"/>
                      </a:endParaRPr>
                    </a:p>
                  </a:txBody>
                  <a:tcPr marL="7620" marR="7620" marT="7620" marB="0" anchor="b"/>
                </a:tc>
                <a:tc>
                  <a:txBody>
                    <a:bodyPr/>
                    <a:lstStyle/>
                    <a:p>
                      <a:pPr algn="r" fontAlgn="b"/>
                      <a:r>
                        <a:rPr lang="en-US" sz="2000" u="none" strike="noStrike">
                          <a:effectLst/>
                        </a:rPr>
                        <a:t>1,000</a:t>
                      </a:r>
                      <a:endParaRPr lang="en-US" sz="2000" b="0" i="0" u="none" strike="noStrike">
                        <a:solidFill>
                          <a:srgbClr val="000000"/>
                        </a:solidFill>
                        <a:effectLst/>
                        <a:latin typeface="Aptos Narrow"/>
                      </a:endParaRPr>
                    </a:p>
                  </a:txBody>
                  <a:tcPr marL="7620" marR="7620" marT="7620" marB="0" anchor="b"/>
                </a:tc>
                <a:tc>
                  <a:txBody>
                    <a:bodyPr/>
                    <a:lstStyle/>
                    <a:p>
                      <a:pPr algn="l" fontAlgn="b"/>
                      <a:endParaRPr lang="en-US" sz="2000" b="0" i="0" u="none" strike="noStrike">
                        <a:solidFill>
                          <a:srgbClr val="000000"/>
                        </a:solidFill>
                        <a:effectLst/>
                        <a:latin typeface="Aptos Narrow"/>
                      </a:endParaRPr>
                    </a:p>
                  </a:txBody>
                  <a:tcPr marL="7620" marR="7620" marT="7620" marB="0" anchor="b"/>
                </a:tc>
                <a:extLst>
                  <a:ext uri="{0D108BD9-81ED-4DB2-BD59-A6C34878D82A}">
                    <a16:rowId xmlns:a16="http://schemas.microsoft.com/office/drawing/2014/main" val="2413656185"/>
                  </a:ext>
                </a:extLst>
              </a:tr>
              <a:tr h="175260">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dirty="0">
                          <a:effectLst/>
                        </a:rPr>
                        <a:t>        </a:t>
                      </a:r>
                      <a:r>
                        <a:rPr lang="en-US" sz="2000" u="none" strike="noStrike" dirty="0" smtClean="0">
                          <a:effectLst/>
                        </a:rPr>
                        <a:t>Tuition </a:t>
                      </a:r>
                      <a:r>
                        <a:rPr lang="en-US" sz="2000" u="none" strike="noStrike" dirty="0">
                          <a:effectLst/>
                        </a:rPr>
                        <a:t>Revenue   (+NA)</a:t>
                      </a:r>
                      <a:endParaRPr lang="en-US" sz="2000" b="0" i="0" u="none" strike="noStrike" dirty="0">
                        <a:solidFill>
                          <a:srgbClr val="000000"/>
                        </a:solidFill>
                        <a:effectLst/>
                        <a:latin typeface="Aptos Narrow"/>
                      </a:endParaRPr>
                    </a:p>
                  </a:txBody>
                  <a:tcPr marL="7620" marR="7620" marT="7620" marB="0" anchor="b"/>
                </a:tc>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r" fontAlgn="b"/>
                      <a:r>
                        <a:rPr lang="en-US" sz="2000" u="none" strike="noStrike" dirty="0">
                          <a:effectLst/>
                        </a:rPr>
                        <a:t>1,000</a:t>
                      </a:r>
                      <a:endParaRPr lang="en-US" sz="2000" b="0" i="0" u="none" strike="noStrike" dirty="0">
                        <a:solidFill>
                          <a:srgbClr val="000000"/>
                        </a:solidFill>
                        <a:effectLst/>
                        <a:latin typeface="Aptos Narrow"/>
                      </a:endParaRPr>
                    </a:p>
                  </a:txBody>
                  <a:tcPr marL="7620" marR="7620" marT="7620" marB="0" anchor="b"/>
                </a:tc>
                <a:extLst>
                  <a:ext uri="{0D108BD9-81ED-4DB2-BD59-A6C34878D82A}">
                    <a16:rowId xmlns:a16="http://schemas.microsoft.com/office/drawing/2014/main" val="1023392117"/>
                  </a:ext>
                </a:extLst>
              </a:tr>
              <a:tr h="175260">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l" fontAlgn="b"/>
                      <a:r>
                        <a:rPr lang="en-US" sz="2000" u="none" strike="noStrike" dirty="0">
                          <a:effectLst/>
                        </a:rPr>
                        <a:t>To record collection of tuition revenue for the month </a:t>
                      </a:r>
                      <a:endParaRPr lang="en-US" sz="2000" b="0" i="0" u="none" strike="noStrike" dirty="0">
                        <a:solidFill>
                          <a:srgbClr val="000000"/>
                        </a:solidFill>
                        <a:effectLst/>
                        <a:latin typeface="Aptos Narrow"/>
                      </a:endParaRPr>
                    </a:p>
                  </a:txBody>
                  <a:tcPr marL="7620" marR="7620" marT="7620" marB="0" anchor="b"/>
                </a:tc>
                <a:tc>
                  <a:txBody>
                    <a:bodyPr/>
                    <a:lstStyle/>
                    <a:p>
                      <a:pPr algn="l" fontAlgn="b"/>
                      <a:endParaRPr lang="en-US" sz="2000" b="0" i="0" u="none" strike="noStrike">
                        <a:solidFill>
                          <a:srgbClr val="000000"/>
                        </a:solidFill>
                        <a:effectLst/>
                        <a:latin typeface="Aptos Narrow"/>
                      </a:endParaRPr>
                    </a:p>
                  </a:txBody>
                  <a:tcPr marL="7620" marR="7620" marT="7620" marB="0" anchor="b"/>
                </a:tc>
                <a:tc>
                  <a:txBody>
                    <a:bodyPr/>
                    <a:lstStyle/>
                    <a:p>
                      <a:pPr algn="l" fontAlgn="b"/>
                      <a:endParaRPr lang="en-US" sz="2000" b="0" i="0" u="none" strike="noStrike" dirty="0">
                        <a:solidFill>
                          <a:srgbClr val="000000"/>
                        </a:solidFill>
                        <a:effectLst/>
                        <a:latin typeface="Aptos Narrow"/>
                      </a:endParaRPr>
                    </a:p>
                  </a:txBody>
                  <a:tcPr marL="7620" marR="7620" marT="7620" marB="0" anchor="b"/>
                </a:tc>
                <a:extLst>
                  <a:ext uri="{0D108BD9-81ED-4DB2-BD59-A6C34878D82A}">
                    <a16:rowId xmlns:a16="http://schemas.microsoft.com/office/drawing/2014/main" val="1744701487"/>
                  </a:ext>
                </a:extLst>
              </a:tr>
            </a:tbl>
          </a:graphicData>
        </a:graphic>
      </p:graphicFrame>
    </p:spTree>
    <p:extLst>
      <p:ext uri="{BB962C8B-B14F-4D97-AF65-F5344CB8AC3E}">
        <p14:creationId xmlns:p14="http://schemas.microsoft.com/office/powerpoint/2010/main" val="751512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Record </a:t>
            </a:r>
            <a:r>
              <a:rPr lang="en-US" dirty="0" smtClean="0">
                <a:latin typeface="Times New Roman" panose="02020603050405020304" pitchFamily="18" charset="0"/>
                <a:cs typeface="Times New Roman" panose="02020603050405020304" pitchFamily="18" charset="0"/>
              </a:rPr>
              <a:t>– Ledger</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a:t>
            </a:r>
          </a:p>
        </p:txBody>
      </p:sp>
      <p:sp>
        <p:nvSpPr>
          <p:cNvPr id="7" name="Rectangle 2"/>
          <p:cNvSpPr>
            <a:spLocks noChangeArrowheads="1"/>
          </p:cNvSpPr>
          <p:nvPr/>
        </p:nvSpPr>
        <p:spPr bwMode="auto">
          <a:xfrm>
            <a:off x="3760787" y="2936875"/>
            <a:ext cx="12998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86274243"/>
              </p:ext>
            </p:extLst>
          </p:nvPr>
        </p:nvGraphicFramePr>
        <p:xfrm>
          <a:off x="1562894" y="2944813"/>
          <a:ext cx="2692400" cy="96774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018287139"/>
                    </a:ext>
                  </a:extLst>
                </a:gridCol>
                <a:gridCol w="673100">
                  <a:extLst>
                    <a:ext uri="{9D8B030D-6E8A-4147-A177-3AD203B41FA5}">
                      <a16:colId xmlns:a16="http://schemas.microsoft.com/office/drawing/2014/main" val="1260494589"/>
                    </a:ext>
                  </a:extLst>
                </a:gridCol>
                <a:gridCol w="673100">
                  <a:extLst>
                    <a:ext uri="{9D8B030D-6E8A-4147-A177-3AD203B41FA5}">
                      <a16:colId xmlns:a16="http://schemas.microsoft.com/office/drawing/2014/main" val="3976300967"/>
                    </a:ext>
                  </a:extLst>
                </a:gridCol>
                <a:gridCol w="673100">
                  <a:extLst>
                    <a:ext uri="{9D8B030D-6E8A-4147-A177-3AD203B41FA5}">
                      <a16:colId xmlns:a16="http://schemas.microsoft.com/office/drawing/2014/main" val="688152885"/>
                    </a:ext>
                  </a:extLst>
                </a:gridCol>
              </a:tblGrid>
              <a:tr h="327660">
                <a:tc gridSpan="4">
                  <a:txBody>
                    <a:bodyPr/>
                    <a:lstStyle/>
                    <a:p>
                      <a:pPr algn="ctr" fontAlgn="b"/>
                      <a:r>
                        <a:rPr lang="en-US" sz="2000" u="none" strike="noStrike" dirty="0">
                          <a:effectLst/>
                        </a:rPr>
                        <a:t>Cash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6483582"/>
                  </a:ext>
                </a:extLst>
              </a:tr>
              <a:tr h="320040">
                <a:tc gridSpan="2">
                  <a:txBody>
                    <a:bodyPr/>
                    <a:lstStyle/>
                    <a:p>
                      <a:pPr algn="l" fontAlgn="b"/>
                      <a:r>
                        <a:rPr lang="en-US" sz="2000" u="none" strike="noStrike">
                          <a:effectLst/>
                        </a:rPr>
                        <a:t>1.     1,000</a:t>
                      </a:r>
                      <a:endParaRPr lang="en-US" sz="2000" b="0"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702331726"/>
                  </a:ext>
                </a:extLst>
              </a:tr>
              <a:tr h="320040">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694534245"/>
                  </a:ext>
                </a:extLst>
              </a:tr>
            </a:tbl>
          </a:graphicData>
        </a:graphic>
      </p:graphicFrame>
      <p:graphicFrame>
        <p:nvGraphicFramePr>
          <p:cNvPr id="9" name="Table 8"/>
          <p:cNvGraphicFramePr>
            <a:graphicFrameLocks noGrp="1"/>
          </p:cNvGraphicFramePr>
          <p:nvPr/>
        </p:nvGraphicFramePr>
        <p:xfrm>
          <a:off x="4749800" y="2944813"/>
          <a:ext cx="2692400" cy="96774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968915566"/>
                    </a:ext>
                  </a:extLst>
                </a:gridCol>
                <a:gridCol w="673100">
                  <a:extLst>
                    <a:ext uri="{9D8B030D-6E8A-4147-A177-3AD203B41FA5}">
                      <a16:colId xmlns:a16="http://schemas.microsoft.com/office/drawing/2014/main" val="2622547500"/>
                    </a:ext>
                  </a:extLst>
                </a:gridCol>
                <a:gridCol w="673100">
                  <a:extLst>
                    <a:ext uri="{9D8B030D-6E8A-4147-A177-3AD203B41FA5}">
                      <a16:colId xmlns:a16="http://schemas.microsoft.com/office/drawing/2014/main" val="1746614167"/>
                    </a:ext>
                  </a:extLst>
                </a:gridCol>
                <a:gridCol w="673100">
                  <a:extLst>
                    <a:ext uri="{9D8B030D-6E8A-4147-A177-3AD203B41FA5}">
                      <a16:colId xmlns:a16="http://schemas.microsoft.com/office/drawing/2014/main" val="73789182"/>
                    </a:ext>
                  </a:extLst>
                </a:gridCol>
              </a:tblGrid>
              <a:tr h="327660">
                <a:tc gridSpan="4">
                  <a:txBody>
                    <a:bodyPr/>
                    <a:lstStyle/>
                    <a:p>
                      <a:pPr algn="ctr" fontAlgn="b"/>
                      <a:r>
                        <a:rPr lang="en-US" sz="2000" u="none" strike="noStrike" dirty="0">
                          <a:effectLst/>
                        </a:rPr>
                        <a:t>Tuition Revenue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7378263"/>
                  </a:ext>
                </a:extLst>
              </a:tr>
              <a:tr h="320040">
                <a:tc>
                  <a:txBody>
                    <a:bodyPr/>
                    <a:lstStyle/>
                    <a:p>
                      <a:pPr algn="l" fontAlgn="b"/>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gridSpan="2">
                  <a:txBody>
                    <a:bodyPr/>
                    <a:lstStyle/>
                    <a:p>
                      <a:pPr algn="l" fontAlgn="b"/>
                      <a:r>
                        <a:rPr lang="en-US" sz="2000" u="none" strike="noStrike" dirty="0">
                          <a:effectLst/>
                        </a:rPr>
                        <a:t>1.     1,000</a:t>
                      </a:r>
                      <a:endParaRPr lang="en-US" sz="20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3322530259"/>
                  </a:ext>
                </a:extLst>
              </a:tr>
              <a:tr h="320040">
                <a:tc>
                  <a:txBody>
                    <a:bodyPr/>
                    <a:lstStyle/>
                    <a:p>
                      <a:pPr algn="l" fontAlgn="b"/>
                      <a:endParaRPr lang="en-US"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n-US" sz="20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675360214"/>
                  </a:ext>
                </a:extLst>
              </a:tr>
            </a:tbl>
          </a:graphicData>
        </a:graphic>
      </p:graphicFrame>
    </p:spTree>
    <p:extLst>
      <p:ext uri="{BB962C8B-B14F-4D97-AF65-F5344CB8AC3E}">
        <p14:creationId xmlns:p14="http://schemas.microsoft.com/office/powerpoint/2010/main" val="32266369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Record – Trial Balance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 trial balance is a listing of all accounts from the general ledger with their respective debit or credit </a:t>
            </a:r>
            <a:r>
              <a:rPr lang="en-US" sz="3200" dirty="0" smtClean="0">
                <a:latin typeface="Times New Roman" panose="02020603050405020304" pitchFamily="18" charset="0"/>
                <a:cs typeface="Times New Roman" panose="02020603050405020304" pitchFamily="18" charset="0"/>
              </a:rPr>
              <a:t>balance</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760787" y="2936875"/>
            <a:ext cx="129986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4854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Record – Trial Balance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2725432"/>
              </p:ext>
            </p:extLst>
          </p:nvPr>
        </p:nvGraphicFramePr>
        <p:xfrm>
          <a:off x="1713039" y="2498956"/>
          <a:ext cx="3695207" cy="3636120"/>
        </p:xfrm>
        <a:graphic>
          <a:graphicData uri="http://schemas.openxmlformats.org/drawingml/2006/table">
            <a:tbl>
              <a:tblPr>
                <a:tableStyleId>{5C22544A-7EE6-4342-B048-85BDC9FD1C3A}</a:tableStyleId>
              </a:tblPr>
              <a:tblGrid>
                <a:gridCol w="2441643">
                  <a:extLst>
                    <a:ext uri="{9D8B030D-6E8A-4147-A177-3AD203B41FA5}">
                      <a16:colId xmlns:a16="http://schemas.microsoft.com/office/drawing/2014/main" val="2750656874"/>
                    </a:ext>
                  </a:extLst>
                </a:gridCol>
                <a:gridCol w="626782">
                  <a:extLst>
                    <a:ext uri="{9D8B030D-6E8A-4147-A177-3AD203B41FA5}">
                      <a16:colId xmlns:a16="http://schemas.microsoft.com/office/drawing/2014/main" val="721618022"/>
                    </a:ext>
                  </a:extLst>
                </a:gridCol>
                <a:gridCol w="626782">
                  <a:extLst>
                    <a:ext uri="{9D8B030D-6E8A-4147-A177-3AD203B41FA5}">
                      <a16:colId xmlns:a16="http://schemas.microsoft.com/office/drawing/2014/main" val="265354296"/>
                    </a:ext>
                  </a:extLst>
                </a:gridCol>
              </a:tblGrid>
              <a:tr h="242408">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5266" marR="5266" marT="5266" marB="0" anchor="b"/>
                </a:tc>
                <a:tc>
                  <a:txBody>
                    <a:bodyPr/>
                    <a:lstStyle/>
                    <a:p>
                      <a:pPr algn="l" fontAlgn="b"/>
                      <a:r>
                        <a:rPr lang="en-US" sz="1400" u="none" strike="noStrike">
                          <a:effectLst/>
                        </a:rPr>
                        <a:t>Debit</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r>
                        <a:rPr lang="en-US" sz="1400" u="none" strike="noStrike">
                          <a:effectLst/>
                        </a:rPr>
                        <a:t>Credit </a:t>
                      </a:r>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492341808"/>
                  </a:ext>
                </a:extLst>
              </a:tr>
              <a:tr h="242408">
                <a:tc>
                  <a:txBody>
                    <a:bodyPr/>
                    <a:lstStyle/>
                    <a:p>
                      <a:pPr algn="l" fontAlgn="b"/>
                      <a:r>
                        <a:rPr lang="en-US" sz="1400" u="none" strike="noStrike">
                          <a:effectLst/>
                        </a:rPr>
                        <a:t>Cash</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20,000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2635546229"/>
                  </a:ext>
                </a:extLst>
              </a:tr>
              <a:tr h="242408">
                <a:tc>
                  <a:txBody>
                    <a:bodyPr/>
                    <a:lstStyle/>
                    <a:p>
                      <a:pPr algn="l" fontAlgn="b"/>
                      <a:r>
                        <a:rPr lang="en-US" sz="1400" u="none" strike="noStrike">
                          <a:effectLst/>
                        </a:rPr>
                        <a:t>Accounts receivable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7,000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545065736"/>
                  </a:ext>
                </a:extLst>
              </a:tr>
              <a:tr h="242408">
                <a:tc>
                  <a:txBody>
                    <a:bodyPr/>
                    <a:lstStyle/>
                    <a:p>
                      <a:pPr algn="l" fontAlgn="b"/>
                      <a:r>
                        <a:rPr lang="en-US" sz="1400" u="none" strike="noStrike">
                          <a:effectLst/>
                        </a:rPr>
                        <a:t>Office supplies</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9,000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729753591"/>
                  </a:ext>
                </a:extLst>
              </a:tr>
              <a:tr h="242408">
                <a:tc>
                  <a:txBody>
                    <a:bodyPr/>
                    <a:lstStyle/>
                    <a:p>
                      <a:pPr algn="l" fontAlgn="b"/>
                      <a:r>
                        <a:rPr lang="en-US" sz="1400" u="none" strike="noStrike">
                          <a:effectLst/>
                        </a:rPr>
                        <a:t>Prepaid rent</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3,000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270219777"/>
                  </a:ext>
                </a:extLst>
              </a:tr>
              <a:tr h="242408">
                <a:tc>
                  <a:txBody>
                    <a:bodyPr/>
                    <a:lstStyle/>
                    <a:p>
                      <a:pPr algn="l" fontAlgn="b"/>
                      <a:r>
                        <a:rPr lang="en-US" sz="1400" u="none" strike="noStrike">
                          <a:effectLst/>
                        </a:rPr>
                        <a:t>Office equipment</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15,000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745762674"/>
                  </a:ext>
                </a:extLst>
              </a:tr>
              <a:tr h="242408">
                <a:tc>
                  <a:txBody>
                    <a:bodyPr/>
                    <a:lstStyle/>
                    <a:p>
                      <a:pPr algn="l" fontAlgn="b"/>
                      <a:r>
                        <a:rPr lang="en-US" sz="1400" u="none" strike="noStrike">
                          <a:effectLst/>
                        </a:rPr>
                        <a:t>Accounts payable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2,000</a:t>
                      </a:r>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634358814"/>
                  </a:ext>
                </a:extLst>
              </a:tr>
              <a:tr h="242408">
                <a:tc>
                  <a:txBody>
                    <a:bodyPr/>
                    <a:lstStyle/>
                    <a:p>
                      <a:pPr algn="l" fontAlgn="b"/>
                      <a:r>
                        <a:rPr lang="en-US" sz="1400" u="none" strike="noStrike">
                          <a:effectLst/>
                        </a:rPr>
                        <a:t>Unearned revenue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dirty="0">
                          <a:effectLst/>
                        </a:rPr>
                        <a:t>6,000</a:t>
                      </a:r>
                      <a:endParaRPr lang="en-US" sz="1400" b="0" i="0" u="none" strike="noStrike" dirty="0">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503875365"/>
                  </a:ext>
                </a:extLst>
              </a:tr>
              <a:tr h="242408">
                <a:tc>
                  <a:txBody>
                    <a:bodyPr/>
                    <a:lstStyle/>
                    <a:p>
                      <a:pPr algn="l" fontAlgn="b"/>
                      <a:r>
                        <a:rPr lang="en-US" sz="1400" u="none" strike="noStrike">
                          <a:effectLst/>
                        </a:rPr>
                        <a:t>Loan payable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r>
                        <a:rPr lang="en-US" sz="1400" u="none" strike="noStrike" dirty="0">
                          <a:effectLst/>
                        </a:rPr>
                        <a:t>  </a:t>
                      </a:r>
                      <a:r>
                        <a:rPr lang="en-US" sz="1400" u="none" strike="noStrike" dirty="0" smtClean="0">
                          <a:effectLst/>
                        </a:rPr>
                        <a:t>   5,000</a:t>
                      </a:r>
                      <a:endParaRPr lang="en-US" sz="1400" b="0" i="0" u="none" strike="noStrike" dirty="0">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3927383920"/>
                  </a:ext>
                </a:extLst>
              </a:tr>
              <a:tr h="242408">
                <a:tc>
                  <a:txBody>
                    <a:bodyPr/>
                    <a:lstStyle/>
                    <a:p>
                      <a:pPr algn="l" fontAlgn="b"/>
                      <a:r>
                        <a:rPr lang="en-US" sz="1400" u="none" strike="noStrike">
                          <a:effectLst/>
                        </a:rPr>
                        <a:t>Net Assets - not donor restricted</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20,000</a:t>
                      </a:r>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54783231"/>
                  </a:ext>
                </a:extLst>
              </a:tr>
              <a:tr h="242408">
                <a:tc>
                  <a:txBody>
                    <a:bodyPr/>
                    <a:lstStyle/>
                    <a:p>
                      <a:pPr algn="l" fontAlgn="b"/>
                      <a:r>
                        <a:rPr lang="en-US" sz="1400" u="none" strike="noStrike">
                          <a:effectLst/>
                        </a:rPr>
                        <a:t>Net Assets - donor restricted </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10,000</a:t>
                      </a:r>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3655967864"/>
                  </a:ext>
                </a:extLst>
              </a:tr>
              <a:tr h="242408">
                <a:tc>
                  <a:txBody>
                    <a:bodyPr/>
                    <a:lstStyle/>
                    <a:p>
                      <a:pPr algn="l" fontAlgn="b"/>
                      <a:r>
                        <a:rPr lang="en-US" sz="1400" u="none" strike="noStrike">
                          <a:effectLst/>
                        </a:rPr>
                        <a:t>Contributions </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19,000</a:t>
                      </a:r>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896868805"/>
                  </a:ext>
                </a:extLst>
              </a:tr>
              <a:tr h="242408">
                <a:tc>
                  <a:txBody>
                    <a:bodyPr/>
                    <a:lstStyle/>
                    <a:p>
                      <a:pPr algn="l" fontAlgn="b"/>
                      <a:r>
                        <a:rPr lang="en-US" sz="1400" u="none" strike="noStrike">
                          <a:effectLst/>
                        </a:rPr>
                        <a:t>Wages expense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3,000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1193175765"/>
                  </a:ext>
                </a:extLst>
              </a:tr>
              <a:tr h="242408">
                <a:tc>
                  <a:txBody>
                    <a:bodyPr/>
                    <a:lstStyle/>
                    <a:p>
                      <a:pPr algn="l" fontAlgn="b"/>
                      <a:r>
                        <a:rPr lang="en-US" sz="1400" u="none" strike="noStrike">
                          <a:effectLst/>
                        </a:rPr>
                        <a:t>Rent expense</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3,000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2458678732"/>
                  </a:ext>
                </a:extLst>
              </a:tr>
              <a:tr h="242408">
                <a:tc>
                  <a:txBody>
                    <a:bodyPr/>
                    <a:lstStyle/>
                    <a:p>
                      <a:pPr algn="l" fontAlgn="b"/>
                      <a:r>
                        <a:rPr lang="en-US" sz="1400" u="none" strike="noStrike">
                          <a:effectLst/>
                        </a:rPr>
                        <a:t>Totals </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a:effectLst/>
                        </a:rPr>
                        <a:t>57,000</a:t>
                      </a:r>
                      <a:endParaRPr lang="en-US" sz="1400" b="0" i="0" u="none" strike="noStrike">
                        <a:solidFill>
                          <a:srgbClr val="000000"/>
                        </a:solidFill>
                        <a:effectLst/>
                        <a:latin typeface="Times New Roman" panose="02020603050405020304" pitchFamily="18" charset="0"/>
                      </a:endParaRPr>
                    </a:p>
                  </a:txBody>
                  <a:tcPr marL="5266" marR="5266" marT="5266" marB="0" anchor="b"/>
                </a:tc>
                <a:tc>
                  <a:txBody>
                    <a:bodyPr/>
                    <a:lstStyle/>
                    <a:p>
                      <a:pPr algn="r" fontAlgn="b"/>
                      <a:r>
                        <a:rPr lang="en-US" sz="1400" u="none" strike="noStrike" dirty="0">
                          <a:effectLst/>
                        </a:rPr>
                        <a:t>57,000</a:t>
                      </a:r>
                      <a:endParaRPr lang="en-US" sz="1400" b="0" i="0" u="none" strike="noStrike" dirty="0">
                        <a:solidFill>
                          <a:srgbClr val="000000"/>
                        </a:solidFill>
                        <a:effectLst/>
                        <a:latin typeface="Times New Roman" panose="02020603050405020304" pitchFamily="18" charset="0"/>
                      </a:endParaRPr>
                    </a:p>
                  </a:txBody>
                  <a:tcPr marL="5266" marR="5266" marT="5266" marB="0" anchor="b"/>
                </a:tc>
                <a:extLst>
                  <a:ext uri="{0D108BD9-81ED-4DB2-BD59-A6C34878D82A}">
                    <a16:rowId xmlns:a16="http://schemas.microsoft.com/office/drawing/2014/main" val="2469275288"/>
                  </a:ext>
                </a:extLst>
              </a:tr>
            </a:tbl>
          </a:graphicData>
        </a:graphic>
      </p:graphicFrame>
    </p:spTree>
    <p:extLst>
      <p:ext uri="{BB962C8B-B14F-4D97-AF65-F5344CB8AC3E}">
        <p14:creationId xmlns:p14="http://schemas.microsoft.com/office/powerpoint/2010/main" val="3459019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Adjust</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Prepare adjusting entries</a:t>
            </a:r>
          </a:p>
          <a:p>
            <a:r>
              <a:rPr lang="en-US" dirty="0" smtClean="0">
                <a:latin typeface="Times New Roman" panose="02020603050405020304" pitchFamily="18" charset="0"/>
                <a:cs typeface="Times New Roman" panose="02020603050405020304" pitchFamily="18" charset="0"/>
              </a:rPr>
              <a:t>Prepare adjusted trial balance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829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Adjust</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latin typeface="Times New Roman" panose="02020603050405020304" pitchFamily="18" charset="0"/>
                <a:cs typeface="Times New Roman" panose="02020603050405020304" pitchFamily="18" charset="0"/>
              </a:rPr>
              <a:t>Prepaid Expenses - Allocating previously recorded assets to expense, to reflect the proper expenses incurred during the period</a:t>
            </a:r>
          </a:p>
          <a:p>
            <a:pPr fontAlgn="base"/>
            <a:r>
              <a:rPr lang="en-US" dirty="0">
                <a:latin typeface="Times New Roman" panose="02020603050405020304" pitchFamily="18" charset="0"/>
                <a:cs typeface="Times New Roman" panose="02020603050405020304" pitchFamily="18" charset="0"/>
              </a:rPr>
              <a:t>Unearned Revenue - Allocating previously recorded unearned revenue to earned revenue, to reflect revenues earned during the period</a:t>
            </a:r>
          </a:p>
          <a:p>
            <a:pPr fontAlgn="base"/>
            <a:r>
              <a:rPr lang="en-US" dirty="0">
                <a:latin typeface="Times New Roman" panose="02020603050405020304" pitchFamily="18" charset="0"/>
                <a:cs typeface="Times New Roman" panose="02020603050405020304" pitchFamily="18" charset="0"/>
              </a:rPr>
              <a:t>Accrued Expenses - Recording operating expenses that have not yet been paid or recorded, to reflect expenses incurred during the period</a:t>
            </a:r>
          </a:p>
          <a:p>
            <a:pPr fontAlgn="base"/>
            <a:r>
              <a:rPr lang="en-US" dirty="0">
                <a:latin typeface="Times New Roman" panose="02020603050405020304" pitchFamily="18" charset="0"/>
                <a:cs typeface="Times New Roman" panose="02020603050405020304" pitchFamily="18" charset="0"/>
              </a:rPr>
              <a:t>Accrued Revenues - Recording revenue that has been earned, but not yet been received or recorded, to reflect revenue earned during the period</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581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Report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Prepare the financial statements</a:t>
            </a:r>
          </a:p>
          <a:p>
            <a:pPr indent="233363">
              <a:buClrTx/>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  Statement </a:t>
            </a:r>
            <a:r>
              <a:rPr lang="en-US" dirty="0">
                <a:latin typeface="Times New Roman" panose="02020603050405020304" pitchFamily="18" charset="0"/>
                <a:cs typeface="Times New Roman" panose="02020603050405020304" pitchFamily="18" charset="0"/>
              </a:rPr>
              <a:t>of Financial Position - Balance Sheet </a:t>
            </a:r>
          </a:p>
          <a:p>
            <a:pPr indent="233363">
              <a:buClrTx/>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Statement of Activities - Income Statement</a:t>
            </a:r>
          </a:p>
          <a:p>
            <a:pPr indent="233363">
              <a:buClrTx/>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Statement of Cash Flows</a:t>
            </a:r>
          </a:p>
          <a:p>
            <a:pPr indent="233363">
              <a:buClrTx/>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Statement of Functional Expenses </a:t>
            </a:r>
            <a:endParaRPr lang="en-US" sz="20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133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Close the accounts</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Closing is the process </a:t>
            </a:r>
            <a:r>
              <a:rPr lang="en-US" dirty="0">
                <a:latin typeface="Times New Roman" panose="02020603050405020304" pitchFamily="18" charset="0"/>
                <a:cs typeface="Times New Roman" panose="02020603050405020304" pitchFamily="18" charset="0"/>
              </a:rPr>
              <a:t>of transferring the balances in temporary accounts to </a:t>
            </a:r>
            <a:r>
              <a:rPr lang="en-US" dirty="0" smtClean="0">
                <a:latin typeface="Times New Roman" panose="02020603050405020304" pitchFamily="18" charset="0"/>
                <a:cs typeface="Times New Roman" panose="02020603050405020304" pitchFamily="18" charset="0"/>
              </a:rPr>
              <a:t>the Net Assets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746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025"/>
          </a:xfrm>
        </p:spPr>
        <p:txBody>
          <a:bodyPr/>
          <a:lstStyle/>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630905"/>
            <a:ext cx="5181600" cy="3546058"/>
          </a:xfrm>
        </p:spPr>
        <p:txBody>
          <a:bodyPr>
            <a:normAutofit fontScale="92500" lnSpcReduction="20000"/>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6096000" y="2400056"/>
            <a:ext cx="5181600" cy="4291962"/>
          </a:xfrm>
        </p:spPr>
        <p:txBody>
          <a:bodyPr>
            <a:normAutofit fontScale="92500" lnSpcReduction="20000"/>
          </a:bodyPr>
          <a:lstStyle/>
          <a:p>
            <a:pPr marL="457200" lvl="0" indent="-355600">
              <a:lnSpc>
                <a:spcPct val="150000"/>
              </a:lnSpc>
              <a:spcBef>
                <a:spcPts val="0"/>
              </a:spcBef>
              <a:buSzPts val="2000"/>
              <a:buFont typeface="Arial"/>
              <a:buChar char="●"/>
            </a:pPr>
            <a:r>
              <a:rPr lang="en-US" sz="3200" dirty="0" smtClean="0">
                <a:latin typeface="Times New Roman" panose="02020603050405020304" pitchFamily="18" charset="0"/>
                <a:ea typeface="Arial"/>
                <a:cs typeface="Times New Roman" panose="02020603050405020304" pitchFamily="18" charset="0"/>
                <a:sym typeface="Arial"/>
              </a:rPr>
              <a:t>Member of the clergy </a:t>
            </a:r>
          </a:p>
          <a:p>
            <a:pPr marL="101600" lvl="0" indent="0">
              <a:lnSpc>
                <a:spcPct val="150000"/>
              </a:lnSpc>
              <a:spcBef>
                <a:spcPts val="0"/>
              </a:spcBef>
              <a:buSzPts val="2000"/>
              <a:buNone/>
            </a:pPr>
            <a:r>
              <a:rPr lang="en-US" sz="3200" dirty="0">
                <a:latin typeface="Times New Roman" panose="02020603050405020304" pitchFamily="18" charset="0"/>
                <a:ea typeface="Arial"/>
                <a:cs typeface="Times New Roman" panose="02020603050405020304" pitchFamily="18" charset="0"/>
                <a:sym typeface="Arial"/>
              </a:rPr>
              <a:t> </a:t>
            </a:r>
            <a:r>
              <a:rPr lang="en-US" sz="3200" dirty="0" smtClean="0">
                <a:latin typeface="Times New Roman" panose="02020603050405020304" pitchFamily="18" charset="0"/>
                <a:ea typeface="Arial"/>
                <a:cs typeface="Times New Roman" panose="02020603050405020304" pitchFamily="18" charset="0"/>
                <a:sym typeface="Arial"/>
              </a:rPr>
              <a:t>   (OFM-</a:t>
            </a:r>
            <a:r>
              <a:rPr lang="en-US" sz="3200" dirty="0" err="1" smtClean="0">
                <a:latin typeface="Times New Roman" panose="02020603050405020304" pitchFamily="18" charset="0"/>
                <a:ea typeface="Arial"/>
                <a:cs typeface="Times New Roman" panose="02020603050405020304" pitchFamily="18" charset="0"/>
                <a:sym typeface="Arial"/>
              </a:rPr>
              <a:t>Conventual</a:t>
            </a:r>
            <a:r>
              <a:rPr lang="en-US" sz="3200" dirty="0" smtClean="0">
                <a:latin typeface="Times New Roman" panose="02020603050405020304" pitchFamily="18" charset="0"/>
                <a:ea typeface="Arial"/>
                <a:cs typeface="Times New Roman" panose="02020603050405020304" pitchFamily="18" charset="0"/>
                <a:sym typeface="Arial"/>
              </a:rPr>
              <a:t>)</a:t>
            </a:r>
          </a:p>
          <a:p>
            <a:pPr marL="457200" lvl="0" indent="-355600">
              <a:lnSpc>
                <a:spcPct val="150000"/>
              </a:lnSpc>
              <a:spcBef>
                <a:spcPts val="0"/>
              </a:spcBef>
              <a:buSzPts val="2000"/>
              <a:buFont typeface="Arial"/>
              <a:buChar char="●"/>
            </a:pPr>
            <a:r>
              <a:rPr lang="en-US" sz="3200" dirty="0" smtClean="0">
                <a:latin typeface="Times New Roman" panose="02020603050405020304" pitchFamily="18" charset="0"/>
                <a:ea typeface="Arial"/>
                <a:cs typeface="Times New Roman" panose="02020603050405020304" pitchFamily="18" charset="0"/>
                <a:sym typeface="Arial"/>
              </a:rPr>
              <a:t>Italian Mathematician</a:t>
            </a:r>
          </a:p>
          <a:p>
            <a:pPr marL="457200" lvl="0" indent="-355600">
              <a:lnSpc>
                <a:spcPct val="150000"/>
              </a:lnSpc>
              <a:spcBef>
                <a:spcPts val="0"/>
              </a:spcBef>
              <a:buSzPts val="2000"/>
              <a:buFont typeface="Arial"/>
              <a:buChar char="●"/>
            </a:pPr>
            <a:r>
              <a:rPr lang="en-US" sz="3200" dirty="0" smtClean="0">
                <a:latin typeface="Times New Roman" panose="02020603050405020304" pitchFamily="18" charset="0"/>
                <a:ea typeface="Arial"/>
                <a:cs typeface="Times New Roman" panose="02020603050405020304" pitchFamily="18" charset="0"/>
                <a:sym typeface="Arial"/>
              </a:rPr>
              <a:t>Taught Leonardo da Vinci</a:t>
            </a:r>
          </a:p>
          <a:p>
            <a:pPr marL="457200" lvl="0" indent="-355600">
              <a:lnSpc>
                <a:spcPct val="150000"/>
              </a:lnSpc>
              <a:spcBef>
                <a:spcPts val="0"/>
              </a:spcBef>
              <a:buSzPts val="2000"/>
              <a:buFont typeface="Arial"/>
              <a:buChar char="●"/>
            </a:pPr>
            <a:r>
              <a:rPr lang="en-US" sz="3200" dirty="0" smtClean="0">
                <a:latin typeface="Times New Roman" panose="02020603050405020304" pitchFamily="18" charset="0"/>
                <a:ea typeface="Arial"/>
                <a:cs typeface="Times New Roman" panose="02020603050405020304" pitchFamily="18" charset="0"/>
                <a:sym typeface="Arial"/>
              </a:rPr>
              <a:t>Knew Michelangelo</a:t>
            </a:r>
          </a:p>
          <a:p>
            <a:pPr marL="457200" lvl="0" indent="-355600">
              <a:lnSpc>
                <a:spcPct val="150000"/>
              </a:lnSpc>
              <a:spcBef>
                <a:spcPts val="0"/>
              </a:spcBef>
              <a:buSzPts val="2000"/>
              <a:buFont typeface="Arial"/>
              <a:buChar char="●"/>
            </a:pPr>
            <a:r>
              <a:rPr lang="en-US" sz="3200" dirty="0" smtClean="0">
                <a:latin typeface="Times New Roman" panose="02020603050405020304" pitchFamily="18" charset="0"/>
                <a:ea typeface="Arial"/>
                <a:cs typeface="Times New Roman" panose="02020603050405020304" pitchFamily="18" charset="0"/>
                <a:sym typeface="Arial"/>
              </a:rPr>
              <a:t>Double-entry bookkeeping</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5" name="Google Shape;211;p24"/>
          <p:cNvPicPr preferRelativeResize="0"/>
          <p:nvPr/>
        </p:nvPicPr>
        <p:blipFill rotWithShape="1">
          <a:blip r:embed="rId2">
            <a:alphaModFix/>
          </a:blip>
          <a:srcRect l="34413"/>
          <a:stretch/>
        </p:blipFill>
        <p:spPr>
          <a:xfrm>
            <a:off x="1031777" y="2780175"/>
            <a:ext cx="4120675" cy="3531725"/>
          </a:xfrm>
          <a:prstGeom prst="rect">
            <a:avLst/>
          </a:prstGeom>
          <a:noFill/>
          <a:ln>
            <a:noFill/>
          </a:ln>
        </p:spPr>
      </p:pic>
      <p:sp>
        <p:nvSpPr>
          <p:cNvPr id="6" name="Rectangle 5"/>
          <p:cNvSpPr/>
          <p:nvPr/>
        </p:nvSpPr>
        <p:spPr>
          <a:xfrm>
            <a:off x="1228725" y="1076617"/>
            <a:ext cx="8069179" cy="1323439"/>
          </a:xfrm>
          <a:prstGeom prst="rect">
            <a:avLst/>
          </a:prstGeom>
        </p:spPr>
        <p:txBody>
          <a:bodyPr wrap="square">
            <a:spAutoFit/>
          </a:bodyPr>
          <a:lstStyle/>
          <a:p>
            <a:pPr lvl="0"/>
            <a:r>
              <a:rPr lang="en-US" sz="4000" dirty="0">
                <a:latin typeface="Times New Roman" panose="02020603050405020304" pitchFamily="18" charset="0"/>
                <a:ea typeface="Arial"/>
                <a:cs typeface="Times New Roman" panose="02020603050405020304" pitchFamily="18" charset="0"/>
                <a:sym typeface="Arial"/>
              </a:rPr>
              <a:t>Fra Luca </a:t>
            </a:r>
            <a:r>
              <a:rPr lang="en-US" sz="4000" dirty="0" err="1">
                <a:latin typeface="Times New Roman" panose="02020603050405020304" pitchFamily="18" charset="0"/>
                <a:ea typeface="Arial"/>
                <a:cs typeface="Times New Roman" panose="02020603050405020304" pitchFamily="18" charset="0"/>
                <a:sym typeface="Arial"/>
              </a:rPr>
              <a:t>Pacioli</a:t>
            </a:r>
            <a:endParaRPr lang="en-US" sz="4000" dirty="0">
              <a:latin typeface="Times New Roman" panose="02020603050405020304" pitchFamily="18" charset="0"/>
              <a:ea typeface="Arial"/>
              <a:cs typeface="Times New Roman" panose="02020603050405020304" pitchFamily="18" charset="0"/>
              <a:sym typeface="Arial"/>
            </a:endParaRPr>
          </a:p>
          <a:p>
            <a:pPr lvl="0">
              <a:tabLst>
                <a:tab pos="5605463" algn="l"/>
              </a:tabLst>
            </a:pPr>
            <a:r>
              <a:rPr lang="en-US" sz="4000" dirty="0">
                <a:latin typeface="Times New Roman" panose="02020603050405020304" pitchFamily="18" charset="0"/>
                <a:ea typeface="Arial"/>
                <a:cs typeface="Times New Roman" panose="02020603050405020304" pitchFamily="18" charset="0"/>
                <a:sym typeface="Arial"/>
              </a:rPr>
              <a:t>The FATHER OF ACCOUNTING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150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804619" cy="1303867"/>
          </a:xfrm>
        </p:spPr>
        <p:txBody>
          <a:bodyPr>
            <a:normAutofit fontScale="90000"/>
          </a:bodyPr>
          <a:lstStyle/>
          <a:p>
            <a:pPr algn="l"/>
            <a:r>
              <a:rPr lang="en" sz="4000" dirty="0" smtClean="0">
                <a:latin typeface="Times New Roman" panose="02020603050405020304" pitchFamily="18" charset="0"/>
                <a:ea typeface="Arial"/>
                <a:cs typeface="Times New Roman" panose="02020603050405020304" pitchFamily="18" charset="0"/>
                <a:sym typeface="Arial"/>
              </a:rPr>
              <a:t>Who </a:t>
            </a:r>
            <a:r>
              <a:rPr lang="en" sz="4000" dirty="0">
                <a:latin typeface="Times New Roman" panose="02020603050405020304" pitchFamily="18" charset="0"/>
                <a:ea typeface="Arial"/>
                <a:cs typeface="Times New Roman" panose="02020603050405020304" pitchFamily="18" charset="0"/>
                <a:sym typeface="Arial"/>
              </a:rPr>
              <a:t>can assist </a:t>
            </a:r>
            <a:r>
              <a:rPr lang="en" sz="4000" dirty="0" smtClean="0">
                <a:latin typeface="Times New Roman" panose="02020603050405020304" pitchFamily="18" charset="0"/>
                <a:ea typeface="Arial"/>
                <a:cs typeface="Times New Roman" panose="02020603050405020304" pitchFamily="18" charset="0"/>
                <a:sym typeface="Arial"/>
              </a:rPr>
              <a:t>with being </a:t>
            </a:r>
            <a:r>
              <a:rPr lang="en" sz="4000" dirty="0">
                <a:latin typeface="Times New Roman" panose="02020603050405020304" pitchFamily="18" charset="0"/>
                <a:ea typeface="Arial"/>
                <a:cs typeface="Times New Roman" panose="02020603050405020304" pitchFamily="18" charset="0"/>
                <a:sym typeface="Arial"/>
              </a:rPr>
              <a:t>a good financial steward?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indent="-406400">
              <a:spcBef>
                <a:spcPts val="0"/>
              </a:spcBef>
              <a:buSzPts val="2800"/>
              <a:buFont typeface="Arial"/>
              <a:buChar char="●"/>
            </a:pPr>
            <a:r>
              <a:rPr lang="en-US" dirty="0">
                <a:latin typeface="Times New Roman" panose="02020603050405020304" pitchFamily="18" charset="0"/>
                <a:ea typeface="Arial"/>
                <a:cs typeface="Times New Roman" panose="02020603050405020304" pitchFamily="18" charset="0"/>
                <a:sym typeface="Arial"/>
              </a:rPr>
              <a:t>Committed and </a:t>
            </a:r>
            <a:r>
              <a:rPr lang="en-US" dirty="0" smtClean="0">
                <a:latin typeface="Times New Roman" panose="02020603050405020304" pitchFamily="18" charset="0"/>
                <a:ea typeface="Arial"/>
                <a:cs typeface="Times New Roman" panose="02020603050405020304" pitchFamily="18" charset="0"/>
                <a:sym typeface="Arial"/>
              </a:rPr>
              <a:t>competent business </a:t>
            </a:r>
            <a:r>
              <a:rPr lang="en-US" dirty="0">
                <a:latin typeface="Times New Roman" panose="02020603050405020304" pitchFamily="18" charset="0"/>
                <a:ea typeface="Arial"/>
                <a:cs typeface="Times New Roman" panose="02020603050405020304" pitchFamily="18" charset="0"/>
                <a:sym typeface="Arial"/>
              </a:rPr>
              <a:t>manager/accountant</a:t>
            </a:r>
          </a:p>
          <a:p>
            <a:pPr marL="457200" indent="-406400">
              <a:spcBef>
                <a:spcPts val="0"/>
              </a:spcBef>
              <a:buSzPts val="2800"/>
              <a:buFont typeface="Arial"/>
              <a:buChar char="●"/>
            </a:pPr>
            <a:r>
              <a:rPr lang="en-US" dirty="0">
                <a:latin typeface="Times New Roman" panose="02020603050405020304" pitchFamily="18" charset="0"/>
                <a:ea typeface="Arial"/>
                <a:cs typeface="Times New Roman" panose="02020603050405020304" pitchFamily="18" charset="0"/>
                <a:sym typeface="Arial"/>
              </a:rPr>
              <a:t>Parish Finance Council with business expertise</a:t>
            </a:r>
          </a:p>
          <a:p>
            <a:pPr marL="457200" indent="-406400">
              <a:spcBef>
                <a:spcPts val="0"/>
              </a:spcBef>
              <a:buSzPts val="2800"/>
              <a:buFont typeface="Arial"/>
              <a:buChar char="●"/>
            </a:pPr>
            <a:r>
              <a:rPr lang="en-US" dirty="0">
                <a:latin typeface="Times New Roman" panose="02020603050405020304" pitchFamily="18" charset="0"/>
                <a:ea typeface="Arial"/>
                <a:cs typeface="Times New Roman" panose="02020603050405020304" pitchFamily="18" charset="0"/>
                <a:sym typeface="Arial"/>
              </a:rPr>
              <a:t>Archdiocesan financial and operations staff</a:t>
            </a:r>
          </a:p>
          <a:p>
            <a:endParaRPr lang="en-US" dirty="0"/>
          </a:p>
        </p:txBody>
      </p:sp>
    </p:spTree>
    <p:extLst>
      <p:ext uri="{BB962C8B-B14F-4D97-AF65-F5344CB8AC3E}">
        <p14:creationId xmlns:p14="http://schemas.microsoft.com/office/powerpoint/2010/main" val="1539695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Strong and effective Internal Controls</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dirty="0">
                <a:latin typeface="Times New Roman" panose="02020603050405020304" pitchFamily="18" charset="0"/>
                <a:cs typeface="Times New Roman" panose="02020603050405020304" pitchFamily="18" charset="0"/>
              </a:rPr>
              <a:t>A strong system of internal controls should be established and implemented</a:t>
            </a:r>
          </a:p>
          <a:p>
            <a:pPr>
              <a:lnSpc>
                <a:spcPct val="100000"/>
              </a:lnSpc>
            </a:pPr>
            <a:r>
              <a:rPr lang="en-US" dirty="0">
                <a:latin typeface="Times New Roman" panose="02020603050405020304" pitchFamily="18" charset="0"/>
                <a:cs typeface="Times New Roman" panose="02020603050405020304" pitchFamily="18" charset="0"/>
              </a:rPr>
              <a:t>A strong system of internal control helps to reduce the risk of fraud, misuse, waste, or embezzlement of resources</a:t>
            </a:r>
            <a:endParaRPr lang="en-US" i="1"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There should be written policies that are clearly communicated on a regular basis to personnel and training provided frequently</a:t>
            </a:r>
          </a:p>
          <a:p>
            <a:pPr>
              <a:lnSpc>
                <a:spcPct val="100000"/>
              </a:lnSpc>
            </a:pPr>
            <a:r>
              <a:rPr lang="en-US" dirty="0">
                <a:latin typeface="Times New Roman" panose="02020603050405020304" pitchFamily="18" charset="0"/>
                <a:cs typeface="Times New Roman" panose="02020603050405020304" pitchFamily="18" charset="0"/>
              </a:rPr>
              <a:t>The internal controls should be evaluated periodically</a:t>
            </a:r>
          </a:p>
          <a:p>
            <a:pPr>
              <a:lnSpc>
                <a:spcPct val="100000"/>
              </a:lnSpc>
            </a:pPr>
            <a:r>
              <a:rPr lang="en-US" b="1" dirty="0">
                <a:latin typeface="Times New Roman" panose="02020603050405020304" pitchFamily="18" charset="0"/>
                <a:cs typeface="Times New Roman" panose="02020603050405020304" pitchFamily="18" charset="0"/>
              </a:rPr>
              <a:t>An effective system of internal control starts with setting the proper tone at the top</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785359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Review and Interpretation of Financial Statements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dollar value in the financial statement in itself is not sufficient without more information.</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Techniques that can aid in analysis include:</a:t>
            </a:r>
          </a:p>
          <a:p>
            <a:pPr lvl="1"/>
            <a:r>
              <a:rPr lang="en-US" sz="2800" dirty="0">
                <a:latin typeface="Times New Roman" panose="02020603050405020304" pitchFamily="18" charset="0"/>
                <a:cs typeface="Times New Roman" panose="02020603050405020304" pitchFamily="18" charset="0"/>
              </a:rPr>
              <a:t>Horizontal (trend) analysis</a:t>
            </a:r>
          </a:p>
          <a:p>
            <a:pPr lvl="1"/>
            <a:r>
              <a:rPr lang="en-US" sz="2800" dirty="0">
                <a:latin typeface="Times New Roman" panose="02020603050405020304" pitchFamily="18" charset="0"/>
                <a:cs typeface="Times New Roman" panose="02020603050405020304" pitchFamily="18" charset="0"/>
              </a:rPr>
              <a:t>Vertical (common-size) analysis</a:t>
            </a:r>
          </a:p>
          <a:p>
            <a:pPr lvl="1"/>
            <a:r>
              <a:rPr lang="en-US" sz="2800" dirty="0">
                <a:latin typeface="Times New Roman" panose="02020603050405020304" pitchFamily="18" charset="0"/>
                <a:cs typeface="Times New Roman" panose="02020603050405020304" pitchFamily="18" charset="0"/>
              </a:rPr>
              <a:t>Ratio analysis </a:t>
            </a:r>
          </a:p>
          <a:p>
            <a:pPr marL="0" indent="0">
              <a:buNone/>
            </a:pPr>
            <a:endParaRPr lang="en-US" dirty="0"/>
          </a:p>
        </p:txBody>
      </p:sp>
    </p:spTree>
    <p:extLst>
      <p:ext uri="{BB962C8B-B14F-4D97-AF65-F5344CB8AC3E}">
        <p14:creationId xmlns:p14="http://schemas.microsoft.com/office/powerpoint/2010/main" val="3213952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Horizontal (trend) Analysis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5900" dirty="0">
                <a:latin typeface="Times New Roman" panose="02020603050405020304" pitchFamily="18" charset="0"/>
                <a:cs typeface="Times New Roman" panose="02020603050405020304" pitchFamily="18" charset="0"/>
              </a:rPr>
              <a:t>Horizontal analysis (or trend analysis) shows the changes between years in the financial data in both dollar and percentage form</a:t>
            </a:r>
          </a:p>
          <a:p>
            <a:pPr>
              <a:buFont typeface="Wingdings" panose="05000000000000000000" pitchFamily="2" charset="2"/>
              <a:buChar char="Ø"/>
            </a:pPr>
            <a:r>
              <a:rPr lang="en-US" sz="5900" dirty="0">
                <a:latin typeface="Times New Roman" panose="02020603050405020304" pitchFamily="18" charset="0"/>
                <a:cs typeface="Times New Roman" panose="02020603050405020304" pitchFamily="18" charset="0"/>
              </a:rPr>
              <a:t>Compare two or more years</a:t>
            </a:r>
          </a:p>
          <a:p>
            <a:pPr>
              <a:buFont typeface="Wingdings" panose="05000000000000000000" pitchFamily="2" charset="2"/>
              <a:buChar char="Ø"/>
            </a:pPr>
            <a:r>
              <a:rPr lang="en-US" sz="5900" dirty="0">
                <a:latin typeface="Times New Roman" panose="02020603050405020304" pitchFamily="18" charset="0"/>
                <a:cs typeface="Times New Roman" panose="02020603050405020304" pitchFamily="18" charset="0"/>
              </a:rPr>
              <a:t>Often compare both dollar changes and percentage changes between years</a:t>
            </a:r>
          </a:p>
          <a:p>
            <a:pPr>
              <a:buFont typeface="Wingdings" panose="05000000000000000000" pitchFamily="2" charset="2"/>
              <a:buChar char="Ø"/>
            </a:pPr>
            <a:r>
              <a:rPr lang="en-US" altLang="en-US" sz="5900" dirty="0">
                <a:latin typeface="Times New Roman" panose="02020603050405020304" pitchFamily="18" charset="0"/>
                <a:cs typeface="Times New Roman" panose="02020603050405020304" pitchFamily="18" charset="0"/>
              </a:rPr>
              <a:t>The year comparing against is the base year</a:t>
            </a:r>
          </a:p>
          <a:p>
            <a:pPr>
              <a:buFont typeface="Wingdings" panose="05000000000000000000" pitchFamily="2" charset="2"/>
              <a:buChar char="Ø"/>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1547864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50392"/>
            <a:ext cx="9601196" cy="521209"/>
          </a:xfrm>
        </p:spPr>
        <p:txBody>
          <a:bodyPr>
            <a:normAutofit fontScale="90000"/>
          </a:bodyPr>
          <a:lstStyle/>
          <a:p>
            <a:r>
              <a:rPr lang="en-US" dirty="0">
                <a:latin typeface="Times New Roman" panose="02020603050405020304" pitchFamily="18" charset="0"/>
                <a:cs typeface="Times New Roman" panose="02020603050405020304" pitchFamily="18" charset="0"/>
              </a:rPr>
              <a:t>Horizontal </a:t>
            </a:r>
            <a:r>
              <a:rPr lang="en-US" dirty="0" smtClean="0">
                <a:latin typeface="Times New Roman" panose="02020603050405020304" pitchFamily="18" charset="0"/>
                <a:cs typeface="Times New Roman" panose="02020603050405020304" pitchFamily="18" charset="0"/>
              </a:rPr>
              <a:t>Analysis</a:t>
            </a:r>
            <a:endParaRPr lang="en-US" dirty="0"/>
          </a:p>
        </p:txBody>
      </p:sp>
      <p:sp>
        <p:nvSpPr>
          <p:cNvPr id="5" name="Content Placeholder 4"/>
          <p:cNvSpPr>
            <a:spLocks noGrp="1"/>
          </p:cNvSpPr>
          <p:nvPr>
            <p:ph idx="1"/>
          </p:nvPr>
        </p:nvSpPr>
        <p:spPr>
          <a:xfrm>
            <a:off x="1283210" y="2227748"/>
            <a:ext cx="9601196" cy="3318936"/>
          </a:xfrm>
        </p:spPr>
        <p:txBody>
          <a:bodyPr/>
          <a:lstStyle/>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2"/>
          <a:stretch>
            <a:fillRect/>
          </a:stretch>
        </p:blipFill>
        <p:spPr>
          <a:xfrm>
            <a:off x="1533715" y="1538007"/>
            <a:ext cx="8277797" cy="4586946"/>
          </a:xfrm>
          <a:prstGeom prst="rect">
            <a:avLst/>
          </a:prstGeom>
        </p:spPr>
      </p:pic>
    </p:spTree>
    <p:extLst>
      <p:ext uri="{BB962C8B-B14F-4D97-AF65-F5344CB8AC3E}">
        <p14:creationId xmlns:p14="http://schemas.microsoft.com/office/powerpoint/2010/main" val="121200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7813"/>
            <a:ext cx="9601196" cy="618067"/>
          </a:xfrm>
        </p:spPr>
        <p:txBody>
          <a:bodyPr>
            <a:normAutofit fontScale="90000"/>
          </a:bodyPr>
          <a:lstStyle/>
          <a:p>
            <a:r>
              <a:rPr lang="en-US" dirty="0">
                <a:latin typeface="Times New Roman" panose="02020603050405020304" pitchFamily="18" charset="0"/>
                <a:cs typeface="Times New Roman" panose="02020603050405020304" pitchFamily="18" charset="0"/>
              </a:rPr>
              <a:t>Horizontal Analysis</a:t>
            </a:r>
            <a:endParaRPr lang="en-US" dirty="0"/>
          </a:p>
        </p:txBody>
      </p:sp>
      <p:pic>
        <p:nvPicPr>
          <p:cNvPr id="4" name="Content Placeholder 3"/>
          <p:cNvPicPr>
            <a:picLocks noGrp="1" noChangeAspect="1"/>
          </p:cNvPicPr>
          <p:nvPr>
            <p:ph idx="1"/>
          </p:nvPr>
        </p:nvPicPr>
        <p:blipFill>
          <a:blip r:embed="rId2"/>
          <a:stretch>
            <a:fillRect/>
          </a:stretch>
        </p:blipFill>
        <p:spPr>
          <a:xfrm>
            <a:off x="2218964" y="1472184"/>
            <a:ext cx="6453284" cy="4544567"/>
          </a:xfrm>
          <a:prstGeom prst="rect">
            <a:avLst/>
          </a:prstGeom>
        </p:spPr>
      </p:pic>
    </p:spTree>
    <p:extLst>
      <p:ext uri="{BB962C8B-B14F-4D97-AF65-F5344CB8AC3E}">
        <p14:creationId xmlns:p14="http://schemas.microsoft.com/office/powerpoint/2010/main" val="2826029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Vertical (common size) </a:t>
            </a:r>
            <a:r>
              <a:rPr lang="en-US" dirty="0">
                <a:latin typeface="Times New Roman" panose="02020603050405020304" pitchFamily="18" charset="0"/>
                <a:cs typeface="Times New Roman" panose="02020603050405020304" pitchFamily="18" charset="0"/>
              </a:rPr>
              <a:t>Analysis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Vertical analysis focuses on the relationships among financial statement items at a given point in time. A common-size financial statement is a vertical analysis in which each financial statement item is expressed as a percentage </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In statement of financial position, all items usually are expressed as a percentage of total assets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In statement of activities, all items usually are expressed as a percentage of revenue </a:t>
            </a:r>
          </a:p>
          <a:p>
            <a:endParaRPr lang="en-US" dirty="0"/>
          </a:p>
        </p:txBody>
      </p:sp>
    </p:spTree>
    <p:extLst>
      <p:ext uri="{BB962C8B-B14F-4D97-AF65-F5344CB8AC3E}">
        <p14:creationId xmlns:p14="http://schemas.microsoft.com/office/powerpoint/2010/main" val="796891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17484"/>
          </a:xfrm>
        </p:spPr>
        <p:txBody>
          <a:bodyPr>
            <a:normAutofit fontScale="90000"/>
          </a:bodyPr>
          <a:lstStyle/>
          <a:p>
            <a:r>
              <a:rPr lang="en-US" dirty="0" smtClean="0">
                <a:latin typeface="Times New Roman" panose="02020603050405020304" pitchFamily="18" charset="0"/>
                <a:cs typeface="Times New Roman" panose="02020603050405020304" pitchFamily="18" charset="0"/>
              </a:rPr>
              <a:t>Vertical Analysis</a:t>
            </a:r>
            <a:endParaRPr lang="en-US" dirty="0"/>
          </a:p>
        </p:txBody>
      </p:sp>
      <p:pic>
        <p:nvPicPr>
          <p:cNvPr id="4" name="Content Placeholder 3"/>
          <p:cNvPicPr>
            <a:picLocks noGrp="1" noChangeAspect="1"/>
          </p:cNvPicPr>
          <p:nvPr>
            <p:ph idx="1"/>
          </p:nvPr>
        </p:nvPicPr>
        <p:blipFill>
          <a:blip r:embed="rId2"/>
          <a:stretch>
            <a:fillRect/>
          </a:stretch>
        </p:blipFill>
        <p:spPr>
          <a:xfrm>
            <a:off x="1482995" y="1682497"/>
            <a:ext cx="7633121" cy="4192842"/>
          </a:xfrm>
          <a:prstGeom prst="rect">
            <a:avLst/>
          </a:prstGeom>
        </p:spPr>
      </p:pic>
    </p:spTree>
    <p:extLst>
      <p:ext uri="{BB962C8B-B14F-4D97-AF65-F5344CB8AC3E}">
        <p14:creationId xmlns:p14="http://schemas.microsoft.com/office/powerpoint/2010/main" val="2741276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3261"/>
            <a:ext cx="9601196" cy="444332"/>
          </a:xfrm>
        </p:spPr>
        <p:txBody>
          <a:bodyPr>
            <a:normAutofit fontScale="90000"/>
          </a:bodyPr>
          <a:lstStyle/>
          <a:p>
            <a:r>
              <a:rPr lang="en-US" dirty="0" smtClean="0">
                <a:latin typeface="Times New Roman" panose="02020603050405020304" pitchFamily="18" charset="0"/>
                <a:cs typeface="Times New Roman" panose="02020603050405020304" pitchFamily="18" charset="0"/>
              </a:rPr>
              <a:t>Vertical Analysis</a:t>
            </a:r>
            <a:endParaRPr lang="en-US" dirty="0"/>
          </a:p>
        </p:txBody>
      </p:sp>
      <p:pic>
        <p:nvPicPr>
          <p:cNvPr id="4" name="Content Placeholder 3"/>
          <p:cNvPicPr>
            <a:picLocks noGrp="1" noChangeAspect="1"/>
          </p:cNvPicPr>
          <p:nvPr>
            <p:ph idx="1"/>
          </p:nvPr>
        </p:nvPicPr>
        <p:blipFill>
          <a:blip r:embed="rId2"/>
          <a:stretch>
            <a:fillRect/>
          </a:stretch>
        </p:blipFill>
        <p:spPr>
          <a:xfrm>
            <a:off x="2706624" y="1370891"/>
            <a:ext cx="5522939" cy="4636717"/>
          </a:xfrm>
          <a:prstGeom prst="rect">
            <a:avLst/>
          </a:prstGeom>
        </p:spPr>
      </p:pic>
    </p:spTree>
    <p:extLst>
      <p:ext uri="{BB962C8B-B14F-4D97-AF65-F5344CB8AC3E}">
        <p14:creationId xmlns:p14="http://schemas.microsoft.com/office/powerpoint/2010/main" val="921308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Ratio Analysis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dollar value in the financial statement in itself is not sufficient without more information. One technique to aid in the analysis of financial reports is Ratio analysis </a:t>
            </a:r>
          </a:p>
          <a:p>
            <a:r>
              <a:rPr lang="en-US" dirty="0">
                <a:latin typeface="Times New Roman" panose="02020603050405020304" pitchFamily="18" charset="0"/>
                <a:cs typeface="Times New Roman" panose="02020603050405020304" pitchFamily="18" charset="0"/>
              </a:rPr>
              <a:t>Financial Statement Ratios are computed by dividing various financial statement numbers </a:t>
            </a:r>
          </a:p>
          <a:p>
            <a:r>
              <a:rPr lang="en-US" dirty="0">
                <a:latin typeface="Times New Roman" panose="02020603050405020304" pitchFamily="18" charset="0"/>
                <a:cs typeface="Times New Roman" panose="02020603050405020304" pitchFamily="18" charset="0"/>
              </a:rPr>
              <a:t>The ratios should be examined to see any trends of the ratios  for the organization over time and identify the reasons for the changes in the financial statement numbers causing the change in the ratio</a:t>
            </a:r>
          </a:p>
          <a:p>
            <a:r>
              <a:rPr lang="en-US" dirty="0">
                <a:latin typeface="Times New Roman" panose="02020603050405020304" pitchFamily="18" charset="0"/>
                <a:cs typeface="Times New Roman" panose="02020603050405020304" pitchFamily="18" charset="0"/>
              </a:rPr>
              <a:t>Ratios can also be compared with those of similar organizations (benchmarking) </a:t>
            </a:r>
          </a:p>
          <a:p>
            <a:r>
              <a:rPr lang="en-US" dirty="0">
                <a:latin typeface="Times New Roman" panose="02020603050405020304" pitchFamily="18" charset="0"/>
                <a:cs typeface="Times New Roman" panose="02020603050405020304" pitchFamily="18" charset="0"/>
              </a:rPr>
              <a:t>Ratios standardize the numbers in the Statement of Financial Position  (Balance Sheet) and the Statement of Activities (Income Statement). This makes comparison of different size organizations ratios</a:t>
            </a:r>
          </a:p>
          <a:p>
            <a:pPr marL="0" indent="0">
              <a:buNone/>
            </a:pPr>
            <a:endParaRPr lang="en-US" dirty="0"/>
          </a:p>
        </p:txBody>
      </p:sp>
    </p:spTree>
    <p:extLst>
      <p:ext uri="{BB962C8B-B14F-4D97-AF65-F5344CB8AC3E}">
        <p14:creationId xmlns:p14="http://schemas.microsoft.com/office/powerpoint/2010/main" val="4261983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a:t>
            </a:r>
            <a:r>
              <a:rPr lang="en-US" b="1" dirty="0" smtClean="0">
                <a:latin typeface="Times New Roman" panose="02020603050405020304" pitchFamily="18" charset="0"/>
                <a:cs typeface="Times New Roman" panose="02020603050405020304" pitchFamily="18" charset="0"/>
              </a:rPr>
              <a:t>ouble-entry bookkeeping</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1"/>
          </p:nvPr>
        </p:nvPicPr>
        <p:blipFill>
          <a:blip r:embed="rId2"/>
          <a:stretch>
            <a:fillRect/>
          </a:stretch>
        </p:blipFill>
        <p:spPr>
          <a:xfrm>
            <a:off x="8746310" y="2390775"/>
            <a:ext cx="2343444" cy="2135236"/>
          </a:xfrm>
          <a:prstGeom prst="rect">
            <a:avLst/>
          </a:prstGeom>
        </p:spPr>
      </p:pic>
      <p:sp>
        <p:nvSpPr>
          <p:cNvPr id="4" name="Content Placeholder 3"/>
          <p:cNvSpPr>
            <a:spLocks noGrp="1"/>
          </p:cNvSpPr>
          <p:nvPr>
            <p:ph sz="half" idx="2"/>
          </p:nvPr>
        </p:nvSpPr>
        <p:spPr>
          <a:xfrm>
            <a:off x="2798049" y="2390775"/>
            <a:ext cx="5755105" cy="3490914"/>
          </a:xfrm>
        </p:spPr>
        <p:txBody>
          <a:bodyPr>
            <a:normAutofit fontScale="92500" lnSpcReduction="10000"/>
          </a:bodyPr>
          <a:lstStyle/>
          <a:p>
            <a:pPr marL="0" indent="0">
              <a:buNone/>
            </a:pPr>
            <a:r>
              <a:rPr lang="it-IT" b="1" i="1" dirty="0">
                <a:latin typeface="Times New Roman" panose="02020603050405020304" pitchFamily="18" charset="0"/>
                <a:cs typeface="Times New Roman" panose="02020603050405020304" pitchFamily="18" charset="0"/>
              </a:rPr>
              <a:t>Summa de arithmetica, geometria, proportioni et proportionalita</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buNone/>
            </a:pPr>
            <a:r>
              <a:rPr lang="it-IT" i="1" dirty="0" smtClean="0">
                <a:latin typeface="Times New Roman" panose="02020603050405020304" pitchFamily="18" charset="0"/>
                <a:cs typeface="Times New Roman" panose="02020603050405020304" pitchFamily="18" charset="0"/>
              </a:rPr>
              <a:t>Summary </a:t>
            </a:r>
            <a:r>
              <a:rPr lang="it-IT" i="1" dirty="0">
                <a:latin typeface="Times New Roman" panose="02020603050405020304" pitchFamily="18" charset="0"/>
                <a:cs typeface="Times New Roman" panose="02020603050405020304" pitchFamily="18" charset="0"/>
              </a:rPr>
              <a:t>of arithmetic, geometry, proportions and </a:t>
            </a:r>
            <a:r>
              <a:rPr lang="it-IT" i="1" dirty="0" smtClean="0">
                <a:latin typeface="Times New Roman" panose="02020603050405020304" pitchFamily="18" charset="0"/>
                <a:cs typeface="Times New Roman" panose="02020603050405020304" pitchFamily="18" charset="0"/>
              </a:rPr>
              <a:t>proportionality</a:t>
            </a:r>
          </a:p>
          <a:p>
            <a:pPr marL="0" indent="0">
              <a:buNone/>
            </a:pPr>
            <a:endParaRPr lang="it-IT" i="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Included a description </a:t>
            </a:r>
            <a:r>
              <a:rPr lang="en-US" b="1" dirty="0" smtClean="0">
                <a:latin typeface="Times New Roman" panose="02020603050405020304" pitchFamily="18" charset="0"/>
                <a:cs typeface="Times New Roman" panose="02020603050405020304" pitchFamily="18" charset="0"/>
              </a:rPr>
              <a:t>double-entry bookkeeping</a:t>
            </a:r>
          </a:p>
          <a:p>
            <a:pPr marL="0" indent="0">
              <a:buNone/>
            </a:pPr>
            <a:r>
              <a:rPr lang="en-US" b="1" dirty="0" smtClean="0">
                <a:latin typeface="Times New Roman" panose="02020603050405020304" pitchFamily="18" charset="0"/>
                <a:cs typeface="Times New Roman" panose="02020603050405020304" pitchFamily="18" charset="0"/>
              </a:rPr>
              <a:t>It is still used 500 years later by all types of organizations.</a:t>
            </a:r>
            <a:endParaRPr lang="it-IT" b="1"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3"/>
          <a:stretch>
            <a:fillRect/>
          </a:stretch>
        </p:blipFill>
        <p:spPr>
          <a:xfrm>
            <a:off x="889098" y="2390775"/>
            <a:ext cx="1715795" cy="2470178"/>
          </a:xfrm>
          <a:prstGeom prst="rect">
            <a:avLst/>
          </a:prstGeom>
        </p:spPr>
      </p:pic>
    </p:spTree>
    <p:extLst>
      <p:ext uri="{BB962C8B-B14F-4D97-AF65-F5344CB8AC3E}">
        <p14:creationId xmlns:p14="http://schemas.microsoft.com/office/powerpoint/2010/main" val="1867874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Ratio Analysis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latin typeface="Times New Roman" panose="02020603050405020304" pitchFamily="18" charset="0"/>
                <a:cs typeface="Times New Roman" panose="02020603050405020304" pitchFamily="18" charset="0"/>
              </a:rPr>
              <a:t>There are many types of ratios that can be calculated. Common groups are:</a:t>
            </a:r>
          </a:p>
          <a:p>
            <a:r>
              <a:rPr lang="en-US" dirty="0">
                <a:latin typeface="Times New Roman" panose="02020603050405020304" pitchFamily="18" charset="0"/>
                <a:cs typeface="Times New Roman" panose="02020603050405020304" pitchFamily="18" charset="0"/>
              </a:rPr>
              <a:t>Liquidity ratios: show the ability to satisfy current obligations when they are due</a:t>
            </a:r>
          </a:p>
          <a:p>
            <a:r>
              <a:rPr lang="en-US" dirty="0">
                <a:latin typeface="Times New Roman" panose="02020603050405020304" pitchFamily="18" charset="0"/>
                <a:cs typeface="Times New Roman" panose="02020603050405020304" pitchFamily="18" charset="0"/>
              </a:rPr>
              <a:t>Financial Leverage ratios: show the extent to which borrowed amounts or debt have been used to purchase assets; show the long-term debt repayment capability</a:t>
            </a:r>
          </a:p>
          <a:p>
            <a:r>
              <a:rPr lang="en-US" dirty="0">
                <a:latin typeface="Times New Roman" panose="02020603050405020304" pitchFamily="18" charset="0"/>
                <a:cs typeface="Times New Roman" panose="02020603050405020304" pitchFamily="18" charset="0"/>
              </a:rPr>
              <a:t>Activity ratios: show how efficiently the </a:t>
            </a:r>
            <a:r>
              <a:rPr lang="en-US" dirty="0" smtClean="0">
                <a:latin typeface="Times New Roman" panose="02020603050405020304" pitchFamily="18" charset="0"/>
                <a:cs typeface="Times New Roman" panose="02020603050405020304" pitchFamily="18" charset="0"/>
              </a:rPr>
              <a:t>organization </a:t>
            </a:r>
            <a:r>
              <a:rPr lang="en-US" dirty="0">
                <a:latin typeface="Times New Roman" panose="02020603050405020304" pitchFamily="18" charset="0"/>
                <a:cs typeface="Times New Roman" panose="02020603050405020304" pitchFamily="18" charset="0"/>
              </a:rPr>
              <a:t>is in utilizing its assets </a:t>
            </a:r>
          </a:p>
          <a:p>
            <a:r>
              <a:rPr lang="en-US" dirty="0">
                <a:latin typeface="Times New Roman" panose="02020603050405020304" pitchFamily="18" charset="0"/>
                <a:cs typeface="Times New Roman" panose="02020603050405020304" pitchFamily="18" charset="0"/>
              </a:rPr>
              <a:t>Profitability analysis: show how effectively the </a:t>
            </a:r>
            <a:r>
              <a:rPr lang="en-US" dirty="0" smtClean="0">
                <a:latin typeface="Times New Roman" panose="02020603050405020304" pitchFamily="18" charset="0"/>
                <a:cs typeface="Times New Roman" panose="02020603050405020304" pitchFamily="18" charset="0"/>
              </a:rPr>
              <a:t>organization </a:t>
            </a:r>
            <a:r>
              <a:rPr lang="en-US" dirty="0">
                <a:latin typeface="Times New Roman" panose="02020603050405020304" pitchFamily="18" charset="0"/>
                <a:cs typeface="Times New Roman" panose="02020603050405020304" pitchFamily="18" charset="0"/>
              </a:rPr>
              <a:t>has performed</a:t>
            </a:r>
          </a:p>
          <a:p>
            <a:pPr marL="0" indent="0">
              <a:buNone/>
            </a:pPr>
            <a:endParaRPr lang="en-US" dirty="0"/>
          </a:p>
        </p:txBody>
      </p:sp>
    </p:spTree>
    <p:extLst>
      <p:ext uri="{BB962C8B-B14F-4D97-AF65-F5344CB8AC3E}">
        <p14:creationId xmlns:p14="http://schemas.microsoft.com/office/powerpoint/2010/main" val="3810788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0109"/>
            <a:ext cx="9601196" cy="608923"/>
          </a:xfrm>
        </p:spPr>
        <p:txBody>
          <a:bodyPr>
            <a:normAutofit fontScale="90000"/>
          </a:bodyPr>
          <a:lstStyle/>
          <a:p>
            <a:r>
              <a:rPr lang="en-US" dirty="0">
                <a:latin typeface="Times New Roman" panose="02020603050405020304" pitchFamily="18" charset="0"/>
                <a:cs typeface="Times New Roman" panose="02020603050405020304" pitchFamily="18" charset="0"/>
              </a:rPr>
              <a:t>Ratio Analysis</a:t>
            </a:r>
            <a:endParaRPr lang="en-US" dirty="0"/>
          </a:p>
        </p:txBody>
      </p:sp>
      <p:sp>
        <p:nvSpPr>
          <p:cNvPr id="3" name="Content Placeholder 2"/>
          <p:cNvSpPr>
            <a:spLocks noGrp="1"/>
          </p:cNvSpPr>
          <p:nvPr>
            <p:ph idx="1"/>
          </p:nvPr>
        </p:nvSpPr>
        <p:spPr>
          <a:xfrm>
            <a:off x="1295402" y="1563624"/>
            <a:ext cx="10006582" cy="4453128"/>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Examples: </a:t>
            </a:r>
          </a:p>
          <a:p>
            <a:r>
              <a:rPr lang="en-US" sz="1800" b="1" dirty="0">
                <a:latin typeface="Times New Roman" panose="02020603050405020304" pitchFamily="18" charset="0"/>
                <a:cs typeface="Times New Roman" panose="02020603050405020304" pitchFamily="18" charset="0"/>
              </a:rPr>
              <a:t>Liquidity ratios</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Current ratio = Current assets/Current liabilities</a:t>
            </a:r>
          </a:p>
          <a:p>
            <a:r>
              <a:rPr lang="en-US" sz="1800" b="1" dirty="0">
                <a:latin typeface="Times New Roman" panose="02020603050405020304" pitchFamily="18" charset="0"/>
                <a:cs typeface="Times New Roman" panose="02020603050405020304" pitchFamily="18" charset="0"/>
              </a:rPr>
              <a:t>Financial Leverage ratios:</a:t>
            </a:r>
          </a:p>
          <a:p>
            <a:pPr marL="0" indent="0">
              <a:buNone/>
            </a:pPr>
            <a:r>
              <a:rPr lang="en-US" sz="1800" dirty="0">
                <a:latin typeface="Times New Roman" panose="02020603050405020304" pitchFamily="18" charset="0"/>
                <a:cs typeface="Times New Roman" panose="02020603050405020304" pitchFamily="18" charset="0"/>
              </a:rPr>
              <a:t>  Total Debt to Total Assets ratio = Total Debt/Total Assets</a:t>
            </a:r>
          </a:p>
          <a:p>
            <a:r>
              <a:rPr lang="en-US" sz="1800" b="1" dirty="0">
                <a:latin typeface="Times New Roman" panose="02020603050405020304" pitchFamily="18" charset="0"/>
                <a:cs typeface="Times New Roman" panose="02020603050405020304" pitchFamily="18" charset="0"/>
              </a:rPr>
              <a:t>Activity ratios include:</a:t>
            </a:r>
          </a:p>
          <a:p>
            <a:pPr marL="0" indent="0">
              <a:buNone/>
            </a:pPr>
            <a:r>
              <a:rPr lang="en-US" sz="1800" dirty="0">
                <a:latin typeface="Times New Roman" panose="02020603050405020304" pitchFamily="18" charset="0"/>
                <a:cs typeface="Times New Roman" panose="02020603050405020304" pitchFamily="18" charset="0"/>
              </a:rPr>
              <a:t>   Total Assets Turnover = Net Revenue/Total Assets</a:t>
            </a:r>
          </a:p>
          <a:p>
            <a:r>
              <a:rPr lang="en-US" sz="1800" b="1" dirty="0">
                <a:latin typeface="Times New Roman" panose="02020603050405020304" pitchFamily="18" charset="0"/>
                <a:cs typeface="Times New Roman" panose="02020603050405020304" pitchFamily="18" charset="0"/>
              </a:rPr>
              <a:t>Profitability ratios:</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Net Profit Margin = Net Income/Net Revenue </a:t>
            </a:r>
          </a:p>
          <a:p>
            <a:r>
              <a:rPr lang="en-US" altLang="en-US" sz="1800" b="1" dirty="0">
                <a:latin typeface="Times New Roman" panose="02020603050405020304" pitchFamily="18" charset="0"/>
                <a:cs typeface="Times New Roman" panose="02020603050405020304" pitchFamily="18" charset="0"/>
              </a:rPr>
              <a:t>Other ratios:</a:t>
            </a:r>
          </a:p>
          <a:p>
            <a:pPr marL="0" indent="0">
              <a:buNone/>
            </a:pPr>
            <a:r>
              <a:rPr lang="en-US" sz="1800" dirty="0">
                <a:latin typeface="Times New Roman" panose="02020603050405020304" pitchFamily="18" charset="0"/>
                <a:cs typeface="Times New Roman" panose="02020603050405020304" pitchFamily="18" charset="0"/>
              </a:rPr>
              <a:t>   Fundraising expense ratio = Fundraising Expenses/Total Expenses</a:t>
            </a:r>
          </a:p>
          <a:p>
            <a:pPr marL="0" indent="0">
              <a:buNone/>
            </a:pPr>
            <a:endParaRPr lang="en-US" sz="1800" dirty="0"/>
          </a:p>
        </p:txBody>
      </p:sp>
    </p:spTree>
    <p:extLst>
      <p:ext uri="{BB962C8B-B14F-4D97-AF65-F5344CB8AC3E}">
        <p14:creationId xmlns:p14="http://schemas.microsoft.com/office/powerpoint/2010/main" val="2929485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77823"/>
            <a:ext cx="9601196" cy="475489"/>
          </a:xfrm>
        </p:spPr>
        <p:txBody>
          <a:bodyPr>
            <a:normAutofit fontScale="90000"/>
          </a:bodyPr>
          <a:lstStyle/>
          <a:p>
            <a:r>
              <a:rPr lang="en-US" dirty="0" smtClean="0">
                <a:latin typeface="Times New Roman" panose="02020603050405020304" pitchFamily="18" charset="0"/>
                <a:cs typeface="Times New Roman" panose="02020603050405020304" pitchFamily="18" charset="0"/>
              </a:rPr>
              <a:t>Review of Budget vs Actual </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3008376" y="1419057"/>
            <a:ext cx="5151447" cy="4643415"/>
          </a:xfrm>
          <a:prstGeom prst="rect">
            <a:avLst/>
          </a:prstGeom>
        </p:spPr>
      </p:pic>
    </p:spTree>
    <p:extLst>
      <p:ext uri="{BB962C8B-B14F-4D97-AF65-F5344CB8AC3E}">
        <p14:creationId xmlns:p14="http://schemas.microsoft.com/office/powerpoint/2010/main" val="2895685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Review of Specific Accounts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Cash – Bank reconciliations </a:t>
            </a:r>
          </a:p>
          <a:p>
            <a:r>
              <a:rPr lang="en-US" dirty="0" smtClean="0">
                <a:latin typeface="Times New Roman" panose="02020603050405020304" pitchFamily="18" charset="0"/>
                <a:cs typeface="Times New Roman" panose="02020603050405020304" pitchFamily="18" charset="0"/>
              </a:rPr>
              <a:t>Accounts receivable –  Names of debtors, amounts and how long outstanding</a:t>
            </a:r>
          </a:p>
          <a:p>
            <a:r>
              <a:rPr lang="en-US" dirty="0" smtClean="0">
                <a:latin typeface="Times New Roman" panose="02020603050405020304" pitchFamily="18" charset="0"/>
                <a:cs typeface="Times New Roman" panose="02020603050405020304" pitchFamily="18" charset="0"/>
              </a:rPr>
              <a:t>Prepaid expenses – Prepayments, duration </a:t>
            </a:r>
          </a:p>
          <a:p>
            <a:r>
              <a:rPr lang="en-US" dirty="0" smtClean="0">
                <a:latin typeface="Times New Roman" panose="02020603050405020304" pitchFamily="18" charset="0"/>
                <a:cs typeface="Times New Roman" panose="02020603050405020304" pitchFamily="18" charset="0"/>
              </a:rPr>
              <a:t>Property, plant and equipment – Assets schedule </a:t>
            </a:r>
          </a:p>
          <a:p>
            <a:r>
              <a:rPr lang="en-US" dirty="0" smtClean="0">
                <a:latin typeface="Times New Roman" panose="02020603050405020304" pitchFamily="18" charset="0"/>
                <a:cs typeface="Times New Roman" panose="02020603050405020304" pitchFamily="18" charset="0"/>
              </a:rPr>
              <a:t>Accounts payable – </a:t>
            </a: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ayables and due dates </a:t>
            </a:r>
          </a:p>
          <a:p>
            <a:r>
              <a:rPr lang="en-US" dirty="0" smtClean="0">
                <a:latin typeface="Times New Roman" panose="02020603050405020304" pitchFamily="18" charset="0"/>
                <a:cs typeface="Times New Roman" panose="02020603050405020304" pitchFamily="18" charset="0"/>
              </a:rPr>
              <a:t>Unearned revenue – When payment received, when good/service to be provided</a:t>
            </a:r>
          </a:p>
          <a:p>
            <a:r>
              <a:rPr lang="en-US" dirty="0" smtClean="0">
                <a:latin typeface="Times New Roman" panose="02020603050405020304" pitchFamily="18" charset="0"/>
                <a:cs typeface="Times New Roman" panose="02020603050405020304" pitchFamily="18" charset="0"/>
              </a:rPr>
              <a:t>Accrued expenses –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xpenses incurred and when amounts due</a:t>
            </a:r>
          </a:p>
          <a:p>
            <a:r>
              <a:rPr lang="en-US" dirty="0" smtClean="0">
                <a:latin typeface="Times New Roman" panose="02020603050405020304" pitchFamily="18" charset="0"/>
                <a:cs typeface="Times New Roman" panose="02020603050405020304" pitchFamily="18" charset="0"/>
              </a:rPr>
              <a:t>Donations – Schedule and documentation for pledges</a:t>
            </a:r>
            <a:endParaRPr lang="en-US" dirty="0" smtClean="0"/>
          </a:p>
          <a:p>
            <a:endParaRPr lang="en-US" dirty="0"/>
          </a:p>
        </p:txBody>
      </p:sp>
    </p:spTree>
    <p:extLst>
      <p:ext uri="{BB962C8B-B14F-4D97-AF65-F5344CB8AC3E}">
        <p14:creationId xmlns:p14="http://schemas.microsoft.com/office/powerpoint/2010/main" val="1474456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Other Measures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Registered parishioners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Masses celebrated</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Number of baptisms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First communicants</a:t>
            </a:r>
          </a:p>
          <a:p>
            <a:pPr>
              <a:buFont typeface="Wingdings" panose="05000000000000000000" pitchFamily="2" charset="2"/>
              <a:buChar char="Ø"/>
            </a:pPr>
            <a:r>
              <a:rPr lang="en-US" altLang="en-US" dirty="0" err="1">
                <a:latin typeface="Times New Roman" panose="02020603050405020304" pitchFamily="18" charset="0"/>
                <a:cs typeface="Times New Roman" panose="02020603050405020304" pitchFamily="18" charset="0"/>
              </a:rPr>
              <a:t>Confirmandi</a:t>
            </a:r>
            <a:endParaRPr lang="en-US"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Marriages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Parishioners preparing for priesthood</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Funerals</a:t>
            </a:r>
          </a:p>
          <a:p>
            <a:pPr>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Students enrolled in parish </a:t>
            </a:r>
            <a:r>
              <a:rPr lang="en-US" altLang="en-US" dirty="0" smtClean="0">
                <a:latin typeface="Times New Roman" panose="02020603050405020304" pitchFamily="18" charset="0"/>
                <a:cs typeface="Times New Roman" panose="02020603050405020304" pitchFamily="18" charset="0"/>
              </a:rPr>
              <a:t>school</a:t>
            </a:r>
            <a:endParaRPr lang="en-US" dirty="0" smtClean="0"/>
          </a:p>
          <a:p>
            <a:endParaRPr lang="en-US" dirty="0"/>
          </a:p>
        </p:txBody>
      </p:sp>
    </p:spTree>
    <p:extLst>
      <p:ext uri="{BB962C8B-B14F-4D97-AF65-F5344CB8AC3E}">
        <p14:creationId xmlns:p14="http://schemas.microsoft.com/office/powerpoint/2010/main" val="3781718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Other Measures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295401" y="3064383"/>
            <a:ext cx="5267325" cy="2686050"/>
          </a:xfrm>
          <a:prstGeom prst="rect">
            <a:avLst/>
          </a:prstGeom>
        </p:spPr>
      </p:pic>
      <p:pic>
        <p:nvPicPr>
          <p:cNvPr id="5" name="Picture 4"/>
          <p:cNvPicPr>
            <a:picLocks noChangeAspect="1"/>
          </p:cNvPicPr>
          <p:nvPr/>
        </p:nvPicPr>
        <p:blipFill>
          <a:blip r:embed="rId3"/>
          <a:stretch>
            <a:fillRect/>
          </a:stretch>
        </p:blipFill>
        <p:spPr>
          <a:xfrm>
            <a:off x="1643063" y="2816733"/>
            <a:ext cx="2286000" cy="247650"/>
          </a:xfrm>
          <a:prstGeom prst="rect">
            <a:avLst/>
          </a:prstGeom>
        </p:spPr>
      </p:pic>
    </p:spTree>
    <p:extLst>
      <p:ext uri="{BB962C8B-B14F-4D97-AF65-F5344CB8AC3E}">
        <p14:creationId xmlns:p14="http://schemas.microsoft.com/office/powerpoint/2010/main" val="3667579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45557"/>
            <a:ext cx="9601196" cy="435187"/>
          </a:xfrm>
        </p:spPr>
        <p:txBody>
          <a:bodyPr>
            <a:normAutofit fontScale="90000"/>
          </a:bodyPr>
          <a:lstStyle/>
          <a:p>
            <a:r>
              <a:rPr lang="en-US" dirty="0">
                <a:latin typeface="Times New Roman" panose="02020603050405020304" pitchFamily="18" charset="0"/>
                <a:cs typeface="Times New Roman" panose="02020603050405020304" pitchFamily="18" charset="0"/>
              </a:rPr>
              <a:t>Other Measures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6" name="Picture 5"/>
          <p:cNvPicPr>
            <a:picLocks noChangeAspect="1"/>
          </p:cNvPicPr>
          <p:nvPr/>
        </p:nvPicPr>
        <p:blipFill>
          <a:blip r:embed="rId2"/>
          <a:stretch>
            <a:fillRect/>
          </a:stretch>
        </p:blipFill>
        <p:spPr>
          <a:xfrm>
            <a:off x="2000821" y="1676440"/>
            <a:ext cx="7252907" cy="4240872"/>
          </a:xfrm>
          <a:prstGeom prst="rect">
            <a:avLst/>
          </a:prstGeom>
        </p:spPr>
      </p:pic>
    </p:spTree>
    <p:extLst>
      <p:ext uri="{BB962C8B-B14F-4D97-AF65-F5344CB8AC3E}">
        <p14:creationId xmlns:p14="http://schemas.microsoft.com/office/powerpoint/2010/main" val="1706353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45557"/>
            <a:ext cx="9601196" cy="435187"/>
          </a:xfrm>
        </p:spPr>
        <p:txBody>
          <a:bodyPr>
            <a:normAutofit fontScale="90000"/>
          </a:bodyPr>
          <a:lstStyle/>
          <a:p>
            <a:r>
              <a:rPr lang="en-US" dirty="0">
                <a:latin typeface="Times New Roman" panose="02020603050405020304" pitchFamily="18" charset="0"/>
                <a:cs typeface="Times New Roman" panose="02020603050405020304" pitchFamily="18" charset="0"/>
              </a:rPr>
              <a:t>Other Measures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2693324" y="1597389"/>
            <a:ext cx="5508567" cy="4765223"/>
          </a:xfrm>
          <a:prstGeom prst="rect">
            <a:avLst/>
          </a:prstGeom>
        </p:spPr>
      </p:pic>
    </p:spTree>
    <p:extLst>
      <p:ext uri="{BB962C8B-B14F-4D97-AF65-F5344CB8AC3E}">
        <p14:creationId xmlns:p14="http://schemas.microsoft.com/office/powerpoint/2010/main" val="1250847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latin typeface="Times New Roman" panose="02020603050405020304" pitchFamily="18" charset="0"/>
                <a:cs typeface="Times New Roman" panose="02020603050405020304" pitchFamily="18" charset="0"/>
              </a:rPr>
              <a:t>Thank you!</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9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ea typeface="Arial"/>
                <a:cs typeface="Times New Roman" panose="02020603050405020304" pitchFamily="18" charset="0"/>
                <a:sym typeface="Arial"/>
              </a:rPr>
              <a:t>Good </a:t>
            </a:r>
            <a:r>
              <a:rPr lang="en-US" sz="4900" dirty="0">
                <a:latin typeface="Times New Roman" panose="02020603050405020304" pitchFamily="18" charset="0"/>
                <a:ea typeface="Arial"/>
                <a:cs typeface="Times New Roman" panose="02020603050405020304" pitchFamily="18" charset="0"/>
                <a:sym typeface="Arial"/>
              </a:rPr>
              <a:t>Financial Steward over Assets</a:t>
            </a:r>
            <a:r>
              <a:rPr lang="en-US" dirty="0">
                <a:latin typeface="Times New Roman" panose="02020603050405020304" pitchFamily="18" charset="0"/>
                <a:ea typeface="Arial"/>
                <a:cs typeface="Times New Roman" panose="02020603050405020304" pitchFamily="18" charset="0"/>
                <a:sym typeface="Arial"/>
              </a:rPr>
              <a:t/>
            </a:r>
            <a:br>
              <a:rPr lang="en-US" dirty="0">
                <a:latin typeface="Times New Roman" panose="02020603050405020304" pitchFamily="18" charset="0"/>
                <a:ea typeface="Arial"/>
                <a:cs typeface="Times New Roman" panose="02020603050405020304" pitchFamily="18" charset="0"/>
                <a:sym typeface="Arial"/>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98891"/>
            <a:ext cx="10515600" cy="4543091"/>
          </a:xfrm>
        </p:spPr>
        <p:txBody>
          <a:bodyPr>
            <a:noAutofit/>
          </a:bodyPr>
          <a:lstStyle/>
          <a:p>
            <a:pPr>
              <a:lnSpc>
                <a:spcPct val="110000"/>
              </a:lnSpc>
            </a:pPr>
            <a:r>
              <a:rPr lang="en-US" dirty="0" smtClean="0">
                <a:latin typeface="Times New Roman" panose="02020603050405020304" pitchFamily="18" charset="0"/>
                <a:cs typeface="Times New Roman" panose="02020603050405020304" pitchFamily="18" charset="0"/>
              </a:rPr>
              <a:t>Stewardship</a:t>
            </a:r>
            <a:r>
              <a:rPr lang="en-US" dirty="0">
                <a:latin typeface="Times New Roman" panose="02020603050405020304" pitchFamily="18" charset="0"/>
                <a:cs typeface="Times New Roman" panose="02020603050405020304" pitchFamily="18" charset="0"/>
              </a:rPr>
              <a:t>: The supervising or managing of something; especially the careful and responsible management of something entrusted to one's care</a:t>
            </a:r>
          </a:p>
          <a:p>
            <a:pPr>
              <a:lnSpc>
                <a:spcPct val="110000"/>
              </a:lnSpc>
            </a:pPr>
            <a:r>
              <a:rPr lang="en-US" dirty="0">
                <a:latin typeface="Times New Roman" panose="02020603050405020304" pitchFamily="18" charset="0"/>
                <a:cs typeface="Times New Roman" panose="02020603050405020304" pitchFamily="18" charset="0"/>
              </a:rPr>
              <a:t>Governance: Establishment of policies, and continuous monitoring of their proper implementation, by the members of the governing body of an organization…mechanisms required to balance the powers of the members (with the associated accountability), and their primary duty of enhancing the prosperity and viability of the organization</a:t>
            </a:r>
          </a:p>
          <a:p>
            <a:pPr>
              <a:lnSpc>
                <a:spcPct val="110000"/>
              </a:lnSpc>
            </a:pPr>
            <a:r>
              <a:rPr lang="en-US" dirty="0">
                <a:latin typeface="Times New Roman" panose="02020603050405020304" pitchFamily="18" charset="0"/>
                <a:cs typeface="Times New Roman" panose="02020603050405020304" pitchFamily="18" charset="0"/>
              </a:rPr>
              <a:t>Good stewardship works with proper governance.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185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Accounting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The American Institute of Certified Public Accountants (AICPA) defines accounting as: </a:t>
            </a:r>
          </a:p>
          <a:p>
            <a:pPr marL="0" indent="0">
              <a:buNone/>
            </a:pPr>
            <a:r>
              <a:rPr lang="en-US" sz="3200" dirty="0" smtClean="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the art of recording, classifying, and summarizing in a significant manner and in terms of money, transactions and events which are, in part at least of financial character, and interpreting the results thereof.”</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19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Accounting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r>
              <a:rPr lang="en-US" dirty="0">
                <a:latin typeface="Times New Roman" panose="02020603050405020304" pitchFamily="18" charset="0"/>
                <a:cs typeface="Times New Roman" panose="02020603050405020304" pitchFamily="18" charset="0"/>
              </a:rPr>
              <a:t>Identify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Measure</a:t>
            </a:r>
            <a:r>
              <a:rPr lang="en-US" dirty="0">
                <a:latin typeface="Times New Roman" panose="02020603050405020304" pitchFamily="18" charset="0"/>
                <a:cs typeface="Times New Roman" panose="02020603050405020304" pitchFamily="18" charset="0"/>
              </a:rPr>
              <a:t>, Record, Summarize </a:t>
            </a:r>
          </a:p>
          <a:p>
            <a:r>
              <a:rPr lang="en-US" dirty="0">
                <a:latin typeface="Times New Roman" panose="02020603050405020304" pitchFamily="18" charset="0"/>
                <a:cs typeface="Times New Roman" panose="02020603050405020304" pitchFamily="18" charset="0"/>
              </a:rPr>
              <a:t>Communicate</a:t>
            </a:r>
          </a:p>
          <a:p>
            <a:endParaRPr lang="en-US" dirty="0"/>
          </a:p>
        </p:txBody>
      </p:sp>
      <p:sp>
        <p:nvSpPr>
          <p:cNvPr id="8" name="Content Placeholder 7"/>
          <p:cNvSpPr>
            <a:spLocks noGrp="1"/>
          </p:cNvSpPr>
          <p:nvPr>
            <p:ph sz="half" idx="2"/>
          </p:nvPr>
        </p:nvSpPr>
        <p:spPr>
          <a:xfrm>
            <a:off x="6208295" y="1787693"/>
            <a:ext cx="5181600" cy="4351338"/>
          </a:xfrm>
        </p:spPr>
        <p:txBody>
          <a:bodyPr/>
          <a:lstStyle/>
          <a:p>
            <a:pPr marL="0" indent="0">
              <a:buNone/>
            </a:pPr>
            <a:endParaRPr lang="en-US" dirty="0" smtClean="0"/>
          </a:p>
          <a:p>
            <a:pPr marL="0" indent="0">
              <a:buNone/>
            </a:pPr>
            <a:endParaRPr lang="en-US" dirty="0"/>
          </a:p>
        </p:txBody>
      </p:sp>
      <p:pic>
        <p:nvPicPr>
          <p:cNvPr id="10" name="Picture 9"/>
          <p:cNvPicPr>
            <a:picLocks noChangeAspect="1"/>
          </p:cNvPicPr>
          <p:nvPr/>
        </p:nvPicPr>
        <p:blipFill>
          <a:blip r:embed="rId2"/>
          <a:stretch>
            <a:fillRect/>
          </a:stretch>
        </p:blipFill>
        <p:spPr>
          <a:xfrm>
            <a:off x="7149645" y="1973021"/>
            <a:ext cx="2800350" cy="1285875"/>
          </a:xfrm>
          <a:prstGeom prst="rect">
            <a:avLst/>
          </a:prstGeom>
        </p:spPr>
      </p:pic>
      <p:pic>
        <p:nvPicPr>
          <p:cNvPr id="11" name="Picture 10"/>
          <p:cNvPicPr>
            <a:picLocks noChangeAspect="1"/>
          </p:cNvPicPr>
          <p:nvPr/>
        </p:nvPicPr>
        <p:blipFill>
          <a:blip r:embed="rId3"/>
          <a:stretch>
            <a:fillRect/>
          </a:stretch>
        </p:blipFill>
        <p:spPr>
          <a:xfrm>
            <a:off x="7772781" y="3211159"/>
            <a:ext cx="1554078" cy="1504405"/>
          </a:xfrm>
          <a:prstGeom prst="rect">
            <a:avLst/>
          </a:prstGeom>
        </p:spPr>
      </p:pic>
      <p:pic>
        <p:nvPicPr>
          <p:cNvPr id="12" name="Picture 11"/>
          <p:cNvPicPr>
            <a:picLocks noChangeAspect="1"/>
          </p:cNvPicPr>
          <p:nvPr/>
        </p:nvPicPr>
        <p:blipFill>
          <a:blip r:embed="rId4"/>
          <a:stretch>
            <a:fillRect/>
          </a:stretch>
        </p:blipFill>
        <p:spPr>
          <a:xfrm>
            <a:off x="7046433" y="4800415"/>
            <a:ext cx="3741700" cy="440200"/>
          </a:xfrm>
          <a:prstGeom prst="rect">
            <a:avLst/>
          </a:prstGeom>
        </p:spPr>
      </p:pic>
      <p:pic>
        <p:nvPicPr>
          <p:cNvPr id="13" name="Picture 12"/>
          <p:cNvPicPr>
            <a:picLocks noChangeAspect="1"/>
          </p:cNvPicPr>
          <p:nvPr/>
        </p:nvPicPr>
        <p:blipFill>
          <a:blip r:embed="rId5"/>
          <a:stretch>
            <a:fillRect/>
          </a:stretch>
        </p:blipFill>
        <p:spPr>
          <a:xfrm>
            <a:off x="6208295" y="5387268"/>
            <a:ext cx="5417977" cy="605110"/>
          </a:xfrm>
          <a:prstGeom prst="rect">
            <a:avLst/>
          </a:prstGeom>
        </p:spPr>
      </p:pic>
    </p:spTree>
    <p:extLst>
      <p:ext uri="{BB962C8B-B14F-4D97-AF65-F5344CB8AC3E}">
        <p14:creationId xmlns:p14="http://schemas.microsoft.com/office/powerpoint/2010/main" val="378407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6684</TotalTime>
  <Words>2291</Words>
  <Application>Microsoft Office PowerPoint</Application>
  <PresentationFormat>Widescreen</PresentationFormat>
  <Paragraphs>547</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Aptos Narrow</vt:lpstr>
      <vt:lpstr>Arial</vt:lpstr>
      <vt:lpstr>Calibri</vt:lpstr>
      <vt:lpstr>Courier New</vt:lpstr>
      <vt:lpstr>Garamond</vt:lpstr>
      <vt:lpstr>Times New Roman</vt:lpstr>
      <vt:lpstr>Wingdings</vt:lpstr>
      <vt:lpstr>Organic</vt:lpstr>
      <vt:lpstr>Accounting Update </vt:lpstr>
      <vt:lpstr>Objectives</vt:lpstr>
      <vt:lpstr>The Accountant’s Prayer</vt:lpstr>
      <vt:lpstr>Father of accounting </vt:lpstr>
      <vt:lpstr> </vt:lpstr>
      <vt:lpstr>Double-entry bookkeeping</vt:lpstr>
      <vt:lpstr> Good Financial Steward over Assets </vt:lpstr>
      <vt:lpstr>Accounting </vt:lpstr>
      <vt:lpstr>Accounting</vt:lpstr>
      <vt:lpstr>Financial Reporting</vt:lpstr>
      <vt:lpstr>Basis</vt:lpstr>
      <vt:lpstr>Guidelines</vt:lpstr>
      <vt:lpstr>Financial Statements </vt:lpstr>
      <vt:lpstr>Statement of Financial Position </vt:lpstr>
      <vt:lpstr>Statement of Financial Position</vt:lpstr>
      <vt:lpstr>Statement of Financial Position</vt:lpstr>
      <vt:lpstr>Statement of Financial Position</vt:lpstr>
      <vt:lpstr>Statement of Activities </vt:lpstr>
      <vt:lpstr>Statement of Activities </vt:lpstr>
      <vt:lpstr>Statement of Activities </vt:lpstr>
      <vt:lpstr>Statement of Activities </vt:lpstr>
      <vt:lpstr>Statement of Activities </vt:lpstr>
      <vt:lpstr>Statement of Cash Flows </vt:lpstr>
      <vt:lpstr>Statement of Cash Flows </vt:lpstr>
      <vt:lpstr>Statement of Cash Flows </vt:lpstr>
      <vt:lpstr>Statement of Functional Expenses</vt:lpstr>
      <vt:lpstr>Statement of Functional Expenses</vt:lpstr>
      <vt:lpstr>Statement of Functional Expenses</vt:lpstr>
      <vt:lpstr>Contributions</vt:lpstr>
      <vt:lpstr>The Accounting Cycle</vt:lpstr>
      <vt:lpstr>Analyze</vt:lpstr>
      <vt:lpstr>Analyze</vt:lpstr>
      <vt:lpstr>Analyze</vt:lpstr>
      <vt:lpstr>Analyze</vt:lpstr>
      <vt:lpstr>Analyze</vt:lpstr>
      <vt:lpstr>Analyze</vt:lpstr>
      <vt:lpstr>Analyze</vt:lpstr>
      <vt:lpstr>Analyze</vt:lpstr>
      <vt:lpstr>Record </vt:lpstr>
      <vt:lpstr>Record - Journal</vt:lpstr>
      <vt:lpstr>Record - Journal</vt:lpstr>
      <vt:lpstr>Record - Journal</vt:lpstr>
      <vt:lpstr>Record – Ledger</vt:lpstr>
      <vt:lpstr>Record – Trial Balance</vt:lpstr>
      <vt:lpstr>Record – Trial Balance</vt:lpstr>
      <vt:lpstr>Adjust</vt:lpstr>
      <vt:lpstr>Adjust</vt:lpstr>
      <vt:lpstr>Report </vt:lpstr>
      <vt:lpstr>Close the accounts</vt:lpstr>
      <vt:lpstr>Who can assist with being a good financial steward?</vt:lpstr>
      <vt:lpstr>Strong and effective Internal Controls</vt:lpstr>
      <vt:lpstr>Review and Interpretation of Financial Statements</vt:lpstr>
      <vt:lpstr>Horizontal (trend) Analysis</vt:lpstr>
      <vt:lpstr>Horizontal Analysis</vt:lpstr>
      <vt:lpstr>Horizontal Analysis</vt:lpstr>
      <vt:lpstr>Vertical (common size) Analysis</vt:lpstr>
      <vt:lpstr>Vertical Analysis</vt:lpstr>
      <vt:lpstr>Vertical Analysis</vt:lpstr>
      <vt:lpstr>Ratio Analysis</vt:lpstr>
      <vt:lpstr>Ratio Analysis</vt:lpstr>
      <vt:lpstr>Ratio Analysis</vt:lpstr>
      <vt:lpstr>Review of Budget vs Actual </vt:lpstr>
      <vt:lpstr>Review of Specific Accounts examples</vt:lpstr>
      <vt:lpstr>Other Measures</vt:lpstr>
      <vt:lpstr>Other Measures</vt:lpstr>
      <vt:lpstr>Other Measures</vt:lpstr>
      <vt:lpstr>Other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Update</dc:title>
  <dc:creator>Njai, Mary Michaela Njeri</dc:creator>
  <cp:lastModifiedBy>Njai, Mary Michaela Njeri</cp:lastModifiedBy>
  <cp:revision>99</cp:revision>
  <dcterms:created xsi:type="dcterms:W3CDTF">2025-04-25T18:54:59Z</dcterms:created>
  <dcterms:modified xsi:type="dcterms:W3CDTF">2025-04-30T17:13:34Z</dcterms:modified>
</cp:coreProperties>
</file>