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17"/>
  </p:notesMasterIdLst>
  <p:handoutMasterIdLst>
    <p:handoutMasterId r:id="rId18"/>
  </p:handoutMasterIdLst>
  <p:sldIdLst>
    <p:sldId id="261" r:id="rId2"/>
    <p:sldId id="272" r:id="rId3"/>
    <p:sldId id="289" r:id="rId4"/>
    <p:sldId id="287" r:id="rId5"/>
    <p:sldId id="288" r:id="rId6"/>
    <p:sldId id="290" r:id="rId7"/>
    <p:sldId id="292" r:id="rId8"/>
    <p:sldId id="291" r:id="rId9"/>
    <p:sldId id="293" r:id="rId10"/>
    <p:sldId id="294" r:id="rId11"/>
    <p:sldId id="295" r:id="rId12"/>
    <p:sldId id="274" r:id="rId13"/>
    <p:sldId id="296" r:id="rId14"/>
    <p:sldId id="277" r:id="rId15"/>
    <p:sldId id="285" r:id="rId16"/>
  </p:sldIdLst>
  <p:sldSz cx="9144000" cy="6858000" type="screen4x3"/>
  <p:notesSz cx="6858000" cy="9144000"/>
  <p:custDataLst>
    <p:tags r:id="rId19"/>
  </p:custDataLst>
  <p:defaultTextStyle>
    <a:defPPr>
      <a:defRPr lang="en-US"/>
    </a:defPPr>
    <a:lvl1pPr algn="l" rtl="0" fontAlgn="base">
      <a:spcBef>
        <a:spcPct val="0"/>
      </a:spcBef>
      <a:spcAft>
        <a:spcPct val="0"/>
      </a:spcAft>
      <a:defRPr sz="1200"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sz="1200"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1200"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1200"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1200"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sz="1200"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sz="1200"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sz="1200"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sz="1200" kern="1200">
        <a:solidFill>
          <a:srgbClr val="000000"/>
        </a:solidFill>
        <a:latin typeface="Arial" charset="0"/>
        <a:ea typeface="ヒラギノ角ゴ ProN W3" charset="0"/>
        <a:cs typeface="ヒラギノ角ゴ ProN W3"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372F"/>
    <a:srgbClr val="71231D"/>
    <a:srgbClr val="802821"/>
    <a:srgbClr val="922D26"/>
    <a:srgbClr val="A2322B"/>
    <a:srgbClr val="BE3A32"/>
    <a:srgbClr val="914B47"/>
    <a:srgbClr val="91413D"/>
    <a:srgbClr val="913733"/>
    <a:srgbClr val="7F2E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27" autoAdjust="0"/>
  </p:normalViewPr>
  <p:slideViewPr>
    <p:cSldViewPr>
      <p:cViewPr varScale="1">
        <p:scale>
          <a:sx n="82" d="100"/>
          <a:sy n="82" d="100"/>
        </p:scale>
        <p:origin x="1474" y="6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1A59A8-3F64-437A-B98A-4E74EA4C52CE}" type="datetimeFigureOut">
              <a:rPr lang="en-US" smtClean="0"/>
              <a:t>5/22/2021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9845CE-C128-4CCC-B6B9-5F9A8729F7C2}" type="slidenum">
              <a:rPr lang="en-US" smtClean="0"/>
              <a:t>‹#›</a:t>
            </a:fld>
            <a:endParaRPr lang="en-US" dirty="0"/>
          </a:p>
        </p:txBody>
      </p:sp>
    </p:spTree>
    <p:extLst>
      <p:ext uri="{BB962C8B-B14F-4D97-AF65-F5344CB8AC3E}">
        <p14:creationId xmlns:p14="http://schemas.microsoft.com/office/powerpoint/2010/main" val="671634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B8EF85EF-09BD-4E42-8F30-12EF0506B2BB}" type="datetimeFigureOut">
              <a:rPr lang="en-US"/>
              <a:pPr>
                <a:defRPr/>
              </a:pPr>
              <a:t>5/22/2021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6D560004-BE9B-436D-B7A8-F094B2426A7B}" type="slidenum">
              <a:rPr lang="en-US"/>
              <a:pPr>
                <a:defRPr/>
              </a:pPr>
              <a:t>‹#›</a:t>
            </a:fld>
            <a:endParaRPr lang="en-US" dirty="0"/>
          </a:p>
        </p:txBody>
      </p:sp>
    </p:spTree>
    <p:extLst>
      <p:ext uri="{BB962C8B-B14F-4D97-AF65-F5344CB8AC3E}">
        <p14:creationId xmlns:p14="http://schemas.microsoft.com/office/powerpoint/2010/main" val="255684016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ortal.csinet.org/Sales/Cart/Detail.aspx?id=7d15ab00-ff5c-e311-a3fc-0019b9e160b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PPT</a:t>
            </a:r>
            <a:r>
              <a:rPr lang="en-US" baseline="0" dirty="0"/>
              <a:t> is designed to provide an overview of steps to increase the success of starting a student affiliate.    Slides 6, 7 &amp; 10 can be used as stand alone steps to reach out to a learning institution. </a:t>
            </a:r>
            <a:endParaRPr lang="en-US"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a:t>
            </a:fld>
            <a:endParaRPr lang="en-US" dirty="0"/>
          </a:p>
        </p:txBody>
      </p:sp>
    </p:spTree>
    <p:extLst>
      <p:ext uri="{BB962C8B-B14F-4D97-AF65-F5344CB8AC3E}">
        <p14:creationId xmlns:p14="http://schemas.microsoft.com/office/powerpoint/2010/main" val="2161542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CSI Chapter can provide value to the School in many ways. </a:t>
            </a:r>
          </a:p>
          <a:p>
            <a:r>
              <a:rPr lang="en-US" baseline="0" dirty="0"/>
              <a:t>-Some chapters pay for a CSI membership for the faculty advisor in return for their help with CSI direction and education at the school; </a:t>
            </a:r>
          </a:p>
          <a:p>
            <a:r>
              <a:rPr lang="en-US" baseline="0" dirty="0"/>
              <a:t>-several Academic Chapter Liaisons are sitting on Advisory boards for the local college/university providing information on industry happenings and helping the school stay current with the changing requirements of what they students need to be taught before graduation.  Many professors are happy to have a local Industry expert come into the class occasionally to educate on a timely topic; Mold, claims, BIM as it affects their business.</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10</a:t>
            </a:fld>
            <a:endParaRPr lang="en-US" dirty="0"/>
          </a:p>
        </p:txBody>
      </p:sp>
    </p:spTree>
    <p:extLst>
      <p:ext uri="{BB962C8B-B14F-4D97-AF65-F5344CB8AC3E}">
        <p14:creationId xmlns:p14="http://schemas.microsoft.com/office/powerpoint/2010/main" val="3421046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 with anything in CSI, it’s the effort and value you bring to the table that produces results. This is true for the chapter, the students and the school.</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11</a:t>
            </a:fld>
            <a:endParaRPr lang="en-US" dirty="0"/>
          </a:p>
        </p:txBody>
      </p:sp>
    </p:spTree>
    <p:extLst>
      <p:ext uri="{BB962C8B-B14F-4D97-AF65-F5344CB8AC3E}">
        <p14:creationId xmlns:p14="http://schemas.microsoft.com/office/powerpoint/2010/main" val="3421046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baseline="0" dirty="0"/>
              <a:t>As noted before, there are several ways to get the students involved in the local chapter;</a:t>
            </a:r>
          </a:p>
          <a:p>
            <a:pPr>
              <a:spcBef>
                <a:spcPct val="0"/>
              </a:spcBef>
            </a:pPr>
            <a:r>
              <a:rPr lang="en-US" baseline="0" dirty="0"/>
              <a:t>-Having a student liaison can help organize/communicate with the local university and the students. </a:t>
            </a:r>
          </a:p>
          <a:p>
            <a:pPr>
              <a:spcBef>
                <a:spcPct val="0"/>
              </a:spcBef>
            </a:pPr>
            <a:r>
              <a:rPr lang="en-US" baseline="0" dirty="0"/>
              <a:t>-Invite the student affiliate president to parent chapter board meetings, students can help run registration and the floor at the local chapter trade show.</a:t>
            </a:r>
          </a:p>
          <a:p>
            <a:pPr>
              <a:spcBef>
                <a:spcPct val="0"/>
              </a:spcBef>
            </a:pPr>
            <a:r>
              <a:rPr lang="en-US" baseline="0" dirty="0"/>
              <a:t>-Invite them to the awards banquet.</a:t>
            </a:r>
          </a:p>
          <a:p>
            <a:pPr>
              <a:spcBef>
                <a:spcPct val="0"/>
              </a:spcBef>
            </a:pPr>
            <a:r>
              <a:rPr lang="en-US" baseline="0" dirty="0"/>
              <a:t>-Allot some money in your chapter budget for the student affiliate to help them have pizza or food at a meeting to interest other students.</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12</a:t>
            </a:fld>
            <a:endParaRPr lang="en-US" dirty="0"/>
          </a:p>
        </p:txBody>
      </p:sp>
    </p:spTree>
    <p:extLst>
      <p:ext uri="{BB962C8B-B14F-4D97-AF65-F5344CB8AC3E}">
        <p14:creationId xmlns:p14="http://schemas.microsoft.com/office/powerpoint/2010/main" val="3738967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baseline="0" dirty="0"/>
              <a:t>The best way to get some visibility at the school is a scholarship through the chapter, but there are several other ways to be seen. </a:t>
            </a:r>
          </a:p>
          <a:p>
            <a:pPr>
              <a:spcBef>
                <a:spcPct val="0"/>
              </a:spcBef>
            </a:pPr>
            <a:r>
              <a:rPr lang="en-US" baseline="0" dirty="0"/>
              <a:t>-Working within the school guidelines (every school has requirements of what it takes to have a student “club” on campus- get to know them early to be in compliance).</a:t>
            </a:r>
          </a:p>
          <a:p>
            <a:pPr>
              <a:spcBef>
                <a:spcPct val="0"/>
              </a:spcBef>
            </a:pPr>
            <a:r>
              <a:rPr lang="en-US" baseline="0" dirty="0"/>
              <a:t>-The parent chapter can show interest in the students by providing structure and support in creating the CSI experience.  </a:t>
            </a:r>
          </a:p>
          <a:p>
            <a:pPr>
              <a:spcBef>
                <a:spcPct val="0"/>
              </a:spcBef>
            </a:pPr>
            <a:endParaRPr lang="en-US" baseline="0" dirty="0"/>
          </a:p>
          <a:p>
            <a:pPr>
              <a:spcBef>
                <a:spcPct val="0"/>
              </a:spcBef>
            </a:pPr>
            <a:r>
              <a:rPr lang="en-US" baseline="0" dirty="0"/>
              <a:t>Documents available will show many examples of how this can be accomplished.  </a:t>
            </a:r>
          </a:p>
          <a:p>
            <a:pPr>
              <a:spcBef>
                <a:spcPct val="0"/>
              </a:spcBef>
            </a:pPr>
            <a:endParaRPr lang="en-US" baseline="0"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13</a:t>
            </a:fld>
            <a:endParaRPr lang="en-US" dirty="0"/>
          </a:p>
        </p:txBody>
      </p:sp>
    </p:spTree>
    <p:extLst>
      <p:ext uri="{BB962C8B-B14F-4D97-AF65-F5344CB8AC3E}">
        <p14:creationId xmlns:p14="http://schemas.microsoft.com/office/powerpoint/2010/main" val="3738967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By following the guidelines/ideas presented here, all three legs of this process will see the value of CSI;</a:t>
            </a:r>
          </a:p>
          <a:p>
            <a:r>
              <a:rPr lang="en-US" baseline="0" dirty="0"/>
              <a:t>1.The Chapter will be sowing the seeds of CSI to the next generation of CSI leaders.</a:t>
            </a:r>
          </a:p>
          <a:p>
            <a:r>
              <a:rPr lang="en-US" baseline="0" dirty="0"/>
              <a:t>2. The Students will have a chance to interact with current Industry leaders who they will likely be interviewing with once done with their education, they will have a chance to see how the Industry really works, possible scholarship opportunities, etc.</a:t>
            </a:r>
          </a:p>
          <a:p>
            <a:r>
              <a:rPr lang="en-US" baseline="0" dirty="0"/>
              <a:t>3. The School will have a solid Documents Class by a recognized Industry Organization and a tie to the latest in Industry trends to keep their students hirable.</a:t>
            </a:r>
          </a:p>
          <a:p>
            <a:endParaRPr lang="en-US" baseline="0"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14</a:t>
            </a:fld>
            <a:endParaRPr lang="en-US" dirty="0"/>
          </a:p>
        </p:txBody>
      </p:sp>
    </p:spTree>
    <p:extLst>
      <p:ext uri="{BB962C8B-B14F-4D97-AF65-F5344CB8AC3E}">
        <p14:creationId xmlns:p14="http://schemas.microsoft.com/office/powerpoint/2010/main" val="3738967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The Academic Programs Committee, the Regional Academic Chair or the Chapter Academic Liaison needs to understand that success in this arena is like dragging your kids to church when they are young. In that example, the children go to college or get a job, gain some freedom and forget about “church”- that’s something the parents made them do. That is until they start to have kids of their own- then they realize how important the morals and the lessons taught were, and start to go back to teach the next generation. CSI is much the same. Teaching a student will probably not mean they come right out of school and join up. They need to have some time to get their financial feet underneath them; it’s often more important to have the AIA title behind their name, etc. If we take the time to educate them on the value of CSI when they are in school, they will return later as they get into the business of the built environment and realize they use CSI principals everyday on jobsites and plans.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15</a:t>
            </a:fld>
            <a:endParaRPr lang="en-US" dirty="0"/>
          </a:p>
        </p:txBody>
      </p:sp>
    </p:spTree>
    <p:extLst>
      <p:ext uri="{BB962C8B-B14F-4D97-AF65-F5344CB8AC3E}">
        <p14:creationId xmlns:p14="http://schemas.microsoft.com/office/powerpoint/2010/main" val="3738967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 The heart and strength of CSI is in the local chapter. Student affiliates are a strong way to get the local chapter connected with a college/university because they create a roadmap to keep both parties interacting.</a:t>
            </a:r>
          </a:p>
          <a:p>
            <a:endParaRPr lang="en-US" baseline="0" dirty="0"/>
          </a:p>
          <a:p>
            <a:r>
              <a:rPr lang="en-US" baseline="0" dirty="0"/>
              <a:t>Institute has developed some tools that can be used. A best practices type of outline like this one will help increase the success rate of reaching out to a local college/university. It has been created through the efforts of the Academic Programs Committee and the CSI Foundation. It is built from local chapter success stories across the nation. The guidelines here are just that- guidelines. There is no right or wrong way to have success, and success is what’s right for the local chapter. There are some identifying strong points that have shown to stand up over time, and they will be outlined in this presentation.</a:t>
            </a:r>
          </a:p>
          <a:p>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One final point; To be recognized as a true Student Affiliate under CSI guidelines there are a couple of steps that need to happen. Parent chapter By-laws changes and a formal request letter to the Institute Secretary. For more information, these are referenced at the end of this presentation.</a:t>
            </a:r>
          </a:p>
          <a:p>
            <a:endParaRPr lang="en-US" baseline="0"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2</a:t>
            </a:fld>
            <a:endParaRPr lang="en-US" dirty="0"/>
          </a:p>
        </p:txBody>
      </p:sp>
    </p:spTree>
    <p:extLst>
      <p:ext uri="{BB962C8B-B14F-4D97-AF65-F5344CB8AC3E}">
        <p14:creationId xmlns:p14="http://schemas.microsoft.com/office/powerpoint/2010/main" val="3738967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200" baseline="0" dirty="0"/>
              <a:t> </a:t>
            </a:r>
          </a:p>
          <a:p>
            <a:r>
              <a:rPr lang="en-US" baseline="0" dirty="0"/>
              <a:t>These are two very different types of programs. The 4 year (or more) architectural programs are more rigid, the students seem to be more focused on design and a wider breath of ideas. The Community Colleges have more non-typical students. Many of those have worked in the field and want to start to use their mind instead of the back to finish out their career. </a:t>
            </a:r>
          </a:p>
          <a:p>
            <a:r>
              <a:rPr lang="en-US" baseline="0" dirty="0"/>
              <a:t>Both have one thing in common- they need a Documents class somewhere in their curriculum, and CSI has a program that fits into either type of school.</a:t>
            </a:r>
          </a:p>
          <a:p>
            <a:endParaRPr lang="en-US" baseline="0"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3</a:t>
            </a:fld>
            <a:endParaRPr lang="en-US" dirty="0"/>
          </a:p>
        </p:txBody>
      </p:sp>
    </p:spTree>
    <p:extLst>
      <p:ext uri="{BB962C8B-B14F-4D97-AF65-F5344CB8AC3E}">
        <p14:creationId xmlns:p14="http://schemas.microsoft.com/office/powerpoint/2010/main" val="3387731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CSI  as a whole has ignored the student population for many years. As a result, our average age of a CSI member is far beyond other organizations. </a:t>
            </a:r>
          </a:p>
          <a:p>
            <a:r>
              <a:rPr lang="en-US" baseline="0" dirty="0"/>
              <a:t>There are chapters around the country that have embraced the student population as a way to gain the attention of the younger population, and these chapters have a younger base as a result.</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4</a:t>
            </a:fld>
            <a:endParaRPr lang="en-US" dirty="0"/>
          </a:p>
        </p:txBody>
      </p:sp>
    </p:spTree>
    <p:extLst>
      <p:ext uri="{BB962C8B-B14F-4D97-AF65-F5344CB8AC3E}">
        <p14:creationId xmlns:p14="http://schemas.microsoft.com/office/powerpoint/2010/main" val="1776445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There are two distinct different paths that help to create success. </a:t>
            </a:r>
          </a:p>
          <a:p>
            <a:r>
              <a:rPr lang="en-US" baseline="0" dirty="0"/>
              <a:t>-One in approaching the school to gain interest in CSI and the tools available to teach our programs in their curriculum and engage their students. </a:t>
            </a:r>
          </a:p>
          <a:p>
            <a:r>
              <a:rPr lang="en-US" baseline="0" dirty="0"/>
              <a:t>-The other for the students themselves to teach them the reasons why they would want to be involved in CSI and the value proposition of interacting with the people that will be interviewing them in the future for the jobs they are studying for. </a:t>
            </a:r>
          </a:p>
          <a:p>
            <a:r>
              <a:rPr lang="en-US" baseline="0" dirty="0"/>
              <a:t>	Schools need a structured program to show success, students need a structured program to remain interested. The three step approach here and the documents that can be provided along with this PPT will provide the necessary tools for success if used by the local chapter. </a:t>
            </a:r>
          </a:p>
          <a:p>
            <a:r>
              <a:rPr lang="en-US" baseline="0" dirty="0"/>
              <a:t>Contact Thad Goodman, Great Lakes Region Academic Chair at thadg@nationalgypsum.com for more information and a complete “tool box” of support materials.</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5</a:t>
            </a:fld>
            <a:endParaRPr lang="en-US" dirty="0"/>
          </a:p>
        </p:txBody>
      </p:sp>
    </p:spTree>
    <p:extLst>
      <p:ext uri="{BB962C8B-B14F-4D97-AF65-F5344CB8AC3E}">
        <p14:creationId xmlns:p14="http://schemas.microsoft.com/office/powerpoint/2010/main" val="2796631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It’s helpful to have a script with some talking points and a program outline. The Academic Programs Committee has developed documents  to provide some guidelines to either send out a letter or make a phone call to the school to open the door to interest in CSI’s value. Cold calls are fine if that is the only window- but there are several options that  may exist that might already have the door cracked: Is there a scholarship through the chapter with a local university? Is there someone on the advisory board in the chapter at that location? Is there someone in the chapter that helps teach a class as an adjunct once a quarter? Often there are already ties and personal relationships- This is the best way to start or continue a CSI related conversation.</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6</a:t>
            </a:fld>
            <a:endParaRPr lang="en-US" dirty="0"/>
          </a:p>
        </p:txBody>
      </p:sp>
    </p:spTree>
    <p:extLst>
      <p:ext uri="{BB962C8B-B14F-4D97-AF65-F5344CB8AC3E}">
        <p14:creationId xmlns:p14="http://schemas.microsoft.com/office/powerpoint/2010/main" val="3421046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tools and this information has greatly improved our success rate in getting a school to listen to us, and start using our products/programs. We also have educators on the APC committee now that will reach out and “talk the common language” with school officials to help grease the skids in getting new programs introduced at the school.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Why the school would benefit from teaching CSI in their program:</a:t>
            </a:r>
          </a:p>
          <a:p>
            <a:pPr lvl="0"/>
            <a:r>
              <a:rPr lang="en-US" sz="1200" kern="1200" dirty="0">
                <a:solidFill>
                  <a:schemeClr val="tx1"/>
                </a:solidFill>
                <a:effectLst/>
                <a:latin typeface="+mn-lt"/>
                <a:ea typeface="+mn-ea"/>
                <a:cs typeface="+mn-cs"/>
              </a:rPr>
              <a:t>1.Using the CDT prep class to meet their Documents requirements gives students real world learning they can use once they get to the job site.</a:t>
            </a:r>
          </a:p>
          <a:p>
            <a:pPr lvl="0"/>
            <a:r>
              <a:rPr lang="en-US" sz="1200" kern="1200" dirty="0">
                <a:solidFill>
                  <a:schemeClr val="tx1"/>
                </a:solidFill>
                <a:effectLst/>
                <a:latin typeface="+mn-lt"/>
                <a:ea typeface="+mn-ea"/>
                <a:cs typeface="+mn-cs"/>
              </a:rPr>
              <a:t>2. They can provide an additional scholarship opportunity by promoting CDT testing at the student level. </a:t>
            </a:r>
          </a:p>
          <a:p>
            <a:pPr lvl="1"/>
            <a:r>
              <a:rPr lang="en-US" sz="1200" kern="1200" dirty="0">
                <a:solidFill>
                  <a:schemeClr val="tx1"/>
                </a:solidFill>
                <a:effectLst/>
                <a:latin typeface="+mn-lt"/>
                <a:ea typeface="+mn-ea"/>
                <a:cs typeface="+mn-cs"/>
              </a:rPr>
              <a:t>(flyer available outlining this.)</a:t>
            </a:r>
          </a:p>
          <a:p>
            <a:pPr lvl="0"/>
            <a:r>
              <a:rPr lang="en-US" sz="1200" kern="1200" dirty="0">
                <a:solidFill>
                  <a:schemeClr val="tx1"/>
                </a:solidFill>
                <a:effectLst/>
                <a:latin typeface="+mn-lt"/>
                <a:ea typeface="+mn-ea"/>
                <a:cs typeface="+mn-cs"/>
              </a:rPr>
              <a:t>3. There is a program available for purchase and download through CSI that can give them class content and is updated as the industry changes by CSI. </a:t>
            </a:r>
          </a:p>
          <a:p>
            <a:pPr lvl="1"/>
            <a:r>
              <a:rPr lang="en-US" sz="1200" kern="1200" dirty="0">
                <a:solidFill>
                  <a:schemeClr val="tx1"/>
                </a:solidFill>
                <a:effectLst/>
                <a:latin typeface="+mn-lt"/>
                <a:ea typeface="+mn-ea"/>
                <a:cs typeface="+mn-cs"/>
              </a:rPr>
              <a:t>Link at: </a:t>
            </a:r>
            <a:r>
              <a:rPr lang="en-US" sz="1200" u="sng" kern="1200" dirty="0">
                <a:solidFill>
                  <a:schemeClr val="tx1"/>
                </a:solidFill>
                <a:effectLst/>
                <a:latin typeface="+mn-lt"/>
                <a:ea typeface="+mn-ea"/>
                <a:cs typeface="+mn-cs"/>
                <a:hlinkClick r:id="rId3"/>
              </a:rPr>
              <a:t>https://portal.csinet.org/Sales/Cart/Detail.aspx?id=7d15ab00-ff5c-e311-a3fc-0019b9e160b2</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4. Professors can get a free Desk Copy of the Practice Guide for their use </a:t>
            </a:r>
          </a:p>
          <a:p>
            <a:pPr lvl="1"/>
            <a:r>
              <a:rPr lang="en-US" sz="1200" kern="1200" dirty="0">
                <a:solidFill>
                  <a:schemeClr val="tx1"/>
                </a:solidFill>
                <a:effectLst/>
                <a:latin typeface="+mn-lt"/>
                <a:ea typeface="+mn-ea"/>
                <a:cs typeface="+mn-cs"/>
              </a:rPr>
              <a:t>(Document available with instructions)</a:t>
            </a:r>
          </a:p>
          <a:p>
            <a:pPr lvl="0"/>
            <a:r>
              <a:rPr lang="en-US" sz="1200" kern="1200" dirty="0">
                <a:solidFill>
                  <a:schemeClr val="tx1"/>
                </a:solidFill>
                <a:effectLst/>
                <a:latin typeface="+mn-lt"/>
                <a:ea typeface="+mn-ea"/>
                <a:cs typeface="+mn-cs"/>
              </a:rPr>
              <a:t>5. There is a sample syllabus available from a professor currently teaching who is willing to share </a:t>
            </a:r>
          </a:p>
          <a:p>
            <a:pPr marL="457200" marR="0" lvl="1"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(Document available with instructions)</a:t>
            </a:r>
          </a:p>
          <a:p>
            <a:pPr lvl="0"/>
            <a:r>
              <a:rPr lang="en-US" sz="1200" kern="1200" dirty="0">
                <a:solidFill>
                  <a:schemeClr val="tx1"/>
                </a:solidFill>
                <a:effectLst/>
                <a:latin typeface="+mn-lt"/>
                <a:ea typeface="+mn-ea"/>
                <a:cs typeface="+mn-cs"/>
              </a:rPr>
              <a:t>6. There are Instructor Notes to help get things organized and moving.</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(Document available with instructions)</a:t>
            </a:r>
          </a:p>
          <a:p>
            <a:pPr lvl="0"/>
            <a:r>
              <a:rPr lang="en-US" sz="1200" kern="1200" dirty="0">
                <a:solidFill>
                  <a:schemeClr val="tx1"/>
                </a:solidFill>
                <a:effectLst/>
                <a:latin typeface="+mn-lt"/>
                <a:ea typeface="+mn-ea"/>
                <a:cs typeface="+mn-cs"/>
              </a:rPr>
              <a:t>7.</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School can also request</a:t>
            </a:r>
            <a:r>
              <a:rPr lang="en-US" sz="1200" kern="1200" baseline="0" dirty="0">
                <a:solidFill>
                  <a:schemeClr val="tx1"/>
                </a:solidFill>
                <a:effectLst/>
                <a:latin typeface="+mn-lt"/>
                <a:ea typeface="+mn-ea"/>
                <a:cs typeface="+mn-cs"/>
              </a:rPr>
              <a:t> their site as a location for administering the CDT as a final exam. In most cases, the receive a passing grade for the attempt, not the actual passing of the exam.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(Document available with instructions)</a:t>
            </a:r>
          </a:p>
          <a:p>
            <a:pPr lvl="0"/>
            <a:endParaRPr lang="en-US" sz="120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7</a:t>
            </a:fld>
            <a:endParaRPr lang="en-US" dirty="0"/>
          </a:p>
        </p:txBody>
      </p:sp>
    </p:spTree>
    <p:extLst>
      <p:ext uri="{BB962C8B-B14F-4D97-AF65-F5344CB8AC3E}">
        <p14:creationId xmlns:p14="http://schemas.microsoft.com/office/powerpoint/2010/main" val="2796631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 create a student affiliate, it will take some effort by the local chapter to establish the format in a manner that supports CSI’s needs. </a:t>
            </a:r>
          </a:p>
          <a:p>
            <a:r>
              <a:rPr lang="en-US" baseline="0" dirty="0"/>
              <a:t>The end result is a CSI member in the future. </a:t>
            </a:r>
          </a:p>
          <a:p>
            <a:r>
              <a:rPr lang="en-US" baseline="0" dirty="0"/>
              <a:t>Much of the value of that for the student will be seeing the collection of the Industry Leaders at meetings, trade shows, other keystone events throughout the year. </a:t>
            </a:r>
          </a:p>
          <a:p>
            <a:r>
              <a:rPr lang="en-US" baseline="0" dirty="0"/>
              <a:t>Including the students in as many opportunities as possible is a good idea. </a:t>
            </a:r>
          </a:p>
          <a:p>
            <a:r>
              <a:rPr lang="en-US" baseline="0" dirty="0"/>
              <a:t>Some best practices across the country include: students invited to local meetings are introduced to the crowd with their 90 second elevator speech; Scavenger Hunts at trade shows to get them interacting with Industry members; invitations to job sites to show the value of the relationships available through CSI; Etc.</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8</a:t>
            </a:fld>
            <a:endParaRPr lang="en-US" dirty="0"/>
          </a:p>
        </p:txBody>
      </p:sp>
    </p:spTree>
    <p:extLst>
      <p:ext uri="{BB962C8B-B14F-4D97-AF65-F5344CB8AC3E}">
        <p14:creationId xmlns:p14="http://schemas.microsoft.com/office/powerpoint/2010/main" val="3421046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communications are slanted towards student activities, both in getting one set up and activities throughout the year.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For</a:t>
            </a:r>
            <a:r>
              <a:rPr lang="en-US" sz="1200" kern="1200" baseline="0" dirty="0">
                <a:solidFill>
                  <a:schemeClr val="tx1"/>
                </a:solidFill>
                <a:effectLst/>
                <a:latin typeface="+mn-lt"/>
                <a:ea typeface="+mn-ea"/>
                <a:cs typeface="+mn-cs"/>
              </a:rPr>
              <a:t> students, Money talks.  There is a</a:t>
            </a:r>
            <a:r>
              <a:rPr lang="en-US" sz="1200" kern="1200" dirty="0">
                <a:solidFill>
                  <a:schemeClr val="tx1"/>
                </a:solidFill>
                <a:effectLst/>
                <a:latin typeface="+mn-lt"/>
                <a:ea typeface="+mn-ea"/>
                <a:cs typeface="+mn-cs"/>
              </a:rPr>
              <a:t> Moll/Betts flyer you</a:t>
            </a:r>
            <a:r>
              <a:rPr lang="en-US" sz="1200" kern="1200" baseline="0" dirty="0">
                <a:solidFill>
                  <a:schemeClr val="tx1"/>
                </a:solidFill>
                <a:effectLst/>
                <a:latin typeface="+mn-lt"/>
                <a:ea typeface="+mn-ea"/>
                <a:cs typeface="+mn-cs"/>
              </a:rPr>
              <a:t> can use to</a:t>
            </a:r>
            <a:r>
              <a:rPr lang="en-US" sz="1200" kern="1200" dirty="0">
                <a:solidFill>
                  <a:schemeClr val="tx1"/>
                </a:solidFill>
                <a:effectLst/>
                <a:latin typeface="+mn-lt"/>
                <a:ea typeface="+mn-ea"/>
                <a:cs typeface="+mn-cs"/>
              </a:rPr>
              <a:t> market to students to gain interest.</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Publisher file, The Student</a:t>
            </a:r>
            <a:r>
              <a:rPr lang="en-US" sz="1200" kern="1200" baseline="0" dirty="0">
                <a:solidFill>
                  <a:schemeClr val="tx1"/>
                </a:solidFill>
                <a:effectLst/>
                <a:latin typeface="+mn-lt"/>
                <a:ea typeface="+mn-ea"/>
                <a:cs typeface="+mn-cs"/>
              </a:rPr>
              <a:t> Handbook, </a:t>
            </a:r>
            <a:r>
              <a:rPr lang="en-US" sz="1200" kern="1200" dirty="0">
                <a:solidFill>
                  <a:schemeClr val="tx1"/>
                </a:solidFill>
                <a:effectLst/>
                <a:latin typeface="+mn-lt"/>
                <a:ea typeface="+mn-ea"/>
                <a:cs typeface="+mn-cs"/>
              </a:rPr>
              <a:t> is one</a:t>
            </a:r>
            <a:r>
              <a:rPr lang="en-US" sz="1200" kern="1200" baseline="0" dirty="0">
                <a:solidFill>
                  <a:schemeClr val="tx1"/>
                </a:solidFill>
                <a:effectLst/>
                <a:latin typeface="+mn-lt"/>
                <a:ea typeface="+mn-ea"/>
                <a:cs typeface="+mn-cs"/>
              </a:rPr>
              <a:t> that is </a:t>
            </a:r>
            <a:r>
              <a:rPr lang="en-US" sz="1200" kern="1200" dirty="0">
                <a:solidFill>
                  <a:schemeClr val="tx1"/>
                </a:solidFill>
                <a:effectLst/>
                <a:latin typeface="+mn-lt"/>
                <a:ea typeface="+mn-ea"/>
                <a:cs typeface="+mn-cs"/>
              </a:rPr>
              <a:t>used to get the student familiar with the CSI organization and then use it as a tool to help set expectations for officers/committee chairs/etc.  Having new chapter members work together to fill this out each year really means a good understanding of how CSI works)</a:t>
            </a:r>
          </a:p>
          <a:p>
            <a:pPr lvl="0"/>
            <a:r>
              <a:rPr lang="en-US" sz="1200" kern="1200" dirty="0">
                <a:solidFill>
                  <a:schemeClr val="tx1"/>
                </a:solidFill>
                <a:effectLst/>
                <a:latin typeface="+mn-lt"/>
                <a:ea typeface="+mn-ea"/>
                <a:cs typeface="+mn-cs"/>
              </a:rPr>
              <a:t>Idea’s, Annual Ideas and Calendar outline are good overviews for ways you can lay out the year </a:t>
            </a:r>
          </a:p>
          <a:p>
            <a:pPr lvl="0"/>
            <a:r>
              <a:rPr lang="en-US" sz="1200" kern="1200" dirty="0">
                <a:solidFill>
                  <a:schemeClr val="tx1"/>
                </a:solidFill>
                <a:effectLst/>
                <a:latin typeface="+mn-lt"/>
                <a:ea typeface="+mn-ea"/>
                <a:cs typeface="+mn-cs"/>
              </a:rPr>
              <a:t>Campus View is a sample newsletter submission for the Campus Newsletter with is something that gives the students more visibility if they want that </a:t>
            </a:r>
          </a:p>
          <a:p>
            <a:pPr lvl="0"/>
            <a:r>
              <a:rPr lang="en-US" sz="1200" kern="1200" dirty="0">
                <a:solidFill>
                  <a:schemeClr val="tx1"/>
                </a:solidFill>
                <a:effectLst/>
                <a:latin typeface="+mn-lt"/>
                <a:ea typeface="+mn-ea"/>
                <a:cs typeface="+mn-cs"/>
              </a:rPr>
              <a:t>It’s good to have a summer meeting to get everything laid out for the coming year, discuss past issues, etc </a:t>
            </a:r>
          </a:p>
          <a:p>
            <a:pPr lvl="0"/>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are examples available of f</a:t>
            </a:r>
            <a:r>
              <a:rPr lang="en-US" sz="1200" kern="1200" dirty="0">
                <a:solidFill>
                  <a:schemeClr val="tx1"/>
                </a:solidFill>
                <a:effectLst/>
                <a:latin typeface="+mn-lt"/>
                <a:ea typeface="+mn-ea"/>
                <a:cs typeface="+mn-cs"/>
              </a:rPr>
              <a:t>lyers and tri-folds  that have been created</a:t>
            </a:r>
            <a:r>
              <a:rPr lang="en-US" sz="1200" kern="1200" baseline="0" dirty="0">
                <a:solidFill>
                  <a:schemeClr val="tx1"/>
                </a:solidFill>
                <a:effectLst/>
                <a:latin typeface="+mn-lt"/>
                <a:ea typeface="+mn-ea"/>
                <a:cs typeface="+mn-cs"/>
              </a:rPr>
              <a:t> and used </a:t>
            </a:r>
            <a:r>
              <a:rPr lang="en-US" sz="1200" kern="1200" dirty="0">
                <a:solidFill>
                  <a:schemeClr val="tx1"/>
                </a:solidFill>
                <a:effectLst/>
                <a:latin typeface="+mn-lt"/>
                <a:ea typeface="+mn-ea"/>
                <a:cs typeface="+mn-cs"/>
              </a:rPr>
              <a:t>to push out information to the students for various reasons.</a:t>
            </a:r>
          </a:p>
          <a:p>
            <a:pPr lvl="1"/>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a:defRPr/>
            </a:pPr>
            <a:fld id="{6D560004-BE9B-436D-B7A8-F094B2426A7B}" type="slidenum">
              <a:rPr lang="en-US" smtClean="0"/>
              <a:pPr>
                <a:defRPr/>
              </a:pPr>
              <a:t>9</a:t>
            </a:fld>
            <a:endParaRPr lang="en-US" dirty="0"/>
          </a:p>
        </p:txBody>
      </p:sp>
    </p:spTree>
    <p:extLst>
      <p:ext uri="{BB962C8B-B14F-4D97-AF65-F5344CB8AC3E}">
        <p14:creationId xmlns:p14="http://schemas.microsoft.com/office/powerpoint/2010/main" val="27966311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32316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SI Transition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5968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r>
              <a:rPr lang="en-US" dirty="0"/>
              <a:t>#CSILeaders</a:t>
            </a:r>
          </a:p>
        </p:txBody>
      </p:sp>
    </p:spTree>
    <p:extLst>
      <p:ext uri="{BB962C8B-B14F-4D97-AF65-F5344CB8AC3E}">
        <p14:creationId xmlns:p14="http://schemas.microsoft.com/office/powerpoint/2010/main" val="1439506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3962400" cy="685800"/>
          </a:xfrm>
        </p:spPr>
        <p:txBody>
          <a:bodyPr anchor="ctr">
            <a:no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#CSILeaders</a:t>
            </a:r>
          </a:p>
        </p:txBody>
      </p:sp>
    </p:spTree>
    <p:extLst>
      <p:ext uri="{BB962C8B-B14F-4D97-AF65-F5344CB8AC3E}">
        <p14:creationId xmlns:p14="http://schemas.microsoft.com/office/powerpoint/2010/main" val="2441551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4267200" cy="685800"/>
          </a:xfrm>
        </p:spPr>
        <p:txBody>
          <a:bodyPr anchor="ctr">
            <a:noAutofit/>
          </a:bodyPr>
          <a:lstStyle>
            <a:lvl1pPr>
              <a:defRPr sz="3200">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1"/>
          </p:nvPr>
        </p:nvSpPr>
        <p:spPr/>
        <p:txBody>
          <a:bodyPr/>
          <a:lstStyle/>
          <a:p>
            <a:r>
              <a:rPr lang="en-US" dirty="0"/>
              <a:t>#CSILeaders</a:t>
            </a:r>
          </a:p>
        </p:txBody>
      </p:sp>
    </p:spTree>
    <p:extLst>
      <p:ext uri="{BB962C8B-B14F-4D97-AF65-F5344CB8AC3E}">
        <p14:creationId xmlns:p14="http://schemas.microsoft.com/office/powerpoint/2010/main" val="308847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r>
              <a:rPr lang="en-US" dirty="0"/>
              <a:t>#CSILeaders</a:t>
            </a:r>
          </a:p>
        </p:txBody>
      </p:sp>
    </p:spTree>
    <p:extLst>
      <p:ext uri="{BB962C8B-B14F-4D97-AF65-F5344CB8AC3E}">
        <p14:creationId xmlns:p14="http://schemas.microsoft.com/office/powerpoint/2010/main" val="3336033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#CSILeaders</a:t>
            </a:r>
          </a:p>
        </p:txBody>
      </p:sp>
    </p:spTree>
    <p:extLst>
      <p:ext uri="{BB962C8B-B14F-4D97-AF65-F5344CB8AC3E}">
        <p14:creationId xmlns:p14="http://schemas.microsoft.com/office/powerpoint/2010/main" val="992083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#CSILeaders</a:t>
            </a:r>
          </a:p>
        </p:txBody>
      </p:sp>
    </p:spTree>
    <p:extLst>
      <p:ext uri="{BB962C8B-B14F-4D97-AF65-F5344CB8AC3E}">
        <p14:creationId xmlns:p14="http://schemas.microsoft.com/office/powerpoint/2010/main" val="7843291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normAutofit/>
          </a:bodyPr>
          <a:lstStyle/>
          <a:p>
            <a:pPr marL="0" indent="39688" eaLnBrk="1" hangingPunct="1"/>
            <a:r>
              <a:rPr lang="en-US" sz="4400" spc="-200" dirty="0"/>
              <a:t>Starting and Maintaining a Student Affiliate </a:t>
            </a:r>
            <a:endParaRPr lang="en-US" sz="5400" dirty="0"/>
          </a:p>
        </p:txBody>
      </p:sp>
      <p:sp>
        <p:nvSpPr>
          <p:cNvPr id="2051" name="Subtitle 2"/>
          <p:cNvSpPr>
            <a:spLocks noGrp="1"/>
          </p:cNvSpPr>
          <p:nvPr>
            <p:ph type="subTitle" idx="1"/>
          </p:nvPr>
        </p:nvSpPr>
        <p:spPr/>
        <p:txBody>
          <a:bodyPr/>
          <a:lstStyle/>
          <a:p>
            <a:pPr eaLnBrk="1" hangingPunct="1">
              <a:spcBef>
                <a:spcPts val="0"/>
              </a:spcBef>
            </a:pPr>
            <a:endParaRPr lang="en-US" sz="1800" spc="-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chor="ctr">
            <a:normAutofit/>
          </a:bodyPr>
          <a:lstStyle/>
          <a:p>
            <a:pPr>
              <a:lnSpc>
                <a:spcPts val="5000"/>
              </a:lnSpc>
            </a:pPr>
            <a:r>
              <a:rPr lang="en-US" sz="4400" spc="-200" dirty="0"/>
              <a:t>Participate</a:t>
            </a:r>
            <a:br>
              <a:rPr lang="en-US" sz="4400" spc="-200" dirty="0"/>
            </a:br>
            <a:r>
              <a:rPr lang="en-US" sz="4400" spc="-200" dirty="0"/>
              <a:t>College/University Level</a:t>
            </a:r>
          </a:p>
        </p:txBody>
      </p:sp>
      <p:sp>
        <p:nvSpPr>
          <p:cNvPr id="4" name="Content Placeholder 3"/>
          <p:cNvSpPr>
            <a:spLocks noGrp="1"/>
          </p:cNvSpPr>
          <p:nvPr>
            <p:ph type="subTitle" idx="1"/>
          </p:nvPr>
        </p:nvSpPr>
        <p:spPr/>
        <p:txBody>
          <a:bodyPr>
            <a:normAutofit/>
          </a:bodyPr>
          <a:lstStyle/>
          <a:p>
            <a:pPr marL="0" indent="0">
              <a:lnSpc>
                <a:spcPts val="3800"/>
              </a:lnSpc>
              <a:buNone/>
            </a:pPr>
            <a:r>
              <a:rPr lang="en-US" sz="3200" spc="-200" dirty="0"/>
              <a:t>Faculty CSI membership</a:t>
            </a:r>
          </a:p>
          <a:p>
            <a:pPr marL="0" indent="0">
              <a:lnSpc>
                <a:spcPts val="3800"/>
              </a:lnSpc>
              <a:buNone/>
            </a:pPr>
            <a:r>
              <a:rPr lang="en-US" sz="3200" spc="-200" dirty="0"/>
              <a:t>Advisory Board</a:t>
            </a:r>
          </a:p>
          <a:p>
            <a:pPr marL="0" indent="0">
              <a:lnSpc>
                <a:spcPts val="3800"/>
              </a:lnSpc>
              <a:buNone/>
            </a:pPr>
            <a:r>
              <a:rPr lang="en-US" sz="3200" spc="-200" dirty="0"/>
              <a:t>Teach once a                               quarter/semester</a:t>
            </a:r>
          </a:p>
          <a:p>
            <a:pPr marL="0" indent="0">
              <a:lnSpc>
                <a:spcPts val="3800"/>
              </a:lnSpc>
              <a:buNone/>
            </a:pPr>
            <a:endParaRPr lang="en-US" sz="3200" spc="-200" dirty="0"/>
          </a:p>
        </p:txBody>
      </p:sp>
    </p:spTree>
    <p:extLst>
      <p:ext uri="{BB962C8B-B14F-4D97-AF65-F5344CB8AC3E}">
        <p14:creationId xmlns:p14="http://schemas.microsoft.com/office/powerpoint/2010/main" val="1053321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chor="ctr">
            <a:normAutofit/>
          </a:bodyPr>
          <a:lstStyle/>
          <a:p>
            <a:pPr>
              <a:lnSpc>
                <a:spcPts val="5000"/>
              </a:lnSpc>
            </a:pPr>
            <a:r>
              <a:rPr lang="en-US" sz="4400" spc="-200" dirty="0"/>
              <a:t>Participate</a:t>
            </a:r>
            <a:br>
              <a:rPr lang="en-US" sz="4400" spc="-200" dirty="0"/>
            </a:br>
            <a:r>
              <a:rPr lang="en-US" sz="4400" spc="-200" dirty="0"/>
              <a:t>Students/Chapter</a:t>
            </a:r>
          </a:p>
        </p:txBody>
      </p:sp>
      <p:sp>
        <p:nvSpPr>
          <p:cNvPr id="4" name="Content Placeholder 3"/>
          <p:cNvSpPr>
            <a:spLocks noGrp="1"/>
          </p:cNvSpPr>
          <p:nvPr>
            <p:ph type="subTitle" idx="1"/>
          </p:nvPr>
        </p:nvSpPr>
        <p:spPr/>
        <p:txBody>
          <a:bodyPr>
            <a:normAutofit/>
          </a:bodyPr>
          <a:lstStyle/>
          <a:p>
            <a:pPr marL="0" indent="0">
              <a:lnSpc>
                <a:spcPts val="3800"/>
              </a:lnSpc>
              <a:buNone/>
            </a:pPr>
            <a:r>
              <a:rPr lang="en-US" sz="3200" spc="-200" dirty="0"/>
              <a:t>“You only get out of it what you put into it.”</a:t>
            </a:r>
          </a:p>
          <a:p>
            <a:pPr marL="0" indent="0">
              <a:lnSpc>
                <a:spcPts val="3800"/>
              </a:lnSpc>
              <a:buNone/>
            </a:pPr>
            <a:endParaRPr lang="en-US" sz="3200" spc="-200" dirty="0"/>
          </a:p>
        </p:txBody>
      </p:sp>
    </p:spTree>
    <p:extLst>
      <p:ext uri="{BB962C8B-B14F-4D97-AF65-F5344CB8AC3E}">
        <p14:creationId xmlns:p14="http://schemas.microsoft.com/office/powerpoint/2010/main" val="2324308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Participate:</a:t>
            </a:r>
            <a:br>
              <a:rPr lang="en-US" sz="4800" b="0" kern="800" spc="-200" dirty="0">
                <a:latin typeface="+mn-lt"/>
                <a:ea typeface="Roboto Th" pitchFamily="2" charset="0"/>
              </a:rPr>
            </a:br>
            <a:r>
              <a:rPr lang="en-US" sz="4800" b="0" kern="800" spc="-200" dirty="0">
                <a:latin typeface="+mn-lt"/>
                <a:ea typeface="Roboto Th" pitchFamily="2" charset="0"/>
              </a:rPr>
              <a:t>Chapter </a:t>
            </a:r>
          </a:p>
        </p:txBody>
      </p:sp>
      <p:sp>
        <p:nvSpPr>
          <p:cNvPr id="2" name="Footer Placeholder 1"/>
          <p:cNvSpPr>
            <a:spLocks noGrp="1"/>
          </p:cNvSpPr>
          <p:nvPr>
            <p:ph type="ftr" sz="quarter" idx="11"/>
          </p:nvPr>
        </p:nvSpPr>
        <p:spPr/>
        <p:txBody>
          <a:bodyPr/>
          <a:lstStyle/>
          <a:p>
            <a:r>
              <a:rPr lang="en-US" dirty="0"/>
              <a:t>Academic Programs Committee</a:t>
            </a:r>
          </a:p>
        </p:txBody>
      </p:sp>
      <p:grpSp>
        <p:nvGrpSpPr>
          <p:cNvPr id="5" name="Group 4"/>
          <p:cNvGrpSpPr/>
          <p:nvPr/>
        </p:nvGrpSpPr>
        <p:grpSpPr>
          <a:xfrm>
            <a:off x="5181600" y="609600"/>
            <a:ext cx="3200400" cy="640080"/>
            <a:chOff x="184" y="2677259"/>
            <a:chExt cx="1137121" cy="284280"/>
          </a:xfrm>
          <a:solidFill>
            <a:srgbClr val="BE3A32"/>
          </a:solidFill>
        </p:grpSpPr>
        <p:sp>
          <p:nvSpPr>
            <p:cNvPr id="25" name="Rounded Rectangle 24"/>
            <p:cNvSpPr/>
            <p:nvPr/>
          </p:nvSpPr>
          <p:spPr>
            <a:xfrm>
              <a:off x="184"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ounded Rectangle 4"/>
            <p:cNvSpPr/>
            <p:nvPr/>
          </p:nvSpPr>
          <p:spPr>
            <a:xfrm>
              <a:off x="8510"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Board Student Liaison </a:t>
              </a:r>
              <a:endParaRPr lang="en-US" sz="1800" kern="1200" spc="-100" dirty="0">
                <a:latin typeface="+mj-lt"/>
              </a:endParaRPr>
            </a:p>
          </p:txBody>
        </p:sp>
      </p:grpSp>
      <p:grpSp>
        <p:nvGrpSpPr>
          <p:cNvPr id="7" name="Group 6"/>
          <p:cNvGrpSpPr/>
          <p:nvPr/>
        </p:nvGrpSpPr>
        <p:grpSpPr>
          <a:xfrm>
            <a:off x="5181600" y="1382233"/>
            <a:ext cx="3200400" cy="640080"/>
            <a:chOff x="1296502" y="2677259"/>
            <a:chExt cx="1137121" cy="284280"/>
          </a:xfrm>
          <a:solidFill>
            <a:srgbClr val="B2372F"/>
          </a:solidFill>
        </p:grpSpPr>
        <p:sp>
          <p:nvSpPr>
            <p:cNvPr id="23" name="Rounded Rectangle 22"/>
            <p:cNvSpPr/>
            <p:nvPr/>
          </p:nvSpPr>
          <p:spPr>
            <a:xfrm>
              <a:off x="1296502"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6"/>
            <p:cNvSpPr/>
            <p:nvPr/>
          </p:nvSpPr>
          <p:spPr>
            <a:xfrm>
              <a:off x="1304828"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Student President Board Meetings</a:t>
              </a:r>
              <a:endParaRPr lang="en-US" sz="1800" kern="1200" spc="-100" dirty="0">
                <a:latin typeface="+mj-lt"/>
              </a:endParaRPr>
            </a:p>
          </p:txBody>
        </p:sp>
      </p:grpSp>
      <p:grpSp>
        <p:nvGrpSpPr>
          <p:cNvPr id="8" name="Group 7"/>
          <p:cNvGrpSpPr/>
          <p:nvPr/>
        </p:nvGrpSpPr>
        <p:grpSpPr>
          <a:xfrm>
            <a:off x="5181600" y="2154866"/>
            <a:ext cx="3200400" cy="640080"/>
            <a:chOff x="2592821" y="2677259"/>
            <a:chExt cx="1137121" cy="284280"/>
          </a:xfrm>
          <a:solidFill>
            <a:srgbClr val="A2322B"/>
          </a:solidFill>
        </p:grpSpPr>
        <p:sp>
          <p:nvSpPr>
            <p:cNvPr id="21" name="Rounded Rectangle 20"/>
            <p:cNvSpPr/>
            <p:nvPr/>
          </p:nvSpPr>
          <p:spPr>
            <a:xfrm>
              <a:off x="2592821"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ounded Rectangle 8"/>
            <p:cNvSpPr/>
            <p:nvPr/>
          </p:nvSpPr>
          <p:spPr>
            <a:xfrm>
              <a:off x="2601147"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Summer Planning Meetings</a:t>
              </a:r>
              <a:endParaRPr lang="en-US" sz="1800" kern="1200" spc="-100" dirty="0">
                <a:latin typeface="+mj-lt"/>
              </a:endParaRPr>
            </a:p>
          </p:txBody>
        </p:sp>
      </p:grpSp>
      <p:grpSp>
        <p:nvGrpSpPr>
          <p:cNvPr id="9" name="Group 8"/>
          <p:cNvGrpSpPr/>
          <p:nvPr/>
        </p:nvGrpSpPr>
        <p:grpSpPr>
          <a:xfrm>
            <a:off x="5181600" y="2927499"/>
            <a:ext cx="3200400" cy="640080"/>
            <a:chOff x="3889139" y="2677259"/>
            <a:chExt cx="1137121" cy="284280"/>
          </a:xfrm>
          <a:solidFill>
            <a:srgbClr val="922D26"/>
          </a:solidFill>
        </p:grpSpPr>
        <p:sp>
          <p:nvSpPr>
            <p:cNvPr id="19" name="Rounded Rectangle 18"/>
            <p:cNvSpPr/>
            <p:nvPr/>
          </p:nvSpPr>
          <p:spPr>
            <a:xfrm>
              <a:off x="3889139"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10"/>
            <p:cNvSpPr/>
            <p:nvPr/>
          </p:nvSpPr>
          <p:spPr>
            <a:xfrm>
              <a:off x="3897465"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Trade Show involvement</a:t>
              </a:r>
              <a:endParaRPr lang="en-US" sz="1800" kern="1200" spc="-100" dirty="0">
                <a:latin typeface="+mj-lt"/>
              </a:endParaRPr>
            </a:p>
          </p:txBody>
        </p:sp>
      </p:grpSp>
      <p:grpSp>
        <p:nvGrpSpPr>
          <p:cNvPr id="10" name="Group 9"/>
          <p:cNvGrpSpPr/>
          <p:nvPr/>
        </p:nvGrpSpPr>
        <p:grpSpPr>
          <a:xfrm>
            <a:off x="5181600" y="3700132"/>
            <a:ext cx="3200400" cy="640080"/>
            <a:chOff x="5185457" y="2677259"/>
            <a:chExt cx="1137121" cy="284280"/>
          </a:xfrm>
          <a:solidFill>
            <a:srgbClr val="802821"/>
          </a:solidFill>
        </p:grpSpPr>
        <p:sp>
          <p:nvSpPr>
            <p:cNvPr id="17" name="Rounded Rectangle 16"/>
            <p:cNvSpPr/>
            <p:nvPr/>
          </p:nvSpPr>
          <p:spPr>
            <a:xfrm>
              <a:off x="5185457"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ounded Rectangle 12"/>
            <p:cNvSpPr/>
            <p:nvPr/>
          </p:nvSpPr>
          <p:spPr>
            <a:xfrm>
              <a:off x="5193783"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Scholarship for School</a:t>
              </a:r>
              <a:endParaRPr lang="en-US" sz="1800" kern="1200" spc="-100" dirty="0">
                <a:latin typeface="+mj-lt"/>
              </a:endParaRPr>
            </a:p>
          </p:txBody>
        </p:sp>
      </p:grpSp>
      <p:grpSp>
        <p:nvGrpSpPr>
          <p:cNvPr id="11" name="Group 10"/>
          <p:cNvGrpSpPr/>
          <p:nvPr/>
        </p:nvGrpSpPr>
        <p:grpSpPr>
          <a:xfrm>
            <a:off x="5181600" y="4472765"/>
            <a:ext cx="3200400" cy="640080"/>
            <a:chOff x="6481775" y="2677259"/>
            <a:chExt cx="1137121" cy="284280"/>
          </a:xfrm>
          <a:solidFill>
            <a:srgbClr val="71231D"/>
          </a:solidFill>
        </p:grpSpPr>
        <p:sp>
          <p:nvSpPr>
            <p:cNvPr id="15" name="Rounded Rectangle 14"/>
            <p:cNvSpPr/>
            <p:nvPr/>
          </p:nvSpPr>
          <p:spPr>
            <a:xfrm>
              <a:off x="6481775"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14"/>
            <p:cNvSpPr/>
            <p:nvPr/>
          </p:nvSpPr>
          <p:spPr>
            <a:xfrm>
              <a:off x="6490101"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Awards Banquet</a:t>
              </a:r>
              <a:endParaRPr lang="en-US" sz="1800" kern="1200" spc="-100" dirty="0">
                <a:latin typeface="+mj-lt"/>
              </a:endParaRPr>
            </a:p>
          </p:txBody>
        </p:sp>
      </p:grpSp>
      <p:grpSp>
        <p:nvGrpSpPr>
          <p:cNvPr id="12" name="Group 11"/>
          <p:cNvGrpSpPr/>
          <p:nvPr/>
        </p:nvGrpSpPr>
        <p:grpSpPr>
          <a:xfrm>
            <a:off x="5181600" y="5237953"/>
            <a:ext cx="3200400" cy="640080"/>
            <a:chOff x="7778094" y="2677259"/>
            <a:chExt cx="1137121" cy="284280"/>
          </a:xfrm>
          <a:solidFill>
            <a:schemeClr val="accent2">
              <a:lumMod val="50000"/>
            </a:schemeClr>
          </a:solidFill>
        </p:grpSpPr>
        <p:sp>
          <p:nvSpPr>
            <p:cNvPr id="13" name="Rounded Rectangle 12"/>
            <p:cNvSpPr/>
            <p:nvPr/>
          </p:nvSpPr>
          <p:spPr>
            <a:xfrm>
              <a:off x="7778094"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16"/>
            <p:cNvSpPr/>
            <p:nvPr/>
          </p:nvSpPr>
          <p:spPr>
            <a:xfrm>
              <a:off x="7786420" y="2685585"/>
              <a:ext cx="1120469" cy="267628"/>
            </a:xfrm>
            <a:prstGeom prst="rect">
              <a:avLst/>
            </a:prstGeom>
            <a:solidFill>
              <a:srgbClr val="611E19"/>
            </a:solid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Meeting Support/budget</a:t>
              </a:r>
              <a:endParaRPr lang="en-US" sz="1800" kern="1200" spc="-100" dirty="0">
                <a:latin typeface="+mj-lt"/>
              </a:endParaRPr>
            </a:p>
          </p:txBody>
        </p:sp>
      </p:grpSp>
      <p:sp>
        <p:nvSpPr>
          <p:cNvPr id="29" name="Down Arrow 28"/>
          <p:cNvSpPr/>
          <p:nvPr/>
        </p:nvSpPr>
        <p:spPr>
          <a:xfrm>
            <a:off x="5181600" y="1141088"/>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5192233" y="1900323"/>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181600" y="2686354"/>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5192233" y="3445589"/>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a:off x="5181600" y="4231620"/>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n Arrow 33"/>
          <p:cNvSpPr/>
          <p:nvPr/>
        </p:nvSpPr>
        <p:spPr>
          <a:xfrm>
            <a:off x="5192233" y="4990855"/>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3129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Participate:</a:t>
            </a:r>
            <a:br>
              <a:rPr lang="en-US" sz="4800" b="0" kern="800" spc="-200" dirty="0">
                <a:latin typeface="+mn-lt"/>
                <a:ea typeface="Roboto Th" pitchFamily="2" charset="0"/>
              </a:rPr>
            </a:br>
            <a:r>
              <a:rPr lang="en-US" sz="4800" b="0" kern="800" spc="-200" dirty="0">
                <a:latin typeface="+mn-lt"/>
                <a:ea typeface="Roboto Th" pitchFamily="2" charset="0"/>
              </a:rPr>
              <a:t>School/Students </a:t>
            </a:r>
          </a:p>
        </p:txBody>
      </p:sp>
      <p:sp>
        <p:nvSpPr>
          <p:cNvPr id="2" name="Footer Placeholder 1"/>
          <p:cNvSpPr>
            <a:spLocks noGrp="1"/>
          </p:cNvSpPr>
          <p:nvPr>
            <p:ph type="ftr" sz="quarter" idx="11"/>
          </p:nvPr>
        </p:nvSpPr>
        <p:spPr/>
        <p:txBody>
          <a:bodyPr/>
          <a:lstStyle/>
          <a:p>
            <a:r>
              <a:rPr lang="en-US" dirty="0"/>
              <a:t>Academic Programs Committee</a:t>
            </a:r>
          </a:p>
        </p:txBody>
      </p:sp>
      <p:grpSp>
        <p:nvGrpSpPr>
          <p:cNvPr id="5" name="Group 4"/>
          <p:cNvGrpSpPr/>
          <p:nvPr/>
        </p:nvGrpSpPr>
        <p:grpSpPr>
          <a:xfrm>
            <a:off x="5181600" y="609600"/>
            <a:ext cx="3200400" cy="640080"/>
            <a:chOff x="184" y="2677259"/>
            <a:chExt cx="1137121" cy="284280"/>
          </a:xfrm>
          <a:solidFill>
            <a:srgbClr val="BE3A32"/>
          </a:solidFill>
        </p:grpSpPr>
        <p:sp>
          <p:nvSpPr>
            <p:cNvPr id="25" name="Rounded Rectangle 24"/>
            <p:cNvSpPr/>
            <p:nvPr/>
          </p:nvSpPr>
          <p:spPr>
            <a:xfrm>
              <a:off x="184"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ounded Rectangle 4"/>
            <p:cNvSpPr/>
            <p:nvPr/>
          </p:nvSpPr>
          <p:spPr>
            <a:xfrm>
              <a:off x="8510"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Board Liaison attend meetings</a:t>
              </a:r>
              <a:endParaRPr lang="en-US" sz="1800" kern="1200" spc="-100" dirty="0">
                <a:latin typeface="+mj-lt"/>
              </a:endParaRPr>
            </a:p>
          </p:txBody>
        </p:sp>
      </p:grpSp>
      <p:grpSp>
        <p:nvGrpSpPr>
          <p:cNvPr id="7" name="Group 6"/>
          <p:cNvGrpSpPr/>
          <p:nvPr/>
        </p:nvGrpSpPr>
        <p:grpSpPr>
          <a:xfrm>
            <a:off x="5181600" y="1382233"/>
            <a:ext cx="3200400" cy="640080"/>
            <a:chOff x="1296502" y="2677259"/>
            <a:chExt cx="1137121" cy="284280"/>
          </a:xfrm>
          <a:solidFill>
            <a:srgbClr val="B2372F"/>
          </a:solidFill>
        </p:grpSpPr>
        <p:sp>
          <p:nvSpPr>
            <p:cNvPr id="23" name="Rounded Rectangle 22"/>
            <p:cNvSpPr/>
            <p:nvPr/>
          </p:nvSpPr>
          <p:spPr>
            <a:xfrm>
              <a:off x="1296502"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6"/>
            <p:cNvSpPr/>
            <p:nvPr/>
          </p:nvSpPr>
          <p:spPr>
            <a:xfrm>
              <a:off x="1304828"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Annual Ideas outline for officers</a:t>
              </a:r>
              <a:endParaRPr lang="en-US" sz="1800" kern="1200" spc="-100" dirty="0">
                <a:latin typeface="+mj-lt"/>
              </a:endParaRPr>
            </a:p>
          </p:txBody>
        </p:sp>
      </p:grpSp>
      <p:grpSp>
        <p:nvGrpSpPr>
          <p:cNvPr id="8" name="Group 7"/>
          <p:cNvGrpSpPr/>
          <p:nvPr/>
        </p:nvGrpSpPr>
        <p:grpSpPr>
          <a:xfrm>
            <a:off x="5181600" y="2154866"/>
            <a:ext cx="3200400" cy="640080"/>
            <a:chOff x="2592821" y="2677259"/>
            <a:chExt cx="1137121" cy="284280"/>
          </a:xfrm>
          <a:solidFill>
            <a:srgbClr val="A2322B"/>
          </a:solidFill>
        </p:grpSpPr>
        <p:sp>
          <p:nvSpPr>
            <p:cNvPr id="21" name="Rounded Rectangle 20"/>
            <p:cNvSpPr/>
            <p:nvPr/>
          </p:nvSpPr>
          <p:spPr>
            <a:xfrm>
              <a:off x="2592821"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ounded Rectangle 8"/>
            <p:cNvSpPr/>
            <p:nvPr/>
          </p:nvSpPr>
          <p:spPr>
            <a:xfrm>
              <a:off x="2601147"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Summer Planning Meetings</a:t>
              </a:r>
              <a:endParaRPr lang="en-US" sz="1800" kern="1200" spc="-100" dirty="0">
                <a:latin typeface="+mj-lt"/>
              </a:endParaRPr>
            </a:p>
          </p:txBody>
        </p:sp>
      </p:grpSp>
      <p:grpSp>
        <p:nvGrpSpPr>
          <p:cNvPr id="9" name="Group 8"/>
          <p:cNvGrpSpPr/>
          <p:nvPr/>
        </p:nvGrpSpPr>
        <p:grpSpPr>
          <a:xfrm>
            <a:off x="5181600" y="2927499"/>
            <a:ext cx="3200400" cy="640080"/>
            <a:chOff x="3889139" y="2677259"/>
            <a:chExt cx="1137121" cy="284280"/>
          </a:xfrm>
          <a:solidFill>
            <a:srgbClr val="922D26"/>
          </a:solidFill>
        </p:grpSpPr>
        <p:sp>
          <p:nvSpPr>
            <p:cNvPr id="19" name="Rounded Rectangle 18"/>
            <p:cNvSpPr/>
            <p:nvPr/>
          </p:nvSpPr>
          <p:spPr>
            <a:xfrm>
              <a:off x="3889139"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10"/>
            <p:cNvSpPr/>
            <p:nvPr/>
          </p:nvSpPr>
          <p:spPr>
            <a:xfrm>
              <a:off x="3897465"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School Events Support</a:t>
              </a:r>
              <a:endParaRPr lang="en-US" sz="1800" kern="1200" spc="-100" dirty="0">
                <a:latin typeface="+mj-lt"/>
              </a:endParaRPr>
            </a:p>
          </p:txBody>
        </p:sp>
      </p:grpSp>
      <p:grpSp>
        <p:nvGrpSpPr>
          <p:cNvPr id="10" name="Group 9"/>
          <p:cNvGrpSpPr/>
          <p:nvPr/>
        </p:nvGrpSpPr>
        <p:grpSpPr>
          <a:xfrm>
            <a:off x="5181600" y="3700132"/>
            <a:ext cx="3200400" cy="640080"/>
            <a:chOff x="5185457" y="2677259"/>
            <a:chExt cx="1137121" cy="284280"/>
          </a:xfrm>
          <a:solidFill>
            <a:srgbClr val="802821"/>
          </a:solidFill>
        </p:grpSpPr>
        <p:sp>
          <p:nvSpPr>
            <p:cNvPr id="17" name="Rounded Rectangle 16"/>
            <p:cNvSpPr/>
            <p:nvPr/>
          </p:nvSpPr>
          <p:spPr>
            <a:xfrm>
              <a:off x="5185457"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ounded Rectangle 12"/>
            <p:cNvSpPr/>
            <p:nvPr/>
          </p:nvSpPr>
          <p:spPr>
            <a:xfrm>
              <a:off x="5193783"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Scholarship for School</a:t>
              </a:r>
              <a:endParaRPr lang="en-US" sz="1800" kern="1200" spc="-100" dirty="0">
                <a:latin typeface="+mj-lt"/>
              </a:endParaRPr>
            </a:p>
          </p:txBody>
        </p:sp>
      </p:grpSp>
      <p:grpSp>
        <p:nvGrpSpPr>
          <p:cNvPr id="11" name="Group 10"/>
          <p:cNvGrpSpPr/>
          <p:nvPr/>
        </p:nvGrpSpPr>
        <p:grpSpPr>
          <a:xfrm>
            <a:off x="5181600" y="4472765"/>
            <a:ext cx="3200400" cy="640080"/>
            <a:chOff x="6481775" y="2677259"/>
            <a:chExt cx="1137121" cy="284280"/>
          </a:xfrm>
          <a:solidFill>
            <a:srgbClr val="71231D"/>
          </a:solidFill>
        </p:grpSpPr>
        <p:sp>
          <p:nvSpPr>
            <p:cNvPr id="15" name="Rounded Rectangle 14"/>
            <p:cNvSpPr/>
            <p:nvPr/>
          </p:nvSpPr>
          <p:spPr>
            <a:xfrm>
              <a:off x="6481775"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14"/>
            <p:cNvSpPr/>
            <p:nvPr/>
          </p:nvSpPr>
          <p:spPr>
            <a:xfrm>
              <a:off x="6490101" y="2685585"/>
              <a:ext cx="1120469" cy="26762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spc="-100" dirty="0">
                  <a:latin typeface="+mj-lt"/>
                </a:rPr>
                <a:t>Month by Month calendar Ideas</a:t>
              </a:r>
              <a:endParaRPr lang="en-US" sz="1800" kern="1200" spc="-100" dirty="0">
                <a:latin typeface="+mj-lt"/>
              </a:endParaRPr>
            </a:p>
          </p:txBody>
        </p:sp>
      </p:grpSp>
      <p:grpSp>
        <p:nvGrpSpPr>
          <p:cNvPr id="12" name="Group 11"/>
          <p:cNvGrpSpPr/>
          <p:nvPr/>
        </p:nvGrpSpPr>
        <p:grpSpPr>
          <a:xfrm>
            <a:off x="5181600" y="5237953"/>
            <a:ext cx="3200400" cy="640080"/>
            <a:chOff x="7778094" y="2677259"/>
            <a:chExt cx="1137121" cy="284280"/>
          </a:xfrm>
          <a:solidFill>
            <a:schemeClr val="accent2">
              <a:lumMod val="50000"/>
            </a:schemeClr>
          </a:solidFill>
        </p:grpSpPr>
        <p:sp>
          <p:nvSpPr>
            <p:cNvPr id="13" name="Rounded Rectangle 12"/>
            <p:cNvSpPr/>
            <p:nvPr/>
          </p:nvSpPr>
          <p:spPr>
            <a:xfrm>
              <a:off x="7778094" y="2677259"/>
              <a:ext cx="1137121" cy="284280"/>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16"/>
            <p:cNvSpPr/>
            <p:nvPr/>
          </p:nvSpPr>
          <p:spPr>
            <a:xfrm>
              <a:off x="7786420" y="2685585"/>
              <a:ext cx="1120469" cy="267628"/>
            </a:xfrm>
            <a:prstGeom prst="rect">
              <a:avLst/>
            </a:prstGeom>
            <a:solidFill>
              <a:srgbClr val="611E19"/>
            </a:solidFill>
            <a:ln>
              <a:noFill/>
            </a:ln>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800" kern="1200" spc="-100" dirty="0">
                  <a:latin typeface="+mj-lt"/>
                </a:rPr>
                <a:t>Annual Ideas Outline</a:t>
              </a:r>
            </a:p>
          </p:txBody>
        </p:sp>
      </p:grpSp>
      <p:sp>
        <p:nvSpPr>
          <p:cNvPr id="29" name="Down Arrow 28"/>
          <p:cNvSpPr/>
          <p:nvPr/>
        </p:nvSpPr>
        <p:spPr>
          <a:xfrm>
            <a:off x="5181600" y="1141088"/>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5192233" y="1900323"/>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181600" y="2686354"/>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5192233" y="3445589"/>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a:off x="5181600" y="4231620"/>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n Arrow 33"/>
          <p:cNvSpPr/>
          <p:nvPr/>
        </p:nvSpPr>
        <p:spPr>
          <a:xfrm>
            <a:off x="5192233" y="4990855"/>
            <a:ext cx="533400" cy="448056"/>
          </a:xfrm>
          <a:prstGeom prst="downArrow">
            <a:avLst/>
          </a:prstGeom>
          <a:solidFill>
            <a:schemeClr val="accent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582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Establish</a:t>
            </a:r>
            <a:br>
              <a:rPr lang="en-US" sz="4800" b="0" kern="800" spc="-200" dirty="0">
                <a:latin typeface="+mn-lt"/>
                <a:ea typeface="Roboto Th" pitchFamily="2" charset="0"/>
              </a:rPr>
            </a:br>
            <a:r>
              <a:rPr lang="en-US" sz="4800" b="0" kern="800" spc="-200" dirty="0">
                <a:latin typeface="+mn-lt"/>
                <a:ea typeface="Roboto Th" pitchFamily="2" charset="0"/>
              </a:rPr>
              <a:t>Requirements</a:t>
            </a:r>
          </a:p>
        </p:txBody>
      </p:sp>
      <p:sp>
        <p:nvSpPr>
          <p:cNvPr id="4" name="Content Placeholder 3"/>
          <p:cNvSpPr>
            <a:spLocks noGrp="1"/>
          </p:cNvSpPr>
          <p:nvPr>
            <p:ph sz="quarter" idx="10"/>
          </p:nvPr>
        </p:nvSpPr>
        <p:spPr>
          <a:xfrm>
            <a:off x="4648200" y="457200"/>
            <a:ext cx="4283241" cy="5486400"/>
          </a:xfrm>
        </p:spPr>
        <p:txBody>
          <a:bodyPr>
            <a:normAutofit/>
          </a:bodyPr>
          <a:lstStyle/>
          <a:p>
            <a:pPr marL="0" indent="0">
              <a:lnSpc>
                <a:spcPts val="3800"/>
              </a:lnSpc>
              <a:buNone/>
            </a:pPr>
            <a:r>
              <a:rPr lang="en-US" sz="3600" b="1" spc="-200" dirty="0"/>
              <a:t>Program Goals:</a:t>
            </a:r>
          </a:p>
          <a:p>
            <a:pPr>
              <a:lnSpc>
                <a:spcPts val="3400"/>
              </a:lnSpc>
            </a:pPr>
            <a:r>
              <a:rPr lang="en-US" sz="3200" spc="-200" dirty="0"/>
              <a:t>Express Mission</a:t>
            </a:r>
          </a:p>
          <a:p>
            <a:pPr>
              <a:lnSpc>
                <a:spcPts val="3400"/>
              </a:lnSpc>
            </a:pPr>
            <a:r>
              <a:rPr lang="en-US" sz="3200" spc="-200" dirty="0"/>
              <a:t>Be Exclusive</a:t>
            </a:r>
          </a:p>
          <a:p>
            <a:pPr>
              <a:lnSpc>
                <a:spcPts val="3400"/>
              </a:lnSpc>
            </a:pPr>
            <a:r>
              <a:rPr lang="en-US" sz="3200" spc="-200" dirty="0"/>
              <a:t>Offer Value</a:t>
            </a:r>
          </a:p>
          <a:p>
            <a:pPr lvl="1">
              <a:lnSpc>
                <a:spcPts val="3000"/>
              </a:lnSpc>
            </a:pPr>
            <a:r>
              <a:rPr lang="en-US" sz="2800" spc="-200" dirty="0"/>
              <a:t>To Chapter</a:t>
            </a:r>
          </a:p>
          <a:p>
            <a:pPr lvl="1">
              <a:lnSpc>
                <a:spcPts val="3000"/>
              </a:lnSpc>
            </a:pPr>
            <a:r>
              <a:rPr lang="en-US" sz="2800" spc="-200" dirty="0"/>
              <a:t>To Students</a:t>
            </a:r>
          </a:p>
          <a:p>
            <a:pPr lvl="1">
              <a:lnSpc>
                <a:spcPts val="3000"/>
              </a:lnSpc>
            </a:pPr>
            <a:r>
              <a:rPr lang="en-US" sz="2800" spc="-200" dirty="0"/>
              <a:t>To School</a:t>
            </a:r>
          </a:p>
          <a:p>
            <a:pPr>
              <a:lnSpc>
                <a:spcPts val="3800"/>
              </a:lnSpc>
            </a:pPr>
            <a:endParaRPr lang="en-US" sz="36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163771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Understand</a:t>
            </a:r>
            <a:br>
              <a:rPr lang="en-US" sz="4800" b="0" kern="800" spc="-200" dirty="0">
                <a:latin typeface="+mn-lt"/>
                <a:ea typeface="Roboto Th" pitchFamily="2" charset="0"/>
              </a:rPr>
            </a:br>
            <a:r>
              <a:rPr lang="en-US" sz="4800" b="0" kern="800" spc="-200" dirty="0">
                <a:latin typeface="+mn-lt"/>
                <a:ea typeface="Roboto Th" pitchFamily="2" charset="0"/>
              </a:rPr>
              <a:t>a Program's</a:t>
            </a:r>
            <a:br>
              <a:rPr lang="en-US" sz="4800" b="0" kern="800" spc="-200" dirty="0">
                <a:latin typeface="+mn-lt"/>
                <a:ea typeface="Roboto Th" pitchFamily="2" charset="0"/>
              </a:rPr>
            </a:br>
            <a:r>
              <a:rPr lang="en-US" sz="4800" b="0" kern="800" spc="-200" dirty="0">
                <a:latin typeface="+mn-lt"/>
                <a:ea typeface="Roboto Th" pitchFamily="2" charset="0"/>
              </a:rPr>
              <a:t>Success</a:t>
            </a:r>
          </a:p>
        </p:txBody>
      </p:sp>
      <p:sp>
        <p:nvSpPr>
          <p:cNvPr id="4" name="Content Placeholder 3"/>
          <p:cNvSpPr>
            <a:spLocks noGrp="1"/>
          </p:cNvSpPr>
          <p:nvPr>
            <p:ph sz="quarter" idx="10"/>
          </p:nvPr>
        </p:nvSpPr>
        <p:spPr>
          <a:xfrm>
            <a:off x="4648200" y="457200"/>
            <a:ext cx="4267200" cy="5486400"/>
          </a:xfrm>
        </p:spPr>
        <p:txBody>
          <a:bodyPr>
            <a:normAutofit/>
          </a:bodyPr>
          <a:lstStyle/>
          <a:p>
            <a:pPr marL="0" indent="0">
              <a:lnSpc>
                <a:spcPts val="3800"/>
              </a:lnSpc>
              <a:buNone/>
            </a:pPr>
            <a:r>
              <a:rPr lang="en-US" sz="3600" spc="-200" dirty="0"/>
              <a:t>CSI Mission</a:t>
            </a:r>
          </a:p>
          <a:p>
            <a:pPr>
              <a:lnSpc>
                <a:spcPts val="3000"/>
              </a:lnSpc>
            </a:pPr>
            <a:r>
              <a:rPr lang="en-US" sz="3200" spc="-200" dirty="0"/>
              <a:t>Advance Information</a:t>
            </a:r>
          </a:p>
          <a:p>
            <a:pPr>
              <a:lnSpc>
                <a:spcPts val="3400"/>
              </a:lnSpc>
            </a:pPr>
            <a:r>
              <a:rPr lang="en-US" sz="3200" spc="-200" dirty="0"/>
              <a:t>Improve Awareness</a:t>
            </a:r>
          </a:p>
          <a:p>
            <a:pPr marL="0" indent="0">
              <a:lnSpc>
                <a:spcPts val="2000"/>
              </a:lnSpc>
              <a:spcBef>
                <a:spcPts val="0"/>
              </a:spcBef>
              <a:buNone/>
            </a:pPr>
            <a:endParaRPr lang="en-US" sz="3200" spc="-200" dirty="0"/>
          </a:p>
          <a:p>
            <a:pPr marL="0" indent="0">
              <a:lnSpc>
                <a:spcPts val="3400"/>
              </a:lnSpc>
              <a:buNone/>
            </a:pPr>
            <a:r>
              <a:rPr lang="en-US" sz="3200" spc="-200" dirty="0"/>
              <a:t>Exclusivity</a:t>
            </a:r>
          </a:p>
          <a:p>
            <a:pPr>
              <a:lnSpc>
                <a:spcPts val="3400"/>
              </a:lnSpc>
            </a:pPr>
            <a:r>
              <a:rPr lang="en-US" sz="3200" spc="-200" dirty="0"/>
              <a:t>Teach importance of CSI for later</a:t>
            </a:r>
          </a:p>
          <a:p>
            <a:pPr marL="0" indent="0">
              <a:lnSpc>
                <a:spcPts val="2000"/>
              </a:lnSpc>
              <a:spcBef>
                <a:spcPts val="0"/>
              </a:spcBef>
              <a:buNone/>
            </a:pPr>
            <a:endParaRPr lang="en-US" sz="3200" spc="-200" dirty="0"/>
          </a:p>
          <a:p>
            <a:pPr marL="0" indent="0">
              <a:lnSpc>
                <a:spcPts val="3400"/>
              </a:lnSpc>
              <a:buNone/>
            </a:pPr>
            <a:r>
              <a:rPr lang="en-US" sz="3200" spc="-200" dirty="0"/>
              <a:t>Value</a:t>
            </a:r>
          </a:p>
          <a:p>
            <a:pPr>
              <a:lnSpc>
                <a:spcPts val="3400"/>
              </a:lnSpc>
            </a:pPr>
            <a:r>
              <a:rPr lang="en-US" sz="3200" spc="-200" dirty="0"/>
              <a:t>ROI may be far down the road. </a:t>
            </a:r>
          </a:p>
          <a:p>
            <a:pPr>
              <a:lnSpc>
                <a:spcPts val="3400"/>
              </a:lnSpc>
            </a:pPr>
            <a:endParaRPr lang="en-US" sz="32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449525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What is it? </a:t>
            </a:r>
          </a:p>
        </p:txBody>
      </p:sp>
      <p:sp>
        <p:nvSpPr>
          <p:cNvPr id="4" name="Content Placeholder 3"/>
          <p:cNvSpPr>
            <a:spLocks noGrp="1"/>
          </p:cNvSpPr>
          <p:nvPr>
            <p:ph sz="quarter" idx="10"/>
          </p:nvPr>
        </p:nvSpPr>
        <p:spPr>
          <a:xfrm>
            <a:off x="4648200" y="457200"/>
            <a:ext cx="4283241" cy="5486400"/>
          </a:xfrm>
        </p:spPr>
        <p:txBody>
          <a:bodyPr>
            <a:normAutofit fontScale="92500"/>
          </a:bodyPr>
          <a:lstStyle/>
          <a:p>
            <a:pPr>
              <a:lnSpc>
                <a:spcPts val="3800"/>
              </a:lnSpc>
            </a:pPr>
            <a:r>
              <a:rPr lang="en-US" sz="3600" spc="-200" dirty="0"/>
              <a:t>A Student Affiliate is an organized group of students connected to a CSI Chapter.</a:t>
            </a:r>
          </a:p>
          <a:p>
            <a:pPr>
              <a:lnSpc>
                <a:spcPts val="3800"/>
              </a:lnSpc>
            </a:pPr>
            <a:r>
              <a:rPr lang="en-US" sz="3600" spc="-200" dirty="0"/>
              <a:t>Parent Chapter recognizes in By-Laws</a:t>
            </a:r>
          </a:p>
          <a:p>
            <a:pPr>
              <a:lnSpc>
                <a:spcPts val="3800"/>
              </a:lnSpc>
            </a:pPr>
            <a:r>
              <a:rPr lang="en-US" sz="3600" spc="-200" dirty="0"/>
              <a:t>Adheres to CSI policy in the C4 guide</a:t>
            </a:r>
          </a:p>
          <a:p>
            <a:pPr>
              <a:lnSpc>
                <a:spcPts val="3800"/>
              </a:lnSpc>
            </a:pPr>
            <a:r>
              <a:rPr lang="en-US" sz="3600" spc="-200" dirty="0"/>
              <a:t>Appendix JJ submitted to Institute Secretary</a:t>
            </a:r>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760029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chor="ctr">
            <a:normAutofit/>
          </a:bodyPr>
          <a:lstStyle/>
          <a:p>
            <a:pPr>
              <a:lnSpc>
                <a:spcPts val="5000"/>
              </a:lnSpc>
            </a:pPr>
            <a:r>
              <a:rPr lang="en-US" sz="4400" spc="-200" dirty="0"/>
              <a:t>Target Audience</a:t>
            </a:r>
          </a:p>
        </p:txBody>
      </p:sp>
      <p:sp>
        <p:nvSpPr>
          <p:cNvPr id="4" name="Content Placeholder 3"/>
          <p:cNvSpPr>
            <a:spLocks noGrp="1"/>
          </p:cNvSpPr>
          <p:nvPr>
            <p:ph type="subTitle" idx="1"/>
          </p:nvPr>
        </p:nvSpPr>
        <p:spPr/>
        <p:txBody>
          <a:bodyPr>
            <a:normAutofit/>
          </a:bodyPr>
          <a:lstStyle/>
          <a:p>
            <a:pPr marL="0" indent="0">
              <a:lnSpc>
                <a:spcPts val="3800"/>
              </a:lnSpc>
              <a:buNone/>
            </a:pPr>
            <a:r>
              <a:rPr lang="en-US" sz="3200" spc="-200" dirty="0"/>
              <a:t>Architectural Schools</a:t>
            </a:r>
          </a:p>
          <a:p>
            <a:pPr marL="0" indent="0">
              <a:lnSpc>
                <a:spcPts val="3800"/>
              </a:lnSpc>
              <a:buNone/>
            </a:pPr>
            <a:r>
              <a:rPr lang="en-US" sz="3200" spc="-200" dirty="0"/>
              <a:t>Construction Management Programs</a:t>
            </a:r>
          </a:p>
          <a:p>
            <a:pPr marL="0" indent="0">
              <a:lnSpc>
                <a:spcPts val="3800"/>
              </a:lnSpc>
              <a:buNone/>
            </a:pPr>
            <a:endParaRPr lang="en-US" sz="3200" spc="-200" dirty="0"/>
          </a:p>
          <a:p>
            <a:pPr marL="0" indent="0">
              <a:lnSpc>
                <a:spcPts val="3800"/>
              </a:lnSpc>
              <a:buNone/>
            </a:pPr>
            <a:endParaRPr lang="en-US" sz="3200" spc="-200" dirty="0"/>
          </a:p>
        </p:txBody>
      </p:sp>
    </p:spTree>
    <p:extLst>
      <p:ext uri="{BB962C8B-B14F-4D97-AF65-F5344CB8AC3E}">
        <p14:creationId xmlns:p14="http://schemas.microsoft.com/office/powerpoint/2010/main" val="2965924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Why do we care?</a:t>
            </a:r>
          </a:p>
        </p:txBody>
      </p:sp>
      <p:sp>
        <p:nvSpPr>
          <p:cNvPr id="4" name="Content Placeholder 3"/>
          <p:cNvSpPr>
            <a:spLocks noGrp="1"/>
          </p:cNvSpPr>
          <p:nvPr>
            <p:ph sz="quarter" idx="10"/>
          </p:nvPr>
        </p:nvSpPr>
        <p:spPr>
          <a:xfrm>
            <a:off x="4648200" y="457200"/>
            <a:ext cx="4283241" cy="5486400"/>
          </a:xfrm>
        </p:spPr>
        <p:txBody>
          <a:bodyPr>
            <a:normAutofit/>
          </a:bodyPr>
          <a:lstStyle/>
          <a:p>
            <a:pPr marL="0" indent="0">
              <a:lnSpc>
                <a:spcPts val="3800"/>
              </a:lnSpc>
              <a:buNone/>
            </a:pPr>
            <a:r>
              <a:rPr lang="en-US" sz="3600" spc="-200" dirty="0"/>
              <a:t>CSI as an organization average age: 52.3 </a:t>
            </a:r>
          </a:p>
          <a:p>
            <a:pPr marL="0" indent="0">
              <a:lnSpc>
                <a:spcPts val="3800"/>
              </a:lnSpc>
              <a:buNone/>
            </a:pPr>
            <a:r>
              <a:rPr lang="en-US" sz="3600" spc="-200" dirty="0"/>
              <a:t> </a:t>
            </a:r>
          </a:p>
          <a:p>
            <a:pPr marL="0" indent="0">
              <a:lnSpc>
                <a:spcPts val="3800"/>
              </a:lnSpc>
              <a:buNone/>
            </a:pPr>
            <a:r>
              <a:rPr lang="en-US" sz="3600" spc="-200" dirty="0"/>
              <a:t>Educating students means building the future of CSI</a:t>
            </a:r>
          </a:p>
          <a:p>
            <a:pPr marL="0" indent="0">
              <a:lnSpc>
                <a:spcPts val="3800"/>
              </a:lnSpc>
              <a:buNone/>
            </a:pPr>
            <a:endParaRPr lang="en-US" sz="36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2944515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Program overview</a:t>
            </a:r>
          </a:p>
        </p:txBody>
      </p:sp>
      <p:sp>
        <p:nvSpPr>
          <p:cNvPr id="4" name="Content Placeholder 3"/>
          <p:cNvSpPr>
            <a:spLocks noGrp="1"/>
          </p:cNvSpPr>
          <p:nvPr>
            <p:ph sz="quarter" idx="10"/>
          </p:nvPr>
        </p:nvSpPr>
        <p:spPr>
          <a:xfrm>
            <a:off x="4648200" y="457200"/>
            <a:ext cx="4283241" cy="5486400"/>
          </a:xfrm>
        </p:spPr>
        <p:txBody>
          <a:bodyPr>
            <a:normAutofit/>
          </a:bodyPr>
          <a:lstStyle/>
          <a:p>
            <a:pPr marL="0" indent="0">
              <a:lnSpc>
                <a:spcPts val="3800"/>
              </a:lnSpc>
              <a:buNone/>
            </a:pPr>
            <a:r>
              <a:rPr lang="en-US" sz="3200" b="1" spc="-200" dirty="0"/>
              <a:t>Three Step Approach</a:t>
            </a:r>
          </a:p>
          <a:p>
            <a:pPr>
              <a:lnSpc>
                <a:spcPts val="3400"/>
              </a:lnSpc>
            </a:pPr>
            <a:r>
              <a:rPr lang="en-US" sz="3200" spc="-200" dirty="0"/>
              <a:t>Initiate</a:t>
            </a:r>
          </a:p>
          <a:p>
            <a:pPr lvl="1">
              <a:lnSpc>
                <a:spcPts val="3400"/>
              </a:lnSpc>
            </a:pPr>
            <a:r>
              <a:rPr lang="en-US" spc="-200" dirty="0"/>
              <a:t>Colleges/ Universities/ Community Colleges</a:t>
            </a:r>
          </a:p>
          <a:p>
            <a:pPr>
              <a:lnSpc>
                <a:spcPts val="3400"/>
              </a:lnSpc>
            </a:pPr>
            <a:r>
              <a:rPr lang="en-US" sz="3200" spc="-200" dirty="0"/>
              <a:t>Educate</a:t>
            </a:r>
          </a:p>
          <a:p>
            <a:pPr lvl="1">
              <a:lnSpc>
                <a:spcPts val="3400"/>
              </a:lnSpc>
            </a:pPr>
            <a:r>
              <a:rPr lang="en-US" spc="-200" dirty="0"/>
              <a:t>Educators/Students/Administration</a:t>
            </a:r>
          </a:p>
          <a:p>
            <a:pPr>
              <a:lnSpc>
                <a:spcPts val="3400"/>
              </a:lnSpc>
            </a:pPr>
            <a:r>
              <a:rPr lang="en-US" sz="3200" spc="-200" dirty="0"/>
              <a:t>Participate</a:t>
            </a:r>
          </a:p>
          <a:p>
            <a:pPr lvl="1">
              <a:lnSpc>
                <a:spcPts val="3400"/>
              </a:lnSpc>
            </a:pPr>
            <a:r>
              <a:rPr lang="en-US" spc="-200" dirty="0"/>
              <a:t>Joint effort  by school and local CSI Chapter</a:t>
            </a:r>
          </a:p>
          <a:p>
            <a:pPr marL="0" indent="0">
              <a:lnSpc>
                <a:spcPts val="3400"/>
              </a:lnSpc>
              <a:buNone/>
            </a:pPr>
            <a:endParaRPr lang="en-US" sz="32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865150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chor="ctr">
            <a:normAutofit/>
          </a:bodyPr>
          <a:lstStyle/>
          <a:p>
            <a:pPr>
              <a:lnSpc>
                <a:spcPts val="5000"/>
              </a:lnSpc>
            </a:pPr>
            <a:r>
              <a:rPr lang="en-US" sz="4400" spc="-200" dirty="0"/>
              <a:t>Initiate</a:t>
            </a:r>
            <a:br>
              <a:rPr lang="en-US" sz="4400" spc="-200" dirty="0"/>
            </a:br>
            <a:r>
              <a:rPr lang="en-US" sz="4400" spc="-200" dirty="0"/>
              <a:t>Identify and outreach to school</a:t>
            </a:r>
          </a:p>
        </p:txBody>
      </p:sp>
      <p:sp>
        <p:nvSpPr>
          <p:cNvPr id="4" name="Content Placeholder 3"/>
          <p:cNvSpPr>
            <a:spLocks noGrp="1"/>
          </p:cNvSpPr>
          <p:nvPr>
            <p:ph type="subTitle" idx="1"/>
          </p:nvPr>
        </p:nvSpPr>
        <p:spPr/>
        <p:txBody>
          <a:bodyPr>
            <a:normAutofit/>
          </a:bodyPr>
          <a:lstStyle/>
          <a:p>
            <a:pPr marL="0" indent="0">
              <a:lnSpc>
                <a:spcPts val="3800"/>
              </a:lnSpc>
              <a:buNone/>
            </a:pPr>
            <a:r>
              <a:rPr lang="en-US" sz="3200" spc="-200" dirty="0"/>
              <a:t>Script -Letter</a:t>
            </a:r>
          </a:p>
          <a:p>
            <a:pPr marL="0" indent="0">
              <a:lnSpc>
                <a:spcPts val="3800"/>
              </a:lnSpc>
              <a:buNone/>
            </a:pPr>
            <a:r>
              <a:rPr lang="en-US" sz="3200" spc="-200" dirty="0"/>
              <a:t>Talking Points- Calls</a:t>
            </a:r>
          </a:p>
          <a:p>
            <a:pPr marL="0" indent="0">
              <a:lnSpc>
                <a:spcPts val="3800"/>
              </a:lnSpc>
              <a:buNone/>
            </a:pPr>
            <a:r>
              <a:rPr lang="en-US" sz="3200" spc="-200" dirty="0"/>
              <a:t>Initiate/Educate/Participate document</a:t>
            </a:r>
          </a:p>
        </p:txBody>
      </p:sp>
    </p:spTree>
    <p:extLst>
      <p:ext uri="{BB962C8B-B14F-4D97-AF65-F5344CB8AC3E}">
        <p14:creationId xmlns:p14="http://schemas.microsoft.com/office/powerpoint/2010/main" val="3741896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 Educate</a:t>
            </a:r>
            <a:br>
              <a:rPr lang="en-US" sz="4800" b="0" kern="800" spc="-200" dirty="0">
                <a:latin typeface="+mn-lt"/>
                <a:ea typeface="Roboto Th" pitchFamily="2" charset="0"/>
              </a:rPr>
            </a:br>
            <a:br>
              <a:rPr lang="en-US" sz="4800" b="0" kern="800" spc="-200" dirty="0">
                <a:latin typeface="+mn-lt"/>
                <a:ea typeface="Roboto Th" pitchFamily="2" charset="0"/>
              </a:rPr>
            </a:br>
            <a:br>
              <a:rPr lang="en-US" sz="4800" b="0" kern="800" spc="-200" dirty="0">
                <a:latin typeface="+mn-lt"/>
                <a:ea typeface="Roboto Th" pitchFamily="2" charset="0"/>
              </a:rPr>
            </a:br>
            <a:br>
              <a:rPr lang="en-US" sz="4800" b="0" kern="800" spc="-200" dirty="0">
                <a:latin typeface="+mn-lt"/>
                <a:ea typeface="Roboto Th" pitchFamily="2" charset="0"/>
              </a:rPr>
            </a:br>
            <a:br>
              <a:rPr lang="en-US" sz="4800" b="0" kern="800" spc="-200" dirty="0">
                <a:latin typeface="+mn-lt"/>
                <a:ea typeface="Roboto Th" pitchFamily="2" charset="0"/>
              </a:rPr>
            </a:br>
            <a:r>
              <a:rPr lang="en-US" sz="4800" b="0" kern="800" spc="-200" dirty="0">
                <a:latin typeface="+mn-lt"/>
                <a:ea typeface="Roboto Th" pitchFamily="2" charset="0"/>
              </a:rPr>
              <a:t>School Tools</a:t>
            </a:r>
          </a:p>
        </p:txBody>
      </p:sp>
      <p:sp>
        <p:nvSpPr>
          <p:cNvPr id="4" name="Content Placeholder 3"/>
          <p:cNvSpPr>
            <a:spLocks noGrp="1"/>
          </p:cNvSpPr>
          <p:nvPr>
            <p:ph sz="quarter" idx="10"/>
          </p:nvPr>
        </p:nvSpPr>
        <p:spPr>
          <a:xfrm>
            <a:off x="4648200" y="457200"/>
            <a:ext cx="4283241" cy="5486400"/>
          </a:xfrm>
        </p:spPr>
        <p:txBody>
          <a:bodyPr>
            <a:normAutofit/>
          </a:bodyPr>
          <a:lstStyle/>
          <a:p>
            <a:pPr marL="0" indent="0">
              <a:lnSpc>
                <a:spcPts val="3800"/>
              </a:lnSpc>
              <a:buNone/>
            </a:pPr>
            <a:r>
              <a:rPr lang="en-US" sz="3600" b="1" spc="-200" dirty="0"/>
              <a:t>Needs and Wants</a:t>
            </a:r>
          </a:p>
          <a:p>
            <a:pPr>
              <a:lnSpc>
                <a:spcPts val="3400"/>
              </a:lnSpc>
            </a:pPr>
            <a:r>
              <a:rPr lang="en-US" sz="3200" spc="-200" dirty="0"/>
              <a:t>Moll/ Betts Flyer</a:t>
            </a:r>
          </a:p>
          <a:p>
            <a:pPr>
              <a:lnSpc>
                <a:spcPts val="3400"/>
              </a:lnSpc>
            </a:pPr>
            <a:r>
              <a:rPr lang="en-US" sz="3200" spc="-200" dirty="0"/>
              <a:t>PDEP Program outline</a:t>
            </a:r>
          </a:p>
          <a:p>
            <a:pPr>
              <a:lnSpc>
                <a:spcPts val="3400"/>
              </a:lnSpc>
            </a:pPr>
            <a:r>
              <a:rPr lang="en-US" sz="3200" spc="-200" dirty="0"/>
              <a:t>PDEP Instructor Notes</a:t>
            </a:r>
          </a:p>
          <a:p>
            <a:pPr>
              <a:lnSpc>
                <a:spcPts val="3400"/>
              </a:lnSpc>
            </a:pPr>
            <a:r>
              <a:rPr lang="en-US" sz="3200" spc="-200" dirty="0"/>
              <a:t>Sample Syllabus</a:t>
            </a:r>
          </a:p>
          <a:p>
            <a:pPr>
              <a:lnSpc>
                <a:spcPts val="3400"/>
              </a:lnSpc>
            </a:pPr>
            <a:r>
              <a:rPr lang="en-US" sz="3200" spc="-200" dirty="0"/>
              <a:t>Free Desk Copy for Instructor</a:t>
            </a:r>
          </a:p>
          <a:p>
            <a:pPr>
              <a:lnSpc>
                <a:spcPts val="3400"/>
              </a:lnSpc>
            </a:pPr>
            <a:r>
              <a:rPr lang="en-US" sz="3200" spc="-200" dirty="0"/>
              <a:t>Request a College Exam Site Application</a:t>
            </a:r>
          </a:p>
          <a:p>
            <a:pPr marL="457200" lvl="1" indent="0">
              <a:lnSpc>
                <a:spcPts val="3400"/>
              </a:lnSpc>
              <a:buNone/>
            </a:pPr>
            <a:endParaRPr lang="en-US" sz="3200" spc="-200" dirty="0"/>
          </a:p>
          <a:p>
            <a:pPr marL="457200" lvl="1" indent="0">
              <a:lnSpc>
                <a:spcPts val="3400"/>
              </a:lnSpc>
              <a:buNone/>
            </a:pPr>
            <a:endParaRPr lang="en-US" spc="-200" dirty="0"/>
          </a:p>
          <a:p>
            <a:pPr marL="0" indent="0">
              <a:lnSpc>
                <a:spcPts val="3400"/>
              </a:lnSpc>
              <a:buNone/>
            </a:pPr>
            <a:endParaRPr lang="en-US" sz="32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1453462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chor="ctr">
            <a:normAutofit/>
          </a:bodyPr>
          <a:lstStyle/>
          <a:p>
            <a:pPr>
              <a:lnSpc>
                <a:spcPts val="5000"/>
              </a:lnSpc>
            </a:pPr>
            <a:r>
              <a:rPr lang="en-US" sz="4400" spc="-200" dirty="0"/>
              <a:t>Initiate</a:t>
            </a:r>
            <a:br>
              <a:rPr lang="en-US" sz="4400" spc="-200" dirty="0"/>
            </a:br>
            <a:r>
              <a:rPr lang="en-US" sz="4400" spc="-200" dirty="0"/>
              <a:t>Chapter Level Information</a:t>
            </a:r>
          </a:p>
        </p:txBody>
      </p:sp>
      <p:sp>
        <p:nvSpPr>
          <p:cNvPr id="4" name="Content Placeholder 3"/>
          <p:cNvSpPr>
            <a:spLocks noGrp="1"/>
          </p:cNvSpPr>
          <p:nvPr>
            <p:ph type="subTitle" idx="1"/>
          </p:nvPr>
        </p:nvSpPr>
        <p:spPr/>
        <p:txBody>
          <a:bodyPr>
            <a:normAutofit/>
          </a:bodyPr>
          <a:lstStyle/>
          <a:p>
            <a:pPr marL="0" indent="0">
              <a:lnSpc>
                <a:spcPts val="3800"/>
              </a:lnSpc>
              <a:buNone/>
            </a:pPr>
            <a:r>
              <a:rPr lang="en-US" sz="3200" spc="-200" dirty="0"/>
              <a:t>Logistical means of recognition and program overview</a:t>
            </a:r>
          </a:p>
          <a:p>
            <a:pPr marL="0" indent="0">
              <a:lnSpc>
                <a:spcPts val="3800"/>
              </a:lnSpc>
              <a:buNone/>
            </a:pPr>
            <a:endParaRPr lang="en-US" sz="3200" spc="-200" dirty="0"/>
          </a:p>
        </p:txBody>
      </p:sp>
    </p:spTree>
    <p:extLst>
      <p:ext uri="{BB962C8B-B14F-4D97-AF65-F5344CB8AC3E}">
        <p14:creationId xmlns:p14="http://schemas.microsoft.com/office/powerpoint/2010/main" val="2269989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 y="381000"/>
            <a:ext cx="4267200" cy="5638800"/>
          </a:xfrm>
        </p:spPr>
        <p:txBody>
          <a:bodyPr anchor="b">
            <a:normAutofit/>
          </a:bodyPr>
          <a:lstStyle/>
          <a:p>
            <a:pPr algn="r">
              <a:lnSpc>
                <a:spcPts val="5000"/>
              </a:lnSpc>
            </a:pPr>
            <a:r>
              <a:rPr lang="en-US" sz="4800" b="0" kern="800" spc="-200" dirty="0">
                <a:latin typeface="+mn-lt"/>
                <a:ea typeface="Roboto Th" pitchFamily="2" charset="0"/>
              </a:rPr>
              <a:t> Educate</a:t>
            </a:r>
            <a:br>
              <a:rPr lang="en-US" sz="4800" b="0" kern="800" spc="-200" dirty="0">
                <a:latin typeface="+mn-lt"/>
                <a:ea typeface="Roboto Th" pitchFamily="2" charset="0"/>
              </a:rPr>
            </a:br>
            <a:br>
              <a:rPr lang="en-US" sz="4800" b="0" kern="800" spc="-200" dirty="0">
                <a:latin typeface="+mn-lt"/>
                <a:ea typeface="Roboto Th" pitchFamily="2" charset="0"/>
              </a:rPr>
            </a:br>
            <a:br>
              <a:rPr lang="en-US" sz="4800" b="0" kern="800" spc="-200" dirty="0">
                <a:latin typeface="+mn-lt"/>
                <a:ea typeface="Roboto Th" pitchFamily="2" charset="0"/>
              </a:rPr>
            </a:br>
            <a:br>
              <a:rPr lang="en-US" sz="4800" b="0" kern="800" spc="-200" dirty="0">
                <a:latin typeface="+mn-lt"/>
                <a:ea typeface="Roboto Th" pitchFamily="2" charset="0"/>
              </a:rPr>
            </a:br>
            <a:r>
              <a:rPr lang="en-US" sz="4800" b="0" kern="800" spc="-200" dirty="0">
                <a:latin typeface="+mn-lt"/>
                <a:ea typeface="Roboto Th" pitchFamily="2" charset="0"/>
              </a:rPr>
              <a:t>Chapter Tools</a:t>
            </a:r>
          </a:p>
        </p:txBody>
      </p:sp>
      <p:sp>
        <p:nvSpPr>
          <p:cNvPr id="4" name="Content Placeholder 3"/>
          <p:cNvSpPr>
            <a:spLocks noGrp="1"/>
          </p:cNvSpPr>
          <p:nvPr>
            <p:ph sz="quarter" idx="10"/>
          </p:nvPr>
        </p:nvSpPr>
        <p:spPr>
          <a:xfrm>
            <a:off x="4648200" y="457200"/>
            <a:ext cx="4283241" cy="5486400"/>
          </a:xfrm>
        </p:spPr>
        <p:txBody>
          <a:bodyPr>
            <a:normAutofit/>
          </a:bodyPr>
          <a:lstStyle/>
          <a:p>
            <a:pPr marL="0" indent="0">
              <a:lnSpc>
                <a:spcPts val="3800"/>
              </a:lnSpc>
              <a:buNone/>
            </a:pPr>
            <a:r>
              <a:rPr lang="en-US" sz="3600" b="1" spc="-200" dirty="0"/>
              <a:t>Needs and Wants</a:t>
            </a:r>
          </a:p>
          <a:p>
            <a:pPr>
              <a:lnSpc>
                <a:spcPts val="3400"/>
              </a:lnSpc>
            </a:pPr>
            <a:r>
              <a:rPr lang="en-US" sz="3200" spc="-200" dirty="0"/>
              <a:t>Moll/ Betts Flyer</a:t>
            </a:r>
          </a:p>
          <a:p>
            <a:pPr>
              <a:lnSpc>
                <a:spcPts val="3400"/>
              </a:lnSpc>
            </a:pPr>
            <a:r>
              <a:rPr lang="en-US" sz="3200" spc="-200" dirty="0"/>
              <a:t>Student Handbook</a:t>
            </a:r>
          </a:p>
          <a:p>
            <a:pPr>
              <a:lnSpc>
                <a:spcPts val="3400"/>
              </a:lnSpc>
            </a:pPr>
            <a:r>
              <a:rPr lang="en-US" sz="3200" spc="-200" dirty="0"/>
              <a:t>How CSI Helps Students</a:t>
            </a:r>
          </a:p>
          <a:p>
            <a:pPr>
              <a:lnSpc>
                <a:spcPts val="3400"/>
              </a:lnSpc>
            </a:pPr>
            <a:r>
              <a:rPr lang="en-US" sz="3200" spc="-200" dirty="0"/>
              <a:t>Meeting ideas and calendar outlines for organizing year</a:t>
            </a:r>
          </a:p>
          <a:p>
            <a:pPr>
              <a:lnSpc>
                <a:spcPts val="3400"/>
              </a:lnSpc>
            </a:pPr>
            <a:endParaRPr lang="en-US" sz="3200" spc="-200" dirty="0"/>
          </a:p>
          <a:p>
            <a:pPr>
              <a:lnSpc>
                <a:spcPts val="3400"/>
              </a:lnSpc>
            </a:pPr>
            <a:endParaRPr lang="en-US" sz="3200" spc="-200" dirty="0"/>
          </a:p>
          <a:p>
            <a:pPr marL="457200" lvl="1" indent="0">
              <a:lnSpc>
                <a:spcPts val="3400"/>
              </a:lnSpc>
              <a:buNone/>
            </a:pPr>
            <a:endParaRPr lang="en-US" sz="3200" spc="-200" dirty="0"/>
          </a:p>
          <a:p>
            <a:pPr marL="457200" lvl="1" indent="0">
              <a:lnSpc>
                <a:spcPts val="3400"/>
              </a:lnSpc>
              <a:buNone/>
            </a:pPr>
            <a:endParaRPr lang="en-US" spc="-200" dirty="0"/>
          </a:p>
          <a:p>
            <a:pPr marL="0" indent="0">
              <a:lnSpc>
                <a:spcPts val="3400"/>
              </a:lnSpc>
              <a:buNone/>
            </a:pPr>
            <a:endParaRPr lang="en-US" sz="3200" spc="-200" dirty="0"/>
          </a:p>
        </p:txBody>
      </p:sp>
      <p:sp>
        <p:nvSpPr>
          <p:cNvPr id="2" name="Footer Placeholder 1"/>
          <p:cNvSpPr>
            <a:spLocks noGrp="1"/>
          </p:cNvSpPr>
          <p:nvPr>
            <p:ph type="ftr" sz="quarter" idx="11"/>
          </p:nvPr>
        </p:nvSpPr>
        <p:spPr/>
        <p:txBody>
          <a:bodyPr/>
          <a:lstStyle/>
          <a:p>
            <a:r>
              <a:rPr lang="en-US" dirty="0"/>
              <a:t>Academic Programs Committee</a:t>
            </a:r>
          </a:p>
        </p:txBody>
      </p:sp>
    </p:spTree>
    <p:extLst>
      <p:ext uri="{BB962C8B-B14F-4D97-AF65-F5344CB8AC3E}">
        <p14:creationId xmlns:p14="http://schemas.microsoft.com/office/powerpoint/2010/main" val="1320807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Selecting a Product &amp;#x0D;&amp;#x0A;Chapter Program&amp;#x0D;&amp;#x0A;&amp;quot;&quot;/&gt;&lt;property id=&quot;20307&quot; value=&quot;261&quot;/&gt;&lt;/object&gt;&lt;object type=&quot;3&quot; unique_id=&quot;10005&quot;&gt;&lt;property id=&quot;20148&quot; value=&quot;5&quot;/&gt;&lt;property id=&quot;20300&quot; value=&quot;Slide 5 - &amp;quot;Establish Requirements&amp;quot;&quot;/&gt;&lt;property id=&quot;20307&quot; value=&quot;262&quot;/&gt;&lt;/object&gt;&lt;object type=&quot;3&quot; unique_id=&quot;10014&quot;&gt;&lt;property id=&quot;20148&quot; value=&quot;5&quot;/&gt;&lt;property id=&quot;20300&quot; value=&quot;Slide 3 - &amp;quot;How to Select a Product&amp;quot;&quot;/&gt;&lt;property id=&quot;20307&quot; value=&quot;263&quot;/&gt;&lt;/object&gt;&lt;object type=&quot;3&quot; unique_id=&quot;10015&quot;&gt;&lt;property id=&quot;20148&quot; value=&quot;5&quot;/&gt;&lt;property id=&quot;20300&quot; value=&quot;Slide 4 - &amp;quot;How to Select a Program&amp;quot;&quot;/&gt;&lt;property id=&quot;20307&quot; value=&quot;264&quot;/&gt;&lt;/object&gt;&lt;object type=&quot;3&quot; unique_id=&quot;10058&quot;&gt;&lt;property id=&quot;20148&quot; value=&quot;5&quot;/&gt;&lt;property id=&quot;20300&quot; value=&quot;Slide 7 - &amp;quot;Identify Programs&amp;quot;&quot;/&gt;&lt;property id=&quot;20307&quot; value=&quot;265&quot;/&gt;&lt;/object&gt;&lt;object type=&quot;3&quot; unique_id=&quot;10059&quot;&gt;&lt;property id=&quot;20148&quot; value=&quot;5&quot;/&gt;&lt;property id=&quot;20300&quot; value=&quot;Slide 8 - &amp;quot;Contact Speakers&amp;quot;&quot;/&gt;&lt;property id=&quot;20307&quot; value=&quot;266&quot;/&gt;&lt;/object&gt;&lt;object type=&quot;3&quot; unique_id=&quot;10060&quot;&gt;&lt;property id=&quot;20148&quot; value=&quot;5&quot;/&gt;&lt;property id=&quot;20300&quot; value=&quot;Slide 9 - &amp;quot;Select Speakers&amp;quot;&quot;/&gt;&lt;property id=&quot;20307&quot; value=&quot;267&quot;/&gt;&lt;/object&gt;&lt;object type=&quot;3&quot; unique_id=&quot;10061&quot;&gt;&lt;property id=&quot;20148&quot; value=&quot;5&quot;/&gt;&lt;property id=&quot;20300&quot; value=&quot;Slide 10 - &amp;quot;Create Back-Up Plan&amp;quot;&quot;/&gt;&lt;property id=&quot;20307&quot; value=&quot;268&quot;/&gt;&lt;/object&gt;&lt;object type=&quot;3&quot; unique_id=&quot;10062&quot;&gt;&lt;property id=&quot;20148&quot; value=&quot;5&quot;/&gt;&lt;property id=&quot;20300&quot; value=&quot;Slide 11 - &amp;quot;Market the Program&amp;quot;&quot;/&gt;&lt;property id=&quot;20307&quot; value=&quot;269&quot;/&gt;&lt;/object&gt;&lt;object type=&quot;3&quot; unique_id=&quot;10063&quot;&gt;&lt;property id=&quot;20148&quot; value=&quot;5&quot;/&gt;&lt;property id=&quot;20300&quot; value=&quot;Slide 12 - &amp;quot;Delivery &amp;amp; Follow-Up&amp;quot;&quot;/&gt;&lt;property id=&quot;20307&quot; value=&quot;270&quot;/&gt;&lt;/object&gt;&lt;object type=&quot;3&quot; unique_id=&quot;10064&quot;&gt;&lt;property id=&quot;20148&quot; value=&quot;5&quot;/&gt;&lt;property id=&quot;20300&quot; value=&quot;Slide 13 - &amp;quot;Questions&amp;quot;&quot;/&gt;&lt;property id=&quot;20307&quot; value=&quot;271&quot;/&gt;&lt;/object&gt;&lt;object type=&quot;3&quot; unique_id=&quot;10156&quot;&gt;&lt;property id=&quot;20148&quot; value=&quot;5&quot;/&gt;&lt;property id=&quot;20300&quot; value=&quot;Slide 2 - &amp;quot;Programs Define the Chapter&amp;quot;&quot;/&gt;&lt;property id=&quot;20307&quot; value=&quot;272&quot;/&gt;&lt;/object&gt;&lt;object type=&quot;3&quot; unique_id=&quot;10185&quot;&gt;&lt;property id=&quot;20148&quot; value=&quot;5&quot;/&gt;&lt;property id=&quot;20300&quot; value=&quot;Slide 6 - &amp;quot;Establish Requirements&amp;quot;&quot;/&gt;&lt;property id=&quot;20307&quot; value=&quot;273&quot;/&gt;&lt;/object&gt;&lt;/object&gt;&lt;/object&gt;&lt;/database&gt;"/>
  <p:tag name="SECTOMILLISECCONVERTED" val="1"/>
</p:tagLst>
</file>

<file path=ppt/theme/theme1.xml><?xml version="1.0" encoding="utf-8"?>
<a:theme xmlns:a="http://schemas.openxmlformats.org/drawingml/2006/main" name="Office Theme">
  <a:themeElements>
    <a:clrScheme name="CSI Colors">
      <a:dk1>
        <a:srgbClr val="262626"/>
      </a:dk1>
      <a:lt1>
        <a:srgbClr val="FFFFFF"/>
      </a:lt1>
      <a:dk2>
        <a:srgbClr val="3F3F3F"/>
      </a:dk2>
      <a:lt2>
        <a:srgbClr val="F2F2F2"/>
      </a:lt2>
      <a:accent1>
        <a:srgbClr val="003A70"/>
      </a:accent1>
      <a:accent2>
        <a:srgbClr val="C23C33"/>
      </a:accent2>
      <a:accent3>
        <a:srgbClr val="548DD4"/>
      </a:accent3>
      <a:accent4>
        <a:srgbClr val="953734"/>
      </a:accent4>
      <a:accent5>
        <a:srgbClr val="C6D9F0"/>
      </a:accent5>
      <a:accent6>
        <a:srgbClr val="C0504D"/>
      </a:accent6>
      <a:hlink>
        <a:srgbClr val="003A70"/>
      </a:hlink>
      <a:folHlink>
        <a:srgbClr val="C23C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1350</TotalTime>
  <Pages>0</Pages>
  <Words>2391</Words>
  <Characters>0</Characters>
  <Application>Microsoft Office PowerPoint</Application>
  <PresentationFormat>On-screen Show (4:3)</PresentationFormat>
  <Lines>0</Lines>
  <Paragraphs>178</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Starting and Maintaining a Student Affiliate </vt:lpstr>
      <vt:lpstr>What is it? </vt:lpstr>
      <vt:lpstr>Target Audience</vt:lpstr>
      <vt:lpstr>Why do we care?</vt:lpstr>
      <vt:lpstr>Program overview</vt:lpstr>
      <vt:lpstr>Initiate Identify and outreach to school</vt:lpstr>
      <vt:lpstr> Educate     School Tools</vt:lpstr>
      <vt:lpstr>Initiate Chapter Level Information</vt:lpstr>
      <vt:lpstr> Educate    Chapter Tools</vt:lpstr>
      <vt:lpstr>Participate College/University Level</vt:lpstr>
      <vt:lpstr>Participate Students/Chapter</vt:lpstr>
      <vt:lpstr>Participate: Chapter </vt:lpstr>
      <vt:lpstr>Participate: School/Students </vt:lpstr>
      <vt:lpstr>Establish Requirements</vt:lpstr>
      <vt:lpstr>Understand a Program's Success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JZimmermann</dc:creator>
  <cp:lastModifiedBy>Holly Gotfredson</cp:lastModifiedBy>
  <cp:revision>58</cp:revision>
  <cp:lastPrinted>2015-06-27T10:19:07Z</cp:lastPrinted>
  <dcterms:modified xsi:type="dcterms:W3CDTF">2021-05-22T13:45:45Z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fix-File Number">
    <vt:lpwstr>PRODMKTG-Administration-Goals &amp; Objectives\Strategic Planning</vt:lpwstr>
  </property>
</Properties>
</file>