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handoutMasterIdLst>
    <p:handoutMasterId r:id="rId35"/>
  </p:handoutMasterIdLst>
  <p:sldIdLst>
    <p:sldId id="261" r:id="rId2"/>
    <p:sldId id="391" r:id="rId3"/>
    <p:sldId id="350" r:id="rId4"/>
    <p:sldId id="346" r:id="rId5"/>
    <p:sldId id="347" r:id="rId6"/>
    <p:sldId id="370" r:id="rId7"/>
    <p:sldId id="371" r:id="rId8"/>
    <p:sldId id="369" r:id="rId9"/>
    <p:sldId id="340" r:id="rId10"/>
    <p:sldId id="345" r:id="rId11"/>
    <p:sldId id="353" r:id="rId12"/>
    <p:sldId id="342" r:id="rId13"/>
    <p:sldId id="343" r:id="rId14"/>
    <p:sldId id="344" r:id="rId15"/>
    <p:sldId id="257" r:id="rId16"/>
    <p:sldId id="394" r:id="rId17"/>
    <p:sldId id="335" r:id="rId18"/>
    <p:sldId id="354" r:id="rId19"/>
    <p:sldId id="372" r:id="rId20"/>
    <p:sldId id="373" r:id="rId21"/>
    <p:sldId id="390" r:id="rId22"/>
    <p:sldId id="375" r:id="rId23"/>
    <p:sldId id="385" r:id="rId24"/>
    <p:sldId id="393" r:id="rId25"/>
    <p:sldId id="265" r:id="rId26"/>
    <p:sldId id="374" r:id="rId27"/>
    <p:sldId id="392" r:id="rId28"/>
    <p:sldId id="379" r:id="rId29"/>
    <p:sldId id="380" r:id="rId30"/>
    <p:sldId id="356" r:id="rId31"/>
    <p:sldId id="386" r:id="rId32"/>
    <p:sldId id="389" r:id="rId33"/>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5" autoAdjust="0"/>
    <p:restoredTop sz="94665" autoAdjust="0"/>
  </p:normalViewPr>
  <p:slideViewPr>
    <p:cSldViewPr>
      <p:cViewPr varScale="1">
        <p:scale>
          <a:sx n="82" d="100"/>
          <a:sy n="82" d="100"/>
        </p:scale>
        <p:origin x="1483" y="58"/>
      </p:cViewPr>
      <p:guideLst>
        <p:guide orient="horz" pos="2160"/>
        <p:guide pos="2880"/>
      </p:guideLst>
    </p:cSldViewPr>
  </p:slideViewPr>
  <p:notesTextViewPr>
    <p:cViewPr>
      <p:scale>
        <a:sx n="1" d="1"/>
        <a:sy n="1" d="1"/>
      </p:scale>
      <p:origin x="0" y="0"/>
    </p:cViewPr>
  </p:notesTextViewPr>
  <p:sorterViewPr>
    <p:cViewPr>
      <p:scale>
        <a:sx n="100" d="100"/>
        <a:sy n="100" d="100"/>
      </p:scale>
      <p:origin x="0" y="-6975"/>
    </p:cViewPr>
  </p:sorterViewPr>
  <p:notesViewPr>
    <p:cSldViewPr>
      <p:cViewPr varScale="1">
        <p:scale>
          <a:sx n="90" d="100"/>
          <a:sy n="90" d="100"/>
        </p:scale>
        <p:origin x="-3744" y="-96"/>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1959B7EB-CA77-47EC-AC30-56B44DD826E7}" type="datetimeFigureOut">
              <a:rPr lang="en-US" smtClean="0"/>
              <a:pPr/>
              <a:t>5/22/2021</a:t>
            </a:fld>
            <a:endParaRPr lang="en-US"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EE4962F4-3079-4FD5-B1E7-9BAF9A894365}" type="slidenum">
              <a:rPr lang="en-US" smtClean="0"/>
              <a:pPr/>
              <a:t>‹#›</a:t>
            </a:fld>
            <a:endParaRPr lang="en-US" dirty="0"/>
          </a:p>
        </p:txBody>
      </p:sp>
    </p:spTree>
    <p:extLst>
      <p:ext uri="{BB962C8B-B14F-4D97-AF65-F5344CB8AC3E}">
        <p14:creationId xmlns:p14="http://schemas.microsoft.com/office/powerpoint/2010/main" val="12408994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4-05T18:55:16.095"/>
    </inkml:context>
    <inkml:brush xml:id="br0">
      <inkml:brushProperty name="width" value="0.05" units="cm"/>
      <inkml:brushProperty name="height" value="0.05" units="cm"/>
      <inkml:brushProperty name="ignorePressure" value="1"/>
    </inkml:brush>
  </inkml:definitions>
  <inkml:trace contextRef="#ctx0" brushRef="#br0">133 1040,'21'-20,"-12"12,0 0,-1-1,0 0,6-10,1-4,16-26,1 1,2 2,3 2,1 1,20-15,-4 6,35-43,12-13,-71 76,-21 21,1 0,1 1,-1 0,6-2,17-12,4-4,2 3,13-7,-30 20,1 0,0 2,0 1,1 0,0 2,1 1,25-3,9-1,38-11,25-5,19-4,-66 8,-62 17,-1 1,1 0,0 1,0 0,0 1,10 0,398 3,-409 0,0 0,0 1,-1 0,1 0,-1 1,1 1,-1 0,4 2,87 49,-71-37,1-1,8 2,43 21,-56-25,1-2,1 0,1-2,-7-2,0 2,-1 1,0 0,-1 2,-1 0,14 13,30 20,-28-19,0 2,-2 1,21 25,-22-21,2-1,1-3,15 11,-27-24,-2 1,0 2,-2 0,0 1,-1 2,6 6,2-1,13 10,42 26,-50-42,-1 2,12 13,-33-28,-1 1,0 0,0 0,-1 1,-1 0,0 1,0-1,3 12,54 141,-48-119,3 4,-3 2,1 11,-15-48,0 0,-2 0,1 1,-2-1,0 0,-1 0,0 0,-1 0,-1 0,0 0,-1-1,-1 0,-1 2,-15 28,-1 0,-3-2,-13 16,19-32,-2-1,0-1,-2-1,-21 16,-19 18,-91 75,128-112,-1-1,0-1,-14 5,39-21,-13 7,0-1,-1 0,0-2,0 1,0-2,-1-1,0 0,0-1,-13 0,-13 1,-191 11,188-15,-1-2,1-2,-46-10,-23-5,-27 2,47 7,37 0,38 5,0 2,1 0,-12 1,-1117 3,1129-2,-1 0,0-2,0-1,1-1,0 0,0-1,0-2,1 0,0-1,1 0,0-2,0 0,1-1,0-1,1-1,1 0,-5-6,-131-107,29 19,89 76,1 0,2-3,-18-25,35 42,1 0,1 0,0-1,1 0,1-1,1 0,1-1,1 0,1 0,0 0,2-1,0 1,1-11,2 1,1-29,4-33,-2 72,0 1,2-1,0 1,1 0,1 0,4-6,6-14,-11 24,0 0,1 1,1 0,0 1,1 0,1 0,2-1,-2 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4-05T18:55:36.547"/>
    </inkml:context>
    <inkml:brush xml:id="br0">
      <inkml:brushProperty name="width" value="0.05" units="cm"/>
      <inkml:brushProperty name="height" value="0.05" units="cm"/>
      <inkml:brushProperty name="ignorePressure" value="1"/>
    </inkml:brush>
  </inkml:definitions>
  <inkml:trace contextRef="#ctx0" brushRef="#br0">1 1</inkml:trace>
  <inkml:trace contextRef="#ctx0" brushRef="#br0" timeOffset="944.86">332 1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5337825D-BBF7-44E0-91AC-967793EDC468}" type="datetimeFigureOut">
              <a:rPr lang="en-US" smtClean="0"/>
              <a:pPr/>
              <a:t>5/22/2021</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2A8028A2-F58C-4CEE-9E08-D484BD0D90B2}" type="slidenum">
              <a:rPr lang="en-US" smtClean="0"/>
              <a:pPr/>
              <a:t>‹#›</a:t>
            </a:fld>
            <a:endParaRPr lang="en-US" dirty="0"/>
          </a:p>
        </p:txBody>
      </p:sp>
    </p:spTree>
    <p:extLst>
      <p:ext uri="{BB962C8B-B14F-4D97-AF65-F5344CB8AC3E}">
        <p14:creationId xmlns:p14="http://schemas.microsoft.com/office/powerpoint/2010/main" val="32039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Chapter</a:t>
            </a:r>
            <a:r>
              <a:rPr lang="en-US" baseline="0" dirty="0"/>
              <a:t> Programming tips and tricks</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a:t>
            </a:fld>
            <a:endParaRPr lang="en-US" dirty="0"/>
          </a:p>
        </p:txBody>
      </p:sp>
    </p:spTree>
    <p:extLst>
      <p:ext uri="{BB962C8B-B14F-4D97-AF65-F5344CB8AC3E}">
        <p14:creationId xmlns:p14="http://schemas.microsoft.com/office/powerpoint/2010/main" val="524559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next few slides delve into more detail on how a specific chapter- Columbus- thinks and organizes their programs. You may already use these. If not, this example may provide some ideas for moving the needle on in your chapter.</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12</a:t>
            </a:fld>
            <a:endParaRPr lang="en-US" dirty="0"/>
          </a:p>
        </p:txBody>
      </p:sp>
    </p:spTree>
    <p:extLst>
      <p:ext uri="{BB962C8B-B14F-4D97-AF65-F5344CB8AC3E}">
        <p14:creationId xmlns:p14="http://schemas.microsoft.com/office/powerpoint/2010/main" val="4152475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GLR Policy Document.</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15</a:t>
            </a:fld>
            <a:endParaRPr lang="en-US" dirty="0"/>
          </a:p>
        </p:txBody>
      </p:sp>
    </p:spTree>
    <p:extLst>
      <p:ext uri="{BB962C8B-B14F-4D97-AF65-F5344CB8AC3E}">
        <p14:creationId xmlns:p14="http://schemas.microsoft.com/office/powerpoint/2010/main" val="1316867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chapter survey every 3-4 years is a good idea to get feedback from those who come to meetings, and those who might not. You need both sides of the story to serve everyone.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17</a:t>
            </a:fld>
            <a:endParaRPr lang="en-US" dirty="0"/>
          </a:p>
        </p:txBody>
      </p:sp>
    </p:spTree>
    <p:extLst>
      <p:ext uri="{BB962C8B-B14F-4D97-AF65-F5344CB8AC3E}">
        <p14:creationId xmlns:p14="http://schemas.microsoft.com/office/powerpoint/2010/main" val="1316867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you have thought it out. Now the next few slides will address the logistics of making it happen.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18</a:t>
            </a:fld>
            <a:endParaRPr lang="en-US" dirty="0"/>
          </a:p>
        </p:txBody>
      </p:sp>
    </p:spTree>
    <p:extLst>
      <p:ext uri="{BB962C8B-B14F-4D97-AF65-F5344CB8AC3E}">
        <p14:creationId xmlns:p14="http://schemas.microsoft.com/office/powerpoint/2010/main" val="303073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Architects, Engineers, Contractors, Product Reps. We are all visual learners. Having a looped PowerPoint running during networking time to promote upcoming meeting and events can really help drive home the next keystone event, upcoming meeting, overview of a successful golf outing, trade show or orientation program.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25</a:t>
            </a:fld>
            <a:endParaRPr lang="en-US" dirty="0"/>
          </a:p>
        </p:txBody>
      </p:sp>
    </p:spTree>
    <p:extLst>
      <p:ext uri="{BB962C8B-B14F-4D97-AF65-F5344CB8AC3E}">
        <p14:creationId xmlns:p14="http://schemas.microsoft.com/office/powerpoint/2010/main" val="39113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3</a:t>
            </a:fld>
            <a:endParaRPr lang="en-US" dirty="0"/>
          </a:p>
        </p:txBody>
      </p:sp>
    </p:spTree>
    <p:extLst>
      <p:ext uri="{BB962C8B-B14F-4D97-AF65-F5344CB8AC3E}">
        <p14:creationId xmlns:p14="http://schemas.microsoft.com/office/powerpoint/2010/main" val="3959214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 secret that a chapter’s monthly meetings are the heartbeat of the reason people join. If there is value in these programs, there will be good attendance and chapter interest. Many say networking is dead with Iphones and Information on the Internet. But over and over we hear that nothing beats a face to face conversation.</a:t>
            </a:r>
          </a:p>
        </p:txBody>
      </p:sp>
      <p:sp>
        <p:nvSpPr>
          <p:cNvPr id="4" name="Slide Number Placeholder 3"/>
          <p:cNvSpPr>
            <a:spLocks noGrp="1"/>
          </p:cNvSpPr>
          <p:nvPr>
            <p:ph type="sldNum" sz="quarter" idx="10"/>
          </p:nvPr>
        </p:nvSpPr>
        <p:spPr/>
        <p:txBody>
          <a:bodyPr/>
          <a:lstStyle/>
          <a:p>
            <a:fld id="{2A8028A2-F58C-4CEE-9E08-D484BD0D90B2}" type="slidenum">
              <a:rPr lang="en-US" smtClean="0"/>
              <a:pPr/>
              <a:t>4</a:t>
            </a:fld>
            <a:endParaRPr lang="en-US" dirty="0"/>
          </a:p>
        </p:txBody>
      </p:sp>
    </p:spTree>
    <p:extLst>
      <p:ext uri="{BB962C8B-B14F-4D97-AF65-F5344CB8AC3E}">
        <p14:creationId xmlns:p14="http://schemas.microsoft.com/office/powerpoint/2010/main" val="590354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things that work for chapters in the Great Lakes Region are a varied as the different locations they meet. Every successful chapter gets there on a different road, with different delivery vehicles. The one thing that sticks out is the ones that are consistent, are winning the battle to get people in the room.</a:t>
            </a:r>
          </a:p>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5</a:t>
            </a:fld>
            <a:endParaRPr lang="en-US" dirty="0"/>
          </a:p>
        </p:txBody>
      </p:sp>
    </p:spTree>
    <p:extLst>
      <p:ext uri="{BB962C8B-B14F-4D97-AF65-F5344CB8AC3E}">
        <p14:creationId xmlns:p14="http://schemas.microsoft.com/office/powerpoint/2010/main" val="1570962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Steven Covey’s theory of being able to Begin with the END in mind works well for setting up your program goals. As you have seen in our examples, depending on your audience, there are several ways to set up monthly meetings.</a:t>
            </a:r>
          </a:p>
          <a:p>
            <a:r>
              <a:rPr lang="en-US" dirty="0"/>
              <a:t>It’s good to have an annual planning meeting and answer the questions on this slide: What are your goals for the year, what kind of topics do you want to cover, is your format working to keep bringing people in, are the right number and type of people attending, have you defined your target audience, and are you speaking to them?</a:t>
            </a:r>
          </a:p>
        </p:txBody>
      </p:sp>
      <p:sp>
        <p:nvSpPr>
          <p:cNvPr id="4" name="Slide Number Placeholder 3"/>
          <p:cNvSpPr>
            <a:spLocks noGrp="1"/>
          </p:cNvSpPr>
          <p:nvPr>
            <p:ph type="sldNum" sz="quarter" idx="10"/>
          </p:nvPr>
        </p:nvSpPr>
        <p:spPr/>
        <p:txBody>
          <a:bodyPr/>
          <a:lstStyle/>
          <a:p>
            <a:fld id="{2A8028A2-F58C-4CEE-9E08-D484BD0D90B2}" type="slidenum">
              <a:rPr lang="en-US" smtClean="0"/>
              <a:pPr/>
              <a:t>7</a:t>
            </a:fld>
            <a:endParaRPr lang="en-US" dirty="0"/>
          </a:p>
        </p:txBody>
      </p:sp>
    </p:spTree>
    <p:extLst>
      <p:ext uri="{BB962C8B-B14F-4D97-AF65-F5344CB8AC3E}">
        <p14:creationId xmlns:p14="http://schemas.microsoft.com/office/powerpoint/2010/main" val="2103644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said before, there is no right or wrong way to put together a meeting if it works. Be creative, look at what your local community needs and feed them the right information at the right time.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8</a:t>
            </a:fld>
            <a:endParaRPr lang="en-US" dirty="0"/>
          </a:p>
        </p:txBody>
      </p:sp>
    </p:spTree>
    <p:extLst>
      <p:ext uri="{BB962C8B-B14F-4D97-AF65-F5344CB8AC3E}">
        <p14:creationId xmlns:p14="http://schemas.microsoft.com/office/powerpoint/2010/main" val="168171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listed ideas/add more as they come to mind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9</a:t>
            </a:fld>
            <a:endParaRPr lang="en-US" dirty="0"/>
          </a:p>
        </p:txBody>
      </p:sp>
    </p:spTree>
    <p:extLst>
      <p:ext uri="{BB962C8B-B14F-4D97-AF65-F5344CB8AC3E}">
        <p14:creationId xmlns:p14="http://schemas.microsoft.com/office/powerpoint/2010/main" val="2193034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ideas continued</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10</a:t>
            </a:fld>
            <a:endParaRPr lang="en-US" dirty="0"/>
          </a:p>
        </p:txBody>
      </p:sp>
    </p:spTree>
    <p:extLst>
      <p:ext uri="{BB962C8B-B14F-4D97-AF65-F5344CB8AC3E}">
        <p14:creationId xmlns:p14="http://schemas.microsoft.com/office/powerpoint/2010/main" val="381829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Don’t forget that one way to add to your numbers for a meeting is to bring in other groups in the Built Environment. This is certainly a great idea for topics that can be applied to other trade organizations.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11</a:t>
            </a:fld>
            <a:endParaRPr lang="en-US" dirty="0"/>
          </a:p>
        </p:txBody>
      </p:sp>
    </p:spTree>
    <p:extLst>
      <p:ext uri="{BB962C8B-B14F-4D97-AF65-F5344CB8AC3E}">
        <p14:creationId xmlns:p14="http://schemas.microsoft.com/office/powerpoint/2010/main" val="2783550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17728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579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9670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84929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55696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7965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3670253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Footer text can be set to customize bottom slide content on a case by case basis</a:t>
            </a:r>
          </a:p>
        </p:txBody>
      </p:sp>
    </p:spTree>
    <p:extLst>
      <p:ext uri="{BB962C8B-B14F-4D97-AF65-F5344CB8AC3E}">
        <p14:creationId xmlns:p14="http://schemas.microsoft.com/office/powerpoint/2010/main" val="104197355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6" r:id="rId5"/>
    <p:sldLayoutId id="2147483654" r:id="rId6"/>
    <p:sldLayoutId id="214748365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maxpixel.net/Logistics-Group-Frachtschiff-Truck-Transmission-312513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technofaq.org/posts/2020/03/social-media-marketing-strategy-in-5-easy-steps-2020-guide/"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ectdtips.com/2016/08/do-you-use-ocr-on-scanned-documents/" TargetMode="External"/><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hyperlink" Target="http://bethsnotesplus.com/2012/07/specials-newsletters.html" TargetMode="Externa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en.kremlin.ru/events/president/news/56461/photos" TargetMode="External"/><Relationship Id="rId2" Type="http://schemas.openxmlformats.org/officeDocument/2006/relationships/image" Target="../media/image23.jpeg"/><Relationship Id="rId1" Type="http://schemas.openxmlformats.org/officeDocument/2006/relationships/slideLayout" Target="../slideLayouts/slideLayout3.xml"/><Relationship Id="rId5" Type="http://schemas.openxmlformats.org/officeDocument/2006/relationships/hyperlink" Target="https://commons.wikimedia.org/wiki/File:Staff_meeting_(3).jpg" TargetMode="Externa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tmp"/><Relationship Id="rId7" Type="http://schemas.openxmlformats.org/officeDocument/2006/relationships/image" Target="../media/image26.png"/><Relationship Id="rId2" Type="http://schemas.openxmlformats.org/officeDocument/2006/relationships/image" Target="../media/image26.tmp"/><Relationship Id="rId1" Type="http://schemas.openxmlformats.org/officeDocument/2006/relationships/slideLayout" Target="../slideLayouts/slideLayout3.xml"/><Relationship Id="rId6" Type="http://schemas.openxmlformats.org/officeDocument/2006/relationships/customXml" Target="../ink/ink2.xml"/><Relationship Id="rId5" Type="http://schemas.openxmlformats.org/officeDocument/2006/relationships/image" Target="../media/image25.png"/><Relationship Id="rId4" Type="http://schemas.openxmlformats.org/officeDocument/2006/relationships/customXml" Target="../ink/ink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pPr algn="ctr"/>
            <a:r>
              <a:rPr lang="en-US" dirty="0">
                <a:solidFill>
                  <a:schemeClr val="bg1"/>
                </a:solidFill>
              </a:rPr>
              <a:t>Southeast Region</a:t>
            </a:r>
            <a:br>
              <a:rPr lang="en-US" dirty="0">
                <a:solidFill>
                  <a:schemeClr val="bg1"/>
                </a:solidFill>
              </a:rPr>
            </a:br>
            <a:r>
              <a:rPr lang="en-US" dirty="0">
                <a:solidFill>
                  <a:schemeClr val="bg1"/>
                </a:solidFill>
              </a:rPr>
              <a:t>Programs</a:t>
            </a:r>
            <a:br>
              <a:rPr lang="en-US" dirty="0">
                <a:solidFill>
                  <a:schemeClr val="bg1"/>
                </a:solidFill>
              </a:rPr>
            </a:br>
            <a:r>
              <a:rPr lang="en-US" dirty="0">
                <a:solidFill>
                  <a:schemeClr val="bg1"/>
                </a:solidFill>
              </a:rPr>
              <a:t>Preparation</a:t>
            </a:r>
          </a:p>
        </p:txBody>
      </p:sp>
      <p:sp>
        <p:nvSpPr>
          <p:cNvPr id="3" name="Subtitle 2"/>
          <p:cNvSpPr>
            <a:spLocks noGrp="1"/>
          </p:cNvSpPr>
          <p:nvPr>
            <p:ph type="subTitle" idx="1"/>
          </p:nvPr>
        </p:nvSpPr>
        <p:spPr>
          <a:xfrm>
            <a:off x="76200" y="4267200"/>
            <a:ext cx="4724400" cy="2514600"/>
          </a:xfrm>
        </p:spPr>
        <p:txBody>
          <a:bodyPr/>
          <a:lstStyle/>
          <a:p>
            <a:pPr algn="l"/>
            <a:r>
              <a:rPr lang="en-US" dirty="0">
                <a:solidFill>
                  <a:schemeClr val="tx2"/>
                </a:solidFill>
              </a:rPr>
              <a:t>Chapter Programs Chair</a:t>
            </a:r>
            <a:r>
              <a:rPr lang="en-US" b="1" dirty="0">
                <a:solidFill>
                  <a:schemeClr val="tx2"/>
                </a:solidFill>
              </a:rPr>
              <a:t> Duties </a:t>
            </a:r>
            <a:r>
              <a:rPr lang="en-US" dirty="0">
                <a:solidFill>
                  <a:schemeClr val="tx2"/>
                </a:solidFill>
              </a:rPr>
              <a:t>And Responsibilities</a:t>
            </a:r>
          </a:p>
          <a:p>
            <a:pPr algn="l"/>
            <a:endParaRPr lang="en-US" b="1" dirty="0">
              <a:solidFill>
                <a:schemeClr val="tx2"/>
              </a:solidFill>
            </a:endParaRPr>
          </a:p>
          <a:p>
            <a:pPr algn="l"/>
            <a:r>
              <a:rPr lang="en-US" b="1" dirty="0">
                <a:solidFill>
                  <a:schemeClr val="tx2"/>
                </a:solidFill>
              </a:rPr>
              <a:t>April 12, 2019</a:t>
            </a:r>
          </a:p>
        </p:txBody>
      </p:sp>
    </p:spTree>
    <p:extLst>
      <p:ext uri="{BB962C8B-B14F-4D97-AF65-F5344CB8AC3E}">
        <p14:creationId xmlns:p14="http://schemas.microsoft.com/office/powerpoint/2010/main" val="2825089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Meeting Ideas</a:t>
            </a:r>
          </a:p>
        </p:txBody>
      </p:sp>
      <p:sp>
        <p:nvSpPr>
          <p:cNvPr id="3" name="Content Placeholder 2"/>
          <p:cNvSpPr>
            <a:spLocks noGrp="1"/>
          </p:cNvSpPr>
          <p:nvPr>
            <p:ph sz="half" idx="1"/>
          </p:nvPr>
        </p:nvSpPr>
        <p:spPr/>
        <p:txBody>
          <a:bodyPr>
            <a:normAutofit lnSpcReduction="10000"/>
          </a:bodyPr>
          <a:lstStyle/>
          <a:p>
            <a:r>
              <a:rPr lang="en-US" dirty="0"/>
              <a:t>Tech Talk- assembly-focused presentation held just prior to the monthly chapter meeting </a:t>
            </a:r>
          </a:p>
          <a:p>
            <a:r>
              <a:rPr lang="en-US" dirty="0"/>
              <a:t>Division Night (tabletops for a certain division at meeting)</a:t>
            </a:r>
          </a:p>
          <a:p>
            <a:r>
              <a:rPr lang="en-US" dirty="0"/>
              <a:t>Coordinate with Chapter’s Education Committee</a:t>
            </a:r>
          </a:p>
        </p:txBody>
      </p:sp>
      <p:pic>
        <p:nvPicPr>
          <p:cNvPr id="7" name="Content Placeholder 6">
            <a:extLst>
              <a:ext uri="{FF2B5EF4-FFF2-40B4-BE49-F238E27FC236}">
                <a16:creationId xmlns:a16="http://schemas.microsoft.com/office/drawing/2014/main" id="{71CC8F58-2D03-4054-B0B9-26239D21E71B}"/>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535488" y="2132852"/>
            <a:ext cx="4395787" cy="2135096"/>
          </a:xfrm>
        </p:spPr>
      </p:pic>
      <p:sp>
        <p:nvSpPr>
          <p:cNvPr id="5" name="Footer Placeholder 4"/>
          <p:cNvSpPr>
            <a:spLocks noGrp="1"/>
          </p:cNvSpPr>
          <p:nvPr>
            <p:ph type="ftr" sz="quarter" idx="11"/>
          </p:nvPr>
        </p:nvSpPr>
        <p:spPr/>
        <p:txBody>
          <a:bodyPr/>
          <a:lstStyle/>
          <a:p>
            <a:r>
              <a:rPr lang="en-US" dirty="0"/>
              <a:t>Southeast Region – Legacy Training - Programs</a:t>
            </a:r>
          </a:p>
        </p:txBody>
      </p:sp>
    </p:spTree>
    <p:extLst>
      <p:ext uri="{BB962C8B-B14F-4D97-AF65-F5344CB8AC3E}">
        <p14:creationId xmlns:p14="http://schemas.microsoft.com/office/powerpoint/2010/main" val="225977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 y="457200"/>
            <a:ext cx="4267200" cy="685800"/>
          </a:xfrm>
        </p:spPr>
        <p:txBody>
          <a:bodyPr>
            <a:noAutofit/>
          </a:bodyPr>
          <a:lstStyle/>
          <a:p>
            <a:r>
              <a:rPr lang="en-US" sz="2400" dirty="0"/>
              <a:t>Joint Association Meetings</a:t>
            </a:r>
          </a:p>
        </p:txBody>
      </p:sp>
      <p:sp>
        <p:nvSpPr>
          <p:cNvPr id="6" name="Content Placeholder 5"/>
          <p:cNvSpPr>
            <a:spLocks noGrp="1"/>
          </p:cNvSpPr>
          <p:nvPr>
            <p:ph sz="half" idx="1"/>
          </p:nvPr>
        </p:nvSpPr>
        <p:spPr>
          <a:xfrm>
            <a:off x="76200" y="1219200"/>
            <a:ext cx="4267200" cy="4876800"/>
          </a:xfrm>
        </p:spPr>
        <p:txBody>
          <a:bodyPr/>
          <a:lstStyle/>
          <a:p>
            <a:pPr>
              <a:spcAft>
                <a:spcPts val="1200"/>
              </a:spcAft>
            </a:pPr>
            <a:endParaRPr lang="en-US" dirty="0"/>
          </a:p>
          <a:p>
            <a:pPr>
              <a:spcAft>
                <a:spcPts val="1200"/>
              </a:spcAft>
            </a:pPr>
            <a:r>
              <a:rPr lang="en-US" dirty="0"/>
              <a:t>Like Minded Groups</a:t>
            </a:r>
          </a:p>
          <a:p>
            <a:pPr marL="0" indent="0">
              <a:spcAft>
                <a:spcPts val="1200"/>
              </a:spcAft>
              <a:buNone/>
            </a:pPr>
            <a:r>
              <a:rPr lang="en-US" dirty="0"/>
              <a:t>      -Share Industry Info</a:t>
            </a:r>
          </a:p>
          <a:p>
            <a:pPr>
              <a:spcAft>
                <a:spcPts val="1200"/>
              </a:spcAft>
              <a:buNone/>
            </a:pPr>
            <a:endParaRPr lang="en-US" dirty="0"/>
          </a:p>
          <a:p>
            <a:pPr>
              <a:spcAft>
                <a:spcPts val="1200"/>
              </a:spcAft>
            </a:pPr>
            <a:r>
              <a:rPr lang="en-US" dirty="0"/>
              <a:t>Widen Industry</a:t>
            </a:r>
          </a:p>
          <a:p>
            <a:pPr>
              <a:spcAft>
                <a:spcPts val="1200"/>
              </a:spcAft>
              <a:buNone/>
            </a:pPr>
            <a:r>
              <a:rPr lang="en-US" dirty="0"/>
              <a:t>    -Thought Leadership</a:t>
            </a:r>
          </a:p>
          <a:p>
            <a:pPr>
              <a:spcAft>
                <a:spcPts val="1200"/>
              </a:spcAft>
              <a:buNone/>
            </a:pPr>
            <a:r>
              <a:rPr lang="en-US" dirty="0"/>
              <a:t>     -Contacts</a:t>
            </a:r>
          </a:p>
          <a:p>
            <a:pPr marL="0" indent="0">
              <a:spcAft>
                <a:spcPts val="1200"/>
              </a:spcAft>
              <a:buNone/>
            </a:pPr>
            <a:endParaRPr lang="en-US" dirty="0"/>
          </a:p>
          <a:p>
            <a:pPr>
              <a:spcAft>
                <a:spcPts val="1200"/>
              </a:spcAft>
              <a:buNone/>
            </a:pPr>
            <a:endParaRPr lang="en-US" dirty="0"/>
          </a:p>
        </p:txBody>
      </p:sp>
      <p:sp>
        <p:nvSpPr>
          <p:cNvPr id="4" name="Footer Placeholder 3"/>
          <p:cNvSpPr>
            <a:spLocks noGrp="1"/>
          </p:cNvSpPr>
          <p:nvPr>
            <p:ph type="ftr" sz="quarter" idx="11"/>
          </p:nvPr>
        </p:nvSpPr>
        <p:spPr/>
        <p:txBody>
          <a:bodyPr/>
          <a:lstStyle/>
          <a:p>
            <a:r>
              <a:rPr lang="en-US" dirty="0"/>
              <a:t>Southeast Region – Legacy Training – Programs</a:t>
            </a:r>
          </a:p>
        </p:txBody>
      </p:sp>
      <p:sp>
        <p:nvSpPr>
          <p:cNvPr id="2" name="AutoShape 12" descr="Image result for aia"/>
          <p:cNvSpPr>
            <a:spLocks noChangeAspect="1" noChangeArrowheads="1"/>
          </p:cNvSpPr>
          <p:nvPr/>
        </p:nvSpPr>
        <p:spPr bwMode="auto">
          <a:xfrm>
            <a:off x="0" y="-136525"/>
            <a:ext cx="1438275" cy="857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4525" name="Picture 13" descr="C:\Users\thadg\Desktop\ai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788687"/>
            <a:ext cx="1438275" cy="857250"/>
          </a:xfrm>
          <a:prstGeom prst="rect">
            <a:avLst/>
          </a:prstGeom>
          <a:noFill/>
          <a:extLst>
            <a:ext uri="{909E8E84-426E-40DD-AFC4-6F175D3DCCD1}">
              <a14:hiddenFill xmlns:a14="http://schemas.microsoft.com/office/drawing/2010/main">
                <a:solidFill>
                  <a:srgbClr val="FFFFFF"/>
                </a:solidFill>
              </a14:hiddenFill>
            </a:ext>
          </a:extLst>
        </p:spPr>
      </p:pic>
      <p:pic>
        <p:nvPicPr>
          <p:cNvPr id="64526" name="Picture 14" descr="C:\Users\thadg\Desktop\untitl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028825"/>
            <a:ext cx="14382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4527" name="Picture 15" descr="C:\Users\thadg\Desktop\untitl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599" y="2228850"/>
            <a:ext cx="1438275" cy="1457325"/>
          </a:xfrm>
          <a:prstGeom prst="rect">
            <a:avLst/>
          </a:prstGeom>
          <a:noFill/>
          <a:extLst>
            <a:ext uri="{909E8E84-426E-40DD-AFC4-6F175D3DCCD1}">
              <a14:hiddenFill xmlns:a14="http://schemas.microsoft.com/office/drawing/2010/main">
                <a:solidFill>
                  <a:srgbClr val="FFFFFF"/>
                </a:solidFill>
              </a14:hiddenFill>
            </a:ext>
          </a:extLst>
        </p:spPr>
      </p:pic>
      <p:pic>
        <p:nvPicPr>
          <p:cNvPr id="64528" name="Picture 16" descr="C:\Users\thadg\Desktop\untitle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3856337"/>
            <a:ext cx="1438275" cy="495300"/>
          </a:xfrm>
          <a:prstGeom prst="rect">
            <a:avLst/>
          </a:prstGeom>
          <a:noFill/>
          <a:extLst>
            <a:ext uri="{909E8E84-426E-40DD-AFC4-6F175D3DCCD1}">
              <a14:hiddenFill xmlns:a14="http://schemas.microsoft.com/office/drawing/2010/main">
                <a:solidFill>
                  <a:srgbClr val="FFFFFF"/>
                </a:solidFill>
              </a14:hiddenFill>
            </a:ext>
          </a:extLst>
        </p:spPr>
      </p:pic>
      <p:pic>
        <p:nvPicPr>
          <p:cNvPr id="64529" name="Picture 17" descr="C:\Users\thadg\Desktop\untitle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9975" y="502937"/>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4530" name="Picture 18" descr="C:\Users\thadg\Desktop\untitled.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7575" y="4648200"/>
            <a:ext cx="1143000" cy="790575"/>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0" descr="Image result for NCARB"/>
          <p:cNvSpPr>
            <a:spLocks noChangeAspect="1" noChangeArrowheads="1"/>
          </p:cNvSpPr>
          <p:nvPr/>
        </p:nvSpPr>
        <p:spPr bwMode="auto">
          <a:xfrm>
            <a:off x="0" y="-136525"/>
            <a:ext cx="1438275" cy="542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4534" name="Picture 22" descr="C:\Users\thadg\Desktop\untitled.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2524" y="4496830"/>
            <a:ext cx="14382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64535" name="Picture 23" descr="C:\Users\thadg\Desktop\untitled.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19937" y="2819400"/>
            <a:ext cx="1438275" cy="143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558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Southeast Region – Legacy Training - Programs</a:t>
            </a:r>
          </a:p>
          <a:p>
            <a:endParaRPr lang="en-US" dirty="0"/>
          </a:p>
        </p:txBody>
      </p:sp>
      <p:sp>
        <p:nvSpPr>
          <p:cNvPr id="3" name="TextBox 2"/>
          <p:cNvSpPr txBox="1"/>
          <p:nvPr/>
        </p:nvSpPr>
        <p:spPr>
          <a:xfrm>
            <a:off x="1066800" y="2133600"/>
            <a:ext cx="5791200" cy="2185214"/>
          </a:xfrm>
          <a:prstGeom prst="rect">
            <a:avLst/>
          </a:prstGeom>
          <a:noFill/>
        </p:spPr>
        <p:txBody>
          <a:bodyPr wrap="square" rtlCol="0">
            <a:spAutoFit/>
          </a:bodyPr>
          <a:lstStyle/>
          <a:p>
            <a:r>
              <a:rPr lang="en-US" sz="9600" dirty="0"/>
              <a:t>Goals-</a:t>
            </a:r>
          </a:p>
          <a:p>
            <a:r>
              <a:rPr lang="en-US" sz="4000" dirty="0"/>
              <a:t>details, details, details</a:t>
            </a:r>
          </a:p>
        </p:txBody>
      </p:sp>
    </p:spTree>
    <p:extLst>
      <p:ext uri="{BB962C8B-B14F-4D97-AF65-F5344CB8AC3E}">
        <p14:creationId xmlns:p14="http://schemas.microsoft.com/office/powerpoint/2010/main" val="323825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Meetings- # per Year</a:t>
            </a:r>
          </a:p>
        </p:txBody>
      </p:sp>
      <p:sp>
        <p:nvSpPr>
          <p:cNvPr id="3" name="Footer Placeholder 2"/>
          <p:cNvSpPr>
            <a:spLocks noGrp="1"/>
          </p:cNvSpPr>
          <p:nvPr>
            <p:ph type="ftr" sz="quarter" idx="10"/>
          </p:nvPr>
        </p:nvSpPr>
        <p:spPr/>
        <p:txBody>
          <a:bodyPr/>
          <a:lstStyle/>
          <a:p>
            <a:r>
              <a:rPr lang="en-US" dirty="0"/>
              <a:t>Southeast Region – Legacy Training - Programs</a:t>
            </a:r>
          </a:p>
          <a:p>
            <a:endParaRPr lang="en-US" dirty="0"/>
          </a:p>
        </p:txBody>
      </p:sp>
      <p:sp>
        <p:nvSpPr>
          <p:cNvPr id="5" name="TextBox 4"/>
          <p:cNvSpPr txBox="1"/>
          <p:nvPr/>
        </p:nvSpPr>
        <p:spPr>
          <a:xfrm>
            <a:off x="609600" y="1828800"/>
            <a:ext cx="7772400" cy="3693319"/>
          </a:xfrm>
          <a:prstGeom prst="rect">
            <a:avLst/>
          </a:prstGeom>
          <a:noFill/>
        </p:spPr>
        <p:txBody>
          <a:bodyPr wrap="square" rtlCol="0">
            <a:spAutoFit/>
          </a:bodyPr>
          <a:lstStyle/>
          <a:p>
            <a:pPr marL="285750" indent="-285750">
              <a:buFont typeface="Arial" panose="020B0604020202020204" pitchFamily="34" charset="0"/>
              <a:buChar char="•"/>
            </a:pPr>
            <a:r>
              <a:rPr lang="en-US" dirty="0"/>
              <a:t>Decide how many meetings you want each year, which months you will have meetings, and if Keystone events like Trade Shows, Golf Outings, Awards banquets will be included or stand alone events in addition to monthly meetings.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Once you have a basic idea of what you want to accomplish, Think about your target market.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Are you looking to support architectural AIA credits; educational  programs that they can’t get in their offices to draw a crowd. Engineers, product reps and owners need to be considered if they are a big part of your chapter or target market for growing your chapter. </a:t>
            </a:r>
          </a:p>
          <a:p>
            <a:endParaRPr lang="en-US" dirty="0"/>
          </a:p>
        </p:txBody>
      </p:sp>
    </p:spTree>
    <p:extLst>
      <p:ext uri="{BB962C8B-B14F-4D97-AF65-F5344CB8AC3E}">
        <p14:creationId xmlns:p14="http://schemas.microsoft.com/office/powerpoint/2010/main" val="3759207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Questions/Options</a:t>
            </a:r>
          </a:p>
        </p:txBody>
      </p:sp>
      <p:sp>
        <p:nvSpPr>
          <p:cNvPr id="3" name="Footer Placeholder 2"/>
          <p:cNvSpPr>
            <a:spLocks noGrp="1"/>
          </p:cNvSpPr>
          <p:nvPr>
            <p:ph type="ftr" sz="quarter" idx="10"/>
          </p:nvPr>
        </p:nvSpPr>
        <p:spPr/>
        <p:txBody>
          <a:bodyPr/>
          <a:lstStyle/>
          <a:p>
            <a:r>
              <a:rPr lang="en-US" dirty="0"/>
              <a:t>Southeast Region – Legacy Training - Programs</a:t>
            </a:r>
          </a:p>
          <a:p>
            <a:endParaRPr lang="en-US" dirty="0"/>
          </a:p>
        </p:txBody>
      </p:sp>
      <p:sp>
        <p:nvSpPr>
          <p:cNvPr id="4" name="TextBox 3"/>
          <p:cNvSpPr txBox="1"/>
          <p:nvPr/>
        </p:nvSpPr>
        <p:spPr>
          <a:xfrm>
            <a:off x="1066800" y="1295400"/>
            <a:ext cx="7620000" cy="4308872"/>
          </a:xfrm>
          <a:prstGeom prst="rect">
            <a:avLst/>
          </a:prstGeom>
          <a:noFill/>
        </p:spPr>
        <p:txBody>
          <a:bodyPr wrap="square" rtlCol="0">
            <a:spAutoFit/>
          </a:bodyPr>
          <a:lstStyle/>
          <a:p>
            <a:pPr marL="914400" lvl="1" indent="-457200">
              <a:buFont typeface="Arial" panose="020B0604020202020204" pitchFamily="34" charset="0"/>
              <a:buChar char="•"/>
            </a:pPr>
            <a:r>
              <a:rPr lang="en-US" sz="3200" dirty="0"/>
              <a:t>1 Monthly Meeting a month</a:t>
            </a:r>
          </a:p>
          <a:p>
            <a:pPr marL="914400" lvl="1" indent="-457200">
              <a:buFont typeface="Arial" panose="020B0604020202020204" pitchFamily="34" charset="0"/>
              <a:buChar char="•"/>
            </a:pPr>
            <a:r>
              <a:rPr lang="en-US" sz="3200" dirty="0"/>
              <a:t>Two month Break in Summer</a:t>
            </a:r>
          </a:p>
          <a:p>
            <a:pPr marL="914400" lvl="1" indent="-457200">
              <a:buFont typeface="Arial" panose="020B0604020202020204" pitchFamily="34" charset="0"/>
              <a:buChar char="•"/>
            </a:pPr>
            <a:r>
              <a:rPr lang="en-US" sz="3200" dirty="0"/>
              <a:t>Lunch n Learn- </a:t>
            </a:r>
          </a:p>
          <a:p>
            <a:pPr lvl="1"/>
            <a:r>
              <a:rPr lang="en-US" sz="3200" dirty="0"/>
              <a:t>	-allowed and encouraged </a:t>
            </a:r>
          </a:p>
          <a:p>
            <a:pPr lvl="1"/>
            <a:r>
              <a:rPr lang="en-US" sz="3200" dirty="0"/>
              <a:t>    -not desired</a:t>
            </a:r>
          </a:p>
          <a:p>
            <a:pPr marL="914400" lvl="1" indent="-457200">
              <a:buFont typeface="Arial" panose="020B0604020202020204" pitchFamily="34" charset="0"/>
              <a:buChar char="•"/>
            </a:pPr>
            <a:r>
              <a:rPr lang="en-US" sz="3200" dirty="0"/>
              <a:t>Panel discussions</a:t>
            </a:r>
          </a:p>
          <a:p>
            <a:pPr marL="914400" lvl="1" indent="-457200">
              <a:buFont typeface="Arial" panose="020B0604020202020204" pitchFamily="34" charset="0"/>
              <a:buChar char="•"/>
            </a:pPr>
            <a:r>
              <a:rPr lang="en-US" sz="3200" dirty="0"/>
              <a:t>Speaker Presentations</a:t>
            </a:r>
          </a:p>
          <a:p>
            <a:pPr marL="914400" lvl="1" indent="-457200">
              <a:buFont typeface="Arial" panose="020B0604020202020204" pitchFamily="34" charset="0"/>
              <a:buChar char="•"/>
            </a:pPr>
            <a:r>
              <a:rPr lang="en-US" sz="3200" dirty="0"/>
              <a:t>Community Leader Presentations</a:t>
            </a:r>
          </a:p>
          <a:p>
            <a:endParaRPr lang="en-US" dirty="0"/>
          </a:p>
        </p:txBody>
      </p:sp>
    </p:spTree>
    <p:extLst>
      <p:ext uri="{BB962C8B-B14F-4D97-AF65-F5344CB8AC3E}">
        <p14:creationId xmlns:p14="http://schemas.microsoft.com/office/powerpoint/2010/main" val="282077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Goals</a:t>
            </a:r>
          </a:p>
        </p:txBody>
      </p:sp>
      <p:sp>
        <p:nvSpPr>
          <p:cNvPr id="3" name="Content Placeholder 2"/>
          <p:cNvSpPr>
            <a:spLocks noGrp="1"/>
          </p:cNvSpPr>
          <p:nvPr>
            <p:ph idx="1"/>
          </p:nvPr>
        </p:nvSpPr>
        <p:spPr/>
        <p:txBody>
          <a:bodyPr>
            <a:normAutofit/>
          </a:bodyPr>
          <a:lstStyle/>
          <a:p>
            <a:r>
              <a:rPr lang="en-US" dirty="0"/>
              <a:t>What are your  Annual Chapters Goals for Programs?</a:t>
            </a:r>
          </a:p>
          <a:p>
            <a:pPr lvl="1"/>
            <a:r>
              <a:rPr lang="en-US" dirty="0"/>
              <a:t>1 Monthly Meeting a month</a:t>
            </a:r>
          </a:p>
          <a:p>
            <a:pPr lvl="2"/>
            <a:r>
              <a:rPr lang="en-US" dirty="0"/>
              <a:t>Panel discussions</a:t>
            </a:r>
          </a:p>
          <a:p>
            <a:pPr lvl="2"/>
            <a:r>
              <a:rPr lang="en-US" dirty="0"/>
              <a:t>Speaker Presentations</a:t>
            </a:r>
          </a:p>
          <a:p>
            <a:pPr lvl="2"/>
            <a:r>
              <a:rPr lang="en-US" dirty="0"/>
              <a:t>Lunch n Learn Type or not</a:t>
            </a:r>
          </a:p>
          <a:p>
            <a:pPr lvl="1"/>
            <a:r>
              <a:rPr lang="en-US" dirty="0"/>
              <a:t>Keystone events</a:t>
            </a:r>
          </a:p>
          <a:p>
            <a:pPr lvl="2"/>
            <a:r>
              <a:rPr lang="en-US" dirty="0"/>
              <a:t>Golf Outings/Trade Shows/Awards Banquets/Fun Events</a:t>
            </a:r>
          </a:p>
          <a:p>
            <a:pPr lvl="1"/>
            <a:r>
              <a:rPr lang="en-US" dirty="0"/>
              <a:t>Tours </a:t>
            </a:r>
          </a:p>
          <a:p>
            <a:pPr lvl="2"/>
            <a:r>
              <a:rPr lang="en-US" dirty="0"/>
              <a:t>Current jobs/Unique Standing Facilities/LEED Projects</a:t>
            </a:r>
          </a:p>
          <a:p>
            <a:pPr lvl="2"/>
            <a:r>
              <a:rPr lang="en-US" dirty="0"/>
              <a:t>1-2 per year</a:t>
            </a:r>
          </a:p>
          <a:p>
            <a:pPr lvl="1"/>
            <a:r>
              <a:rPr lang="en-US" dirty="0"/>
              <a:t>Joint Meetings</a:t>
            </a:r>
          </a:p>
          <a:p>
            <a:pPr lvl="2"/>
            <a:r>
              <a:rPr lang="en-US" dirty="0"/>
              <a:t>AIA/USGBC/BX/BIA/IIDA/IFMA/ASCA </a:t>
            </a:r>
          </a:p>
          <a:p>
            <a:endParaRPr lang="en-US" sz="2400" dirty="0"/>
          </a:p>
        </p:txBody>
      </p:sp>
      <p:sp>
        <p:nvSpPr>
          <p:cNvPr id="4" name="Footer Placeholder 3"/>
          <p:cNvSpPr>
            <a:spLocks noGrp="1"/>
          </p:cNvSpPr>
          <p:nvPr>
            <p:ph type="ftr" sz="quarter" idx="10"/>
          </p:nvPr>
        </p:nvSpPr>
        <p:spPr/>
        <p:txBody>
          <a:bodyPr/>
          <a:lstStyle/>
          <a:p>
            <a:r>
              <a:rPr lang="en-US" dirty="0"/>
              <a:t>Southeast Region – Legacy Training - Programs </a:t>
            </a:r>
          </a:p>
        </p:txBody>
      </p:sp>
    </p:spTree>
    <p:extLst>
      <p:ext uri="{BB962C8B-B14F-4D97-AF65-F5344CB8AC3E}">
        <p14:creationId xmlns:p14="http://schemas.microsoft.com/office/powerpoint/2010/main" val="1796982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0921-ADF4-4A16-B845-58F07842EE13}"/>
              </a:ext>
            </a:extLst>
          </p:cNvPr>
          <p:cNvSpPr>
            <a:spLocks noGrp="1"/>
          </p:cNvSpPr>
          <p:nvPr>
            <p:ph type="title"/>
          </p:nvPr>
        </p:nvSpPr>
        <p:spPr/>
        <p:txBody>
          <a:bodyPr/>
          <a:lstStyle/>
          <a:p>
            <a:pPr algn="ctr"/>
            <a:r>
              <a:rPr lang="en-US" dirty="0"/>
              <a:t>Tours</a:t>
            </a:r>
          </a:p>
        </p:txBody>
      </p:sp>
      <p:sp>
        <p:nvSpPr>
          <p:cNvPr id="3" name="Footer Placeholder 2">
            <a:extLst>
              <a:ext uri="{FF2B5EF4-FFF2-40B4-BE49-F238E27FC236}">
                <a16:creationId xmlns:a16="http://schemas.microsoft.com/office/drawing/2014/main" id="{DD3AC4DF-1B21-4398-93B0-C2BB8825608F}"/>
              </a:ext>
            </a:extLst>
          </p:cNvPr>
          <p:cNvSpPr>
            <a:spLocks noGrp="1"/>
          </p:cNvSpPr>
          <p:nvPr>
            <p:ph type="ftr" sz="quarter" idx="10"/>
          </p:nvPr>
        </p:nvSpPr>
        <p:spPr/>
        <p:txBody>
          <a:bodyPr/>
          <a:lstStyle/>
          <a:p>
            <a:r>
              <a:rPr lang="en-US" dirty="0"/>
              <a:t>Southeast Region – Legacy Training - Programs</a:t>
            </a:r>
          </a:p>
        </p:txBody>
      </p:sp>
      <p:pic>
        <p:nvPicPr>
          <p:cNvPr id="4" name="Content Placeholder 7" descr="DSCN8306.JPG">
            <a:extLst>
              <a:ext uri="{FF2B5EF4-FFF2-40B4-BE49-F238E27FC236}">
                <a16:creationId xmlns:a16="http://schemas.microsoft.com/office/drawing/2014/main" id="{689ECAE5-8292-493A-B2C0-266110E752B3}"/>
              </a:ext>
            </a:extLst>
          </p:cNvPr>
          <p:cNvPicPr>
            <a:picLocks noChangeAspect="1"/>
          </p:cNvPicPr>
          <p:nvPr/>
        </p:nvPicPr>
        <p:blipFill>
          <a:blip r:embed="rId2" cstate="print"/>
          <a:stretch>
            <a:fillRect/>
          </a:stretch>
        </p:blipFill>
        <p:spPr>
          <a:xfrm>
            <a:off x="1486694" y="1219200"/>
            <a:ext cx="6170612" cy="4627959"/>
          </a:xfrm>
          <a:prstGeom prst="rect">
            <a:avLst/>
          </a:prstGeom>
        </p:spPr>
      </p:pic>
    </p:spTree>
    <p:extLst>
      <p:ext uri="{BB962C8B-B14F-4D97-AF65-F5344CB8AC3E}">
        <p14:creationId xmlns:p14="http://schemas.microsoft.com/office/powerpoint/2010/main" val="2503840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Goals</a:t>
            </a:r>
          </a:p>
        </p:txBody>
      </p:sp>
      <p:sp>
        <p:nvSpPr>
          <p:cNvPr id="3" name="Content Placeholder 2"/>
          <p:cNvSpPr>
            <a:spLocks noGrp="1"/>
          </p:cNvSpPr>
          <p:nvPr>
            <p:ph idx="1"/>
          </p:nvPr>
        </p:nvSpPr>
        <p:spPr/>
        <p:txBody>
          <a:bodyPr>
            <a:normAutofit/>
          </a:bodyPr>
          <a:lstStyle/>
          <a:p>
            <a:r>
              <a:rPr lang="en-US" dirty="0"/>
              <a:t>What are your Chapters Goals for Programs?</a:t>
            </a:r>
          </a:p>
          <a:p>
            <a:pPr lvl="1"/>
            <a:r>
              <a:rPr lang="en-US" dirty="0"/>
              <a:t>Target Audience</a:t>
            </a:r>
          </a:p>
          <a:p>
            <a:pPr lvl="2"/>
            <a:r>
              <a:rPr lang="en-US" dirty="0"/>
              <a:t>Architect/Engineer/Product Rep/Owner/Contractor</a:t>
            </a:r>
          </a:p>
          <a:p>
            <a:pPr lvl="1"/>
            <a:r>
              <a:rPr lang="en-US" dirty="0"/>
              <a:t>Brainstorming session for ideas</a:t>
            </a:r>
          </a:p>
          <a:p>
            <a:pPr lvl="2"/>
            <a:r>
              <a:rPr lang="en-US" dirty="0"/>
              <a:t>Strategic Planning Retreat</a:t>
            </a:r>
          </a:p>
          <a:p>
            <a:pPr lvl="1"/>
            <a:r>
              <a:rPr lang="en-US" dirty="0"/>
              <a:t>Survey</a:t>
            </a:r>
          </a:p>
          <a:p>
            <a:endParaRPr lang="en-US" sz="2400" dirty="0"/>
          </a:p>
        </p:txBody>
      </p:sp>
      <p:sp>
        <p:nvSpPr>
          <p:cNvPr id="4" name="Footer Placeholder 3"/>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299140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219200" y="6324599"/>
            <a:ext cx="7848600" cy="457201"/>
          </a:xfrm>
        </p:spPr>
        <p:txBody>
          <a:bodyPr/>
          <a:lstStyle/>
          <a:p>
            <a:r>
              <a:rPr lang="en-US" dirty="0"/>
              <a:t>Southeast Region – Legacy Training - Programs</a:t>
            </a:r>
          </a:p>
          <a:p>
            <a:endParaRPr lang="en-US" dirty="0"/>
          </a:p>
        </p:txBody>
      </p:sp>
      <p:sp>
        <p:nvSpPr>
          <p:cNvPr id="3" name="TextBox 2"/>
          <p:cNvSpPr txBox="1"/>
          <p:nvPr/>
        </p:nvSpPr>
        <p:spPr>
          <a:xfrm>
            <a:off x="1066800" y="2133600"/>
            <a:ext cx="6400800" cy="1723549"/>
          </a:xfrm>
          <a:prstGeom prst="rect">
            <a:avLst/>
          </a:prstGeom>
          <a:noFill/>
        </p:spPr>
        <p:txBody>
          <a:bodyPr wrap="square" rtlCol="0">
            <a:spAutoFit/>
          </a:bodyPr>
          <a:lstStyle/>
          <a:p>
            <a:r>
              <a:rPr lang="en-US" sz="6600" dirty="0"/>
              <a:t>Logistics-  </a:t>
            </a:r>
          </a:p>
          <a:p>
            <a:r>
              <a:rPr lang="en-US" sz="4000" dirty="0"/>
              <a:t>making it happen</a:t>
            </a:r>
          </a:p>
        </p:txBody>
      </p:sp>
      <p:pic>
        <p:nvPicPr>
          <p:cNvPr id="5" name="Picture 4">
            <a:extLst>
              <a:ext uri="{FF2B5EF4-FFF2-40B4-BE49-F238E27FC236}">
                <a16:creationId xmlns:a16="http://schemas.microsoft.com/office/drawing/2014/main" id="{58BF07BE-184F-40D4-B943-1538395BAE0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21580" y="609600"/>
            <a:ext cx="3771900" cy="2514600"/>
          </a:xfrm>
          <a:prstGeom prst="rect">
            <a:avLst/>
          </a:prstGeom>
        </p:spPr>
      </p:pic>
    </p:spTree>
    <p:extLst>
      <p:ext uri="{BB962C8B-B14F-4D97-AF65-F5344CB8AC3E}">
        <p14:creationId xmlns:p14="http://schemas.microsoft.com/office/powerpoint/2010/main" val="3533305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6B419D-2D7A-41CC-B449-3CBEE4A6D2F1}"/>
              </a:ext>
            </a:extLst>
          </p:cNvPr>
          <p:cNvSpPr>
            <a:spLocks noGrp="1"/>
          </p:cNvSpPr>
          <p:nvPr>
            <p:ph type="title"/>
          </p:nvPr>
        </p:nvSpPr>
        <p:spPr/>
        <p:txBody>
          <a:bodyPr/>
          <a:lstStyle/>
          <a:p>
            <a:r>
              <a:rPr lang="en-US" dirty="0"/>
              <a:t>What makes a program run smooth?</a:t>
            </a:r>
          </a:p>
        </p:txBody>
      </p:sp>
      <p:sp>
        <p:nvSpPr>
          <p:cNvPr id="6" name="Content Placeholder 5">
            <a:extLst>
              <a:ext uri="{FF2B5EF4-FFF2-40B4-BE49-F238E27FC236}">
                <a16:creationId xmlns:a16="http://schemas.microsoft.com/office/drawing/2014/main" id="{B86C0705-F930-400E-AF84-3C2B5FF6CB05}"/>
              </a:ext>
            </a:extLst>
          </p:cNvPr>
          <p:cNvSpPr>
            <a:spLocks noGrp="1"/>
          </p:cNvSpPr>
          <p:nvPr>
            <p:ph idx="1"/>
          </p:nvPr>
        </p:nvSpPr>
        <p:spPr/>
        <p:txBody>
          <a:bodyPr/>
          <a:lstStyle/>
          <a:p>
            <a:r>
              <a:rPr lang="en-US" dirty="0"/>
              <a:t>Although every location has an individual that sits as the program chair it takes a team.</a:t>
            </a:r>
          </a:p>
          <a:p>
            <a:pPr lvl="1"/>
            <a:r>
              <a:rPr lang="en-US" dirty="0"/>
              <a:t>Searching and setting up speakers</a:t>
            </a:r>
          </a:p>
          <a:p>
            <a:pPr lvl="1"/>
            <a:r>
              <a:rPr lang="en-US" dirty="0"/>
              <a:t>Team members. Each do something….</a:t>
            </a:r>
          </a:p>
          <a:p>
            <a:pPr lvl="1"/>
            <a:r>
              <a:rPr lang="en-US" dirty="0"/>
              <a:t>Invites(Eventbrite, Constant Contact), Speaker’s Bio, and CSI Members and Guests.</a:t>
            </a:r>
          </a:p>
          <a:p>
            <a:pPr lvl="1"/>
            <a:r>
              <a:rPr lang="en-US" dirty="0"/>
              <a:t>PAL (Purpose/Agenda/Length)</a:t>
            </a:r>
          </a:p>
          <a:p>
            <a:pPr lvl="1"/>
            <a:r>
              <a:rPr lang="en-US" dirty="0"/>
              <a:t>Speaker Introduction</a:t>
            </a:r>
          </a:p>
          <a:p>
            <a:pPr lvl="1"/>
            <a:r>
              <a:rPr lang="en-US" dirty="0"/>
              <a:t>Plan ‘B’</a:t>
            </a:r>
          </a:p>
          <a:p>
            <a:pPr lvl="1"/>
            <a:r>
              <a:rPr lang="en-US" dirty="0"/>
              <a:t>Speaker Database (Speaker’s Bureau)</a:t>
            </a:r>
          </a:p>
        </p:txBody>
      </p:sp>
      <p:sp>
        <p:nvSpPr>
          <p:cNvPr id="2" name="Footer Placeholder 1">
            <a:extLst>
              <a:ext uri="{FF2B5EF4-FFF2-40B4-BE49-F238E27FC236}">
                <a16:creationId xmlns:a16="http://schemas.microsoft.com/office/drawing/2014/main" id="{32C8D90B-F63F-493E-847C-A33908ED5AE6}"/>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329570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96CFC-4C1F-4C70-B478-DB6B1643C634}"/>
              </a:ext>
            </a:extLst>
          </p:cNvPr>
          <p:cNvSpPr>
            <a:spLocks noGrp="1"/>
          </p:cNvSpPr>
          <p:nvPr>
            <p:ph type="title"/>
          </p:nvPr>
        </p:nvSpPr>
        <p:spPr/>
        <p:txBody>
          <a:bodyPr/>
          <a:lstStyle/>
          <a:p>
            <a:pPr algn="ctr"/>
            <a:r>
              <a:rPr lang="en-US" dirty="0"/>
              <a:t>Agenda</a:t>
            </a:r>
          </a:p>
        </p:txBody>
      </p:sp>
      <p:sp>
        <p:nvSpPr>
          <p:cNvPr id="3" name="Content Placeholder 2">
            <a:extLst>
              <a:ext uri="{FF2B5EF4-FFF2-40B4-BE49-F238E27FC236}">
                <a16:creationId xmlns:a16="http://schemas.microsoft.com/office/drawing/2014/main" id="{FF078D36-DBEC-4646-8527-9BC2E491770E}"/>
              </a:ext>
            </a:extLst>
          </p:cNvPr>
          <p:cNvSpPr>
            <a:spLocks noGrp="1"/>
          </p:cNvSpPr>
          <p:nvPr>
            <p:ph idx="1"/>
          </p:nvPr>
        </p:nvSpPr>
        <p:spPr/>
        <p:txBody>
          <a:bodyPr/>
          <a:lstStyle/>
          <a:p>
            <a:r>
              <a:rPr lang="en-US" dirty="0"/>
              <a:t>Why Chapter Programs?</a:t>
            </a:r>
          </a:p>
          <a:p>
            <a:r>
              <a:rPr lang="en-US" dirty="0"/>
              <a:t>Great Lakes Region Chapter Meeting Examples</a:t>
            </a:r>
          </a:p>
          <a:p>
            <a:r>
              <a:rPr lang="en-US" dirty="0"/>
              <a:t>Planning Programs for the Chapter</a:t>
            </a:r>
          </a:p>
          <a:p>
            <a:r>
              <a:rPr lang="en-US" dirty="0"/>
              <a:t>Monthly Program Ideas</a:t>
            </a:r>
          </a:p>
          <a:p>
            <a:r>
              <a:rPr lang="en-US" dirty="0"/>
              <a:t>Goals – details, details, details</a:t>
            </a:r>
          </a:p>
          <a:p>
            <a:r>
              <a:rPr lang="en-US" dirty="0"/>
              <a:t>Logistics – making it happen</a:t>
            </a:r>
          </a:p>
          <a:p>
            <a:r>
              <a:rPr lang="en-US" dirty="0"/>
              <a:t>Marketing – getting the word out</a:t>
            </a:r>
          </a:p>
          <a:p>
            <a:r>
              <a:rPr lang="en-US" dirty="0"/>
              <a:t>At the Meeting</a:t>
            </a:r>
          </a:p>
          <a:p>
            <a:r>
              <a:rPr lang="en-US" dirty="0"/>
              <a:t>Speaker’s Bureau</a:t>
            </a:r>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6F923BE8-7869-443E-B0AE-98C61C5E14E8}"/>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470567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346F8-A90F-496C-8FC9-08BF4AD339DB}"/>
              </a:ext>
            </a:extLst>
          </p:cNvPr>
          <p:cNvSpPr>
            <a:spLocks noGrp="1"/>
          </p:cNvSpPr>
          <p:nvPr>
            <p:ph type="title"/>
          </p:nvPr>
        </p:nvSpPr>
        <p:spPr/>
        <p:txBody>
          <a:bodyPr/>
          <a:lstStyle/>
          <a:p>
            <a:r>
              <a:rPr lang="en-US" dirty="0"/>
              <a:t>Searching &amp; Setting up Speakers</a:t>
            </a:r>
          </a:p>
        </p:txBody>
      </p:sp>
      <p:sp>
        <p:nvSpPr>
          <p:cNvPr id="3" name="Content Placeholder 2">
            <a:extLst>
              <a:ext uri="{FF2B5EF4-FFF2-40B4-BE49-F238E27FC236}">
                <a16:creationId xmlns:a16="http://schemas.microsoft.com/office/drawing/2014/main" id="{5EBACDBE-989B-4208-9F2F-7751F32E4244}"/>
              </a:ext>
            </a:extLst>
          </p:cNvPr>
          <p:cNvSpPr>
            <a:spLocks noGrp="1"/>
          </p:cNvSpPr>
          <p:nvPr>
            <p:ph idx="1"/>
          </p:nvPr>
        </p:nvSpPr>
        <p:spPr/>
        <p:txBody>
          <a:bodyPr/>
          <a:lstStyle/>
          <a:p>
            <a:r>
              <a:rPr lang="en-US" dirty="0"/>
              <a:t>Every CSI Member should be tasked with bringing up topics and ideas of presentations to be reviewed.</a:t>
            </a:r>
          </a:p>
          <a:p>
            <a:r>
              <a:rPr lang="en-US" dirty="0"/>
              <a:t>CSI is built on a wide range of professionals covering all aspects of the construction process. The program speakers should reflect the make-up of CSI.</a:t>
            </a:r>
          </a:p>
          <a:p>
            <a:r>
              <a:rPr lang="en-US" dirty="0"/>
              <a:t>Speakers should be current and relevant.</a:t>
            </a:r>
          </a:p>
          <a:p>
            <a:r>
              <a:rPr lang="en-US" dirty="0"/>
              <a:t>Speaker data base (Speaker Bureau).</a:t>
            </a:r>
          </a:p>
        </p:txBody>
      </p:sp>
      <p:sp>
        <p:nvSpPr>
          <p:cNvPr id="4" name="Footer Placeholder 3">
            <a:extLst>
              <a:ext uri="{FF2B5EF4-FFF2-40B4-BE49-F238E27FC236}">
                <a16:creationId xmlns:a16="http://schemas.microsoft.com/office/drawing/2014/main" id="{094DB2A6-B07C-4A8E-9CAB-65CE1144EDBD}"/>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2198318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6A1A5F5-84AC-41C7-B2C2-660C7C91E82D}"/>
              </a:ext>
            </a:extLst>
          </p:cNvPr>
          <p:cNvSpPr>
            <a:spLocks noGrp="1"/>
          </p:cNvSpPr>
          <p:nvPr>
            <p:ph type="ftr" sz="quarter" idx="10"/>
          </p:nvPr>
        </p:nvSpPr>
        <p:spPr/>
        <p:txBody>
          <a:bodyPr/>
          <a:lstStyle/>
          <a:p>
            <a:r>
              <a:rPr lang="en-US" dirty="0"/>
              <a:t>Great Lakes Region – Legacy Training - Programs</a:t>
            </a:r>
          </a:p>
        </p:txBody>
      </p:sp>
      <p:sp>
        <p:nvSpPr>
          <p:cNvPr id="3" name="Rectangle 2">
            <a:extLst>
              <a:ext uri="{FF2B5EF4-FFF2-40B4-BE49-F238E27FC236}">
                <a16:creationId xmlns:a16="http://schemas.microsoft.com/office/drawing/2014/main" id="{0E8B7FF6-CC02-4349-BB66-E0A10E29FD01}"/>
              </a:ext>
            </a:extLst>
          </p:cNvPr>
          <p:cNvSpPr/>
          <p:nvPr/>
        </p:nvSpPr>
        <p:spPr>
          <a:xfrm>
            <a:off x="3505200" y="3572350"/>
            <a:ext cx="5410200" cy="1723549"/>
          </a:xfrm>
          <a:prstGeom prst="rect">
            <a:avLst/>
          </a:prstGeom>
        </p:spPr>
        <p:txBody>
          <a:bodyPr wrap="square">
            <a:spAutoFit/>
          </a:bodyPr>
          <a:lstStyle/>
          <a:p>
            <a:r>
              <a:rPr lang="en-US" sz="6600" dirty="0"/>
              <a:t>Marketing- </a:t>
            </a:r>
            <a:r>
              <a:rPr lang="en-US" sz="3600" dirty="0"/>
              <a:t> </a:t>
            </a:r>
          </a:p>
          <a:p>
            <a:r>
              <a:rPr lang="en-US" sz="4000" dirty="0"/>
              <a:t>Getting the word out!</a:t>
            </a:r>
          </a:p>
        </p:txBody>
      </p:sp>
      <p:pic>
        <p:nvPicPr>
          <p:cNvPr id="8" name="Picture 7">
            <a:extLst>
              <a:ext uri="{FF2B5EF4-FFF2-40B4-BE49-F238E27FC236}">
                <a16:creationId xmlns:a16="http://schemas.microsoft.com/office/drawing/2014/main" id="{E7EB48BD-A719-4FBD-ABA0-CCB169D24CF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457200"/>
            <a:ext cx="4864638" cy="3810000"/>
          </a:xfrm>
          <a:prstGeom prst="rect">
            <a:avLst/>
          </a:prstGeom>
        </p:spPr>
      </p:pic>
    </p:spTree>
    <p:extLst>
      <p:ext uri="{BB962C8B-B14F-4D97-AF65-F5344CB8AC3E}">
        <p14:creationId xmlns:p14="http://schemas.microsoft.com/office/powerpoint/2010/main" val="61465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FC6A-173B-4903-964E-96947F656AB9}"/>
              </a:ext>
            </a:extLst>
          </p:cNvPr>
          <p:cNvSpPr>
            <a:spLocks noGrp="1"/>
          </p:cNvSpPr>
          <p:nvPr>
            <p:ph type="title"/>
          </p:nvPr>
        </p:nvSpPr>
        <p:spPr/>
        <p:txBody>
          <a:bodyPr>
            <a:normAutofit fontScale="90000"/>
          </a:bodyPr>
          <a:lstStyle/>
          <a:p>
            <a:r>
              <a:rPr lang="en-US" dirty="0"/>
              <a:t>Promotions/Eventbrite/Constant Contact</a:t>
            </a:r>
          </a:p>
        </p:txBody>
      </p:sp>
      <p:sp>
        <p:nvSpPr>
          <p:cNvPr id="3" name="Content Placeholder 2">
            <a:extLst>
              <a:ext uri="{FF2B5EF4-FFF2-40B4-BE49-F238E27FC236}">
                <a16:creationId xmlns:a16="http://schemas.microsoft.com/office/drawing/2014/main" id="{A57EAEED-66E0-4C4D-9B19-B9F32557FE0F}"/>
              </a:ext>
            </a:extLst>
          </p:cNvPr>
          <p:cNvSpPr>
            <a:spLocks noGrp="1"/>
          </p:cNvSpPr>
          <p:nvPr>
            <p:ph idx="1"/>
          </p:nvPr>
        </p:nvSpPr>
        <p:spPr/>
        <p:txBody>
          <a:bodyPr>
            <a:normAutofit lnSpcReduction="10000"/>
          </a:bodyPr>
          <a:lstStyle/>
          <a:p>
            <a:r>
              <a:rPr lang="en-US" dirty="0"/>
              <a:t>Electronic invitation sent to current members and guests that have attended previous events.</a:t>
            </a:r>
          </a:p>
          <a:p>
            <a:r>
              <a:rPr lang="en-US" dirty="0"/>
              <a:t>Published Speaker Bio.</a:t>
            </a:r>
          </a:p>
          <a:p>
            <a:r>
              <a:rPr lang="en-US" dirty="0"/>
              <a:t>Board Members invite additional guests. CSI Cbus Program Chair Ed </a:t>
            </a:r>
            <a:r>
              <a:rPr lang="en-US" dirty="0" err="1"/>
              <a:t>Gebauer</a:t>
            </a:r>
            <a:r>
              <a:rPr lang="en-US" dirty="0"/>
              <a:t> sends additional 150 invites to Architects, previous guests, and past and future speakers.  CSI Indy Program Chair Jack Morgan invites in similar fashion.</a:t>
            </a:r>
          </a:p>
          <a:p>
            <a:r>
              <a:rPr lang="en-US" dirty="0"/>
              <a:t>Advertised in the COMMENT by Thad Goodman and Ryan </a:t>
            </a:r>
            <a:r>
              <a:rPr lang="en-US" dirty="0" err="1"/>
              <a:t>Carpico</a:t>
            </a:r>
            <a:r>
              <a:rPr lang="en-US" dirty="0"/>
              <a:t>. Advertised in the WINNER’S CIRCLE by Mike Halstead and Ryan </a:t>
            </a:r>
            <a:r>
              <a:rPr lang="en-US" dirty="0" err="1"/>
              <a:t>Mazillo</a:t>
            </a:r>
            <a:r>
              <a:rPr lang="en-US" dirty="0"/>
              <a:t>.</a:t>
            </a:r>
          </a:p>
          <a:p>
            <a:endParaRPr lang="en-US" dirty="0"/>
          </a:p>
        </p:txBody>
      </p:sp>
      <p:sp>
        <p:nvSpPr>
          <p:cNvPr id="4" name="Footer Placeholder 3">
            <a:extLst>
              <a:ext uri="{FF2B5EF4-FFF2-40B4-BE49-F238E27FC236}">
                <a16:creationId xmlns:a16="http://schemas.microsoft.com/office/drawing/2014/main" id="{9A8EF83C-F2A6-4F24-8A4E-60D619FD97C2}"/>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2342778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FB748-0786-42E3-8160-28E9CB54BFDE}"/>
              </a:ext>
            </a:extLst>
          </p:cNvPr>
          <p:cNvSpPr>
            <a:spLocks noGrp="1"/>
          </p:cNvSpPr>
          <p:nvPr>
            <p:ph type="title"/>
          </p:nvPr>
        </p:nvSpPr>
        <p:spPr/>
        <p:txBody>
          <a:bodyPr/>
          <a:lstStyle/>
          <a:p>
            <a:pPr algn="ctr"/>
            <a:r>
              <a:rPr lang="en-US" dirty="0"/>
              <a:t>Program Promotion</a:t>
            </a:r>
          </a:p>
        </p:txBody>
      </p:sp>
      <p:pic>
        <p:nvPicPr>
          <p:cNvPr id="6" name="Content Placeholder 5">
            <a:extLst>
              <a:ext uri="{FF2B5EF4-FFF2-40B4-BE49-F238E27FC236}">
                <a16:creationId xmlns:a16="http://schemas.microsoft.com/office/drawing/2014/main" id="{56A198D8-24DE-4949-AFB9-3AF551E5F20D}"/>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478466" y="1232638"/>
            <a:ext cx="4093534" cy="2424961"/>
          </a:xfrm>
        </p:spPr>
      </p:pic>
      <p:sp>
        <p:nvSpPr>
          <p:cNvPr id="4" name="Footer Placeholder 3">
            <a:extLst>
              <a:ext uri="{FF2B5EF4-FFF2-40B4-BE49-F238E27FC236}">
                <a16:creationId xmlns:a16="http://schemas.microsoft.com/office/drawing/2014/main" id="{0AB2966B-A9FA-42F2-9135-6D69296EB89F}"/>
              </a:ext>
            </a:extLst>
          </p:cNvPr>
          <p:cNvSpPr>
            <a:spLocks noGrp="1"/>
          </p:cNvSpPr>
          <p:nvPr>
            <p:ph type="ftr" sz="quarter" idx="10"/>
          </p:nvPr>
        </p:nvSpPr>
        <p:spPr/>
        <p:txBody>
          <a:bodyPr/>
          <a:lstStyle/>
          <a:p>
            <a:r>
              <a:rPr lang="en-US" dirty="0"/>
              <a:t>Southeast Region – Legacy Training - Programs</a:t>
            </a:r>
          </a:p>
        </p:txBody>
      </p:sp>
      <p:pic>
        <p:nvPicPr>
          <p:cNvPr id="7" name="Picture 6">
            <a:extLst>
              <a:ext uri="{FF2B5EF4-FFF2-40B4-BE49-F238E27FC236}">
                <a16:creationId xmlns:a16="http://schemas.microsoft.com/office/drawing/2014/main" id="{5295A5B7-1DBB-414A-B0E4-CA6699A9DE1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800600" y="1232638"/>
            <a:ext cx="3550282" cy="4558562"/>
          </a:xfrm>
          <a:prstGeom prst="rect">
            <a:avLst/>
          </a:prstGeom>
        </p:spPr>
      </p:pic>
    </p:spTree>
    <p:extLst>
      <p:ext uri="{BB962C8B-B14F-4D97-AF65-F5344CB8AC3E}">
        <p14:creationId xmlns:p14="http://schemas.microsoft.com/office/powerpoint/2010/main" val="72128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CADBC5-6FC0-417A-ABDD-7DED75445753}"/>
              </a:ext>
            </a:extLst>
          </p:cNvPr>
          <p:cNvSpPr>
            <a:spLocks noGrp="1"/>
          </p:cNvSpPr>
          <p:nvPr>
            <p:ph idx="1"/>
          </p:nvPr>
        </p:nvSpPr>
        <p:spPr/>
        <p:txBody>
          <a:bodyPr/>
          <a:lstStyle/>
          <a:p>
            <a:pPr marL="0" indent="0">
              <a:buNone/>
            </a:pPr>
            <a:endParaRPr lang="en-US" sz="6600" dirty="0"/>
          </a:p>
          <a:p>
            <a:pPr marL="0" indent="0">
              <a:buNone/>
            </a:pPr>
            <a:r>
              <a:rPr lang="en-US" sz="6600" dirty="0"/>
              <a:t>       At the Meeting</a:t>
            </a:r>
          </a:p>
          <a:p>
            <a:endParaRPr lang="en-US" dirty="0"/>
          </a:p>
        </p:txBody>
      </p:sp>
      <p:sp>
        <p:nvSpPr>
          <p:cNvPr id="4" name="Footer Placeholder 3">
            <a:extLst>
              <a:ext uri="{FF2B5EF4-FFF2-40B4-BE49-F238E27FC236}">
                <a16:creationId xmlns:a16="http://schemas.microsoft.com/office/drawing/2014/main" id="{7EEAB6DD-B675-47D2-A1BC-63BC913BCA50}"/>
              </a:ext>
            </a:extLst>
          </p:cNvPr>
          <p:cNvSpPr>
            <a:spLocks noGrp="1"/>
          </p:cNvSpPr>
          <p:nvPr>
            <p:ph type="ftr" sz="quarter" idx="10"/>
          </p:nvPr>
        </p:nvSpPr>
        <p:spPr/>
        <p:txBody>
          <a:bodyPr/>
          <a:lstStyle/>
          <a:p>
            <a:r>
              <a:rPr lang="en-US" dirty="0"/>
              <a:t>Southeast Region – Legacy Training - Programs</a:t>
            </a:r>
          </a:p>
        </p:txBody>
      </p:sp>
      <p:pic>
        <p:nvPicPr>
          <p:cNvPr id="6" name="Picture 5">
            <a:extLst>
              <a:ext uri="{FF2B5EF4-FFF2-40B4-BE49-F238E27FC236}">
                <a16:creationId xmlns:a16="http://schemas.microsoft.com/office/drawing/2014/main" id="{272D0091-F5EF-49ED-B4DB-C13F30BAB22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57800" y="3581400"/>
            <a:ext cx="3657600" cy="2256817"/>
          </a:xfrm>
          <a:prstGeom prst="rect">
            <a:avLst/>
          </a:prstGeom>
        </p:spPr>
      </p:pic>
      <p:pic>
        <p:nvPicPr>
          <p:cNvPr id="9" name="Picture 8">
            <a:extLst>
              <a:ext uri="{FF2B5EF4-FFF2-40B4-BE49-F238E27FC236}">
                <a16:creationId xmlns:a16="http://schemas.microsoft.com/office/drawing/2014/main" id="{AD756BFD-3A73-4990-9E81-D8367150FC51}"/>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4800" y="457200"/>
            <a:ext cx="2828925" cy="1885950"/>
          </a:xfrm>
          <a:prstGeom prst="rect">
            <a:avLst/>
          </a:prstGeom>
        </p:spPr>
      </p:pic>
    </p:spTree>
    <p:extLst>
      <p:ext uri="{BB962C8B-B14F-4D97-AF65-F5344CB8AC3E}">
        <p14:creationId xmlns:p14="http://schemas.microsoft.com/office/powerpoint/2010/main" val="3115554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normAutofit/>
          </a:bodyPr>
          <a:lstStyle/>
          <a:p>
            <a:r>
              <a:rPr lang="en-US" dirty="0"/>
              <a:t>At the Meeting</a:t>
            </a:r>
          </a:p>
        </p:txBody>
      </p:sp>
      <p:sp>
        <p:nvSpPr>
          <p:cNvPr id="6" name="Content Placeholder 5"/>
          <p:cNvSpPr>
            <a:spLocks noGrp="1"/>
          </p:cNvSpPr>
          <p:nvPr>
            <p:ph sz="half" idx="1"/>
          </p:nvPr>
        </p:nvSpPr>
        <p:spPr>
          <a:xfrm>
            <a:off x="76200" y="1219200"/>
            <a:ext cx="4267200" cy="4876800"/>
          </a:xfrm>
        </p:spPr>
        <p:txBody>
          <a:bodyPr>
            <a:noAutofit/>
          </a:bodyPr>
          <a:lstStyle/>
          <a:p>
            <a:pPr marL="234950" lvl="1" indent="-222250">
              <a:spcBef>
                <a:spcPts val="650"/>
              </a:spcBef>
              <a:spcAft>
                <a:spcPts val="1200"/>
              </a:spcAft>
              <a:buFont typeface="Wingdings" pitchFamily="2" charset="2"/>
              <a:buChar char="§"/>
            </a:pPr>
            <a:r>
              <a:rPr lang="en-US" sz="2000" dirty="0">
                <a:solidFill>
                  <a:schemeClr val="tx1"/>
                </a:solidFill>
              </a:rPr>
              <a:t>Looped PowerPoint </a:t>
            </a:r>
            <a:endParaRPr lang="en-US" sz="1200" dirty="0">
              <a:solidFill>
                <a:schemeClr val="tx1"/>
              </a:solidFill>
            </a:endParaRPr>
          </a:p>
          <a:p>
            <a:pPr marL="0" lvl="1" indent="-222250">
              <a:spcBef>
                <a:spcPts val="0"/>
              </a:spcBef>
              <a:buNone/>
            </a:pPr>
            <a:r>
              <a:rPr lang="en-US" sz="2000" b="1" dirty="0">
                <a:solidFill>
                  <a:schemeClr val="tx1"/>
                </a:solidFill>
              </a:rPr>
              <a:t>Coming Events!</a:t>
            </a:r>
          </a:p>
          <a:p>
            <a:pPr marL="0" lvl="1" indent="-222250">
              <a:spcBef>
                <a:spcPts val="0"/>
              </a:spcBef>
              <a:buNone/>
            </a:pPr>
            <a:endParaRPr lang="en-US" sz="2000" b="1" dirty="0">
              <a:solidFill>
                <a:schemeClr val="tx1"/>
              </a:solidFill>
            </a:endParaRPr>
          </a:p>
          <a:p>
            <a:pPr marL="0" lvl="1" indent="-222250">
              <a:spcBef>
                <a:spcPts val="0"/>
              </a:spcBef>
              <a:buNone/>
            </a:pPr>
            <a:r>
              <a:rPr lang="en-US" sz="2000" dirty="0">
                <a:solidFill>
                  <a:schemeClr val="tx1"/>
                </a:solidFill>
              </a:rPr>
              <a:t>Having a visual record of upcoming meetings and events is a best practice.</a:t>
            </a:r>
          </a:p>
          <a:p>
            <a:pPr marL="0" lvl="1" indent="-222250">
              <a:spcBef>
                <a:spcPts val="0"/>
              </a:spcBef>
              <a:buNone/>
            </a:pPr>
            <a:endParaRPr lang="en-US" sz="2000" dirty="0">
              <a:solidFill>
                <a:schemeClr val="tx1"/>
              </a:solidFill>
            </a:endParaRPr>
          </a:p>
          <a:p>
            <a:pPr marL="0" lvl="1" indent="-222250">
              <a:spcBef>
                <a:spcPts val="0"/>
              </a:spcBef>
              <a:buNone/>
            </a:pPr>
            <a:r>
              <a:rPr lang="en-US" sz="2000" dirty="0">
                <a:solidFill>
                  <a:schemeClr val="tx1"/>
                </a:solidFill>
              </a:rPr>
              <a:t>Broadcast on movie screen or on a monitor that is prominent.</a:t>
            </a:r>
          </a:p>
          <a:p>
            <a:pPr marL="0" lvl="1" indent="-222250">
              <a:spcBef>
                <a:spcPts val="0"/>
              </a:spcBef>
              <a:buNone/>
            </a:pPr>
            <a:endParaRPr lang="en-US" sz="2000" b="1" dirty="0">
              <a:solidFill>
                <a:schemeClr val="tx1"/>
              </a:solidFill>
            </a:endParaRPr>
          </a:p>
          <a:p>
            <a:pPr marL="0" lvl="1" indent="-222250">
              <a:spcBef>
                <a:spcPts val="0"/>
              </a:spcBef>
              <a:buNone/>
            </a:pPr>
            <a:endParaRPr lang="en-US" sz="2000" b="1" dirty="0">
              <a:solidFill>
                <a:schemeClr val="tx1"/>
              </a:solidFill>
            </a:endParaRPr>
          </a:p>
        </p:txBody>
      </p:sp>
      <p:sp>
        <p:nvSpPr>
          <p:cNvPr id="4" name="Footer Placeholder 3"/>
          <p:cNvSpPr>
            <a:spLocks noGrp="1"/>
          </p:cNvSpPr>
          <p:nvPr>
            <p:ph type="ftr" sz="quarter" idx="11"/>
          </p:nvPr>
        </p:nvSpPr>
        <p:spPr/>
        <p:txBody>
          <a:bodyPr/>
          <a:lstStyle/>
          <a:p>
            <a:r>
              <a:rPr lang="en-US" dirty="0"/>
              <a:t>Southeast Region – Legacy Training – Programs</a:t>
            </a:r>
          </a:p>
        </p:txBody>
      </p:sp>
      <p:sp>
        <p:nvSpPr>
          <p:cNvPr id="7" name="Content Placeholder 6"/>
          <p:cNvSpPr>
            <a:spLocks noGrp="1"/>
          </p:cNvSpPr>
          <p:nvPr>
            <p:ph sz="quarter" idx="10"/>
          </p:nvPr>
        </p:nvSpPr>
        <p:spPr/>
        <p:txBody>
          <a:bodyPr/>
          <a:lstStyle/>
          <a:p>
            <a:pPr>
              <a:buNone/>
            </a:pPr>
            <a:r>
              <a:rPr lang="en-US" dirty="0"/>
              <a:t>  </a:t>
            </a:r>
          </a:p>
        </p:txBody>
      </p:sp>
      <p:pic>
        <p:nvPicPr>
          <p:cNvPr id="3" name="Picture 2">
            <a:extLst>
              <a:ext uri="{FF2B5EF4-FFF2-40B4-BE49-F238E27FC236}">
                <a16:creationId xmlns:a16="http://schemas.microsoft.com/office/drawing/2014/main" id="{28998179-506D-43A5-9ED4-1BF6D0800A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7324" y="1528762"/>
            <a:ext cx="4457700" cy="3343275"/>
          </a:xfrm>
          <a:prstGeom prst="rect">
            <a:avLst/>
          </a:prstGeom>
        </p:spPr>
      </p:pic>
    </p:spTree>
    <p:extLst>
      <p:ext uri="{BB962C8B-B14F-4D97-AF65-F5344CB8AC3E}">
        <p14:creationId xmlns:p14="http://schemas.microsoft.com/office/powerpoint/2010/main" val="3099216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E3F27-DE45-4F03-8C93-1BDB57CB4E6A}"/>
              </a:ext>
            </a:extLst>
          </p:cNvPr>
          <p:cNvSpPr>
            <a:spLocks noGrp="1"/>
          </p:cNvSpPr>
          <p:nvPr>
            <p:ph type="title"/>
          </p:nvPr>
        </p:nvSpPr>
        <p:spPr/>
        <p:txBody>
          <a:bodyPr/>
          <a:lstStyle/>
          <a:p>
            <a:pPr algn="ctr"/>
            <a:r>
              <a:rPr lang="en-US" dirty="0"/>
              <a:t>Program Team</a:t>
            </a:r>
          </a:p>
        </p:txBody>
      </p:sp>
      <p:sp>
        <p:nvSpPr>
          <p:cNvPr id="3" name="Content Placeholder 2">
            <a:extLst>
              <a:ext uri="{FF2B5EF4-FFF2-40B4-BE49-F238E27FC236}">
                <a16:creationId xmlns:a16="http://schemas.microsoft.com/office/drawing/2014/main" id="{F2A1FF40-D407-4D13-9A28-CDF98247D845}"/>
              </a:ext>
            </a:extLst>
          </p:cNvPr>
          <p:cNvSpPr>
            <a:spLocks noGrp="1"/>
          </p:cNvSpPr>
          <p:nvPr>
            <p:ph idx="1"/>
          </p:nvPr>
        </p:nvSpPr>
        <p:spPr/>
        <p:txBody>
          <a:bodyPr>
            <a:normAutofit/>
          </a:bodyPr>
          <a:lstStyle/>
          <a:p>
            <a:r>
              <a:rPr lang="en-US" dirty="0"/>
              <a:t>CSI is a group of volunteers.</a:t>
            </a:r>
          </a:p>
          <a:p>
            <a:pPr lvl="1"/>
            <a:r>
              <a:rPr lang="en-US" dirty="0"/>
              <a:t>6-8 members make up the Program Committee.</a:t>
            </a:r>
          </a:p>
          <a:p>
            <a:pPr lvl="1"/>
            <a:r>
              <a:rPr lang="en-US" dirty="0"/>
              <a:t>Eventbrite – Columbus; Constant Contact – Indianapolis.</a:t>
            </a:r>
          </a:p>
          <a:p>
            <a:pPr lvl="1"/>
            <a:r>
              <a:rPr lang="en-US" dirty="0"/>
              <a:t>Name tags and giveaway.</a:t>
            </a:r>
          </a:p>
          <a:p>
            <a:pPr lvl="1"/>
            <a:r>
              <a:rPr lang="en-US" dirty="0"/>
              <a:t>Hospitality. </a:t>
            </a:r>
          </a:p>
          <a:p>
            <a:pPr lvl="1"/>
            <a:r>
              <a:rPr lang="en-US" dirty="0"/>
              <a:t>Speaker Certificate.</a:t>
            </a:r>
          </a:p>
          <a:p>
            <a:pPr lvl="1"/>
            <a:r>
              <a:rPr lang="en-US" dirty="0"/>
              <a:t>AIA Sign-In Sheet.</a:t>
            </a:r>
          </a:p>
          <a:p>
            <a:pPr lvl="1"/>
            <a:r>
              <a:rPr lang="en-US" dirty="0"/>
              <a:t>Program Certificate.</a:t>
            </a:r>
          </a:p>
          <a:p>
            <a:pPr lvl="1"/>
            <a:endParaRPr lang="en-US" dirty="0"/>
          </a:p>
          <a:p>
            <a:pPr lvl="1"/>
            <a:endParaRPr lang="en-US" dirty="0"/>
          </a:p>
          <a:p>
            <a:pPr lvl="1"/>
            <a:endParaRPr lang="en-US" dirty="0"/>
          </a:p>
          <a:p>
            <a:pPr lvl="1"/>
            <a:endParaRPr lang="en-US" dirty="0"/>
          </a:p>
        </p:txBody>
      </p:sp>
      <p:sp>
        <p:nvSpPr>
          <p:cNvPr id="4" name="Footer Placeholder 3">
            <a:extLst>
              <a:ext uri="{FF2B5EF4-FFF2-40B4-BE49-F238E27FC236}">
                <a16:creationId xmlns:a16="http://schemas.microsoft.com/office/drawing/2014/main" id="{0B504D67-B778-483E-83E5-97B796745799}"/>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2090199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F7C5673-3C36-4B60-9F7E-D70C1CA54B48}"/>
              </a:ext>
            </a:extLst>
          </p:cNvPr>
          <p:cNvSpPr>
            <a:spLocks noGrp="1"/>
          </p:cNvSpPr>
          <p:nvPr>
            <p:ph type="ftr" sz="quarter" idx="10"/>
          </p:nvPr>
        </p:nvSpPr>
        <p:spPr/>
        <p:txBody>
          <a:bodyPr/>
          <a:lstStyle/>
          <a:p>
            <a:r>
              <a:rPr lang="en-US" dirty="0"/>
              <a:t>Great Lakes Region – Legacy Training - Programs</a:t>
            </a:r>
          </a:p>
        </p:txBody>
      </p:sp>
      <p:sp>
        <p:nvSpPr>
          <p:cNvPr id="5" name="Rectangle 4">
            <a:extLst>
              <a:ext uri="{FF2B5EF4-FFF2-40B4-BE49-F238E27FC236}">
                <a16:creationId xmlns:a16="http://schemas.microsoft.com/office/drawing/2014/main" id="{BD3697C6-65D8-4EAE-8629-8894CD651194}"/>
              </a:ext>
            </a:extLst>
          </p:cNvPr>
          <p:cNvSpPr/>
          <p:nvPr/>
        </p:nvSpPr>
        <p:spPr>
          <a:xfrm>
            <a:off x="609600" y="762000"/>
            <a:ext cx="5410200" cy="2954655"/>
          </a:xfrm>
          <a:prstGeom prst="rect">
            <a:avLst/>
          </a:prstGeom>
        </p:spPr>
        <p:txBody>
          <a:bodyPr wrap="square">
            <a:spAutoFit/>
          </a:bodyPr>
          <a:lstStyle/>
          <a:p>
            <a:r>
              <a:rPr lang="en-US" sz="6600" dirty="0"/>
              <a:t>P.A.L.</a:t>
            </a:r>
          </a:p>
          <a:p>
            <a:r>
              <a:rPr lang="en-US" sz="4000" dirty="0"/>
              <a:t>Purpose</a:t>
            </a:r>
          </a:p>
          <a:p>
            <a:r>
              <a:rPr lang="en-US" sz="4000" dirty="0"/>
              <a:t>Agenda</a:t>
            </a:r>
          </a:p>
          <a:p>
            <a:r>
              <a:rPr lang="en-US" sz="4000" dirty="0"/>
              <a:t>Length</a:t>
            </a:r>
          </a:p>
        </p:txBody>
      </p:sp>
    </p:spTree>
    <p:extLst>
      <p:ext uri="{BB962C8B-B14F-4D97-AF65-F5344CB8AC3E}">
        <p14:creationId xmlns:p14="http://schemas.microsoft.com/office/powerpoint/2010/main" val="957223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8416-6EA8-4E01-8608-804A66D26BB7}"/>
              </a:ext>
            </a:extLst>
          </p:cNvPr>
          <p:cNvSpPr>
            <a:spLocks noGrp="1"/>
          </p:cNvSpPr>
          <p:nvPr>
            <p:ph type="title"/>
          </p:nvPr>
        </p:nvSpPr>
        <p:spPr/>
        <p:txBody>
          <a:bodyPr/>
          <a:lstStyle/>
          <a:p>
            <a:pPr algn="ctr"/>
            <a:r>
              <a:rPr lang="en-US" dirty="0"/>
              <a:t>Speaker Introductions</a:t>
            </a:r>
          </a:p>
        </p:txBody>
      </p:sp>
      <p:sp>
        <p:nvSpPr>
          <p:cNvPr id="3" name="Content Placeholder 2">
            <a:extLst>
              <a:ext uri="{FF2B5EF4-FFF2-40B4-BE49-F238E27FC236}">
                <a16:creationId xmlns:a16="http://schemas.microsoft.com/office/drawing/2014/main" id="{AC70DBF6-8C04-4D8A-AF44-C7FB461DE0A7}"/>
              </a:ext>
            </a:extLst>
          </p:cNvPr>
          <p:cNvSpPr>
            <a:spLocks noGrp="1"/>
          </p:cNvSpPr>
          <p:nvPr>
            <p:ph idx="1"/>
          </p:nvPr>
        </p:nvSpPr>
        <p:spPr/>
        <p:txBody>
          <a:bodyPr>
            <a:normAutofit lnSpcReduction="10000"/>
          </a:bodyPr>
          <a:lstStyle/>
          <a:p>
            <a:r>
              <a:rPr lang="en-US" dirty="0"/>
              <a:t>Very important that someone introduce the speaker. Can be the Chapter Program Chair, Chapter President, or an acquaintance of speaker.</a:t>
            </a:r>
          </a:p>
          <a:p>
            <a:endParaRPr lang="en-US" dirty="0"/>
          </a:p>
          <a:p>
            <a:r>
              <a:rPr lang="en-US" dirty="0"/>
              <a:t>Preparing the speaker biography ahead of time not only helps advertise the event but also gives the person introducing a chance to set the stage for the speaker during the introduction. </a:t>
            </a:r>
          </a:p>
          <a:p>
            <a:endParaRPr lang="en-US" dirty="0"/>
          </a:p>
          <a:p>
            <a:r>
              <a:rPr lang="en-US" dirty="0"/>
              <a:t>If there is change of speaker, attempt to secure the new speaker’s biography as soon as possible.</a:t>
            </a:r>
          </a:p>
        </p:txBody>
      </p:sp>
      <p:sp>
        <p:nvSpPr>
          <p:cNvPr id="4" name="Footer Placeholder 3">
            <a:extLst>
              <a:ext uri="{FF2B5EF4-FFF2-40B4-BE49-F238E27FC236}">
                <a16:creationId xmlns:a16="http://schemas.microsoft.com/office/drawing/2014/main" id="{AE652C93-23AA-4886-958D-67806F4F5496}"/>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1522052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BDEA-4C25-47CA-8D60-A4E9A1FB61A4}"/>
              </a:ext>
            </a:extLst>
          </p:cNvPr>
          <p:cNvSpPr>
            <a:spLocks noGrp="1"/>
          </p:cNvSpPr>
          <p:nvPr>
            <p:ph type="title"/>
          </p:nvPr>
        </p:nvSpPr>
        <p:spPr/>
        <p:txBody>
          <a:bodyPr/>
          <a:lstStyle/>
          <a:p>
            <a:pPr algn="ctr"/>
            <a:r>
              <a:rPr lang="en-US" dirty="0"/>
              <a:t>Plan ‘B’</a:t>
            </a:r>
          </a:p>
        </p:txBody>
      </p:sp>
      <p:sp>
        <p:nvSpPr>
          <p:cNvPr id="3" name="Content Placeholder 2">
            <a:extLst>
              <a:ext uri="{FF2B5EF4-FFF2-40B4-BE49-F238E27FC236}">
                <a16:creationId xmlns:a16="http://schemas.microsoft.com/office/drawing/2014/main" id="{70690C21-3FDD-4073-B12E-DE027BAF250E}"/>
              </a:ext>
            </a:extLst>
          </p:cNvPr>
          <p:cNvSpPr>
            <a:spLocks noGrp="1"/>
          </p:cNvSpPr>
          <p:nvPr>
            <p:ph idx="1"/>
          </p:nvPr>
        </p:nvSpPr>
        <p:spPr/>
        <p:txBody>
          <a:bodyPr>
            <a:normAutofit lnSpcReduction="10000"/>
          </a:bodyPr>
          <a:lstStyle/>
          <a:p>
            <a:endParaRPr lang="en-US" dirty="0"/>
          </a:p>
          <a:p>
            <a:r>
              <a:rPr lang="en-US" dirty="0"/>
              <a:t>What happens if the speaker has to cancel last minute?</a:t>
            </a:r>
          </a:p>
          <a:p>
            <a:r>
              <a:rPr lang="en-US" dirty="0"/>
              <a:t>Be prepared to have a couple accredited presentations on standby.</a:t>
            </a:r>
          </a:p>
          <a:p>
            <a:pPr lvl="1"/>
            <a:r>
              <a:rPr lang="en-US" dirty="0"/>
              <a:t>All Chapters have Product Representatives that can present to the Chapters.  Have someone that is on deck so we do not waste member’s time.  If possible, have 2 or 3 volunteers set up in case of an emergency.</a:t>
            </a:r>
          </a:p>
          <a:p>
            <a:pPr lvl="1"/>
            <a:endParaRPr lang="en-US" dirty="0"/>
          </a:p>
          <a:p>
            <a:r>
              <a:rPr lang="en-US" dirty="0"/>
              <a:t>End result is to have a noteworthy presentation that is informational, interesting, and compelling. </a:t>
            </a:r>
          </a:p>
          <a:p>
            <a:pPr lvl="1"/>
            <a:endParaRPr lang="en-US" dirty="0"/>
          </a:p>
        </p:txBody>
      </p:sp>
      <p:sp>
        <p:nvSpPr>
          <p:cNvPr id="4" name="Footer Placeholder 3">
            <a:extLst>
              <a:ext uri="{FF2B5EF4-FFF2-40B4-BE49-F238E27FC236}">
                <a16:creationId xmlns:a16="http://schemas.microsoft.com/office/drawing/2014/main" id="{BBAC93EA-E7A8-4AA4-8E0C-83A190736B0F}"/>
              </a:ext>
            </a:extLst>
          </p:cNvPr>
          <p:cNvSpPr>
            <a:spLocks noGrp="1"/>
          </p:cNvSpPr>
          <p:nvPr>
            <p:ph type="ftr" sz="quarter" idx="10"/>
          </p:nvPr>
        </p:nvSpPr>
        <p:spPr/>
        <p:txBody>
          <a:bodyPr/>
          <a:lstStyle/>
          <a:p>
            <a:r>
              <a:rPr lang="en-US" dirty="0"/>
              <a:t>Southeast Region – Legacy Training - Programs</a:t>
            </a:r>
          </a:p>
        </p:txBody>
      </p:sp>
    </p:spTree>
    <p:extLst>
      <p:ext uri="{BB962C8B-B14F-4D97-AF65-F5344CB8AC3E}">
        <p14:creationId xmlns:p14="http://schemas.microsoft.com/office/powerpoint/2010/main" val="46612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Why Chapter Programs?</a:t>
            </a:r>
          </a:p>
        </p:txBody>
      </p:sp>
      <p:sp>
        <p:nvSpPr>
          <p:cNvPr id="3" name="Subtitle 2"/>
          <p:cNvSpPr>
            <a:spLocks noGrp="1"/>
          </p:cNvSpPr>
          <p:nvPr>
            <p:ph type="subTitle" idx="1"/>
          </p:nvPr>
        </p:nvSpPr>
        <p:spPr/>
        <p:txBody>
          <a:bodyPr/>
          <a:lstStyle/>
          <a:p>
            <a:r>
              <a:rPr lang="en-US" dirty="0"/>
              <a:t>Building Blocks to stronger chapters include Good Programs</a:t>
            </a:r>
          </a:p>
        </p:txBody>
      </p:sp>
    </p:spTree>
    <p:extLst>
      <p:ext uri="{BB962C8B-B14F-4D97-AF65-F5344CB8AC3E}">
        <p14:creationId xmlns:p14="http://schemas.microsoft.com/office/powerpoint/2010/main" val="2846868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Great Lakes Region – Legacy Training - Programs</a:t>
            </a:r>
          </a:p>
          <a:p>
            <a:endParaRPr lang="en-US" dirty="0"/>
          </a:p>
        </p:txBody>
      </p:sp>
      <p:sp>
        <p:nvSpPr>
          <p:cNvPr id="3" name="TextBox 2"/>
          <p:cNvSpPr txBox="1"/>
          <p:nvPr/>
        </p:nvSpPr>
        <p:spPr>
          <a:xfrm>
            <a:off x="1066800" y="2133600"/>
            <a:ext cx="6400800" cy="3139321"/>
          </a:xfrm>
          <a:prstGeom prst="rect">
            <a:avLst/>
          </a:prstGeom>
          <a:noFill/>
        </p:spPr>
        <p:txBody>
          <a:bodyPr wrap="square" rtlCol="0">
            <a:spAutoFit/>
          </a:bodyPr>
          <a:lstStyle/>
          <a:p>
            <a:r>
              <a:rPr lang="en-US" sz="6600" dirty="0"/>
              <a:t>Southeast Region - Speaker Bureau</a:t>
            </a:r>
          </a:p>
        </p:txBody>
      </p:sp>
    </p:spTree>
    <p:extLst>
      <p:ext uri="{BB962C8B-B14F-4D97-AF65-F5344CB8AC3E}">
        <p14:creationId xmlns:p14="http://schemas.microsoft.com/office/powerpoint/2010/main" val="3216255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56CBF-C022-4DE9-9391-4611BFBA75B8}"/>
              </a:ext>
            </a:extLst>
          </p:cNvPr>
          <p:cNvSpPr>
            <a:spLocks noGrp="1"/>
          </p:cNvSpPr>
          <p:nvPr>
            <p:ph type="title"/>
          </p:nvPr>
        </p:nvSpPr>
        <p:spPr/>
        <p:txBody>
          <a:bodyPr/>
          <a:lstStyle/>
          <a:p>
            <a:pPr algn="ctr"/>
            <a:r>
              <a:rPr lang="en-US" dirty="0"/>
              <a:t>Speaker’s Bureau</a:t>
            </a:r>
          </a:p>
        </p:txBody>
      </p:sp>
      <p:pic>
        <p:nvPicPr>
          <p:cNvPr id="6" name="Content Placeholder 5" descr="A close up of a logo&#10;&#10;Description automatically generated">
            <a:extLst>
              <a:ext uri="{FF2B5EF4-FFF2-40B4-BE49-F238E27FC236}">
                <a16:creationId xmlns:a16="http://schemas.microsoft.com/office/drawing/2014/main" id="{82D7D446-9AF6-4D2E-8A77-91859B3A0AB5}"/>
              </a:ext>
            </a:extLst>
          </p:cNvPr>
          <p:cNvPicPr>
            <a:picLocks noGrp="1" noChangeAspect="1"/>
          </p:cNvPicPr>
          <p:nvPr>
            <p:ph idx="1"/>
          </p:nvPr>
        </p:nvPicPr>
        <p:blipFill>
          <a:blip r:embed="rId2"/>
          <a:stretch>
            <a:fillRect/>
          </a:stretch>
        </p:blipFill>
        <p:spPr>
          <a:xfrm>
            <a:off x="4567237" y="3576637"/>
            <a:ext cx="9526" cy="9526"/>
          </a:xfrm>
        </p:spPr>
      </p:pic>
      <p:sp>
        <p:nvSpPr>
          <p:cNvPr id="4" name="Footer Placeholder 3">
            <a:extLst>
              <a:ext uri="{FF2B5EF4-FFF2-40B4-BE49-F238E27FC236}">
                <a16:creationId xmlns:a16="http://schemas.microsoft.com/office/drawing/2014/main" id="{6C5D0AD1-2312-4B33-BF6C-868962F28968}"/>
              </a:ext>
            </a:extLst>
          </p:cNvPr>
          <p:cNvSpPr>
            <a:spLocks noGrp="1"/>
          </p:cNvSpPr>
          <p:nvPr>
            <p:ph type="ftr" sz="quarter" idx="10"/>
          </p:nvPr>
        </p:nvSpPr>
        <p:spPr/>
        <p:txBody>
          <a:bodyPr/>
          <a:lstStyle/>
          <a:p>
            <a:r>
              <a:rPr lang="en-US" dirty="0"/>
              <a:t>Southeast Region – Legacy Training – Programs </a:t>
            </a:r>
          </a:p>
        </p:txBody>
      </p:sp>
      <p:pic>
        <p:nvPicPr>
          <p:cNvPr id="8" name="Picture 7" descr="A screenshot of a social media post&#10;&#10;Description automatically generated">
            <a:extLst>
              <a:ext uri="{FF2B5EF4-FFF2-40B4-BE49-F238E27FC236}">
                <a16:creationId xmlns:a16="http://schemas.microsoft.com/office/drawing/2014/main" id="{8EFDFF9C-B975-4F95-8990-099DC8C01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0478"/>
            <a:ext cx="8001000" cy="509460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6DF39F4D-DEE7-41C4-9388-E0D620225A49}"/>
                  </a:ext>
                </a:extLst>
              </p14:cNvPr>
              <p14:cNvContentPartPr/>
              <p14:nvPr/>
            </p14:nvContentPartPr>
            <p14:xfrm>
              <a:off x="635525" y="4189602"/>
              <a:ext cx="1383480" cy="867240"/>
            </p14:xfrm>
          </p:contentPart>
        </mc:Choice>
        <mc:Fallback xmlns="">
          <p:pic>
            <p:nvPicPr>
              <p:cNvPr id="10" name="Ink 9">
                <a:extLst>
                  <a:ext uri="{FF2B5EF4-FFF2-40B4-BE49-F238E27FC236}">
                    <a16:creationId xmlns:a16="http://schemas.microsoft.com/office/drawing/2014/main" id="{6DF39F4D-DEE7-41C4-9388-E0D620225A49}"/>
                  </a:ext>
                </a:extLst>
              </p:cNvPr>
              <p:cNvPicPr/>
              <p:nvPr/>
            </p:nvPicPr>
            <p:blipFill>
              <a:blip r:embed="rId5"/>
              <a:stretch>
                <a:fillRect/>
              </a:stretch>
            </p:blipFill>
            <p:spPr>
              <a:xfrm>
                <a:off x="626525" y="4180602"/>
                <a:ext cx="1401120" cy="884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7BC81E37-15BD-4C5C-A25F-E2999F5D1DAB}"/>
                  </a:ext>
                </a:extLst>
              </p14:cNvPr>
              <p14:cNvContentPartPr/>
              <p14:nvPr/>
            </p14:nvContentPartPr>
            <p14:xfrm>
              <a:off x="2424725" y="6456162"/>
              <a:ext cx="119880" cy="360"/>
            </p14:xfrm>
          </p:contentPart>
        </mc:Choice>
        <mc:Fallback xmlns="">
          <p:pic>
            <p:nvPicPr>
              <p:cNvPr id="13" name="Ink 12">
                <a:extLst>
                  <a:ext uri="{FF2B5EF4-FFF2-40B4-BE49-F238E27FC236}">
                    <a16:creationId xmlns:a16="http://schemas.microsoft.com/office/drawing/2014/main" id="{7BC81E37-15BD-4C5C-A25F-E2999F5D1DAB}"/>
                  </a:ext>
                </a:extLst>
              </p:cNvPr>
              <p:cNvPicPr/>
              <p:nvPr/>
            </p:nvPicPr>
            <p:blipFill>
              <a:blip r:embed="rId7"/>
              <a:stretch>
                <a:fillRect/>
              </a:stretch>
            </p:blipFill>
            <p:spPr>
              <a:xfrm>
                <a:off x="2416059" y="6447522"/>
                <a:ext cx="137573" cy="18000"/>
              </a:xfrm>
              <a:prstGeom prst="rect">
                <a:avLst/>
              </a:prstGeom>
            </p:spPr>
          </p:pic>
        </mc:Fallback>
      </mc:AlternateContent>
    </p:spTree>
    <p:extLst>
      <p:ext uri="{BB962C8B-B14F-4D97-AF65-F5344CB8AC3E}">
        <p14:creationId xmlns:p14="http://schemas.microsoft.com/office/powerpoint/2010/main" val="832456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F55BE5-4F97-4E8D-9230-BB017C5B6FE1}"/>
              </a:ext>
            </a:extLst>
          </p:cNvPr>
          <p:cNvSpPr>
            <a:spLocks noGrp="1"/>
          </p:cNvSpPr>
          <p:nvPr>
            <p:ph type="ctrTitle"/>
          </p:nvPr>
        </p:nvSpPr>
        <p:spPr/>
        <p:txBody>
          <a:bodyPr/>
          <a:lstStyle/>
          <a:p>
            <a:r>
              <a:rPr lang="en-US" dirty="0"/>
              <a:t>Thank You!</a:t>
            </a:r>
          </a:p>
        </p:txBody>
      </p:sp>
      <p:sp>
        <p:nvSpPr>
          <p:cNvPr id="4" name="Subtitle 3">
            <a:extLst>
              <a:ext uri="{FF2B5EF4-FFF2-40B4-BE49-F238E27FC236}">
                <a16:creationId xmlns:a16="http://schemas.microsoft.com/office/drawing/2014/main" id="{000085AD-96F6-49D7-9EA8-51FB4E47175C}"/>
              </a:ext>
            </a:extLst>
          </p:cNvPr>
          <p:cNvSpPr>
            <a:spLocks noGrp="1"/>
          </p:cNvSpPr>
          <p:nvPr>
            <p:ph type="subTitle" idx="1"/>
          </p:nvPr>
        </p:nvSpPr>
        <p:spPr/>
        <p:txBody>
          <a:bodyPr/>
          <a:lstStyle/>
          <a:p>
            <a:r>
              <a:rPr lang="en-US" dirty="0"/>
              <a:t>2019 GLR Conference</a:t>
            </a:r>
          </a:p>
          <a:p>
            <a:r>
              <a:rPr lang="en-US" dirty="0"/>
              <a:t>Detroit, MI</a:t>
            </a:r>
          </a:p>
          <a:p>
            <a:r>
              <a:rPr lang="en-US" dirty="0"/>
              <a:t>April 12, 2019</a:t>
            </a:r>
          </a:p>
          <a:p>
            <a:r>
              <a:rPr lang="en-US" dirty="0"/>
              <a:t>Programs</a:t>
            </a:r>
          </a:p>
        </p:txBody>
      </p:sp>
      <p:sp>
        <p:nvSpPr>
          <p:cNvPr id="2" name="Footer Placeholder 1">
            <a:extLst>
              <a:ext uri="{FF2B5EF4-FFF2-40B4-BE49-F238E27FC236}">
                <a16:creationId xmlns:a16="http://schemas.microsoft.com/office/drawing/2014/main" id="{045525F0-0BB5-4899-8020-9BA8CAD52B6D}"/>
              </a:ext>
            </a:extLst>
          </p:cNvPr>
          <p:cNvSpPr>
            <a:spLocks noGrp="1"/>
          </p:cNvSpPr>
          <p:nvPr>
            <p:ph type="ftr" sz="quarter" idx="4294967295"/>
          </p:nvPr>
        </p:nvSpPr>
        <p:spPr>
          <a:xfrm>
            <a:off x="1371600" y="6324600"/>
            <a:ext cx="7772400" cy="457200"/>
          </a:xfrm>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3363627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Programs</a:t>
            </a:r>
          </a:p>
        </p:txBody>
      </p:sp>
      <p:sp>
        <p:nvSpPr>
          <p:cNvPr id="3" name="Content Placeholder 2"/>
          <p:cNvSpPr>
            <a:spLocks noGrp="1"/>
          </p:cNvSpPr>
          <p:nvPr>
            <p:ph sz="half" idx="1"/>
          </p:nvPr>
        </p:nvSpPr>
        <p:spPr/>
        <p:txBody>
          <a:bodyPr/>
          <a:lstStyle/>
          <a:p>
            <a:pPr marL="0" indent="0">
              <a:buNone/>
            </a:pPr>
            <a:r>
              <a:rPr lang="en-US" dirty="0"/>
              <a:t>Strong Programs are  the Heart of a Strong Chapter</a:t>
            </a:r>
          </a:p>
          <a:p>
            <a:pPr marL="0" indent="0">
              <a:buNone/>
            </a:pPr>
            <a:endParaRPr lang="en-US" dirty="0"/>
          </a:p>
          <a:p>
            <a:r>
              <a:rPr lang="en-US" dirty="0"/>
              <a:t>They promote meeting attendance, networking and  industry focus.</a:t>
            </a:r>
          </a:p>
          <a:p>
            <a:pPr marL="0" indent="0">
              <a:buNone/>
            </a:pPr>
            <a:endParaRPr lang="en-US" dirty="0"/>
          </a:p>
        </p:txBody>
      </p:sp>
      <p:sp>
        <p:nvSpPr>
          <p:cNvPr id="5" name="Footer Placeholder 4"/>
          <p:cNvSpPr>
            <a:spLocks noGrp="1"/>
          </p:cNvSpPr>
          <p:nvPr>
            <p:ph type="ftr" sz="quarter" idx="11"/>
          </p:nvPr>
        </p:nvSpPr>
        <p:spPr/>
        <p:txBody>
          <a:bodyPr/>
          <a:lstStyle/>
          <a:p>
            <a:r>
              <a:rPr lang="en-US" dirty="0"/>
              <a:t>Southeast Region – Legacy Training - Programs</a:t>
            </a:r>
          </a:p>
        </p:txBody>
      </p:sp>
      <p:pic>
        <p:nvPicPr>
          <p:cNvPr id="65538" name="Picture 2" descr="C:\Users\thadg\AppData\Local\Microsoft\Windows\Temporary Internet Files\Content.IE5\DTURSXC0\13001343-strong-heart-cartoon-character[1].jpeg"/>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618831" y="1701800"/>
            <a:ext cx="4229100" cy="299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59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solidFill>
              </a:rPr>
              <a:t>Make Programs work for your Chapter</a:t>
            </a:r>
          </a:p>
        </p:txBody>
      </p:sp>
      <p:sp>
        <p:nvSpPr>
          <p:cNvPr id="3" name="Content Placeholder 2"/>
          <p:cNvSpPr>
            <a:spLocks noGrp="1"/>
          </p:cNvSpPr>
          <p:nvPr>
            <p:ph sz="half" idx="1"/>
          </p:nvPr>
        </p:nvSpPr>
        <p:spPr/>
        <p:txBody>
          <a:bodyPr/>
          <a:lstStyle/>
          <a:p>
            <a:r>
              <a:rPr lang="en-US" dirty="0"/>
              <a:t>Every Chapter is Different</a:t>
            </a:r>
          </a:p>
          <a:p>
            <a:r>
              <a:rPr lang="en-US" dirty="0"/>
              <a:t>There is no right or wrong way.</a:t>
            </a:r>
          </a:p>
          <a:p>
            <a:r>
              <a:rPr lang="en-US" dirty="0"/>
              <a:t>Be Creative.</a:t>
            </a:r>
          </a:p>
          <a:p>
            <a:r>
              <a:rPr lang="en-US" dirty="0"/>
              <a:t>Be Consistent.</a:t>
            </a:r>
          </a:p>
        </p:txBody>
      </p:sp>
      <p:pic>
        <p:nvPicPr>
          <p:cNvPr id="6" name="Content Placeholder 5"/>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535488" y="1551980"/>
            <a:ext cx="4395787" cy="3296840"/>
          </a:xfrm>
        </p:spPr>
      </p:pic>
      <p:sp>
        <p:nvSpPr>
          <p:cNvPr id="5" name="Footer Placeholder 4"/>
          <p:cNvSpPr>
            <a:spLocks noGrp="1"/>
          </p:cNvSpPr>
          <p:nvPr>
            <p:ph type="ftr" sz="quarter" idx="11"/>
          </p:nvPr>
        </p:nvSpPr>
        <p:spPr/>
        <p:txBody>
          <a:bodyPr/>
          <a:lstStyle/>
          <a:p>
            <a:r>
              <a:rPr lang="en-US" dirty="0"/>
              <a:t>Southeast Region – Legacy Training - Programs</a:t>
            </a:r>
          </a:p>
        </p:txBody>
      </p:sp>
    </p:spTree>
    <p:extLst>
      <p:ext uri="{BB962C8B-B14F-4D97-AF65-F5344CB8AC3E}">
        <p14:creationId xmlns:p14="http://schemas.microsoft.com/office/powerpoint/2010/main" val="369016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Southeast Region – Legacy Training - Programs</a:t>
            </a:r>
          </a:p>
          <a:p>
            <a:endParaRPr lang="en-US" dirty="0"/>
          </a:p>
        </p:txBody>
      </p:sp>
      <p:sp>
        <p:nvSpPr>
          <p:cNvPr id="3" name="TextBox 2"/>
          <p:cNvSpPr txBox="1"/>
          <p:nvPr/>
        </p:nvSpPr>
        <p:spPr>
          <a:xfrm>
            <a:off x="1066800" y="2133600"/>
            <a:ext cx="5791200" cy="3139321"/>
          </a:xfrm>
          <a:prstGeom prst="rect">
            <a:avLst/>
          </a:prstGeom>
          <a:noFill/>
        </p:spPr>
        <p:txBody>
          <a:bodyPr wrap="square" rtlCol="0">
            <a:spAutoFit/>
          </a:bodyPr>
          <a:lstStyle/>
          <a:p>
            <a:r>
              <a:rPr lang="en-US" sz="6600" dirty="0"/>
              <a:t>Planning Programs for the Chapter</a:t>
            </a:r>
          </a:p>
        </p:txBody>
      </p:sp>
    </p:spTree>
    <p:extLst>
      <p:ext uri="{BB962C8B-B14F-4D97-AF65-F5344CB8AC3E}">
        <p14:creationId xmlns:p14="http://schemas.microsoft.com/office/powerpoint/2010/main" val="2245494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Goals</a:t>
            </a:r>
          </a:p>
        </p:txBody>
      </p:sp>
      <p:sp>
        <p:nvSpPr>
          <p:cNvPr id="3" name="Content Placeholder 2"/>
          <p:cNvSpPr>
            <a:spLocks noGrp="1"/>
          </p:cNvSpPr>
          <p:nvPr>
            <p:ph sz="half" idx="1"/>
          </p:nvPr>
        </p:nvSpPr>
        <p:spPr/>
        <p:txBody>
          <a:bodyPr>
            <a:normAutofit lnSpcReduction="10000"/>
          </a:bodyPr>
          <a:lstStyle/>
          <a:p>
            <a:r>
              <a:rPr lang="en-US" dirty="0"/>
              <a:t>Chapter Board/Committee Goals</a:t>
            </a:r>
          </a:p>
          <a:p>
            <a:r>
              <a:rPr lang="en-US" dirty="0"/>
              <a:t>How many meetings/yr</a:t>
            </a:r>
          </a:p>
          <a:p>
            <a:endParaRPr lang="en-US" dirty="0"/>
          </a:p>
          <a:p>
            <a:r>
              <a:rPr lang="en-US" dirty="0"/>
              <a:t>What type format</a:t>
            </a:r>
          </a:p>
          <a:p>
            <a:endParaRPr lang="en-US" dirty="0"/>
          </a:p>
          <a:p>
            <a:r>
              <a:rPr lang="en-US" dirty="0"/>
              <a:t># of people attending</a:t>
            </a:r>
          </a:p>
          <a:p>
            <a:endParaRPr lang="en-US" dirty="0"/>
          </a:p>
          <a:p>
            <a:r>
              <a:rPr lang="en-US" dirty="0"/>
              <a:t>Target Audience</a:t>
            </a:r>
          </a:p>
        </p:txBody>
      </p:sp>
      <p:sp>
        <p:nvSpPr>
          <p:cNvPr id="5" name="Footer Placeholder 4"/>
          <p:cNvSpPr>
            <a:spLocks noGrp="1"/>
          </p:cNvSpPr>
          <p:nvPr>
            <p:ph type="ftr" sz="quarter" idx="11"/>
          </p:nvPr>
        </p:nvSpPr>
        <p:spPr/>
        <p:txBody>
          <a:bodyPr/>
          <a:lstStyle/>
          <a:p>
            <a:r>
              <a:rPr lang="en-US" dirty="0"/>
              <a:t>Southeast Region – Legacy Training - Programs</a:t>
            </a:r>
          </a:p>
        </p:txBody>
      </p:sp>
      <p:pic>
        <p:nvPicPr>
          <p:cNvPr id="65538" name="Picture 2" descr="C:\Users\thadg\AppData\Local\Microsoft\Windows\Temporary Internet Files\Content.IE5\W2091288\end-in-mind[1].png"/>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535488" y="1752158"/>
            <a:ext cx="4395787" cy="2896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18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Southeast Region – Legacy Training - Programs</a:t>
            </a:r>
          </a:p>
          <a:p>
            <a:endParaRPr lang="en-US" dirty="0"/>
          </a:p>
        </p:txBody>
      </p:sp>
      <p:sp>
        <p:nvSpPr>
          <p:cNvPr id="3" name="TextBox 2"/>
          <p:cNvSpPr txBox="1"/>
          <p:nvPr/>
        </p:nvSpPr>
        <p:spPr>
          <a:xfrm>
            <a:off x="762000" y="1447800"/>
            <a:ext cx="7467600" cy="3139321"/>
          </a:xfrm>
          <a:prstGeom prst="rect">
            <a:avLst/>
          </a:prstGeom>
          <a:noFill/>
        </p:spPr>
        <p:txBody>
          <a:bodyPr wrap="square" rtlCol="0">
            <a:spAutoFit/>
          </a:bodyPr>
          <a:lstStyle/>
          <a:p>
            <a:pPr algn="ctr"/>
            <a:r>
              <a:rPr lang="en-US" sz="6600" dirty="0"/>
              <a:t>Monthly              Program</a:t>
            </a:r>
          </a:p>
          <a:p>
            <a:r>
              <a:rPr lang="en-US" sz="6600" dirty="0"/>
              <a:t>          Ideas</a:t>
            </a:r>
          </a:p>
        </p:txBody>
      </p:sp>
    </p:spTree>
    <p:extLst>
      <p:ext uri="{BB962C8B-B14F-4D97-AF65-F5344CB8AC3E}">
        <p14:creationId xmlns:p14="http://schemas.microsoft.com/office/powerpoint/2010/main" val="84667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50"/>
                </a:solidFill>
              </a:rPr>
              <a:t>Meeting Ideas</a:t>
            </a:r>
          </a:p>
        </p:txBody>
      </p:sp>
      <p:sp>
        <p:nvSpPr>
          <p:cNvPr id="3" name="Content Placeholder 2"/>
          <p:cNvSpPr>
            <a:spLocks noGrp="1"/>
          </p:cNvSpPr>
          <p:nvPr>
            <p:ph sz="half" idx="1"/>
          </p:nvPr>
        </p:nvSpPr>
        <p:spPr/>
        <p:txBody>
          <a:bodyPr/>
          <a:lstStyle/>
          <a:p>
            <a:r>
              <a:rPr lang="en-US" dirty="0"/>
              <a:t>Grill the Specifier, Manufacturers Rep, Owner</a:t>
            </a:r>
          </a:p>
          <a:p>
            <a:r>
              <a:rPr lang="en-US" dirty="0"/>
              <a:t>Construction Jeopardy</a:t>
            </a:r>
          </a:p>
          <a:p>
            <a:r>
              <a:rPr lang="en-US" dirty="0"/>
              <a:t>Job site Tours</a:t>
            </a:r>
          </a:p>
          <a:p>
            <a:r>
              <a:rPr lang="en-US" dirty="0"/>
              <a:t>Historic Buildings (remodels)</a:t>
            </a:r>
          </a:p>
          <a:p>
            <a:r>
              <a:rPr lang="en-US" dirty="0"/>
              <a:t>LEED Buildings</a:t>
            </a:r>
          </a:p>
          <a:p>
            <a:r>
              <a:rPr lang="en-US" dirty="0"/>
              <a:t>Procrastinators Day</a:t>
            </a:r>
          </a:p>
          <a:p>
            <a:r>
              <a:rPr lang="en-US" dirty="0"/>
              <a:t>Game Show</a:t>
            </a:r>
          </a:p>
          <a:p>
            <a:endParaRPr lang="en-US" dirty="0"/>
          </a:p>
        </p:txBody>
      </p:sp>
      <p:sp>
        <p:nvSpPr>
          <p:cNvPr id="4" name="Content Placeholder 3"/>
          <p:cNvSpPr>
            <a:spLocks noGrp="1"/>
          </p:cNvSpPr>
          <p:nvPr>
            <p:ph sz="quarter" idx="10"/>
          </p:nvPr>
        </p:nvSpPr>
        <p:spPr/>
        <p:txBody>
          <a:bodyPr/>
          <a:lstStyle/>
          <a:p>
            <a:r>
              <a:rPr lang="en-US" dirty="0"/>
              <a:t>Themes for Meetings</a:t>
            </a:r>
          </a:p>
          <a:p>
            <a:r>
              <a:rPr lang="en-US" dirty="0"/>
              <a:t>Construction Documents</a:t>
            </a:r>
          </a:p>
          <a:p>
            <a:r>
              <a:rPr lang="en-US" dirty="0"/>
              <a:t>Historic events series (St Louis 93 flood,etc)</a:t>
            </a:r>
          </a:p>
          <a:p>
            <a:r>
              <a:rPr lang="en-US" dirty="0"/>
              <a:t>Panels</a:t>
            </a:r>
          </a:p>
          <a:p>
            <a:r>
              <a:rPr lang="en-US" dirty="0"/>
              <a:t>Forums</a:t>
            </a:r>
          </a:p>
          <a:p>
            <a:r>
              <a:rPr lang="en-US" dirty="0"/>
              <a:t>Webinars</a:t>
            </a:r>
          </a:p>
          <a:p>
            <a:r>
              <a:rPr lang="en-US" dirty="0"/>
              <a:t>Bid Day Scenarios</a:t>
            </a:r>
          </a:p>
          <a:p>
            <a:r>
              <a:rPr lang="en-US" dirty="0"/>
              <a:t>Mock Trial</a:t>
            </a:r>
          </a:p>
          <a:p>
            <a:pPr marL="0" indent="0">
              <a:buNone/>
            </a:pPr>
            <a:endParaRPr lang="en-US" dirty="0"/>
          </a:p>
          <a:p>
            <a:endParaRPr lang="en-US" dirty="0"/>
          </a:p>
        </p:txBody>
      </p:sp>
      <p:sp>
        <p:nvSpPr>
          <p:cNvPr id="5" name="Footer Placeholder 4"/>
          <p:cNvSpPr>
            <a:spLocks noGrp="1"/>
          </p:cNvSpPr>
          <p:nvPr>
            <p:ph type="ftr" sz="quarter" idx="11"/>
          </p:nvPr>
        </p:nvSpPr>
        <p:spPr/>
        <p:txBody>
          <a:bodyPr/>
          <a:lstStyle/>
          <a:p>
            <a:r>
              <a:rPr lang="en-US" dirty="0"/>
              <a:t>Southeast Region – Legacy Training - Programs</a:t>
            </a:r>
          </a:p>
        </p:txBody>
      </p:sp>
    </p:spTree>
    <p:extLst>
      <p:ext uri="{BB962C8B-B14F-4D97-AF65-F5344CB8AC3E}">
        <p14:creationId xmlns:p14="http://schemas.microsoft.com/office/powerpoint/2010/main" val="3970832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1743</Words>
  <Application>Microsoft Office PowerPoint</Application>
  <PresentationFormat>On-screen Show (4:3)</PresentationFormat>
  <Paragraphs>232</Paragraphs>
  <Slides>32</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Office Theme</vt:lpstr>
      <vt:lpstr>Southeast Region Programs Preparation</vt:lpstr>
      <vt:lpstr>Agenda</vt:lpstr>
      <vt:lpstr>Why Chapter Programs?</vt:lpstr>
      <vt:lpstr>Chapter Programs</vt:lpstr>
      <vt:lpstr>Make Programs work for your Chapter</vt:lpstr>
      <vt:lpstr>PowerPoint Presentation</vt:lpstr>
      <vt:lpstr>Basic Goals</vt:lpstr>
      <vt:lpstr>PowerPoint Presentation</vt:lpstr>
      <vt:lpstr>Meeting Ideas</vt:lpstr>
      <vt:lpstr>Meeting Ideas</vt:lpstr>
      <vt:lpstr>Joint Association Meetings</vt:lpstr>
      <vt:lpstr>PowerPoint Presentation</vt:lpstr>
      <vt:lpstr>Chapter Meetings- # per Year</vt:lpstr>
      <vt:lpstr>Chapter Questions/Options</vt:lpstr>
      <vt:lpstr>Chapter Goals</vt:lpstr>
      <vt:lpstr>Tours</vt:lpstr>
      <vt:lpstr>Chapter Goals</vt:lpstr>
      <vt:lpstr>PowerPoint Presentation</vt:lpstr>
      <vt:lpstr>What makes a program run smooth?</vt:lpstr>
      <vt:lpstr>Searching &amp; Setting up Speakers</vt:lpstr>
      <vt:lpstr>PowerPoint Presentation</vt:lpstr>
      <vt:lpstr>Promotions/Eventbrite/Constant Contact</vt:lpstr>
      <vt:lpstr>Program Promotion</vt:lpstr>
      <vt:lpstr>PowerPoint Presentation</vt:lpstr>
      <vt:lpstr>At the Meeting</vt:lpstr>
      <vt:lpstr>Program Team</vt:lpstr>
      <vt:lpstr>PowerPoint Presentation</vt:lpstr>
      <vt:lpstr>Speaker Introductions</vt:lpstr>
      <vt:lpstr>Plan ‘B’</vt:lpstr>
      <vt:lpstr>PowerPoint Presentation</vt:lpstr>
      <vt:lpstr>Speaker’s Bureau</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Lakes Region Programs Preparation</dc:title>
  <dc:creator>Jack Morgan</dc:creator>
  <cp:lastModifiedBy>Holly Gotfredson</cp:lastModifiedBy>
  <cp:revision>23</cp:revision>
  <dcterms:created xsi:type="dcterms:W3CDTF">2019-04-05T00:03:25Z</dcterms:created>
  <dcterms:modified xsi:type="dcterms:W3CDTF">2021-05-22T13:28:00Z</dcterms:modified>
</cp:coreProperties>
</file>