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57" r:id="rId5"/>
  </p:sldMasterIdLst>
  <p:notesMasterIdLst>
    <p:notesMasterId r:id="rId18"/>
  </p:notesMasterIdLst>
  <p:handoutMasterIdLst>
    <p:handoutMasterId r:id="rId19"/>
  </p:handoutMasterIdLst>
  <p:sldIdLst>
    <p:sldId id="256" r:id="rId6"/>
    <p:sldId id="261" r:id="rId7"/>
    <p:sldId id="275" r:id="rId8"/>
    <p:sldId id="289" r:id="rId9"/>
    <p:sldId id="257" r:id="rId10"/>
    <p:sldId id="281" r:id="rId11"/>
    <p:sldId id="291" r:id="rId12"/>
    <p:sldId id="285" r:id="rId13"/>
    <p:sldId id="282" r:id="rId14"/>
    <p:sldId id="283" r:id="rId15"/>
    <p:sldId id="288" r:id="rId16"/>
    <p:sldId id="273" r:id="rId17"/>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00DFB7-CC90-46F4-9C6B-E640E275D29A}" v="93" dt="2020-03-12T19:21:06.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501" autoAdjust="0"/>
  </p:normalViewPr>
  <p:slideViewPr>
    <p:cSldViewPr>
      <p:cViewPr varScale="1">
        <p:scale>
          <a:sx n="75" d="100"/>
          <a:sy n="75" d="100"/>
        </p:scale>
        <p:origin x="1666" y="43"/>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90" d="100"/>
          <a:sy n="90" d="100"/>
        </p:scale>
        <p:origin x="-3744" y="-96"/>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1959B7EB-CA77-47EC-AC30-56B44DD826E7}" type="datetimeFigureOut">
              <a:rPr lang="en-US" smtClean="0"/>
              <a:pPr/>
              <a:t>5/21/2021</a:t>
            </a:fld>
            <a:endParaRPr lang="en-US"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EE4962F4-3079-4FD5-B1E7-9BAF9A894365}" type="slidenum">
              <a:rPr lang="en-US" smtClean="0"/>
              <a:pPr/>
              <a:t>‹#›</a:t>
            </a:fld>
            <a:endParaRPr lang="en-US" dirty="0"/>
          </a:p>
        </p:txBody>
      </p:sp>
    </p:spTree>
    <p:extLst>
      <p:ext uri="{BB962C8B-B14F-4D97-AF65-F5344CB8AC3E}">
        <p14:creationId xmlns:p14="http://schemas.microsoft.com/office/powerpoint/2010/main" val="1240899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5337825D-BBF7-44E0-91AC-967793EDC468}" type="datetimeFigureOut">
              <a:rPr lang="en-US" smtClean="0"/>
              <a:pPr/>
              <a:t>5/21/2021</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2A8028A2-F58C-4CEE-9E08-D484BD0D90B2}" type="slidenum">
              <a:rPr lang="en-US" smtClean="0"/>
              <a:pPr/>
              <a:t>‹#›</a:t>
            </a:fld>
            <a:endParaRPr lang="en-US" dirty="0"/>
          </a:p>
        </p:txBody>
      </p:sp>
    </p:spTree>
    <p:extLst>
      <p:ext uri="{BB962C8B-B14F-4D97-AF65-F5344CB8AC3E}">
        <p14:creationId xmlns:p14="http://schemas.microsoft.com/office/powerpoint/2010/main" val="32039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r>
              <a:rPr lang="en-US" dirty="0"/>
              <a:t>This document</a:t>
            </a:r>
            <a:r>
              <a:rPr lang="en-US" baseline="0" dirty="0"/>
              <a:t> is a training guide. It is intended to allow you to see how others have handled the office and what has been encountered, considered important. This is a FY 20 document put together by the current Great Lakes Region President-Elect, who has been a chapter (Columbus) and Region Director.  It has been put together in an effort to reduce the learning curve problem that plagues CSI in general. We are a volunteer organization, are constantly re-inventing the wheel as we move in and out of offices. We spend a lot of time learning and re-learning things that happened to the person in front of us. This takes valuable time and energy from performing and/or growing the position, hampering progress. This is meant to provide a solid roadmap for the next in line. This is an attempt to provide an outline for the people who chair the Chapters of the Region, the next generation of Officers at any level.  It is not perfect, and it will become dated over time. It is a living document, and will change as CSI changes. All that is ask is that as you change it with better ideas, and updates; you will document them and return it here. My goal was to leave things better than I found them. This tool is a start to make that happen.  I trust you will build on those who have created CSI in front of you and do the same.</a:t>
            </a:r>
          </a:p>
          <a:p>
            <a:r>
              <a:rPr lang="en-US" baseline="0" dirty="0"/>
              <a:t>Thad Goodman, FY20 Great Lakes Region President-Elect.</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r>
              <a:rPr lang="en-US" dirty="0"/>
              <a:t>Double check the major events planning for the chapter. The things</a:t>
            </a:r>
            <a:r>
              <a:rPr lang="en-US" baseline="0" dirty="0"/>
              <a:t> your chapter does that are different and everyone looks to each year.</a:t>
            </a:r>
          </a:p>
          <a:p>
            <a:r>
              <a:rPr lang="en-US" baseline="0" dirty="0"/>
              <a:t>Make sure the people in place are continuing on and all is underway for a great event.</a:t>
            </a:r>
            <a:endParaRPr lang="en-US" dirty="0"/>
          </a:p>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10</a:t>
            </a:fld>
            <a:endParaRPr lang="en-US" dirty="0"/>
          </a:p>
        </p:txBody>
      </p:sp>
    </p:spTree>
    <p:extLst>
      <p:ext uri="{BB962C8B-B14F-4D97-AF65-F5344CB8AC3E}">
        <p14:creationId xmlns:p14="http://schemas.microsoft.com/office/powerpoint/2010/main" val="2022692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r>
              <a:rPr lang="en-US" dirty="0"/>
              <a:t>As you take the Directors</a:t>
            </a:r>
            <a:r>
              <a:rPr lang="en-US" baseline="0" dirty="0"/>
              <a:t> office you will begin to receive board communications. Contact with the Chapter President and other board members will help you get acclimated.</a:t>
            </a:r>
          </a:p>
          <a:p>
            <a:r>
              <a:rPr lang="en-US" baseline="0" dirty="0"/>
              <a:t> Start by doing some research. What are the Chapter By-Laws? Do your chapter have an operating guide? Do they have a duties spreadsheet or position outline? </a:t>
            </a:r>
          </a:p>
          <a:p>
            <a:r>
              <a:rPr lang="en-US" baseline="0" dirty="0"/>
              <a:t>Ask the questions about what’s expected. Take notes of timelines and occurrences. </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r>
              <a:rPr lang="en-US" baseline="0" dirty="0"/>
              <a:t>Director is the most asked about position on the board- who qualifies and what do they do?</a:t>
            </a:r>
          </a:p>
          <a:p>
            <a:r>
              <a:rPr lang="en-US" baseline="0" dirty="0"/>
              <a:t>How do you get to be one is a common question.</a:t>
            </a:r>
          </a:p>
          <a:p>
            <a:r>
              <a:rPr lang="en-US" baseline="0" dirty="0"/>
              <a:t>What can I do to make a difference is even more common.</a:t>
            </a:r>
          </a:p>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r>
              <a:rPr lang="en-US" baseline="0" dirty="0"/>
              <a:t>How are directors chosen? Often it’s someone in the chapter who is interested in getting more involved. Many Board leaders see the director position as a good place to get your feet wet in leadership. You can slide into a position with other directors to support the overall effort, which allows for growth. Seeing up close what other board members do can allow someone to find their passion and still be a part of the leadership team.</a:t>
            </a:r>
          </a:p>
          <a:p>
            <a:r>
              <a:rPr lang="en-US" baseline="0" dirty="0"/>
              <a:t>More often than not- someone has been watching you at meetings, seen you speak up on an important chapter issue, your work on a committee or a task team, and thinks you would be good at serving in a larger capacity.</a:t>
            </a:r>
          </a:p>
          <a:p>
            <a:endParaRPr lang="en-US" baseline="0"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4</a:t>
            </a:fld>
            <a:endParaRPr lang="en-US" dirty="0"/>
          </a:p>
        </p:txBody>
      </p:sp>
    </p:spTree>
    <p:extLst>
      <p:ext uri="{BB962C8B-B14F-4D97-AF65-F5344CB8AC3E}">
        <p14:creationId xmlns:p14="http://schemas.microsoft.com/office/powerpoint/2010/main" val="1950672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r>
              <a:rPr lang="en-US" baseline="0" dirty="0"/>
              <a:t>Each Chapter has their own rules according to their By-Laws.  Read and know them. Know the other Directors terms and where you fit into the hierarchy. It’s important to know what each is working on- especially the ones who will be rolling off the board next.</a:t>
            </a:r>
          </a:p>
          <a:p>
            <a:r>
              <a:rPr lang="en-US" baseline="0" dirty="0"/>
              <a:t>Also- what were the primary projects the previous directors were working on? Is that something one of the new directors need to get involved in?</a:t>
            </a:r>
          </a:p>
        </p:txBody>
      </p:sp>
      <p:sp>
        <p:nvSpPr>
          <p:cNvPr id="4" name="Slide Number Placeholder 3"/>
          <p:cNvSpPr>
            <a:spLocks noGrp="1"/>
          </p:cNvSpPr>
          <p:nvPr>
            <p:ph type="sldNum" sz="quarter" idx="10"/>
          </p:nvPr>
        </p:nvSpPr>
        <p:spPr/>
        <p:txBody>
          <a:bodyPr/>
          <a:lstStyle/>
          <a:p>
            <a:fld id="{2A8028A2-F58C-4CEE-9E08-D484BD0D90B2}" type="slidenum">
              <a:rPr lang="en-US" smtClean="0"/>
              <a:pPr/>
              <a:t>5</a:t>
            </a:fld>
            <a:endParaRPr lang="en-US" dirty="0"/>
          </a:p>
        </p:txBody>
      </p:sp>
    </p:spTree>
    <p:extLst>
      <p:ext uri="{BB962C8B-B14F-4D97-AF65-F5344CB8AC3E}">
        <p14:creationId xmlns:p14="http://schemas.microsoft.com/office/powerpoint/2010/main" val="1316867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r>
              <a:rPr lang="en-US" baseline="0" dirty="0"/>
              <a:t>The Directors primary duties as a board member of the chapter are to know and uphold the chapter rules. These are most often outlined as By-Laws, but can include an operating guide, a mission statement, a membership drive, an strategic plan review, etc.</a:t>
            </a:r>
          </a:p>
        </p:txBody>
      </p:sp>
      <p:sp>
        <p:nvSpPr>
          <p:cNvPr id="4" name="Slide Number Placeholder 3"/>
          <p:cNvSpPr>
            <a:spLocks noGrp="1"/>
          </p:cNvSpPr>
          <p:nvPr>
            <p:ph type="sldNum" sz="quarter" idx="10"/>
          </p:nvPr>
        </p:nvSpPr>
        <p:spPr/>
        <p:txBody>
          <a:bodyPr/>
          <a:lstStyle/>
          <a:p>
            <a:fld id="{2A8028A2-F58C-4CEE-9E08-D484BD0D90B2}" type="slidenum">
              <a:rPr lang="en-US" smtClean="0"/>
              <a:pPr/>
              <a:t>6</a:t>
            </a:fld>
            <a:endParaRPr lang="en-US" dirty="0"/>
          </a:p>
        </p:txBody>
      </p:sp>
    </p:spTree>
    <p:extLst>
      <p:ext uri="{BB962C8B-B14F-4D97-AF65-F5344CB8AC3E}">
        <p14:creationId xmlns:p14="http://schemas.microsoft.com/office/powerpoint/2010/main" val="2004996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r>
              <a:rPr lang="en-US" baseline="0" dirty="0"/>
              <a:t>Being present is important for any member of the board. Commit to being at the monthly Board meetings. There is business to be voted on at every meeting, even if it’s just the minutes of the last meeting. Next, find something that is happening in the chapter and take an interest in it. Most often the Chapter President will have something he or she needs help with- that is a great place to start. It does not have to be a heavy lift, but an inquiry into a committee to ask how things are going.</a:t>
            </a:r>
          </a:p>
          <a:p>
            <a:r>
              <a:rPr lang="en-US" baseline="0" dirty="0"/>
              <a:t>Then report your findings at the next board meeting. Things will start to happen!</a:t>
            </a:r>
          </a:p>
        </p:txBody>
      </p:sp>
      <p:sp>
        <p:nvSpPr>
          <p:cNvPr id="4" name="Slide Number Placeholder 3"/>
          <p:cNvSpPr>
            <a:spLocks noGrp="1"/>
          </p:cNvSpPr>
          <p:nvPr>
            <p:ph type="sldNum" sz="quarter" idx="10"/>
          </p:nvPr>
        </p:nvSpPr>
        <p:spPr/>
        <p:txBody>
          <a:bodyPr/>
          <a:lstStyle/>
          <a:p>
            <a:fld id="{2A8028A2-F58C-4CEE-9E08-D484BD0D90B2}" type="slidenum">
              <a:rPr lang="en-US" smtClean="0"/>
              <a:pPr/>
              <a:t>7</a:t>
            </a:fld>
            <a:endParaRPr lang="en-US" dirty="0"/>
          </a:p>
        </p:txBody>
      </p:sp>
    </p:spTree>
    <p:extLst>
      <p:ext uri="{BB962C8B-B14F-4D97-AF65-F5344CB8AC3E}">
        <p14:creationId xmlns:p14="http://schemas.microsoft.com/office/powerpoint/2010/main" val="2672707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r>
              <a:rPr lang="en-US" baseline="0" dirty="0"/>
              <a:t>As a director you provide another set of eyes for all the things that govern the chapter.  The logistics of what we do. Look over these documents and be familiar with them. If they haven’t been updated in awhile, help drive some action with a soft suggestion or a willingness to set and complete an action item.</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solidFill>
                  <a:prstClr val="black"/>
                </a:solidFill>
              </a:rPr>
              <a:pPr/>
              <a:t>8</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a part of the leadership team. As often as possible attend those events that help build the foundation for the chapter.  </a:t>
            </a:r>
            <a:r>
              <a:rPr lang="en-US"/>
              <a:t>Events </a:t>
            </a:r>
            <a:r>
              <a:rPr lang="en-US" dirty="0"/>
              <a:t>that draw a large number of members and non members. You have a story to tell about your experience, share it. Be an ambassador for your chapter in the construction community.</a:t>
            </a:r>
          </a:p>
        </p:txBody>
      </p:sp>
      <p:sp>
        <p:nvSpPr>
          <p:cNvPr id="4" name="Slide Number Placeholder 3"/>
          <p:cNvSpPr>
            <a:spLocks noGrp="1"/>
          </p:cNvSpPr>
          <p:nvPr>
            <p:ph type="sldNum" sz="quarter" idx="5"/>
          </p:nvPr>
        </p:nvSpPr>
        <p:spPr/>
        <p:txBody>
          <a:bodyPr/>
          <a:lstStyle/>
          <a:p>
            <a:fld id="{2A8028A2-F58C-4CEE-9E08-D484BD0D90B2}" type="slidenum">
              <a:rPr lang="en-US" smtClean="0"/>
              <a:pPr/>
              <a:t>9</a:t>
            </a:fld>
            <a:endParaRPr lang="en-US" dirty="0"/>
          </a:p>
        </p:txBody>
      </p:sp>
    </p:spTree>
    <p:extLst>
      <p:ext uri="{BB962C8B-B14F-4D97-AF65-F5344CB8AC3E}">
        <p14:creationId xmlns:p14="http://schemas.microsoft.com/office/powerpoint/2010/main" val="1725770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17728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84835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550416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3411714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10335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219948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579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9670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84929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55696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7965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3670253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03676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01924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1"/>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600"/>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Footer text can be set to customize bottom slide content on a case by case basis</a:t>
            </a:r>
          </a:p>
        </p:txBody>
      </p:sp>
    </p:spTree>
    <p:extLst>
      <p:ext uri="{BB962C8B-B14F-4D97-AF65-F5344CB8AC3E}">
        <p14:creationId xmlns:p14="http://schemas.microsoft.com/office/powerpoint/2010/main" val="104197355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6" r:id="rId5"/>
    <p:sldLayoutId id="2147483654" r:id="rId6"/>
    <p:sldLayoutId id="214748365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1"/>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600"/>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00938380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Glenn.J.Remler@sherwin.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wm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r>
              <a:rPr lang="en-US" dirty="0"/>
              <a:t>Southeastern Region</a:t>
            </a:r>
            <a:br>
              <a:rPr lang="en-US" dirty="0"/>
            </a:br>
            <a:r>
              <a:rPr lang="en-US" dirty="0"/>
              <a:t>Chapter Director </a:t>
            </a:r>
            <a:br>
              <a:rPr lang="en-US" dirty="0"/>
            </a:br>
            <a:r>
              <a:rPr lang="en-US" dirty="0"/>
              <a:t>Preparation</a:t>
            </a:r>
          </a:p>
        </p:txBody>
      </p:sp>
      <p:sp>
        <p:nvSpPr>
          <p:cNvPr id="3" name="Subtitle 2"/>
          <p:cNvSpPr>
            <a:spLocks noGrp="1"/>
          </p:cNvSpPr>
          <p:nvPr>
            <p:ph type="subTitle" idx="1"/>
          </p:nvPr>
        </p:nvSpPr>
        <p:spPr>
          <a:xfrm>
            <a:off x="76200" y="4267200"/>
            <a:ext cx="4724400" cy="2514600"/>
          </a:xfrm>
        </p:spPr>
        <p:txBody>
          <a:bodyPr/>
          <a:lstStyle/>
          <a:p>
            <a:pPr algn="l"/>
            <a:r>
              <a:rPr lang="en-US" b="1" dirty="0">
                <a:solidFill>
                  <a:schemeClr val="bg1"/>
                </a:solidFill>
              </a:rPr>
              <a:t>Chapter </a:t>
            </a:r>
            <a:r>
              <a:rPr lang="en-US" dirty="0"/>
              <a:t>Director</a:t>
            </a:r>
          </a:p>
          <a:p>
            <a:pPr algn="l"/>
            <a:r>
              <a:rPr lang="en-US" b="1" dirty="0">
                <a:solidFill>
                  <a:schemeClr val="bg1"/>
                </a:solidFill>
              </a:rPr>
              <a:t>Office Duties and Responsibilities</a:t>
            </a:r>
          </a:p>
        </p:txBody>
      </p:sp>
    </p:spTree>
    <p:extLst>
      <p:ext uri="{BB962C8B-B14F-4D97-AF65-F5344CB8AC3E}">
        <p14:creationId xmlns:p14="http://schemas.microsoft.com/office/powerpoint/2010/main" val="237100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a:prstGeom prst="rect">
            <a:avLst/>
          </a:prstGeom>
        </p:spPr>
        <p:txBody>
          <a:bodyPr anchor="t">
            <a:normAutofit/>
          </a:bodyPr>
          <a:lstStyle/>
          <a:p>
            <a:r>
              <a:rPr lang="en-US" dirty="0"/>
              <a:t>Keystone Events</a:t>
            </a:r>
          </a:p>
        </p:txBody>
      </p:sp>
      <p:pic>
        <p:nvPicPr>
          <p:cNvPr id="7170" name="Picture 2" descr="Image result for Keystone">
            <a:extLst>
              <a:ext uri="{FF2B5EF4-FFF2-40B4-BE49-F238E27FC236}">
                <a16:creationId xmlns:a16="http://schemas.microsoft.com/office/drawing/2014/main" id="{17163A2D-27D7-433F-AD37-3A57BE26AE76}"/>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9462" r="22194"/>
          <a:stretch/>
        </p:blipFill>
        <p:spPr bwMode="auto">
          <a:xfrm>
            <a:off x="76200" y="1219200"/>
            <a:ext cx="4267200" cy="4876800"/>
          </a:xfrm>
          <a:prstGeom prst="rect">
            <a:avLst/>
          </a:prstGeom>
          <a:solidFill>
            <a:srgbClr val="FFFFFF"/>
          </a:solidFill>
        </p:spPr>
      </p:pic>
      <p:sp>
        <p:nvSpPr>
          <p:cNvPr id="3" name="Content Placeholder 2"/>
          <p:cNvSpPr>
            <a:spLocks noGrp="1"/>
          </p:cNvSpPr>
          <p:nvPr>
            <p:ph sz="quarter" idx="10"/>
          </p:nvPr>
        </p:nvSpPr>
        <p:spPr>
          <a:xfrm>
            <a:off x="4535905" y="457200"/>
            <a:ext cx="4395537" cy="5486400"/>
          </a:xfrm>
          <a:prstGeom prst="rect">
            <a:avLst/>
          </a:prstGeom>
        </p:spPr>
        <p:txBody>
          <a:bodyPr>
            <a:normAutofit/>
          </a:bodyPr>
          <a:lstStyle/>
          <a:p>
            <a:r>
              <a:rPr lang="en-US" dirty="0"/>
              <a:t>“Day at the Races”</a:t>
            </a:r>
          </a:p>
          <a:p>
            <a:r>
              <a:rPr lang="en-US" dirty="0"/>
              <a:t>“Procrastination Day”</a:t>
            </a:r>
          </a:p>
          <a:p>
            <a:r>
              <a:rPr lang="en-US" dirty="0"/>
              <a:t>Member Orientation</a:t>
            </a:r>
          </a:p>
          <a:p>
            <a:r>
              <a:rPr lang="en-US" dirty="0"/>
              <a:t>Scholarships</a:t>
            </a:r>
          </a:p>
          <a:p>
            <a:r>
              <a:rPr lang="en-US" dirty="0"/>
              <a:t>Elections</a:t>
            </a:r>
          </a:p>
        </p:txBody>
      </p:sp>
      <p:sp>
        <p:nvSpPr>
          <p:cNvPr id="5" name="Footer Placeholder 4"/>
          <p:cNvSpPr>
            <a:spLocks noGrp="1"/>
          </p:cNvSpPr>
          <p:nvPr>
            <p:ph type="ftr" sz="quarter" idx="11"/>
          </p:nvPr>
        </p:nvSpPr>
        <p:spPr>
          <a:xfrm>
            <a:off x="1295400" y="6324600"/>
            <a:ext cx="7772400" cy="457201"/>
          </a:xfrm>
          <a:prstGeom prst="rect">
            <a:avLst/>
          </a:prstGeom>
        </p:spPr>
        <p:txBody>
          <a:bodyPr anchor="ctr">
            <a:normAutofit/>
          </a:bodyPr>
          <a:lstStyle/>
          <a:p>
            <a:pPr>
              <a:spcAft>
                <a:spcPts val="600"/>
              </a:spcAft>
            </a:pPr>
            <a:r>
              <a:rPr lang="en-US" dirty="0"/>
              <a:t>Southeast Region Chapter Director Training</a:t>
            </a:r>
          </a:p>
          <a:p>
            <a:pPr>
              <a:spcAft>
                <a:spcPts val="600"/>
              </a:spcAft>
            </a:pPr>
            <a:endParaRPr lang="en-US" dirty="0"/>
          </a:p>
        </p:txBody>
      </p:sp>
    </p:spTree>
    <p:extLst>
      <p:ext uri="{BB962C8B-B14F-4D97-AF65-F5344CB8AC3E}">
        <p14:creationId xmlns:p14="http://schemas.microsoft.com/office/powerpoint/2010/main" val="338957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a:t>Reading List Reminder:</a:t>
            </a:r>
            <a:br>
              <a:rPr lang="en-US" dirty="0"/>
            </a:br>
            <a:br>
              <a:rPr lang="en-US" sz="1400" dirty="0"/>
            </a:br>
            <a:r>
              <a:rPr lang="en-US" sz="1400" dirty="0"/>
              <a:t>By-Laws</a:t>
            </a:r>
            <a:br>
              <a:rPr lang="en-US" sz="1400" dirty="0"/>
            </a:br>
            <a:r>
              <a:rPr lang="en-US" sz="1400" dirty="0"/>
              <a:t>Chapter Administration/</a:t>
            </a:r>
            <a:r>
              <a:rPr lang="en-US" sz="1400" dirty="0" err="1"/>
              <a:t>OperatingGuide</a:t>
            </a:r>
            <a:br>
              <a:rPr lang="en-US" sz="1400" dirty="0"/>
            </a:br>
            <a:r>
              <a:rPr lang="en-US" sz="1400" dirty="0"/>
              <a:t>Budget overview &amp; review</a:t>
            </a:r>
            <a:br>
              <a:rPr lang="en-US" sz="1400" dirty="0"/>
            </a:br>
            <a:r>
              <a:rPr lang="en-US" sz="1400" dirty="0"/>
              <a:t>Chapter Strategic Plan</a:t>
            </a:r>
            <a:br>
              <a:rPr lang="en-US" sz="1400" dirty="0"/>
            </a:br>
            <a:r>
              <a:rPr lang="en-US" sz="1400" dirty="0"/>
              <a:t>Historical Minutes from the last year</a:t>
            </a:r>
            <a:br>
              <a:rPr lang="en-US" sz="1400" dirty="0"/>
            </a:br>
            <a:br>
              <a:rPr lang="en-US" sz="1400" dirty="0"/>
            </a:br>
            <a:endParaRPr lang="en-US" dirty="0"/>
          </a:p>
        </p:txBody>
      </p:sp>
      <p:sp>
        <p:nvSpPr>
          <p:cNvPr id="3" name="Subtitle 2"/>
          <p:cNvSpPr>
            <a:spLocks noGrp="1"/>
          </p:cNvSpPr>
          <p:nvPr>
            <p:ph type="subTitle" idx="1"/>
          </p:nvPr>
        </p:nvSpPr>
        <p:spPr/>
        <p:txBody>
          <a:bodyPr>
            <a:normAutofit/>
          </a:bodyPr>
          <a:lstStyle/>
          <a:p>
            <a:endParaRPr lang="en-US" sz="2000" dirty="0"/>
          </a:p>
          <a:p>
            <a:endParaRPr lang="en-US" dirty="0"/>
          </a:p>
          <a:p>
            <a:endParaRPr lang="en-US" dirty="0"/>
          </a:p>
          <a:p>
            <a:r>
              <a:rPr lang="en-US" b="1" i="1" u="sng" dirty="0"/>
              <a:t>Happy Reading!</a:t>
            </a:r>
          </a:p>
        </p:txBody>
      </p:sp>
    </p:spTree>
    <p:extLst>
      <p:ext uri="{BB962C8B-B14F-4D97-AF65-F5344CB8AC3E}">
        <p14:creationId xmlns:p14="http://schemas.microsoft.com/office/powerpoint/2010/main" val="397016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a:xfrm>
            <a:off x="76200" y="4267200"/>
            <a:ext cx="5257800" cy="2514600"/>
          </a:xfrm>
        </p:spPr>
        <p:txBody>
          <a:bodyPr>
            <a:normAutofit/>
          </a:bodyPr>
          <a:lstStyle/>
          <a:p>
            <a:r>
              <a:rPr lang="en-US" dirty="0"/>
              <a:t>Glenn </a:t>
            </a:r>
            <a:r>
              <a:rPr lang="en-US" sz="2400" dirty="0"/>
              <a:t>, CCPR, LEED Green Associate</a:t>
            </a:r>
          </a:p>
          <a:p>
            <a:r>
              <a:rPr lang="en-US" dirty="0">
                <a:hlinkClick r:id="rId3"/>
              </a:rPr>
              <a:t>Glenn.J.Remler@sherwin.com</a:t>
            </a:r>
            <a:endParaRPr lang="en-US" dirty="0"/>
          </a:p>
          <a:p>
            <a:r>
              <a:rPr lang="en-US" b="1" i="0" u="none" strike="noStrike" baseline="0" dirty="0">
                <a:solidFill>
                  <a:schemeClr val="tx1"/>
                </a:solidFill>
                <a:latin typeface="Times New Roman" panose="02020603050405020304" pitchFamily="18" charset="0"/>
              </a:rPr>
              <a:t>(954) 547-1217</a:t>
            </a:r>
            <a:endParaRPr lang="en-US" b="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pPr algn="l"/>
            <a:r>
              <a:rPr lang="en-US" dirty="0">
                <a:solidFill>
                  <a:schemeClr val="accent6">
                    <a:lumMod val="75000"/>
                  </a:schemeClr>
                </a:solidFill>
              </a:rPr>
              <a:t>July 1- Take Office!</a:t>
            </a:r>
            <a:endParaRPr lang="en-US" dirty="0">
              <a:solidFill>
                <a:schemeClr val="bg1"/>
              </a:solidFill>
            </a:endParaRPr>
          </a:p>
        </p:txBody>
      </p:sp>
      <p:sp>
        <p:nvSpPr>
          <p:cNvPr id="3" name="Subtitle 2"/>
          <p:cNvSpPr>
            <a:spLocks noGrp="1"/>
          </p:cNvSpPr>
          <p:nvPr>
            <p:ph type="subTitle" idx="1"/>
          </p:nvPr>
        </p:nvSpPr>
        <p:spPr>
          <a:xfrm>
            <a:off x="76200" y="4267200"/>
            <a:ext cx="4724400" cy="2514600"/>
          </a:xfrm>
        </p:spPr>
        <p:txBody>
          <a:bodyPr/>
          <a:lstStyle/>
          <a:p>
            <a:r>
              <a:rPr lang="en-US" dirty="0">
                <a:solidFill>
                  <a:schemeClr val="tx2"/>
                </a:solidFill>
              </a:rPr>
              <a:t>Your job starts on July, 1.</a:t>
            </a:r>
          </a:p>
          <a:p>
            <a:r>
              <a:rPr lang="en-US" dirty="0">
                <a:solidFill>
                  <a:schemeClr val="tx2"/>
                </a:solidFill>
              </a:rPr>
              <a:t>CSI’s fiscal year runs July 1 to June 30</a:t>
            </a:r>
            <a:r>
              <a:rPr lang="en-US" baseline="30000" dirty="0">
                <a:solidFill>
                  <a:schemeClr val="tx2"/>
                </a:solidFill>
              </a:rPr>
              <a:t>th</a:t>
            </a:r>
            <a:r>
              <a:rPr lang="en-US" dirty="0">
                <a:solidFill>
                  <a:schemeClr val="tx2"/>
                </a:solidFill>
              </a:rPr>
              <a:t>.</a:t>
            </a:r>
          </a:p>
          <a:p>
            <a:pPr algn="l"/>
            <a:endParaRPr lang="en-US" b="1" dirty="0">
              <a:solidFill>
                <a:schemeClr val="tx2"/>
              </a:solidFill>
            </a:endParaRPr>
          </a:p>
        </p:txBody>
      </p:sp>
      <p:pic>
        <p:nvPicPr>
          <p:cNvPr id="5" name="Picture 2" descr="C:\Users\tgoodman\AppData\Local\Microsoft\Windows\Temporary Internet Files\Content.IE5\ULTADYJX\MC900007700[1].wmf"/>
          <p:cNvPicPr>
            <a:picLocks noGrp="1" noChangeAspect="1" noChangeArrowheads="1"/>
          </p:cNvPicPr>
          <p:nvPr>
            <p:ph sz="half" idx="2"/>
          </p:nvPr>
        </p:nvPicPr>
        <p:blipFill>
          <a:blip r:embed="rId4" cstate="print"/>
          <a:srcRect/>
          <a:stretch>
            <a:fillRect/>
          </a:stretch>
        </p:blipFill>
        <p:spPr bwMode="auto">
          <a:xfrm>
            <a:off x="5181600" y="838201"/>
            <a:ext cx="3733800" cy="2964090"/>
          </a:xfrm>
          <a:prstGeom prst="rect">
            <a:avLst/>
          </a:prstGeom>
          <a:noFill/>
        </p:spPr>
      </p:pic>
    </p:spTree>
    <p:extLst>
      <p:ext uri="{BB962C8B-B14F-4D97-AF65-F5344CB8AC3E}">
        <p14:creationId xmlns:p14="http://schemas.microsoft.com/office/powerpoint/2010/main" val="282508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76250"/>
            <a:ext cx="8915400" cy="685800"/>
          </a:xfrm>
        </p:spPr>
        <p:txBody>
          <a:bodyPr/>
          <a:lstStyle/>
          <a:p>
            <a:r>
              <a:rPr lang="en-US" dirty="0"/>
              <a:t>What is a Director?</a:t>
            </a:r>
          </a:p>
        </p:txBody>
      </p:sp>
      <p:sp>
        <p:nvSpPr>
          <p:cNvPr id="5" name="Footer Placeholder 4"/>
          <p:cNvSpPr>
            <a:spLocks noGrp="1"/>
          </p:cNvSpPr>
          <p:nvPr>
            <p:ph type="ftr" sz="quarter" idx="11"/>
          </p:nvPr>
        </p:nvSpPr>
        <p:spPr/>
        <p:txBody>
          <a:bodyPr/>
          <a:lstStyle/>
          <a:p>
            <a:r>
              <a:rPr lang="en-US" dirty="0"/>
              <a:t>Southeast Region Chapter Director Training</a:t>
            </a:r>
          </a:p>
        </p:txBody>
      </p:sp>
      <p:sp>
        <p:nvSpPr>
          <p:cNvPr id="8" name="TextBox 7"/>
          <p:cNvSpPr txBox="1"/>
          <p:nvPr/>
        </p:nvSpPr>
        <p:spPr>
          <a:xfrm>
            <a:off x="4800600" y="1143000"/>
            <a:ext cx="3429000" cy="646331"/>
          </a:xfrm>
          <a:prstGeom prst="rect">
            <a:avLst/>
          </a:prstGeom>
          <a:noFill/>
        </p:spPr>
        <p:txBody>
          <a:bodyPr wrap="square" rtlCol="0">
            <a:spAutoFit/>
          </a:bodyPr>
          <a:lstStyle/>
          <a:p>
            <a:endParaRPr lang="en-US" dirty="0"/>
          </a:p>
          <a:p>
            <a:endParaRPr lang="en-US" dirty="0"/>
          </a:p>
        </p:txBody>
      </p:sp>
      <p:sp>
        <p:nvSpPr>
          <p:cNvPr id="4" name="Content Placeholder 3">
            <a:extLst>
              <a:ext uri="{FF2B5EF4-FFF2-40B4-BE49-F238E27FC236}">
                <a16:creationId xmlns:a16="http://schemas.microsoft.com/office/drawing/2014/main" id="{5CCC702E-F972-43ED-8463-EA8D5689FE8B}"/>
              </a:ext>
            </a:extLst>
          </p:cNvPr>
          <p:cNvSpPr>
            <a:spLocks noGrp="1"/>
          </p:cNvSpPr>
          <p:nvPr>
            <p:ph sz="quarter" idx="10"/>
          </p:nvPr>
        </p:nvSpPr>
        <p:spPr>
          <a:xfrm>
            <a:off x="4495800" y="381000"/>
            <a:ext cx="4435642" cy="5638800"/>
          </a:xfrm>
        </p:spPr>
        <p:txBody>
          <a:bodyPr>
            <a:normAutofit/>
          </a:bodyPr>
          <a:lstStyle/>
          <a:p>
            <a:pPr marL="0" indent="0">
              <a:buNone/>
            </a:pPr>
            <a:endParaRPr lang="en-US" dirty="0"/>
          </a:p>
          <a:p>
            <a:pPr marL="0" indent="0">
              <a:buNone/>
            </a:pPr>
            <a:endParaRPr lang="en-US" dirty="0"/>
          </a:p>
          <a:p>
            <a:pPr fontAlgn="t"/>
            <a:r>
              <a:rPr lang="en-US" dirty="0" err="1"/>
              <a:t>di·rec·tor</a:t>
            </a:r>
            <a:endParaRPr lang="en-US" dirty="0"/>
          </a:p>
          <a:p>
            <a:pPr marL="0" indent="0">
              <a:buNone/>
            </a:pPr>
            <a:r>
              <a:rPr lang="en-US" dirty="0"/>
              <a:t>(</a:t>
            </a:r>
            <a:r>
              <a:rPr lang="en-US" dirty="0" err="1"/>
              <a:t>diˈrektər</a:t>
            </a:r>
            <a:r>
              <a:rPr lang="en-US" dirty="0"/>
              <a:t>) </a:t>
            </a:r>
          </a:p>
          <a:p>
            <a:pPr marL="0" indent="0">
              <a:buNone/>
            </a:pPr>
            <a:r>
              <a:rPr lang="en-US" sz="1800" i="1" dirty="0"/>
              <a:t>Noun</a:t>
            </a:r>
          </a:p>
          <a:p>
            <a:pPr marL="0" indent="0">
              <a:buNone/>
            </a:pPr>
            <a:endParaRPr lang="en-US" i="1" dirty="0"/>
          </a:p>
          <a:p>
            <a:pPr marL="0" indent="0">
              <a:buNone/>
            </a:pPr>
            <a:r>
              <a:rPr lang="en-US" sz="2000" dirty="0"/>
              <a:t>a member of the board of people that manages or oversees the affairs of a business or an association.</a:t>
            </a:r>
            <a:endParaRPr lang="en-US" sz="2000" i="1" dirty="0"/>
          </a:p>
        </p:txBody>
      </p:sp>
      <p:pic>
        <p:nvPicPr>
          <p:cNvPr id="6148" name="Picture 4" descr="Image result for director">
            <a:extLst>
              <a:ext uri="{FF2B5EF4-FFF2-40B4-BE49-F238E27FC236}">
                <a16:creationId xmlns:a16="http://schemas.microsoft.com/office/drawing/2014/main" id="{E261B59C-440E-4ABF-894F-63A6B50EDFDB}"/>
              </a:ext>
            </a:extLst>
          </p:cNvPr>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3505200"/>
            <a:ext cx="2057400" cy="144772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director">
            <a:extLst>
              <a:ext uri="{FF2B5EF4-FFF2-40B4-BE49-F238E27FC236}">
                <a16:creationId xmlns:a16="http://schemas.microsoft.com/office/drawing/2014/main" id="{E51A31F6-65E2-42EF-A6C9-7D4F328264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1612526"/>
            <a:ext cx="2400300" cy="113739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Image result for director">
            <a:extLst>
              <a:ext uri="{FF2B5EF4-FFF2-40B4-BE49-F238E27FC236}">
                <a16:creationId xmlns:a16="http://schemas.microsoft.com/office/drawing/2014/main" id="{6B69A117-9E9D-4ED6-A599-078A9C2505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827" y="3980793"/>
            <a:ext cx="1837373"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Director Selections </a:t>
            </a:r>
          </a:p>
        </p:txBody>
      </p:sp>
      <p:sp>
        <p:nvSpPr>
          <p:cNvPr id="3" name="Content Placeholder 2"/>
          <p:cNvSpPr>
            <a:spLocks noGrp="1"/>
          </p:cNvSpPr>
          <p:nvPr>
            <p:ph idx="1"/>
          </p:nvPr>
        </p:nvSpPr>
        <p:spPr>
          <a:xfrm>
            <a:off x="444286" y="1419764"/>
            <a:ext cx="3733800" cy="1828800"/>
          </a:xfrm>
        </p:spPr>
        <p:txBody>
          <a:bodyPr/>
          <a:lstStyle/>
          <a:p>
            <a:r>
              <a:rPr lang="en-US" dirty="0"/>
              <a:t>How are directors chosen?</a:t>
            </a:r>
          </a:p>
          <a:p>
            <a:pPr marL="0" indent="0">
              <a:buNone/>
            </a:pPr>
            <a:endParaRPr lang="en-US" dirty="0"/>
          </a:p>
          <a:p>
            <a:endParaRPr lang="en-US" dirty="0"/>
          </a:p>
          <a:p>
            <a:endParaRPr lang="en-US" dirty="0"/>
          </a:p>
          <a:p>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t> Southeast Region Chapter Director Training</a:t>
            </a:r>
          </a:p>
        </p:txBody>
      </p:sp>
      <p:sp>
        <p:nvSpPr>
          <p:cNvPr id="8" name="TextBox 7">
            <a:extLst>
              <a:ext uri="{FF2B5EF4-FFF2-40B4-BE49-F238E27FC236}">
                <a16:creationId xmlns:a16="http://schemas.microsoft.com/office/drawing/2014/main" id="{8D9CB539-B510-48A4-BC31-8A9B92A73998}"/>
              </a:ext>
            </a:extLst>
          </p:cNvPr>
          <p:cNvSpPr txBox="1"/>
          <p:nvPr/>
        </p:nvSpPr>
        <p:spPr>
          <a:xfrm>
            <a:off x="6270341" y="3921569"/>
            <a:ext cx="816259" cy="802831"/>
          </a:xfrm>
          <a:prstGeom prst="rect">
            <a:avLst/>
          </a:prstGeom>
          <a:noFill/>
        </p:spPr>
        <p:txBody>
          <a:bodyPr wrap="square" rtlCol="0">
            <a:spAutoFit/>
          </a:bodyPr>
          <a:lstStyle/>
          <a:p>
            <a:endParaRPr lang="en-US" dirty="0"/>
          </a:p>
        </p:txBody>
      </p:sp>
      <p:pic>
        <p:nvPicPr>
          <p:cNvPr id="4098" name="Picture 2" descr="Image result for Pick me">
            <a:extLst>
              <a:ext uri="{FF2B5EF4-FFF2-40B4-BE49-F238E27FC236}">
                <a16:creationId xmlns:a16="http://schemas.microsoft.com/office/drawing/2014/main" id="{D8A1A867-BCF0-4648-AAE5-AC83636889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126427"/>
            <a:ext cx="3797085" cy="26698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Sign up">
            <a:extLst>
              <a:ext uri="{FF2B5EF4-FFF2-40B4-BE49-F238E27FC236}">
                <a16:creationId xmlns:a16="http://schemas.microsoft.com/office/drawing/2014/main" id="{784BA568-9CD8-4D83-BDE3-4E254A8D2B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636136"/>
            <a:ext cx="3358985" cy="137046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Hiding">
            <a:extLst>
              <a:ext uri="{FF2B5EF4-FFF2-40B4-BE49-F238E27FC236}">
                <a16:creationId xmlns:a16="http://schemas.microsoft.com/office/drawing/2014/main" id="{00CA50B4-2861-41A8-9795-72FFB62275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3514724"/>
            <a:ext cx="4419600" cy="2486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024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Director Hierarchy </a:t>
            </a:r>
          </a:p>
        </p:txBody>
      </p:sp>
      <p:sp>
        <p:nvSpPr>
          <p:cNvPr id="3" name="Content Placeholder 2"/>
          <p:cNvSpPr>
            <a:spLocks noGrp="1"/>
          </p:cNvSpPr>
          <p:nvPr>
            <p:ph idx="1"/>
          </p:nvPr>
        </p:nvSpPr>
        <p:spPr/>
        <p:txBody>
          <a:bodyPr/>
          <a:lstStyle/>
          <a:p>
            <a:r>
              <a:rPr lang="en-US" dirty="0"/>
              <a:t>How many Directors does your Chapter have?</a:t>
            </a:r>
          </a:p>
          <a:p>
            <a:r>
              <a:rPr lang="en-US" dirty="0"/>
              <a:t>What is the rotation and timeline?</a:t>
            </a:r>
          </a:p>
          <a:p>
            <a:pPr lvl="1"/>
            <a:r>
              <a:rPr lang="en-US" dirty="0"/>
              <a:t>Typically Staggered</a:t>
            </a:r>
          </a:p>
          <a:p>
            <a:r>
              <a:rPr lang="en-US" dirty="0"/>
              <a:t>What is expected </a:t>
            </a:r>
          </a:p>
          <a:p>
            <a:pPr marL="0" indent="0">
              <a:buNone/>
            </a:pPr>
            <a:r>
              <a:rPr lang="en-US" dirty="0"/>
              <a:t>      of a Chapter Director?</a:t>
            </a:r>
          </a:p>
          <a:p>
            <a:endParaRPr lang="en-US" dirty="0"/>
          </a:p>
          <a:p>
            <a:endParaRPr lang="en-US" dirty="0"/>
          </a:p>
          <a:p>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t> Southeast Region Chapter Director Training</a:t>
            </a:r>
          </a:p>
        </p:txBody>
      </p:sp>
      <p:sp>
        <p:nvSpPr>
          <p:cNvPr id="8" name="TextBox 7">
            <a:extLst>
              <a:ext uri="{FF2B5EF4-FFF2-40B4-BE49-F238E27FC236}">
                <a16:creationId xmlns:a16="http://schemas.microsoft.com/office/drawing/2014/main" id="{8D9CB539-B510-48A4-BC31-8A9B92A73998}"/>
              </a:ext>
            </a:extLst>
          </p:cNvPr>
          <p:cNvSpPr txBox="1"/>
          <p:nvPr/>
        </p:nvSpPr>
        <p:spPr>
          <a:xfrm>
            <a:off x="6270341" y="3921569"/>
            <a:ext cx="816259" cy="802831"/>
          </a:xfrm>
          <a:prstGeom prst="rect">
            <a:avLst/>
          </a:prstGeom>
          <a:noFill/>
        </p:spPr>
        <p:txBody>
          <a:bodyPr wrap="square" rtlCol="0">
            <a:spAutoFit/>
          </a:bodyPr>
          <a:lstStyle/>
          <a:p>
            <a:endParaRPr lang="en-US" dirty="0"/>
          </a:p>
        </p:txBody>
      </p:sp>
      <p:pic>
        <p:nvPicPr>
          <p:cNvPr id="1032" name="Picture 8" descr="Image result for Expections">
            <a:extLst>
              <a:ext uri="{FF2B5EF4-FFF2-40B4-BE49-F238E27FC236}">
                <a16:creationId xmlns:a16="http://schemas.microsoft.com/office/drawing/2014/main" id="{D7A99819-2E12-4337-BDBB-82F977FE6D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709041"/>
            <a:ext cx="4321908" cy="328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982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86800" cy="685800"/>
          </a:xfrm>
        </p:spPr>
        <p:txBody>
          <a:bodyPr/>
          <a:lstStyle/>
          <a:p>
            <a:r>
              <a:rPr lang="en-US" dirty="0"/>
              <a:t> Responsibilities</a:t>
            </a:r>
          </a:p>
        </p:txBody>
      </p:sp>
      <p:sp>
        <p:nvSpPr>
          <p:cNvPr id="3" name="Content Placeholder 2"/>
          <p:cNvSpPr>
            <a:spLocks noGrp="1"/>
          </p:cNvSpPr>
          <p:nvPr>
            <p:ph sz="half" idx="1"/>
          </p:nvPr>
        </p:nvSpPr>
        <p:spPr/>
        <p:txBody>
          <a:bodyPr/>
          <a:lstStyle/>
          <a:p>
            <a:r>
              <a:rPr lang="en-US" dirty="0"/>
              <a:t>Governing  member of the Chapter</a:t>
            </a:r>
          </a:p>
          <a:p>
            <a:endParaRPr lang="en-US" dirty="0"/>
          </a:p>
          <a:p>
            <a:r>
              <a:rPr lang="en-US" dirty="0"/>
              <a:t>Uphold the By-Laws</a:t>
            </a:r>
          </a:p>
          <a:p>
            <a:endParaRPr lang="en-US" dirty="0"/>
          </a:p>
          <a:p>
            <a:r>
              <a:rPr lang="en-US" dirty="0"/>
              <a:t>Execute the Mission of the Chapter</a:t>
            </a:r>
          </a:p>
          <a:p>
            <a:endParaRPr lang="en-US" dirty="0"/>
          </a:p>
        </p:txBody>
      </p:sp>
      <p:sp>
        <p:nvSpPr>
          <p:cNvPr id="5" name="Footer Placeholder 4"/>
          <p:cNvSpPr>
            <a:spLocks noGrp="1"/>
          </p:cNvSpPr>
          <p:nvPr>
            <p:ph type="ftr" sz="quarter" idx="11"/>
          </p:nvPr>
        </p:nvSpPr>
        <p:spPr/>
        <p:txBody>
          <a:bodyPr/>
          <a:lstStyle/>
          <a:p>
            <a:r>
              <a:rPr lang="en-US" dirty="0"/>
              <a:t>Southeast Region Chapter Director Training</a:t>
            </a:r>
          </a:p>
          <a:p>
            <a:endParaRPr lang="en-US" dirty="0"/>
          </a:p>
        </p:txBody>
      </p:sp>
      <p:sp>
        <p:nvSpPr>
          <p:cNvPr id="6" name="TextBox 5"/>
          <p:cNvSpPr txBox="1"/>
          <p:nvPr/>
        </p:nvSpPr>
        <p:spPr>
          <a:xfrm>
            <a:off x="4876800" y="1066801"/>
            <a:ext cx="3352800" cy="369332"/>
          </a:xfrm>
          <a:prstGeom prst="rect">
            <a:avLst/>
          </a:prstGeom>
          <a:noFill/>
        </p:spPr>
        <p:txBody>
          <a:bodyPr wrap="square" rtlCol="0">
            <a:spAutoFit/>
          </a:bodyPr>
          <a:lstStyle/>
          <a:p>
            <a:r>
              <a:rPr lang="en-US" dirty="0"/>
              <a:t>A Director Looks like this </a:t>
            </a:r>
          </a:p>
        </p:txBody>
      </p:sp>
      <p:sp>
        <p:nvSpPr>
          <p:cNvPr id="7" name="TextBox 6"/>
          <p:cNvSpPr txBox="1"/>
          <p:nvPr/>
        </p:nvSpPr>
        <p:spPr>
          <a:xfrm>
            <a:off x="4724400" y="5181601"/>
            <a:ext cx="3505200" cy="369332"/>
          </a:xfrm>
          <a:prstGeom prst="rect">
            <a:avLst/>
          </a:prstGeom>
          <a:noFill/>
        </p:spPr>
        <p:txBody>
          <a:bodyPr wrap="square" rtlCol="0">
            <a:spAutoFit/>
          </a:bodyPr>
          <a:lstStyle/>
          <a:p>
            <a:r>
              <a:rPr lang="en-US" dirty="0"/>
              <a:t>All Shapes and sizes</a:t>
            </a:r>
          </a:p>
        </p:txBody>
      </p:sp>
      <p:pic>
        <p:nvPicPr>
          <p:cNvPr id="2050" name="Picture 2" descr="Image result for Various faces">
            <a:extLst>
              <a:ext uri="{FF2B5EF4-FFF2-40B4-BE49-F238E27FC236}">
                <a16:creationId xmlns:a16="http://schemas.microsoft.com/office/drawing/2014/main" id="{E71007C3-F413-4B31-B92E-ECF89076407E}"/>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535488" y="1401472"/>
            <a:ext cx="4395787" cy="359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377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86800" cy="685800"/>
          </a:xfrm>
        </p:spPr>
        <p:txBody>
          <a:bodyPr/>
          <a:lstStyle/>
          <a:p>
            <a:r>
              <a:rPr lang="en-US" dirty="0"/>
              <a:t> Responsibilities</a:t>
            </a:r>
          </a:p>
        </p:txBody>
      </p:sp>
      <p:sp>
        <p:nvSpPr>
          <p:cNvPr id="3" name="Content Placeholder 2"/>
          <p:cNvSpPr>
            <a:spLocks noGrp="1"/>
          </p:cNvSpPr>
          <p:nvPr>
            <p:ph sz="half" idx="1"/>
          </p:nvPr>
        </p:nvSpPr>
        <p:spPr/>
        <p:txBody>
          <a:bodyPr>
            <a:normAutofit/>
          </a:bodyPr>
          <a:lstStyle/>
          <a:p>
            <a:r>
              <a:rPr lang="en-US" dirty="0"/>
              <a:t>Attend the monthly Board meetings</a:t>
            </a:r>
          </a:p>
          <a:p>
            <a:endParaRPr lang="en-US" dirty="0"/>
          </a:p>
          <a:p>
            <a:r>
              <a:rPr lang="en-US" dirty="0"/>
              <a:t>Liaise to a chapter committee of interest or concern</a:t>
            </a:r>
          </a:p>
          <a:p>
            <a:pPr lvl="1"/>
            <a:r>
              <a:rPr lang="en-US" dirty="0"/>
              <a:t>Report progress to the board</a:t>
            </a:r>
          </a:p>
          <a:p>
            <a:pPr marL="0" indent="0">
              <a:buNone/>
            </a:pPr>
            <a:endParaRPr lang="en-US" dirty="0"/>
          </a:p>
          <a:p>
            <a:endParaRPr lang="en-US" dirty="0"/>
          </a:p>
        </p:txBody>
      </p:sp>
      <p:sp>
        <p:nvSpPr>
          <p:cNvPr id="5" name="Footer Placeholder 4"/>
          <p:cNvSpPr>
            <a:spLocks noGrp="1"/>
          </p:cNvSpPr>
          <p:nvPr>
            <p:ph type="ftr" sz="quarter" idx="11"/>
          </p:nvPr>
        </p:nvSpPr>
        <p:spPr/>
        <p:txBody>
          <a:bodyPr/>
          <a:lstStyle/>
          <a:p>
            <a:r>
              <a:rPr lang="en-US" dirty="0"/>
              <a:t>Southeast Region Chapter Director Training</a:t>
            </a:r>
          </a:p>
          <a:p>
            <a:endParaRPr lang="en-US" dirty="0"/>
          </a:p>
        </p:txBody>
      </p:sp>
      <p:sp>
        <p:nvSpPr>
          <p:cNvPr id="6" name="TextBox 5"/>
          <p:cNvSpPr txBox="1"/>
          <p:nvPr/>
        </p:nvSpPr>
        <p:spPr>
          <a:xfrm>
            <a:off x="4876800" y="1066801"/>
            <a:ext cx="3886200" cy="369332"/>
          </a:xfrm>
          <a:prstGeom prst="rect">
            <a:avLst/>
          </a:prstGeom>
          <a:noFill/>
        </p:spPr>
        <p:txBody>
          <a:bodyPr wrap="square" rtlCol="0">
            <a:spAutoFit/>
          </a:bodyPr>
          <a:lstStyle/>
          <a:p>
            <a:r>
              <a:rPr lang="en-US" dirty="0"/>
              <a:t>Trade Show, Budget, Golf Outing, </a:t>
            </a:r>
          </a:p>
        </p:txBody>
      </p:sp>
      <p:sp>
        <p:nvSpPr>
          <p:cNvPr id="7" name="TextBox 6"/>
          <p:cNvSpPr txBox="1"/>
          <p:nvPr/>
        </p:nvSpPr>
        <p:spPr>
          <a:xfrm>
            <a:off x="4724400" y="5181601"/>
            <a:ext cx="3505200" cy="369332"/>
          </a:xfrm>
          <a:prstGeom prst="rect">
            <a:avLst/>
          </a:prstGeom>
          <a:noFill/>
        </p:spPr>
        <p:txBody>
          <a:bodyPr wrap="square" rtlCol="0">
            <a:spAutoFit/>
          </a:bodyPr>
          <a:lstStyle/>
          <a:p>
            <a:r>
              <a:rPr lang="en-US" dirty="0"/>
              <a:t>Audit, Programs, Membership…</a:t>
            </a:r>
          </a:p>
        </p:txBody>
      </p:sp>
      <p:pic>
        <p:nvPicPr>
          <p:cNvPr id="5122" name="Picture 2" descr="Image result for Committee">
            <a:extLst>
              <a:ext uri="{FF2B5EF4-FFF2-40B4-BE49-F238E27FC236}">
                <a16:creationId xmlns:a16="http://schemas.microsoft.com/office/drawing/2014/main" id="{21F32B56-28A3-4273-9F47-B79FE8C54D24}"/>
              </a:ext>
            </a:extLst>
          </p:cNvPr>
          <p:cNvPicPr>
            <a:picLocks noGrp="1" noChangeAspect="1" noChangeArrowheads="1"/>
          </p:cNvPicPr>
          <p:nvPr>
            <p:ph sz="quarter" idx="10"/>
          </p:nvPr>
        </p:nvPicPr>
        <p:blipFill>
          <a:blip r:embed="rId3" cstate="print">
            <a:extLst>
              <a:ext uri="{28A0092B-C50C-407E-A947-70E740481C1C}">
                <a14:useLocalDpi xmlns:a14="http://schemas.microsoft.com/office/drawing/2010/main" val="0"/>
              </a:ext>
            </a:extLst>
          </a:blip>
          <a:srcRect/>
          <a:stretch>
            <a:fillRect/>
          </a:stretch>
        </p:blipFill>
        <p:spPr bwMode="auto">
          <a:xfrm>
            <a:off x="4535488" y="1734876"/>
            <a:ext cx="4395787" cy="2931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068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6200" y="381000"/>
            <a:ext cx="4267200" cy="685800"/>
          </a:xfrm>
        </p:spPr>
        <p:txBody>
          <a:bodyPr>
            <a:normAutofit/>
          </a:bodyPr>
          <a:lstStyle/>
          <a:p>
            <a:r>
              <a:rPr lang="en-US" dirty="0">
                <a:solidFill>
                  <a:schemeClr val="tx1">
                    <a:lumMod val="85000"/>
                    <a:lumOff val="15000"/>
                  </a:schemeClr>
                </a:solidFill>
              </a:rPr>
              <a:t>Director-</a:t>
            </a:r>
          </a:p>
        </p:txBody>
      </p:sp>
      <p:sp>
        <p:nvSpPr>
          <p:cNvPr id="6" name="Content Placeholder 5"/>
          <p:cNvSpPr>
            <a:spLocks noGrp="1"/>
          </p:cNvSpPr>
          <p:nvPr>
            <p:ph sz="half" idx="1"/>
          </p:nvPr>
        </p:nvSpPr>
        <p:spPr>
          <a:xfrm>
            <a:off x="76200" y="1143000"/>
            <a:ext cx="4267200" cy="4953000"/>
          </a:xfrm>
        </p:spPr>
        <p:txBody>
          <a:bodyPr/>
          <a:lstStyle/>
          <a:p>
            <a:r>
              <a:rPr lang="en-US" dirty="0"/>
              <a:t>By-Laws</a:t>
            </a:r>
          </a:p>
          <a:p>
            <a:r>
              <a:rPr lang="en-US" dirty="0"/>
              <a:t>Operating Guide</a:t>
            </a:r>
          </a:p>
          <a:p>
            <a:r>
              <a:rPr lang="en-US" dirty="0"/>
              <a:t>Strategic Plans</a:t>
            </a:r>
          </a:p>
          <a:p>
            <a:r>
              <a:rPr lang="en-US" dirty="0"/>
              <a:t>Surveys</a:t>
            </a:r>
          </a:p>
          <a:p>
            <a:r>
              <a:rPr lang="en-US" dirty="0"/>
              <a:t>Officer Data Bases</a:t>
            </a:r>
          </a:p>
          <a:p>
            <a:r>
              <a:rPr lang="en-US" dirty="0"/>
              <a:t>Chapter  Communication Platform</a:t>
            </a:r>
          </a:p>
          <a:p>
            <a:endParaRPr lang="en-US" dirty="0"/>
          </a:p>
        </p:txBody>
      </p:sp>
      <p:pic>
        <p:nvPicPr>
          <p:cNvPr id="8" name="Content Placeholder 7" descr="DSCF4571.JPG"/>
          <p:cNvPicPr>
            <a:picLocks noGrp="1" noChangeAspect="1"/>
          </p:cNvPicPr>
          <p:nvPr>
            <p:ph sz="quarter" idx="10"/>
          </p:nvPr>
        </p:nvPicPr>
        <p:blipFill>
          <a:blip r:embed="rId4" cstate="print"/>
          <a:stretch>
            <a:fillRect/>
          </a:stretch>
        </p:blipFill>
        <p:spPr>
          <a:xfrm>
            <a:off x="4535489" y="1551981"/>
            <a:ext cx="4395787" cy="3296840"/>
          </a:xfrm>
        </p:spPr>
      </p:pic>
      <p:sp>
        <p:nvSpPr>
          <p:cNvPr id="4" name="Footer Placeholder 3"/>
          <p:cNvSpPr>
            <a:spLocks noGrp="1"/>
          </p:cNvSpPr>
          <p:nvPr>
            <p:ph type="ftr" sz="quarter" idx="11"/>
          </p:nvPr>
        </p:nvSpPr>
        <p:spPr>
          <a:xfrm>
            <a:off x="1371600" y="6492240"/>
            <a:ext cx="7772400" cy="457201"/>
          </a:xfrm>
        </p:spPr>
        <p:txBody>
          <a:bodyPr/>
          <a:lstStyle/>
          <a:p>
            <a:r>
              <a:rPr lang="en-US" dirty="0">
                <a:solidFill>
                  <a:prstClr val="white"/>
                </a:solidFill>
              </a:rPr>
              <a:t>Southeast Region Chapter Director Training</a:t>
            </a:r>
          </a:p>
          <a:p>
            <a:endParaRPr lang="en-US" dirty="0">
              <a:solidFill>
                <a:prstClr val="white"/>
              </a:solidFill>
            </a:endParaRPr>
          </a:p>
          <a:p>
            <a:endParaRPr lang="en-US" dirty="0">
              <a:solidFill>
                <a:prstClr val="white"/>
              </a:solidFill>
            </a:endParaRPr>
          </a:p>
        </p:txBody>
      </p:sp>
    </p:spTree>
    <p:extLst>
      <p:ext uri="{BB962C8B-B14F-4D97-AF65-F5344CB8AC3E}">
        <p14:creationId xmlns:p14="http://schemas.microsoft.com/office/powerpoint/2010/main" val="1838550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Foundation Stones</a:t>
            </a:r>
          </a:p>
        </p:txBody>
      </p:sp>
      <p:sp>
        <p:nvSpPr>
          <p:cNvPr id="3" name="Content Placeholder 2"/>
          <p:cNvSpPr>
            <a:spLocks noGrp="1"/>
          </p:cNvSpPr>
          <p:nvPr>
            <p:ph sz="half" idx="1"/>
          </p:nvPr>
        </p:nvSpPr>
        <p:spPr/>
        <p:txBody>
          <a:bodyPr/>
          <a:lstStyle/>
          <a:p>
            <a:pPr marL="0" indent="0">
              <a:buNone/>
            </a:pPr>
            <a:r>
              <a:rPr lang="en-US" dirty="0"/>
              <a:t>Traditional Events</a:t>
            </a:r>
          </a:p>
          <a:p>
            <a:r>
              <a:rPr lang="en-US" dirty="0"/>
              <a:t>Chapter Meetings</a:t>
            </a:r>
          </a:p>
          <a:p>
            <a:r>
              <a:rPr lang="en-US" dirty="0"/>
              <a:t>Golf Outing</a:t>
            </a:r>
          </a:p>
          <a:p>
            <a:r>
              <a:rPr lang="en-US" dirty="0"/>
              <a:t>Trade Show</a:t>
            </a:r>
          </a:p>
          <a:p>
            <a:r>
              <a:rPr lang="en-US" dirty="0" err="1"/>
              <a:t>Specifier</a:t>
            </a:r>
            <a:endParaRPr lang="en-US" dirty="0"/>
          </a:p>
          <a:p>
            <a:endParaRPr lang="en-US" dirty="0"/>
          </a:p>
          <a:p>
            <a:r>
              <a:rPr lang="en-US" dirty="0"/>
              <a:t>     </a:t>
            </a:r>
            <a:r>
              <a:rPr lang="en-US" sz="2000" i="1" dirty="0"/>
              <a:t>Be present often</a:t>
            </a:r>
          </a:p>
          <a:p>
            <a:pPr marL="0" indent="0">
              <a:buNone/>
            </a:pPr>
            <a:endParaRPr lang="en-US" dirty="0"/>
          </a:p>
        </p:txBody>
      </p:sp>
      <p:pic>
        <p:nvPicPr>
          <p:cNvPr id="6" name="Content Placeholder 5"/>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48200" y="533400"/>
            <a:ext cx="4114800" cy="5486400"/>
          </a:xfrm>
        </p:spPr>
      </p:pic>
      <p:sp>
        <p:nvSpPr>
          <p:cNvPr id="5" name="Footer Placeholder 4"/>
          <p:cNvSpPr>
            <a:spLocks noGrp="1"/>
          </p:cNvSpPr>
          <p:nvPr>
            <p:ph type="ftr" sz="quarter" idx="11"/>
          </p:nvPr>
        </p:nvSpPr>
        <p:spPr/>
        <p:txBody>
          <a:bodyPr/>
          <a:lstStyle/>
          <a:p>
            <a:r>
              <a:rPr lang="en-US" dirty="0"/>
              <a:t>Southeast Region Chapter Director Training</a:t>
            </a:r>
          </a:p>
          <a:p>
            <a:endParaRPr lang="en-US" dirty="0"/>
          </a:p>
        </p:txBody>
      </p:sp>
    </p:spTree>
    <p:extLst>
      <p:ext uri="{BB962C8B-B14F-4D97-AF65-F5344CB8AC3E}">
        <p14:creationId xmlns:p14="http://schemas.microsoft.com/office/powerpoint/2010/main" val="4081973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93567F29F93946B01D8E800722E537" ma:contentTypeVersion="15" ma:contentTypeDescription="Create a new document." ma:contentTypeScope="" ma:versionID="05dcffee12db4675b5e35b1a4fff6e62">
  <xsd:schema xmlns:xsd="http://www.w3.org/2001/XMLSchema" xmlns:xs="http://www.w3.org/2001/XMLSchema" xmlns:p="http://schemas.microsoft.com/office/2006/metadata/properties" xmlns:ns1="http://schemas.microsoft.com/sharepoint/v3" xmlns:ns3="7c2df34a-978f-43ac-8c08-7b6e9fb13a23" xmlns:ns4="7842d18e-dc42-4bcb-bc0e-d3669370478a" targetNamespace="http://schemas.microsoft.com/office/2006/metadata/properties" ma:root="true" ma:fieldsID="baa9e2684b44b52517e8d918e4ffa761" ns1:_="" ns3:_="" ns4:_="">
    <xsd:import namespace="http://schemas.microsoft.com/sharepoint/v3"/>
    <xsd:import namespace="7c2df34a-978f-43ac-8c08-7b6e9fb13a23"/>
    <xsd:import namespace="7842d18e-dc42-4bcb-bc0e-d3669370478a"/>
    <xsd:element name="properties">
      <xsd:complexType>
        <xsd:sequence>
          <xsd:element name="documentManagement">
            <xsd:complexType>
              <xsd:all>
                <xsd:element ref="ns3:MediaServiceMetadata" minOccurs="0"/>
                <xsd:element ref="ns3:MediaServiceFastMetadata" minOccurs="0"/>
                <xsd:element ref="ns3:MediaServiceDateTaken" minOccurs="0"/>
                <xsd:element ref="ns1:_ip_UnifiedCompliancePolicyProperties" minOccurs="0"/>
                <xsd:element ref="ns1:_ip_UnifiedCompliancePolicyUIActio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2df34a-978f-43ac-8c08-7b6e9fb13a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42d18e-dc42-4bcb-bc0e-d3669370478a"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5495D7F-47E7-47AB-82C8-5346F042AEBF}">
  <ds:schemaRefs>
    <ds:schemaRef ds:uri="http://schemas.microsoft.com/sharepoint/v3/contenttype/forms"/>
  </ds:schemaRefs>
</ds:datastoreItem>
</file>

<file path=customXml/itemProps2.xml><?xml version="1.0" encoding="utf-8"?>
<ds:datastoreItem xmlns:ds="http://schemas.openxmlformats.org/officeDocument/2006/customXml" ds:itemID="{3AA89C74-8098-40CB-AD12-EF144F27E0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2df34a-978f-43ac-8c08-7b6e9fb13a23"/>
    <ds:schemaRef ds:uri="7842d18e-dc42-4bcb-bc0e-d36693704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9D1166-68B7-4E17-AE73-85C89B5F0409}">
  <ds:schemaRefs>
    <ds:schemaRef ds:uri="http://schemas.microsoft.com/office/2006/documentManagement/types"/>
    <ds:schemaRef ds:uri="7842d18e-dc42-4bcb-bc0e-d3669370478a"/>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7c2df34a-978f-43ac-8c08-7b6e9fb13a23"/>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TotalTime>
  <Words>1259</Words>
  <Application>Microsoft Office PowerPoint</Application>
  <PresentationFormat>On-screen Show (4:3)</PresentationFormat>
  <Paragraphs>113</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Times New Roman</vt:lpstr>
      <vt:lpstr>Office Theme</vt:lpstr>
      <vt:lpstr>1_Office Theme</vt:lpstr>
      <vt:lpstr>Southeastern Region Chapter Director  Preparation</vt:lpstr>
      <vt:lpstr>July 1- Take Office!</vt:lpstr>
      <vt:lpstr>What is a Director?</vt:lpstr>
      <vt:lpstr>Director Selections </vt:lpstr>
      <vt:lpstr>Director Hierarchy </vt:lpstr>
      <vt:lpstr> Responsibilities</vt:lpstr>
      <vt:lpstr> Responsibilities</vt:lpstr>
      <vt:lpstr>Director-</vt:lpstr>
      <vt:lpstr>Foundation Stones</vt:lpstr>
      <vt:lpstr>Keystone Events</vt:lpstr>
      <vt:lpstr>Reading List Reminder:  By-Laws Chapter Administration/OperatingGuide Budget overview &amp; review Chapter Strategic Plan Historical Minutes from the last year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Lakes   Chapter Director  Preparation</dc:title>
  <dc:creator>Goodman, Thad T</dc:creator>
  <cp:lastModifiedBy>Holly Gotfredson</cp:lastModifiedBy>
  <cp:revision>3</cp:revision>
  <cp:lastPrinted>2020-03-12T19:21:10Z</cp:lastPrinted>
  <dcterms:created xsi:type="dcterms:W3CDTF">2020-03-11T05:28:07Z</dcterms:created>
  <dcterms:modified xsi:type="dcterms:W3CDTF">2021-05-21T19:53:45Z</dcterms:modified>
</cp:coreProperties>
</file>