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76" r:id="rId3"/>
  </p:sldMasterIdLst>
  <p:notesMasterIdLst>
    <p:notesMasterId r:id="rId28"/>
  </p:notesMasterIdLst>
  <p:sldIdLst>
    <p:sldId id="257" r:id="rId4"/>
    <p:sldId id="303" r:id="rId5"/>
    <p:sldId id="277" r:id="rId6"/>
    <p:sldId id="293" r:id="rId7"/>
    <p:sldId id="284" r:id="rId8"/>
    <p:sldId id="289" r:id="rId9"/>
    <p:sldId id="313" r:id="rId10"/>
    <p:sldId id="314" r:id="rId11"/>
    <p:sldId id="315" r:id="rId12"/>
    <p:sldId id="316" r:id="rId13"/>
    <p:sldId id="317" r:id="rId14"/>
    <p:sldId id="318" r:id="rId15"/>
    <p:sldId id="319" r:id="rId16"/>
    <p:sldId id="321" r:id="rId17"/>
    <p:sldId id="320" r:id="rId18"/>
    <p:sldId id="286" r:id="rId19"/>
    <p:sldId id="311" r:id="rId20"/>
    <p:sldId id="305" r:id="rId21"/>
    <p:sldId id="306" r:id="rId22"/>
    <p:sldId id="308" r:id="rId23"/>
    <p:sldId id="310" r:id="rId24"/>
    <p:sldId id="270" r:id="rId25"/>
    <p:sldId id="292" r:id="rId26"/>
    <p:sldId id="290"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82" d="100"/>
          <a:sy n="82" d="100"/>
        </p:scale>
        <p:origin x="1459" y="5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9413C43-7D14-43CC-8DD9-B81FD23C7190}" type="datetimeFigureOut">
              <a:rPr lang="en-US" smtClean="0"/>
              <a:pPr/>
              <a:t>5/22/2021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0B7CEFF-8B96-4CFC-A7B2-3EA7F2D932F0}" type="slidenum">
              <a:rPr lang="en-US" smtClean="0"/>
              <a:pPr/>
              <a:t>‹#›</a:t>
            </a:fld>
            <a:endParaRPr lang="en-US"/>
          </a:p>
        </p:txBody>
      </p:sp>
    </p:spTree>
    <p:extLst>
      <p:ext uri="{BB962C8B-B14F-4D97-AF65-F5344CB8AC3E}">
        <p14:creationId xmlns:p14="http://schemas.microsoft.com/office/powerpoint/2010/main" val="3629382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Tips and pointers to organize your Chapter’s Trade Show.</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a:t>
            </a:fld>
            <a:endParaRPr lang="en-US"/>
          </a:p>
        </p:txBody>
      </p:sp>
    </p:spTree>
    <p:extLst>
      <p:ext uri="{BB962C8B-B14F-4D97-AF65-F5344CB8AC3E}">
        <p14:creationId xmlns:p14="http://schemas.microsoft.com/office/powerpoint/2010/main" val="1511962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Networking with friends and colleagues is a hallmark of being a CSI member.</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10</a:t>
            </a:fld>
            <a:endParaRPr lang="en-US"/>
          </a:p>
        </p:txBody>
      </p:sp>
    </p:spTree>
    <p:extLst>
      <p:ext uri="{BB962C8B-B14F-4D97-AF65-F5344CB8AC3E}">
        <p14:creationId xmlns:p14="http://schemas.microsoft.com/office/powerpoint/2010/main" val="1828446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CSI offering Continuing Education, building tours, and knowledge of Construction Documentation.</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11</a:t>
            </a:fld>
            <a:endParaRPr lang="en-US"/>
          </a:p>
        </p:txBody>
      </p:sp>
    </p:spTree>
    <p:extLst>
      <p:ext uri="{BB962C8B-B14F-4D97-AF65-F5344CB8AC3E}">
        <p14:creationId xmlns:p14="http://schemas.microsoft.com/office/powerpoint/2010/main" val="43950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CSI’s Publications </a:t>
            </a:r>
            <a:r>
              <a:rPr lang="en-US" i="1" dirty="0"/>
              <a:t>The Construction Specifier </a:t>
            </a:r>
            <a:r>
              <a:rPr lang="en-US" i="0" dirty="0"/>
              <a:t>and </a:t>
            </a:r>
            <a:r>
              <a:rPr lang="en-US" i="1" dirty="0"/>
              <a:t>CSI Weekly </a:t>
            </a:r>
            <a:r>
              <a:rPr lang="en-US" i="0" dirty="0"/>
              <a:t>offer detailed technical knowledge of the construction process.</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12</a:t>
            </a:fld>
            <a:endParaRPr lang="en-US"/>
          </a:p>
        </p:txBody>
      </p:sp>
    </p:spTree>
    <p:extLst>
      <p:ext uri="{BB962C8B-B14F-4D97-AF65-F5344CB8AC3E}">
        <p14:creationId xmlns:p14="http://schemas.microsoft.com/office/powerpoint/2010/main" val="2149834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to connect</a:t>
            </a:r>
            <a:r>
              <a:rPr lang="en-US" baseline="0" dirty="0"/>
              <a:t> at CSI.</a:t>
            </a:r>
            <a:endParaRPr lang="en-US" dirty="0"/>
          </a:p>
        </p:txBody>
      </p:sp>
      <p:sp>
        <p:nvSpPr>
          <p:cNvPr id="4" name="Slide Number Placeholder 3"/>
          <p:cNvSpPr>
            <a:spLocks noGrp="1"/>
          </p:cNvSpPr>
          <p:nvPr>
            <p:ph type="sldNum" sz="quarter" idx="10"/>
          </p:nvPr>
        </p:nvSpPr>
        <p:spPr/>
        <p:txBody>
          <a:bodyPr/>
          <a:lstStyle/>
          <a:p>
            <a:fld id="{40B7CEFF-8B96-4CFC-A7B2-3EA7F2D932F0}" type="slidenum">
              <a:rPr lang="en-US" smtClean="0"/>
              <a:pPr/>
              <a:t>13</a:t>
            </a:fld>
            <a:endParaRPr lang="en-US"/>
          </a:p>
        </p:txBody>
      </p:sp>
    </p:spTree>
    <p:extLst>
      <p:ext uri="{BB962C8B-B14F-4D97-AF65-F5344CB8AC3E}">
        <p14:creationId xmlns:p14="http://schemas.microsoft.com/office/powerpoint/2010/main" val="40241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mixture of different professions that comprise the memberships in CSI helps foster friendships that are unique in the construction industry.</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14</a:t>
            </a:fld>
            <a:endParaRPr lang="en-US"/>
          </a:p>
        </p:txBody>
      </p:sp>
    </p:spTree>
    <p:extLst>
      <p:ext uri="{BB962C8B-B14F-4D97-AF65-F5344CB8AC3E}">
        <p14:creationId xmlns:p14="http://schemas.microsoft.com/office/powerpoint/2010/main" val="1656895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Pointers to organizing, promoting, and conducting a successful Trade Show. </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15</a:t>
            </a:fld>
            <a:endParaRPr lang="en-US"/>
          </a:p>
        </p:txBody>
      </p:sp>
    </p:spTree>
    <p:extLst>
      <p:ext uri="{BB962C8B-B14F-4D97-AF65-F5344CB8AC3E}">
        <p14:creationId xmlns:p14="http://schemas.microsoft.com/office/powerpoint/2010/main" val="808005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Shows can offer vendors promoting products for the building envelope, interiors, or both.  Promote student activities to allow them to familiarize with various building products and their relationship to a building project.  One on one exchanges with contractors and architects exchanging their wishes and concerns of their relationships have become popular in some chapters such as Chicago Chapter CSI to Eye.</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16</a:t>
            </a:fld>
            <a:endParaRPr lang="en-US"/>
          </a:p>
        </p:txBody>
      </p:sp>
    </p:spTree>
    <p:extLst>
      <p:ext uri="{BB962C8B-B14F-4D97-AF65-F5344CB8AC3E}">
        <p14:creationId xmlns:p14="http://schemas.microsoft.com/office/powerpoint/2010/main" val="3934678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 When offering educational offerings, Conference style venues are the most expensive. (Speaker talking to a large group).</a:t>
            </a:r>
          </a:p>
          <a:p>
            <a:r>
              <a:rPr lang="en-US" baseline="0" dirty="0"/>
              <a:t>Product Representatives can save costs by providing their projectors for their presentation.</a:t>
            </a:r>
            <a:endParaRPr lang="en-US" dirty="0"/>
          </a:p>
        </p:txBody>
      </p:sp>
      <p:sp>
        <p:nvSpPr>
          <p:cNvPr id="4" name="Slide Number Placeholder 3"/>
          <p:cNvSpPr>
            <a:spLocks noGrp="1"/>
          </p:cNvSpPr>
          <p:nvPr>
            <p:ph type="sldNum" sz="quarter" idx="10"/>
          </p:nvPr>
        </p:nvSpPr>
        <p:spPr/>
        <p:txBody>
          <a:bodyPr/>
          <a:lstStyle/>
          <a:p>
            <a:fld id="{40B7CEFF-8B96-4CFC-A7B2-3EA7F2D932F0}" type="slidenum">
              <a:rPr lang="en-US" smtClean="0"/>
              <a:pPr/>
              <a:t>17</a:t>
            </a:fld>
            <a:endParaRPr lang="en-US"/>
          </a:p>
        </p:txBody>
      </p:sp>
    </p:spTree>
    <p:extLst>
      <p:ext uri="{BB962C8B-B14F-4D97-AF65-F5344CB8AC3E}">
        <p14:creationId xmlns:p14="http://schemas.microsoft.com/office/powerpoint/2010/main" val="3163251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 Successful Trade Shows have many committees to organize several components of the overall show.  Having the same committee chairs assists the effort, but great opportunity for new volunteers to help as well.</a:t>
            </a:r>
            <a:endParaRPr lang="en-US" dirty="0"/>
          </a:p>
        </p:txBody>
      </p:sp>
      <p:sp>
        <p:nvSpPr>
          <p:cNvPr id="4" name="Slide Number Placeholder 3"/>
          <p:cNvSpPr>
            <a:spLocks noGrp="1"/>
          </p:cNvSpPr>
          <p:nvPr>
            <p:ph type="sldNum" sz="quarter" idx="10"/>
          </p:nvPr>
        </p:nvSpPr>
        <p:spPr/>
        <p:txBody>
          <a:bodyPr/>
          <a:lstStyle/>
          <a:p>
            <a:fld id="{40B7CEFF-8B96-4CFC-A7B2-3EA7F2D932F0}" type="slidenum">
              <a:rPr lang="en-US" smtClean="0"/>
              <a:pPr/>
              <a:t>18</a:t>
            </a:fld>
            <a:endParaRPr lang="en-US"/>
          </a:p>
        </p:txBody>
      </p:sp>
    </p:spTree>
    <p:extLst>
      <p:ext uri="{BB962C8B-B14F-4D97-AF65-F5344CB8AC3E}">
        <p14:creationId xmlns:p14="http://schemas.microsoft.com/office/powerpoint/2010/main" val="3408945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Successful Trade Shows take much planning.  Start right after a Trade Show concludes planning for the next one.</a:t>
            </a:r>
          </a:p>
          <a:p>
            <a:r>
              <a:rPr lang="en-US" dirty="0"/>
              <a:t>These milestones are taken from the Indianapolis Chapter of items to be completed at what times before the next show.</a:t>
            </a:r>
          </a:p>
        </p:txBody>
      </p:sp>
      <p:sp>
        <p:nvSpPr>
          <p:cNvPr id="4" name="Slide Number Placeholder 3"/>
          <p:cNvSpPr>
            <a:spLocks noGrp="1"/>
          </p:cNvSpPr>
          <p:nvPr>
            <p:ph type="sldNum" sz="quarter" idx="10"/>
          </p:nvPr>
        </p:nvSpPr>
        <p:spPr/>
        <p:txBody>
          <a:bodyPr/>
          <a:lstStyle/>
          <a:p>
            <a:fld id="{40B7CEFF-8B96-4CFC-A7B2-3EA7F2D932F0}" type="slidenum">
              <a:rPr lang="en-US" smtClean="0"/>
              <a:pPr/>
              <a:t>19</a:t>
            </a:fld>
            <a:endParaRPr lang="en-US"/>
          </a:p>
        </p:txBody>
      </p:sp>
    </p:spTree>
    <p:extLst>
      <p:ext uri="{BB962C8B-B14F-4D97-AF65-F5344CB8AC3E}">
        <p14:creationId xmlns:p14="http://schemas.microsoft.com/office/powerpoint/2010/main" val="3178296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Typical Trade Show Event.</a:t>
            </a:r>
          </a:p>
        </p:txBody>
      </p:sp>
      <p:sp>
        <p:nvSpPr>
          <p:cNvPr id="4" name="Slide Number Placeholder 3"/>
          <p:cNvSpPr>
            <a:spLocks noGrp="1"/>
          </p:cNvSpPr>
          <p:nvPr>
            <p:ph type="sldNum" sz="quarter" idx="10"/>
          </p:nvPr>
        </p:nvSpPr>
        <p:spPr/>
        <p:txBody>
          <a:bodyPr/>
          <a:lstStyle/>
          <a:p>
            <a:fld id="{40B7CEFF-8B96-4CFC-A7B2-3EA7F2D932F0}" type="slidenum">
              <a:rPr lang="en-US" smtClean="0"/>
              <a:pPr/>
              <a:t>2</a:t>
            </a:fld>
            <a:endParaRPr lang="en-US"/>
          </a:p>
        </p:txBody>
      </p:sp>
    </p:spTree>
    <p:extLst>
      <p:ext uri="{BB962C8B-B14F-4D97-AF65-F5344CB8AC3E}">
        <p14:creationId xmlns:p14="http://schemas.microsoft.com/office/powerpoint/2010/main" val="2112757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Milestones (Continued)</a:t>
            </a:r>
          </a:p>
        </p:txBody>
      </p:sp>
      <p:sp>
        <p:nvSpPr>
          <p:cNvPr id="4" name="Slide Number Placeholder 3"/>
          <p:cNvSpPr>
            <a:spLocks noGrp="1"/>
          </p:cNvSpPr>
          <p:nvPr>
            <p:ph type="sldNum" sz="quarter" idx="10"/>
          </p:nvPr>
        </p:nvSpPr>
        <p:spPr/>
        <p:txBody>
          <a:bodyPr/>
          <a:lstStyle/>
          <a:p>
            <a:fld id="{40B7CEFF-8B96-4CFC-A7B2-3EA7F2D932F0}" type="slidenum">
              <a:rPr lang="en-US" smtClean="0"/>
              <a:pPr/>
              <a:t>20</a:t>
            </a:fld>
            <a:endParaRPr lang="en-US"/>
          </a:p>
        </p:txBody>
      </p:sp>
    </p:spTree>
    <p:extLst>
      <p:ext uri="{BB962C8B-B14F-4D97-AF65-F5344CB8AC3E}">
        <p14:creationId xmlns:p14="http://schemas.microsoft.com/office/powerpoint/2010/main" val="2589299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Milestones all the way to Show Day.</a:t>
            </a:r>
          </a:p>
        </p:txBody>
      </p:sp>
      <p:sp>
        <p:nvSpPr>
          <p:cNvPr id="4" name="Slide Number Placeholder 3"/>
          <p:cNvSpPr>
            <a:spLocks noGrp="1"/>
          </p:cNvSpPr>
          <p:nvPr>
            <p:ph type="sldNum" sz="quarter" idx="10"/>
          </p:nvPr>
        </p:nvSpPr>
        <p:spPr/>
        <p:txBody>
          <a:bodyPr/>
          <a:lstStyle/>
          <a:p>
            <a:fld id="{40B7CEFF-8B96-4CFC-A7B2-3EA7F2D932F0}" type="slidenum">
              <a:rPr lang="en-US" smtClean="0"/>
              <a:pPr/>
              <a:t>21</a:t>
            </a:fld>
            <a:endParaRPr lang="en-US"/>
          </a:p>
        </p:txBody>
      </p:sp>
    </p:spTree>
    <p:extLst>
      <p:ext uri="{BB962C8B-B14F-4D97-AF65-F5344CB8AC3E}">
        <p14:creationId xmlns:p14="http://schemas.microsoft.com/office/powerpoint/2010/main" val="2982797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Showing the advantages of joining CSI, have membership forms available.  Three levels of membership: Professional, Emerging Professional, and Student.</a:t>
            </a:r>
          </a:p>
        </p:txBody>
      </p:sp>
      <p:sp>
        <p:nvSpPr>
          <p:cNvPr id="4" name="Slide Number Placeholder 3"/>
          <p:cNvSpPr>
            <a:spLocks noGrp="1"/>
          </p:cNvSpPr>
          <p:nvPr>
            <p:ph type="sldNum" sz="quarter" idx="10"/>
          </p:nvPr>
        </p:nvSpPr>
        <p:spPr/>
        <p:txBody>
          <a:bodyPr/>
          <a:lstStyle/>
          <a:p>
            <a:fld id="{40B7CEFF-8B96-4CFC-A7B2-3EA7F2D932F0}" type="slidenum">
              <a:rPr lang="en-US" smtClean="0"/>
              <a:pPr/>
              <a:t>22</a:t>
            </a:fld>
            <a:endParaRPr lang="en-US"/>
          </a:p>
        </p:txBody>
      </p:sp>
    </p:spTree>
    <p:extLst>
      <p:ext uri="{BB962C8B-B14F-4D97-AF65-F5344CB8AC3E}">
        <p14:creationId xmlns:p14="http://schemas.microsoft.com/office/powerpoint/2010/main" val="1545938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a:t>
            </a:r>
          </a:p>
        </p:txBody>
      </p:sp>
      <p:sp>
        <p:nvSpPr>
          <p:cNvPr id="4" name="Slide Number Placeholder 3"/>
          <p:cNvSpPr>
            <a:spLocks noGrp="1"/>
          </p:cNvSpPr>
          <p:nvPr>
            <p:ph type="sldNum" sz="quarter" idx="10"/>
          </p:nvPr>
        </p:nvSpPr>
        <p:spPr/>
        <p:txBody>
          <a:bodyPr/>
          <a:lstStyle/>
          <a:p>
            <a:fld id="{40B7CEFF-8B96-4CFC-A7B2-3EA7F2D932F0}" type="slidenum">
              <a:rPr lang="en-US" smtClean="0"/>
              <a:pPr/>
              <a:t>23</a:t>
            </a:fld>
            <a:endParaRPr lang="en-US"/>
          </a:p>
        </p:txBody>
      </p:sp>
    </p:spTree>
    <p:extLst>
      <p:ext uri="{BB962C8B-B14F-4D97-AF65-F5344CB8AC3E}">
        <p14:creationId xmlns:p14="http://schemas.microsoft.com/office/powerpoint/2010/main" val="1803316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a:t>
            </a:r>
          </a:p>
        </p:txBody>
      </p:sp>
      <p:sp>
        <p:nvSpPr>
          <p:cNvPr id="4" name="Slide Number Placeholder 3"/>
          <p:cNvSpPr>
            <a:spLocks noGrp="1"/>
          </p:cNvSpPr>
          <p:nvPr>
            <p:ph type="sldNum" sz="quarter" idx="10"/>
          </p:nvPr>
        </p:nvSpPr>
        <p:spPr/>
        <p:txBody>
          <a:bodyPr/>
          <a:lstStyle/>
          <a:p>
            <a:fld id="{40B7CEFF-8B96-4CFC-A7B2-3EA7F2D932F0}" type="slidenum">
              <a:rPr lang="en-US" smtClean="0"/>
              <a:pPr/>
              <a:t>24</a:t>
            </a:fld>
            <a:endParaRPr lang="en-US"/>
          </a:p>
        </p:txBody>
      </p:sp>
    </p:spTree>
    <p:extLst>
      <p:ext uri="{BB962C8B-B14F-4D97-AF65-F5344CB8AC3E}">
        <p14:creationId xmlns:p14="http://schemas.microsoft.com/office/powerpoint/2010/main" val="496237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Decide on your Chapter’s goals of a successful Trade Show.  The largest event of the year and helps fund other Chapter events.  Offering continuing education is often a big draw.  Promoting CSI through your Chapter offers the advantages of membership.  Often all three items happen with a successful Trade Show.  </a:t>
            </a:r>
          </a:p>
        </p:txBody>
      </p:sp>
      <p:sp>
        <p:nvSpPr>
          <p:cNvPr id="4" name="Slide Number Placeholder 3"/>
          <p:cNvSpPr>
            <a:spLocks noGrp="1"/>
          </p:cNvSpPr>
          <p:nvPr>
            <p:ph type="sldNum" sz="quarter" idx="10"/>
          </p:nvPr>
        </p:nvSpPr>
        <p:spPr/>
        <p:txBody>
          <a:bodyPr/>
          <a:lstStyle/>
          <a:p>
            <a:fld id="{40B7CEFF-8B96-4CFC-A7B2-3EA7F2D932F0}" type="slidenum">
              <a:rPr lang="en-US" smtClean="0"/>
              <a:pPr/>
              <a:t>3</a:t>
            </a:fld>
            <a:endParaRPr lang="en-US"/>
          </a:p>
        </p:txBody>
      </p:sp>
    </p:spTree>
    <p:extLst>
      <p:ext uri="{BB962C8B-B14F-4D97-AF65-F5344CB8AC3E}">
        <p14:creationId xmlns:p14="http://schemas.microsoft.com/office/powerpoint/2010/main" val="958314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Consistency is important.  Having the show on the same day and place each year makes attending easier.  Seasoned leadership from previous shows help make the event come together with no problems.</a:t>
            </a:r>
          </a:p>
        </p:txBody>
      </p:sp>
      <p:sp>
        <p:nvSpPr>
          <p:cNvPr id="4" name="Slide Number Placeholder 3"/>
          <p:cNvSpPr>
            <a:spLocks noGrp="1"/>
          </p:cNvSpPr>
          <p:nvPr>
            <p:ph type="sldNum" sz="quarter" idx="10"/>
          </p:nvPr>
        </p:nvSpPr>
        <p:spPr/>
        <p:txBody>
          <a:bodyPr/>
          <a:lstStyle/>
          <a:p>
            <a:fld id="{40B7CEFF-8B96-4CFC-A7B2-3EA7F2D932F0}" type="slidenum">
              <a:rPr lang="en-US" smtClean="0"/>
              <a:pPr/>
              <a:t>4</a:t>
            </a:fld>
            <a:endParaRPr lang="en-US"/>
          </a:p>
        </p:txBody>
      </p:sp>
    </p:spTree>
    <p:extLst>
      <p:ext uri="{BB962C8B-B14F-4D97-AF65-F5344CB8AC3E}">
        <p14:creationId xmlns:p14="http://schemas.microsoft.com/office/powerpoint/2010/main" val="169865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this your Chapter’s largest event, look at ways to promote awards at the Chapter and Region levels.  Booth Awards reward the participants with booth incentives to come back next year.  Student awards encourage interaction when they visit each booth.  Spreading knowledge of each exhibitor and their product and how it relates to Master Format is one example.   At Chapter Booth show awards won by the Chapter.</a:t>
            </a:r>
          </a:p>
        </p:txBody>
      </p:sp>
      <p:sp>
        <p:nvSpPr>
          <p:cNvPr id="4" name="Slide Number Placeholder 3"/>
          <p:cNvSpPr>
            <a:spLocks noGrp="1"/>
          </p:cNvSpPr>
          <p:nvPr>
            <p:ph type="sldNum" sz="quarter" idx="10"/>
          </p:nvPr>
        </p:nvSpPr>
        <p:spPr/>
        <p:txBody>
          <a:bodyPr/>
          <a:lstStyle/>
          <a:p>
            <a:fld id="{40B7CEFF-8B96-4CFC-A7B2-3EA7F2D932F0}" type="slidenum">
              <a:rPr lang="en-US" smtClean="0"/>
              <a:pPr/>
              <a:t>5</a:t>
            </a:fld>
            <a:endParaRPr lang="en-US"/>
          </a:p>
        </p:txBody>
      </p:sp>
    </p:spTree>
    <p:extLst>
      <p:ext uri="{BB962C8B-B14F-4D97-AF65-F5344CB8AC3E}">
        <p14:creationId xmlns:p14="http://schemas.microsoft.com/office/powerpoint/2010/main" val="2197560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the word about the date of the show early will allow the attendees to plan their activities to include coming to the show. Allows exhibitors to plan reserving booth space and allocating manpower to man the booths.</a:t>
            </a:r>
          </a:p>
        </p:txBody>
      </p:sp>
      <p:sp>
        <p:nvSpPr>
          <p:cNvPr id="4" name="Slide Number Placeholder 3"/>
          <p:cNvSpPr>
            <a:spLocks noGrp="1"/>
          </p:cNvSpPr>
          <p:nvPr>
            <p:ph type="sldNum" sz="quarter" idx="10"/>
          </p:nvPr>
        </p:nvSpPr>
        <p:spPr/>
        <p:txBody>
          <a:bodyPr/>
          <a:lstStyle/>
          <a:p>
            <a:fld id="{40B7CEFF-8B96-4CFC-A7B2-3EA7F2D932F0}" type="slidenum">
              <a:rPr lang="en-US" smtClean="0"/>
              <a:pPr/>
              <a:t>6</a:t>
            </a:fld>
            <a:endParaRPr lang="en-US"/>
          </a:p>
        </p:txBody>
      </p:sp>
    </p:spTree>
    <p:extLst>
      <p:ext uri="{BB962C8B-B14F-4D97-AF65-F5344CB8AC3E}">
        <p14:creationId xmlns:p14="http://schemas.microsoft.com/office/powerpoint/2010/main" val="2264225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 Chapter Booth will allow promoting of CSI Standards &amp; Formats.  Physical copies are good for people to browse. Include upcoming Chapter Events.  Include Membership Forms.</a:t>
            </a:r>
          </a:p>
        </p:txBody>
      </p:sp>
      <p:sp>
        <p:nvSpPr>
          <p:cNvPr id="4" name="Slide Number Placeholder 3"/>
          <p:cNvSpPr>
            <a:spLocks noGrp="1"/>
          </p:cNvSpPr>
          <p:nvPr>
            <p:ph type="sldNum" sz="quarter" idx="10"/>
          </p:nvPr>
        </p:nvSpPr>
        <p:spPr/>
        <p:txBody>
          <a:bodyPr/>
          <a:lstStyle/>
          <a:p>
            <a:fld id="{40B7CEFF-8B96-4CFC-A7B2-3EA7F2D932F0}" type="slidenum">
              <a:rPr lang="en-US" smtClean="0"/>
              <a:pPr/>
              <a:t>7</a:t>
            </a:fld>
            <a:endParaRPr lang="en-US"/>
          </a:p>
        </p:txBody>
      </p:sp>
    </p:spTree>
    <p:extLst>
      <p:ext uri="{BB962C8B-B14F-4D97-AF65-F5344CB8AC3E}">
        <p14:creationId xmlns:p14="http://schemas.microsoft.com/office/powerpoint/2010/main" val="1331101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Chapter Booth promote Certification Programs, especially CDT. </a:t>
            </a:r>
          </a:p>
        </p:txBody>
      </p:sp>
      <p:sp>
        <p:nvSpPr>
          <p:cNvPr id="4" name="Slide Number Placeholder 3"/>
          <p:cNvSpPr>
            <a:spLocks noGrp="1"/>
          </p:cNvSpPr>
          <p:nvPr>
            <p:ph type="sldNum" sz="quarter" idx="10"/>
          </p:nvPr>
        </p:nvSpPr>
        <p:spPr/>
        <p:txBody>
          <a:bodyPr/>
          <a:lstStyle/>
          <a:p>
            <a:fld id="{40B7CEFF-8B96-4CFC-A7B2-3EA7F2D932F0}" type="slidenum">
              <a:rPr lang="en-US" smtClean="0"/>
              <a:pPr/>
              <a:t>8</a:t>
            </a:fld>
            <a:endParaRPr lang="en-US"/>
          </a:p>
        </p:txBody>
      </p:sp>
    </p:spTree>
    <p:extLst>
      <p:ext uri="{BB962C8B-B14F-4D97-AF65-F5344CB8AC3E}">
        <p14:creationId xmlns:p14="http://schemas.microsoft.com/office/powerpoint/2010/main" val="1774054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 Promoting CSI includes educational offerings at the Chapter, Region, and Institute levels.</a:t>
            </a:r>
            <a:endParaRPr lang="en-US" dirty="0"/>
          </a:p>
        </p:txBody>
      </p:sp>
      <p:sp>
        <p:nvSpPr>
          <p:cNvPr id="4" name="Slide Number Placeholder 3"/>
          <p:cNvSpPr>
            <a:spLocks noGrp="1"/>
          </p:cNvSpPr>
          <p:nvPr>
            <p:ph type="sldNum" sz="quarter" idx="10"/>
          </p:nvPr>
        </p:nvSpPr>
        <p:spPr/>
        <p:txBody>
          <a:bodyPr/>
          <a:lstStyle/>
          <a:p>
            <a:fld id="{40B7CEFF-8B96-4CFC-A7B2-3EA7F2D932F0}" type="slidenum">
              <a:rPr lang="en-US" smtClean="0"/>
              <a:pPr/>
              <a:t>9</a:t>
            </a:fld>
            <a:endParaRPr lang="en-US"/>
          </a:p>
        </p:txBody>
      </p:sp>
    </p:spTree>
    <p:extLst>
      <p:ext uri="{BB962C8B-B14F-4D97-AF65-F5344CB8AC3E}">
        <p14:creationId xmlns:p14="http://schemas.microsoft.com/office/powerpoint/2010/main" val="3942704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784646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4158943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3962400" cy="685800"/>
          </a:xfrm>
        </p:spPr>
        <p:txBody>
          <a:bodyPr anchor="ctr">
            <a:no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506698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4267200" cy="685800"/>
          </a:xfrm>
        </p:spPr>
        <p:txBody>
          <a:bodyPr anchor="ctr">
            <a:noAutofit/>
          </a:bodyPr>
          <a:lstStyle>
            <a:lvl1pPr>
              <a:defRPr sz="3200">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p:cNvSpPr>
            <a:spLocks noGrp="1"/>
          </p:cNvSpPr>
          <p:nvPr>
            <p:ph type="ftr" sz="quarter" idx="11"/>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3857541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Footer Placeholder 2"/>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66781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3560377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097829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SI Transition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29403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35205667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3962400" cy="685800"/>
          </a:xfrm>
        </p:spPr>
        <p:txBody>
          <a:bodyPr anchor="ctr">
            <a:no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1447518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4267200" cy="685800"/>
          </a:xfrm>
        </p:spPr>
        <p:txBody>
          <a:bodyPr anchor="ctr">
            <a:noAutofit/>
          </a:bodyPr>
          <a:lstStyle>
            <a:lvl1pPr>
              <a:defRPr sz="3200">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p:cNvSpPr>
            <a:spLocks noGrp="1"/>
          </p:cNvSpPr>
          <p:nvPr>
            <p:ph type="ftr" sz="quarter" idx="11"/>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3962884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SI Transition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898159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Footer Placeholder 2"/>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23908585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4152260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2691968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3962400" cy="685800"/>
          </a:xfrm>
        </p:spPr>
        <p:txBody>
          <a:bodyPr anchor="ctr">
            <a:no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473760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4267200" cy="685800"/>
          </a:xfrm>
        </p:spPr>
        <p:txBody>
          <a:bodyPr anchor="ctr">
            <a:noAutofit/>
          </a:bodyPr>
          <a:lstStyle>
            <a:lvl1pPr>
              <a:defRPr sz="3200">
                <a:solidFill>
                  <a:schemeClr val="tx1">
                    <a:lumMod val="75000"/>
                    <a:lumOff val="25000"/>
                  </a:schemeClr>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p:cNvSpPr>
            <a:spLocks noGrp="1"/>
          </p:cNvSpPr>
          <p:nvPr>
            <p:ph type="ftr" sz="quarter" idx="11"/>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4164147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Footer Placeholder 2"/>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167533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280935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119824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SI Transition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90132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0"/>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599"/>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38976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0"/>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599"/>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66059792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0"/>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599"/>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a:solidFill>
                  <a:srgbClr val="FFFFFF"/>
                </a:solidFill>
              </a:rPr>
              <a:t>Custome text can be added through the footer</a:t>
            </a:r>
            <a:endParaRPr lang="en-US" dirty="0">
              <a:solidFill>
                <a:srgbClr val="FFFFFF"/>
              </a:solidFill>
            </a:endParaRPr>
          </a:p>
        </p:txBody>
      </p:sp>
    </p:spTree>
    <p:extLst>
      <p:ext uri="{BB962C8B-B14F-4D97-AF65-F5344CB8AC3E}">
        <p14:creationId xmlns:p14="http://schemas.microsoft.com/office/powerpoint/2010/main" val="210318939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m/url?sa=i&amp;rct=j&amp;q=crowd+of+friends&amp;source=images&amp;cd=&amp;cad=rja&amp;docid=_Kg02apSHNB_8M&amp;tbnid=gAr4S3ii07bSVM:&amp;ved=0CAUQjRw&amp;url=http://www.personalbrandingblog.com/social-networking-number-friends-vs-the-quality-of-each-friend/&amp;ei=roM-UeaoDsmsqgHugYGIDg&amp;bvm=bv.43287494,d.aWc&amp;psig=AFQjCNEGrU-T_gcj7ZxcDAtzwODJ-J2igQ&amp;ust=1363137731808180"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5.jpeg"/><Relationship Id="rId5" Type="http://schemas.openxmlformats.org/officeDocument/2006/relationships/image" Target="../media/image21.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hyperlink" Target="https://medium.com/@goSkwerl/who-typically-writes-csi-specification-section-31-8042f1cef7f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US" sz="7200" dirty="0">
                <a:solidFill>
                  <a:schemeClr val="tx1">
                    <a:lumMod val="75000"/>
                    <a:lumOff val="25000"/>
                  </a:schemeClr>
                </a:solidFill>
              </a:rPr>
              <a:t>Trade Shows</a:t>
            </a:r>
          </a:p>
        </p:txBody>
      </p:sp>
      <p:sp>
        <p:nvSpPr>
          <p:cNvPr id="7" name="Subtitle 6"/>
          <p:cNvSpPr>
            <a:spLocks noGrp="1"/>
          </p:cNvSpPr>
          <p:nvPr>
            <p:ph type="subTitle" idx="1"/>
          </p:nvPr>
        </p:nvSpPr>
        <p:spPr/>
        <p:txBody>
          <a:bodyPr/>
          <a:lstStyle/>
          <a:p>
            <a:r>
              <a:rPr lang="en-US" dirty="0"/>
              <a:t>Tips and Pointers for your Chapter.</a:t>
            </a:r>
          </a:p>
          <a:p>
            <a:endParaRPr lang="en-US" dirty="0"/>
          </a:p>
          <a:p>
            <a:endParaRPr lang="en-US" dirty="0"/>
          </a:p>
        </p:txBody>
      </p:sp>
    </p:spTree>
    <p:extLst>
      <p:ext uri="{BB962C8B-B14F-4D97-AF65-F5344CB8AC3E}">
        <p14:creationId xmlns:p14="http://schemas.microsoft.com/office/powerpoint/2010/main" val="2720445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    Good Friends</a:t>
            </a:r>
          </a:p>
        </p:txBody>
      </p:sp>
      <p:sp>
        <p:nvSpPr>
          <p:cNvPr id="10" name="Content Placeholder 8"/>
          <p:cNvSpPr>
            <a:spLocks noGrp="1"/>
          </p:cNvSpPr>
          <p:nvPr>
            <p:ph sz="half" idx="1"/>
          </p:nvPr>
        </p:nvSpPr>
        <p:spPr>
          <a:xfrm>
            <a:off x="76200" y="1219200"/>
            <a:ext cx="4419600" cy="4876800"/>
          </a:xfrm>
        </p:spPr>
        <p:txBody>
          <a:bodyPr>
            <a:normAutofit/>
          </a:bodyPr>
          <a:lstStyle/>
          <a:p>
            <a:r>
              <a:rPr lang="en-US" dirty="0"/>
              <a:t>Provide networking opportunities</a:t>
            </a:r>
          </a:p>
        </p:txBody>
      </p:sp>
      <p:pic>
        <p:nvPicPr>
          <p:cNvPr id="2056" name="Picture 8" descr="http://farm9.staticflickr.com/8310/8010398990_d9a45aba6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3048000"/>
            <a:ext cx="3653395" cy="243316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farm8.staticflickr.com/7198/7018387191_778171ff4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838200"/>
            <a:ext cx="3932028"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farm7.staticflickr.com/6191/6148958475_eae9cc79f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0600" y="3273981"/>
            <a:ext cx="3932028" cy="2618731"/>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a:spLocks noGrp="1"/>
          </p:cNvSpPr>
          <p:nvPr>
            <p:ph type="ftr" sz="quarter" idx="10"/>
          </p:nvPr>
        </p:nvSpPr>
        <p:spPr>
          <a:xfrm>
            <a:off x="1371600" y="6400799"/>
            <a:ext cx="7772400" cy="457201"/>
          </a:xfrm>
        </p:spPr>
        <p:txBody>
          <a:bodyPr>
            <a:normAutofit/>
          </a:bodyPr>
          <a:lstStyle/>
          <a:p>
            <a:pPr algn="r">
              <a:buNone/>
            </a:pPr>
            <a:r>
              <a:rPr lang="en-US" sz="1600" dirty="0">
                <a:solidFill>
                  <a:srgbClr val="FFFFFF"/>
                </a:solidFill>
              </a:rPr>
              <a:t>Southeast Region – Legacy Training - Trade Shows - 10</a:t>
            </a:r>
          </a:p>
        </p:txBody>
      </p:sp>
    </p:spTree>
    <p:extLst>
      <p:ext uri="{BB962C8B-B14F-4D97-AF65-F5344CB8AC3E}">
        <p14:creationId xmlns:p14="http://schemas.microsoft.com/office/powerpoint/2010/main" val="4100583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CSI Education </a:t>
            </a:r>
          </a:p>
        </p:txBody>
      </p:sp>
      <p:sp>
        <p:nvSpPr>
          <p:cNvPr id="14" name="Content Placeholder 13"/>
          <p:cNvSpPr>
            <a:spLocks noGrp="1"/>
          </p:cNvSpPr>
          <p:nvPr>
            <p:ph sz="half" idx="1"/>
          </p:nvPr>
        </p:nvSpPr>
        <p:spPr>
          <a:xfrm>
            <a:off x="27708" y="1447800"/>
            <a:ext cx="4468091" cy="3339376"/>
          </a:xfrm>
          <a:prstGeom prst="rect">
            <a:avLst/>
          </a:prstGeom>
        </p:spPr>
        <p:txBody>
          <a:bodyPr wrap="square">
            <a:spAutoFit/>
          </a:bodyPr>
          <a:lstStyle/>
          <a:p>
            <a:pPr>
              <a:spcBef>
                <a:spcPts val="600"/>
              </a:spcBef>
            </a:pPr>
            <a:r>
              <a:rPr lang="en-US" sz="2400" dirty="0"/>
              <a:t>Have Continuing Education Credit Classes</a:t>
            </a:r>
          </a:p>
          <a:p>
            <a:pPr marL="285750" indent="-285750">
              <a:spcBef>
                <a:spcPts val="600"/>
              </a:spcBef>
              <a:buFont typeface="Arial" pitchFamily="34" charset="0"/>
              <a:buChar char="•"/>
            </a:pPr>
            <a:r>
              <a:rPr lang="en-US" sz="2400" dirty="0"/>
              <a:t>Unique Education Programming</a:t>
            </a:r>
          </a:p>
          <a:p>
            <a:pPr marL="285750" indent="-285750">
              <a:spcBef>
                <a:spcPts val="600"/>
              </a:spcBef>
              <a:buFont typeface="Arial" pitchFamily="34" charset="0"/>
              <a:buChar char="•"/>
            </a:pPr>
            <a:r>
              <a:rPr lang="en-US" sz="2400" dirty="0"/>
              <a:t>Learn Construction Documentation &amp; Communication Skills</a:t>
            </a:r>
          </a:p>
          <a:p>
            <a:pPr marL="285750" indent="-285750">
              <a:spcBef>
                <a:spcPts val="600"/>
              </a:spcBef>
              <a:buFont typeface="Arial" pitchFamily="34" charset="0"/>
              <a:buChar char="•"/>
            </a:pPr>
            <a:endParaRPr lang="en-US" sz="2800"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3200400"/>
            <a:ext cx="267536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descr="shutterstock_4422826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800" y="914400"/>
            <a:ext cx="3048000" cy="203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3"/>
          <p:cNvSpPr>
            <a:spLocks noGrp="1"/>
          </p:cNvSpPr>
          <p:nvPr>
            <p:ph type="ftr" sz="quarter" idx="10"/>
          </p:nvPr>
        </p:nvSpPr>
        <p:spPr>
          <a:xfrm>
            <a:off x="1371600" y="6400799"/>
            <a:ext cx="7772400" cy="457201"/>
          </a:xfrm>
        </p:spPr>
        <p:txBody>
          <a:bodyPr>
            <a:normAutofit/>
          </a:bodyPr>
          <a:lstStyle/>
          <a:p>
            <a:pPr algn="r">
              <a:buNone/>
            </a:pPr>
            <a:r>
              <a:rPr lang="en-US" sz="1600" dirty="0">
                <a:solidFill>
                  <a:srgbClr val="FFFFFF"/>
                </a:solidFill>
              </a:rPr>
              <a:t>Southeast Region – Legacy Training - Trade Shows - 11</a:t>
            </a:r>
          </a:p>
        </p:txBody>
      </p:sp>
    </p:spTree>
    <p:extLst>
      <p:ext uri="{BB962C8B-B14F-4D97-AF65-F5344CB8AC3E}">
        <p14:creationId xmlns:p14="http://schemas.microsoft.com/office/powerpoint/2010/main" val="2063482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CSI Memberships</a:t>
            </a:r>
          </a:p>
        </p:txBody>
      </p:sp>
      <p:sp>
        <p:nvSpPr>
          <p:cNvPr id="14" name="Content Placeholder 13"/>
          <p:cNvSpPr>
            <a:spLocks noGrp="1"/>
          </p:cNvSpPr>
          <p:nvPr>
            <p:ph sz="half" idx="1"/>
          </p:nvPr>
        </p:nvSpPr>
        <p:spPr>
          <a:xfrm>
            <a:off x="0" y="1295400"/>
            <a:ext cx="4419600" cy="1015663"/>
          </a:xfrm>
          <a:prstGeom prst="rect">
            <a:avLst/>
          </a:prstGeom>
        </p:spPr>
        <p:txBody>
          <a:bodyPr wrap="square">
            <a:spAutoFit/>
          </a:bodyPr>
          <a:lstStyle/>
          <a:p>
            <a:pPr marL="0" lvl="0" indent="0">
              <a:spcBef>
                <a:spcPts val="600"/>
              </a:spcBef>
              <a:buNone/>
            </a:pPr>
            <a:r>
              <a:rPr lang="en-US" sz="2000" b="1" dirty="0"/>
              <a:t>Promote </a:t>
            </a:r>
            <a:r>
              <a:rPr lang="en-US" sz="2000" dirty="0"/>
              <a:t>CSI publications tools including The Construction Specifier and CSI Weekly. </a:t>
            </a:r>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2819400"/>
            <a:ext cx="2743200" cy="2857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4"/>
          <p:cNvPicPr>
            <a:picLocks noGrp="1" noChangeAspect="1" noChangeArrowheads="1"/>
          </p:cNvPicPr>
          <p:nvPr>
            <p:ph sz="quarter" idx="10"/>
          </p:nvPr>
        </p:nvPicPr>
        <p:blipFill>
          <a:blip r:embed="rId4" cstate="print">
            <a:extLst>
              <a:ext uri="{28A0092B-C50C-407E-A947-70E740481C1C}">
                <a14:useLocalDpi xmlns:a14="http://schemas.microsoft.com/office/drawing/2010/main" val="0"/>
              </a:ext>
            </a:extLst>
          </a:blip>
          <a:srcRect/>
          <a:stretch>
            <a:fillRect/>
          </a:stretch>
        </p:blipFill>
        <p:spPr bwMode="auto">
          <a:xfrm>
            <a:off x="4724400" y="762000"/>
            <a:ext cx="4131707"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ooter Placeholder 3"/>
          <p:cNvSpPr>
            <a:spLocks noGrp="1"/>
          </p:cNvSpPr>
          <p:nvPr>
            <p:ph type="ftr" sz="quarter" idx="10"/>
          </p:nvPr>
        </p:nvSpPr>
        <p:spPr>
          <a:xfrm>
            <a:off x="1371600" y="6400799"/>
            <a:ext cx="7772400" cy="457201"/>
          </a:xfrm>
        </p:spPr>
        <p:txBody>
          <a:bodyPr>
            <a:normAutofit/>
          </a:bodyPr>
          <a:lstStyle/>
          <a:p>
            <a:pPr algn="r">
              <a:buNone/>
            </a:pPr>
            <a:r>
              <a:rPr lang="en-US" sz="1600" dirty="0">
                <a:solidFill>
                  <a:srgbClr val="FFFFFF"/>
                </a:solidFill>
              </a:rPr>
              <a:t>Southeast Region – Legacy Training - Trade Shows - 12</a:t>
            </a:r>
          </a:p>
        </p:txBody>
      </p:sp>
    </p:spTree>
    <p:extLst>
      <p:ext uri="{BB962C8B-B14F-4D97-AF65-F5344CB8AC3E}">
        <p14:creationId xmlns:p14="http://schemas.microsoft.com/office/powerpoint/2010/main" val="1806722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 with CSI</a:t>
            </a:r>
          </a:p>
        </p:txBody>
      </p:sp>
      <p:sp>
        <p:nvSpPr>
          <p:cNvPr id="3" name="Footer Placeholder 2"/>
          <p:cNvSpPr>
            <a:spLocks noGrp="1"/>
          </p:cNvSpPr>
          <p:nvPr>
            <p:ph type="ftr" sz="quarter" idx="10"/>
          </p:nvPr>
        </p:nvSpPr>
        <p:spPr/>
        <p:txBody>
          <a:bodyPr/>
          <a:lstStyle/>
          <a:p>
            <a:r>
              <a:rPr lang="en-US" dirty="0">
                <a:solidFill>
                  <a:srgbClr val="FFFFFF"/>
                </a:solidFill>
              </a:rPr>
              <a:t>Southeast Region – Legacy Training - Trade Shows - 13</a:t>
            </a: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2150" y="1243013"/>
            <a:ext cx="7029450" cy="485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C:\Users\Joy\Desktop\linkedin-logo.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6800" y="1295399"/>
            <a:ext cx="573910" cy="60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Joy\Desktop\Twitter_logo.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6800" y="2209800"/>
            <a:ext cx="638174" cy="624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Joy\Desktop\facebook-icon.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7571" y="3309361"/>
            <a:ext cx="597403" cy="597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C:\Users\Joy\Desktop\subscribe.jpg"/>
          <p:cNvPicPr>
            <a:picLocks noChangeAspect="1" noChangeArrowheads="1"/>
          </p:cNvPicPr>
          <p:nvPr/>
        </p:nvPicPr>
        <p:blipFill>
          <a:blip r:embed="rId7" cstate="print">
            <a:clrChange>
              <a:clrFrom>
                <a:srgbClr val="FFFBFC"/>
              </a:clrFrom>
              <a:clrTo>
                <a:srgbClr val="FFFBFC">
                  <a:alpha val="0"/>
                </a:srgbClr>
              </a:clrTo>
            </a:clrChange>
            <a:extLst>
              <a:ext uri="{28A0092B-C50C-407E-A947-70E740481C1C}">
                <a14:useLocalDpi xmlns:a14="http://schemas.microsoft.com/office/drawing/2010/main" val="0"/>
              </a:ext>
            </a:extLst>
          </a:blip>
          <a:srcRect/>
          <a:stretch>
            <a:fillRect/>
          </a:stretch>
        </p:blipFill>
        <p:spPr bwMode="auto">
          <a:xfrm>
            <a:off x="449263" y="4267200"/>
            <a:ext cx="1455737" cy="47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8347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Friendships grow</a:t>
            </a:r>
          </a:p>
        </p:txBody>
      </p:sp>
      <p:sp>
        <p:nvSpPr>
          <p:cNvPr id="3" name="Content Placeholder 2"/>
          <p:cNvSpPr>
            <a:spLocks noGrp="1"/>
          </p:cNvSpPr>
          <p:nvPr>
            <p:ph idx="1"/>
          </p:nvPr>
        </p:nvSpPr>
        <p:spPr/>
        <p:txBody>
          <a:bodyPr/>
          <a:lstStyle/>
          <a:p>
            <a:pPr marL="0" indent="0" algn="ctr">
              <a:buNone/>
            </a:pPr>
            <a:endParaRPr lang="en-US" sz="3600" dirty="0"/>
          </a:p>
          <a:p>
            <a:pPr marL="0" indent="0" algn="ctr">
              <a:buNone/>
            </a:pPr>
            <a:endParaRPr lang="en-US" sz="3600" dirty="0"/>
          </a:p>
          <a:p>
            <a:endParaRPr lang="en-US" dirty="0"/>
          </a:p>
        </p:txBody>
      </p:sp>
      <p:sp>
        <p:nvSpPr>
          <p:cNvPr id="8" name="TextBox 7"/>
          <p:cNvSpPr txBox="1"/>
          <p:nvPr/>
        </p:nvSpPr>
        <p:spPr>
          <a:xfrm>
            <a:off x="5715000" y="3048000"/>
            <a:ext cx="2819400" cy="369332"/>
          </a:xfrm>
          <a:prstGeom prst="rect">
            <a:avLst/>
          </a:prstGeom>
          <a:noFill/>
        </p:spPr>
        <p:txBody>
          <a:bodyPr wrap="square" rtlCol="0">
            <a:spAutoFit/>
          </a:bodyPr>
          <a:lstStyle/>
          <a:p>
            <a:endParaRPr lang="en-US" dirty="0"/>
          </a:p>
        </p:txBody>
      </p:sp>
      <p:pic>
        <p:nvPicPr>
          <p:cNvPr id="56322" name="Picture 2" descr="http://bloginitiative.typepad.com/photos/uncategorized/crowd.jpg">
            <a:hlinkClick r:id="rId3"/>
          </p:cNvPr>
          <p:cNvPicPr>
            <a:picLocks noChangeAspect="1" noChangeArrowheads="1"/>
          </p:cNvPicPr>
          <p:nvPr/>
        </p:nvPicPr>
        <p:blipFill>
          <a:blip r:embed="rId4" cstate="print"/>
          <a:srcRect/>
          <a:stretch>
            <a:fillRect/>
          </a:stretch>
        </p:blipFill>
        <p:spPr bwMode="auto">
          <a:xfrm>
            <a:off x="1752600" y="1828800"/>
            <a:ext cx="5343525" cy="3552825"/>
          </a:xfrm>
          <a:prstGeom prst="rect">
            <a:avLst/>
          </a:prstGeom>
          <a:noFill/>
        </p:spPr>
      </p:pic>
      <p:sp>
        <p:nvSpPr>
          <p:cNvPr id="6" name="Footer Placeholder 3"/>
          <p:cNvSpPr>
            <a:spLocks noGrp="1"/>
          </p:cNvSpPr>
          <p:nvPr>
            <p:ph type="ftr" sz="quarter" idx="10"/>
          </p:nvPr>
        </p:nvSpPr>
        <p:spPr>
          <a:xfrm>
            <a:off x="1371600" y="6400799"/>
            <a:ext cx="7772400" cy="457201"/>
          </a:xfrm>
        </p:spPr>
        <p:txBody>
          <a:bodyPr/>
          <a:lstStyle/>
          <a:p>
            <a:r>
              <a:rPr lang="en-US" dirty="0">
                <a:solidFill>
                  <a:srgbClr val="FFFFFF"/>
                </a:solidFill>
              </a:rPr>
              <a:t>Southeast Region – Legacy Training - Trade Shows - 14</a:t>
            </a:r>
          </a:p>
        </p:txBody>
      </p:sp>
    </p:spTree>
    <p:extLst>
      <p:ext uri="{BB962C8B-B14F-4D97-AF65-F5344CB8AC3E}">
        <p14:creationId xmlns:p14="http://schemas.microsoft.com/office/powerpoint/2010/main" val="613968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246B3C-0181-4157-806F-E52CBEFB1352}"/>
              </a:ext>
            </a:extLst>
          </p:cNvPr>
          <p:cNvSpPr>
            <a:spLocks noGrp="1"/>
          </p:cNvSpPr>
          <p:nvPr>
            <p:ph type="ctrTitle"/>
          </p:nvPr>
        </p:nvSpPr>
        <p:spPr/>
        <p:txBody>
          <a:bodyPr/>
          <a:lstStyle/>
          <a:p>
            <a:r>
              <a:rPr lang="en-US" dirty="0"/>
              <a:t>Chapter Tips and Pointers</a:t>
            </a:r>
          </a:p>
        </p:txBody>
      </p:sp>
      <p:sp>
        <p:nvSpPr>
          <p:cNvPr id="5" name="Subtitle 4">
            <a:extLst>
              <a:ext uri="{FF2B5EF4-FFF2-40B4-BE49-F238E27FC236}">
                <a16:creationId xmlns:a16="http://schemas.microsoft.com/office/drawing/2014/main" id="{EAF14B1F-F73C-44A7-84C6-43C27D9C1302}"/>
              </a:ext>
            </a:extLst>
          </p:cNvPr>
          <p:cNvSpPr>
            <a:spLocks noGrp="1"/>
          </p:cNvSpPr>
          <p:nvPr>
            <p:ph type="subTitle" idx="1"/>
          </p:nvPr>
        </p:nvSpPr>
        <p:spPr/>
        <p:txBody>
          <a:bodyPr/>
          <a:lstStyle/>
          <a:p>
            <a:r>
              <a:rPr lang="en-US" dirty="0"/>
              <a:t>Southeast Region</a:t>
            </a:r>
          </a:p>
        </p:txBody>
      </p:sp>
      <p:sp>
        <p:nvSpPr>
          <p:cNvPr id="3" name="Footer Placeholder 2">
            <a:extLst>
              <a:ext uri="{FF2B5EF4-FFF2-40B4-BE49-F238E27FC236}">
                <a16:creationId xmlns:a16="http://schemas.microsoft.com/office/drawing/2014/main" id="{3655703C-2798-42EE-8FB7-76E22BA2195F}"/>
              </a:ext>
            </a:extLst>
          </p:cNvPr>
          <p:cNvSpPr>
            <a:spLocks noGrp="1"/>
          </p:cNvSpPr>
          <p:nvPr>
            <p:ph type="ftr" sz="quarter" idx="4294967295"/>
          </p:nvPr>
        </p:nvSpPr>
        <p:spPr>
          <a:xfrm>
            <a:off x="1371600" y="6324600"/>
            <a:ext cx="7772400" cy="457200"/>
          </a:xfrm>
        </p:spPr>
        <p:txBody>
          <a:bodyPr/>
          <a:lstStyle/>
          <a:p>
            <a:r>
              <a:rPr lang="en-US" dirty="0">
                <a:solidFill>
                  <a:srgbClr val="FFFFFF"/>
                </a:solidFill>
              </a:rPr>
              <a:t>footer</a:t>
            </a:r>
          </a:p>
        </p:txBody>
      </p:sp>
    </p:spTree>
    <p:extLst>
      <p:ext uri="{BB962C8B-B14F-4D97-AF65-F5344CB8AC3E}">
        <p14:creationId xmlns:p14="http://schemas.microsoft.com/office/powerpoint/2010/main" val="3362489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Have a Theme for the Day/Event </a:t>
            </a:r>
          </a:p>
        </p:txBody>
      </p:sp>
      <p:sp>
        <p:nvSpPr>
          <p:cNvPr id="3" name="Content Placeholder 2"/>
          <p:cNvSpPr>
            <a:spLocks noGrp="1"/>
          </p:cNvSpPr>
          <p:nvPr>
            <p:ph idx="1"/>
          </p:nvPr>
        </p:nvSpPr>
        <p:spPr/>
        <p:txBody>
          <a:bodyPr>
            <a:normAutofit lnSpcReduction="10000"/>
          </a:bodyPr>
          <a:lstStyle/>
          <a:p>
            <a:pPr marL="0" indent="0"/>
            <a:endParaRPr lang="en-US" sz="3600" dirty="0"/>
          </a:p>
          <a:p>
            <a:pPr marL="0" indent="0"/>
            <a:r>
              <a:rPr lang="en-US" sz="3600" dirty="0"/>
              <a:t> </a:t>
            </a:r>
            <a:r>
              <a:rPr lang="en-US" sz="3600" b="1" dirty="0"/>
              <a:t>Full Construction Products</a:t>
            </a:r>
          </a:p>
          <a:p>
            <a:pPr marL="0" indent="0"/>
            <a:r>
              <a:rPr lang="en-US" sz="3600" b="1" dirty="0"/>
              <a:t> Building Envelope</a:t>
            </a:r>
          </a:p>
          <a:p>
            <a:pPr marL="0" indent="0"/>
            <a:r>
              <a:rPr lang="en-US" sz="3600" b="1" dirty="0"/>
              <a:t> Interior Finishes</a:t>
            </a:r>
          </a:p>
          <a:p>
            <a:pPr marL="0" indent="0"/>
            <a:r>
              <a:rPr lang="en-US" sz="3600" b="1" dirty="0"/>
              <a:t> Student Activities</a:t>
            </a:r>
          </a:p>
          <a:p>
            <a:pPr marL="0" indent="0"/>
            <a:r>
              <a:rPr lang="en-US" sz="3600" b="1" dirty="0"/>
              <a:t> Interaction between Construction</a:t>
            </a:r>
          </a:p>
          <a:p>
            <a:pPr marL="0" indent="0">
              <a:buNone/>
            </a:pPr>
            <a:r>
              <a:rPr lang="en-US" sz="3600" b="1" dirty="0"/>
              <a:t>  Parties</a:t>
            </a:r>
          </a:p>
          <a:p>
            <a:pPr marL="0" indent="0">
              <a:buNone/>
            </a:pPr>
            <a:r>
              <a:rPr lang="en-US" sz="3600" b="1" dirty="0"/>
              <a:t>     </a:t>
            </a:r>
            <a:r>
              <a:rPr lang="en-US" sz="3600" b="1" dirty="0" err="1"/>
              <a:t>ie</a:t>
            </a:r>
            <a:r>
              <a:rPr lang="en-US" sz="3600" b="1" dirty="0"/>
              <a:t>: Chicago Chapter’s CSI to Eye</a:t>
            </a:r>
          </a:p>
          <a:p>
            <a:endParaRPr lang="en-US" dirty="0"/>
          </a:p>
        </p:txBody>
      </p:sp>
      <p:sp>
        <p:nvSpPr>
          <p:cNvPr id="8" name="TextBox 7"/>
          <p:cNvSpPr txBox="1"/>
          <p:nvPr/>
        </p:nvSpPr>
        <p:spPr>
          <a:xfrm>
            <a:off x="5715000" y="3048000"/>
            <a:ext cx="2819400" cy="369332"/>
          </a:xfrm>
          <a:prstGeom prst="rect">
            <a:avLst/>
          </a:prstGeom>
          <a:noFill/>
        </p:spPr>
        <p:txBody>
          <a:bodyPr wrap="square" rtlCol="0">
            <a:spAutoFit/>
          </a:bodyPr>
          <a:lstStyle/>
          <a:p>
            <a:endParaRPr lang="en-US" dirty="0"/>
          </a:p>
        </p:txBody>
      </p:sp>
      <p:sp>
        <p:nvSpPr>
          <p:cNvPr id="5" name="Footer Placeholder 3"/>
          <p:cNvSpPr>
            <a:spLocks noGrp="1"/>
          </p:cNvSpPr>
          <p:nvPr>
            <p:ph type="ftr" sz="quarter" idx="10"/>
          </p:nvPr>
        </p:nvSpPr>
        <p:spPr>
          <a:xfrm>
            <a:off x="1371600" y="6400799"/>
            <a:ext cx="7772400" cy="457201"/>
          </a:xfrm>
        </p:spPr>
        <p:txBody>
          <a:bodyPr/>
          <a:lstStyle/>
          <a:p>
            <a:r>
              <a:rPr lang="en-US" dirty="0">
                <a:solidFill>
                  <a:srgbClr val="FFFFFF"/>
                </a:solidFill>
              </a:rPr>
              <a:t>Southeast Region – Legacy Training - Trade Shows - 16</a:t>
            </a:r>
          </a:p>
        </p:txBody>
      </p:sp>
    </p:spTree>
    <p:extLst>
      <p:ext uri="{BB962C8B-B14F-4D97-AF65-F5344CB8AC3E}">
        <p14:creationId xmlns:p14="http://schemas.microsoft.com/office/powerpoint/2010/main" val="3667970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76250"/>
            <a:ext cx="4495800" cy="685800"/>
          </a:xfrm>
        </p:spPr>
        <p:txBody>
          <a:bodyPr/>
          <a:lstStyle/>
          <a:p>
            <a:r>
              <a:rPr lang="en-US" sz="2800" dirty="0"/>
              <a:t>Costs to watch out for</a:t>
            </a:r>
          </a:p>
        </p:txBody>
      </p:sp>
      <p:sp>
        <p:nvSpPr>
          <p:cNvPr id="6" name="Text Placeholder 5"/>
          <p:cNvSpPr txBox="1">
            <a:spLocks noGrp="1"/>
          </p:cNvSpPr>
          <p:nvPr>
            <p:ph sz="half" idx="1"/>
          </p:nvPr>
        </p:nvSpPr>
        <p:spPr>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t> Conference style venues – most expensive</a:t>
            </a:r>
          </a:p>
          <a:p>
            <a:r>
              <a:rPr lang="en-US" b="1" dirty="0"/>
              <a:t>Representatives can bring projectors</a:t>
            </a:r>
            <a:endParaRPr lang="en-US" dirty="0"/>
          </a:p>
        </p:txBody>
      </p:sp>
      <p:sp>
        <p:nvSpPr>
          <p:cNvPr id="8" name="Text Placeholder 5"/>
          <p:cNvSpPr txBox="1">
            <a:spLocks noGrp="1"/>
          </p:cNvSpPr>
          <p:nvPr>
            <p:ph sz="quarter" idx="10"/>
          </p:nvPr>
        </p:nvSpPr>
        <p:spPr>
          <a:xfrm>
            <a:off x="4572000" y="503382"/>
            <a:ext cx="4395537" cy="54864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b="1" dirty="0"/>
          </a:p>
          <a:p>
            <a:pPr marL="0" indent="0">
              <a:buNone/>
            </a:pPr>
            <a:endParaRPr lang="en-US" b="1" dirty="0"/>
          </a:p>
        </p:txBody>
      </p:sp>
      <p:pic>
        <p:nvPicPr>
          <p:cNvPr id="1026" name="Picture 2" descr="C:\Users\ksolomon\AppData\Local\Microsoft\Windows\Temporary Internet Files\Content.IE5\UQWH0IVO\7533044750_cefb514c1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53600" y="4495800"/>
            <a:ext cx="2579525" cy="171796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solomon\AppData\Local\Microsoft\Windows\Temporary Internet Files\Content.IE5\O99CNS4M\6149484854_9789ddcbf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15600" y="503382"/>
            <a:ext cx="240270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farm8.staticflickr.com/7119/7536504384_ef00064c8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0400" y="2363680"/>
            <a:ext cx="1600200" cy="1818409"/>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3"/>
          <p:cNvSpPr>
            <a:spLocks noGrp="1"/>
          </p:cNvSpPr>
          <p:nvPr>
            <p:ph type="ftr" sz="quarter" idx="10"/>
          </p:nvPr>
        </p:nvSpPr>
        <p:spPr>
          <a:xfrm>
            <a:off x="1371600" y="6400799"/>
            <a:ext cx="7772400" cy="457201"/>
          </a:xfrm>
        </p:spPr>
        <p:txBody>
          <a:bodyPr>
            <a:normAutofit/>
          </a:bodyPr>
          <a:lstStyle/>
          <a:p>
            <a:pPr algn="r">
              <a:buNone/>
            </a:pPr>
            <a:r>
              <a:rPr lang="en-US" sz="1600" b="1" dirty="0">
                <a:solidFill>
                  <a:srgbClr val="FFFFFF"/>
                </a:solidFill>
              </a:rPr>
              <a:t>Southeast Region – Legacy Training - Trade Shows - 17</a:t>
            </a:r>
          </a:p>
        </p:txBody>
      </p:sp>
      <p:pic>
        <p:nvPicPr>
          <p:cNvPr id="13" name="Picture 2" descr="C:\Users\thadg\AppData\Local\Microsoft\Windows\Temporary Internet Files\Content.IE5\DPY9I6PS\money2[1].png">
            <a:extLst>
              <a:ext uri="{FF2B5EF4-FFF2-40B4-BE49-F238E27FC236}">
                <a16:creationId xmlns:a16="http://schemas.microsoft.com/office/drawing/2014/main" id="{02C13433-F1BA-4831-8111-5678B129FA5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1100" y="2286000"/>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thadg\AppData\Local\Microsoft\Windows\Temporary Internet Files\Content.IE5\DPY9I6PS\money2[1].png">
            <a:extLst>
              <a:ext uri="{FF2B5EF4-FFF2-40B4-BE49-F238E27FC236}">
                <a16:creationId xmlns:a16="http://schemas.microsoft.com/office/drawing/2014/main" id="{EC9935F9-F9C8-4A09-B01E-85CCB428EF5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05676" y="2278602"/>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thadg\AppData\Local\Microsoft\Windows\Temporary Internet Files\Content.IE5\DPY9I6PS\money2[1].png">
            <a:extLst>
              <a:ext uri="{FF2B5EF4-FFF2-40B4-BE49-F238E27FC236}">
                <a16:creationId xmlns:a16="http://schemas.microsoft.com/office/drawing/2014/main" id="{9B369214-AD9C-40DC-A031-29B8A3383B0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20252" y="2286000"/>
            <a:ext cx="137160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644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76250"/>
            <a:ext cx="4495800" cy="685800"/>
          </a:xfrm>
        </p:spPr>
        <p:txBody>
          <a:bodyPr/>
          <a:lstStyle/>
          <a:p>
            <a:r>
              <a:rPr lang="en-US" sz="2800" dirty="0"/>
              <a:t>Committees</a:t>
            </a:r>
          </a:p>
        </p:txBody>
      </p:sp>
      <p:sp>
        <p:nvSpPr>
          <p:cNvPr id="6" name="Text Placeholder 5"/>
          <p:cNvSpPr txBox="1">
            <a:spLocks noGrp="1"/>
          </p:cNvSpPr>
          <p:nvPr>
            <p:ph sz="half" idx="1"/>
          </p:nvPr>
        </p:nvSpPr>
        <p:spPr>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t> </a:t>
            </a:r>
            <a:r>
              <a:rPr lang="en-US" sz="2000" dirty="0"/>
              <a:t>Help spread the workload</a:t>
            </a:r>
          </a:p>
          <a:p>
            <a:r>
              <a:rPr lang="en-US" sz="2000" dirty="0"/>
              <a:t> Venue</a:t>
            </a:r>
          </a:p>
          <a:p>
            <a:r>
              <a:rPr lang="en-US" sz="2000" dirty="0"/>
              <a:t>Registration</a:t>
            </a:r>
          </a:p>
          <a:p>
            <a:r>
              <a:rPr lang="en-US" sz="2000" dirty="0"/>
              <a:t>Online Registration and Website</a:t>
            </a:r>
          </a:p>
          <a:p>
            <a:r>
              <a:rPr lang="en-US" sz="2000" dirty="0"/>
              <a:t>Event Sponsorship</a:t>
            </a:r>
          </a:p>
          <a:p>
            <a:r>
              <a:rPr lang="en-US" sz="2000" dirty="0"/>
              <a:t>Education/Seminar Marketing</a:t>
            </a:r>
          </a:p>
          <a:p>
            <a:r>
              <a:rPr lang="en-US" sz="2000" dirty="0"/>
              <a:t>Booth Sales</a:t>
            </a:r>
          </a:p>
          <a:p>
            <a:r>
              <a:rPr lang="en-US" sz="2000" dirty="0"/>
              <a:t>Finance</a:t>
            </a:r>
          </a:p>
          <a:p>
            <a:r>
              <a:rPr lang="en-US" sz="2000" dirty="0"/>
              <a:t>Communications</a:t>
            </a:r>
          </a:p>
          <a:p>
            <a:r>
              <a:rPr lang="en-US" sz="2000" dirty="0"/>
              <a:t>Show Stewards</a:t>
            </a:r>
          </a:p>
          <a:p>
            <a:r>
              <a:rPr lang="en-US" sz="2000" dirty="0"/>
              <a:t>Dock Coordinator</a:t>
            </a:r>
          </a:p>
          <a:p>
            <a:r>
              <a:rPr lang="en-US" sz="2000" dirty="0"/>
              <a:t>Student Activities</a:t>
            </a:r>
          </a:p>
          <a:p>
            <a:endParaRPr lang="en-US" sz="2000" dirty="0"/>
          </a:p>
        </p:txBody>
      </p:sp>
      <p:sp>
        <p:nvSpPr>
          <p:cNvPr id="8" name="Text Placeholder 5"/>
          <p:cNvSpPr txBox="1">
            <a:spLocks noGrp="1"/>
          </p:cNvSpPr>
          <p:nvPr>
            <p:ph sz="quarter" idx="10"/>
          </p:nvPr>
        </p:nvSpPr>
        <p:spPr>
          <a:xfrm>
            <a:off x="4572000" y="503382"/>
            <a:ext cx="4395537" cy="54864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b="1" dirty="0"/>
          </a:p>
          <a:p>
            <a:pPr marL="0" indent="0">
              <a:buNone/>
            </a:pPr>
            <a:endParaRPr lang="en-US" b="1" dirty="0"/>
          </a:p>
        </p:txBody>
      </p:sp>
      <p:pic>
        <p:nvPicPr>
          <p:cNvPr id="1026" name="Picture 2" descr="C:\Users\ksolomon\AppData\Local\Microsoft\Windows\Temporary Internet Files\Content.IE5\UQWH0IVO\7533044750_cefb514c1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53600" y="4495800"/>
            <a:ext cx="2579525" cy="171796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solomon\AppData\Local\Microsoft\Windows\Temporary Internet Files\Content.IE5\O99CNS4M\6149484854_9789ddcbf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15600" y="503382"/>
            <a:ext cx="240270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farm8.staticflickr.com/7119/7536504384_ef00064c8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0400" y="2363680"/>
            <a:ext cx="1600200" cy="1818409"/>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3"/>
          <p:cNvSpPr>
            <a:spLocks noGrp="1"/>
          </p:cNvSpPr>
          <p:nvPr>
            <p:ph type="ftr" sz="quarter" idx="10"/>
          </p:nvPr>
        </p:nvSpPr>
        <p:spPr>
          <a:xfrm>
            <a:off x="1371600" y="6400799"/>
            <a:ext cx="7772400" cy="457201"/>
          </a:xfrm>
        </p:spPr>
        <p:txBody>
          <a:bodyPr>
            <a:normAutofit/>
          </a:bodyPr>
          <a:lstStyle/>
          <a:p>
            <a:pPr algn="r">
              <a:buNone/>
            </a:pPr>
            <a:r>
              <a:rPr lang="en-US" sz="1600" b="1" dirty="0">
                <a:solidFill>
                  <a:srgbClr val="FFFFFF"/>
                </a:solidFill>
              </a:rPr>
              <a:t>Southeast Region – Legacy Training - Trade Shows - 18</a:t>
            </a:r>
          </a:p>
        </p:txBody>
      </p:sp>
      <p:pic>
        <p:nvPicPr>
          <p:cNvPr id="10" name="Content Placeholder 5">
            <a:extLst>
              <a:ext uri="{FF2B5EF4-FFF2-40B4-BE49-F238E27FC236}">
                <a16:creationId xmlns:a16="http://schemas.microsoft.com/office/drawing/2014/main" id="{220624BA-D1F1-460E-87CF-860D637D32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000" y="2286000"/>
            <a:ext cx="4267200" cy="1533525"/>
          </a:xfrm>
          <a:prstGeom prst="rect">
            <a:avLst/>
          </a:prstGeom>
        </p:spPr>
      </p:pic>
    </p:spTree>
    <p:extLst>
      <p:ext uri="{BB962C8B-B14F-4D97-AF65-F5344CB8AC3E}">
        <p14:creationId xmlns:p14="http://schemas.microsoft.com/office/powerpoint/2010/main" val="1132776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3962400" cy="304800"/>
          </a:xfrm>
        </p:spPr>
        <p:txBody>
          <a:bodyPr/>
          <a:lstStyle/>
          <a:p>
            <a:r>
              <a:rPr lang="en-US" sz="2800" dirty="0"/>
              <a:t>Planning Milestones</a:t>
            </a:r>
          </a:p>
        </p:txBody>
      </p:sp>
      <p:sp>
        <p:nvSpPr>
          <p:cNvPr id="4" name="Content Placeholder 3"/>
          <p:cNvSpPr>
            <a:spLocks noGrp="1"/>
          </p:cNvSpPr>
          <p:nvPr>
            <p:ph sz="quarter" idx="10"/>
          </p:nvPr>
        </p:nvSpPr>
        <p:spPr/>
        <p:txBody>
          <a:bodyPr>
            <a:normAutofit/>
          </a:bodyPr>
          <a:lstStyle/>
          <a:p>
            <a:pPr marL="0" indent="0">
              <a:lnSpc>
                <a:spcPct val="150000"/>
              </a:lnSpc>
              <a:spcBef>
                <a:spcPts val="0"/>
              </a:spcBef>
              <a:buNone/>
            </a:pPr>
            <a:r>
              <a:rPr lang="en-US" sz="1800" b="1" dirty="0">
                <a:solidFill>
                  <a:schemeClr val="tx1"/>
                </a:solidFill>
              </a:rPr>
              <a:t>     After current show, start planning</a:t>
            </a:r>
          </a:p>
          <a:p>
            <a:pPr marL="0" indent="0">
              <a:lnSpc>
                <a:spcPct val="150000"/>
              </a:lnSpc>
              <a:spcBef>
                <a:spcPts val="0"/>
              </a:spcBef>
              <a:buNone/>
            </a:pPr>
            <a:r>
              <a:rPr lang="en-US" sz="1800" b="1" dirty="0">
                <a:solidFill>
                  <a:schemeClr val="tx1"/>
                </a:solidFill>
              </a:rPr>
              <a:t>     for next one.</a:t>
            </a:r>
          </a:p>
          <a:p>
            <a:pPr>
              <a:lnSpc>
                <a:spcPct val="150000"/>
              </a:lnSpc>
              <a:spcBef>
                <a:spcPts val="0"/>
              </a:spcBef>
            </a:pPr>
            <a:r>
              <a:rPr lang="en-US" sz="1800" b="1" dirty="0">
                <a:solidFill>
                  <a:schemeClr val="tx1"/>
                </a:solidFill>
              </a:rPr>
              <a:t>12 Months -</a:t>
            </a:r>
          </a:p>
          <a:p>
            <a:pPr marL="0" indent="0">
              <a:lnSpc>
                <a:spcPct val="150000"/>
              </a:lnSpc>
              <a:spcBef>
                <a:spcPts val="0"/>
              </a:spcBef>
              <a:buNone/>
            </a:pPr>
            <a:r>
              <a:rPr lang="en-US" sz="1800" b="1" dirty="0">
                <a:solidFill>
                  <a:schemeClr val="tx1"/>
                </a:solidFill>
              </a:rPr>
              <a:t>     - Lessons Learned Meeting</a:t>
            </a:r>
          </a:p>
          <a:p>
            <a:pPr marL="0" indent="0">
              <a:lnSpc>
                <a:spcPct val="150000"/>
              </a:lnSpc>
              <a:spcBef>
                <a:spcPts val="0"/>
              </a:spcBef>
              <a:buNone/>
            </a:pPr>
            <a:r>
              <a:rPr lang="en-US" sz="1800" b="1" dirty="0">
                <a:solidFill>
                  <a:schemeClr val="tx1"/>
                </a:solidFill>
              </a:rPr>
              <a:t>     - Search or confirm venue</a:t>
            </a:r>
          </a:p>
          <a:p>
            <a:pPr marL="0" indent="0">
              <a:lnSpc>
                <a:spcPct val="150000"/>
              </a:lnSpc>
              <a:spcBef>
                <a:spcPts val="0"/>
              </a:spcBef>
              <a:buNone/>
            </a:pPr>
            <a:r>
              <a:rPr lang="en-US" sz="1800" b="1" dirty="0">
                <a:solidFill>
                  <a:schemeClr val="tx1"/>
                </a:solidFill>
              </a:rPr>
              <a:t>     - Set date</a:t>
            </a:r>
          </a:p>
          <a:p>
            <a:pPr>
              <a:lnSpc>
                <a:spcPct val="150000"/>
              </a:lnSpc>
              <a:spcBef>
                <a:spcPts val="0"/>
              </a:spcBef>
            </a:pPr>
            <a:r>
              <a:rPr lang="en-US" sz="1800" b="1" dirty="0">
                <a:solidFill>
                  <a:schemeClr val="tx1"/>
                </a:solidFill>
              </a:rPr>
              <a:t>10 Months -</a:t>
            </a:r>
          </a:p>
          <a:p>
            <a:pPr marL="0" indent="0">
              <a:lnSpc>
                <a:spcPct val="150000"/>
              </a:lnSpc>
              <a:spcBef>
                <a:spcPts val="0"/>
              </a:spcBef>
              <a:buNone/>
            </a:pPr>
            <a:r>
              <a:rPr lang="en-US" sz="1800" b="1" dirty="0">
                <a:solidFill>
                  <a:schemeClr val="tx1"/>
                </a:solidFill>
              </a:rPr>
              <a:t>     - Create a Budget</a:t>
            </a:r>
          </a:p>
          <a:p>
            <a:pPr marL="0" indent="0">
              <a:lnSpc>
                <a:spcPct val="150000"/>
              </a:lnSpc>
              <a:spcBef>
                <a:spcPts val="0"/>
              </a:spcBef>
              <a:buNone/>
            </a:pPr>
            <a:r>
              <a:rPr lang="en-US" sz="1800" b="1" dirty="0">
                <a:solidFill>
                  <a:schemeClr val="tx1"/>
                </a:solidFill>
              </a:rPr>
              <a:t>     - Select Organization Committee</a:t>
            </a:r>
          </a:p>
          <a:p>
            <a:pPr marL="0" indent="0">
              <a:lnSpc>
                <a:spcPct val="150000"/>
              </a:lnSpc>
              <a:spcBef>
                <a:spcPts val="0"/>
              </a:spcBef>
              <a:buNone/>
            </a:pPr>
            <a:r>
              <a:rPr lang="en-US" sz="1800" b="1" dirty="0">
                <a:solidFill>
                  <a:schemeClr val="tx1"/>
                </a:solidFill>
              </a:rPr>
              <a:t>     - Secure Beverages and Food</a:t>
            </a:r>
          </a:p>
          <a:p>
            <a:pPr marL="0" indent="0">
              <a:lnSpc>
                <a:spcPct val="150000"/>
              </a:lnSpc>
              <a:spcBef>
                <a:spcPts val="0"/>
              </a:spcBef>
              <a:buNone/>
            </a:pPr>
            <a:r>
              <a:rPr lang="en-US" sz="1800" b="1" dirty="0">
                <a:solidFill>
                  <a:schemeClr val="tx1"/>
                </a:solidFill>
              </a:rPr>
              <a:t>     - Secure Audio Visual</a:t>
            </a:r>
          </a:p>
          <a:p>
            <a:pPr marL="0" indent="0">
              <a:lnSpc>
                <a:spcPct val="150000"/>
              </a:lnSpc>
              <a:spcBef>
                <a:spcPts val="0"/>
              </a:spcBef>
              <a:buNone/>
            </a:pPr>
            <a:r>
              <a:rPr lang="en-US" sz="1800" b="1" dirty="0">
                <a:solidFill>
                  <a:schemeClr val="tx1"/>
                </a:solidFill>
              </a:rPr>
              <a:t>     - Secure Pipe and Drape </a:t>
            </a:r>
          </a:p>
          <a:p>
            <a:pPr marL="0" indent="0">
              <a:lnSpc>
                <a:spcPct val="150000"/>
              </a:lnSpc>
              <a:spcBef>
                <a:spcPts val="0"/>
              </a:spcBef>
              <a:buNone/>
            </a:pPr>
            <a:r>
              <a:rPr lang="en-US" sz="1800" b="1" dirty="0">
                <a:solidFill>
                  <a:schemeClr val="tx1"/>
                </a:solidFill>
              </a:rPr>
              <a:t>     - Secure Seminar Room        	</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Trade Shows - 19</a:t>
            </a:r>
          </a:p>
        </p:txBody>
      </p:sp>
      <p:pic>
        <p:nvPicPr>
          <p:cNvPr id="6" name="Content Placeholder 5" descr="ProjectTimeline(Web2_2).jpg"/>
          <p:cNvPicPr>
            <a:picLocks noGrp="1" noChangeAspect="1"/>
          </p:cNvPicPr>
          <p:nvPr>
            <p:ph sz="half" idx="1"/>
          </p:nvPr>
        </p:nvPicPr>
        <p:blipFill>
          <a:blip r:embed="rId3" cstate="print"/>
          <a:stretch>
            <a:fillRect/>
          </a:stretch>
        </p:blipFill>
        <p:spPr>
          <a:xfrm>
            <a:off x="76200" y="3657600"/>
            <a:ext cx="4267200" cy="2353201"/>
          </a:xfrm>
        </p:spPr>
      </p:pic>
    </p:spTree>
    <p:extLst>
      <p:ext uri="{BB962C8B-B14F-4D97-AF65-F5344CB8AC3E}">
        <p14:creationId xmlns:p14="http://schemas.microsoft.com/office/powerpoint/2010/main" val="1801859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 Shows</a:t>
            </a:r>
          </a:p>
        </p:txBody>
      </p:sp>
      <p:sp>
        <p:nvSpPr>
          <p:cNvPr id="3" name="Content Placeholder 2"/>
          <p:cNvSpPr>
            <a:spLocks noGrp="1"/>
          </p:cNvSpPr>
          <p:nvPr>
            <p:ph idx="1"/>
          </p:nvPr>
        </p:nvSpPr>
        <p:spPr/>
        <p:txBody>
          <a:bodyPr/>
          <a:lstStyle/>
          <a:p>
            <a:pPr>
              <a:buNone/>
            </a:pPr>
            <a:r>
              <a:rPr lang="en-US" dirty="0"/>
              <a:t>- </a:t>
            </a:r>
          </a:p>
        </p:txBody>
      </p:sp>
      <p:sp>
        <p:nvSpPr>
          <p:cNvPr id="4" name="Footer Placeholder 3"/>
          <p:cNvSpPr>
            <a:spLocks noGrp="1"/>
          </p:cNvSpPr>
          <p:nvPr>
            <p:ph type="ftr" sz="quarter" idx="10"/>
          </p:nvPr>
        </p:nvSpPr>
        <p:spPr>
          <a:xfrm>
            <a:off x="1371600" y="6400799"/>
            <a:ext cx="7772400" cy="457201"/>
          </a:xfrm>
        </p:spPr>
        <p:txBody>
          <a:bodyPr/>
          <a:lstStyle/>
          <a:p>
            <a:r>
              <a:rPr lang="en-US" dirty="0">
                <a:solidFill>
                  <a:srgbClr val="FFFFFF"/>
                </a:solidFill>
              </a:rPr>
              <a:t>Southeast Region – Legacy Training - Trade Shows – 2</a:t>
            </a:r>
          </a:p>
        </p:txBody>
      </p:sp>
      <p:pic>
        <p:nvPicPr>
          <p:cNvPr id="1026" name="Picture 2" descr="https://lh3.googleusercontent.com/2DJxnj2tI429bsLiCz_7P8Eov1X0bgv8COaJM_W-F2CMiDrnjZ61-pREuap4yelgQ2pmJaFigxTADjilz_vP8mwnTh8yjnS1uvYhvXgRZzGtXzj9-g9QY3dmJM0o0TIqgQLNPa635JBpUqO6tHVwOKg0LRMcJZOG-e99boGJ_DIDVpomZ4OpA6M7f-RmN8Z4_801adB-ViOhSGinhWfn_9ioBCXdD5vW2RG7pDCxZVOHC7yntHJsAFuBrbjIOE1nyHxy-OnY79r7YAJupDtRQzH_oyrE4WNJt5VZewzRbjIvfFQECadm28F-gn1ANPmOdp3XMDThOoOVZzahFsmObBIKApO4hvUPVcBMZ5dwwWG7SqpmKnGrj82u4lQDS7WuV5JKS-kNxsqA79F_lNbklaUlBT4lgV1DCwmZWDp3-QQjvLQ2AAX75tgkb9MoHN5eHbhQrXpRKKZRXJdAbBsGRmkjziwSI0AW_forhgL5ojanpv81XkN4vo9xddtD8VI1kRWXQUFaInF2w4_1IQdEBTlyXCt8AGyCbnjev7xmmE28OF8_E-EG48bTS2MnOrPcOqlpA_Wj8pPe9ugJCB7BZHi11HRjGzGa6PthHMSRzzzexjwWEwVLfU1uBqCFZMcF9Rg7FhnjDrZFdyA3kSSDZJaymNR_Apy3qfMP=w1293-h925-no"/>
          <p:cNvPicPr>
            <a:picLocks noChangeAspect="1" noChangeArrowheads="1"/>
          </p:cNvPicPr>
          <p:nvPr/>
        </p:nvPicPr>
        <p:blipFill>
          <a:blip r:embed="rId3" cstate="print"/>
          <a:srcRect/>
          <a:stretch>
            <a:fillRect/>
          </a:stretch>
        </p:blipFill>
        <p:spPr bwMode="auto">
          <a:xfrm>
            <a:off x="1066800" y="990600"/>
            <a:ext cx="6934200" cy="4960661"/>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3962400" cy="304800"/>
          </a:xfrm>
        </p:spPr>
        <p:txBody>
          <a:bodyPr/>
          <a:lstStyle/>
          <a:p>
            <a:r>
              <a:rPr lang="en-US" sz="2800" dirty="0"/>
              <a:t>Planning Milestones</a:t>
            </a:r>
          </a:p>
        </p:txBody>
      </p:sp>
      <p:sp>
        <p:nvSpPr>
          <p:cNvPr id="4" name="Content Placeholder 3"/>
          <p:cNvSpPr>
            <a:spLocks noGrp="1"/>
          </p:cNvSpPr>
          <p:nvPr>
            <p:ph sz="quarter" idx="10"/>
          </p:nvPr>
        </p:nvSpPr>
        <p:spPr/>
        <p:txBody>
          <a:bodyPr>
            <a:normAutofit/>
          </a:bodyPr>
          <a:lstStyle/>
          <a:p>
            <a:pPr marL="0" indent="0">
              <a:lnSpc>
                <a:spcPct val="150000"/>
              </a:lnSpc>
              <a:spcBef>
                <a:spcPts val="0"/>
              </a:spcBef>
              <a:buNone/>
            </a:pPr>
            <a:r>
              <a:rPr lang="en-US" sz="1800" b="1" dirty="0">
                <a:solidFill>
                  <a:schemeClr val="tx1"/>
                </a:solidFill>
              </a:rPr>
              <a:t>    10 Months (Continued)</a:t>
            </a:r>
          </a:p>
          <a:p>
            <a:pPr marL="0" indent="0">
              <a:lnSpc>
                <a:spcPct val="150000"/>
              </a:lnSpc>
              <a:spcBef>
                <a:spcPts val="0"/>
              </a:spcBef>
              <a:buNone/>
            </a:pPr>
            <a:r>
              <a:rPr lang="en-US" sz="1800" b="1" dirty="0">
                <a:solidFill>
                  <a:schemeClr val="tx1"/>
                </a:solidFill>
              </a:rPr>
              <a:t>     - Start Designing Showroom Floor</a:t>
            </a:r>
          </a:p>
          <a:p>
            <a:pPr marL="0" indent="0">
              <a:lnSpc>
                <a:spcPct val="150000"/>
              </a:lnSpc>
              <a:spcBef>
                <a:spcPts val="0"/>
              </a:spcBef>
              <a:buNone/>
            </a:pPr>
            <a:r>
              <a:rPr lang="en-US" sz="1800" b="1" dirty="0">
                <a:solidFill>
                  <a:schemeClr val="tx1"/>
                </a:solidFill>
              </a:rPr>
              <a:t>     - Establish Booth Sales Team</a:t>
            </a:r>
          </a:p>
          <a:p>
            <a:pPr marL="0" indent="0">
              <a:lnSpc>
                <a:spcPct val="150000"/>
              </a:lnSpc>
              <a:spcBef>
                <a:spcPts val="0"/>
              </a:spcBef>
              <a:buNone/>
            </a:pPr>
            <a:r>
              <a:rPr lang="en-US" sz="1800" b="1" dirty="0">
                <a:solidFill>
                  <a:schemeClr val="tx1"/>
                </a:solidFill>
              </a:rPr>
              <a:t>     - Establish Booth Pricing</a:t>
            </a:r>
          </a:p>
          <a:p>
            <a:pPr marL="0" indent="0">
              <a:lnSpc>
                <a:spcPct val="150000"/>
              </a:lnSpc>
              <a:spcBef>
                <a:spcPts val="0"/>
              </a:spcBef>
              <a:buNone/>
            </a:pPr>
            <a:r>
              <a:rPr lang="en-US" sz="1800" b="1" dirty="0">
                <a:solidFill>
                  <a:schemeClr val="tx1"/>
                </a:solidFill>
              </a:rPr>
              <a:t>     - Prepare Vendor Registration</a:t>
            </a:r>
          </a:p>
          <a:p>
            <a:pPr marL="0" indent="0">
              <a:lnSpc>
                <a:spcPct val="150000"/>
              </a:lnSpc>
              <a:spcBef>
                <a:spcPts val="0"/>
              </a:spcBef>
              <a:buNone/>
            </a:pPr>
            <a:r>
              <a:rPr lang="en-US" sz="1800" b="1" dirty="0">
                <a:solidFill>
                  <a:schemeClr val="tx1"/>
                </a:solidFill>
              </a:rPr>
              <a:t>       Packet</a:t>
            </a:r>
          </a:p>
          <a:p>
            <a:pPr marL="0" indent="0">
              <a:lnSpc>
                <a:spcPct val="150000"/>
              </a:lnSpc>
              <a:spcBef>
                <a:spcPts val="0"/>
              </a:spcBef>
              <a:buNone/>
            </a:pPr>
            <a:r>
              <a:rPr lang="en-US" sz="1800" b="1" dirty="0">
                <a:solidFill>
                  <a:schemeClr val="tx1"/>
                </a:solidFill>
              </a:rPr>
              <a:t>     - Prepare Vendor Confirmation</a:t>
            </a:r>
          </a:p>
          <a:p>
            <a:pPr marL="0" indent="0">
              <a:lnSpc>
                <a:spcPct val="150000"/>
              </a:lnSpc>
              <a:spcBef>
                <a:spcPts val="0"/>
              </a:spcBef>
              <a:buNone/>
            </a:pPr>
            <a:r>
              <a:rPr lang="en-US" sz="1800" b="1" dirty="0">
                <a:solidFill>
                  <a:schemeClr val="tx1"/>
                </a:solidFill>
              </a:rPr>
              <a:t>       Packet </a:t>
            </a:r>
          </a:p>
          <a:p>
            <a:pPr marL="0" indent="0">
              <a:lnSpc>
                <a:spcPct val="150000"/>
              </a:lnSpc>
              <a:spcBef>
                <a:spcPts val="0"/>
              </a:spcBef>
              <a:buNone/>
            </a:pPr>
            <a:r>
              <a:rPr lang="en-US" sz="1800" b="1" dirty="0">
                <a:solidFill>
                  <a:schemeClr val="tx1"/>
                </a:solidFill>
              </a:rPr>
              <a:t>     - Set-up Online Registration  </a:t>
            </a:r>
          </a:p>
          <a:p>
            <a:pPr marL="0" indent="0">
              <a:lnSpc>
                <a:spcPct val="150000"/>
              </a:lnSpc>
              <a:spcBef>
                <a:spcPts val="0"/>
              </a:spcBef>
              <a:buNone/>
            </a:pPr>
            <a:r>
              <a:rPr lang="en-US" sz="1800" b="1" dirty="0">
                <a:solidFill>
                  <a:schemeClr val="tx1"/>
                </a:solidFill>
              </a:rPr>
              <a:t>     - Set-up Website for Registration</a:t>
            </a:r>
          </a:p>
          <a:p>
            <a:pPr marL="0" indent="0">
              <a:lnSpc>
                <a:spcPct val="150000"/>
              </a:lnSpc>
              <a:spcBef>
                <a:spcPts val="0"/>
              </a:spcBef>
              <a:buNone/>
            </a:pPr>
            <a:r>
              <a:rPr lang="en-US" sz="1800" b="1" dirty="0">
                <a:solidFill>
                  <a:schemeClr val="tx1"/>
                </a:solidFill>
              </a:rPr>
              <a:t>       and Promotion</a:t>
            </a:r>
          </a:p>
          <a:p>
            <a:pPr marL="0" indent="0">
              <a:lnSpc>
                <a:spcPct val="150000"/>
              </a:lnSpc>
              <a:spcBef>
                <a:spcPts val="0"/>
              </a:spcBef>
              <a:buNone/>
            </a:pPr>
            <a:r>
              <a:rPr lang="en-US" sz="1800" b="1" dirty="0">
                <a:solidFill>
                  <a:schemeClr val="tx1"/>
                </a:solidFill>
              </a:rPr>
              <a:t>     - Track sales and update layout</a:t>
            </a:r>
          </a:p>
          <a:p>
            <a:pPr marL="0" indent="0">
              <a:lnSpc>
                <a:spcPct val="150000"/>
              </a:lnSpc>
              <a:spcBef>
                <a:spcPts val="0"/>
              </a:spcBef>
              <a:buNone/>
            </a:pPr>
            <a:r>
              <a:rPr lang="en-US" sz="1800" b="1" dirty="0">
                <a:solidFill>
                  <a:schemeClr val="tx1"/>
                </a:solidFill>
              </a:rPr>
              <a:t>       frequently.      	</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Trade Shows - 20</a:t>
            </a:r>
          </a:p>
        </p:txBody>
      </p:sp>
      <p:pic>
        <p:nvPicPr>
          <p:cNvPr id="6" name="Content Placeholder 5" descr="ProjectTimeline(Web2_2).jpg"/>
          <p:cNvPicPr>
            <a:picLocks noGrp="1" noChangeAspect="1"/>
          </p:cNvPicPr>
          <p:nvPr>
            <p:ph sz="half" idx="1"/>
          </p:nvPr>
        </p:nvPicPr>
        <p:blipFill>
          <a:blip r:embed="rId3" cstate="print"/>
          <a:stretch>
            <a:fillRect/>
          </a:stretch>
        </p:blipFill>
        <p:spPr>
          <a:xfrm>
            <a:off x="76200" y="3657600"/>
            <a:ext cx="4267200" cy="2353201"/>
          </a:xfrm>
        </p:spPr>
      </p:pic>
    </p:spTree>
    <p:extLst>
      <p:ext uri="{BB962C8B-B14F-4D97-AF65-F5344CB8AC3E}">
        <p14:creationId xmlns:p14="http://schemas.microsoft.com/office/powerpoint/2010/main" val="2345327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3962400" cy="304800"/>
          </a:xfrm>
        </p:spPr>
        <p:txBody>
          <a:bodyPr/>
          <a:lstStyle/>
          <a:p>
            <a:r>
              <a:rPr lang="en-US" sz="2800" dirty="0"/>
              <a:t>Planning Milestones</a:t>
            </a:r>
          </a:p>
        </p:txBody>
      </p:sp>
      <p:sp>
        <p:nvSpPr>
          <p:cNvPr id="4" name="Content Placeholder 3"/>
          <p:cNvSpPr>
            <a:spLocks noGrp="1"/>
          </p:cNvSpPr>
          <p:nvPr>
            <p:ph sz="quarter" idx="10"/>
          </p:nvPr>
        </p:nvSpPr>
        <p:spPr/>
        <p:txBody>
          <a:bodyPr>
            <a:normAutofit fontScale="85000" lnSpcReduction="20000"/>
          </a:bodyPr>
          <a:lstStyle/>
          <a:p>
            <a:pPr marL="0" indent="0">
              <a:lnSpc>
                <a:spcPct val="150000"/>
              </a:lnSpc>
              <a:spcBef>
                <a:spcPts val="0"/>
              </a:spcBef>
              <a:buNone/>
            </a:pPr>
            <a:r>
              <a:rPr lang="en-US" sz="1800" b="1" dirty="0">
                <a:solidFill>
                  <a:schemeClr val="tx1"/>
                </a:solidFill>
              </a:rPr>
              <a:t>    6 Months </a:t>
            </a:r>
          </a:p>
          <a:p>
            <a:pPr marL="0" indent="0">
              <a:lnSpc>
                <a:spcPct val="150000"/>
              </a:lnSpc>
              <a:spcBef>
                <a:spcPts val="0"/>
              </a:spcBef>
              <a:buNone/>
            </a:pPr>
            <a:r>
              <a:rPr lang="en-US" sz="1800" b="1" dirty="0">
                <a:solidFill>
                  <a:schemeClr val="tx1"/>
                </a:solidFill>
              </a:rPr>
              <a:t>     - Hire a Marketing Professional</a:t>
            </a:r>
          </a:p>
          <a:p>
            <a:pPr marL="0" indent="0">
              <a:lnSpc>
                <a:spcPct val="150000"/>
              </a:lnSpc>
              <a:spcBef>
                <a:spcPts val="0"/>
              </a:spcBef>
              <a:buNone/>
            </a:pPr>
            <a:r>
              <a:rPr lang="en-US" sz="1800" b="1" dirty="0">
                <a:solidFill>
                  <a:schemeClr val="tx1"/>
                </a:solidFill>
              </a:rPr>
              <a:t>     - Start Monthly Committee Meetings and</a:t>
            </a:r>
          </a:p>
          <a:p>
            <a:pPr marL="0" indent="0">
              <a:lnSpc>
                <a:spcPct val="150000"/>
              </a:lnSpc>
              <a:spcBef>
                <a:spcPts val="0"/>
              </a:spcBef>
              <a:buNone/>
            </a:pPr>
            <a:r>
              <a:rPr lang="en-US" sz="1800" b="1" dirty="0">
                <a:solidFill>
                  <a:schemeClr val="tx1"/>
                </a:solidFill>
              </a:rPr>
              <a:t>       Form Sub-Committees</a:t>
            </a:r>
          </a:p>
          <a:p>
            <a:pPr marL="0" indent="0">
              <a:lnSpc>
                <a:spcPct val="150000"/>
              </a:lnSpc>
              <a:spcBef>
                <a:spcPts val="0"/>
              </a:spcBef>
              <a:buNone/>
            </a:pPr>
            <a:r>
              <a:rPr lang="en-US" sz="1800" b="1" dirty="0">
                <a:solidFill>
                  <a:schemeClr val="tx1"/>
                </a:solidFill>
              </a:rPr>
              <a:t>     - Save the Date Flyers Sent Out</a:t>
            </a:r>
          </a:p>
          <a:p>
            <a:pPr marL="0" indent="0">
              <a:lnSpc>
                <a:spcPct val="150000"/>
              </a:lnSpc>
              <a:spcBef>
                <a:spcPts val="0"/>
              </a:spcBef>
              <a:buNone/>
            </a:pPr>
            <a:r>
              <a:rPr lang="en-US" sz="1800" b="1" dirty="0">
                <a:solidFill>
                  <a:schemeClr val="tx1"/>
                </a:solidFill>
              </a:rPr>
              <a:t>     - Start Marketing Program</a:t>
            </a:r>
          </a:p>
          <a:p>
            <a:pPr marL="0" indent="0">
              <a:lnSpc>
                <a:spcPct val="150000"/>
              </a:lnSpc>
              <a:spcBef>
                <a:spcPts val="0"/>
              </a:spcBef>
              <a:buNone/>
            </a:pPr>
            <a:r>
              <a:rPr lang="en-US" sz="1800" b="1" dirty="0">
                <a:solidFill>
                  <a:schemeClr val="tx1"/>
                </a:solidFill>
              </a:rPr>
              <a:t>       </a:t>
            </a:r>
          </a:p>
          <a:p>
            <a:pPr marL="0" indent="0">
              <a:lnSpc>
                <a:spcPct val="150000"/>
              </a:lnSpc>
              <a:spcBef>
                <a:spcPts val="0"/>
              </a:spcBef>
              <a:buNone/>
            </a:pPr>
            <a:r>
              <a:rPr lang="en-US" sz="1800" b="1" dirty="0">
                <a:solidFill>
                  <a:schemeClr val="tx1"/>
                </a:solidFill>
              </a:rPr>
              <a:t>    4 Months</a:t>
            </a:r>
          </a:p>
          <a:p>
            <a:pPr marL="0" indent="0">
              <a:lnSpc>
                <a:spcPct val="150000"/>
              </a:lnSpc>
              <a:spcBef>
                <a:spcPts val="0"/>
              </a:spcBef>
              <a:buNone/>
            </a:pPr>
            <a:r>
              <a:rPr lang="en-US" sz="1800" b="1" dirty="0">
                <a:solidFill>
                  <a:schemeClr val="tx1"/>
                </a:solidFill>
              </a:rPr>
              <a:t>     - Continue Monthly Committee</a:t>
            </a:r>
          </a:p>
          <a:p>
            <a:pPr marL="0" indent="0">
              <a:lnSpc>
                <a:spcPct val="150000"/>
              </a:lnSpc>
              <a:spcBef>
                <a:spcPts val="0"/>
              </a:spcBef>
              <a:buNone/>
            </a:pPr>
            <a:r>
              <a:rPr lang="en-US" sz="1800" b="1" dirty="0">
                <a:solidFill>
                  <a:schemeClr val="tx1"/>
                </a:solidFill>
              </a:rPr>
              <a:t>       Meetings</a:t>
            </a:r>
          </a:p>
          <a:p>
            <a:pPr marL="0" indent="0">
              <a:lnSpc>
                <a:spcPct val="150000"/>
              </a:lnSpc>
              <a:spcBef>
                <a:spcPts val="0"/>
              </a:spcBef>
              <a:buNone/>
            </a:pPr>
            <a:r>
              <a:rPr lang="en-US" sz="1800" b="1" dirty="0">
                <a:solidFill>
                  <a:schemeClr val="tx1"/>
                </a:solidFill>
              </a:rPr>
              <a:t>    -  Secure volunteers</a:t>
            </a:r>
          </a:p>
          <a:p>
            <a:pPr marL="0" indent="0">
              <a:lnSpc>
                <a:spcPct val="150000"/>
              </a:lnSpc>
              <a:spcBef>
                <a:spcPts val="0"/>
              </a:spcBef>
              <a:buNone/>
            </a:pPr>
            <a:endParaRPr lang="en-US" sz="1800" b="1" dirty="0">
              <a:solidFill>
                <a:schemeClr val="tx1"/>
              </a:solidFill>
            </a:endParaRPr>
          </a:p>
          <a:p>
            <a:pPr marL="0" indent="0">
              <a:lnSpc>
                <a:spcPct val="150000"/>
              </a:lnSpc>
              <a:spcBef>
                <a:spcPts val="0"/>
              </a:spcBef>
              <a:buNone/>
            </a:pPr>
            <a:r>
              <a:rPr lang="en-US" sz="1800" b="1" dirty="0">
                <a:solidFill>
                  <a:schemeClr val="tx1"/>
                </a:solidFill>
              </a:rPr>
              <a:t>    2 Weeks</a:t>
            </a:r>
          </a:p>
          <a:p>
            <a:pPr marL="0" indent="0">
              <a:lnSpc>
                <a:spcPct val="150000"/>
              </a:lnSpc>
              <a:spcBef>
                <a:spcPts val="0"/>
              </a:spcBef>
              <a:buNone/>
            </a:pPr>
            <a:r>
              <a:rPr lang="en-US" sz="1800" b="1" dirty="0">
                <a:solidFill>
                  <a:schemeClr val="tx1"/>
                </a:solidFill>
              </a:rPr>
              <a:t>     - Confirm arrangements of venue,</a:t>
            </a:r>
          </a:p>
          <a:p>
            <a:pPr marL="0" indent="0">
              <a:lnSpc>
                <a:spcPct val="150000"/>
              </a:lnSpc>
              <a:spcBef>
                <a:spcPts val="0"/>
              </a:spcBef>
              <a:buNone/>
            </a:pPr>
            <a:r>
              <a:rPr lang="en-US" sz="1800" b="1" dirty="0">
                <a:solidFill>
                  <a:schemeClr val="tx1"/>
                </a:solidFill>
              </a:rPr>
              <a:t>       registration, manning entry doors, and</a:t>
            </a:r>
          </a:p>
          <a:p>
            <a:pPr marL="0" indent="0">
              <a:lnSpc>
                <a:spcPct val="150000"/>
              </a:lnSpc>
              <a:spcBef>
                <a:spcPts val="0"/>
              </a:spcBef>
              <a:buNone/>
            </a:pPr>
            <a:r>
              <a:rPr lang="en-US" sz="1800" b="1" dirty="0">
                <a:solidFill>
                  <a:schemeClr val="tx1"/>
                </a:solidFill>
              </a:rPr>
              <a:t>       student activities</a:t>
            </a:r>
          </a:p>
          <a:p>
            <a:pPr marL="0" indent="0">
              <a:lnSpc>
                <a:spcPct val="150000"/>
              </a:lnSpc>
              <a:spcBef>
                <a:spcPts val="0"/>
              </a:spcBef>
              <a:buNone/>
            </a:pPr>
            <a:r>
              <a:rPr lang="en-US" sz="1800" b="1" dirty="0">
                <a:solidFill>
                  <a:schemeClr val="tx1"/>
                </a:solidFill>
              </a:rPr>
              <a:t>   Show Day  </a:t>
            </a:r>
          </a:p>
          <a:p>
            <a:pPr marL="0" indent="0">
              <a:lnSpc>
                <a:spcPct val="150000"/>
              </a:lnSpc>
              <a:spcBef>
                <a:spcPts val="0"/>
              </a:spcBef>
              <a:buNone/>
            </a:pPr>
            <a:r>
              <a:rPr lang="en-US" sz="1800" b="1" dirty="0">
                <a:solidFill>
                  <a:schemeClr val="tx1"/>
                </a:solidFill>
              </a:rPr>
              <a:t>     - All the work pays off!!</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Trade Shows - 21</a:t>
            </a:r>
          </a:p>
        </p:txBody>
      </p:sp>
      <p:pic>
        <p:nvPicPr>
          <p:cNvPr id="6" name="Content Placeholder 5" descr="ProjectTimeline(Web2_2).jpg"/>
          <p:cNvPicPr>
            <a:picLocks noGrp="1" noChangeAspect="1"/>
          </p:cNvPicPr>
          <p:nvPr>
            <p:ph sz="half" idx="1"/>
          </p:nvPr>
        </p:nvPicPr>
        <p:blipFill>
          <a:blip r:embed="rId3" cstate="print"/>
          <a:stretch>
            <a:fillRect/>
          </a:stretch>
        </p:blipFill>
        <p:spPr>
          <a:xfrm>
            <a:off x="76200" y="3657600"/>
            <a:ext cx="4267200" cy="2353201"/>
          </a:xfrm>
        </p:spPr>
      </p:pic>
    </p:spTree>
    <p:extLst>
      <p:ext uri="{BB962C8B-B14F-4D97-AF65-F5344CB8AC3E}">
        <p14:creationId xmlns:p14="http://schemas.microsoft.com/office/powerpoint/2010/main" val="2187980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Ready to Join?</a:t>
            </a:r>
          </a:p>
        </p:txBody>
      </p:sp>
      <p:sp>
        <p:nvSpPr>
          <p:cNvPr id="5" name="Footer Placeholder 4"/>
          <p:cNvSpPr>
            <a:spLocks noGrp="1"/>
          </p:cNvSpPr>
          <p:nvPr>
            <p:ph type="ftr" sz="quarter" idx="11"/>
          </p:nvPr>
        </p:nvSpPr>
        <p:spPr/>
        <p:txBody>
          <a:bodyPr/>
          <a:lstStyle/>
          <a:p>
            <a:r>
              <a:rPr lang="en-US" dirty="0">
                <a:solidFill>
                  <a:srgbClr val="FFFFFF"/>
                </a:solidFill>
              </a:rPr>
              <a:t>Southeast Region – Legacy Training - Trade Shows - 22</a:t>
            </a:r>
          </a:p>
        </p:txBody>
      </p:sp>
      <p:sp>
        <p:nvSpPr>
          <p:cNvPr id="6" name="Content Placeholder 6"/>
          <p:cNvSpPr txBox="1">
            <a:spLocks noGrp="1"/>
          </p:cNvSpPr>
          <p:nvPr>
            <p:ph sz="half" idx="1"/>
          </p:nvPr>
        </p:nvSpPr>
        <p:spPr>
          <a:xfrm>
            <a:off x="76200" y="1447800"/>
            <a:ext cx="4267200" cy="4876800"/>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8" indent="0">
              <a:buFont typeface="Arial" charset="0"/>
              <a:buNone/>
              <a:defRPr/>
            </a:pPr>
            <a:r>
              <a:rPr lang="en-US" dirty="0">
                <a:sym typeface="Arial" charset="0"/>
              </a:rPr>
              <a:t>Visit </a:t>
            </a:r>
            <a:r>
              <a:rPr lang="en-US" u="sng" dirty="0" err="1">
                <a:solidFill>
                  <a:srgbClr val="0070C0"/>
                </a:solidFill>
                <a:sym typeface="Arial" charset="0"/>
              </a:rPr>
              <a:t>www,csiresources.org</a:t>
            </a:r>
            <a:r>
              <a:rPr lang="en-US" u="sng" dirty="0">
                <a:solidFill>
                  <a:srgbClr val="0070C0"/>
                </a:solidFill>
                <a:sym typeface="Arial" charset="0"/>
              </a:rPr>
              <a:t> </a:t>
            </a:r>
            <a:r>
              <a:rPr lang="en-US" dirty="0">
                <a:sym typeface="Arial" charset="0"/>
              </a:rPr>
              <a:t>for Current Dues</a:t>
            </a:r>
            <a:br>
              <a:rPr lang="en-US" dirty="0">
                <a:sym typeface="Arial" charset="0"/>
              </a:rPr>
            </a:br>
            <a:endParaRPr lang="en-US" dirty="0">
              <a:sym typeface="Arial" charset="0"/>
            </a:endParaRPr>
          </a:p>
          <a:p>
            <a:pPr marL="39688" indent="0">
              <a:buFont typeface="Arial" charset="0"/>
              <a:buNone/>
              <a:defRPr/>
            </a:pPr>
            <a:r>
              <a:rPr lang="en-US" i="1" dirty="0">
                <a:sym typeface="Arial" charset="0"/>
              </a:rPr>
              <a:t>Have membership forms available</a:t>
            </a:r>
          </a:p>
          <a:p>
            <a:pPr marL="39688" indent="0">
              <a:buFont typeface="Arial" charset="0"/>
              <a:buNone/>
              <a:defRPr/>
            </a:pPr>
            <a:endParaRPr lang="en-US" sz="2400" b="1" dirty="0">
              <a:sym typeface="Arial" charset="0"/>
            </a:endParaRPr>
          </a:p>
          <a:p>
            <a:pPr marL="39688" indent="0">
              <a:buFont typeface="Arial" charset="0"/>
              <a:buNone/>
              <a:defRPr/>
            </a:pPr>
            <a:r>
              <a:rPr lang="en-US" sz="2400" b="1" dirty="0">
                <a:sym typeface="Arial" charset="0"/>
              </a:rPr>
              <a:t>Membership Levels</a:t>
            </a:r>
            <a:r>
              <a:rPr lang="en-US" sz="2400" dirty="0">
                <a:sym typeface="Arial" charset="0"/>
              </a:rPr>
              <a:t>: </a:t>
            </a:r>
          </a:p>
          <a:p>
            <a:pPr>
              <a:buFontTx/>
              <a:buChar char="-"/>
              <a:defRPr/>
            </a:pPr>
            <a:r>
              <a:rPr lang="en-US" sz="2400" dirty="0">
                <a:sym typeface="Arial" charset="0"/>
              </a:rPr>
              <a:t>Professional</a:t>
            </a:r>
          </a:p>
          <a:p>
            <a:pPr>
              <a:buFontTx/>
              <a:buChar char="-"/>
              <a:defRPr/>
            </a:pPr>
            <a:r>
              <a:rPr lang="en-US" sz="2400" dirty="0">
                <a:sym typeface="Arial" charset="0"/>
              </a:rPr>
              <a:t>Emerging Professional</a:t>
            </a:r>
          </a:p>
          <a:p>
            <a:pPr>
              <a:buFontTx/>
              <a:buChar char="-"/>
              <a:defRPr/>
            </a:pPr>
            <a:r>
              <a:rPr lang="en-US" sz="2400" dirty="0">
                <a:sym typeface="Arial" charset="0"/>
              </a:rPr>
              <a:t>Student</a:t>
            </a:r>
            <a:br>
              <a:rPr lang="en-US" sz="2400" dirty="0">
                <a:sym typeface="Arial" charset="0"/>
              </a:rPr>
            </a:br>
            <a:endParaRPr lang="en-US" sz="2400" dirty="0">
              <a:sym typeface="Arial" charset="0"/>
            </a:endParaRPr>
          </a:p>
          <a:p>
            <a:pPr marL="39688" indent="0">
              <a:buFont typeface="Arial" charset="0"/>
              <a:buNone/>
              <a:defRPr/>
            </a:pPr>
            <a:endParaRPr lang="en-US" sz="2400" u="sng" dirty="0">
              <a:solidFill>
                <a:srgbClr val="0070C0"/>
              </a:solidFill>
              <a:sym typeface="Arial" charset="0"/>
            </a:endParaRPr>
          </a:p>
          <a:p>
            <a:pPr marL="39688" indent="0">
              <a:buFont typeface="Arial" charset="0"/>
              <a:buNone/>
              <a:defRPr/>
            </a:pPr>
            <a:endParaRPr lang="en-US" sz="2400" b="1" dirty="0">
              <a:sym typeface="Arial" charset="0"/>
            </a:endParaRPr>
          </a:p>
          <a:p>
            <a:pPr marL="39688" indent="0">
              <a:buFont typeface="Arial" charset="0"/>
              <a:buNone/>
              <a:defRPr/>
            </a:pPr>
            <a:endParaRPr lang="en-US" sz="2400" dirty="0">
              <a:sym typeface="Arial"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2057400"/>
            <a:ext cx="3560067" cy="2099279"/>
          </a:xfrm>
          <a:prstGeom prst="rect">
            <a:avLst/>
          </a:prstGeom>
        </p:spPr>
      </p:pic>
    </p:spTree>
    <p:extLst>
      <p:ext uri="{BB962C8B-B14F-4D97-AF65-F5344CB8AC3E}">
        <p14:creationId xmlns:p14="http://schemas.microsoft.com/office/powerpoint/2010/main" val="3964778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pPr algn="ctr"/>
            <a:r>
              <a:rPr lang="en-US" dirty="0">
                <a:solidFill>
                  <a:schemeClr val="bg1"/>
                </a:solidFill>
              </a:rPr>
              <a:t>Questions?	</a:t>
            </a:r>
          </a:p>
        </p:txBody>
      </p:sp>
      <p:sp>
        <p:nvSpPr>
          <p:cNvPr id="3" name="Subtitle 2"/>
          <p:cNvSpPr>
            <a:spLocks noGrp="1"/>
          </p:cNvSpPr>
          <p:nvPr>
            <p:ph type="subTitle" idx="1"/>
          </p:nvPr>
        </p:nvSpPr>
        <p:spPr>
          <a:xfrm>
            <a:off x="76200" y="4267200"/>
            <a:ext cx="4724400" cy="2514600"/>
          </a:xfrm>
        </p:spPr>
        <p:txBody>
          <a:bodyPr>
            <a:normAutofit/>
          </a:bodyPr>
          <a:lstStyle/>
          <a:p>
            <a:pPr algn="l"/>
            <a:endParaRPr lang="en-US" dirty="0">
              <a:solidFill>
                <a:schemeClr val="tx2"/>
              </a:solidFill>
            </a:endParaRPr>
          </a:p>
          <a:p>
            <a:pPr algn="l"/>
            <a:endParaRPr lang="en-US" b="1" dirty="0">
              <a:solidFill>
                <a:schemeClr val="tx2"/>
              </a:solidFill>
            </a:endParaRPr>
          </a:p>
        </p:txBody>
      </p:sp>
    </p:spTree>
    <p:extLst>
      <p:ext uri="{BB962C8B-B14F-4D97-AF65-F5344CB8AC3E}">
        <p14:creationId xmlns:p14="http://schemas.microsoft.com/office/powerpoint/2010/main" val="2825089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rmAutofit/>
          </a:bodyPr>
          <a:lstStyle/>
          <a:p>
            <a:r>
              <a:rPr lang="en-US" dirty="0"/>
              <a:t>CSI Southeast Region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Decide what your goals are for the event.</a:t>
            </a:r>
          </a:p>
        </p:txBody>
      </p:sp>
      <p:sp>
        <p:nvSpPr>
          <p:cNvPr id="3" name="Content Placeholder 2"/>
          <p:cNvSpPr>
            <a:spLocks noGrp="1"/>
          </p:cNvSpPr>
          <p:nvPr>
            <p:ph idx="1"/>
          </p:nvPr>
        </p:nvSpPr>
        <p:spPr/>
        <p:txBody>
          <a:bodyPr/>
          <a:lstStyle/>
          <a:p>
            <a:pPr marL="0" indent="0" algn="ctr">
              <a:buNone/>
            </a:pPr>
            <a:r>
              <a:rPr lang="en-US" sz="3600" dirty="0"/>
              <a:t>Make Money</a:t>
            </a:r>
          </a:p>
          <a:p>
            <a:pPr marL="0" indent="0" algn="ctr">
              <a:buNone/>
            </a:pPr>
            <a:endParaRPr lang="en-US" sz="3600" dirty="0"/>
          </a:p>
          <a:p>
            <a:pPr marL="0" indent="0" algn="ctr">
              <a:buNone/>
            </a:pPr>
            <a:r>
              <a:rPr lang="en-US" sz="3600" dirty="0"/>
              <a:t>Education</a:t>
            </a:r>
          </a:p>
          <a:p>
            <a:pPr marL="0" indent="0" algn="ctr">
              <a:buNone/>
            </a:pPr>
            <a:endParaRPr lang="en-US" sz="3600" dirty="0"/>
          </a:p>
          <a:p>
            <a:pPr marL="0" indent="0">
              <a:buNone/>
            </a:pPr>
            <a:r>
              <a:rPr lang="en-US" dirty="0"/>
              <a:t> 			</a:t>
            </a:r>
            <a:r>
              <a:rPr lang="en-US" sz="3600" dirty="0"/>
              <a:t>Promote CSI</a:t>
            </a:r>
          </a:p>
          <a:p>
            <a:pPr marL="0" indent="0">
              <a:buNone/>
            </a:pPr>
            <a:endParaRPr lang="en-US" sz="3600" dirty="0"/>
          </a:p>
          <a:p>
            <a:pPr marL="0" indent="0">
              <a:buNone/>
            </a:pPr>
            <a:r>
              <a:rPr lang="en-US" sz="3600" dirty="0"/>
              <a:t>				All of the above?</a:t>
            </a:r>
          </a:p>
        </p:txBody>
      </p:sp>
      <p:pic>
        <p:nvPicPr>
          <p:cNvPr id="1026" name="Picture 2" descr="C:\Users\thadg\AppData\Local\Microsoft\Windows\Temporary Internet Files\Content.IE5\DPY9I6PS\money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990600"/>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hadg\AppData\Local\Microsoft\Windows\Temporary Internet Files\Content.IE5\DPY9I6PS\diploma[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1676400"/>
            <a:ext cx="2008909" cy="17678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hadg\AppData\Local\Microsoft\Windows\Temporary Internet Files\Content.IE5\O6HBJXBC\myspace-logo[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991" y="3027218"/>
            <a:ext cx="1808018" cy="1981200"/>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a:spLocks noGrp="1"/>
          </p:cNvSpPr>
          <p:nvPr>
            <p:ph type="ftr" sz="quarter" idx="10"/>
          </p:nvPr>
        </p:nvSpPr>
        <p:spPr>
          <a:xfrm>
            <a:off x="1371600" y="6400799"/>
            <a:ext cx="7772400" cy="457201"/>
          </a:xfrm>
        </p:spPr>
        <p:txBody>
          <a:bodyPr/>
          <a:lstStyle/>
          <a:p>
            <a:r>
              <a:rPr lang="en-US" dirty="0">
                <a:solidFill>
                  <a:srgbClr val="FFFFFF"/>
                </a:solidFill>
              </a:rPr>
              <a:t>Southeast Region – Legacy Training - Trade Shows - 3</a:t>
            </a:r>
          </a:p>
        </p:txBody>
      </p:sp>
    </p:spTree>
    <p:extLst>
      <p:ext uri="{BB962C8B-B14F-4D97-AF65-F5344CB8AC3E}">
        <p14:creationId xmlns:p14="http://schemas.microsoft.com/office/powerpoint/2010/main" val="3667970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Be Consistent  </a:t>
            </a:r>
          </a:p>
        </p:txBody>
      </p:sp>
      <p:sp>
        <p:nvSpPr>
          <p:cNvPr id="3" name="Content Placeholder 2"/>
          <p:cNvSpPr>
            <a:spLocks noGrp="1"/>
          </p:cNvSpPr>
          <p:nvPr>
            <p:ph idx="1"/>
          </p:nvPr>
        </p:nvSpPr>
        <p:spPr/>
        <p:txBody>
          <a:bodyPr>
            <a:normAutofit/>
          </a:bodyPr>
          <a:lstStyle/>
          <a:p>
            <a:r>
              <a:rPr lang="en-US" sz="3600" dirty="0"/>
              <a:t>Consistent Date Each Year</a:t>
            </a:r>
          </a:p>
          <a:p>
            <a:pPr lvl="1"/>
            <a:r>
              <a:rPr lang="en-US" sz="3200" dirty="0"/>
              <a:t>Third Thursday in September</a:t>
            </a:r>
            <a:endParaRPr lang="en-US" sz="3600" dirty="0"/>
          </a:p>
          <a:p>
            <a:pPr lvl="1"/>
            <a:endParaRPr lang="en-US" sz="3600" dirty="0"/>
          </a:p>
          <a:p>
            <a:r>
              <a:rPr lang="en-US" sz="3600" dirty="0"/>
              <a:t>Consistent Place Each Year</a:t>
            </a:r>
          </a:p>
          <a:p>
            <a:pPr lvl="1"/>
            <a:endParaRPr lang="en-US" dirty="0"/>
          </a:p>
          <a:p>
            <a:endParaRPr lang="en-US" dirty="0"/>
          </a:p>
          <a:p>
            <a:r>
              <a:rPr lang="en-US" sz="3600" dirty="0"/>
              <a:t>Continuity in the Committee Leadership</a:t>
            </a:r>
          </a:p>
          <a:p>
            <a:endParaRPr lang="en-US" dirty="0"/>
          </a:p>
          <a:p>
            <a:endParaRPr lang="en-US" dirty="0"/>
          </a:p>
        </p:txBody>
      </p:sp>
      <p:sp>
        <p:nvSpPr>
          <p:cNvPr id="8" name="TextBox 7"/>
          <p:cNvSpPr txBox="1"/>
          <p:nvPr/>
        </p:nvSpPr>
        <p:spPr>
          <a:xfrm>
            <a:off x="5715000" y="3048000"/>
            <a:ext cx="2819400" cy="369332"/>
          </a:xfrm>
          <a:prstGeom prst="rect">
            <a:avLst/>
          </a:prstGeom>
          <a:noFill/>
        </p:spPr>
        <p:txBody>
          <a:bodyPr wrap="square" rtlCol="0">
            <a:spAutoFit/>
          </a:bodyPr>
          <a:lstStyle/>
          <a:p>
            <a:endParaRPr lang="en-US" dirty="0"/>
          </a:p>
        </p:txBody>
      </p:sp>
      <p:sp>
        <p:nvSpPr>
          <p:cNvPr id="7" name="TextBox 6"/>
          <p:cNvSpPr txBox="1"/>
          <p:nvPr/>
        </p:nvSpPr>
        <p:spPr>
          <a:xfrm>
            <a:off x="3733800" y="2362200"/>
            <a:ext cx="4495800" cy="369332"/>
          </a:xfrm>
          <a:prstGeom prst="rect">
            <a:avLst/>
          </a:prstGeom>
          <a:noFill/>
        </p:spPr>
        <p:txBody>
          <a:bodyPr wrap="square" rtlCol="0">
            <a:spAutoFit/>
          </a:bodyPr>
          <a:lstStyle/>
          <a:p>
            <a:endParaRPr lang="en-US" dirty="0"/>
          </a:p>
        </p:txBody>
      </p:sp>
      <p:sp>
        <p:nvSpPr>
          <p:cNvPr id="6" name="Footer Placeholder 3"/>
          <p:cNvSpPr>
            <a:spLocks noGrp="1"/>
          </p:cNvSpPr>
          <p:nvPr>
            <p:ph type="ftr" sz="quarter" idx="10"/>
          </p:nvPr>
        </p:nvSpPr>
        <p:spPr>
          <a:xfrm>
            <a:off x="1371600" y="6400799"/>
            <a:ext cx="7772400" cy="457201"/>
          </a:xfrm>
        </p:spPr>
        <p:txBody>
          <a:bodyPr/>
          <a:lstStyle/>
          <a:p>
            <a:r>
              <a:rPr lang="en-US" dirty="0">
                <a:solidFill>
                  <a:srgbClr val="FFFFFF"/>
                </a:solidFill>
              </a:rPr>
              <a:t>Southeast Region – Legacy Training - Trade Shows - 4</a:t>
            </a:r>
          </a:p>
        </p:txBody>
      </p:sp>
    </p:spTree>
    <p:extLst>
      <p:ext uri="{BB962C8B-B14F-4D97-AF65-F5344CB8AC3E}">
        <p14:creationId xmlns:p14="http://schemas.microsoft.com/office/powerpoint/2010/main" val="3667970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Promote Awards!</a:t>
            </a:r>
          </a:p>
        </p:txBody>
      </p:sp>
      <p:sp>
        <p:nvSpPr>
          <p:cNvPr id="3" name="Content Placeholder 2"/>
          <p:cNvSpPr>
            <a:spLocks noGrp="1"/>
          </p:cNvSpPr>
          <p:nvPr>
            <p:ph idx="1"/>
          </p:nvPr>
        </p:nvSpPr>
        <p:spPr/>
        <p:txBody>
          <a:bodyPr>
            <a:normAutofit/>
          </a:bodyPr>
          <a:lstStyle/>
          <a:p>
            <a:pPr marL="0" indent="0" algn="ctr"/>
            <a:endParaRPr lang="en-US" sz="3600" dirty="0"/>
          </a:p>
          <a:p>
            <a:r>
              <a:rPr lang="en-US" sz="3200" dirty="0"/>
              <a:t>Chapter</a:t>
            </a:r>
          </a:p>
          <a:p>
            <a:endParaRPr lang="en-US" sz="3200" dirty="0"/>
          </a:p>
          <a:p>
            <a:r>
              <a:rPr lang="en-US" sz="3200" dirty="0"/>
              <a:t>Region</a:t>
            </a:r>
          </a:p>
          <a:p>
            <a:endParaRPr lang="en-US" sz="3200" dirty="0"/>
          </a:p>
          <a:p>
            <a:r>
              <a:rPr lang="en-US" sz="3200" dirty="0"/>
              <a:t>Booth</a:t>
            </a:r>
          </a:p>
          <a:p>
            <a:endParaRPr lang="en-US" sz="3200" dirty="0"/>
          </a:p>
          <a:p>
            <a:r>
              <a:rPr lang="en-US" sz="3200" dirty="0"/>
              <a:t>Student</a:t>
            </a:r>
          </a:p>
        </p:txBody>
      </p:sp>
      <p:sp>
        <p:nvSpPr>
          <p:cNvPr id="8" name="TextBox 7"/>
          <p:cNvSpPr txBox="1"/>
          <p:nvPr/>
        </p:nvSpPr>
        <p:spPr>
          <a:xfrm>
            <a:off x="5715000" y="3048000"/>
            <a:ext cx="2819400" cy="369332"/>
          </a:xfrm>
          <a:prstGeom prst="rect">
            <a:avLst/>
          </a:prstGeom>
          <a:noFill/>
        </p:spPr>
        <p:txBody>
          <a:bodyPr wrap="square" rtlCol="0">
            <a:spAutoFit/>
          </a:bodyPr>
          <a:lstStyle/>
          <a:p>
            <a:endParaRPr lang="en-US" dirty="0"/>
          </a:p>
        </p:txBody>
      </p:sp>
      <p:pic>
        <p:nvPicPr>
          <p:cNvPr id="2050" name="Picture 2" descr="C:\Users\thadg\AppData\Local\Microsoft\Windows\Temporary Internet Files\Content.IE5\36WC5RZ3\GreatJob[1].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9997" y="2064528"/>
            <a:ext cx="1547402"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hadg\AppData\Local\Microsoft\Windows\Temporary Internet Files\Content.IE5\DPY9I6PS\Awards[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6152" y="3810000"/>
            <a:ext cx="28448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thadg\AppData\Local\Microsoft\Windows\Temporary Internet Files\Content.IE5\1G0Z0XD8\award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78936" y="3276600"/>
            <a:ext cx="1786128" cy="1444752"/>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3"/>
          <p:cNvSpPr>
            <a:spLocks noGrp="1"/>
          </p:cNvSpPr>
          <p:nvPr>
            <p:ph type="ftr" sz="quarter" idx="10"/>
          </p:nvPr>
        </p:nvSpPr>
        <p:spPr>
          <a:xfrm>
            <a:off x="1371600" y="6400799"/>
            <a:ext cx="7772400" cy="457201"/>
          </a:xfrm>
        </p:spPr>
        <p:txBody>
          <a:bodyPr/>
          <a:lstStyle/>
          <a:p>
            <a:r>
              <a:rPr lang="en-US" dirty="0">
                <a:solidFill>
                  <a:srgbClr val="FFFFFF"/>
                </a:solidFill>
              </a:rPr>
              <a:t>Southeast Region – Legacy Training - Trade Shows - 5</a:t>
            </a:r>
          </a:p>
        </p:txBody>
      </p:sp>
    </p:spTree>
    <p:extLst>
      <p:ext uri="{BB962C8B-B14F-4D97-AF65-F5344CB8AC3E}">
        <p14:creationId xmlns:p14="http://schemas.microsoft.com/office/powerpoint/2010/main" val="3667970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Advertise….</a:t>
            </a:r>
          </a:p>
        </p:txBody>
      </p:sp>
      <p:sp>
        <p:nvSpPr>
          <p:cNvPr id="3" name="Content Placeholder 2"/>
          <p:cNvSpPr>
            <a:spLocks noGrp="1"/>
          </p:cNvSpPr>
          <p:nvPr>
            <p:ph idx="1"/>
          </p:nvPr>
        </p:nvSpPr>
        <p:spPr/>
        <p:txBody>
          <a:bodyPr/>
          <a:lstStyle/>
          <a:p>
            <a:pPr marL="0" indent="0" algn="ctr">
              <a:buNone/>
            </a:pPr>
            <a:endParaRPr lang="en-US" sz="3600" dirty="0"/>
          </a:p>
          <a:p>
            <a:pPr marL="0" indent="0" algn="ctr">
              <a:buNone/>
            </a:pPr>
            <a:endParaRPr lang="en-US" sz="3600" dirty="0"/>
          </a:p>
          <a:p>
            <a:endParaRPr lang="en-US" dirty="0"/>
          </a:p>
        </p:txBody>
      </p:sp>
      <p:sp>
        <p:nvSpPr>
          <p:cNvPr id="8" name="TextBox 7"/>
          <p:cNvSpPr txBox="1"/>
          <p:nvPr/>
        </p:nvSpPr>
        <p:spPr>
          <a:xfrm>
            <a:off x="5715000" y="3048000"/>
            <a:ext cx="2819400" cy="369332"/>
          </a:xfrm>
          <a:prstGeom prst="rect">
            <a:avLst/>
          </a:prstGeom>
          <a:noFill/>
        </p:spPr>
        <p:txBody>
          <a:bodyPr wrap="square" rtlCol="0">
            <a:spAutoFit/>
          </a:bodyPr>
          <a:lstStyle/>
          <a:p>
            <a:endParaRPr lang="en-US" dirty="0"/>
          </a:p>
        </p:txBody>
      </p:sp>
      <p:pic>
        <p:nvPicPr>
          <p:cNvPr id="3074" name="Picture 2" descr="C:\Users\thadg\AppData\Local\Microsoft\Windows\Temporary Internet Files\Content.IE5\PNOE23ZZ\url-1[1].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1828800"/>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thadg\AppData\Local\Microsoft\Windows\Temporary Internet Files\Content.IE5\W2091288\native-advertising[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01250" y="1668482"/>
            <a:ext cx="2857500" cy="2381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0" y="1905000"/>
            <a:ext cx="3886200" cy="1200329"/>
          </a:xfrm>
          <a:prstGeom prst="rect">
            <a:avLst/>
          </a:prstGeom>
          <a:noFill/>
        </p:spPr>
        <p:txBody>
          <a:bodyPr wrap="square" rtlCol="0">
            <a:spAutoFit/>
          </a:bodyPr>
          <a:lstStyle/>
          <a:p>
            <a:r>
              <a:rPr lang="en-US" sz="3600" dirty="0"/>
              <a:t>Let People Know it’s happening!</a:t>
            </a:r>
          </a:p>
        </p:txBody>
      </p:sp>
      <p:sp>
        <p:nvSpPr>
          <p:cNvPr id="9" name="Footer Placeholder 3"/>
          <p:cNvSpPr>
            <a:spLocks noGrp="1"/>
          </p:cNvSpPr>
          <p:nvPr>
            <p:ph type="ftr" sz="quarter" idx="10"/>
          </p:nvPr>
        </p:nvSpPr>
        <p:spPr>
          <a:xfrm>
            <a:off x="1371600" y="6400799"/>
            <a:ext cx="7772400" cy="457201"/>
          </a:xfrm>
        </p:spPr>
        <p:txBody>
          <a:bodyPr/>
          <a:lstStyle/>
          <a:p>
            <a:r>
              <a:rPr lang="en-US" dirty="0">
                <a:solidFill>
                  <a:srgbClr val="FFFFFF"/>
                </a:solidFill>
              </a:rPr>
              <a:t>Southeast Region – Legacy Training - Trade Shows - 6</a:t>
            </a:r>
          </a:p>
        </p:txBody>
      </p:sp>
    </p:spTree>
    <p:extLst>
      <p:ext uri="{BB962C8B-B14F-4D97-AF65-F5344CB8AC3E}">
        <p14:creationId xmlns:p14="http://schemas.microsoft.com/office/powerpoint/2010/main" val="366797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p:txBody>
          <a:bodyPr/>
          <a:lstStyle/>
          <a:p>
            <a:r>
              <a:rPr lang="en-US"/>
              <a:t>Promote CSI Standards &amp; Formats </a:t>
            </a:r>
            <a:endParaRPr lang="en-US" dirty="0"/>
          </a:p>
        </p:txBody>
      </p:sp>
      <p:sp>
        <p:nvSpPr>
          <p:cNvPr id="5" name="Footer Placeholder 3"/>
          <p:cNvSpPr>
            <a:spLocks noGrp="1"/>
          </p:cNvSpPr>
          <p:nvPr>
            <p:ph type="ftr" sz="quarter" idx="10"/>
          </p:nvPr>
        </p:nvSpPr>
        <p:spPr/>
        <p:txBody>
          <a:bodyPr/>
          <a:lstStyle/>
          <a:p>
            <a:r>
              <a:rPr lang="en-US" dirty="0"/>
              <a:t>Southeast Region – Legacy Training - Trade Shows - 7</a:t>
            </a:r>
          </a:p>
        </p:txBody>
      </p:sp>
      <p:sp>
        <p:nvSpPr>
          <p:cNvPr id="15" name="Rectangle 14"/>
          <p:cNvSpPr/>
          <p:nvPr/>
        </p:nvSpPr>
        <p:spPr>
          <a:xfrm>
            <a:off x="685800" y="1207562"/>
            <a:ext cx="4572000" cy="3724096"/>
          </a:xfrm>
          <a:prstGeom prst="rect">
            <a:avLst/>
          </a:prstGeom>
        </p:spPr>
        <p:txBody>
          <a:bodyPr>
            <a:spAutoFit/>
          </a:bodyPr>
          <a:lstStyle/>
          <a:p>
            <a:pPr marL="571500" indent="-571500">
              <a:spcBef>
                <a:spcPts val="600"/>
              </a:spcBef>
              <a:buFont typeface="Arial" pitchFamily="34" charset="0"/>
              <a:buChar char="•"/>
              <a:defRPr/>
            </a:pPr>
            <a:r>
              <a:rPr lang="en-US" sz="3600" dirty="0" err="1">
                <a:sym typeface="Arial" charset="0"/>
              </a:rPr>
              <a:t>MasterFormat</a:t>
            </a:r>
            <a:endParaRPr lang="en-US" sz="3600" dirty="0">
              <a:sym typeface="Arial" charset="0"/>
            </a:endParaRPr>
          </a:p>
          <a:p>
            <a:pPr marL="571500" indent="-571500">
              <a:spcBef>
                <a:spcPts val="600"/>
              </a:spcBef>
              <a:buFont typeface="Arial" pitchFamily="34" charset="0"/>
              <a:buChar char="•"/>
              <a:defRPr/>
            </a:pPr>
            <a:r>
              <a:rPr lang="en-US" sz="3600" dirty="0" err="1">
                <a:sym typeface="Arial" charset="0"/>
              </a:rPr>
              <a:t>UniFormat</a:t>
            </a:r>
            <a:endParaRPr lang="en-US" sz="3600" dirty="0">
              <a:sym typeface="Arial" charset="0"/>
            </a:endParaRPr>
          </a:p>
          <a:p>
            <a:pPr marL="571500" indent="-571500">
              <a:spcBef>
                <a:spcPts val="600"/>
              </a:spcBef>
              <a:buFont typeface="Arial" pitchFamily="34" charset="0"/>
              <a:buChar char="•"/>
              <a:defRPr/>
            </a:pPr>
            <a:r>
              <a:rPr lang="en-US" sz="3600" dirty="0" err="1">
                <a:sym typeface="Arial" charset="0"/>
              </a:rPr>
              <a:t>SectionFormat</a:t>
            </a:r>
            <a:r>
              <a:rPr lang="en-US" sz="3600" dirty="0">
                <a:sym typeface="Arial" charset="0"/>
              </a:rPr>
              <a:t>/</a:t>
            </a:r>
            <a:br>
              <a:rPr lang="en-US" sz="3600" dirty="0">
                <a:sym typeface="Arial" charset="0"/>
              </a:rPr>
            </a:br>
            <a:r>
              <a:rPr lang="en-US" sz="3600" dirty="0" err="1">
                <a:sym typeface="Arial" charset="0"/>
              </a:rPr>
              <a:t>PageFormat</a:t>
            </a:r>
            <a:endParaRPr lang="en-US" sz="3600" dirty="0">
              <a:sym typeface="Arial" charset="0"/>
            </a:endParaRPr>
          </a:p>
          <a:p>
            <a:pPr marL="571500" indent="-571500">
              <a:spcBef>
                <a:spcPts val="600"/>
              </a:spcBef>
              <a:buFont typeface="Arial" pitchFamily="34" charset="0"/>
              <a:buChar char="•"/>
              <a:defRPr/>
            </a:pPr>
            <a:r>
              <a:rPr lang="en-US" sz="3600" dirty="0" err="1">
                <a:sym typeface="Arial" charset="0"/>
              </a:rPr>
              <a:t>PPDFormat</a:t>
            </a:r>
            <a:endParaRPr lang="en-US" sz="3600" dirty="0">
              <a:sym typeface="Arial" charset="0"/>
            </a:endParaRPr>
          </a:p>
          <a:p>
            <a:pPr marL="571500" indent="-571500">
              <a:spcBef>
                <a:spcPts val="600"/>
              </a:spcBef>
              <a:buFont typeface="Arial" pitchFamily="34" charset="0"/>
              <a:buChar char="•"/>
              <a:defRPr/>
            </a:pPr>
            <a:r>
              <a:rPr lang="en-US" sz="3600" dirty="0" err="1">
                <a:sym typeface="Arial" charset="0"/>
              </a:rPr>
              <a:t>OmniClass</a:t>
            </a:r>
            <a:endParaRPr lang="en-US" sz="3600" dirty="0">
              <a:sym typeface="Arial" charset="0"/>
            </a:endParaRPr>
          </a:p>
        </p:txBody>
      </p:sp>
      <p:pic>
        <p:nvPicPr>
          <p:cNvPr id="3" name="Picture 2">
            <a:extLst>
              <a:ext uri="{FF2B5EF4-FFF2-40B4-BE49-F238E27FC236}">
                <a16:creationId xmlns:a16="http://schemas.microsoft.com/office/drawing/2014/main" id="{EC2109C7-8776-431C-9DB1-16EC6FC8EFA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95431" y="1244884"/>
            <a:ext cx="4244377" cy="2961534"/>
          </a:xfrm>
          <a:prstGeom prst="rect">
            <a:avLst/>
          </a:prstGeom>
        </p:spPr>
      </p:pic>
    </p:spTree>
    <p:extLst>
      <p:ext uri="{BB962C8B-B14F-4D97-AF65-F5344CB8AC3E}">
        <p14:creationId xmlns:p14="http://schemas.microsoft.com/office/powerpoint/2010/main" val="3772499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 y="476250"/>
            <a:ext cx="4810125" cy="685800"/>
          </a:xfrm>
        </p:spPr>
        <p:txBody>
          <a:bodyPr/>
          <a:lstStyle/>
          <a:p>
            <a:r>
              <a:rPr lang="en-US" sz="2500" dirty="0"/>
              <a:t>Industry  Certifications</a:t>
            </a:r>
          </a:p>
        </p:txBody>
      </p:sp>
      <p:sp>
        <p:nvSpPr>
          <p:cNvPr id="3" name="Content Placeholder 2"/>
          <p:cNvSpPr>
            <a:spLocks noGrp="1"/>
          </p:cNvSpPr>
          <p:nvPr>
            <p:ph sz="half" idx="1"/>
          </p:nvPr>
        </p:nvSpPr>
        <p:spPr/>
        <p:txBody>
          <a:bodyPr/>
          <a:lstStyle/>
          <a:p>
            <a:pPr marL="0" indent="0">
              <a:buNone/>
            </a:pPr>
            <a:r>
              <a:rPr lang="en-US" b="1" dirty="0"/>
              <a:t>Promote CSI</a:t>
            </a:r>
          </a:p>
          <a:p>
            <a:pPr marL="0" indent="0">
              <a:buNone/>
            </a:pPr>
            <a:r>
              <a:rPr lang="en-US" b="1" dirty="0"/>
              <a:t>Certification Programs</a:t>
            </a:r>
          </a:p>
          <a:p>
            <a:endParaRPr lang="en-US" dirty="0"/>
          </a:p>
        </p:txBody>
      </p:sp>
      <p:sp>
        <p:nvSpPr>
          <p:cNvPr id="6" name="Content Placeholder 6"/>
          <p:cNvSpPr txBox="1">
            <a:spLocks/>
          </p:cNvSpPr>
          <p:nvPr/>
        </p:nvSpPr>
        <p:spPr>
          <a:xfrm>
            <a:off x="228600" y="2667000"/>
            <a:ext cx="3733800" cy="2133599"/>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CDT</a:t>
            </a:r>
          </a:p>
          <a:p>
            <a:r>
              <a:rPr lang="en-US" dirty="0"/>
              <a:t>CCCA</a:t>
            </a:r>
          </a:p>
          <a:p>
            <a:r>
              <a:rPr lang="en-US" dirty="0"/>
              <a:t>CCS</a:t>
            </a:r>
          </a:p>
          <a:p>
            <a:r>
              <a:rPr lang="en-US" dirty="0"/>
              <a:t>CCPR</a:t>
            </a:r>
          </a:p>
          <a:p>
            <a:r>
              <a:rPr lang="en-US" dirty="0"/>
              <a:t>EIEIO</a:t>
            </a:r>
          </a:p>
          <a:p>
            <a:pPr>
              <a:buNone/>
            </a:pPr>
            <a:endParaRPr lang="en-US" dirty="0"/>
          </a:p>
        </p:txBody>
      </p:sp>
      <p:pic>
        <p:nvPicPr>
          <p:cNvPr id="10" name="Picture 2" descr="C:\Users\Joy\Desktop\PDPG Cov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8725" y="914400"/>
            <a:ext cx="159067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Users\Joy\Desktop\CSS cov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0250" y="2151063"/>
            <a:ext cx="1530350"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C:\Users\Joy\Desktop\CAPG Cove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57788" y="3762530"/>
            <a:ext cx="1547812"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3"/>
          <p:cNvSpPr>
            <a:spLocks noGrp="1"/>
          </p:cNvSpPr>
          <p:nvPr>
            <p:ph type="ftr" sz="quarter" idx="10"/>
          </p:nvPr>
        </p:nvSpPr>
        <p:spPr>
          <a:xfrm>
            <a:off x="1371600" y="6400799"/>
            <a:ext cx="7772400" cy="457201"/>
          </a:xfrm>
        </p:spPr>
        <p:txBody>
          <a:bodyPr>
            <a:normAutofit/>
          </a:bodyPr>
          <a:lstStyle/>
          <a:p>
            <a:pPr algn="r">
              <a:buNone/>
            </a:pPr>
            <a:r>
              <a:rPr lang="en-US" sz="1800" dirty="0">
                <a:solidFill>
                  <a:srgbClr val="FFFFFF"/>
                </a:solidFill>
              </a:rPr>
              <a:t>Southeast Region – Legacy Training - Trade </a:t>
            </a:r>
            <a:r>
              <a:rPr lang="en-US" sz="1600" dirty="0">
                <a:solidFill>
                  <a:srgbClr val="FFFFFF"/>
                </a:solidFill>
              </a:rPr>
              <a:t>Shows</a:t>
            </a:r>
            <a:r>
              <a:rPr lang="en-US" sz="1800" dirty="0">
                <a:solidFill>
                  <a:srgbClr val="FFFFFF"/>
                </a:solidFill>
              </a:rPr>
              <a:t> - 8</a:t>
            </a:r>
          </a:p>
        </p:txBody>
      </p:sp>
    </p:spTree>
    <p:extLst>
      <p:ext uri="{BB962C8B-B14F-4D97-AF65-F5344CB8AC3E}">
        <p14:creationId xmlns:p14="http://schemas.microsoft.com/office/powerpoint/2010/main" val="3290289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76250"/>
            <a:ext cx="4495800" cy="685800"/>
          </a:xfrm>
        </p:spPr>
        <p:txBody>
          <a:bodyPr/>
          <a:lstStyle/>
          <a:p>
            <a:r>
              <a:rPr lang="en-US" sz="2800" dirty="0"/>
              <a:t>Learning Opportunities</a:t>
            </a:r>
          </a:p>
        </p:txBody>
      </p:sp>
      <p:sp>
        <p:nvSpPr>
          <p:cNvPr id="6" name="Text Placeholder 5"/>
          <p:cNvSpPr txBox="1">
            <a:spLocks noGrp="1"/>
          </p:cNvSpPr>
          <p:nvPr>
            <p:ph sz="half" idx="1"/>
          </p:nvPr>
        </p:nvSpPr>
        <p:spPr>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t> CSI Education Events</a:t>
            </a:r>
          </a:p>
        </p:txBody>
      </p:sp>
      <p:sp>
        <p:nvSpPr>
          <p:cNvPr id="8" name="Text Placeholder 5"/>
          <p:cNvSpPr txBox="1">
            <a:spLocks noGrp="1"/>
          </p:cNvSpPr>
          <p:nvPr>
            <p:ph sz="quarter" idx="10"/>
          </p:nvPr>
        </p:nvSpPr>
        <p:spPr>
          <a:xfrm>
            <a:off x="4572000" y="503382"/>
            <a:ext cx="4395537" cy="54864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b="1" dirty="0"/>
          </a:p>
          <a:p>
            <a:pPr marL="0" indent="0">
              <a:buNone/>
            </a:pPr>
            <a:endParaRPr lang="en-US" b="1" dirty="0"/>
          </a:p>
        </p:txBody>
      </p:sp>
      <p:sp>
        <p:nvSpPr>
          <p:cNvPr id="7" name="Rectangle 6"/>
          <p:cNvSpPr/>
          <p:nvPr/>
        </p:nvSpPr>
        <p:spPr>
          <a:xfrm>
            <a:off x="76200" y="1789599"/>
            <a:ext cx="4572000" cy="4001095"/>
          </a:xfrm>
          <a:prstGeom prst="rect">
            <a:avLst/>
          </a:prstGeom>
        </p:spPr>
        <p:txBody>
          <a:bodyPr>
            <a:spAutoFit/>
          </a:bodyPr>
          <a:lstStyle/>
          <a:p>
            <a:pPr marL="285750" indent="-285750">
              <a:spcBef>
                <a:spcPts val="628"/>
              </a:spcBef>
              <a:buFont typeface="Arial" pitchFamily="34" charset="0"/>
              <a:buChar char="•"/>
            </a:pPr>
            <a:r>
              <a:rPr lang="en-US" sz="2800" dirty="0"/>
              <a:t>CONSTRUCT Show</a:t>
            </a:r>
          </a:p>
          <a:p>
            <a:pPr marL="285750" indent="-285750">
              <a:spcBef>
                <a:spcPts val="628"/>
              </a:spcBef>
              <a:buFont typeface="Arial" pitchFamily="34" charset="0"/>
              <a:buChar char="•"/>
            </a:pPr>
            <a:r>
              <a:rPr lang="en-US" sz="2800" dirty="0"/>
              <a:t>Monthly Chapter Meetings</a:t>
            </a:r>
          </a:p>
          <a:p>
            <a:pPr marL="285750" indent="-285750">
              <a:spcBef>
                <a:spcPts val="628"/>
              </a:spcBef>
              <a:buFont typeface="Arial" pitchFamily="34" charset="0"/>
              <a:buChar char="•"/>
            </a:pPr>
            <a:r>
              <a:rPr lang="en-US" sz="2800" dirty="0"/>
              <a:t>CSI Practice Groups</a:t>
            </a:r>
          </a:p>
          <a:p>
            <a:pPr marL="285750" indent="-285750">
              <a:spcBef>
                <a:spcPts val="628"/>
              </a:spcBef>
              <a:buFont typeface="Arial" pitchFamily="34" charset="0"/>
              <a:buChar char="•"/>
            </a:pPr>
            <a:r>
              <a:rPr lang="en-US" sz="2800" b="1" dirty="0"/>
              <a:t>Webinars</a:t>
            </a:r>
          </a:p>
          <a:p>
            <a:pPr marL="742950" lvl="1" indent="-285750">
              <a:spcBef>
                <a:spcPts val="628"/>
              </a:spcBef>
              <a:buFont typeface="Arial" pitchFamily="34" charset="0"/>
              <a:buChar char="•"/>
            </a:pPr>
            <a:r>
              <a:rPr lang="en-US" sz="2800" dirty="0"/>
              <a:t>Monthly </a:t>
            </a:r>
          </a:p>
          <a:p>
            <a:pPr marL="742950" lvl="1" indent="-285750">
              <a:spcBef>
                <a:spcPts val="628"/>
              </a:spcBef>
              <a:buFont typeface="Arial" pitchFamily="34" charset="0"/>
              <a:buChar char="•"/>
            </a:pPr>
            <a:r>
              <a:rPr lang="en-US" sz="2800" dirty="0"/>
              <a:t>Leadership Connect</a:t>
            </a:r>
          </a:p>
          <a:p>
            <a:pPr marL="742950" lvl="1" indent="-285750">
              <a:spcBef>
                <a:spcPts val="628"/>
              </a:spcBef>
              <a:buFont typeface="Arial" pitchFamily="34" charset="0"/>
              <a:buChar char="•"/>
            </a:pPr>
            <a:r>
              <a:rPr lang="en-US" sz="2800" dirty="0"/>
              <a:t>Many topics</a:t>
            </a:r>
          </a:p>
        </p:txBody>
      </p:sp>
      <p:pic>
        <p:nvPicPr>
          <p:cNvPr id="1026" name="Picture 2" descr="C:\Users\ksolomon\AppData\Local\Microsoft\Windows\Temporary Internet Files\Content.IE5\UQWH0IVO\7533044750_cefb514c1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7191" y="4255654"/>
            <a:ext cx="2579525" cy="171796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solomon\AppData\Local\Microsoft\Windows\Temporary Internet Files\Content.IE5\O99CNS4M\6149484854_9789ddcbf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8400" y="594590"/>
            <a:ext cx="2402702"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farm8.staticflickr.com/7119/7536504384_ef00064c8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0" y="2296391"/>
            <a:ext cx="1600200" cy="1818409"/>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3"/>
          <p:cNvSpPr>
            <a:spLocks noGrp="1"/>
          </p:cNvSpPr>
          <p:nvPr>
            <p:ph type="ftr" sz="quarter" idx="10"/>
          </p:nvPr>
        </p:nvSpPr>
        <p:spPr>
          <a:xfrm>
            <a:off x="1371600" y="6400799"/>
            <a:ext cx="7772400" cy="457201"/>
          </a:xfrm>
        </p:spPr>
        <p:txBody>
          <a:bodyPr>
            <a:normAutofit/>
          </a:bodyPr>
          <a:lstStyle/>
          <a:p>
            <a:pPr algn="r">
              <a:buNone/>
            </a:pPr>
            <a:r>
              <a:rPr lang="en-US" sz="1600" dirty="0">
                <a:solidFill>
                  <a:srgbClr val="FFFFFF"/>
                </a:solidFill>
              </a:rPr>
              <a:t>Southeast Region – Legacy Training - Trade Shows - 9</a:t>
            </a:r>
          </a:p>
        </p:txBody>
      </p:sp>
    </p:spTree>
    <p:extLst>
      <p:ext uri="{BB962C8B-B14F-4D97-AF65-F5344CB8AC3E}">
        <p14:creationId xmlns:p14="http://schemas.microsoft.com/office/powerpoint/2010/main" val="1949851101"/>
      </p:ext>
    </p:extLst>
  </p:cSld>
  <p:clrMapOvr>
    <a:masterClrMapping/>
  </p:clrMapOvr>
</p:sld>
</file>

<file path=ppt/theme/theme1.xml><?xml version="1.0" encoding="utf-8"?>
<a:theme xmlns:a="http://schemas.openxmlformats.org/drawingml/2006/main" name="1_Office Theme">
  <a:themeElements>
    <a:clrScheme name="CSI Colors">
      <a:dk1>
        <a:srgbClr val="262626"/>
      </a:dk1>
      <a:lt1>
        <a:srgbClr val="FFFFFF"/>
      </a:lt1>
      <a:dk2>
        <a:srgbClr val="3F3F3F"/>
      </a:dk2>
      <a:lt2>
        <a:srgbClr val="F2F2F2"/>
      </a:lt2>
      <a:accent1>
        <a:srgbClr val="003A70"/>
      </a:accent1>
      <a:accent2>
        <a:srgbClr val="C23C33"/>
      </a:accent2>
      <a:accent3>
        <a:srgbClr val="548DD4"/>
      </a:accent3>
      <a:accent4>
        <a:srgbClr val="953734"/>
      </a:accent4>
      <a:accent5>
        <a:srgbClr val="C6D9F0"/>
      </a:accent5>
      <a:accent6>
        <a:srgbClr val="C0504D"/>
      </a:accent6>
      <a:hlink>
        <a:srgbClr val="003A70"/>
      </a:hlink>
      <a:folHlink>
        <a:srgbClr val="C23C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SI Colors">
      <a:dk1>
        <a:srgbClr val="262626"/>
      </a:dk1>
      <a:lt1>
        <a:srgbClr val="FFFFFF"/>
      </a:lt1>
      <a:dk2>
        <a:srgbClr val="3F3F3F"/>
      </a:dk2>
      <a:lt2>
        <a:srgbClr val="F2F2F2"/>
      </a:lt2>
      <a:accent1>
        <a:srgbClr val="003A70"/>
      </a:accent1>
      <a:accent2>
        <a:srgbClr val="C23C33"/>
      </a:accent2>
      <a:accent3>
        <a:srgbClr val="548DD4"/>
      </a:accent3>
      <a:accent4>
        <a:srgbClr val="953734"/>
      </a:accent4>
      <a:accent5>
        <a:srgbClr val="C6D9F0"/>
      </a:accent5>
      <a:accent6>
        <a:srgbClr val="C0504D"/>
      </a:accent6>
      <a:hlink>
        <a:srgbClr val="003A70"/>
      </a:hlink>
      <a:folHlink>
        <a:srgbClr val="C23C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SI Colors">
      <a:dk1>
        <a:srgbClr val="262626"/>
      </a:dk1>
      <a:lt1>
        <a:srgbClr val="FFFFFF"/>
      </a:lt1>
      <a:dk2>
        <a:srgbClr val="3F3F3F"/>
      </a:dk2>
      <a:lt2>
        <a:srgbClr val="F2F2F2"/>
      </a:lt2>
      <a:accent1>
        <a:srgbClr val="003A70"/>
      </a:accent1>
      <a:accent2>
        <a:srgbClr val="C23C33"/>
      </a:accent2>
      <a:accent3>
        <a:srgbClr val="548DD4"/>
      </a:accent3>
      <a:accent4>
        <a:srgbClr val="953734"/>
      </a:accent4>
      <a:accent5>
        <a:srgbClr val="C6D9F0"/>
      </a:accent5>
      <a:accent6>
        <a:srgbClr val="C0504D"/>
      </a:accent6>
      <a:hlink>
        <a:srgbClr val="003A70"/>
      </a:hlink>
      <a:folHlink>
        <a:srgbClr val="C23C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108457</TotalTime>
  <Words>1302</Words>
  <Application>Microsoft Office PowerPoint</Application>
  <PresentationFormat>On-screen Show (4:3)</PresentationFormat>
  <Paragraphs>223</Paragraphs>
  <Slides>24</Slides>
  <Notes>24</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24</vt:i4>
      </vt:variant>
    </vt:vector>
  </HeadingPairs>
  <TitlesOfParts>
    <vt:vector size="29" baseType="lpstr">
      <vt:lpstr>Arial</vt:lpstr>
      <vt:lpstr>Calibri</vt:lpstr>
      <vt:lpstr>1_Office Theme</vt:lpstr>
      <vt:lpstr>2_Office Theme</vt:lpstr>
      <vt:lpstr>3_Office Theme</vt:lpstr>
      <vt:lpstr>Trade Shows</vt:lpstr>
      <vt:lpstr>Trade Shows</vt:lpstr>
      <vt:lpstr>Decide what your goals are for the event.</vt:lpstr>
      <vt:lpstr>Be Consistent  </vt:lpstr>
      <vt:lpstr>Promote Awards!</vt:lpstr>
      <vt:lpstr>Advertise….</vt:lpstr>
      <vt:lpstr>Promote CSI Standards &amp; Formats </vt:lpstr>
      <vt:lpstr>Industry  Certifications</vt:lpstr>
      <vt:lpstr>Learning Opportunities</vt:lpstr>
      <vt:lpstr>    Good Friends</vt:lpstr>
      <vt:lpstr>CSI Education </vt:lpstr>
      <vt:lpstr>CSI Memberships</vt:lpstr>
      <vt:lpstr>Connect with CSI</vt:lpstr>
      <vt:lpstr>Friendships grow</vt:lpstr>
      <vt:lpstr>Chapter Tips and Pointers</vt:lpstr>
      <vt:lpstr>Have a Theme for the Day/Event </vt:lpstr>
      <vt:lpstr>Costs to watch out for</vt:lpstr>
      <vt:lpstr>Committees</vt:lpstr>
      <vt:lpstr>Planning Milestones</vt:lpstr>
      <vt:lpstr>Planning Milestones</vt:lpstr>
      <vt:lpstr>Planning Milestones</vt:lpstr>
      <vt:lpstr>Ready to Join?</vt:lpstr>
      <vt:lpstr>Questions?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CSI?</dc:title>
  <dc:creator>Kaitlin Solomon</dc:creator>
  <cp:lastModifiedBy>Holly Gotfredson</cp:lastModifiedBy>
  <cp:revision>10585</cp:revision>
  <dcterms:created xsi:type="dcterms:W3CDTF">2013-01-31T22:07:32Z</dcterms:created>
  <dcterms:modified xsi:type="dcterms:W3CDTF">2021-05-22T13:15:25Z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fix-File Number">
    <vt:lpwstr>PRODMKTG-Administration-Gen Corr Office Admn</vt:lpwstr>
  </property>
</Properties>
</file>