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7" r:id="rId2"/>
  </p:sldMasterIdLst>
  <p:notesMasterIdLst>
    <p:notesMasterId r:id="rId21"/>
  </p:notesMasterIdLst>
  <p:handoutMasterIdLst>
    <p:handoutMasterId r:id="rId22"/>
  </p:handoutMasterIdLst>
  <p:sldIdLst>
    <p:sldId id="256" r:id="rId3"/>
    <p:sldId id="261" r:id="rId4"/>
    <p:sldId id="275" r:id="rId5"/>
    <p:sldId id="284" r:id="rId6"/>
    <p:sldId id="257" r:id="rId7"/>
    <p:sldId id="277" r:id="rId8"/>
    <p:sldId id="279" r:id="rId9"/>
    <p:sldId id="280" r:id="rId10"/>
    <p:sldId id="281" r:id="rId11"/>
    <p:sldId id="285" r:id="rId12"/>
    <p:sldId id="282" r:id="rId13"/>
    <p:sldId id="283" r:id="rId14"/>
    <p:sldId id="287" r:id="rId15"/>
    <p:sldId id="270" r:id="rId16"/>
    <p:sldId id="286" r:id="rId17"/>
    <p:sldId id="267" r:id="rId18"/>
    <p:sldId id="288" r:id="rId19"/>
    <p:sldId id="27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501" autoAdjust="0"/>
  </p:normalViewPr>
  <p:slideViewPr>
    <p:cSldViewPr>
      <p:cViewPr varScale="1">
        <p:scale>
          <a:sx n="75" d="100"/>
          <a:sy n="75" d="100"/>
        </p:scale>
        <p:origin x="989" y="43"/>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90" d="100"/>
          <a:sy n="90" d="100"/>
        </p:scale>
        <p:origin x="-374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959B7EB-CA77-47EC-AC30-56B44DD826E7}" type="datetimeFigureOut">
              <a:rPr lang="en-US" smtClean="0"/>
              <a:pPr/>
              <a:t>8/7/2021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E4962F4-3079-4FD5-B1E7-9BAF9A894365}" type="slidenum">
              <a:rPr lang="en-US" smtClean="0"/>
              <a:pPr/>
              <a:t>‹#›</a:t>
            </a:fld>
            <a:endParaRPr lang="en-US" dirty="0"/>
          </a:p>
        </p:txBody>
      </p:sp>
    </p:spTree>
    <p:extLst>
      <p:ext uri="{BB962C8B-B14F-4D97-AF65-F5344CB8AC3E}">
        <p14:creationId xmlns:p14="http://schemas.microsoft.com/office/powerpoint/2010/main" val="12408994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37825D-BBF7-44E0-91AC-967793EDC468}" type="datetimeFigureOut">
              <a:rPr lang="en-US" smtClean="0"/>
              <a:pPr/>
              <a:t>8/7/2021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8028A2-F58C-4CEE-9E08-D484BD0D90B2}" type="slidenum">
              <a:rPr lang="en-US" smtClean="0"/>
              <a:pPr/>
              <a:t>‹#›</a:t>
            </a:fld>
            <a:endParaRPr lang="en-US" dirty="0"/>
          </a:p>
        </p:txBody>
      </p:sp>
    </p:spTree>
    <p:extLst>
      <p:ext uri="{BB962C8B-B14F-4D97-AF65-F5344CB8AC3E}">
        <p14:creationId xmlns:p14="http://schemas.microsoft.com/office/powerpoint/2010/main" val="3203926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This document</a:t>
            </a:r>
            <a:r>
              <a:rPr lang="en-US" baseline="0" dirty="0"/>
              <a:t> is a training guide. It is intended to allow you to see how others have handled the office and what has been encountered, considered important. This is a FY 2014 document put together by the current Great Lakes Region Institute Director, who has been a chapter (Columbus) and Region President.  It has been put together in an effort to reduce the learning curve problem that plagues CSI in general. We are a volunteer organization, are constantly re-inventing the wheel as we move in and out of offices. We spend a lot of time learning and re-learning things that happened to the person in front of us. This takes valuable time and energy from performing and/or growing the position, hampering progress. This is meant to provide a solid roadmap for the next in line. This is an attempt to provide an outline for the people who chair the Chapters of the Region, the next generation of Presidents at that level.  It is not perfect, and it will become dated over time. It is a living document, and will change as CSI changes. All that is ask is that as you change it with better ideas, and updates; you will document them and return it here. My goal was to leave things better than I found them. This tool is a start to make that happen.  I trust you will build on those who have created CSI in front of you and do the same.</a:t>
            </a:r>
          </a:p>
          <a:p>
            <a:r>
              <a:rPr lang="en-US" baseline="0" dirty="0"/>
              <a:t>Thad Goodman, FY 2014 Great Lakes Region Director.</a:t>
            </a:r>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The paperwork of</a:t>
            </a:r>
            <a:r>
              <a:rPr lang="en-US" baseline="0" dirty="0"/>
              <a:t> the office. The logistics of what we do. President and President-Elect should talk at the beginning of the year, identifying who is doing what part of these actions. Also who is going to track the progress of these things getting done.</a:t>
            </a:r>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solidFill>
                  <a:prstClr val="black"/>
                </a:solidFill>
              </a:rPr>
              <a:pPr/>
              <a:t>10</a:t>
            </a:fld>
            <a:endParaRPr lang="en-US" dirty="0">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Double check the major events planning for the chapter. The things</a:t>
            </a:r>
            <a:r>
              <a:rPr lang="en-US" baseline="0" dirty="0"/>
              <a:t> your chapter does that are different and everyone looks to each year.</a:t>
            </a:r>
          </a:p>
          <a:p>
            <a:r>
              <a:rPr lang="en-US" baseline="0" dirty="0"/>
              <a:t>Make sure the people in place are continuing on and all is underway for a great event.</a:t>
            </a:r>
            <a:endParaRPr lang="en-US" dirty="0"/>
          </a:p>
          <a:p>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12</a:t>
            </a:fld>
            <a:endParaRPr lang="en-US" dirty="0"/>
          </a:p>
        </p:txBody>
      </p:sp>
    </p:spTree>
    <p:extLst>
      <p:ext uri="{BB962C8B-B14F-4D97-AF65-F5344CB8AC3E}">
        <p14:creationId xmlns:p14="http://schemas.microsoft.com/office/powerpoint/2010/main" val="20226923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baseline="0" dirty="0"/>
              <a:t>This is an action driven by Institute. As Chapter President, you will receive the forms proactively. It’s important to be aware that they are coming and have your elections done, and the committee’s filled. This is a good exercise for the President- Elect, as this will be the team He/She works with for the following year.</a:t>
            </a:r>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baseline="0" dirty="0"/>
              <a:t>Awards are currently due the first Friday in May. It takes your awards chair months to get everything together. Help them plan by nudging the at the beginning of the year (January) to start identifying the people or awards desired and start the process of looking through the forms that need to be filled out, records that need to be found, letters written, etc.</a:t>
            </a:r>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This is a wonderful</a:t>
            </a:r>
            <a:r>
              <a:rPr lang="en-US" baseline="0" dirty="0"/>
              <a:t> position to hold for CSI. Like most of anything else- it’s what you make of it. Allocate as your time allows, and use this guide to be prepared. Get involved and Get Rewarded!</a:t>
            </a:r>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18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As you take the President-</a:t>
            </a:r>
            <a:r>
              <a:rPr lang="en-US" baseline="0" dirty="0"/>
              <a:t> Elect’s office, think of it as the countdown to the President’s office. Constant contact with the person as the top is paramount. Ask to be copied on any communication that comes in or goes out to the top position.  Start by not offering any opinions, but asking the questions about how it’s going to be handled by the current president. Take notes of timelines and occurrences. It will be your roadmap to service the next year with you step into the seat.</a:t>
            </a:r>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Use</a:t>
            </a:r>
            <a:r>
              <a:rPr lang="en-US" baseline="0" dirty="0"/>
              <a:t> your position to get to know about all the things that are going on currently, be front of mind with the workings of the Chapter,</a:t>
            </a:r>
          </a:p>
          <a:p>
            <a:r>
              <a:rPr lang="en-US" baseline="0" dirty="0"/>
              <a:t>Mirror the thoughts and ideas of the current president- it’s your chance to get to know the issues standing outside the line of fire.</a:t>
            </a:r>
          </a:p>
          <a:p>
            <a:r>
              <a:rPr lang="en-US" baseline="0" dirty="0"/>
              <a:t>This provides you with a chance to ask all concerned questions, and form opinions to attack the position the next year.</a:t>
            </a:r>
          </a:p>
          <a:p>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The</a:t>
            </a:r>
            <a:r>
              <a:rPr lang="en-US" baseline="0" dirty="0"/>
              <a:t> Columbus Chapter applies for the Outstanding Chapter award each year. We have a document set up on Google Docs to highlight each function to get every category covered. Is this a goal? Then make sure everyone is on board!</a:t>
            </a:r>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4</a:t>
            </a:fld>
            <a:endParaRPr lang="en-US" dirty="0"/>
          </a:p>
        </p:txBody>
      </p:sp>
    </p:spTree>
    <p:extLst>
      <p:ext uri="{BB962C8B-B14F-4D97-AF65-F5344CB8AC3E}">
        <p14:creationId xmlns:p14="http://schemas.microsoft.com/office/powerpoint/2010/main" val="1313867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Contact your current planning</a:t>
            </a:r>
            <a:r>
              <a:rPr lang="en-US" baseline="0" dirty="0"/>
              <a:t> chair, the Current President, the membership chair. Begin thinking about what you want to accomplish.</a:t>
            </a:r>
          </a:p>
          <a:p>
            <a:r>
              <a:rPr lang="en-US" baseline="0" dirty="0"/>
              <a:t>You can’t have too much  communication.</a:t>
            </a:r>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5</a:t>
            </a:fld>
            <a:endParaRPr lang="en-US" dirty="0"/>
          </a:p>
        </p:txBody>
      </p:sp>
    </p:spTree>
    <p:extLst>
      <p:ext uri="{BB962C8B-B14F-4D97-AF65-F5344CB8AC3E}">
        <p14:creationId xmlns:p14="http://schemas.microsoft.com/office/powerpoint/2010/main" val="1316867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Stepping into your</a:t>
            </a:r>
            <a:r>
              <a:rPr lang="en-US" baseline="0" dirty="0"/>
              <a:t> big year doesn’t have to be a chore, if you have planned right and get off of the right foot.</a:t>
            </a:r>
          </a:p>
          <a:p>
            <a:r>
              <a:rPr lang="en-US" baseline="0" dirty="0"/>
              <a:t>So how do you do that??</a:t>
            </a:r>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6</a:t>
            </a:fld>
            <a:endParaRPr lang="en-US" dirty="0"/>
          </a:p>
        </p:txBody>
      </p:sp>
    </p:spTree>
    <p:extLst>
      <p:ext uri="{BB962C8B-B14F-4D97-AF65-F5344CB8AC3E}">
        <p14:creationId xmlns:p14="http://schemas.microsoft.com/office/powerpoint/2010/main" val="1247489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There</a:t>
            </a:r>
            <a:r>
              <a:rPr lang="en-US" baseline="0" dirty="0"/>
              <a:t> are some basic things you have to gather to be able to conduct the business of the chapter. Each chapter does things differently. You get these from the current Chapter President on his way out.</a:t>
            </a:r>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Make</a:t>
            </a:r>
            <a:r>
              <a:rPr lang="en-US" baseline="0" dirty="0"/>
              <a:t> arrangements to get the current president’s signature off the chapter account and yours on it. You will need to go with someone who is currently on the banks account as a signatory.</a:t>
            </a:r>
          </a:p>
          <a:p>
            <a:r>
              <a:rPr lang="en-US" baseline="0" dirty="0"/>
              <a:t>Also work with the treasurer to get the annual budget ready for presentation at the July Board meeting to start the year out right.</a:t>
            </a:r>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A</a:t>
            </a:r>
            <a:r>
              <a:rPr lang="en-US" baseline="0" dirty="0"/>
              <a:t> summer planning meeting for 2-4 hours on a Saturday is a great idea.</a:t>
            </a:r>
          </a:p>
          <a:p>
            <a:r>
              <a:rPr lang="en-US" baseline="0" dirty="0"/>
              <a:t>I have included this CSI PPT in your flash drive with this presentation at the region conference. It can also be found on the CSI website. Kathy Proctor did a great job of putting it together.</a:t>
            </a:r>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9</a:t>
            </a:fld>
            <a:endParaRPr lang="en-US" dirty="0"/>
          </a:p>
        </p:txBody>
      </p:sp>
    </p:spTree>
    <p:extLst>
      <p:ext uri="{BB962C8B-B14F-4D97-AF65-F5344CB8AC3E}">
        <p14:creationId xmlns:p14="http://schemas.microsoft.com/office/powerpoint/2010/main" val="20049964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 y="76201"/>
            <a:ext cx="8991600" cy="4038599"/>
          </a:xfrm>
        </p:spPr>
        <p:txBody>
          <a:bodyPr anchor="ctr"/>
          <a:lstStyle>
            <a:lvl1pPr algn="ctr">
              <a:defRPr>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76200" y="4267200"/>
            <a:ext cx="4724400" cy="25146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117728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SI Content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85000"/>
                    <a:lumOff val="1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p>
            <a:r>
              <a:rPr lang="en-US" dirty="0">
                <a:solidFill>
                  <a:prstClr val="white"/>
                </a:solidFill>
              </a:rPr>
              <a:t>Footer text can be set to customize bottom slide content on a case by case basis</a:t>
            </a:r>
          </a:p>
        </p:txBody>
      </p:sp>
    </p:spTree>
    <p:extLst>
      <p:ext uri="{BB962C8B-B14F-4D97-AF65-F5344CB8AC3E}">
        <p14:creationId xmlns:p14="http://schemas.microsoft.com/office/powerpoint/2010/main" val="1848357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476250"/>
            <a:ext cx="8610600" cy="685800"/>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21920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5"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dirty="0">
                <a:solidFill>
                  <a:prstClr val="white"/>
                </a:solidFill>
              </a:rPr>
              <a:t>Footer text can be set to customize bottom slide content on a case by case basis</a:t>
            </a:r>
          </a:p>
        </p:txBody>
      </p:sp>
    </p:spTree>
    <p:extLst>
      <p:ext uri="{BB962C8B-B14F-4D97-AF65-F5344CB8AC3E}">
        <p14:creationId xmlns:p14="http://schemas.microsoft.com/office/powerpoint/2010/main" val="550416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 y="381000"/>
            <a:ext cx="8610600" cy="685800"/>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1430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5"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dirty="0">
                <a:solidFill>
                  <a:prstClr val="white"/>
                </a:solidFill>
              </a:rPr>
              <a:t>Footer text can be set to customize bottom slide content on a case by case basis</a:t>
            </a:r>
          </a:p>
        </p:txBody>
      </p:sp>
    </p:spTree>
    <p:extLst>
      <p:ext uri="{BB962C8B-B14F-4D97-AF65-F5344CB8AC3E}">
        <p14:creationId xmlns:p14="http://schemas.microsoft.com/office/powerpoint/2010/main" val="34117146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dirty="0">
                <a:solidFill>
                  <a:prstClr val="white"/>
                </a:solidFill>
              </a:rPr>
              <a:t>Footer text can be set to customize bottom slide content on a case by case basis</a:t>
            </a:r>
          </a:p>
        </p:txBody>
      </p:sp>
    </p:spTree>
    <p:extLst>
      <p:ext uri="{BB962C8B-B14F-4D97-AF65-F5344CB8AC3E}">
        <p14:creationId xmlns:p14="http://schemas.microsoft.com/office/powerpoint/2010/main" val="1103352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solidFill>
                  <a:prstClr val="white"/>
                </a:solidFill>
              </a:rPr>
              <a:t>Footer text can be set to customize bottom slide content on a case by case basis</a:t>
            </a:r>
          </a:p>
        </p:txBody>
      </p:sp>
    </p:spTree>
    <p:extLst>
      <p:ext uri="{BB962C8B-B14F-4D97-AF65-F5344CB8AC3E}">
        <p14:creationId xmlns:p14="http://schemas.microsoft.com/office/powerpoint/2010/main" val="2199481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SI Transition Pag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p:cNvSpPr>
            <a:spLocks noGrp="1"/>
          </p:cNvSpPr>
          <p:nvPr>
            <p:ph type="ctrTitle"/>
          </p:nvPr>
        </p:nvSpPr>
        <p:spPr>
          <a:xfrm>
            <a:off x="76200" y="76200"/>
            <a:ext cx="8991600" cy="4038600"/>
          </a:xfrm>
        </p:spPr>
        <p:txBody>
          <a:bodyPr anchor="ctr"/>
          <a:lstStyle>
            <a:lvl1pPr algn="ctr">
              <a:defRPr>
                <a:solidFill>
                  <a:schemeClr val="bg1"/>
                </a:solidFill>
              </a:defRPr>
            </a:lvl1pPr>
          </a:lstStyle>
          <a:p>
            <a:r>
              <a:rPr lang="en-US" dirty="0"/>
              <a:t>Click to edit Master title style</a:t>
            </a:r>
          </a:p>
        </p:txBody>
      </p:sp>
      <p:sp>
        <p:nvSpPr>
          <p:cNvPr id="9" name="Subtitle 2"/>
          <p:cNvSpPr>
            <a:spLocks noGrp="1"/>
          </p:cNvSpPr>
          <p:nvPr>
            <p:ph type="subTitle" idx="1"/>
          </p:nvPr>
        </p:nvSpPr>
        <p:spPr>
          <a:xfrm>
            <a:off x="76200" y="4267200"/>
            <a:ext cx="4724400" cy="2514600"/>
          </a:xfrm>
        </p:spPr>
        <p:txBody>
          <a:bodyPr anchor="t"/>
          <a:lstStyle>
            <a:lvl1pPr marL="0" indent="0" algn="l">
              <a:buNone/>
              <a:defRPr>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955793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SI Content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85000"/>
                    <a:lumOff val="1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296700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476250"/>
            <a:ext cx="8610600" cy="685800"/>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21920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5"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2849291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 y="381000"/>
            <a:ext cx="8610600" cy="685800"/>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1430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5"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1556960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1796541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3670253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 y="76201"/>
            <a:ext cx="8991600" cy="4038599"/>
          </a:xfrm>
        </p:spPr>
        <p:txBody>
          <a:bodyPr anchor="ctr"/>
          <a:lstStyle>
            <a:lvl1pPr algn="ctr">
              <a:defRPr>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76200" y="4267200"/>
            <a:ext cx="4724400" cy="25146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603676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SI Transition Pag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p:cNvSpPr>
            <a:spLocks noGrp="1"/>
          </p:cNvSpPr>
          <p:nvPr>
            <p:ph type="ctrTitle"/>
          </p:nvPr>
        </p:nvSpPr>
        <p:spPr>
          <a:xfrm>
            <a:off x="76200" y="76200"/>
            <a:ext cx="8991600" cy="4038600"/>
          </a:xfrm>
        </p:spPr>
        <p:txBody>
          <a:bodyPr anchor="ctr"/>
          <a:lstStyle>
            <a:lvl1pPr algn="ctr">
              <a:defRPr>
                <a:solidFill>
                  <a:schemeClr val="bg1"/>
                </a:solidFill>
              </a:defRPr>
            </a:lvl1pPr>
          </a:lstStyle>
          <a:p>
            <a:r>
              <a:rPr lang="en-US" dirty="0"/>
              <a:t>Click to edit Master title style</a:t>
            </a:r>
          </a:p>
        </p:txBody>
      </p:sp>
      <p:sp>
        <p:nvSpPr>
          <p:cNvPr id="9" name="Subtitle 2"/>
          <p:cNvSpPr>
            <a:spLocks noGrp="1"/>
          </p:cNvSpPr>
          <p:nvPr>
            <p:ph type="subTitle" idx="1"/>
          </p:nvPr>
        </p:nvSpPr>
        <p:spPr>
          <a:xfrm>
            <a:off x="76200" y="4267200"/>
            <a:ext cx="4724400" cy="2514600"/>
          </a:xfrm>
        </p:spPr>
        <p:txBody>
          <a:bodyPr anchor="t"/>
          <a:lstStyle>
            <a:lvl1pPr marL="0" indent="0" algn="l">
              <a:buNone/>
              <a:defRPr>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901924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76200" y="304800"/>
            <a:ext cx="8991600" cy="685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76200" y="1066801"/>
            <a:ext cx="8991600" cy="50291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1295400" y="6324600"/>
            <a:ext cx="7772400" cy="457201"/>
          </a:xfrm>
          <a:prstGeom prst="rect">
            <a:avLst/>
          </a:prstGeom>
        </p:spPr>
        <p:txBody>
          <a:bodyPr vert="horz" lIns="91440" tIns="45720" rIns="91440" bIns="45720" rtlCol="0" anchor="ctr"/>
          <a:lstStyle>
            <a:lvl1pPr algn="r">
              <a:defRPr sz="1600" b="1">
                <a:solidFill>
                  <a:schemeClr val="bg1"/>
                </a:solidFill>
              </a:defRPr>
            </a:lvl1pPr>
          </a:lstStyle>
          <a:p>
            <a:r>
              <a:rPr lang="en-US" dirty="0"/>
              <a:t>Footer text can be set to customize bottom slide content on a case by case basis</a:t>
            </a:r>
          </a:p>
        </p:txBody>
      </p:sp>
    </p:spTree>
    <p:extLst>
      <p:ext uri="{BB962C8B-B14F-4D97-AF65-F5344CB8AC3E}">
        <p14:creationId xmlns:p14="http://schemas.microsoft.com/office/powerpoint/2010/main" val="104197355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6" r:id="rId5"/>
    <p:sldLayoutId id="2147483654" r:id="rId6"/>
    <p:sldLayoutId id="2147483655" r:id="rId7"/>
  </p:sldLayoutIdLst>
  <p:hf sldNum="0" hdr="0" dt="0"/>
  <p:txStyles>
    <p:titleStyle>
      <a:lvl1pPr algn="l" defTabSz="914400" rtl="0" eaLnBrk="1" latinLnBrk="0" hangingPunct="1">
        <a:spcBef>
          <a:spcPct val="0"/>
        </a:spcBef>
        <a:buNone/>
        <a:defRPr sz="3800" b="1" kern="1200">
          <a:solidFill>
            <a:schemeClr val="tx1">
              <a:lumMod val="85000"/>
              <a:lumOff val="1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76200" y="304800"/>
            <a:ext cx="8991600" cy="685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76200" y="1066801"/>
            <a:ext cx="8991600" cy="50291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1295400" y="6324600"/>
            <a:ext cx="7772400" cy="457201"/>
          </a:xfrm>
          <a:prstGeom prst="rect">
            <a:avLst/>
          </a:prstGeom>
        </p:spPr>
        <p:txBody>
          <a:bodyPr vert="horz" lIns="91440" tIns="45720" rIns="91440" bIns="45720" rtlCol="0" anchor="ctr"/>
          <a:lstStyle>
            <a:lvl1pPr algn="r">
              <a:defRPr sz="1600" b="1">
                <a:solidFill>
                  <a:schemeClr val="bg1"/>
                </a:solidFill>
              </a:defRPr>
            </a:lvl1pPr>
          </a:lstStyle>
          <a:p>
            <a:r>
              <a:rPr lang="en-US" dirty="0">
                <a:solidFill>
                  <a:prstClr val="white"/>
                </a:solidFill>
              </a:rPr>
              <a:t>Footer text can be set to customize bottom slide content on a case by case basis</a:t>
            </a:r>
          </a:p>
        </p:txBody>
      </p:sp>
    </p:spTree>
    <p:extLst>
      <p:ext uri="{BB962C8B-B14F-4D97-AF65-F5344CB8AC3E}">
        <p14:creationId xmlns:p14="http://schemas.microsoft.com/office/powerpoint/2010/main" val="1009383800"/>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Lst>
  <p:hf sldNum="0" hdr="0" dt="0"/>
  <p:txStyles>
    <p:titleStyle>
      <a:lvl1pPr algn="l" defTabSz="914400" rtl="0" eaLnBrk="1" latinLnBrk="0" hangingPunct="1">
        <a:spcBef>
          <a:spcPct val="0"/>
        </a:spcBef>
        <a:buNone/>
        <a:defRPr sz="3800" b="1" kern="1200">
          <a:solidFill>
            <a:schemeClr val="tx1">
              <a:lumMod val="85000"/>
              <a:lumOff val="1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cl.exct.net/?ju=fe2e1070756c0075701771&amp;ls=fdec11767d6106787d15737d&amp;m=fef61370736c00&amp;l=fe9510757560057a70&amp;s=fdf715707266027c77137772&amp;jb=ffcf14&amp;t="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0.emf"/><Relationship Id="rId4" Type="http://schemas.openxmlformats.org/officeDocument/2006/relationships/image" Target="../media/image19.emf"/></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thadg@nationalgypsum.co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wmf"/></Relationships>
</file>

<file path=ppt/slides/_rels/slide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76200" y="76200"/>
            <a:ext cx="8991600" cy="4038600"/>
          </a:xfrm>
        </p:spPr>
        <p:txBody>
          <a:bodyPr anchor="ctr"/>
          <a:lstStyle/>
          <a:p>
            <a:r>
              <a:rPr lang="en-US" dirty="0"/>
              <a:t>Southeast Region</a:t>
            </a:r>
            <a:br>
              <a:rPr lang="en-US"/>
            </a:br>
            <a:r>
              <a:rPr lang="en-US"/>
              <a:t>President </a:t>
            </a:r>
            <a:r>
              <a:rPr lang="en-US" dirty="0"/>
              <a:t>&amp; President-Elect</a:t>
            </a:r>
            <a:br>
              <a:rPr lang="en-US" dirty="0"/>
            </a:br>
            <a:r>
              <a:rPr lang="en-US" dirty="0"/>
              <a:t>Preparation</a:t>
            </a:r>
          </a:p>
        </p:txBody>
      </p:sp>
      <p:sp>
        <p:nvSpPr>
          <p:cNvPr id="3" name="Subtitle 2"/>
          <p:cNvSpPr>
            <a:spLocks noGrp="1"/>
          </p:cNvSpPr>
          <p:nvPr>
            <p:ph type="subTitle" idx="1"/>
          </p:nvPr>
        </p:nvSpPr>
        <p:spPr>
          <a:xfrm>
            <a:off x="76200" y="4267200"/>
            <a:ext cx="4724400" cy="2514600"/>
          </a:xfrm>
        </p:spPr>
        <p:txBody>
          <a:bodyPr/>
          <a:lstStyle/>
          <a:p>
            <a:pPr algn="l"/>
            <a:r>
              <a:rPr lang="en-US" b="1" dirty="0">
                <a:solidFill>
                  <a:schemeClr val="bg1"/>
                </a:solidFill>
              </a:rPr>
              <a:t>Region President Office Duties and Responsibilities</a:t>
            </a:r>
          </a:p>
        </p:txBody>
      </p:sp>
    </p:spTree>
    <p:extLst>
      <p:ext uri="{BB962C8B-B14F-4D97-AF65-F5344CB8AC3E}">
        <p14:creationId xmlns:p14="http://schemas.microsoft.com/office/powerpoint/2010/main" val="2371006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76200" y="381000"/>
            <a:ext cx="4267200" cy="685800"/>
          </a:xfrm>
        </p:spPr>
        <p:txBody>
          <a:bodyPr>
            <a:normAutofit/>
          </a:bodyPr>
          <a:lstStyle/>
          <a:p>
            <a:r>
              <a:rPr lang="en-US" dirty="0">
                <a:solidFill>
                  <a:schemeClr val="tx1">
                    <a:lumMod val="85000"/>
                    <a:lumOff val="15000"/>
                  </a:schemeClr>
                </a:solidFill>
              </a:rPr>
              <a:t>Maintain/Update</a:t>
            </a:r>
          </a:p>
        </p:txBody>
      </p:sp>
      <p:sp>
        <p:nvSpPr>
          <p:cNvPr id="6" name="Content Placeholder 5"/>
          <p:cNvSpPr>
            <a:spLocks noGrp="1"/>
          </p:cNvSpPr>
          <p:nvPr>
            <p:ph sz="half" idx="1"/>
          </p:nvPr>
        </p:nvSpPr>
        <p:spPr>
          <a:xfrm>
            <a:off x="76200" y="1143000"/>
            <a:ext cx="4267200" cy="4953000"/>
          </a:xfrm>
        </p:spPr>
        <p:txBody>
          <a:bodyPr/>
          <a:lstStyle/>
          <a:p>
            <a:r>
              <a:rPr lang="en-US" dirty="0"/>
              <a:t>By-Laws</a:t>
            </a:r>
          </a:p>
          <a:p>
            <a:r>
              <a:rPr lang="en-US" dirty="0"/>
              <a:t>Operating Guide</a:t>
            </a:r>
          </a:p>
          <a:p>
            <a:r>
              <a:rPr lang="en-US" dirty="0"/>
              <a:t>Strategic Plans</a:t>
            </a:r>
          </a:p>
          <a:p>
            <a:r>
              <a:rPr lang="en-US" dirty="0"/>
              <a:t>Surveys</a:t>
            </a:r>
          </a:p>
          <a:p>
            <a:r>
              <a:rPr lang="en-US" dirty="0"/>
              <a:t>Officer Data Bases</a:t>
            </a:r>
          </a:p>
          <a:p>
            <a:r>
              <a:rPr lang="en-US" dirty="0"/>
              <a:t>Chapter  Communication Platform</a:t>
            </a:r>
          </a:p>
          <a:p>
            <a:endParaRPr lang="en-US" dirty="0"/>
          </a:p>
        </p:txBody>
      </p:sp>
      <p:pic>
        <p:nvPicPr>
          <p:cNvPr id="8" name="Content Placeholder 7" descr="DSCF4571.JPG"/>
          <p:cNvPicPr>
            <a:picLocks noGrp="1" noChangeAspect="1"/>
          </p:cNvPicPr>
          <p:nvPr>
            <p:ph sz="quarter" idx="10"/>
          </p:nvPr>
        </p:nvPicPr>
        <p:blipFill>
          <a:blip r:embed="rId4" cstate="print"/>
          <a:stretch>
            <a:fillRect/>
          </a:stretch>
        </p:blipFill>
        <p:spPr>
          <a:xfrm>
            <a:off x="4535489" y="1551981"/>
            <a:ext cx="4395787" cy="3296840"/>
          </a:xfrm>
        </p:spPr>
      </p:pic>
      <p:sp>
        <p:nvSpPr>
          <p:cNvPr id="4" name="Footer Placeholder 3"/>
          <p:cNvSpPr>
            <a:spLocks noGrp="1"/>
          </p:cNvSpPr>
          <p:nvPr>
            <p:ph type="ftr" sz="quarter" idx="11"/>
          </p:nvPr>
        </p:nvSpPr>
        <p:spPr>
          <a:xfrm>
            <a:off x="1336040" y="6385559"/>
            <a:ext cx="7772400" cy="457201"/>
          </a:xfrm>
        </p:spPr>
        <p:txBody>
          <a:bodyPr/>
          <a:lstStyle/>
          <a:p>
            <a:r>
              <a:rPr lang="en-US" dirty="0">
                <a:solidFill>
                  <a:prstClr val="white"/>
                </a:solidFill>
              </a:rPr>
              <a:t>Southeast Region President Training</a:t>
            </a:r>
          </a:p>
          <a:p>
            <a:endParaRPr lang="en-US" dirty="0">
              <a:solidFill>
                <a:prstClr val="white"/>
              </a:solidFill>
            </a:endParaRPr>
          </a:p>
          <a:p>
            <a:endParaRPr lang="en-US" dirty="0">
              <a:solidFill>
                <a:prstClr val="white"/>
              </a:solidFill>
            </a:endParaRPr>
          </a:p>
        </p:txBody>
      </p:sp>
    </p:spTree>
    <p:extLst>
      <p:ext uri="{BB962C8B-B14F-4D97-AF65-F5344CB8AC3E}">
        <p14:creationId xmlns:p14="http://schemas.microsoft.com/office/powerpoint/2010/main" val="1838550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Foundation Stones</a:t>
            </a:r>
          </a:p>
        </p:txBody>
      </p:sp>
      <p:sp>
        <p:nvSpPr>
          <p:cNvPr id="3" name="Content Placeholder 2"/>
          <p:cNvSpPr>
            <a:spLocks noGrp="1"/>
          </p:cNvSpPr>
          <p:nvPr>
            <p:ph sz="half" idx="1"/>
          </p:nvPr>
        </p:nvSpPr>
        <p:spPr/>
        <p:txBody>
          <a:bodyPr/>
          <a:lstStyle/>
          <a:p>
            <a:pPr marL="0" indent="0">
              <a:buNone/>
            </a:pPr>
            <a:r>
              <a:rPr lang="en-US" dirty="0"/>
              <a:t>Traditional Events</a:t>
            </a:r>
          </a:p>
          <a:p>
            <a:r>
              <a:rPr lang="en-US" dirty="0"/>
              <a:t>Chapter Meetings</a:t>
            </a:r>
          </a:p>
          <a:p>
            <a:r>
              <a:rPr lang="en-US" dirty="0"/>
              <a:t>Golf Outing</a:t>
            </a:r>
          </a:p>
          <a:p>
            <a:r>
              <a:rPr lang="en-US" dirty="0"/>
              <a:t>Trade Show</a:t>
            </a:r>
          </a:p>
          <a:p>
            <a:r>
              <a:rPr lang="en-US" dirty="0" err="1"/>
              <a:t>Specifier</a:t>
            </a:r>
            <a:endParaRPr lang="en-US" dirty="0"/>
          </a:p>
          <a:p>
            <a:endParaRPr lang="en-US" dirty="0"/>
          </a:p>
          <a:p>
            <a:r>
              <a:rPr lang="en-US" dirty="0"/>
              <a:t>     </a:t>
            </a:r>
            <a:r>
              <a:rPr lang="en-US" sz="2000" i="1" dirty="0"/>
              <a:t>All Covered?</a:t>
            </a:r>
          </a:p>
          <a:p>
            <a:pPr marL="0" indent="0">
              <a:buNone/>
            </a:pPr>
            <a:endParaRPr lang="en-US" dirty="0"/>
          </a:p>
        </p:txBody>
      </p:sp>
      <p:pic>
        <p:nvPicPr>
          <p:cNvPr id="6" name="Content Placeholder 5"/>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4648200" y="533400"/>
            <a:ext cx="4114800" cy="5486400"/>
          </a:xfrm>
        </p:spPr>
      </p:pic>
      <p:sp>
        <p:nvSpPr>
          <p:cNvPr id="5" name="Footer Placeholder 4"/>
          <p:cNvSpPr>
            <a:spLocks noGrp="1"/>
          </p:cNvSpPr>
          <p:nvPr>
            <p:ph type="ftr" sz="quarter" idx="11"/>
          </p:nvPr>
        </p:nvSpPr>
        <p:spPr/>
        <p:txBody>
          <a:bodyPr/>
          <a:lstStyle/>
          <a:p>
            <a:r>
              <a:rPr lang="en-US" dirty="0"/>
              <a:t>Southeast Region President Training</a:t>
            </a:r>
          </a:p>
          <a:p>
            <a:endParaRPr lang="en-US" dirty="0"/>
          </a:p>
        </p:txBody>
      </p:sp>
    </p:spTree>
    <p:extLst>
      <p:ext uri="{BB962C8B-B14F-4D97-AF65-F5344CB8AC3E}">
        <p14:creationId xmlns:p14="http://schemas.microsoft.com/office/powerpoint/2010/main" val="4081973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Keystone Events</a:t>
            </a:r>
          </a:p>
        </p:txBody>
      </p:sp>
      <p:sp>
        <p:nvSpPr>
          <p:cNvPr id="3" name="Content Placeholder 2"/>
          <p:cNvSpPr>
            <a:spLocks noGrp="1"/>
          </p:cNvSpPr>
          <p:nvPr>
            <p:ph sz="half" idx="1"/>
          </p:nvPr>
        </p:nvSpPr>
        <p:spPr/>
        <p:txBody>
          <a:bodyPr/>
          <a:lstStyle/>
          <a:p>
            <a:r>
              <a:rPr lang="en-US" dirty="0"/>
              <a:t>“Day at the Races”</a:t>
            </a:r>
          </a:p>
          <a:p>
            <a:r>
              <a:rPr lang="en-US" dirty="0"/>
              <a:t>“Procrastination Day”</a:t>
            </a:r>
          </a:p>
          <a:p>
            <a:r>
              <a:rPr lang="en-US" dirty="0"/>
              <a:t>Member Orientation</a:t>
            </a:r>
          </a:p>
          <a:p>
            <a:r>
              <a:rPr lang="en-US" dirty="0"/>
              <a:t>Scholarships</a:t>
            </a:r>
          </a:p>
          <a:p>
            <a:r>
              <a:rPr lang="en-US" dirty="0"/>
              <a:t>Elections</a:t>
            </a:r>
          </a:p>
        </p:txBody>
      </p:sp>
      <p:sp>
        <p:nvSpPr>
          <p:cNvPr id="4" name="Content Placeholder 3"/>
          <p:cNvSpPr>
            <a:spLocks noGrp="1"/>
          </p:cNvSpPr>
          <p:nvPr>
            <p:ph sz="quarter" idx="10"/>
          </p:nvPr>
        </p:nvSpPr>
        <p:spPr/>
        <p:txBody>
          <a:bodyPr/>
          <a:lstStyle/>
          <a:p>
            <a:pPr marL="0" indent="0">
              <a:buNone/>
            </a:pPr>
            <a:endParaRPr lang="en-US" dirty="0"/>
          </a:p>
        </p:txBody>
      </p:sp>
      <p:sp>
        <p:nvSpPr>
          <p:cNvPr id="5" name="Footer Placeholder 4"/>
          <p:cNvSpPr>
            <a:spLocks noGrp="1"/>
          </p:cNvSpPr>
          <p:nvPr>
            <p:ph type="ftr" sz="quarter" idx="11"/>
          </p:nvPr>
        </p:nvSpPr>
        <p:spPr/>
        <p:txBody>
          <a:bodyPr/>
          <a:lstStyle/>
          <a:p>
            <a:r>
              <a:rPr lang="en-US" dirty="0"/>
              <a:t>Southeast Region President Training</a:t>
            </a:r>
          </a:p>
          <a:p>
            <a:endParaRPr lang="en-US" dirty="0"/>
          </a:p>
        </p:txBody>
      </p:sp>
      <p:pic>
        <p:nvPicPr>
          <p:cNvPr id="5127" name="Picture 7" descr="C:\Users\thadg\AppData\Local\Microsoft\Windows\Temporary Internet Files\Content.IE5\28HYPY4I\MM900283754[1].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56704"/>
            <a:ext cx="3733800" cy="3797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9570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76201"/>
            <a:ext cx="8991600" cy="4038599"/>
          </a:xfrm>
        </p:spPr>
        <p:txBody>
          <a:bodyPr>
            <a:normAutofit/>
          </a:bodyPr>
          <a:lstStyle/>
          <a:p>
            <a:r>
              <a:rPr lang="en-US" sz="1800" dirty="0"/>
              <a:t>Hello Leader</a:t>
            </a:r>
            <a:br>
              <a:rPr lang="en-US" sz="1800" dirty="0"/>
            </a:br>
            <a:r>
              <a:rPr lang="en-US" sz="1800" dirty="0"/>
              <a:t>Elections happen  no later than the April Meeting!</a:t>
            </a:r>
            <a:br>
              <a:rPr lang="en-US" sz="1800" dirty="0"/>
            </a:br>
            <a:br>
              <a:rPr lang="en-US" sz="1800" dirty="0"/>
            </a:br>
            <a:r>
              <a:rPr lang="en-US" sz="1800" dirty="0"/>
              <a:t>February nominations</a:t>
            </a:r>
            <a:br>
              <a:rPr lang="en-US" sz="1800" dirty="0"/>
            </a:br>
            <a:r>
              <a:rPr lang="en-US" sz="1800" dirty="0"/>
              <a:t>March visibility month </a:t>
            </a:r>
            <a:br>
              <a:rPr lang="en-US" sz="1800" dirty="0"/>
            </a:br>
            <a:r>
              <a:rPr lang="en-US" sz="1800" dirty="0"/>
              <a:t>April Meeting vote,</a:t>
            </a:r>
            <a:br>
              <a:rPr lang="en-US" sz="1800" dirty="0"/>
            </a:br>
            <a:br>
              <a:rPr lang="en-US" sz="1800" dirty="0"/>
            </a:br>
            <a:r>
              <a:rPr lang="en-US" sz="1800" dirty="0"/>
              <a:t> because……</a:t>
            </a:r>
            <a:br>
              <a:rPr lang="en-US" sz="1800" dirty="0"/>
            </a:br>
            <a:br>
              <a:rPr lang="en-US" sz="1800" dirty="0"/>
            </a:br>
            <a:br>
              <a:rPr lang="en-US" sz="2000" dirty="0"/>
            </a:br>
            <a:br>
              <a:rPr lang="en-US" dirty="0"/>
            </a:br>
            <a:endParaRPr lang="en-US" dirty="0"/>
          </a:p>
        </p:txBody>
      </p:sp>
      <p:sp>
        <p:nvSpPr>
          <p:cNvPr id="3" name="Subtitle 2"/>
          <p:cNvSpPr>
            <a:spLocks noGrp="1"/>
          </p:cNvSpPr>
          <p:nvPr>
            <p:ph type="subTitle" idx="1"/>
          </p:nvPr>
        </p:nvSpPr>
        <p:spPr/>
        <p:txBody>
          <a:bodyPr/>
          <a:lstStyle/>
          <a:p>
            <a:r>
              <a:rPr lang="en-US" dirty="0"/>
              <a:t>Updating Forms for the CSI Website is an important part of the job.</a:t>
            </a:r>
          </a:p>
        </p:txBody>
      </p:sp>
    </p:spTree>
    <p:extLst>
      <p:ext uri="{BB962C8B-B14F-4D97-AF65-F5344CB8AC3E}">
        <p14:creationId xmlns:p14="http://schemas.microsoft.com/office/powerpoint/2010/main" val="3838150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76201"/>
            <a:ext cx="8991600" cy="4038599"/>
          </a:xfrm>
        </p:spPr>
        <p:txBody>
          <a:bodyPr>
            <a:normAutofit/>
          </a:bodyPr>
          <a:lstStyle/>
          <a:p>
            <a:r>
              <a:rPr lang="en-US" sz="1800" dirty="0"/>
              <a:t>Hello Leader</a:t>
            </a:r>
            <a:br>
              <a:rPr lang="en-US" sz="1800" dirty="0"/>
            </a:br>
            <a:r>
              <a:rPr lang="en-US" sz="1800" u="sng" dirty="0">
                <a:hlinkClick r:id="rId3" tooltip="Officer and Chair Updates Due!"/>
              </a:rPr>
              <a:t>Officer and Chair Updates Due!</a:t>
            </a:r>
            <a:br>
              <a:rPr lang="en-US" sz="1800" dirty="0"/>
            </a:br>
            <a:br>
              <a:rPr lang="en-US" sz="1800" dirty="0"/>
            </a:br>
            <a:r>
              <a:rPr lang="en-US" sz="1800" dirty="0"/>
              <a:t>This is just a quick reminder that the Chapter and Region Officer and Chair Update Forms are due by the end of the day (typically the second week of MAY). </a:t>
            </a:r>
            <a:br>
              <a:rPr lang="en-US" sz="1800" dirty="0"/>
            </a:br>
            <a:r>
              <a:rPr lang="en-US" sz="1800" dirty="0"/>
              <a:t> </a:t>
            </a:r>
            <a:br>
              <a:rPr lang="en-US" sz="1800" dirty="0"/>
            </a:br>
            <a:br>
              <a:rPr lang="en-US" sz="1800" dirty="0"/>
            </a:br>
            <a:br>
              <a:rPr lang="en-US" sz="2000" dirty="0"/>
            </a:br>
            <a:br>
              <a:rPr lang="en-US" dirty="0"/>
            </a:br>
            <a:endParaRPr lang="en-US" dirty="0"/>
          </a:p>
        </p:txBody>
      </p:sp>
      <p:sp>
        <p:nvSpPr>
          <p:cNvPr id="3" name="Subtitle 2"/>
          <p:cNvSpPr>
            <a:spLocks noGrp="1"/>
          </p:cNvSpPr>
          <p:nvPr>
            <p:ph type="subTitle" idx="1"/>
          </p:nvPr>
        </p:nvSpPr>
        <p:spPr/>
        <p:txBody>
          <a:bodyPr/>
          <a:lstStyle/>
          <a:p>
            <a:r>
              <a:rPr lang="en-US" dirty="0"/>
              <a:t>Updating Forms for the CSI Website is an important part of the job.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76201"/>
            <a:ext cx="8991600" cy="4038599"/>
          </a:xfrm>
        </p:spPr>
        <p:txBody>
          <a:bodyPr>
            <a:normAutofit/>
          </a:bodyPr>
          <a:lstStyle/>
          <a:p>
            <a:r>
              <a:rPr lang="en-US" sz="1800" dirty="0"/>
              <a:t>Hello Leader</a:t>
            </a:r>
            <a:br>
              <a:rPr lang="en-US" sz="1800" dirty="0"/>
            </a:br>
            <a:r>
              <a:rPr lang="en-US" sz="1800" u="sng" dirty="0">
                <a:solidFill>
                  <a:schemeClr val="tx2"/>
                </a:solidFill>
              </a:rPr>
              <a:t>Awards Deadline- First Friday in May!</a:t>
            </a:r>
            <a:br>
              <a:rPr lang="en-US" sz="1800" u="sng" dirty="0"/>
            </a:br>
            <a:br>
              <a:rPr lang="en-US" sz="1800" dirty="0"/>
            </a:br>
            <a:br>
              <a:rPr lang="en-US" sz="1800" dirty="0"/>
            </a:br>
            <a:br>
              <a:rPr lang="en-US" sz="1800" dirty="0"/>
            </a:br>
            <a:br>
              <a:rPr lang="en-US" sz="2000" dirty="0"/>
            </a:br>
            <a:br>
              <a:rPr lang="en-US" dirty="0"/>
            </a:br>
            <a:endParaRPr lang="en-US" dirty="0"/>
          </a:p>
        </p:txBody>
      </p:sp>
      <p:sp>
        <p:nvSpPr>
          <p:cNvPr id="3" name="Subtitle 2"/>
          <p:cNvSpPr>
            <a:spLocks noGrp="1"/>
          </p:cNvSpPr>
          <p:nvPr>
            <p:ph type="subTitle" idx="1"/>
          </p:nvPr>
        </p:nvSpPr>
        <p:spPr/>
        <p:txBody>
          <a:bodyPr/>
          <a:lstStyle/>
          <a:p>
            <a:r>
              <a:rPr lang="en-US" dirty="0"/>
              <a:t>Awards are important for the chapter</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2" y="990600"/>
            <a:ext cx="1552575" cy="234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1" y="1676401"/>
            <a:ext cx="1627759" cy="2281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77101" y="507207"/>
            <a:ext cx="1383031" cy="172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8143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457200"/>
            <a:ext cx="3962400" cy="685800"/>
          </a:xfrm>
        </p:spPr>
        <p:txBody>
          <a:bodyPr/>
          <a:lstStyle/>
          <a:p>
            <a:r>
              <a:rPr lang="en-US" dirty="0"/>
              <a:t>Rewards</a:t>
            </a:r>
          </a:p>
        </p:txBody>
      </p:sp>
      <p:sp>
        <p:nvSpPr>
          <p:cNvPr id="6" name="Content Placeholder 5"/>
          <p:cNvSpPr>
            <a:spLocks noGrp="1"/>
          </p:cNvSpPr>
          <p:nvPr>
            <p:ph sz="half" idx="1"/>
          </p:nvPr>
        </p:nvSpPr>
        <p:spPr>
          <a:xfrm>
            <a:off x="76200" y="1219200"/>
            <a:ext cx="4267200" cy="4876800"/>
          </a:xfrm>
        </p:spPr>
        <p:txBody>
          <a:bodyPr/>
          <a:lstStyle/>
          <a:p>
            <a:r>
              <a:rPr lang="en-US" dirty="0"/>
              <a:t>We have a GREAT Region with fantastic chapters.</a:t>
            </a:r>
          </a:p>
          <a:p>
            <a:r>
              <a:rPr lang="en-US" dirty="0"/>
              <a:t>With a little forethought and communication…</a:t>
            </a:r>
          </a:p>
          <a:p>
            <a:endParaRPr lang="en-US" dirty="0"/>
          </a:p>
          <a:p>
            <a:r>
              <a:rPr lang="en-US" dirty="0"/>
              <a:t>You will have a Great Year!!!!!</a:t>
            </a:r>
          </a:p>
        </p:txBody>
      </p:sp>
      <p:pic>
        <p:nvPicPr>
          <p:cNvPr id="8" name="Content Placeholder 7"/>
          <p:cNvPicPr>
            <a:picLocks noGrp="1" noChangeAspect="1"/>
          </p:cNvPicPr>
          <p:nvPr>
            <p:ph sz="quarter" idx="10"/>
          </p:nvPr>
        </p:nvPicPr>
        <p:blipFill>
          <a:blip r:embed="rId3">
            <a:extLst>
              <a:ext uri="{28A0092B-C50C-407E-A947-70E740481C1C}">
                <a14:useLocalDpi xmlns:a14="http://schemas.microsoft.com/office/drawing/2010/main" val="0"/>
              </a:ext>
            </a:extLst>
          </a:blip>
          <a:srcRect/>
          <a:stretch/>
        </p:blipFill>
        <p:spPr>
          <a:xfrm>
            <a:off x="4724400" y="2219706"/>
            <a:ext cx="3985419" cy="2054852"/>
          </a:xfrm>
        </p:spPr>
      </p:pic>
      <p:sp>
        <p:nvSpPr>
          <p:cNvPr id="4" name="Footer Placeholder 3"/>
          <p:cNvSpPr>
            <a:spLocks noGrp="1"/>
          </p:cNvSpPr>
          <p:nvPr>
            <p:ph type="ftr" sz="quarter" idx="11"/>
          </p:nvPr>
        </p:nvSpPr>
        <p:spPr/>
        <p:txBody>
          <a:bodyPr/>
          <a:lstStyle/>
          <a:p>
            <a:r>
              <a:rPr lang="en-US" dirty="0"/>
              <a:t>Southeast Region President Training</a:t>
            </a:r>
          </a:p>
          <a:p>
            <a:endParaRPr lang="en-US" dirty="0"/>
          </a:p>
        </p:txBody>
      </p:sp>
    </p:spTree>
    <p:extLst>
      <p:ext uri="{BB962C8B-B14F-4D97-AF65-F5344CB8AC3E}">
        <p14:creationId xmlns:p14="http://schemas.microsoft.com/office/powerpoint/2010/main" val="3099216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US" dirty="0"/>
              <a:t>Additional Tools:</a:t>
            </a:r>
            <a:br>
              <a:rPr lang="en-US" dirty="0"/>
            </a:br>
            <a:br>
              <a:rPr lang="en-US" sz="1400" dirty="0"/>
            </a:br>
            <a:r>
              <a:rPr lang="en-US" sz="1400" dirty="0"/>
              <a:t>Best Practices for Effective Chapter Meetings</a:t>
            </a:r>
            <a:br>
              <a:rPr lang="en-US" sz="1400" dirty="0"/>
            </a:br>
            <a:r>
              <a:rPr lang="en-US" sz="1400" dirty="0"/>
              <a:t>Chapter Administration Guide</a:t>
            </a:r>
            <a:br>
              <a:rPr lang="en-US" sz="1400" dirty="0"/>
            </a:br>
            <a:r>
              <a:rPr lang="en-US" sz="1400" dirty="0"/>
              <a:t>Chapter President Guide</a:t>
            </a:r>
            <a:br>
              <a:rPr lang="en-US" sz="1400" dirty="0"/>
            </a:br>
            <a:r>
              <a:rPr lang="en-US" sz="1400" dirty="0"/>
              <a:t>LIFE Articles</a:t>
            </a:r>
            <a:br>
              <a:rPr lang="en-US" sz="1400" dirty="0"/>
            </a:br>
            <a:r>
              <a:rPr lang="en-US" sz="1400" dirty="0"/>
              <a:t>Looking at your Year Ahead</a:t>
            </a:r>
            <a:br>
              <a:rPr lang="en-US" sz="1400" dirty="0"/>
            </a:br>
            <a:r>
              <a:rPr lang="en-US" sz="1400" dirty="0"/>
              <a:t>Presidents Training</a:t>
            </a:r>
            <a:br>
              <a:rPr lang="en-US" sz="1400" dirty="0"/>
            </a:br>
            <a:r>
              <a:rPr lang="en-US" sz="1400" dirty="0"/>
              <a:t>Social Media </a:t>
            </a:r>
            <a:br>
              <a:rPr lang="en-US" sz="1400" dirty="0"/>
            </a:br>
            <a:r>
              <a:rPr lang="en-US" sz="1400" dirty="0"/>
              <a:t>Volunteer Leadership Management</a:t>
            </a:r>
            <a:br>
              <a:rPr lang="en-US" sz="1400" dirty="0"/>
            </a:br>
            <a:r>
              <a:rPr lang="en-US" sz="1400" dirty="0"/>
              <a:t>Why CSI</a:t>
            </a:r>
            <a:br>
              <a:rPr lang="en-US" sz="1400" dirty="0"/>
            </a:br>
            <a:br>
              <a:rPr lang="en-US" sz="1400" dirty="0"/>
            </a:br>
            <a:endParaRPr lang="en-US" dirty="0"/>
          </a:p>
        </p:txBody>
      </p:sp>
      <p:sp>
        <p:nvSpPr>
          <p:cNvPr id="3" name="Subtitle 2"/>
          <p:cNvSpPr>
            <a:spLocks noGrp="1"/>
          </p:cNvSpPr>
          <p:nvPr>
            <p:ph type="subTitle" idx="1"/>
          </p:nvPr>
        </p:nvSpPr>
        <p:spPr/>
        <p:txBody>
          <a:bodyPr>
            <a:normAutofit lnSpcReduction="10000"/>
          </a:bodyPr>
          <a:lstStyle/>
          <a:p>
            <a:r>
              <a:rPr lang="en-US" sz="2000" dirty="0"/>
              <a:t>Most Available on csinet.org</a:t>
            </a:r>
          </a:p>
          <a:p>
            <a:r>
              <a:rPr lang="en-US" sz="2000" dirty="0"/>
              <a:t>Others by request-</a:t>
            </a:r>
          </a:p>
          <a:p>
            <a:r>
              <a:rPr lang="en-US" sz="2000" dirty="0"/>
              <a:t>Glenn.J.Remler@sherwin.com</a:t>
            </a:r>
          </a:p>
          <a:p>
            <a:endParaRPr lang="en-US" dirty="0"/>
          </a:p>
          <a:p>
            <a:endParaRPr lang="en-US" dirty="0"/>
          </a:p>
          <a:p>
            <a:r>
              <a:rPr lang="en-US" b="1" i="1" u="sng" dirty="0"/>
              <a:t>Happy Reading!</a:t>
            </a:r>
          </a:p>
        </p:txBody>
      </p:sp>
    </p:spTree>
    <p:extLst>
      <p:ext uri="{BB962C8B-B14F-4D97-AF65-F5344CB8AC3E}">
        <p14:creationId xmlns:p14="http://schemas.microsoft.com/office/powerpoint/2010/main" val="397016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rmAutofit/>
          </a:bodyPr>
          <a:lstStyle/>
          <a:p>
            <a:r>
              <a:rPr lang="en-US" dirty="0"/>
              <a:t>Thad Goodman</a:t>
            </a:r>
          </a:p>
          <a:p>
            <a:r>
              <a:rPr lang="en-US" dirty="0"/>
              <a:t>Region Director FY 15</a:t>
            </a:r>
          </a:p>
          <a:p>
            <a:r>
              <a:rPr lang="en-US" dirty="0">
                <a:hlinkClick r:id="rId3"/>
              </a:rPr>
              <a:t>thadg@nationalgypsum.com</a:t>
            </a:r>
            <a:endParaRPr lang="en-US" dirty="0"/>
          </a:p>
          <a:p>
            <a:r>
              <a:rPr lang="en-US" dirty="0"/>
              <a:t>614-296-5375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76200" y="76200"/>
            <a:ext cx="8991600" cy="4038600"/>
          </a:xfrm>
        </p:spPr>
        <p:txBody>
          <a:bodyPr anchor="ctr"/>
          <a:lstStyle/>
          <a:p>
            <a:pPr algn="l"/>
            <a:r>
              <a:rPr lang="en-US" dirty="0">
                <a:solidFill>
                  <a:schemeClr val="accent6">
                    <a:lumMod val="75000"/>
                  </a:schemeClr>
                </a:solidFill>
              </a:rPr>
              <a:t>July 1, XXXX-1</a:t>
            </a:r>
            <a:endParaRPr lang="en-US" dirty="0">
              <a:solidFill>
                <a:schemeClr val="bg1"/>
              </a:solidFill>
            </a:endParaRPr>
          </a:p>
        </p:txBody>
      </p:sp>
      <p:sp>
        <p:nvSpPr>
          <p:cNvPr id="3" name="Subtitle 2"/>
          <p:cNvSpPr>
            <a:spLocks noGrp="1"/>
          </p:cNvSpPr>
          <p:nvPr>
            <p:ph type="subTitle" idx="1"/>
          </p:nvPr>
        </p:nvSpPr>
        <p:spPr>
          <a:xfrm>
            <a:off x="76200" y="4267200"/>
            <a:ext cx="4724400" cy="2514600"/>
          </a:xfrm>
        </p:spPr>
        <p:txBody>
          <a:bodyPr/>
          <a:lstStyle/>
          <a:p>
            <a:r>
              <a:rPr lang="en-US" dirty="0">
                <a:solidFill>
                  <a:schemeClr val="tx2"/>
                </a:solidFill>
              </a:rPr>
              <a:t>Your job actually starts with your election to President-Elect</a:t>
            </a:r>
          </a:p>
          <a:p>
            <a:r>
              <a:rPr lang="en-US" dirty="0">
                <a:solidFill>
                  <a:schemeClr val="tx2"/>
                </a:solidFill>
              </a:rPr>
              <a:t>Spend the year getting to know expectations</a:t>
            </a:r>
          </a:p>
          <a:p>
            <a:pPr algn="l"/>
            <a:endParaRPr lang="en-US" b="1" dirty="0">
              <a:solidFill>
                <a:schemeClr val="tx2"/>
              </a:solidFill>
            </a:endParaRPr>
          </a:p>
        </p:txBody>
      </p:sp>
      <p:pic>
        <p:nvPicPr>
          <p:cNvPr id="5" name="Picture 2" descr="C:\Users\tgoodman\AppData\Local\Microsoft\Windows\Temporary Internet Files\Content.IE5\ULTADYJX\MC900007700[1].wmf"/>
          <p:cNvPicPr>
            <a:picLocks noGrp="1" noChangeAspect="1" noChangeArrowheads="1"/>
          </p:cNvPicPr>
          <p:nvPr>
            <p:ph sz="half" idx="2"/>
          </p:nvPr>
        </p:nvPicPr>
        <p:blipFill>
          <a:blip r:embed="rId4" cstate="print"/>
          <a:srcRect/>
          <a:stretch>
            <a:fillRect/>
          </a:stretch>
        </p:blipFill>
        <p:spPr bwMode="auto">
          <a:xfrm>
            <a:off x="5181600" y="838201"/>
            <a:ext cx="3733800" cy="2964090"/>
          </a:xfrm>
          <a:prstGeom prst="rect">
            <a:avLst/>
          </a:prstGeom>
          <a:noFill/>
        </p:spPr>
      </p:pic>
    </p:spTree>
    <p:extLst>
      <p:ext uri="{BB962C8B-B14F-4D97-AF65-F5344CB8AC3E}">
        <p14:creationId xmlns:p14="http://schemas.microsoft.com/office/powerpoint/2010/main" val="2825089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Mirrors</a:t>
            </a:r>
          </a:p>
        </p:txBody>
      </p:sp>
      <p:sp>
        <p:nvSpPr>
          <p:cNvPr id="5" name="Footer Placeholder 4"/>
          <p:cNvSpPr>
            <a:spLocks noGrp="1"/>
          </p:cNvSpPr>
          <p:nvPr>
            <p:ph type="ftr" sz="quarter" idx="11"/>
          </p:nvPr>
        </p:nvSpPr>
        <p:spPr/>
        <p:txBody>
          <a:bodyPr/>
          <a:lstStyle/>
          <a:p>
            <a:r>
              <a:rPr lang="en-US" dirty="0"/>
              <a:t>Southeast Region President Training</a:t>
            </a:r>
          </a:p>
        </p:txBody>
      </p:sp>
      <p:pic>
        <p:nvPicPr>
          <p:cNvPr id="1026" name="Picture 2" descr="C:\Program Files\Microsoft Office\MEDIA\CAGCAT10\j0234687.gif"/>
          <p:cNvPicPr>
            <a:picLocks noGrp="1" noChangeAspect="1" noChangeArrowheads="1" noCrop="1"/>
          </p:cNvPicPr>
          <p:nvPr>
            <p:ph sz="half" idx="1"/>
          </p:nvPr>
        </p:nvPicPr>
        <p:blipFill>
          <a:blip r:embed="rId3" cstate="print"/>
          <a:srcRect/>
          <a:stretch>
            <a:fillRect/>
          </a:stretch>
        </p:blipFill>
        <p:spPr bwMode="auto">
          <a:xfrm>
            <a:off x="533400" y="1676400"/>
            <a:ext cx="3581400" cy="2109972"/>
          </a:xfrm>
          <a:prstGeom prst="rect">
            <a:avLst/>
          </a:prstGeom>
          <a:noFill/>
        </p:spPr>
      </p:pic>
      <p:pic>
        <p:nvPicPr>
          <p:cNvPr id="1027" name="Picture 3" descr="C:\Program Files\Microsoft Office\MEDIA\CAGCAT10\j0234687.gif"/>
          <p:cNvPicPr>
            <a:picLocks noGrp="1" noChangeAspect="1" noChangeArrowheads="1" noCrop="1"/>
          </p:cNvPicPr>
          <p:nvPr>
            <p:ph sz="quarter" idx="10"/>
          </p:nvPr>
        </p:nvPicPr>
        <p:blipFill>
          <a:blip r:embed="rId3" cstate="print"/>
          <a:srcRect/>
          <a:stretch>
            <a:fillRect/>
          </a:stretch>
        </p:blipFill>
        <p:spPr bwMode="auto">
          <a:xfrm>
            <a:off x="2895600" y="4343400"/>
            <a:ext cx="1228725" cy="723900"/>
          </a:xfrm>
          <a:prstGeom prst="rect">
            <a:avLst/>
          </a:prstGeom>
          <a:noFill/>
        </p:spPr>
      </p:pic>
      <p:sp>
        <p:nvSpPr>
          <p:cNvPr id="8" name="TextBox 7"/>
          <p:cNvSpPr txBox="1"/>
          <p:nvPr/>
        </p:nvSpPr>
        <p:spPr>
          <a:xfrm>
            <a:off x="4800600" y="1143000"/>
            <a:ext cx="3429000" cy="2862322"/>
          </a:xfrm>
          <a:prstGeom prst="rect">
            <a:avLst/>
          </a:prstGeom>
          <a:noFill/>
        </p:spPr>
        <p:txBody>
          <a:bodyPr wrap="square" rtlCol="0">
            <a:spAutoFit/>
          </a:bodyPr>
          <a:lstStyle/>
          <a:p>
            <a:pPr>
              <a:buFont typeface="Arial" pitchFamily="34" charset="0"/>
              <a:buChar char="•"/>
            </a:pPr>
            <a:r>
              <a:rPr lang="en-US" dirty="0"/>
              <a:t>Regular conversations with the Current President</a:t>
            </a:r>
          </a:p>
          <a:p>
            <a:pPr>
              <a:buFont typeface="Arial" pitchFamily="34" charset="0"/>
              <a:buChar char="•"/>
            </a:pPr>
            <a:endParaRPr lang="en-US" dirty="0"/>
          </a:p>
          <a:p>
            <a:pPr>
              <a:buFont typeface="Arial" pitchFamily="34" charset="0"/>
              <a:buChar char="•"/>
            </a:pPr>
            <a:endParaRPr lang="en-US" dirty="0"/>
          </a:p>
          <a:p>
            <a:pPr>
              <a:buFont typeface="Arial" pitchFamily="34" charset="0"/>
              <a:buChar char="•"/>
            </a:pPr>
            <a:r>
              <a:rPr lang="en-US" dirty="0"/>
              <a:t> sharing of e communications</a:t>
            </a:r>
          </a:p>
          <a:p>
            <a:pPr>
              <a:buFont typeface="Arial" pitchFamily="34" charset="0"/>
              <a:buChar char="•"/>
            </a:pPr>
            <a:endParaRPr lang="en-US" dirty="0"/>
          </a:p>
          <a:p>
            <a:pPr>
              <a:buFont typeface="Arial" pitchFamily="34" charset="0"/>
              <a:buChar char="•"/>
            </a:pPr>
            <a:endParaRPr lang="en-US" dirty="0"/>
          </a:p>
          <a:p>
            <a:pPr>
              <a:buFont typeface="Arial" pitchFamily="34" charset="0"/>
              <a:buChar char="•"/>
            </a:pPr>
            <a:endParaRPr lang="en-US" dirty="0"/>
          </a:p>
          <a:p>
            <a:pPr>
              <a:buFont typeface="Arial" pitchFamily="34" charset="0"/>
              <a:buChar char="•"/>
            </a:pPr>
            <a:r>
              <a:rPr lang="en-US" dirty="0"/>
              <a:t>Discussion on CSI Issues</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Outstanding Chapter </a:t>
            </a:r>
            <a:r>
              <a:rPr lang="en-US" i="1" dirty="0"/>
              <a:t>Time Line</a:t>
            </a:r>
          </a:p>
        </p:txBody>
      </p:sp>
      <p:sp>
        <p:nvSpPr>
          <p:cNvPr id="4" name="Footer Placeholder 3"/>
          <p:cNvSpPr>
            <a:spLocks noGrp="1"/>
          </p:cNvSpPr>
          <p:nvPr>
            <p:ph type="ftr" sz="quarter" idx="10"/>
          </p:nvPr>
        </p:nvSpPr>
        <p:spPr/>
        <p:txBody>
          <a:bodyPr/>
          <a:lstStyle/>
          <a:p>
            <a:r>
              <a:rPr lang="en-US" dirty="0"/>
              <a:t>Southeast Region President Training</a:t>
            </a:r>
          </a:p>
          <a:p>
            <a:endParaRPr lang="en-US" dirty="0"/>
          </a:p>
        </p:txBody>
      </p:sp>
      <p:pic>
        <p:nvPicPr>
          <p:cNvPr id="61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060054" y="1066800"/>
            <a:ext cx="5023895"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0309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President-Elect</a:t>
            </a:r>
          </a:p>
        </p:txBody>
      </p:sp>
      <p:sp>
        <p:nvSpPr>
          <p:cNvPr id="3" name="Content Placeholder 2"/>
          <p:cNvSpPr>
            <a:spLocks noGrp="1"/>
          </p:cNvSpPr>
          <p:nvPr>
            <p:ph idx="1"/>
          </p:nvPr>
        </p:nvSpPr>
        <p:spPr/>
        <p:txBody>
          <a:bodyPr/>
          <a:lstStyle/>
          <a:p>
            <a:r>
              <a:rPr lang="en-US" dirty="0"/>
              <a:t>Take an interest in sharing the events for your chapter.</a:t>
            </a:r>
          </a:p>
          <a:p>
            <a:r>
              <a:rPr lang="en-US" dirty="0"/>
              <a:t>The MORE you get involved, the easier it will be for you at the top.</a:t>
            </a:r>
          </a:p>
          <a:p>
            <a:endParaRPr lang="en-US" dirty="0"/>
          </a:p>
          <a:p>
            <a:endParaRPr lang="en-US" dirty="0"/>
          </a:p>
          <a:p>
            <a:endParaRPr lang="en-US" dirty="0"/>
          </a:p>
        </p:txBody>
      </p:sp>
      <p:sp>
        <p:nvSpPr>
          <p:cNvPr id="4" name="Footer Placeholder 3"/>
          <p:cNvSpPr>
            <a:spLocks noGrp="1"/>
          </p:cNvSpPr>
          <p:nvPr>
            <p:ph type="ftr" sz="quarter" idx="10"/>
          </p:nvPr>
        </p:nvSpPr>
        <p:spPr/>
        <p:txBody>
          <a:bodyPr/>
          <a:lstStyle/>
          <a:p>
            <a:r>
              <a:rPr lang="en-US" dirty="0"/>
              <a:t> Southeast Region  President Training</a:t>
            </a:r>
          </a:p>
        </p:txBody>
      </p:sp>
      <p:pic>
        <p:nvPicPr>
          <p:cNvPr id="5" name="Picture 3" descr="C:\Users\tgoodman\AppData\Local\Microsoft\Windows\Temporary Internet Files\Content.IE5\09LT6CJ9\MC900044846[1].wmf"/>
          <p:cNvPicPr>
            <a:picLocks noChangeAspect="1" noChangeArrowheads="1"/>
          </p:cNvPicPr>
          <p:nvPr/>
        </p:nvPicPr>
        <p:blipFill>
          <a:blip r:embed="rId3" cstate="print"/>
          <a:srcRect/>
          <a:stretch>
            <a:fillRect/>
          </a:stretch>
        </p:blipFill>
        <p:spPr bwMode="auto">
          <a:xfrm>
            <a:off x="4889210" y="2722167"/>
            <a:ext cx="3111791" cy="2840434"/>
          </a:xfrm>
          <a:prstGeom prst="rect">
            <a:avLst/>
          </a:prstGeom>
          <a:noFill/>
        </p:spPr>
      </p:pic>
    </p:spTree>
    <p:extLst>
      <p:ext uri="{BB962C8B-B14F-4D97-AF65-F5344CB8AC3E}">
        <p14:creationId xmlns:p14="http://schemas.microsoft.com/office/powerpoint/2010/main" val="1796982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Chapter President</a:t>
            </a:r>
            <a:br>
              <a:rPr lang="en-US" dirty="0"/>
            </a:br>
            <a:endParaRPr lang="en-US" dirty="0"/>
          </a:p>
        </p:txBody>
      </p:sp>
      <p:sp>
        <p:nvSpPr>
          <p:cNvPr id="4" name="Footer Placeholder 3"/>
          <p:cNvSpPr>
            <a:spLocks noGrp="1"/>
          </p:cNvSpPr>
          <p:nvPr>
            <p:ph type="ftr" sz="quarter" idx="10"/>
          </p:nvPr>
        </p:nvSpPr>
        <p:spPr/>
        <p:txBody>
          <a:bodyPr/>
          <a:lstStyle/>
          <a:p>
            <a:r>
              <a:rPr lang="en-US" dirty="0"/>
              <a:t>Southeast Region President Training</a:t>
            </a:r>
          </a:p>
        </p:txBody>
      </p:sp>
      <p:pic>
        <p:nvPicPr>
          <p:cNvPr id="1026" name="Picture 2" descr="C:\Users\thadg\AppData\Local\Microsoft\Windows\Temporary Internet Files\Content.IE5\28HYPY4I\MC900388920[1].wmf"/>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689147" y="2669744"/>
            <a:ext cx="1765707" cy="182331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5800" y="2514601"/>
            <a:ext cx="2514600" cy="923330"/>
          </a:xfrm>
          <a:prstGeom prst="rect">
            <a:avLst/>
          </a:prstGeom>
          <a:noFill/>
        </p:spPr>
        <p:txBody>
          <a:bodyPr wrap="square" rtlCol="0">
            <a:spAutoFit/>
          </a:bodyPr>
          <a:lstStyle/>
          <a:p>
            <a:r>
              <a:rPr lang="en-US" dirty="0"/>
              <a:t>Congratulations!</a:t>
            </a:r>
          </a:p>
          <a:p>
            <a:endParaRPr lang="en-US" dirty="0"/>
          </a:p>
          <a:p>
            <a:r>
              <a:rPr lang="en-US" dirty="0"/>
              <a:t>               (I’m Sorry….)</a:t>
            </a:r>
          </a:p>
        </p:txBody>
      </p:sp>
      <p:sp>
        <p:nvSpPr>
          <p:cNvPr id="7" name="TextBox 6"/>
          <p:cNvSpPr txBox="1"/>
          <p:nvPr/>
        </p:nvSpPr>
        <p:spPr>
          <a:xfrm>
            <a:off x="1447800" y="1524001"/>
            <a:ext cx="6705600" cy="646331"/>
          </a:xfrm>
          <a:prstGeom prst="rect">
            <a:avLst/>
          </a:prstGeom>
          <a:noFill/>
        </p:spPr>
        <p:txBody>
          <a:bodyPr wrap="square" rtlCol="0">
            <a:spAutoFit/>
          </a:bodyPr>
          <a:lstStyle/>
          <a:p>
            <a:r>
              <a:rPr lang="en-US" sz="2400" dirty="0"/>
              <a:t>		</a:t>
            </a:r>
            <a:r>
              <a:rPr lang="en-US" sz="3600" i="1" dirty="0"/>
              <a:t>You Made It!</a:t>
            </a:r>
          </a:p>
        </p:txBody>
      </p:sp>
    </p:spTree>
    <p:extLst>
      <p:ext uri="{BB962C8B-B14F-4D97-AF65-F5344CB8AC3E}">
        <p14:creationId xmlns:p14="http://schemas.microsoft.com/office/powerpoint/2010/main" val="4036387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457200"/>
            <a:ext cx="3962400" cy="685800"/>
          </a:xfrm>
        </p:spPr>
        <p:txBody>
          <a:bodyPr/>
          <a:lstStyle/>
          <a:p>
            <a:r>
              <a:rPr lang="en-US" dirty="0"/>
              <a:t>Paperwork</a:t>
            </a:r>
          </a:p>
        </p:txBody>
      </p:sp>
      <p:sp>
        <p:nvSpPr>
          <p:cNvPr id="6" name="Content Placeholder 5"/>
          <p:cNvSpPr>
            <a:spLocks noGrp="1"/>
          </p:cNvSpPr>
          <p:nvPr>
            <p:ph sz="half" idx="1"/>
          </p:nvPr>
        </p:nvSpPr>
        <p:spPr>
          <a:xfrm>
            <a:off x="76200" y="1219200"/>
            <a:ext cx="4267200" cy="4876800"/>
          </a:xfrm>
        </p:spPr>
        <p:txBody>
          <a:bodyPr>
            <a:normAutofit/>
          </a:bodyPr>
          <a:lstStyle/>
          <a:p>
            <a:r>
              <a:rPr lang="en-US" sz="2400" dirty="0"/>
              <a:t>Collect the right forms</a:t>
            </a:r>
          </a:p>
          <a:p>
            <a:pPr lvl="1"/>
            <a:r>
              <a:rPr lang="en-US" sz="1600" dirty="0"/>
              <a:t>Agenda templates</a:t>
            </a:r>
          </a:p>
          <a:p>
            <a:pPr lvl="1"/>
            <a:r>
              <a:rPr lang="en-US" sz="1600" dirty="0"/>
              <a:t>Meeting notice templates, emails</a:t>
            </a:r>
          </a:p>
          <a:p>
            <a:pPr lvl="1"/>
            <a:r>
              <a:rPr lang="en-US" sz="1600" dirty="0"/>
              <a:t>Board invitation lists, </a:t>
            </a:r>
          </a:p>
        </p:txBody>
      </p:sp>
      <p:pic>
        <p:nvPicPr>
          <p:cNvPr id="2051" name="Picture 3" descr="C:\Users\thadg\AppData\Local\Microsoft\Windows\Temporary Internet Files\Content.IE5\28HYPY4I\MP90031686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143000"/>
            <a:ext cx="3657600" cy="2438400"/>
          </a:xfrm>
          <a:prstGeom prst="rect">
            <a:avLst/>
          </a:prstGeom>
          <a:noFill/>
          <a:extLst>
            <a:ext uri="{909E8E84-426E-40DD-AFC4-6F175D3DCCD1}">
              <a14:hiddenFill xmlns:a14="http://schemas.microsoft.com/office/drawing/2010/main">
                <a:solidFill>
                  <a:srgbClr val="FFFFFF"/>
                </a:solidFill>
              </a14:hiddenFill>
            </a:ext>
          </a:extLst>
        </p:spPr>
      </p:pic>
      <p:sp>
        <p:nvSpPr>
          <p:cNvPr id="3" name="Form"/>
          <p:cNvSpPr>
            <a:spLocks noGrp="1" noEditPoints="1" noChangeArrowheads="1"/>
          </p:cNvSpPr>
          <p:nvPr>
            <p:ph sz="quarter" idx="10"/>
          </p:nvPr>
        </p:nvSpPr>
        <p:spPr bwMode="auto">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10800 h 21600"/>
              <a:gd name="T14" fmla="*/ 4740 w 21600"/>
              <a:gd name="T15" fmla="*/ 1309 h 21600"/>
              <a:gd name="T16" fmla="*/ 19410 w 21600"/>
              <a:gd name="T17" fmla="*/ 16331 h 21600"/>
            </a:gdLst>
            <a:ahLst/>
            <a:cxnLst>
              <a:cxn ang="0">
                <a:pos x="T0" y="T1"/>
              </a:cxn>
              <a:cxn ang="0">
                <a:pos x="T2" y="T3"/>
              </a:cxn>
              <a:cxn ang="0">
                <a:pos x="T4" y="T5"/>
              </a:cxn>
              <a:cxn ang="0">
                <a:pos x="T6" y="T7"/>
              </a:cxn>
              <a:cxn ang="0">
                <a:pos x="T8" y="T9"/>
              </a:cxn>
              <a:cxn ang="0">
                <a:pos x="T10" y="T11"/>
              </a:cxn>
              <a:cxn ang="0">
                <a:pos x="T12" y="T13"/>
              </a:cxn>
            </a:cxnLst>
            <a:rect l="T14" t="T15" r="T16" b="T17"/>
            <a:pathLst>
              <a:path w="21600" h="21600" extrusionOk="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extrusionOk="0">
                <a:moveTo>
                  <a:pt x="85" y="17509"/>
                </a:moveTo>
                <a:lnTo>
                  <a:pt x="5187" y="17509"/>
                </a:lnTo>
                <a:lnTo>
                  <a:pt x="5187" y="21632"/>
                </a:lnTo>
                <a:lnTo>
                  <a:pt x="85" y="17509"/>
                </a:lnTo>
                <a:close/>
              </a:path>
              <a:path w="21600" h="21600" extrusionOk="0">
                <a:moveTo>
                  <a:pt x="12840" y="18507"/>
                </a:moveTo>
                <a:lnTo>
                  <a:pt x="16051" y="18507"/>
                </a:lnTo>
                <a:lnTo>
                  <a:pt x="16051" y="19260"/>
                </a:lnTo>
                <a:lnTo>
                  <a:pt x="12840" y="19260"/>
                </a:lnTo>
                <a:lnTo>
                  <a:pt x="12840" y="18507"/>
                </a:lnTo>
                <a:close/>
              </a:path>
              <a:path w="21600" h="21600" extrusionOk="0">
                <a:moveTo>
                  <a:pt x="16731" y="18507"/>
                </a:moveTo>
                <a:lnTo>
                  <a:pt x="19941" y="18507"/>
                </a:lnTo>
                <a:lnTo>
                  <a:pt x="19941" y="19260"/>
                </a:lnTo>
                <a:lnTo>
                  <a:pt x="16731" y="19260"/>
                </a:lnTo>
                <a:lnTo>
                  <a:pt x="16731" y="18507"/>
                </a:lnTo>
                <a:close/>
              </a:path>
              <a:path w="21600" h="21600" extrusionOk="0">
                <a:moveTo>
                  <a:pt x="1913" y="1194"/>
                </a:moveTo>
                <a:lnTo>
                  <a:pt x="3699" y="1194"/>
                </a:lnTo>
                <a:lnTo>
                  <a:pt x="2678" y="1832"/>
                </a:lnTo>
                <a:lnTo>
                  <a:pt x="2296" y="1538"/>
                </a:lnTo>
                <a:lnTo>
                  <a:pt x="2125" y="1636"/>
                </a:lnTo>
                <a:lnTo>
                  <a:pt x="2700" y="2078"/>
                </a:lnTo>
                <a:lnTo>
                  <a:pt x="3699" y="1440"/>
                </a:lnTo>
                <a:lnTo>
                  <a:pt x="3699" y="2176"/>
                </a:lnTo>
                <a:lnTo>
                  <a:pt x="1913" y="2176"/>
                </a:lnTo>
                <a:lnTo>
                  <a:pt x="1913" y="1194"/>
                </a:lnTo>
                <a:close/>
              </a:path>
              <a:path w="21600" h="21600" extrusionOk="0">
                <a:moveTo>
                  <a:pt x="1913" y="2765"/>
                </a:moveTo>
                <a:lnTo>
                  <a:pt x="3699" y="2765"/>
                </a:lnTo>
                <a:lnTo>
                  <a:pt x="2678" y="3403"/>
                </a:lnTo>
                <a:lnTo>
                  <a:pt x="2296" y="3109"/>
                </a:lnTo>
                <a:lnTo>
                  <a:pt x="2125" y="3207"/>
                </a:lnTo>
                <a:lnTo>
                  <a:pt x="2700" y="3649"/>
                </a:lnTo>
                <a:lnTo>
                  <a:pt x="3699" y="3010"/>
                </a:lnTo>
                <a:lnTo>
                  <a:pt x="3699" y="3747"/>
                </a:lnTo>
                <a:lnTo>
                  <a:pt x="1913" y="3747"/>
                </a:lnTo>
                <a:lnTo>
                  <a:pt x="1913" y="2765"/>
                </a:lnTo>
                <a:close/>
              </a:path>
              <a:path w="21600" h="21600" extrusionOk="0">
                <a:moveTo>
                  <a:pt x="1913" y="4336"/>
                </a:moveTo>
                <a:lnTo>
                  <a:pt x="3699" y="4336"/>
                </a:lnTo>
                <a:lnTo>
                  <a:pt x="2678" y="4974"/>
                </a:lnTo>
                <a:lnTo>
                  <a:pt x="2296" y="4680"/>
                </a:lnTo>
                <a:lnTo>
                  <a:pt x="2125" y="4778"/>
                </a:lnTo>
                <a:lnTo>
                  <a:pt x="2700" y="5220"/>
                </a:lnTo>
                <a:lnTo>
                  <a:pt x="3699" y="4581"/>
                </a:lnTo>
                <a:lnTo>
                  <a:pt x="3699" y="5318"/>
                </a:lnTo>
                <a:lnTo>
                  <a:pt x="1913" y="5318"/>
                </a:lnTo>
                <a:lnTo>
                  <a:pt x="1913" y="4336"/>
                </a:lnTo>
                <a:close/>
              </a:path>
              <a:path w="21600" h="21600" extrusionOk="0">
                <a:moveTo>
                  <a:pt x="1913" y="5907"/>
                </a:moveTo>
                <a:lnTo>
                  <a:pt x="3699" y="5907"/>
                </a:lnTo>
                <a:lnTo>
                  <a:pt x="2678" y="6545"/>
                </a:lnTo>
                <a:lnTo>
                  <a:pt x="2296" y="6250"/>
                </a:lnTo>
                <a:lnTo>
                  <a:pt x="2125" y="6349"/>
                </a:lnTo>
                <a:lnTo>
                  <a:pt x="2700" y="6790"/>
                </a:lnTo>
                <a:lnTo>
                  <a:pt x="3699" y="6152"/>
                </a:lnTo>
                <a:lnTo>
                  <a:pt x="3699" y="6889"/>
                </a:lnTo>
                <a:lnTo>
                  <a:pt x="1913" y="6889"/>
                </a:lnTo>
                <a:lnTo>
                  <a:pt x="1913" y="5907"/>
                </a:lnTo>
                <a:close/>
              </a:path>
              <a:path w="21600" h="21600" extrusionOk="0">
                <a:moveTo>
                  <a:pt x="1913" y="7478"/>
                </a:moveTo>
                <a:lnTo>
                  <a:pt x="3699" y="7478"/>
                </a:lnTo>
                <a:lnTo>
                  <a:pt x="2678" y="8116"/>
                </a:lnTo>
                <a:lnTo>
                  <a:pt x="2296" y="7821"/>
                </a:lnTo>
                <a:lnTo>
                  <a:pt x="2125" y="7919"/>
                </a:lnTo>
                <a:lnTo>
                  <a:pt x="2700" y="8361"/>
                </a:lnTo>
                <a:lnTo>
                  <a:pt x="3699" y="7723"/>
                </a:lnTo>
                <a:lnTo>
                  <a:pt x="3699" y="8460"/>
                </a:lnTo>
                <a:lnTo>
                  <a:pt x="1913" y="8460"/>
                </a:lnTo>
                <a:lnTo>
                  <a:pt x="1913" y="7478"/>
                </a:lnTo>
                <a:close/>
              </a:path>
              <a:path w="21600" h="21600" extrusionOk="0">
                <a:moveTo>
                  <a:pt x="1913" y="9049"/>
                </a:moveTo>
                <a:lnTo>
                  <a:pt x="3699" y="9049"/>
                </a:lnTo>
                <a:lnTo>
                  <a:pt x="2678" y="9687"/>
                </a:lnTo>
                <a:lnTo>
                  <a:pt x="2296" y="9392"/>
                </a:lnTo>
                <a:lnTo>
                  <a:pt x="2125" y="9490"/>
                </a:lnTo>
                <a:lnTo>
                  <a:pt x="2700" y="9932"/>
                </a:lnTo>
                <a:lnTo>
                  <a:pt x="3699" y="9294"/>
                </a:lnTo>
                <a:lnTo>
                  <a:pt x="3699" y="10030"/>
                </a:lnTo>
                <a:lnTo>
                  <a:pt x="1913" y="10030"/>
                </a:lnTo>
                <a:lnTo>
                  <a:pt x="1913" y="9049"/>
                </a:lnTo>
                <a:close/>
              </a:path>
              <a:path w="21600" h="21600" extrusionOk="0">
                <a:moveTo>
                  <a:pt x="1913" y="10620"/>
                </a:moveTo>
                <a:lnTo>
                  <a:pt x="3699" y="10620"/>
                </a:lnTo>
                <a:lnTo>
                  <a:pt x="2678" y="11258"/>
                </a:lnTo>
                <a:lnTo>
                  <a:pt x="2296" y="10963"/>
                </a:lnTo>
                <a:lnTo>
                  <a:pt x="2125" y="11061"/>
                </a:lnTo>
                <a:lnTo>
                  <a:pt x="2700" y="11503"/>
                </a:lnTo>
                <a:lnTo>
                  <a:pt x="3699" y="10865"/>
                </a:lnTo>
                <a:lnTo>
                  <a:pt x="3699" y="11601"/>
                </a:lnTo>
                <a:lnTo>
                  <a:pt x="1913" y="11601"/>
                </a:lnTo>
                <a:lnTo>
                  <a:pt x="1913" y="10620"/>
                </a:lnTo>
                <a:close/>
              </a:path>
              <a:path w="21600" h="21600" extrusionOk="0">
                <a:moveTo>
                  <a:pt x="1913" y="12190"/>
                </a:moveTo>
                <a:lnTo>
                  <a:pt x="3699" y="12190"/>
                </a:lnTo>
                <a:lnTo>
                  <a:pt x="2678" y="12829"/>
                </a:lnTo>
                <a:lnTo>
                  <a:pt x="2296" y="12534"/>
                </a:lnTo>
                <a:lnTo>
                  <a:pt x="2125" y="12632"/>
                </a:lnTo>
                <a:lnTo>
                  <a:pt x="2700" y="13074"/>
                </a:lnTo>
                <a:lnTo>
                  <a:pt x="3699" y="12436"/>
                </a:lnTo>
                <a:lnTo>
                  <a:pt x="3699" y="13172"/>
                </a:lnTo>
                <a:lnTo>
                  <a:pt x="1913" y="13172"/>
                </a:lnTo>
                <a:lnTo>
                  <a:pt x="1913" y="12190"/>
                </a:lnTo>
                <a:close/>
              </a:path>
              <a:path w="21600" h="21600" extrusionOk="0">
                <a:moveTo>
                  <a:pt x="1913" y="13761"/>
                </a:moveTo>
                <a:lnTo>
                  <a:pt x="3699" y="13761"/>
                </a:lnTo>
                <a:lnTo>
                  <a:pt x="2678" y="14400"/>
                </a:lnTo>
                <a:lnTo>
                  <a:pt x="2296" y="14105"/>
                </a:lnTo>
                <a:lnTo>
                  <a:pt x="2125" y="14203"/>
                </a:lnTo>
                <a:lnTo>
                  <a:pt x="2700" y="14645"/>
                </a:lnTo>
                <a:lnTo>
                  <a:pt x="3699" y="14007"/>
                </a:lnTo>
                <a:lnTo>
                  <a:pt x="3699" y="14743"/>
                </a:lnTo>
                <a:lnTo>
                  <a:pt x="1913" y="14743"/>
                </a:lnTo>
                <a:lnTo>
                  <a:pt x="1913" y="13761"/>
                </a:lnTo>
                <a:close/>
              </a:path>
              <a:path w="21600" h="21600" extrusionOk="0">
                <a:moveTo>
                  <a:pt x="1913" y="15332"/>
                </a:moveTo>
                <a:lnTo>
                  <a:pt x="3699" y="15332"/>
                </a:lnTo>
                <a:lnTo>
                  <a:pt x="2678" y="15970"/>
                </a:lnTo>
                <a:lnTo>
                  <a:pt x="2296" y="15676"/>
                </a:lnTo>
                <a:lnTo>
                  <a:pt x="2125" y="15774"/>
                </a:lnTo>
                <a:lnTo>
                  <a:pt x="2700" y="16216"/>
                </a:lnTo>
                <a:lnTo>
                  <a:pt x="3699" y="15578"/>
                </a:lnTo>
                <a:lnTo>
                  <a:pt x="3699" y="16314"/>
                </a:lnTo>
                <a:lnTo>
                  <a:pt x="1913" y="16314"/>
                </a:lnTo>
                <a:lnTo>
                  <a:pt x="1913" y="15332"/>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normAutofit fontScale="92500" lnSpcReduction="10000"/>
          </a:bodyPr>
          <a:lstStyle/>
          <a:p>
            <a:r>
              <a:rPr lang="en-US" dirty="0"/>
              <a:t>Agenda</a:t>
            </a:r>
          </a:p>
          <a:p>
            <a:r>
              <a:rPr lang="en-US" dirty="0"/>
              <a:t>Budget</a:t>
            </a:r>
          </a:p>
          <a:p>
            <a:r>
              <a:rPr lang="en-US" dirty="0"/>
              <a:t>Call list</a:t>
            </a:r>
          </a:p>
          <a:p>
            <a:r>
              <a:rPr lang="en-US" dirty="0"/>
              <a:t>Meeting minutes</a:t>
            </a:r>
          </a:p>
          <a:p>
            <a:r>
              <a:rPr lang="en-US" dirty="0"/>
              <a:t>Treasurers report</a:t>
            </a:r>
          </a:p>
          <a:p>
            <a:r>
              <a:rPr lang="en-US" dirty="0"/>
              <a:t>Directors report</a:t>
            </a:r>
          </a:p>
          <a:p>
            <a:r>
              <a:rPr lang="en-US" dirty="0"/>
              <a:t>Whatever report!</a:t>
            </a:r>
          </a:p>
          <a:p>
            <a:endParaRPr lang="en-US" dirty="0"/>
          </a:p>
        </p:txBody>
      </p:sp>
      <p:sp>
        <p:nvSpPr>
          <p:cNvPr id="7" name="Rectangle 6"/>
          <p:cNvSpPr/>
          <p:nvPr/>
        </p:nvSpPr>
        <p:spPr>
          <a:xfrm>
            <a:off x="2447029" y="3244334"/>
            <a:ext cx="184731" cy="369332"/>
          </a:xfrm>
          <a:prstGeom prst="rect">
            <a:avLst/>
          </a:prstGeom>
        </p:spPr>
        <p:txBody>
          <a:bodyPr wrap="none">
            <a:spAutoFit/>
          </a:bodyPr>
          <a:lstStyle/>
          <a:p>
            <a:endParaRPr lang="en-US" dirty="0"/>
          </a:p>
        </p:txBody>
      </p:sp>
    </p:spTree>
    <p:extLst>
      <p:ext uri="{BB962C8B-B14F-4D97-AF65-F5344CB8AC3E}">
        <p14:creationId xmlns:p14="http://schemas.microsoft.com/office/powerpoint/2010/main" val="1182164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457200"/>
            <a:ext cx="3962400" cy="685800"/>
          </a:xfrm>
        </p:spPr>
        <p:txBody>
          <a:bodyPr>
            <a:normAutofit/>
          </a:bodyPr>
          <a:lstStyle/>
          <a:p>
            <a:r>
              <a:rPr lang="en-US" dirty="0"/>
              <a:t>Paperwork $$$</a:t>
            </a:r>
          </a:p>
        </p:txBody>
      </p:sp>
      <p:sp>
        <p:nvSpPr>
          <p:cNvPr id="6" name="Content Placeholder 5"/>
          <p:cNvSpPr>
            <a:spLocks noGrp="1"/>
          </p:cNvSpPr>
          <p:nvPr>
            <p:ph sz="half" idx="1"/>
          </p:nvPr>
        </p:nvSpPr>
        <p:spPr>
          <a:xfrm>
            <a:off x="76200" y="1219200"/>
            <a:ext cx="4267200" cy="4876800"/>
          </a:xfrm>
        </p:spPr>
        <p:txBody>
          <a:bodyPr>
            <a:normAutofit/>
          </a:bodyPr>
          <a:lstStyle/>
          <a:p>
            <a:r>
              <a:rPr lang="en-US" sz="2400" dirty="0"/>
              <a:t>Signature Cards</a:t>
            </a:r>
          </a:p>
          <a:p>
            <a:pPr lvl="1"/>
            <a:r>
              <a:rPr lang="en-US" sz="1600" dirty="0"/>
              <a:t>You are a signatory for the chapter now.</a:t>
            </a:r>
          </a:p>
          <a:p>
            <a:pPr lvl="1"/>
            <a:r>
              <a:rPr lang="en-US" sz="1600" dirty="0"/>
              <a:t>Treasurer can help with bank identification, location, joint visit</a:t>
            </a:r>
          </a:p>
          <a:p>
            <a:pPr lvl="2"/>
            <a:r>
              <a:rPr lang="en-US" sz="1800" dirty="0"/>
              <a:t>(they need to know it’s you!)</a:t>
            </a:r>
          </a:p>
          <a:p>
            <a:pPr marL="914400" lvl="2" indent="0">
              <a:buNone/>
            </a:pPr>
            <a:endParaRPr lang="en-US" sz="1800" dirty="0"/>
          </a:p>
          <a:p>
            <a:pPr marL="914400" lvl="2" indent="0">
              <a:buNone/>
            </a:pPr>
            <a:r>
              <a:rPr lang="en-US" sz="1800" dirty="0"/>
              <a:t>-Budget presented July Board meeting, August Approval</a:t>
            </a:r>
          </a:p>
          <a:p>
            <a:pPr lvl="2"/>
            <a:endParaRPr lang="en-US" sz="1800" dirty="0"/>
          </a:p>
        </p:txBody>
      </p:sp>
      <p:sp>
        <p:nvSpPr>
          <p:cNvPr id="4" name="Footer Placeholder 3"/>
          <p:cNvSpPr>
            <a:spLocks noGrp="1"/>
          </p:cNvSpPr>
          <p:nvPr>
            <p:ph type="ftr" sz="quarter" idx="11"/>
          </p:nvPr>
        </p:nvSpPr>
        <p:spPr/>
        <p:txBody>
          <a:bodyPr/>
          <a:lstStyle/>
          <a:p>
            <a:r>
              <a:rPr lang="en-US" dirty="0"/>
              <a:t> Southeast Region President Training</a:t>
            </a:r>
          </a:p>
        </p:txBody>
      </p:sp>
      <p:pic>
        <p:nvPicPr>
          <p:cNvPr id="3074" name="Picture 2" descr="C:\Users\thadg\AppData\Local\Microsoft\Windows\Temporary Internet Files\Content.IE5\2IORGHMP\MP900448665[1].jpg"/>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4648200" y="914401"/>
            <a:ext cx="3657600" cy="2012156"/>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thadg\AppData\Local\Microsoft\Windows\Temporary Internet Files\Content.IE5\CRJJWA97\MP900309628[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2895600"/>
            <a:ext cx="3657600" cy="2609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369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Planning Meeting</a:t>
            </a:r>
          </a:p>
        </p:txBody>
      </p:sp>
      <p:sp>
        <p:nvSpPr>
          <p:cNvPr id="3" name="Content Placeholder 2"/>
          <p:cNvSpPr>
            <a:spLocks noGrp="1"/>
          </p:cNvSpPr>
          <p:nvPr>
            <p:ph sz="half" idx="1"/>
          </p:nvPr>
        </p:nvSpPr>
        <p:spPr/>
        <p:txBody>
          <a:bodyPr/>
          <a:lstStyle/>
          <a:p>
            <a:r>
              <a:rPr lang="en-US" dirty="0"/>
              <a:t>Get the new officers together for a planning meeting in June/July.</a:t>
            </a:r>
          </a:p>
          <a:p>
            <a:r>
              <a:rPr lang="en-US" dirty="0"/>
              <a:t>Best move you will make!</a:t>
            </a:r>
          </a:p>
        </p:txBody>
      </p:sp>
      <p:sp>
        <p:nvSpPr>
          <p:cNvPr id="5" name="Footer Placeholder 4"/>
          <p:cNvSpPr>
            <a:spLocks noGrp="1"/>
          </p:cNvSpPr>
          <p:nvPr>
            <p:ph type="ftr" sz="quarter" idx="11"/>
          </p:nvPr>
        </p:nvSpPr>
        <p:spPr/>
        <p:txBody>
          <a:bodyPr/>
          <a:lstStyle/>
          <a:p>
            <a:r>
              <a:rPr lang="en-US" dirty="0"/>
              <a:t>Great Lakes Chapter President Training</a:t>
            </a:r>
          </a:p>
          <a:p>
            <a:endParaRPr lang="en-US" dirty="0"/>
          </a:p>
        </p:txBody>
      </p:sp>
      <p:pic>
        <p:nvPicPr>
          <p:cNvPr id="4098" name="Picture 2"/>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5072077" y="1539096"/>
            <a:ext cx="3322608" cy="332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876800" y="1066801"/>
            <a:ext cx="3352800" cy="369332"/>
          </a:xfrm>
          <a:prstGeom prst="rect">
            <a:avLst/>
          </a:prstGeom>
          <a:noFill/>
        </p:spPr>
        <p:txBody>
          <a:bodyPr wrap="square" rtlCol="0">
            <a:spAutoFit/>
          </a:bodyPr>
          <a:lstStyle/>
          <a:p>
            <a:r>
              <a:rPr lang="en-US" dirty="0"/>
              <a:t>Looking at your Year ahead</a:t>
            </a:r>
          </a:p>
        </p:txBody>
      </p:sp>
      <p:sp>
        <p:nvSpPr>
          <p:cNvPr id="7" name="TextBox 6"/>
          <p:cNvSpPr txBox="1"/>
          <p:nvPr/>
        </p:nvSpPr>
        <p:spPr>
          <a:xfrm>
            <a:off x="4724400" y="5181601"/>
            <a:ext cx="3505200" cy="369332"/>
          </a:xfrm>
          <a:prstGeom prst="rect">
            <a:avLst/>
          </a:prstGeom>
          <a:noFill/>
        </p:spPr>
        <p:txBody>
          <a:bodyPr wrap="square" rtlCol="0">
            <a:spAutoFit/>
          </a:bodyPr>
          <a:lstStyle/>
          <a:p>
            <a:r>
              <a:rPr lang="en-US" dirty="0"/>
              <a:t>Program included (csinet.org)</a:t>
            </a:r>
          </a:p>
        </p:txBody>
      </p:sp>
    </p:spTree>
    <p:extLst>
      <p:ext uri="{BB962C8B-B14F-4D97-AF65-F5344CB8AC3E}">
        <p14:creationId xmlns:p14="http://schemas.microsoft.com/office/powerpoint/2010/main" val="33733773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559</TotalTime>
  <Words>1528</Words>
  <Application>Microsoft Office PowerPoint</Application>
  <PresentationFormat>On-screen Show (4:3)</PresentationFormat>
  <Paragraphs>141</Paragraphs>
  <Slides>18</Slides>
  <Notes>17</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18</vt:i4>
      </vt:variant>
    </vt:vector>
  </HeadingPairs>
  <TitlesOfParts>
    <vt:vector size="22" baseType="lpstr">
      <vt:lpstr>Arial</vt:lpstr>
      <vt:lpstr>Calibri</vt:lpstr>
      <vt:lpstr>Office Theme</vt:lpstr>
      <vt:lpstr>1_Office Theme</vt:lpstr>
      <vt:lpstr>Southeast Region President &amp; President-Elect Preparation</vt:lpstr>
      <vt:lpstr>July 1, XXXX-1</vt:lpstr>
      <vt:lpstr>Mirrors</vt:lpstr>
      <vt:lpstr>Outstanding Chapter Time Line</vt:lpstr>
      <vt:lpstr>President-Elect</vt:lpstr>
      <vt:lpstr>Chapter President </vt:lpstr>
      <vt:lpstr>Paperwork</vt:lpstr>
      <vt:lpstr>Paperwork $$$</vt:lpstr>
      <vt:lpstr>Planning Meeting</vt:lpstr>
      <vt:lpstr>Maintain/Update</vt:lpstr>
      <vt:lpstr>Foundation Stones</vt:lpstr>
      <vt:lpstr>Keystone Events</vt:lpstr>
      <vt:lpstr>Hello Leader Elections happen  no later than the April Meeting!  February nominations March visibility month  April Meeting vote,   because……    </vt:lpstr>
      <vt:lpstr>Hello Leader Officer and Chair Updates Due!  This is just a quick reminder that the Chapter and Region Officer and Chair Update Forms are due by the end of the day (typically the second week of MAY).       </vt:lpstr>
      <vt:lpstr>Hello Leader Awards Deadline- First Friday in May!      </vt:lpstr>
      <vt:lpstr>Rewards</vt:lpstr>
      <vt:lpstr>Additional Tools:  Best Practices for Effective Chapter Meetings Chapter Administration Guide Chapter President Guide LIFE Articles Looking at your Year Ahead Presidents Training Social Media  Volunteer Leadership Management Why CSI  </vt:lpstr>
      <vt:lpstr>THANK YOU</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McGoldrick</dc:creator>
  <cp:lastModifiedBy>Holly Gotfredson</cp:lastModifiedBy>
  <cp:revision>63</cp:revision>
  <dcterms:created xsi:type="dcterms:W3CDTF">2012-11-05T20:16:46Z</dcterms:created>
  <dcterms:modified xsi:type="dcterms:W3CDTF">2021-08-07T18:40:36Z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fix-File Number">
    <vt:lpwstr>PRODMKTG-Administration-Gen Corr Office Admn</vt:lpwstr>
  </property>
</Properties>
</file>