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61" r:id="rId3"/>
    <p:sldId id="257" r:id="rId4"/>
    <p:sldId id="281" r:id="rId5"/>
    <p:sldId id="272" r:id="rId6"/>
    <p:sldId id="288" r:id="rId7"/>
    <p:sldId id="271" r:id="rId8"/>
    <p:sldId id="276" r:id="rId9"/>
    <p:sldId id="282" r:id="rId10"/>
    <p:sldId id="290" r:id="rId11"/>
    <p:sldId id="289" r:id="rId12"/>
    <p:sldId id="283" r:id="rId13"/>
    <p:sldId id="284" r:id="rId14"/>
    <p:sldId id="277" r:id="rId15"/>
    <p:sldId id="286" r:id="rId16"/>
    <p:sldId id="269" r:id="rId17"/>
    <p:sldId id="265" r:id="rId18"/>
    <p:sldId id="280"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09" autoAdjust="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90" d="100"/>
          <a:sy n="90" d="100"/>
        </p:scale>
        <p:origin x="-374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959B7EB-CA77-47EC-AC30-56B44DD826E7}" type="datetimeFigureOut">
              <a:rPr lang="en-US" smtClean="0"/>
              <a:pPr/>
              <a:t>5/22/2021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EE4962F4-3079-4FD5-B1E7-9BAF9A894365}" type="slidenum">
              <a:rPr lang="en-US" smtClean="0"/>
              <a:pPr/>
              <a:t>‹#›</a:t>
            </a:fld>
            <a:endParaRPr lang="en-US" dirty="0"/>
          </a:p>
        </p:txBody>
      </p:sp>
    </p:spTree>
    <p:extLst>
      <p:ext uri="{BB962C8B-B14F-4D97-AF65-F5344CB8AC3E}">
        <p14:creationId xmlns:p14="http://schemas.microsoft.com/office/powerpoint/2010/main" val="1240899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337825D-BBF7-44E0-91AC-967793EDC468}" type="datetimeFigureOut">
              <a:rPr lang="en-US" smtClean="0"/>
              <a:pPr/>
              <a:t>5/22/2021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A8028A2-F58C-4CEE-9E08-D484BD0D90B2}" type="slidenum">
              <a:rPr lang="en-US" smtClean="0"/>
              <a:pPr/>
              <a:t>‹#›</a:t>
            </a:fld>
            <a:endParaRPr lang="en-US" dirty="0"/>
          </a:p>
        </p:txBody>
      </p:sp>
    </p:spTree>
    <p:extLst>
      <p:ext uri="{BB962C8B-B14F-4D97-AF65-F5344CB8AC3E}">
        <p14:creationId xmlns:p14="http://schemas.microsoft.com/office/powerpoint/2010/main" val="3203926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3</a:t>
            </a:fld>
            <a:endParaRPr lang="en-US" dirty="0"/>
          </a:p>
        </p:txBody>
      </p:sp>
    </p:spTree>
    <p:extLst>
      <p:ext uri="{BB962C8B-B14F-4D97-AF65-F5344CB8AC3E}">
        <p14:creationId xmlns:p14="http://schemas.microsoft.com/office/powerpoint/2010/main" val="1316867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16</a:t>
            </a:fld>
            <a:endParaRPr lang="en-US" dirty="0"/>
          </a:p>
        </p:txBody>
      </p:sp>
    </p:spTree>
    <p:extLst>
      <p:ext uri="{BB962C8B-B14F-4D97-AF65-F5344CB8AC3E}">
        <p14:creationId xmlns:p14="http://schemas.microsoft.com/office/powerpoint/2010/main" val="13168673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117728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SI Transition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55793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9670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284929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55696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179654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Footer text can be set to customize bottom slide content on a case by case basis</a:t>
            </a:r>
          </a:p>
        </p:txBody>
      </p:sp>
    </p:spTree>
    <p:extLst>
      <p:ext uri="{BB962C8B-B14F-4D97-AF65-F5344CB8AC3E}">
        <p14:creationId xmlns:p14="http://schemas.microsoft.com/office/powerpoint/2010/main" val="3670253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0"/>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599"/>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t>Footer text can be set to customize bottom slide content on a case by case basis</a:t>
            </a:r>
          </a:p>
        </p:txBody>
      </p:sp>
    </p:spTree>
    <p:extLst>
      <p:ext uri="{BB962C8B-B14F-4D97-AF65-F5344CB8AC3E}">
        <p14:creationId xmlns:p14="http://schemas.microsoft.com/office/powerpoint/2010/main" val="104197355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6" r:id="rId5"/>
    <p:sldLayoutId id="2147483654" r:id="rId6"/>
    <p:sldLayoutId id="2147483655"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r>
              <a:rPr lang="en-US" dirty="0"/>
              <a:t>Southeast Region </a:t>
            </a:r>
            <a:br>
              <a:rPr lang="en-US" dirty="0"/>
            </a:br>
            <a:r>
              <a:rPr lang="en-US" dirty="0"/>
              <a:t>Education Chair</a:t>
            </a:r>
            <a:br>
              <a:rPr lang="en-US" dirty="0"/>
            </a:br>
            <a:endParaRPr lang="en-US" dirty="0"/>
          </a:p>
        </p:txBody>
      </p:sp>
      <p:sp>
        <p:nvSpPr>
          <p:cNvPr id="3" name="Subtitle 2"/>
          <p:cNvSpPr>
            <a:spLocks noGrp="1"/>
          </p:cNvSpPr>
          <p:nvPr>
            <p:ph type="subTitle" idx="1"/>
          </p:nvPr>
        </p:nvSpPr>
        <p:spPr>
          <a:xfrm>
            <a:off x="76200" y="4267200"/>
            <a:ext cx="4724400" cy="2514600"/>
          </a:xfrm>
        </p:spPr>
        <p:txBody>
          <a:bodyPr/>
          <a:lstStyle/>
          <a:p>
            <a:pPr algn="l"/>
            <a:r>
              <a:rPr lang="en-US" b="1" dirty="0">
                <a:solidFill>
                  <a:schemeClr val="bg1"/>
                </a:solidFill>
              </a:rPr>
              <a:t>Duties and Responsibilities</a:t>
            </a:r>
          </a:p>
          <a:p>
            <a:pPr algn="l"/>
            <a:r>
              <a:rPr lang="en-US" dirty="0"/>
              <a:t>2021</a:t>
            </a:r>
            <a:endParaRPr lang="en-US" b="1" dirty="0">
              <a:solidFill>
                <a:schemeClr val="bg1"/>
              </a:solidFill>
            </a:endParaRPr>
          </a:p>
        </p:txBody>
      </p:sp>
    </p:spTree>
    <p:extLst>
      <p:ext uri="{BB962C8B-B14F-4D97-AF65-F5344CB8AC3E}">
        <p14:creationId xmlns:p14="http://schemas.microsoft.com/office/powerpoint/2010/main" val="2371006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Education Topics</a:t>
            </a:r>
          </a:p>
        </p:txBody>
      </p:sp>
      <p:sp>
        <p:nvSpPr>
          <p:cNvPr id="4" name="Footer Placeholder 3"/>
          <p:cNvSpPr>
            <a:spLocks noGrp="1"/>
          </p:cNvSpPr>
          <p:nvPr>
            <p:ph type="ftr" sz="quarter" idx="10"/>
          </p:nvPr>
        </p:nvSpPr>
        <p:spPr/>
        <p:txBody>
          <a:bodyPr/>
          <a:lstStyle/>
          <a:p>
            <a:r>
              <a:rPr lang="en-US" dirty="0">
                <a:solidFill>
                  <a:prstClr val="white"/>
                </a:solidFill>
              </a:rPr>
              <a:t>CSI Southeast Region- Legacy Training- Education Chair</a:t>
            </a:r>
          </a:p>
        </p:txBody>
      </p:sp>
      <p:sp>
        <p:nvSpPr>
          <p:cNvPr id="3" name="Content Placeholder 2"/>
          <p:cNvSpPr>
            <a:spLocks noGrp="1"/>
          </p:cNvSpPr>
          <p:nvPr>
            <p:ph sz="half" idx="4294967295"/>
          </p:nvPr>
        </p:nvSpPr>
        <p:spPr>
          <a:xfrm>
            <a:off x="457200" y="1219200"/>
            <a:ext cx="4267200" cy="4876800"/>
          </a:xfrm>
        </p:spPr>
        <p:txBody>
          <a:bodyPr>
            <a:normAutofit/>
          </a:bodyPr>
          <a:lstStyle/>
          <a:p>
            <a:pPr marL="514350" indent="-514350">
              <a:buFont typeface="+mj-lt"/>
              <a:buAutoNum type="arabicPeriod" startAt="5"/>
            </a:pPr>
            <a:r>
              <a:rPr lang="en-US" altLang="en-US" sz="2000" dirty="0"/>
              <a:t>Encourage members to write educational articles for chapter newsletter.</a:t>
            </a:r>
          </a:p>
          <a:p>
            <a:pPr marL="514350" indent="-514350">
              <a:buFont typeface="+mj-lt"/>
              <a:buAutoNum type="arabicPeriod" startAt="5"/>
            </a:pPr>
            <a:endParaRPr lang="en-US" altLang="en-US" sz="2000" dirty="0"/>
          </a:p>
          <a:p>
            <a:pPr marL="514350" indent="-514350">
              <a:buFont typeface="+mj-lt"/>
              <a:buAutoNum type="arabicPeriod" startAt="5"/>
            </a:pPr>
            <a:r>
              <a:rPr lang="en-US" altLang="en-US" sz="2000" dirty="0"/>
              <a:t>Take advantage of Audio Exchange programs.  Coordinate with local architecture firm with facility to view programs to larger audience.</a:t>
            </a:r>
          </a:p>
          <a:p>
            <a:pPr marL="514350" indent="-514350">
              <a:buFont typeface="+mj-lt"/>
              <a:buAutoNum type="arabicPeriod" startAt="5"/>
            </a:pPr>
            <a:endParaRPr lang="en-US" altLang="en-US" sz="3200" dirty="0"/>
          </a:p>
          <a:p>
            <a:pPr marL="514350" indent="-514350">
              <a:buFont typeface="+mj-lt"/>
              <a:buAutoNum type="arabicPeriod" startAt="5"/>
            </a:pPr>
            <a:endParaRPr lang="en-US" altLang="en-US" sz="2600" dirty="0"/>
          </a:p>
          <a:p>
            <a:pPr marL="514350" indent="-514350">
              <a:buFont typeface="+mj-lt"/>
              <a:buAutoNum type="alphaLcPeriod"/>
            </a:pPr>
            <a:endParaRPr lang="en-US" dirty="0"/>
          </a:p>
          <a:p>
            <a:endParaRPr lang="en-US" dirty="0"/>
          </a:p>
        </p:txBody>
      </p:sp>
      <p:pic>
        <p:nvPicPr>
          <p:cNvPr id="5" name="Picture 2" descr="http://www.teknologixinc.com/Portals/1/~ad-Workshop_%26_Semin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671637"/>
            <a:ext cx="3714174" cy="2428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424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Education Topics</a:t>
            </a:r>
          </a:p>
        </p:txBody>
      </p:sp>
      <p:sp>
        <p:nvSpPr>
          <p:cNvPr id="4" name="Footer Placeholder 3"/>
          <p:cNvSpPr>
            <a:spLocks noGrp="1"/>
          </p:cNvSpPr>
          <p:nvPr>
            <p:ph type="ftr" sz="quarter" idx="10"/>
          </p:nvPr>
        </p:nvSpPr>
        <p:spPr/>
        <p:txBody>
          <a:bodyPr/>
          <a:lstStyle/>
          <a:p>
            <a:r>
              <a:rPr lang="en-US" dirty="0">
                <a:solidFill>
                  <a:prstClr val="white"/>
                </a:solidFill>
              </a:rPr>
              <a:t>CSI Southeast Region- Legacy Training- Education Chair</a:t>
            </a:r>
          </a:p>
        </p:txBody>
      </p:sp>
      <p:sp>
        <p:nvSpPr>
          <p:cNvPr id="3" name="Content Placeholder 2"/>
          <p:cNvSpPr>
            <a:spLocks noGrp="1"/>
          </p:cNvSpPr>
          <p:nvPr>
            <p:ph sz="half" idx="4294967295"/>
          </p:nvPr>
        </p:nvSpPr>
        <p:spPr>
          <a:xfrm>
            <a:off x="457200" y="1219200"/>
            <a:ext cx="4267200" cy="4876800"/>
          </a:xfrm>
        </p:spPr>
        <p:txBody>
          <a:bodyPr>
            <a:normAutofit/>
          </a:bodyPr>
          <a:lstStyle/>
          <a:p>
            <a:endParaRPr lang="en-US" sz="2400" dirty="0"/>
          </a:p>
          <a:p>
            <a:pPr marL="514350" indent="-514350">
              <a:buFont typeface="+mj-lt"/>
              <a:buAutoNum type="arabicPeriod" startAt="5"/>
            </a:pPr>
            <a:r>
              <a:rPr lang="en-US" altLang="en-US" sz="2000" dirty="0"/>
              <a:t>Change the delivery and approach to seminars and presentations. </a:t>
            </a:r>
          </a:p>
          <a:p>
            <a:pPr marL="514350" indent="-514350">
              <a:buFont typeface="+mj-lt"/>
              <a:buAutoNum type="arabicPeriod" startAt="5"/>
            </a:pPr>
            <a:endParaRPr lang="en-US" altLang="en-US" sz="2000" dirty="0"/>
          </a:p>
          <a:p>
            <a:pPr marL="914400" lvl="1" indent="-457200">
              <a:buFont typeface="+mj-lt"/>
              <a:buAutoNum type="alphaLcPeriod"/>
            </a:pPr>
            <a:r>
              <a:rPr lang="en-US" altLang="en-US" sz="2000" dirty="0"/>
              <a:t>Workshop.</a:t>
            </a:r>
          </a:p>
          <a:p>
            <a:pPr marL="914400" lvl="1" indent="-457200">
              <a:buFont typeface="+mj-lt"/>
              <a:buAutoNum type="alphaLcPeriod"/>
            </a:pPr>
            <a:r>
              <a:rPr lang="en-US" altLang="en-US" sz="2000" dirty="0"/>
              <a:t>Panel of experts.</a:t>
            </a:r>
          </a:p>
          <a:p>
            <a:pPr marL="914400" lvl="1" indent="-457200">
              <a:buFont typeface="+mj-lt"/>
              <a:buAutoNum type="alphaLcPeriod"/>
            </a:pPr>
            <a:r>
              <a:rPr lang="en-US" altLang="en-US" sz="2000" dirty="0"/>
              <a:t>Seminar.</a:t>
            </a:r>
          </a:p>
          <a:p>
            <a:pPr marL="914400" lvl="1" indent="-457200">
              <a:buFont typeface="+mj-lt"/>
              <a:buAutoNum type="alphaLcPeriod"/>
            </a:pPr>
            <a:r>
              <a:rPr lang="en-US" altLang="en-US" sz="2000" dirty="0"/>
              <a:t>Audio presentation.</a:t>
            </a:r>
          </a:p>
          <a:p>
            <a:pPr marL="914400" lvl="1" indent="-457200">
              <a:buFont typeface="+mj-lt"/>
              <a:buAutoNum type="alphaLcPeriod"/>
            </a:pPr>
            <a:r>
              <a:rPr lang="en-US" altLang="en-US" sz="2000" dirty="0"/>
              <a:t>Round table discussions.</a:t>
            </a:r>
          </a:p>
          <a:p>
            <a:pPr marL="914400" lvl="1" indent="-457200">
              <a:buFont typeface="+mj-lt"/>
              <a:buAutoNum type="alphaLcPeriod"/>
            </a:pPr>
            <a:r>
              <a:rPr lang="en-US" altLang="en-US" sz="2000" dirty="0"/>
              <a:t>Short course.</a:t>
            </a:r>
          </a:p>
          <a:p>
            <a:pPr marL="514350" indent="-514350">
              <a:buFont typeface="+mj-lt"/>
              <a:buAutoNum type="alphaLcPeriod"/>
            </a:pPr>
            <a:endParaRPr lang="en-US" dirty="0"/>
          </a:p>
          <a:p>
            <a:endParaRPr lang="en-US" dirty="0"/>
          </a:p>
        </p:txBody>
      </p:sp>
      <p:pic>
        <p:nvPicPr>
          <p:cNvPr id="4100" name="Picture 4" descr="http://rashmanly.files.wordpress.com/2012/07/boring-seminar-pho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1995404"/>
            <a:ext cx="3743324" cy="3148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091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Education Topics</a:t>
            </a:r>
          </a:p>
        </p:txBody>
      </p:sp>
      <p:sp>
        <p:nvSpPr>
          <p:cNvPr id="4" name="Footer Placeholder 3"/>
          <p:cNvSpPr>
            <a:spLocks noGrp="1"/>
          </p:cNvSpPr>
          <p:nvPr>
            <p:ph type="ftr" sz="quarter" idx="10"/>
          </p:nvPr>
        </p:nvSpPr>
        <p:spPr/>
        <p:txBody>
          <a:bodyPr/>
          <a:lstStyle/>
          <a:p>
            <a:r>
              <a:rPr lang="en-US" dirty="0">
                <a:solidFill>
                  <a:prstClr val="white"/>
                </a:solidFill>
              </a:rPr>
              <a:t>CSI Southeast Region- Legacy Training- Education Chair</a:t>
            </a:r>
          </a:p>
        </p:txBody>
      </p:sp>
      <p:sp>
        <p:nvSpPr>
          <p:cNvPr id="3" name="Content Placeholder 2"/>
          <p:cNvSpPr>
            <a:spLocks noGrp="1"/>
          </p:cNvSpPr>
          <p:nvPr>
            <p:ph sz="half" idx="4294967295"/>
          </p:nvPr>
        </p:nvSpPr>
        <p:spPr>
          <a:xfrm>
            <a:off x="228600" y="1219200"/>
            <a:ext cx="8382000" cy="2590800"/>
          </a:xfrm>
        </p:spPr>
        <p:txBody>
          <a:bodyPr>
            <a:normAutofit/>
          </a:bodyPr>
          <a:lstStyle/>
          <a:p>
            <a:endParaRPr lang="en-US" sz="2000" dirty="0"/>
          </a:p>
          <a:p>
            <a:pPr>
              <a:buFontTx/>
              <a:buNone/>
            </a:pPr>
            <a:r>
              <a:rPr lang="en-US" altLang="en-US" sz="2000" dirty="0"/>
              <a:t>8.	Develop liaison with other disciplines in the local construction industry.  This provides the opportunity for their membership to present topics of interest to your chapter.</a:t>
            </a:r>
          </a:p>
          <a:p>
            <a:pPr>
              <a:buFontTx/>
              <a:buNone/>
            </a:pPr>
            <a:endParaRPr lang="en-US" altLang="en-US" sz="2000" dirty="0"/>
          </a:p>
          <a:p>
            <a:pPr>
              <a:buFontTx/>
              <a:buNone/>
            </a:pPr>
            <a:r>
              <a:rPr lang="en-US" altLang="en-US" sz="2000" dirty="0"/>
              <a:t>	Technical information should be timely, controversial and in the forefront of the building industry.</a:t>
            </a:r>
          </a:p>
          <a:p>
            <a:endParaRPr lang="en-US" sz="2000" dirty="0"/>
          </a:p>
        </p:txBody>
      </p:sp>
      <p:pic>
        <p:nvPicPr>
          <p:cNvPr id="1026" name="Picture 2" descr="http://www.shmlegal.com/images/seminars-and-news-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886200"/>
            <a:ext cx="5295900" cy="2020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605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Education Topics</a:t>
            </a:r>
          </a:p>
        </p:txBody>
      </p:sp>
      <p:sp>
        <p:nvSpPr>
          <p:cNvPr id="4" name="Footer Placeholder 3"/>
          <p:cNvSpPr>
            <a:spLocks noGrp="1"/>
          </p:cNvSpPr>
          <p:nvPr>
            <p:ph type="ftr" sz="quarter" idx="10"/>
          </p:nvPr>
        </p:nvSpPr>
        <p:spPr/>
        <p:txBody>
          <a:bodyPr/>
          <a:lstStyle/>
          <a:p>
            <a:r>
              <a:rPr lang="en-US" dirty="0">
                <a:solidFill>
                  <a:prstClr val="white"/>
                </a:solidFill>
              </a:rPr>
              <a:t>CSI Southeast Region- Legacy Training- Education Chair</a:t>
            </a:r>
          </a:p>
        </p:txBody>
      </p:sp>
      <p:sp>
        <p:nvSpPr>
          <p:cNvPr id="3" name="Content Placeholder 2"/>
          <p:cNvSpPr>
            <a:spLocks noGrp="1"/>
          </p:cNvSpPr>
          <p:nvPr>
            <p:ph sz="half" idx="4294967295"/>
          </p:nvPr>
        </p:nvSpPr>
        <p:spPr>
          <a:xfrm>
            <a:off x="228600" y="1143000"/>
            <a:ext cx="4267200" cy="4876800"/>
          </a:xfrm>
        </p:spPr>
        <p:txBody>
          <a:bodyPr>
            <a:normAutofit/>
          </a:bodyPr>
          <a:lstStyle/>
          <a:p>
            <a:endParaRPr lang="en-US" sz="2400" dirty="0"/>
          </a:p>
          <a:p>
            <a:r>
              <a:rPr lang="en-US" altLang="en-US" sz="2200" dirty="0"/>
              <a:t>Division Topics</a:t>
            </a:r>
          </a:p>
          <a:p>
            <a:endParaRPr lang="en-US" altLang="en-US" sz="2200" dirty="0"/>
          </a:p>
          <a:p>
            <a:r>
              <a:rPr lang="en-US" altLang="en-US" sz="2200" dirty="0"/>
              <a:t>Coordinating Program and Education Seminar Topics</a:t>
            </a:r>
          </a:p>
          <a:p>
            <a:endParaRPr lang="en-US" altLang="en-US" sz="2200" dirty="0"/>
          </a:p>
          <a:p>
            <a:r>
              <a:rPr lang="en-US" altLang="en-US" sz="2200" dirty="0"/>
              <a:t>Code Topics</a:t>
            </a:r>
          </a:p>
          <a:p>
            <a:endParaRPr lang="en-US" altLang="en-US" sz="2200" dirty="0"/>
          </a:p>
          <a:p>
            <a:r>
              <a:rPr lang="en-US" altLang="en-US" sz="2200" dirty="0"/>
              <a:t>Popular Convention Topics</a:t>
            </a:r>
          </a:p>
          <a:p>
            <a:endParaRPr lang="en-US" altLang="en-US" sz="2200" dirty="0"/>
          </a:p>
          <a:p>
            <a:r>
              <a:rPr lang="en-US" altLang="en-US" sz="2200" dirty="0"/>
              <a:t>Controversial Topics</a:t>
            </a:r>
          </a:p>
        </p:txBody>
      </p:sp>
      <p:pic>
        <p:nvPicPr>
          <p:cNvPr id="1026" name="Picture 2" descr="Seminar image 2 (purchased 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828800"/>
            <a:ext cx="4152900" cy="2491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348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Continuing Education Units</a:t>
            </a:r>
          </a:p>
        </p:txBody>
      </p:sp>
      <p:sp>
        <p:nvSpPr>
          <p:cNvPr id="3" name="Content Placeholder 2"/>
          <p:cNvSpPr>
            <a:spLocks noGrp="1"/>
          </p:cNvSpPr>
          <p:nvPr>
            <p:ph idx="1"/>
          </p:nvPr>
        </p:nvSpPr>
        <p:spPr>
          <a:xfrm>
            <a:off x="76200" y="1066801"/>
            <a:ext cx="8763000" cy="2286000"/>
          </a:xfrm>
        </p:spPr>
        <p:txBody>
          <a:bodyPr>
            <a:normAutofit fontScale="85000" lnSpcReduction="20000"/>
          </a:bodyPr>
          <a:lstStyle/>
          <a:p>
            <a:endParaRPr lang="en-US" dirty="0"/>
          </a:p>
          <a:p>
            <a:pPr marL="0" indent="0">
              <a:buNone/>
            </a:pPr>
            <a:r>
              <a:rPr lang="en-US" altLang="en-US" dirty="0"/>
              <a:t>Continuing education units (CEU) and Learning Units (LU) are a significant benefit to the attendees of any educational program.  Requirements for maintaining certification and professional registrations make submitting for approval and recording attendees crucial to the success of an education program.</a:t>
            </a:r>
          </a:p>
          <a:p>
            <a:endParaRPr lang="en-US" altLang="en-US" dirty="0"/>
          </a:p>
          <a:p>
            <a:pPr marL="514350" indent="-514350">
              <a:buFont typeface="+mj-lt"/>
              <a:buAutoNum type="arabicPeriod"/>
            </a:pPr>
            <a:endParaRPr lang="en-US" dirty="0"/>
          </a:p>
          <a:p>
            <a:endParaRPr lang="en-US" dirty="0"/>
          </a:p>
          <a:p>
            <a:endParaRPr lang="en-US" dirty="0"/>
          </a:p>
        </p:txBody>
      </p:sp>
      <p:sp>
        <p:nvSpPr>
          <p:cNvPr id="4" name="Footer Placeholder 3"/>
          <p:cNvSpPr>
            <a:spLocks noGrp="1"/>
          </p:cNvSpPr>
          <p:nvPr>
            <p:ph type="ftr" sz="quarter" idx="10"/>
          </p:nvPr>
        </p:nvSpPr>
        <p:spPr/>
        <p:txBody>
          <a:bodyPr/>
          <a:lstStyle/>
          <a:p>
            <a:r>
              <a:rPr lang="en-US" dirty="0"/>
              <a:t>CSI Southeast Region- Legacy Training- Education Chair</a:t>
            </a:r>
          </a:p>
        </p:txBody>
      </p:sp>
      <p:pic>
        <p:nvPicPr>
          <p:cNvPr id="5122" name="Picture 2" descr="http://www.frescongroup.com/images/semina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276600"/>
            <a:ext cx="3731028" cy="24796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Continuing Education Units</a:t>
            </a:r>
          </a:p>
        </p:txBody>
      </p:sp>
      <p:sp>
        <p:nvSpPr>
          <p:cNvPr id="3" name="Content Placeholder 2"/>
          <p:cNvSpPr>
            <a:spLocks noGrp="1"/>
          </p:cNvSpPr>
          <p:nvPr>
            <p:ph idx="1"/>
          </p:nvPr>
        </p:nvSpPr>
        <p:spPr/>
        <p:txBody>
          <a:bodyPr>
            <a:normAutofit fontScale="85000" lnSpcReduction="10000"/>
          </a:bodyPr>
          <a:lstStyle/>
          <a:p>
            <a:endParaRPr lang="en-US" dirty="0"/>
          </a:p>
          <a:p>
            <a:pPr marL="514350" indent="-514350">
              <a:buFont typeface="+mj-lt"/>
              <a:buAutoNum type="arabicPeriod"/>
            </a:pPr>
            <a:r>
              <a:rPr lang="en-US" altLang="en-US" sz="2000" dirty="0"/>
              <a:t>Submit a CEU application to CSI Institute and to AIA for approval a minimum of four to eight weeks before your presentation is scheduled.</a:t>
            </a:r>
          </a:p>
          <a:p>
            <a:pPr marL="514350" indent="-514350">
              <a:buFont typeface="+mj-lt"/>
              <a:buAutoNum type="arabicPeriod"/>
            </a:pPr>
            <a:endParaRPr lang="en-US" altLang="en-US" sz="2000" dirty="0"/>
          </a:p>
          <a:p>
            <a:pPr marL="514350" indent="-514350">
              <a:buFont typeface="+mj-lt"/>
              <a:buAutoNum type="arabicPeriod"/>
            </a:pPr>
            <a:r>
              <a:rPr lang="en-US" altLang="en-US" sz="2000" dirty="0"/>
              <a:t>Some CSI sponsored programs will entitle participants to receive Intern-Architect Development Program IDP value units.  Contact Director of Internship Programs at NCARB for information.</a:t>
            </a:r>
          </a:p>
          <a:p>
            <a:pPr marL="514350" indent="-514350">
              <a:buFont typeface="+mj-lt"/>
              <a:buAutoNum type="arabicPeriod"/>
            </a:pPr>
            <a:endParaRPr lang="en-US" altLang="en-US" sz="2000" dirty="0"/>
          </a:p>
          <a:p>
            <a:pPr marL="514350" indent="-514350">
              <a:buFont typeface="+mj-lt"/>
              <a:buAutoNum type="arabicPeriod"/>
            </a:pPr>
            <a:r>
              <a:rPr lang="en-US" altLang="en-US" sz="2000" dirty="0"/>
              <a:t>CEU certificates are awarded to all participants of approved programs.  Provide sign up form for CSI CEU’s and AIA LU’s at each presentation.  The ability to keep records of attendance for your membership over an extended period of time is an added value.</a:t>
            </a:r>
          </a:p>
          <a:p>
            <a:pPr marL="514350" indent="-514350">
              <a:buFont typeface="+mj-lt"/>
              <a:buAutoNum type="arabicPeriod"/>
            </a:pPr>
            <a:endParaRPr lang="en-US" altLang="en-US" sz="2000" dirty="0"/>
          </a:p>
          <a:p>
            <a:pPr marL="514350" indent="-514350">
              <a:buFont typeface="+mj-lt"/>
              <a:buAutoNum type="arabicPeriod" startAt="4"/>
            </a:pPr>
            <a:r>
              <a:rPr lang="en-US" altLang="en-US" sz="2000" dirty="0"/>
              <a:t>Promote the number of CEU’s or LU’s in advertisement and registration forms for the education program.  Send notification to other neighboring Chapters that may have membership interested in obtaining continuing education credits.</a:t>
            </a:r>
          </a:p>
          <a:p>
            <a:pPr marL="514350" indent="-514350">
              <a:buFont typeface="+mj-lt"/>
              <a:buAutoNum type="arabicPeriod" startAt="4"/>
            </a:pPr>
            <a:endParaRPr lang="en-US" altLang="en-US" sz="2000" dirty="0"/>
          </a:p>
          <a:p>
            <a:pPr marL="514350" indent="-514350">
              <a:buFont typeface="+mj-lt"/>
              <a:buAutoNum type="arabicPeriod" startAt="4"/>
            </a:pPr>
            <a:r>
              <a:rPr lang="en-US" altLang="en-US" sz="2000" dirty="0"/>
              <a:t>Submit record of education programs or seminars to your CSI Region Education Chair.</a:t>
            </a:r>
          </a:p>
          <a:p>
            <a:endParaRPr lang="en-US" dirty="0"/>
          </a:p>
          <a:p>
            <a:endParaRPr lang="en-US" dirty="0"/>
          </a:p>
          <a:p>
            <a:endParaRPr lang="en-US" dirty="0"/>
          </a:p>
        </p:txBody>
      </p:sp>
      <p:sp>
        <p:nvSpPr>
          <p:cNvPr id="4" name="Footer Placeholder 3"/>
          <p:cNvSpPr>
            <a:spLocks noGrp="1"/>
          </p:cNvSpPr>
          <p:nvPr>
            <p:ph type="ftr" sz="quarter" idx="10"/>
          </p:nvPr>
        </p:nvSpPr>
        <p:spPr/>
        <p:txBody>
          <a:bodyPr/>
          <a:lstStyle/>
          <a:p>
            <a:r>
              <a:rPr lang="en-US" dirty="0">
                <a:solidFill>
                  <a:prstClr val="white"/>
                </a:solidFill>
              </a:rPr>
              <a:t>CSI Southeast Region- Legacy Training- Education Chair</a:t>
            </a:r>
          </a:p>
        </p:txBody>
      </p:sp>
    </p:spTree>
    <p:extLst>
      <p:ext uri="{BB962C8B-B14F-4D97-AF65-F5344CB8AC3E}">
        <p14:creationId xmlns:p14="http://schemas.microsoft.com/office/powerpoint/2010/main" val="1593247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Communication </a:t>
            </a:r>
          </a:p>
        </p:txBody>
      </p:sp>
      <p:sp>
        <p:nvSpPr>
          <p:cNvPr id="3" name="Content Placeholder 2"/>
          <p:cNvSpPr>
            <a:spLocks noGrp="1"/>
          </p:cNvSpPr>
          <p:nvPr>
            <p:ph idx="1"/>
          </p:nvPr>
        </p:nvSpPr>
        <p:spPr/>
        <p:txBody>
          <a:bodyPr>
            <a:normAutofit lnSpcReduction="10000"/>
          </a:bodyPr>
          <a:lstStyle/>
          <a:p>
            <a:r>
              <a:rPr lang="en-US" sz="3400" dirty="0"/>
              <a:t>Monthly Meetings</a:t>
            </a:r>
          </a:p>
          <a:p>
            <a:pPr lvl="1"/>
            <a:r>
              <a:rPr lang="en-US" dirty="0"/>
              <a:t>Certification Flyer</a:t>
            </a:r>
          </a:p>
          <a:p>
            <a:pPr lvl="1">
              <a:buNone/>
            </a:pPr>
            <a:endParaRPr lang="en-US" dirty="0"/>
          </a:p>
          <a:p>
            <a:r>
              <a:rPr lang="en-US" sz="3400" dirty="0"/>
              <a:t>Publicize</a:t>
            </a:r>
          </a:p>
          <a:p>
            <a:pPr lvl="1"/>
            <a:r>
              <a:rPr lang="en-US" dirty="0"/>
              <a:t>Monthly Newsletter</a:t>
            </a:r>
          </a:p>
          <a:p>
            <a:pPr lvl="1"/>
            <a:r>
              <a:rPr lang="en-US" dirty="0"/>
              <a:t>Social Media</a:t>
            </a:r>
          </a:p>
          <a:p>
            <a:pPr lvl="1"/>
            <a:r>
              <a:rPr lang="en-US" dirty="0"/>
              <a:t>Seminar Dates</a:t>
            </a:r>
          </a:p>
          <a:p>
            <a:pPr lvl="1">
              <a:buNone/>
            </a:pPr>
            <a:endParaRPr lang="en-US" dirty="0"/>
          </a:p>
          <a:p>
            <a:r>
              <a:rPr lang="en-US" sz="3400" dirty="0"/>
              <a:t>New </a:t>
            </a:r>
            <a:r>
              <a:rPr lang="en-US" sz="3400" dirty="0" err="1"/>
              <a:t>Certificants</a:t>
            </a:r>
            <a:endParaRPr lang="en-US" sz="3400" dirty="0"/>
          </a:p>
          <a:p>
            <a:pPr lvl="1"/>
            <a:r>
              <a:rPr lang="en-US" dirty="0"/>
              <a:t>Press Release</a:t>
            </a:r>
          </a:p>
          <a:p>
            <a:pPr lvl="1"/>
            <a:r>
              <a:rPr lang="en-US" dirty="0"/>
              <a:t>Recognition at Chapter Meetings</a:t>
            </a:r>
          </a:p>
          <a:p>
            <a:endParaRPr lang="en-US" dirty="0"/>
          </a:p>
          <a:p>
            <a:pPr>
              <a:buNone/>
            </a:pPr>
            <a:endParaRPr lang="en-US" dirty="0"/>
          </a:p>
          <a:p>
            <a:pPr lvl="1"/>
            <a:endParaRPr lang="en-US" dirty="0"/>
          </a:p>
        </p:txBody>
      </p:sp>
      <p:sp>
        <p:nvSpPr>
          <p:cNvPr id="4" name="Footer Placeholder 3"/>
          <p:cNvSpPr>
            <a:spLocks noGrp="1"/>
          </p:cNvSpPr>
          <p:nvPr>
            <p:ph type="ftr" sz="quarter" idx="10"/>
          </p:nvPr>
        </p:nvSpPr>
        <p:spPr/>
        <p:txBody>
          <a:bodyPr/>
          <a:lstStyle/>
          <a:p>
            <a:r>
              <a:rPr lang="en-US" dirty="0"/>
              <a:t>CSI Southeast Region- Legacy Training- Education Chair</a:t>
            </a:r>
          </a:p>
        </p:txBody>
      </p:sp>
      <p:pic>
        <p:nvPicPr>
          <p:cNvPr id="6" name="Content Placeholder 5"/>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5181600" y="1524000"/>
            <a:ext cx="3351212" cy="3352800"/>
          </a:xfrm>
        </p:spPr>
      </p:pic>
    </p:spTree>
    <p:extLst>
      <p:ext uri="{BB962C8B-B14F-4D97-AF65-F5344CB8AC3E}">
        <p14:creationId xmlns:p14="http://schemas.microsoft.com/office/powerpoint/2010/main" val="1796982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Region Conference </a:t>
            </a:r>
          </a:p>
        </p:txBody>
      </p:sp>
      <p:sp>
        <p:nvSpPr>
          <p:cNvPr id="4" name="Footer Placeholder 3"/>
          <p:cNvSpPr>
            <a:spLocks noGrp="1"/>
          </p:cNvSpPr>
          <p:nvPr>
            <p:ph type="ftr" sz="quarter" idx="10"/>
          </p:nvPr>
        </p:nvSpPr>
        <p:spPr/>
        <p:txBody>
          <a:bodyPr/>
          <a:lstStyle/>
          <a:p>
            <a:r>
              <a:rPr lang="en-US" dirty="0"/>
              <a:t>CSI Southeast Region- Legacy Training- Education Chair</a:t>
            </a:r>
          </a:p>
        </p:txBody>
      </p:sp>
      <p:sp>
        <p:nvSpPr>
          <p:cNvPr id="3" name="Content Placeholder 2"/>
          <p:cNvSpPr>
            <a:spLocks noGrp="1"/>
          </p:cNvSpPr>
          <p:nvPr>
            <p:ph sz="half" idx="4294967295"/>
          </p:nvPr>
        </p:nvSpPr>
        <p:spPr>
          <a:xfrm>
            <a:off x="0" y="1219200"/>
            <a:ext cx="4267200" cy="4876800"/>
          </a:xfrm>
        </p:spPr>
        <p:txBody>
          <a:bodyPr>
            <a:normAutofit/>
          </a:bodyPr>
          <a:lstStyle/>
          <a:p>
            <a:endParaRPr lang="en-US" sz="2400" dirty="0"/>
          </a:p>
          <a:p>
            <a:r>
              <a:rPr lang="en-US" sz="2400" dirty="0"/>
              <a:t>Communicate with Region Certification Chair</a:t>
            </a:r>
          </a:p>
          <a:p>
            <a:endParaRPr lang="en-US" sz="2400" dirty="0"/>
          </a:p>
          <a:p>
            <a:r>
              <a:rPr lang="en-US" sz="2400" dirty="0"/>
              <a:t>Obtain Future Seminar Dates around Region</a:t>
            </a:r>
          </a:p>
          <a:p>
            <a:endParaRPr lang="en-US" sz="2400" dirty="0"/>
          </a:p>
          <a:p>
            <a:r>
              <a:rPr lang="en-US" sz="2400" dirty="0"/>
              <a:t>Obtain Future Seminar Topics around Region</a:t>
            </a:r>
          </a:p>
          <a:p>
            <a:endParaRPr lang="en-US" sz="2400" dirty="0"/>
          </a:p>
          <a:p>
            <a:r>
              <a:rPr lang="en-US" sz="2400" dirty="0"/>
              <a:t>Obtain Education Literature</a:t>
            </a:r>
          </a:p>
        </p:txBody>
      </p:sp>
      <p:pic>
        <p:nvPicPr>
          <p:cNvPr id="7170" name="Picture 2" descr="CRM : Microsoft Dynamics CRM 2011 - Seminar"/>
          <p:cNvPicPr>
            <a:picLocks noChangeAspect="1" noChangeArrowheads="1"/>
          </p:cNvPicPr>
          <p:nvPr/>
        </p:nvPicPr>
        <p:blipFill rotWithShape="1">
          <a:blip r:embed="rId2">
            <a:extLst>
              <a:ext uri="{28A0092B-C50C-407E-A947-70E740481C1C}">
                <a14:useLocalDpi xmlns:a14="http://schemas.microsoft.com/office/drawing/2010/main" val="0"/>
              </a:ext>
            </a:extLst>
          </a:blip>
          <a:srcRect b="15241"/>
          <a:stretch/>
        </p:blipFill>
        <p:spPr bwMode="auto">
          <a:xfrm>
            <a:off x="4442730" y="1981200"/>
            <a:ext cx="4142470" cy="21959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tx2">
              <a:lumMod val="75000"/>
            </a:schemeClr>
          </a:solidFill>
        </p:spPr>
        <p:txBody>
          <a:bodyPr/>
          <a:lstStyle/>
          <a:p>
            <a:r>
              <a:rPr lang="en-US" dirty="0">
                <a:solidFill>
                  <a:schemeClr val="bg1"/>
                </a:solidFill>
              </a:rPr>
              <a:t>Successor</a:t>
            </a:r>
          </a:p>
        </p:txBody>
      </p:sp>
      <p:sp>
        <p:nvSpPr>
          <p:cNvPr id="5" name="Footer Placeholder 4"/>
          <p:cNvSpPr>
            <a:spLocks noGrp="1"/>
          </p:cNvSpPr>
          <p:nvPr>
            <p:ph type="ftr" sz="quarter" idx="10"/>
          </p:nvPr>
        </p:nvSpPr>
        <p:spPr/>
        <p:txBody>
          <a:bodyPr/>
          <a:lstStyle/>
          <a:p>
            <a:r>
              <a:rPr lang="en-US" dirty="0"/>
              <a:t>CSI Southeast Region- Legacy Training- Education Chair</a:t>
            </a:r>
          </a:p>
        </p:txBody>
      </p:sp>
      <p:sp>
        <p:nvSpPr>
          <p:cNvPr id="3" name="Content Placeholder 2"/>
          <p:cNvSpPr>
            <a:spLocks noGrp="1"/>
          </p:cNvSpPr>
          <p:nvPr>
            <p:ph sz="half" idx="4294967295"/>
          </p:nvPr>
        </p:nvSpPr>
        <p:spPr>
          <a:xfrm>
            <a:off x="0" y="1219200"/>
            <a:ext cx="8686800" cy="4876800"/>
          </a:xfrm>
        </p:spPr>
        <p:txBody>
          <a:bodyPr/>
          <a:lstStyle/>
          <a:p>
            <a:pPr marL="0" indent="0">
              <a:buNone/>
            </a:pPr>
            <a:endParaRPr lang="en-US" dirty="0"/>
          </a:p>
          <a:p>
            <a:r>
              <a:rPr lang="en-US" dirty="0"/>
              <a:t>Thank your Committee Members</a:t>
            </a:r>
          </a:p>
          <a:p>
            <a:r>
              <a:rPr lang="en-US" dirty="0"/>
              <a:t>Identify and Develop your Successor</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5206" y="3490913"/>
            <a:ext cx="3680714" cy="1800224"/>
          </a:xfrm>
          <a:prstGeom prst="rect">
            <a:avLst/>
          </a:prstGeom>
        </p:spPr>
      </p:pic>
    </p:spTree>
    <p:extLst>
      <p:ext uri="{BB962C8B-B14F-4D97-AF65-F5344CB8AC3E}">
        <p14:creationId xmlns:p14="http://schemas.microsoft.com/office/powerpoint/2010/main" val="1601392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normAutofit/>
          </a:bodyPr>
          <a:lstStyle/>
          <a:p>
            <a:pPr algn="l"/>
            <a:r>
              <a:rPr lang="en-US" sz="2400" i="1" dirty="0">
                <a:solidFill>
                  <a:schemeClr val="accent6"/>
                </a:solidFill>
              </a:rPr>
              <a:t>Congratulations! </a:t>
            </a:r>
            <a:br>
              <a:rPr lang="en-US" sz="2400" i="1" dirty="0">
                <a:solidFill>
                  <a:schemeClr val="accent6"/>
                </a:solidFill>
              </a:rPr>
            </a:br>
            <a:br>
              <a:rPr lang="en-US" sz="2400" b="0" dirty="0">
                <a:solidFill>
                  <a:schemeClr val="accent6"/>
                </a:solidFill>
              </a:rPr>
            </a:br>
            <a:r>
              <a:rPr lang="en-US" sz="2400" b="0" dirty="0">
                <a:solidFill>
                  <a:schemeClr val="accent6"/>
                </a:solidFill>
              </a:rPr>
              <a:t>You’ve accepted the position of Education Chair for your CSI chapter! Professional development is an integral part of the chapter experience, and you are in the enviable position to help shape that experience. </a:t>
            </a:r>
            <a:endParaRPr lang="en-US" sz="2400" dirty="0">
              <a:solidFill>
                <a:schemeClr val="accent6"/>
              </a:solidFill>
            </a:endParaRPr>
          </a:p>
        </p:txBody>
      </p:sp>
      <p:sp>
        <p:nvSpPr>
          <p:cNvPr id="3" name="Subtitle 2"/>
          <p:cNvSpPr>
            <a:spLocks noGrp="1"/>
          </p:cNvSpPr>
          <p:nvPr>
            <p:ph type="subTitle" idx="1"/>
          </p:nvPr>
        </p:nvSpPr>
        <p:spPr>
          <a:xfrm>
            <a:off x="76200" y="4267200"/>
            <a:ext cx="4724400" cy="2514600"/>
          </a:xfrm>
        </p:spPr>
        <p:txBody>
          <a:bodyPr>
            <a:normAutofit/>
          </a:bodyPr>
          <a:lstStyle/>
          <a:p>
            <a:r>
              <a:rPr lang="en-US" b="1" dirty="0">
                <a:solidFill>
                  <a:schemeClr val="tx2"/>
                </a:solidFill>
              </a:rPr>
              <a:t>Southeast Region</a:t>
            </a:r>
          </a:p>
        </p:txBody>
      </p:sp>
    </p:spTree>
    <p:extLst>
      <p:ext uri="{BB962C8B-B14F-4D97-AF65-F5344CB8AC3E}">
        <p14:creationId xmlns:p14="http://schemas.microsoft.com/office/powerpoint/2010/main" val="2825089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Goals</a:t>
            </a:r>
          </a:p>
        </p:txBody>
      </p:sp>
      <p:sp>
        <p:nvSpPr>
          <p:cNvPr id="4" name="Footer Placeholder 3"/>
          <p:cNvSpPr>
            <a:spLocks noGrp="1"/>
          </p:cNvSpPr>
          <p:nvPr>
            <p:ph type="ftr" sz="quarter" idx="10"/>
          </p:nvPr>
        </p:nvSpPr>
        <p:spPr/>
        <p:txBody>
          <a:bodyPr/>
          <a:lstStyle/>
          <a:p>
            <a:r>
              <a:rPr lang="en-US" dirty="0"/>
              <a:t>CSI Southeast Region- Legacy Training- Education Chair</a:t>
            </a:r>
          </a:p>
        </p:txBody>
      </p:sp>
      <p:sp>
        <p:nvSpPr>
          <p:cNvPr id="3" name="Content Placeholder 2"/>
          <p:cNvSpPr>
            <a:spLocks noGrp="1"/>
          </p:cNvSpPr>
          <p:nvPr>
            <p:ph sz="half" idx="4294967295"/>
          </p:nvPr>
        </p:nvSpPr>
        <p:spPr>
          <a:xfrm>
            <a:off x="457200" y="1600200"/>
            <a:ext cx="5410200" cy="4419600"/>
          </a:xfrm>
        </p:spPr>
        <p:txBody>
          <a:bodyPr>
            <a:normAutofit fontScale="40000" lnSpcReduction="20000"/>
          </a:bodyPr>
          <a:lstStyle/>
          <a:p>
            <a:pPr marL="457200" lvl="1" indent="0">
              <a:buNone/>
            </a:pPr>
            <a:endParaRPr lang="en-US" altLang="en-US" dirty="0"/>
          </a:p>
          <a:p>
            <a:r>
              <a:rPr lang="en-US" altLang="en-US" sz="4000" dirty="0"/>
              <a:t>Establish programs in construction communications, improve those now in existence, and assist in maintaining those programs.</a:t>
            </a:r>
          </a:p>
          <a:p>
            <a:endParaRPr lang="en-US" altLang="en-US" sz="4000" dirty="0"/>
          </a:p>
          <a:p>
            <a:r>
              <a:rPr lang="en-US" altLang="en-US" sz="4000" dirty="0"/>
              <a:t>Promote the use of standard documents, particularly those recommended in the CSI Project Resource Manual, in construction communications courses.</a:t>
            </a:r>
          </a:p>
          <a:p>
            <a:endParaRPr lang="en-US" altLang="en-US" sz="4000" dirty="0"/>
          </a:p>
          <a:p>
            <a:r>
              <a:rPr lang="en-US" altLang="en-US" sz="4000" dirty="0"/>
              <a:t>Assist in the development of seminars and courses for current state-of-the art practices.</a:t>
            </a:r>
          </a:p>
          <a:p>
            <a:endParaRPr lang="en-US" altLang="en-US" sz="4000" dirty="0"/>
          </a:p>
          <a:p>
            <a:r>
              <a:rPr lang="en-US" altLang="en-US" sz="4000" dirty="0"/>
              <a:t>Encourage university and technical institute administrators offer courses in construction communications as part of their credit extension programs.</a:t>
            </a:r>
          </a:p>
          <a:p>
            <a:endParaRPr lang="en-US" altLang="en-US" sz="4000" dirty="0"/>
          </a:p>
          <a:p>
            <a:r>
              <a:rPr lang="en-US" altLang="en-US" sz="4000" dirty="0"/>
              <a:t>Establish continuing education courses for both state-of-the-art and tutorial programs</a:t>
            </a:r>
          </a:p>
          <a:p>
            <a:pPr marL="457200" indent="-457200">
              <a:buFont typeface="+mj-lt"/>
              <a:buAutoNum type="arabicPeriod"/>
            </a:pPr>
            <a:endParaRPr lang="en-US" sz="4000" dirty="0"/>
          </a:p>
          <a:p>
            <a:pPr marL="0" indent="0">
              <a:buNone/>
            </a:pPr>
            <a:endParaRPr lang="en-US" sz="40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05001"/>
            <a:ext cx="2726478" cy="3047996"/>
          </a:xfrm>
          <a:prstGeom prst="rect">
            <a:avLst/>
          </a:prstGeom>
        </p:spPr>
      </p:pic>
    </p:spTree>
    <p:extLst>
      <p:ext uri="{BB962C8B-B14F-4D97-AF65-F5344CB8AC3E}">
        <p14:creationId xmlns:p14="http://schemas.microsoft.com/office/powerpoint/2010/main" val="1796982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Organizing Committee</a:t>
            </a:r>
          </a:p>
        </p:txBody>
      </p:sp>
      <p:sp>
        <p:nvSpPr>
          <p:cNvPr id="4" name="Content Placeholder 3"/>
          <p:cNvSpPr>
            <a:spLocks noGrp="1"/>
          </p:cNvSpPr>
          <p:nvPr>
            <p:ph idx="1"/>
          </p:nvPr>
        </p:nvSpPr>
        <p:spPr/>
        <p:txBody>
          <a:bodyPr>
            <a:normAutofit/>
          </a:bodyPr>
          <a:lstStyle/>
          <a:p>
            <a:pPr marL="0" indent="0">
              <a:buNone/>
            </a:pPr>
            <a:r>
              <a:rPr lang="en-US" sz="2400" dirty="0"/>
              <a:t>Don’t be Afraid to Ask for Help</a:t>
            </a:r>
          </a:p>
          <a:p>
            <a:pPr marL="0" indent="0">
              <a:buNone/>
            </a:pPr>
            <a:endParaRPr lang="en-US" sz="2000" dirty="0"/>
          </a:p>
          <a:p>
            <a:pPr marL="0" indent="0">
              <a:buNone/>
            </a:pPr>
            <a:r>
              <a:rPr lang="en-US" sz="2000" dirty="0"/>
              <a:t>Form a committee of interested members to decide on certification activities and events for the year and delegate tasks.</a:t>
            </a:r>
          </a:p>
        </p:txBody>
      </p:sp>
      <p:sp>
        <p:nvSpPr>
          <p:cNvPr id="3" name="Footer Placeholder 2"/>
          <p:cNvSpPr>
            <a:spLocks noGrp="1"/>
          </p:cNvSpPr>
          <p:nvPr>
            <p:ph type="ftr" sz="quarter" idx="10"/>
          </p:nvPr>
        </p:nvSpPr>
        <p:spPr/>
        <p:txBody>
          <a:bodyPr/>
          <a:lstStyle/>
          <a:p>
            <a:r>
              <a:rPr lang="en-US" dirty="0"/>
              <a:t>CSI Southeast Region- Legacy Training- Education Chair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3378013"/>
            <a:ext cx="2952752" cy="2292724"/>
          </a:xfrm>
          <a:prstGeom prst="rect">
            <a:avLst/>
          </a:prstGeom>
        </p:spPr>
      </p:pic>
    </p:spTree>
    <p:extLst>
      <p:ext uri="{BB962C8B-B14F-4D97-AF65-F5344CB8AC3E}">
        <p14:creationId xmlns:p14="http://schemas.microsoft.com/office/powerpoint/2010/main" val="1245271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Guidelines</a:t>
            </a:r>
          </a:p>
        </p:txBody>
      </p:sp>
      <p:sp>
        <p:nvSpPr>
          <p:cNvPr id="5" name="Footer Placeholder 4"/>
          <p:cNvSpPr>
            <a:spLocks noGrp="1"/>
          </p:cNvSpPr>
          <p:nvPr>
            <p:ph type="ftr" sz="quarter" idx="10"/>
          </p:nvPr>
        </p:nvSpPr>
        <p:spPr/>
        <p:txBody>
          <a:bodyPr/>
          <a:lstStyle/>
          <a:p>
            <a:r>
              <a:rPr lang="en-US" dirty="0"/>
              <a:t>CSI Southeast Region- Legacy Training- Education Chair</a:t>
            </a:r>
          </a:p>
        </p:txBody>
      </p:sp>
      <p:sp>
        <p:nvSpPr>
          <p:cNvPr id="3" name="Content Placeholder 2"/>
          <p:cNvSpPr>
            <a:spLocks noGrp="1"/>
          </p:cNvSpPr>
          <p:nvPr>
            <p:ph sz="half" idx="4294967295"/>
          </p:nvPr>
        </p:nvSpPr>
        <p:spPr>
          <a:xfrm>
            <a:off x="838200" y="1143000"/>
            <a:ext cx="7467600" cy="4953000"/>
          </a:xfrm>
        </p:spPr>
        <p:txBody>
          <a:bodyPr>
            <a:normAutofit/>
          </a:bodyPr>
          <a:lstStyle/>
          <a:p>
            <a:pPr marL="0" indent="0">
              <a:buNone/>
            </a:pPr>
            <a:r>
              <a:rPr lang="en-US" altLang="en-US" sz="2200" dirty="0"/>
              <a:t>Meet with committee on a regular basis to establish goals and plan committee activities such as the following:</a:t>
            </a:r>
          </a:p>
          <a:p>
            <a:endParaRPr lang="en-US" altLang="en-US" sz="2200" dirty="0"/>
          </a:p>
          <a:p>
            <a:pPr marL="914400" lvl="1" indent="-457200">
              <a:buFont typeface="+mj-lt"/>
              <a:buAutoNum type="arabicPeriod"/>
            </a:pPr>
            <a:r>
              <a:rPr lang="en-US" altLang="en-US" sz="2200" dirty="0"/>
              <a:t>Chapter sponsored seminars, workshops and short courses.</a:t>
            </a:r>
          </a:p>
          <a:p>
            <a:pPr marL="914400" lvl="1" indent="-457200">
              <a:buFont typeface="+mj-lt"/>
              <a:buAutoNum type="arabicPeriod"/>
            </a:pPr>
            <a:endParaRPr lang="en-US" altLang="en-US" sz="2200" dirty="0"/>
          </a:p>
          <a:p>
            <a:pPr marL="1314450" lvl="2" indent="-457200">
              <a:buFont typeface="+mj-lt"/>
              <a:buAutoNum type="alphaLcPeriod"/>
            </a:pPr>
            <a:r>
              <a:rPr lang="en-US" altLang="en-US" sz="2200" dirty="0"/>
              <a:t>Member education.</a:t>
            </a:r>
          </a:p>
          <a:p>
            <a:pPr marL="1314450" lvl="2" indent="-457200">
              <a:buFont typeface="+mj-lt"/>
              <a:buAutoNum type="alphaLcPeriod"/>
            </a:pPr>
            <a:r>
              <a:rPr lang="en-US" altLang="en-US" sz="2200" dirty="0"/>
              <a:t>Liaison with local educations institutions.</a:t>
            </a:r>
          </a:p>
          <a:p>
            <a:pPr marL="1314450" lvl="2" indent="-457200">
              <a:buFont typeface="+mj-lt"/>
              <a:buAutoNum type="alphaLcPeriod"/>
            </a:pPr>
            <a:r>
              <a:rPr lang="en-US" altLang="en-US" sz="2200" dirty="0"/>
              <a:t>Liaison with local chapters of related construction industry organizations.</a:t>
            </a:r>
          </a:p>
          <a:p>
            <a:pPr lvl="1"/>
            <a:endParaRPr lang="en-US" altLang="en-US" sz="2900" dirty="0"/>
          </a:p>
          <a:p>
            <a:endParaRPr lang="en-US" dirty="0"/>
          </a:p>
        </p:txBody>
      </p:sp>
    </p:spTree>
    <p:extLst>
      <p:ext uri="{BB962C8B-B14F-4D97-AF65-F5344CB8AC3E}">
        <p14:creationId xmlns:p14="http://schemas.microsoft.com/office/powerpoint/2010/main" val="3003741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Guidelines</a:t>
            </a:r>
          </a:p>
        </p:txBody>
      </p:sp>
      <p:sp>
        <p:nvSpPr>
          <p:cNvPr id="5" name="Footer Placeholder 4"/>
          <p:cNvSpPr>
            <a:spLocks noGrp="1"/>
          </p:cNvSpPr>
          <p:nvPr>
            <p:ph type="ftr" sz="quarter" idx="10"/>
          </p:nvPr>
        </p:nvSpPr>
        <p:spPr/>
        <p:txBody>
          <a:bodyPr/>
          <a:lstStyle/>
          <a:p>
            <a:r>
              <a:rPr lang="en-US" dirty="0"/>
              <a:t>CSI Southeast Region- Legacy Training- Education Chair</a:t>
            </a:r>
          </a:p>
        </p:txBody>
      </p:sp>
      <p:sp>
        <p:nvSpPr>
          <p:cNvPr id="3" name="Content Placeholder 2"/>
          <p:cNvSpPr>
            <a:spLocks noGrp="1"/>
          </p:cNvSpPr>
          <p:nvPr>
            <p:ph sz="half" idx="4294967295"/>
          </p:nvPr>
        </p:nvSpPr>
        <p:spPr>
          <a:xfrm>
            <a:off x="-1" y="1143000"/>
            <a:ext cx="5181601" cy="4953000"/>
          </a:xfrm>
        </p:spPr>
        <p:txBody>
          <a:bodyPr>
            <a:normAutofit fontScale="70000" lnSpcReduction="20000"/>
          </a:bodyPr>
          <a:lstStyle/>
          <a:p>
            <a:pPr lvl="1"/>
            <a:endParaRPr lang="en-US" altLang="en-US" sz="2900" dirty="0"/>
          </a:p>
          <a:p>
            <a:pPr marL="971550" lvl="1" indent="-514350">
              <a:buAutoNum type="arabicPeriod" startAt="2"/>
            </a:pPr>
            <a:r>
              <a:rPr lang="en-US" altLang="en-US" sz="2900" dirty="0"/>
              <a:t>Committee Meetings:</a:t>
            </a:r>
          </a:p>
          <a:p>
            <a:pPr marL="971550" lvl="1" indent="-514350">
              <a:buAutoNum type="arabicPeriod" startAt="2"/>
            </a:pPr>
            <a:endParaRPr lang="en-US" altLang="en-US" sz="2900" dirty="0"/>
          </a:p>
          <a:p>
            <a:pPr marL="1314450" lvl="2" indent="-457200">
              <a:buFont typeface="+mj-lt"/>
              <a:buAutoNum type="alphaLcPeriod"/>
            </a:pPr>
            <a:r>
              <a:rPr lang="en-US" altLang="en-US" sz="2900" dirty="0"/>
              <a:t>Encourage participation in the committee from industry and  professional members.</a:t>
            </a:r>
          </a:p>
          <a:p>
            <a:pPr marL="1314450" lvl="2" indent="-457200">
              <a:buFont typeface="+mj-lt"/>
              <a:buAutoNum type="alphaLcPeriod"/>
            </a:pPr>
            <a:r>
              <a:rPr lang="en-US" altLang="en-US" sz="2900" dirty="0"/>
              <a:t>Set time and achievement goals/deadlines.</a:t>
            </a:r>
          </a:p>
          <a:p>
            <a:pPr marL="1314450" lvl="2" indent="-457200">
              <a:buFont typeface="+mj-lt"/>
              <a:buAutoNum type="alphaLcPeriod"/>
            </a:pPr>
            <a:r>
              <a:rPr lang="en-US" altLang="en-US" sz="2900" dirty="0"/>
              <a:t>Keep meeting minutes.</a:t>
            </a:r>
          </a:p>
          <a:p>
            <a:pPr marL="1314450" lvl="2" indent="-457200">
              <a:buFont typeface="+mj-lt"/>
              <a:buAutoNum type="alphaLcPeriod"/>
            </a:pPr>
            <a:r>
              <a:rPr lang="en-US" altLang="en-US" sz="2900" dirty="0"/>
              <a:t>Delegate responsibilities required for sponsoring seminar.</a:t>
            </a:r>
          </a:p>
          <a:p>
            <a:pPr marL="1314450" lvl="2" indent="-457200">
              <a:buFont typeface="+mj-lt"/>
              <a:buAutoNum type="alphaLcPeriod"/>
            </a:pPr>
            <a:r>
              <a:rPr lang="en-US" altLang="en-US" sz="2900" dirty="0"/>
              <a:t>Keep summary of any seminar, workshop or short course.</a:t>
            </a:r>
          </a:p>
          <a:p>
            <a:pPr marL="1314450" lvl="2" indent="-457200">
              <a:buFont typeface="+mj-lt"/>
              <a:buAutoNum type="alphaLcPeriod"/>
            </a:pPr>
            <a:r>
              <a:rPr lang="en-US" altLang="en-US" sz="2900" dirty="0"/>
              <a:t>Compile evaluation forms compilation for review of seminars and requests for future seminar topics.</a:t>
            </a:r>
          </a:p>
          <a:p>
            <a:endParaRPr lang="en-US" dirty="0"/>
          </a:p>
        </p:txBody>
      </p:sp>
      <p:pic>
        <p:nvPicPr>
          <p:cNvPr id="2050" name="Picture 2" descr="http://www.specialeducationadvisor.com/wp-content/uploads/2011/08/teamwo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295399"/>
            <a:ext cx="3533775" cy="307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950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991600" cy="685800"/>
          </a:xfrm>
          <a:solidFill>
            <a:schemeClr val="tx2">
              <a:lumMod val="75000"/>
            </a:schemeClr>
          </a:solidFill>
        </p:spPr>
        <p:txBody>
          <a:bodyPr/>
          <a:lstStyle/>
          <a:p>
            <a:r>
              <a:rPr lang="en-US" dirty="0">
                <a:solidFill>
                  <a:schemeClr val="bg1"/>
                </a:solidFill>
              </a:rPr>
              <a:t>Guidelines</a:t>
            </a:r>
          </a:p>
        </p:txBody>
      </p:sp>
      <p:sp>
        <p:nvSpPr>
          <p:cNvPr id="3" name="Content Placeholder 2"/>
          <p:cNvSpPr>
            <a:spLocks noGrp="1"/>
          </p:cNvSpPr>
          <p:nvPr>
            <p:ph sz="half" idx="4294967295"/>
          </p:nvPr>
        </p:nvSpPr>
        <p:spPr>
          <a:xfrm>
            <a:off x="285750" y="952500"/>
            <a:ext cx="8420100" cy="4953000"/>
          </a:xfrm>
        </p:spPr>
        <p:txBody>
          <a:bodyPr>
            <a:noAutofit/>
          </a:bodyPr>
          <a:lstStyle/>
          <a:p>
            <a:pPr marL="609600" indent="-609600">
              <a:spcBef>
                <a:spcPts val="0"/>
              </a:spcBef>
              <a:buFont typeface="+mj-lt"/>
              <a:buAutoNum type="arabicPeriod" startAt="3"/>
            </a:pPr>
            <a:r>
              <a:rPr lang="en-US" altLang="en-US" sz="2000" dirty="0"/>
              <a:t>Coordinate with Chapter Programs Committee for coordinating a seminar topic with monthly program.</a:t>
            </a:r>
          </a:p>
          <a:p>
            <a:pPr marL="609600" indent="-609600">
              <a:spcBef>
                <a:spcPts val="0"/>
              </a:spcBef>
              <a:buFont typeface="+mj-lt"/>
              <a:buAutoNum type="arabicPeriod" startAt="3"/>
            </a:pPr>
            <a:endParaRPr lang="en-US" altLang="en-US" sz="2000" dirty="0"/>
          </a:p>
          <a:p>
            <a:pPr marL="609600" indent="-609600">
              <a:spcBef>
                <a:spcPts val="0"/>
              </a:spcBef>
              <a:buFont typeface="+mj-lt"/>
              <a:buAutoNum type="arabicPeriod" startAt="3"/>
            </a:pPr>
            <a:r>
              <a:rPr lang="en-US" altLang="en-US" sz="2000" dirty="0"/>
              <a:t>Coordinate with Trade Show Committee for sponsoring a seminar prior to trade show with the intent to encourage attendance at the trade show.</a:t>
            </a:r>
          </a:p>
          <a:p>
            <a:pPr marL="609600" indent="-609600">
              <a:spcBef>
                <a:spcPts val="0"/>
              </a:spcBef>
              <a:buFont typeface="+mj-lt"/>
              <a:buAutoNum type="arabicPeriod" startAt="3"/>
            </a:pPr>
            <a:endParaRPr lang="en-US" altLang="en-US" sz="2000" dirty="0"/>
          </a:p>
          <a:p>
            <a:pPr marL="609600" indent="-609600">
              <a:spcBef>
                <a:spcPts val="0"/>
              </a:spcBef>
              <a:buFont typeface="+mj-lt"/>
              <a:buAutoNum type="arabicPeriod" startAt="3"/>
            </a:pPr>
            <a:r>
              <a:rPr lang="en-US" altLang="en-US" sz="2000" dirty="0"/>
              <a:t>Provide a liaison with other disciplines in the construction industry.</a:t>
            </a:r>
          </a:p>
          <a:p>
            <a:pPr marL="609600" indent="-609600">
              <a:spcBef>
                <a:spcPts val="0"/>
              </a:spcBef>
              <a:buFont typeface="+mj-lt"/>
              <a:buAutoNum type="arabicPeriod" startAt="3"/>
            </a:pPr>
            <a:endParaRPr lang="en-US" altLang="en-US" sz="2000" dirty="0"/>
          </a:p>
          <a:p>
            <a:pPr marL="609600" indent="-609600">
              <a:spcBef>
                <a:spcPts val="0"/>
              </a:spcBef>
              <a:buFont typeface="+mj-lt"/>
              <a:buAutoNum type="arabicPeriod" startAt="3"/>
            </a:pPr>
            <a:r>
              <a:rPr lang="en-US" altLang="en-US" sz="2000" dirty="0"/>
              <a:t>Coordinate with Certification Chair for training seminars for certification exams.</a:t>
            </a:r>
          </a:p>
          <a:p>
            <a:pPr marL="609600" indent="-609600">
              <a:spcBef>
                <a:spcPts val="0"/>
              </a:spcBef>
              <a:buFont typeface="+mj-lt"/>
              <a:buAutoNum type="arabicPeriod" startAt="3"/>
            </a:pPr>
            <a:endParaRPr lang="en-US" altLang="en-US" sz="2000" dirty="0"/>
          </a:p>
          <a:p>
            <a:pPr marL="609600" indent="-609600">
              <a:spcBef>
                <a:spcPts val="0"/>
              </a:spcBef>
              <a:buFont typeface="+mj-lt"/>
              <a:buAutoNum type="arabicPeriod" startAt="3"/>
            </a:pPr>
            <a:r>
              <a:rPr lang="en-US" altLang="en-US" sz="2000" dirty="0"/>
              <a:t>Report to Chapter Board monthly.</a:t>
            </a:r>
          </a:p>
          <a:p>
            <a:pPr marL="609600" indent="-609600">
              <a:spcBef>
                <a:spcPts val="0"/>
              </a:spcBef>
              <a:buFont typeface="+mj-lt"/>
              <a:buAutoNum type="arabicPeriod" startAt="3"/>
            </a:pPr>
            <a:endParaRPr lang="en-US" altLang="en-US" sz="2000" dirty="0"/>
          </a:p>
          <a:p>
            <a:pPr marL="609600" indent="-609600">
              <a:spcBef>
                <a:spcPts val="0"/>
              </a:spcBef>
              <a:buFont typeface="+mj-lt"/>
              <a:buAutoNum type="arabicPeriod" startAt="3"/>
            </a:pPr>
            <a:r>
              <a:rPr lang="en-US" altLang="en-US" sz="2000" dirty="0"/>
              <a:t>Report to Region Education Chair.  Send reports on seminars as they occur with a quarterly report on total committee activities. </a:t>
            </a:r>
          </a:p>
        </p:txBody>
      </p:sp>
      <p:sp>
        <p:nvSpPr>
          <p:cNvPr id="5" name="Footer Placeholder 4"/>
          <p:cNvSpPr>
            <a:spLocks noGrp="1"/>
          </p:cNvSpPr>
          <p:nvPr>
            <p:ph type="ftr" sz="quarter" idx="10"/>
          </p:nvPr>
        </p:nvSpPr>
        <p:spPr/>
        <p:txBody>
          <a:bodyPr/>
          <a:lstStyle/>
          <a:p>
            <a:r>
              <a:rPr lang="en-US" dirty="0"/>
              <a:t>CSI Southeast Region- Legacy Training- Education Chair</a:t>
            </a:r>
          </a:p>
        </p:txBody>
      </p:sp>
    </p:spTree>
    <p:extLst>
      <p:ext uri="{BB962C8B-B14F-4D97-AF65-F5344CB8AC3E}">
        <p14:creationId xmlns:p14="http://schemas.microsoft.com/office/powerpoint/2010/main" val="2886890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Education Topics</a:t>
            </a:r>
          </a:p>
        </p:txBody>
      </p:sp>
      <p:sp>
        <p:nvSpPr>
          <p:cNvPr id="3" name="Content Placeholder 2"/>
          <p:cNvSpPr>
            <a:spLocks noGrp="1"/>
          </p:cNvSpPr>
          <p:nvPr>
            <p:ph sz="half" idx="4294967295"/>
          </p:nvPr>
        </p:nvSpPr>
        <p:spPr>
          <a:xfrm>
            <a:off x="0" y="1219200"/>
            <a:ext cx="5105400" cy="4648200"/>
          </a:xfrm>
        </p:spPr>
        <p:txBody>
          <a:bodyPr>
            <a:normAutofit fontScale="70000" lnSpcReduction="20000"/>
          </a:bodyPr>
          <a:lstStyle/>
          <a:p>
            <a:pPr marL="0" indent="0" algn="ctr">
              <a:buNone/>
            </a:pPr>
            <a:endParaRPr lang="en-US" altLang="en-US" b="1" i="1" dirty="0"/>
          </a:p>
          <a:p>
            <a:pPr marL="0" indent="0" algn="ctr">
              <a:buNone/>
            </a:pPr>
            <a:r>
              <a:rPr lang="en-US" altLang="en-US" sz="3600" b="1" i="1" dirty="0"/>
              <a:t>Educated members are CSI’s best ambassadors.</a:t>
            </a:r>
          </a:p>
          <a:p>
            <a:endParaRPr lang="en-US" altLang="en-US" dirty="0"/>
          </a:p>
          <a:p>
            <a:pPr marL="514350" indent="-514350">
              <a:buFont typeface="+mj-lt"/>
              <a:buAutoNum type="arabicPeriod"/>
            </a:pPr>
            <a:r>
              <a:rPr lang="en-US" altLang="en-US" sz="2900" dirty="0"/>
              <a:t>Short education presentations before monthly chapter meetings.</a:t>
            </a:r>
          </a:p>
          <a:p>
            <a:pPr marL="971550" lvl="1" indent="-514350">
              <a:buFont typeface="+mj-lt"/>
              <a:buAutoNum type="alphaLcPeriod"/>
            </a:pPr>
            <a:r>
              <a:rPr lang="en-US" altLang="en-US" sz="2900" dirty="0"/>
              <a:t>Describe the Project Delivery Guides.  </a:t>
            </a:r>
          </a:p>
          <a:p>
            <a:pPr marL="971550" lvl="1" indent="-514350">
              <a:buFont typeface="+mj-lt"/>
              <a:buAutoNum type="alphaLcPeriod"/>
            </a:pPr>
            <a:r>
              <a:rPr lang="en-US" altLang="en-US" sz="2900" dirty="0"/>
              <a:t>Explain the 3-Part Section format.</a:t>
            </a:r>
          </a:p>
          <a:p>
            <a:pPr marL="971550" lvl="1" indent="-514350">
              <a:buFont typeface="+mj-lt"/>
              <a:buAutoNum type="alphaLcPeriod"/>
            </a:pPr>
            <a:r>
              <a:rPr lang="en-US" altLang="en-US" sz="2900" dirty="0"/>
              <a:t>Explain and promote a CSI or joint industry publication.</a:t>
            </a:r>
          </a:p>
          <a:p>
            <a:pPr marL="914400" lvl="1" indent="-457200">
              <a:buFont typeface="+mj-lt"/>
              <a:buAutoNum type="alphaLcPeriod"/>
            </a:pPr>
            <a:endParaRPr lang="en-US" altLang="en-US" sz="2900" dirty="0"/>
          </a:p>
          <a:p>
            <a:pPr marL="514350" indent="-514350">
              <a:buFont typeface="+mj-lt"/>
              <a:buAutoNum type="arabicPeriod"/>
            </a:pPr>
            <a:r>
              <a:rPr lang="en-US" altLang="en-US" sz="2900" dirty="0"/>
              <a:t>Present Master Format 2004.  Encourage member of Education Committee to become a Certified Instructor.</a:t>
            </a:r>
          </a:p>
          <a:p>
            <a:pPr>
              <a:buFontTx/>
              <a:buAutoNum type="arabicPeriod"/>
            </a:pPr>
            <a:endParaRPr lang="en-US" altLang="en-US" dirty="0"/>
          </a:p>
          <a:p>
            <a:pPr>
              <a:buFontTx/>
              <a:buAutoNum type="arabicPeriod"/>
            </a:pPr>
            <a:endParaRPr lang="en-US" altLang="en-US" dirty="0"/>
          </a:p>
          <a:p>
            <a:pPr marL="514350" indent="-514350">
              <a:buFont typeface="+mj-lt"/>
              <a:buAutoNum type="arabicPeriod"/>
            </a:pPr>
            <a:endParaRPr lang="en-US" dirty="0"/>
          </a:p>
          <a:p>
            <a:pPr marL="514350" indent="-514350">
              <a:buFont typeface="+mj-lt"/>
              <a:buAutoNum type="arabicPeriod"/>
            </a:pPr>
            <a:endParaRPr lang="en-US" dirty="0"/>
          </a:p>
        </p:txBody>
      </p:sp>
      <p:pic>
        <p:nvPicPr>
          <p:cNvPr id="2050" name="Picture 2" descr="http://www.csicincinnati.org/images/CSI_CAPG_cov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219200"/>
            <a:ext cx="2857500" cy="363855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0"/>
          </p:nvPr>
        </p:nvSpPr>
        <p:spPr/>
        <p:txBody>
          <a:bodyPr/>
          <a:lstStyle/>
          <a:p>
            <a:r>
              <a:rPr lang="en-US" dirty="0"/>
              <a:t>CSI Southeast Region- Legacy Training- Education Chair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lstStyle/>
          <a:p>
            <a:r>
              <a:rPr lang="en-US" dirty="0">
                <a:solidFill>
                  <a:schemeClr val="bg1"/>
                </a:solidFill>
              </a:rPr>
              <a:t>Education Topics</a:t>
            </a:r>
          </a:p>
        </p:txBody>
      </p:sp>
      <p:sp>
        <p:nvSpPr>
          <p:cNvPr id="4" name="Footer Placeholder 3"/>
          <p:cNvSpPr>
            <a:spLocks noGrp="1"/>
          </p:cNvSpPr>
          <p:nvPr>
            <p:ph type="ftr" sz="quarter" idx="10"/>
          </p:nvPr>
        </p:nvSpPr>
        <p:spPr/>
        <p:txBody>
          <a:bodyPr/>
          <a:lstStyle/>
          <a:p>
            <a:r>
              <a:rPr lang="en-US" dirty="0">
                <a:solidFill>
                  <a:prstClr val="white"/>
                </a:solidFill>
              </a:rPr>
              <a:t>CSI Southeast Region- Legacy Training- Education Chair</a:t>
            </a:r>
          </a:p>
        </p:txBody>
      </p:sp>
      <p:sp>
        <p:nvSpPr>
          <p:cNvPr id="3" name="Content Placeholder 2"/>
          <p:cNvSpPr>
            <a:spLocks noGrp="1"/>
          </p:cNvSpPr>
          <p:nvPr>
            <p:ph sz="half" idx="4294967295"/>
          </p:nvPr>
        </p:nvSpPr>
        <p:spPr>
          <a:xfrm>
            <a:off x="457200" y="1219200"/>
            <a:ext cx="4267200" cy="4876800"/>
          </a:xfrm>
        </p:spPr>
        <p:txBody>
          <a:bodyPr>
            <a:normAutofit fontScale="62500" lnSpcReduction="20000"/>
          </a:bodyPr>
          <a:lstStyle/>
          <a:p>
            <a:pPr marL="514350" indent="-514350">
              <a:buFont typeface="+mj-lt"/>
              <a:buAutoNum type="arabicPeriod" startAt="5"/>
            </a:pPr>
            <a:endParaRPr lang="en-US" altLang="en-US" sz="3200" dirty="0"/>
          </a:p>
          <a:p>
            <a:pPr marL="514350" indent="-514350">
              <a:buFont typeface="+mj-lt"/>
              <a:buAutoNum type="arabicPeriod" startAt="5"/>
            </a:pPr>
            <a:r>
              <a:rPr lang="en-US" altLang="en-US" sz="3200" dirty="0"/>
              <a:t>Speakers:</a:t>
            </a:r>
          </a:p>
          <a:p>
            <a:pPr marL="914400" lvl="1" indent="-457200">
              <a:buFont typeface="+mj-lt"/>
              <a:buAutoNum type="alphaLcPeriod"/>
            </a:pPr>
            <a:r>
              <a:rPr lang="en-US" altLang="en-US" sz="3200" dirty="0"/>
              <a:t>Explore expertise within own chapter members.</a:t>
            </a:r>
          </a:p>
          <a:p>
            <a:pPr marL="914400" lvl="1" indent="-457200">
              <a:buFont typeface="+mj-lt"/>
              <a:buAutoNum type="alphaLcPeriod"/>
            </a:pPr>
            <a:r>
              <a:rPr lang="en-US" altLang="en-US" sz="3200" dirty="0"/>
              <a:t>Previous CSI conferences or convention.</a:t>
            </a:r>
          </a:p>
          <a:p>
            <a:pPr marL="914400" lvl="1" indent="-457200">
              <a:buFont typeface="+mj-lt"/>
              <a:buAutoNum type="alphaLcPeriod"/>
            </a:pPr>
            <a:r>
              <a:rPr lang="en-US" altLang="en-US" sz="3200" dirty="0"/>
              <a:t>Local chapters of related construction associations.</a:t>
            </a:r>
          </a:p>
          <a:p>
            <a:pPr marL="914400" lvl="1" indent="-457200">
              <a:buFont typeface="+mj-lt"/>
              <a:buAutoNum type="alphaLcPeriod"/>
            </a:pPr>
            <a:r>
              <a:rPr lang="en-US" altLang="en-US" sz="3200" dirty="0"/>
              <a:t>Colleges, Universities or trade schools.</a:t>
            </a:r>
          </a:p>
          <a:p>
            <a:pPr marL="914400" lvl="1" indent="-457200">
              <a:buFont typeface="+mj-lt"/>
              <a:buAutoNum type="alphaLcPeriod"/>
            </a:pPr>
            <a:r>
              <a:rPr lang="en-US" altLang="en-US" sz="3200" dirty="0"/>
              <a:t>Principals of local A/E firms.</a:t>
            </a:r>
          </a:p>
          <a:p>
            <a:pPr marL="914400" lvl="1" indent="-457200">
              <a:buFont typeface="+mj-lt"/>
              <a:buAutoNum type="alphaLcPeriod"/>
            </a:pPr>
            <a:r>
              <a:rPr lang="en-US" altLang="en-US" sz="3200" dirty="0"/>
              <a:t>Lawyers involved in construction law.</a:t>
            </a:r>
          </a:p>
          <a:p>
            <a:pPr marL="914400" lvl="1" indent="-457200">
              <a:buFont typeface="+mj-lt"/>
              <a:buAutoNum type="alphaLcPeriod"/>
            </a:pPr>
            <a:r>
              <a:rPr lang="en-US" altLang="en-US" sz="3200" dirty="0"/>
              <a:t>Code consultants.</a:t>
            </a:r>
          </a:p>
          <a:p>
            <a:pPr marL="514350" indent="-514350">
              <a:buFont typeface="+mj-lt"/>
              <a:buAutoNum type="arabicPeriod" startAt="5"/>
            </a:pPr>
            <a:endParaRPr lang="en-US" altLang="en-US" sz="3200" dirty="0"/>
          </a:p>
          <a:p>
            <a:pPr marL="514350" indent="-514350">
              <a:buFont typeface="+mj-lt"/>
              <a:buAutoNum type="arabicPeriod" startAt="5"/>
            </a:pPr>
            <a:r>
              <a:rPr lang="en-US" altLang="en-US" sz="3200" dirty="0"/>
              <a:t>Explore “spin-off” topics from another seminar or workshop.</a:t>
            </a:r>
          </a:p>
          <a:p>
            <a:pPr marL="514350" indent="-514350">
              <a:buFont typeface="+mj-lt"/>
              <a:buAutoNum type="arabicPeriod" startAt="5"/>
            </a:pPr>
            <a:endParaRPr lang="en-US" altLang="en-US" sz="2600" dirty="0"/>
          </a:p>
          <a:p>
            <a:pPr marL="514350" indent="-514350">
              <a:buFont typeface="+mj-lt"/>
              <a:buAutoNum type="alphaLcPeriod"/>
            </a:pPr>
            <a:endParaRPr lang="en-US" dirty="0"/>
          </a:p>
          <a:p>
            <a:endParaRPr lang="en-US" dirty="0"/>
          </a:p>
        </p:txBody>
      </p:sp>
      <p:pic>
        <p:nvPicPr>
          <p:cNvPr id="6" name="Picture 2" descr="http://www.sbs.ox.ac.uk/sites/default/files/Novak_Druce/Images/seminar-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676400"/>
            <a:ext cx="31051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220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1519</TotalTime>
  <Words>970</Words>
  <Application>Microsoft Office PowerPoint</Application>
  <PresentationFormat>On-screen Show (4:3)</PresentationFormat>
  <Paragraphs>168</Paragraphs>
  <Slides>18</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Southeast Region  Education Chair </vt:lpstr>
      <vt:lpstr>Congratulations!   You’ve accepted the position of Education Chair for your CSI chapter! Professional development is an integral part of the chapter experience, and you are in the enviable position to help shape that experience. </vt:lpstr>
      <vt:lpstr>Goals</vt:lpstr>
      <vt:lpstr>Organizing Committee</vt:lpstr>
      <vt:lpstr>Guidelines</vt:lpstr>
      <vt:lpstr>Guidelines</vt:lpstr>
      <vt:lpstr>Guidelines</vt:lpstr>
      <vt:lpstr>Education Topics</vt:lpstr>
      <vt:lpstr>Education Topics</vt:lpstr>
      <vt:lpstr>Education Topics</vt:lpstr>
      <vt:lpstr>Education Topics</vt:lpstr>
      <vt:lpstr>Education Topics</vt:lpstr>
      <vt:lpstr>Education Topics</vt:lpstr>
      <vt:lpstr>Continuing Education Units</vt:lpstr>
      <vt:lpstr>Continuing Education Units</vt:lpstr>
      <vt:lpstr>Communication </vt:lpstr>
      <vt:lpstr>Region Conference </vt:lpstr>
      <vt:lpstr>Successor</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McGoldrick</dc:creator>
  <cp:lastModifiedBy>Holly Gotfredson</cp:lastModifiedBy>
  <cp:revision>75</cp:revision>
  <cp:lastPrinted>2013-04-22T15:16:52Z</cp:lastPrinted>
  <dcterms:created xsi:type="dcterms:W3CDTF">2012-11-05T20:16:46Z</dcterms:created>
  <dcterms:modified xsi:type="dcterms:W3CDTF">2021-05-22T13:50:40Z</dcterms:modified>
</cp:coreProperties>
</file>