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77" r:id="rId9"/>
    <p:sldId id="264" r:id="rId10"/>
    <p:sldId id="278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9" r:id="rId23"/>
    <p:sldId id="276" r:id="rId24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0" d="100"/>
          <a:sy n="90" d="100"/>
        </p:scale>
        <p:origin x="-3744" y="-96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1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1048722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/>
          <a:lstStyle>
            <a:lvl1pPr algn="r">
              <a:defRPr sz="1300"/>
            </a:lvl1pPr>
          </a:lstStyle>
          <a:p>
            <a:fld id="{1959B7EB-CA77-47EC-AC30-56B44DD826E7}" type="datetimeFigureOut">
              <a:rPr lang="en-US" smtClean="0"/>
              <a:t>5/21/2021</a:t>
            </a:fld>
            <a:endParaRPr lang="en-US" dirty="0"/>
          </a:p>
        </p:txBody>
      </p:sp>
      <p:sp>
        <p:nvSpPr>
          <p:cNvPr id="1048723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1048724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 anchor="b"/>
          <a:lstStyle>
            <a:lvl1pPr algn="r">
              <a:defRPr sz="1300"/>
            </a:lvl1pPr>
          </a:lstStyle>
          <a:p>
            <a:fld id="{EE4962F4-3079-4FD5-B1E7-9BAF9A8943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5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1048716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/>
          <a:lstStyle>
            <a:lvl1pPr algn="r">
              <a:defRPr sz="1300"/>
            </a:lvl1pPr>
          </a:lstStyle>
          <a:p>
            <a:fld id="{5337825D-BBF7-44E0-91AC-967793EDC468}" type="datetimeFigureOut">
              <a:rPr lang="en-US" smtClean="0"/>
              <a:t>5/21/2021</a:t>
            </a:fld>
            <a:endParaRPr lang="en-US" dirty="0"/>
          </a:p>
        </p:txBody>
      </p:sp>
      <p:sp>
        <p:nvSpPr>
          <p:cNvPr id="1048717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47" tIns="48324" rIns="96647" bIns="48324" rtlCol="0" anchor="ctr"/>
          <a:lstStyle/>
          <a:p>
            <a:endParaRPr lang="en-US" dirty="0"/>
          </a:p>
        </p:txBody>
      </p:sp>
      <p:sp>
        <p:nvSpPr>
          <p:cNvPr id="1048718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47" tIns="48324" rIns="96647" bIns="483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19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1048720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 anchor="b"/>
          <a:lstStyle>
            <a:lvl1pPr algn="r">
              <a:defRPr sz="1300"/>
            </a:lvl1pPr>
          </a:lstStyle>
          <a:p>
            <a:fld id="{2A8028A2-F58C-4CEE-9E08-D484BD0D90B2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10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Welcome and introduce self – name, chapter,</a:t>
            </a:r>
            <a:r>
              <a:rPr lang="en-US" baseline="0" dirty="0"/>
              <a:t> chapter and regional roles</a:t>
            </a:r>
            <a:endParaRPr lang="en-US" dirty="0"/>
          </a:p>
          <a:p>
            <a:endParaRPr lang="en-US" dirty="0"/>
          </a:p>
        </p:txBody>
      </p:sp>
      <p:sp>
        <p:nvSpPr>
          <p:cNvPr id="104861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5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5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9625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58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Work out your board meeting type and schedule with your Chapter President</a:t>
            </a:r>
          </a:p>
        </p:txBody>
      </p:sp>
      <p:sp>
        <p:nvSpPr>
          <p:cNvPr id="104865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3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64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6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9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70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7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76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You’ve probably</a:t>
            </a:r>
            <a:r>
              <a:rPr lang="en-US" baseline="0" dirty="0"/>
              <a:t> done this for your own work related meetings</a:t>
            </a:r>
          </a:p>
          <a:p>
            <a:pPr defTabSz="914266">
              <a:defRPr/>
            </a:pPr>
            <a:r>
              <a:rPr lang="en-US" dirty="0"/>
              <a:t>See agenda sample in handout</a:t>
            </a:r>
          </a:p>
          <a:p>
            <a:endParaRPr lang="en-US" dirty="0"/>
          </a:p>
        </p:txBody>
      </p:sp>
      <p:sp>
        <p:nvSpPr>
          <p:cNvPr id="104867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1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8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K.I.S.S.</a:t>
            </a:r>
          </a:p>
        </p:txBody>
      </p:sp>
      <p:sp>
        <p:nvSpPr>
          <p:cNvPr id="104868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7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88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great tool for stream-lining your Chapter Board meetings</a:t>
            </a:r>
          </a:p>
          <a:p>
            <a:pPr defTabSz="914266">
              <a:defRPr/>
            </a:pPr>
            <a:r>
              <a:rPr lang="en-US" dirty="0"/>
              <a:t>See sample in handout</a:t>
            </a:r>
          </a:p>
          <a:p>
            <a:endParaRPr lang="en-US" dirty="0"/>
          </a:p>
        </p:txBody>
      </p:sp>
      <p:sp>
        <p:nvSpPr>
          <p:cNvPr id="104868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3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94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Review Healthy Chapter Checklist</a:t>
            </a:r>
            <a:r>
              <a:rPr lang="en-US" baseline="0" dirty="0"/>
              <a:t> and OCC criteria to see where you are and could be</a:t>
            </a:r>
          </a:p>
          <a:p>
            <a:r>
              <a:rPr lang="en-US" baseline="0" dirty="0"/>
              <a:t>GLR LRP available on website</a:t>
            </a:r>
            <a:endParaRPr lang="en-US" dirty="0"/>
          </a:p>
        </p:txBody>
      </p:sp>
      <p:sp>
        <p:nvSpPr>
          <p:cNvPr id="104869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9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700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Could even be a living document – maintain and update throughout the year</a:t>
            </a:r>
          </a:p>
          <a:p>
            <a:r>
              <a:rPr lang="en-US" dirty="0"/>
              <a:t>See sample in handout</a:t>
            </a:r>
          </a:p>
        </p:txBody>
      </p:sp>
      <p:sp>
        <p:nvSpPr>
          <p:cNvPr id="104870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0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Lots of resources at all levels</a:t>
            </a:r>
          </a:p>
        </p:txBody>
      </p:sp>
      <p:sp>
        <p:nvSpPr>
          <p:cNvPr id="104860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16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</a:t>
            </a:r>
            <a:r>
              <a:rPr lang="en-US" baseline="0" dirty="0"/>
              <a:t> our learning objectives for this session</a:t>
            </a:r>
            <a:endParaRPr lang="en-US" dirty="0"/>
          </a:p>
        </p:txBody>
      </p:sp>
      <p:sp>
        <p:nvSpPr>
          <p:cNvPr id="104861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59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Your Chapter President is</a:t>
            </a:r>
            <a:r>
              <a:rPr lang="en-US" baseline="0" dirty="0"/>
              <a:t> also a Director on the Regional BOD</a:t>
            </a:r>
            <a:endParaRPr lang="en-US" dirty="0"/>
          </a:p>
        </p:txBody>
      </p:sp>
      <p:sp>
        <p:nvSpPr>
          <p:cNvPr id="104860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59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time, sidebar with demonstration of accessing Roster</a:t>
            </a:r>
            <a:r>
              <a:rPr lang="en-US" baseline="0" dirty="0"/>
              <a:t> and Email tools</a:t>
            </a:r>
            <a:endParaRPr lang="en-US" dirty="0"/>
          </a:p>
        </p:txBody>
      </p:sp>
      <p:sp>
        <p:nvSpPr>
          <p:cNvPr id="104859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16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</a:t>
            </a:r>
            <a:r>
              <a:rPr lang="en-US" baseline="0" dirty="0"/>
              <a:t> closing …..</a:t>
            </a:r>
            <a:endParaRPr lang="en-US" dirty="0"/>
          </a:p>
        </p:txBody>
      </p:sp>
      <p:sp>
        <p:nvSpPr>
          <p:cNvPr id="104861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4938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584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Contact information</a:t>
            </a:r>
          </a:p>
        </p:txBody>
      </p:sp>
      <p:sp>
        <p:nvSpPr>
          <p:cNvPr id="104858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2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66">
              <a:defRPr/>
            </a:pPr>
            <a:r>
              <a:rPr lang="en-US" dirty="0"/>
              <a:t>Personally – the Secretary role</a:t>
            </a:r>
            <a:r>
              <a:rPr lang="en-US" baseline="0" dirty="0"/>
              <a:t> has been gateway into participating in professional organization leadership – AIA, Toastmasters, CSI, church boards</a:t>
            </a:r>
            <a:endParaRPr lang="en-US" dirty="0"/>
          </a:p>
          <a:p>
            <a:endParaRPr lang="en-US" dirty="0"/>
          </a:p>
        </p:txBody>
      </p:sp>
      <p:sp>
        <p:nvSpPr>
          <p:cNvPr id="104862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28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Your general responsibilities should be defined in you Chapter’s bylaws</a:t>
            </a:r>
          </a:p>
        </p:txBody>
      </p:sp>
      <p:sp>
        <p:nvSpPr>
          <p:cNvPr id="104862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34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Primary task – Keeper of Chapter Records</a:t>
            </a:r>
          </a:p>
          <a:p>
            <a:r>
              <a:rPr lang="en-US" dirty="0"/>
              <a:t>Best</a:t>
            </a:r>
            <a:r>
              <a:rPr lang="en-US" baseline="0" dirty="0"/>
              <a:t> Practice is Go Electronic – ditch the paper</a:t>
            </a:r>
          </a:p>
          <a:p>
            <a:r>
              <a:rPr lang="en-US" baseline="0" dirty="0"/>
              <a:t>Set up a cloud based location for your chapter records for easier transfer to future secretaries</a:t>
            </a:r>
            <a:endParaRPr lang="en-US" dirty="0"/>
          </a:p>
        </p:txBody>
      </p:sp>
      <p:sp>
        <p:nvSpPr>
          <p:cNvPr id="104863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40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Your tasks and record keeping</a:t>
            </a:r>
            <a:r>
              <a:rPr lang="en-US" baseline="0" dirty="0"/>
              <a:t> ties in with other board and committees</a:t>
            </a:r>
            <a:endParaRPr lang="en-US" dirty="0"/>
          </a:p>
        </p:txBody>
      </p:sp>
      <p:sp>
        <p:nvSpPr>
          <p:cNvPr id="104864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46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Besides monthly board meetings, there are other activities you will be responsible</a:t>
            </a:r>
            <a:r>
              <a:rPr lang="en-US" baseline="0" dirty="0"/>
              <a:t> for during your fiscal year calendar</a:t>
            </a:r>
            <a:endParaRPr lang="en-US" dirty="0"/>
          </a:p>
        </p:txBody>
      </p:sp>
      <p:sp>
        <p:nvSpPr>
          <p:cNvPr id="104864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46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4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6134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5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5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3" name="Title 1"/>
          <p:cNvSpPr>
            <a:spLocks noGrp="1"/>
          </p:cNvSpPr>
          <p:nvPr>
            <p:ph type="ctrTitle"/>
          </p:nvPr>
        </p:nvSpPr>
        <p:spPr>
          <a:xfrm>
            <a:off x="76200" y="76200"/>
            <a:ext cx="8991600" cy="4038599"/>
          </a:xfrm>
        </p:spPr>
        <p:txBody>
          <a:bodyPr anchor="ctr"/>
          <a:lstStyle>
            <a:lvl1pPr algn="ctr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48714" name="Subtitle 2"/>
          <p:cNvSpPr>
            <a:spLocks noGrp="1"/>
          </p:cNvSpPr>
          <p:nvPr>
            <p:ph type="subTitle" idx="1"/>
          </p:nvPr>
        </p:nvSpPr>
        <p:spPr>
          <a:xfrm>
            <a:off x="76200" y="4267200"/>
            <a:ext cx="4724400" cy="25146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I 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Picture 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48579" name="Title 1"/>
          <p:cNvSpPr>
            <a:spLocks noGrp="1"/>
          </p:cNvSpPr>
          <p:nvPr>
            <p:ph type="ctrTitle"/>
          </p:nvPr>
        </p:nvSpPr>
        <p:spPr>
          <a:xfrm>
            <a:off x="76200" y="76200"/>
            <a:ext cx="8991600" cy="4038600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48580" name="Subtitle 2"/>
          <p:cNvSpPr>
            <a:spLocks noGrp="1"/>
          </p:cNvSpPr>
          <p:nvPr>
            <p:ph type="subTitle" idx="1"/>
          </p:nvPr>
        </p:nvSpPr>
        <p:spPr>
          <a:xfrm>
            <a:off x="76200" y="4267200"/>
            <a:ext cx="4724400" cy="2514600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SI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485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588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Footer text can be set to customize bottom slide content on a case by case basis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2" name="Title 1"/>
          <p:cNvSpPr>
            <a:spLocks noGrp="1"/>
          </p:cNvSpPr>
          <p:nvPr>
            <p:ph type="title"/>
          </p:nvPr>
        </p:nvSpPr>
        <p:spPr>
          <a:xfrm>
            <a:off x="381000" y="476250"/>
            <a:ext cx="8610600" cy="68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48703" name="Content Placeholder 2"/>
          <p:cNvSpPr>
            <a:spLocks noGrp="1"/>
          </p:cNvSpPr>
          <p:nvPr>
            <p:ph sz="half" idx="1"/>
          </p:nvPr>
        </p:nvSpPr>
        <p:spPr>
          <a:xfrm>
            <a:off x="76200" y="1219200"/>
            <a:ext cx="42672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48704" name="Content Placeholder 9"/>
          <p:cNvSpPr>
            <a:spLocks noGrp="1"/>
          </p:cNvSpPr>
          <p:nvPr>
            <p:ph sz="quarter" idx="10"/>
          </p:nvPr>
        </p:nvSpPr>
        <p:spPr>
          <a:xfrm>
            <a:off x="4535904" y="457200"/>
            <a:ext cx="4395537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05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Footer text can be set to customize bottom slide content on a case by case basis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6" name="Title 1"/>
          <p:cNvSpPr>
            <a:spLocks noGrp="1"/>
          </p:cNvSpPr>
          <p:nvPr>
            <p:ph type="title"/>
          </p:nvPr>
        </p:nvSpPr>
        <p:spPr>
          <a:xfrm>
            <a:off x="76200" y="381000"/>
            <a:ext cx="8610600" cy="68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48707" name="Content Placeholder 2"/>
          <p:cNvSpPr>
            <a:spLocks noGrp="1"/>
          </p:cNvSpPr>
          <p:nvPr>
            <p:ph sz="half" idx="1"/>
          </p:nvPr>
        </p:nvSpPr>
        <p:spPr>
          <a:xfrm>
            <a:off x="76200" y="1143000"/>
            <a:ext cx="42672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48708" name="Content Placeholder 9"/>
          <p:cNvSpPr>
            <a:spLocks noGrp="1"/>
          </p:cNvSpPr>
          <p:nvPr>
            <p:ph sz="quarter" idx="10"/>
          </p:nvPr>
        </p:nvSpPr>
        <p:spPr>
          <a:xfrm>
            <a:off x="4535904" y="457200"/>
            <a:ext cx="4395537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09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Footer text can be set to customize bottom slide content on a case by case basis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11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Footer text can be set to customize bottom slide content on a case by case basis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Footer text can be set to customize bottom slide content on a case by case basis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76200" y="304800"/>
            <a:ext cx="8991600" cy="685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76200" y="1066800"/>
            <a:ext cx="8991600" cy="5029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4857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0" y="6324599"/>
            <a:ext cx="7772400" cy="457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Footer text can be set to customize bottom slide content on a case by case basis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800" b="1" kern="1200">
          <a:solidFill>
            <a:schemeClr val="tx1">
              <a:lumMod val="85000"/>
              <a:lumOff val="15000"/>
            </a:schemeClr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>
              <a:lumMod val="85000"/>
              <a:lumOff val="15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85000"/>
              <a:lumOff val="15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85000"/>
              <a:lumOff val="15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eg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/>
              <a:t>CHAPTER SECRETARY</a:t>
            </a:r>
            <a:br>
              <a:rPr lang="en-US" sz="4800" dirty="0"/>
            </a:br>
            <a:r>
              <a:rPr lang="en-US" sz="3600" dirty="0"/>
              <a:t>CSI SOUTHEAST REGION</a:t>
            </a:r>
            <a:br>
              <a:rPr lang="en-US" sz="3600" dirty="0"/>
            </a:br>
            <a:r>
              <a:rPr lang="en-US" sz="3600" dirty="0"/>
              <a:t>LEGACY TRAINING</a:t>
            </a:r>
          </a:p>
        </p:txBody>
      </p:sp>
      <p:sp>
        <p:nvSpPr>
          <p:cNvPr id="1048608" name="Subtitle 2"/>
          <p:cNvSpPr>
            <a:spLocks noGrp="1"/>
          </p:cNvSpPr>
          <p:nvPr>
            <p:ph type="subTitle" idx="1"/>
          </p:nvPr>
        </p:nvSpPr>
        <p:spPr>
          <a:xfrm>
            <a:off x="76200" y="4267200"/>
            <a:ext cx="4876800" cy="25146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5000"/>
          </a:bodyPr>
          <a:lstStyle>
            <a:lvl1pPr marL="0" indent="0" algn="l" defTabSz="914400">
              <a:buFont typeface="Arial" pitchFamily="34" charset="0"/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 defTabSz="914400">
              <a:buFont typeface="Arial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defTabSz="914400">
              <a:buFont typeface="Arial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defTabSz="914400">
              <a:buFont typeface="Arial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defTabSz="914400">
              <a:buFont typeface="Arial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defTabSz="914400">
              <a:buFont typeface="Arial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defTabSz="914400">
              <a:buFont typeface="Arial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defTabSz="914400">
              <a:buFont typeface="Arial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defTabSz="914400">
              <a:buFont typeface="Arial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en-US" b="1" dirty="0">
                <a:solidFill>
                  <a:srgbClr val="000000"/>
                </a:solidFill>
              </a:rPr>
              <a:t>Best Practices And </a:t>
            </a:r>
          </a:p>
          <a:p>
            <a:pPr algn="l"/>
            <a:r>
              <a:rPr lang="en-US" b="1" dirty="0">
                <a:solidFill>
                  <a:srgbClr val="000000"/>
                </a:solidFill>
              </a:rPr>
              <a:t>How To Be An Effective </a:t>
            </a:r>
          </a:p>
          <a:p>
            <a:pPr algn="l"/>
            <a:r>
              <a:rPr lang="en-US" b="1" dirty="0">
                <a:solidFill>
                  <a:srgbClr val="000000"/>
                </a:solidFill>
              </a:rPr>
              <a:t>Chapter Secretary</a:t>
            </a:r>
          </a:p>
          <a:p>
            <a:pPr algn="l"/>
            <a:endParaRPr lang="en-US" b="1" dirty="0">
              <a:solidFill>
                <a:srgbClr val="000000"/>
              </a:solidFill>
            </a:endParaRPr>
          </a:p>
          <a:p>
            <a:pPr algn="l"/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CALENDAR</a:t>
            </a:r>
          </a:p>
        </p:txBody>
      </p:sp>
      <p:sp>
        <p:nvSpPr>
          <p:cNvPr id="1048649" name="Content Placeholder 2"/>
          <p:cNvSpPr>
            <a:spLocks noGrp="1"/>
          </p:cNvSpPr>
          <p:nvPr>
            <p:ph idx="1"/>
          </p:nvPr>
        </p:nvSpPr>
        <p:spPr>
          <a:xfrm>
            <a:off x="405650" y="1143000"/>
            <a:ext cx="5156950" cy="5029199"/>
          </a:xfrm>
        </p:spPr>
        <p:txBody>
          <a:bodyPr>
            <a:normAutofit fontScale="94722" lnSpcReduction="10000"/>
          </a:bodyPr>
          <a:lstStyle/>
          <a:p>
            <a:pPr marL="0" indent="0">
              <a:buNone/>
            </a:pPr>
            <a:r>
              <a:rPr lang="en-US" sz="2500" b="1" dirty="0"/>
              <a:t>Fourth Quarter</a:t>
            </a:r>
            <a:endParaRPr lang="en-US" sz="2500" dirty="0"/>
          </a:p>
          <a:p>
            <a:pPr marL="0" indent="0">
              <a:buNone/>
            </a:pPr>
            <a:r>
              <a:rPr lang="en-US" sz="1700" b="1" dirty="0"/>
              <a:t>April - Your Busy Month!</a:t>
            </a:r>
          </a:p>
          <a:p>
            <a:r>
              <a:rPr lang="en-US" altLang="en-US" sz="1700" dirty="0"/>
              <a:t>Chapter board meeting</a:t>
            </a:r>
            <a:endParaRPr lang="zh-CN" altLang="en-US" sz="1700" dirty="0"/>
          </a:p>
          <a:p>
            <a:r>
              <a:rPr lang="en-US" sz="1700" dirty="0"/>
              <a:t>Chapter board elections</a:t>
            </a:r>
          </a:p>
          <a:p>
            <a:r>
              <a:rPr lang="en-US" sz="1700" dirty="0"/>
              <a:t>Invite new chapter board members to Regional Conference</a:t>
            </a:r>
          </a:p>
          <a:p>
            <a:r>
              <a:rPr lang="en-US" sz="1700" dirty="0"/>
              <a:t>Prepare Chapter Annual Report for Regional Conference</a:t>
            </a:r>
          </a:p>
          <a:p>
            <a:r>
              <a:rPr lang="en-US" sz="1700" dirty="0"/>
              <a:t>Regional Leadership Conference</a:t>
            </a:r>
          </a:p>
          <a:p>
            <a:r>
              <a:rPr lang="en-US" sz="1700" b="1" dirty="0">
                <a:solidFill>
                  <a:srgbClr val="FF0000"/>
                </a:solidFill>
              </a:rPr>
              <a:t>Update Institute with newly elected Chapter Board and Committee Chairs</a:t>
            </a:r>
          </a:p>
          <a:p>
            <a:pPr marL="0" indent="0">
              <a:buNone/>
            </a:pPr>
            <a:r>
              <a:rPr lang="en-US" sz="1700" b="1" dirty="0"/>
              <a:t>May</a:t>
            </a:r>
          </a:p>
          <a:p>
            <a:r>
              <a:rPr lang="en-US" altLang="en-US" sz="1700" dirty="0"/>
              <a:t>Chapter board meeting</a:t>
            </a:r>
            <a:endParaRPr lang="zh-CN" altLang="en-US" sz="1700" dirty="0"/>
          </a:p>
          <a:p>
            <a:r>
              <a:rPr lang="en-US" altLang="zh-CN" sz="1700" dirty="0"/>
              <a:t>Institute Award submissions due (except OCC)</a:t>
            </a:r>
            <a:endParaRPr lang="zh-CN" altLang="en-US" sz="1700" dirty="0"/>
          </a:p>
          <a:p>
            <a:pPr marL="0" indent="0">
              <a:buNone/>
            </a:pPr>
            <a:r>
              <a:rPr lang="en-US" sz="1700" b="1" dirty="0"/>
              <a:t>June - Year End</a:t>
            </a:r>
          </a:p>
          <a:p>
            <a:r>
              <a:rPr lang="en-US" altLang="en-US" sz="1700" dirty="0"/>
              <a:t>Chapter board meeting, include new board members</a:t>
            </a:r>
            <a:endParaRPr lang="zh-CN" altLang="en-US" sz="1700" dirty="0"/>
          </a:p>
          <a:p>
            <a:r>
              <a:rPr lang="en-US" sz="1700" dirty="0"/>
              <a:t>Transfer records and train new Secretary</a:t>
            </a:r>
            <a:endParaRPr lang="zh-CN" altLang="en-US" sz="1700" dirty="0"/>
          </a:p>
        </p:txBody>
      </p:sp>
      <p:sp>
        <p:nvSpPr>
          <p:cNvPr id="104865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- Legacy Training – Chapter Secretary – 10 </a:t>
            </a:r>
          </a:p>
        </p:txBody>
      </p:sp>
      <p:pic>
        <p:nvPicPr>
          <p:cNvPr id="2097165" name="Picture 5" descr="404 Not Foun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1223554"/>
            <a:ext cx="2971800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197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MEETINGS</a:t>
            </a:r>
          </a:p>
        </p:txBody>
      </p:sp>
      <p:sp>
        <p:nvSpPr>
          <p:cNvPr id="1048655" name="Content Placeholder 2"/>
          <p:cNvSpPr>
            <a:spLocks noGrp="1"/>
          </p:cNvSpPr>
          <p:nvPr>
            <p:ph idx="1"/>
          </p:nvPr>
        </p:nvSpPr>
        <p:spPr>
          <a:xfrm>
            <a:off x="521367" y="1174102"/>
            <a:ext cx="4660233" cy="4998098"/>
          </a:xfrm>
        </p:spPr>
        <p:txBody>
          <a:bodyPr>
            <a:normAutofit fontScale="96389"/>
          </a:bodyPr>
          <a:lstStyle/>
          <a:p>
            <a:pPr marL="0" indent="0">
              <a:buNone/>
            </a:pPr>
            <a:r>
              <a:rPr lang="en-US" sz="2700" b="1" dirty="0"/>
              <a:t>Meeting Types</a:t>
            </a:r>
          </a:p>
          <a:p>
            <a:pPr marL="0" indent="0">
              <a:buNone/>
            </a:pPr>
            <a:endParaRPr lang="en-US" sz="1200" b="1" dirty="0"/>
          </a:p>
          <a:p>
            <a:pPr marL="0" indent="0">
              <a:buNone/>
            </a:pPr>
            <a:r>
              <a:rPr lang="en-US" sz="1800" b="1" dirty="0"/>
              <a:t>Scheduling:</a:t>
            </a:r>
          </a:p>
          <a:p>
            <a:r>
              <a:rPr lang="en-US" sz="1800" dirty="0"/>
              <a:t>Meet prior to Chapter Meeting</a:t>
            </a:r>
          </a:p>
          <a:p>
            <a:r>
              <a:rPr lang="en-US" sz="1800" dirty="0"/>
              <a:t>Meet day other than Chapter Meeting</a:t>
            </a:r>
          </a:p>
          <a:p>
            <a:r>
              <a:rPr lang="en-US" sz="1800" dirty="0"/>
              <a:t>Set up regularly scheduled meeting dates</a:t>
            </a:r>
          </a:p>
          <a:p>
            <a:pPr marL="0" indent="0">
              <a:buNone/>
            </a:pPr>
            <a:r>
              <a:rPr lang="en-US" sz="1800" b="1" dirty="0"/>
              <a:t>Face-To-Face Meetings</a:t>
            </a:r>
          </a:p>
          <a:p>
            <a:r>
              <a:rPr lang="en-US" sz="1800" dirty="0"/>
              <a:t>Link in others electronically if unavailable</a:t>
            </a:r>
          </a:p>
          <a:p>
            <a:pPr marL="0" indent="0">
              <a:buNone/>
            </a:pPr>
            <a:r>
              <a:rPr lang="en-US" sz="1800" b="1" dirty="0"/>
              <a:t>E-Meetings</a:t>
            </a:r>
          </a:p>
          <a:p>
            <a:r>
              <a:rPr lang="en-US" sz="1800" dirty="0"/>
              <a:t>Visual electronic programs</a:t>
            </a:r>
          </a:p>
          <a:p>
            <a:pPr lvl="1"/>
            <a:r>
              <a:rPr lang="en-US" sz="1800" dirty="0"/>
              <a:t>GoTo-Meeting</a:t>
            </a:r>
          </a:p>
          <a:p>
            <a:pPr lvl="1"/>
            <a:r>
              <a:rPr lang="en-US" sz="1800" dirty="0"/>
              <a:t>Skype</a:t>
            </a:r>
          </a:p>
          <a:p>
            <a:pPr lvl="1"/>
            <a:r>
              <a:rPr lang="en-US" sz="1800" dirty="0"/>
              <a:t>Webex</a:t>
            </a:r>
          </a:p>
          <a:p>
            <a:pPr marL="0" indent="0">
              <a:buNone/>
            </a:pPr>
            <a:r>
              <a:rPr lang="en-US" sz="1800" b="1" dirty="0"/>
              <a:t>Conference Calls</a:t>
            </a:r>
          </a:p>
          <a:p>
            <a:r>
              <a:rPr lang="en-US" sz="1800" dirty="0"/>
              <a:t>Non visual</a:t>
            </a:r>
          </a:p>
        </p:txBody>
      </p:sp>
      <p:sp>
        <p:nvSpPr>
          <p:cNvPr id="104865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 - Legacy Training – Chapter Secretary – 11 </a:t>
            </a:r>
          </a:p>
        </p:txBody>
      </p:sp>
      <p:pic>
        <p:nvPicPr>
          <p:cNvPr id="2097166" name="Picture 209716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640181" y="1307438"/>
            <a:ext cx="2779582" cy="1797721"/>
          </a:xfrm>
          <a:prstGeom prst="rect">
            <a:avLst/>
          </a:prstGeom>
        </p:spPr>
      </p:pic>
      <p:pic>
        <p:nvPicPr>
          <p:cNvPr id="2097167" name="Picture 209716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640180" y="3573934"/>
            <a:ext cx="2798595" cy="183510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MEETINGS</a:t>
            </a:r>
          </a:p>
        </p:txBody>
      </p:sp>
      <p:sp>
        <p:nvSpPr>
          <p:cNvPr id="1048661" name="Content Placeholder 2"/>
          <p:cNvSpPr>
            <a:spLocks noGrp="1"/>
          </p:cNvSpPr>
          <p:nvPr>
            <p:ph idx="1"/>
          </p:nvPr>
        </p:nvSpPr>
        <p:spPr>
          <a:xfrm>
            <a:off x="521367" y="990600"/>
            <a:ext cx="4660233" cy="5181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Preparation</a:t>
            </a:r>
          </a:p>
          <a:p>
            <a:pPr marL="0" indent="0">
              <a:buNone/>
            </a:pPr>
            <a:r>
              <a:rPr lang="en-US" sz="1600" b="1" dirty="0"/>
              <a:t>Two Weeks Prior</a:t>
            </a:r>
          </a:p>
          <a:p>
            <a:r>
              <a:rPr lang="en-US" sz="1600" dirty="0"/>
              <a:t>Send meeting reminder</a:t>
            </a:r>
          </a:p>
          <a:p>
            <a:r>
              <a:rPr lang="en-US" sz="1600" dirty="0"/>
              <a:t>Request agenda items</a:t>
            </a:r>
          </a:p>
          <a:p>
            <a:r>
              <a:rPr lang="en-US" sz="1600" dirty="0"/>
              <a:t>Request reports</a:t>
            </a:r>
          </a:p>
          <a:p>
            <a:pPr marL="0" indent="0">
              <a:buNone/>
            </a:pPr>
            <a:r>
              <a:rPr lang="en-US" sz="1600" b="1" dirty="0"/>
              <a:t>One Week Prior</a:t>
            </a:r>
          </a:p>
          <a:p>
            <a:r>
              <a:rPr lang="en-US" sz="1600" dirty="0"/>
              <a:t>Send out requests again :-)</a:t>
            </a:r>
          </a:p>
          <a:p>
            <a:r>
              <a:rPr lang="en-US" sz="1600" dirty="0"/>
              <a:t>Send out Board Meeting Packages</a:t>
            </a:r>
          </a:p>
          <a:p>
            <a:pPr lvl="1"/>
            <a:r>
              <a:rPr lang="en-US" sz="1600" dirty="0"/>
              <a:t>Past meeting minutes</a:t>
            </a:r>
          </a:p>
          <a:p>
            <a:pPr lvl="1"/>
            <a:r>
              <a:rPr lang="en-US" sz="1600" dirty="0"/>
              <a:t>Meeting agenda</a:t>
            </a:r>
          </a:p>
          <a:p>
            <a:pPr lvl="1"/>
            <a:r>
              <a:rPr lang="en-US" sz="1600" dirty="0"/>
              <a:t>Monthly financial reports</a:t>
            </a:r>
          </a:p>
          <a:p>
            <a:pPr lvl="1"/>
            <a:r>
              <a:rPr lang="en-US" sz="1600" dirty="0"/>
              <a:t>Monthly committee reports</a:t>
            </a:r>
          </a:p>
          <a:p>
            <a:pPr marL="0" indent="0">
              <a:buNone/>
            </a:pPr>
            <a:r>
              <a:rPr lang="en-US" sz="1600" b="1" dirty="0"/>
              <a:t>Day of Meeting</a:t>
            </a:r>
          </a:p>
          <a:p>
            <a:r>
              <a:rPr lang="en-US" sz="1600" dirty="0"/>
              <a:t>Print off additional board meeting packages</a:t>
            </a:r>
          </a:p>
          <a:p>
            <a:r>
              <a:rPr lang="en-US" sz="1600" dirty="0"/>
              <a:t>Be prepared to take meeting minutes</a:t>
            </a:r>
          </a:p>
          <a:p>
            <a:r>
              <a:rPr lang="en-US" sz="1600" dirty="0"/>
              <a:t>Arrange for a backup Secretary, if unable to attend</a:t>
            </a:r>
          </a:p>
        </p:txBody>
      </p:sp>
      <p:sp>
        <p:nvSpPr>
          <p:cNvPr id="1048662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Great Lakes Region - Legacy Training – Chapter Secretary – 12 </a:t>
            </a:r>
          </a:p>
        </p:txBody>
      </p:sp>
      <p:pic>
        <p:nvPicPr>
          <p:cNvPr id="2097168" name="Picture 209716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342834" y="1142999"/>
            <a:ext cx="3284165" cy="243666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MEETINGS</a:t>
            </a:r>
          </a:p>
        </p:txBody>
      </p:sp>
      <p:sp>
        <p:nvSpPr>
          <p:cNvPr id="1048667" name="Content Placeholder 2"/>
          <p:cNvSpPr>
            <a:spLocks noGrp="1"/>
          </p:cNvSpPr>
          <p:nvPr>
            <p:ph idx="1"/>
          </p:nvPr>
        </p:nvSpPr>
        <p:spPr>
          <a:xfrm>
            <a:off x="780343" y="1174102"/>
            <a:ext cx="4660233" cy="6127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Meeting Minutes</a:t>
            </a:r>
            <a:endParaRPr lang="en-US" sz="1800" b="1" dirty="0"/>
          </a:p>
          <a:p>
            <a:pPr marL="0" indent="0">
              <a:buNone/>
            </a:pPr>
            <a:endParaRPr lang="en-US" sz="1800" b="1" dirty="0"/>
          </a:p>
        </p:txBody>
      </p:sp>
      <p:sp>
        <p:nvSpPr>
          <p:cNvPr id="1048668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 - Legacy Training – Chapter Secretary – 13 </a:t>
            </a:r>
          </a:p>
        </p:txBody>
      </p:sp>
      <p:pic>
        <p:nvPicPr>
          <p:cNvPr id="2097169" name="Picture 2097168"/>
          <p:cNvPicPr>
            <a:picLocks/>
          </p:cNvPicPr>
          <p:nvPr/>
        </p:nvPicPr>
        <p:blipFill rotWithShape="1">
          <a:blip r:embed="rId3"/>
          <a:srcRect l="2306" t="4248" r="2578" b="11728"/>
          <a:stretch/>
        </p:blipFill>
        <p:spPr>
          <a:xfrm>
            <a:off x="1066800" y="1786842"/>
            <a:ext cx="7162799" cy="408055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MEETINGS</a:t>
            </a:r>
          </a:p>
        </p:txBody>
      </p:sp>
      <p:sp>
        <p:nvSpPr>
          <p:cNvPr id="1048673" name="Content Placeholder 2"/>
          <p:cNvSpPr>
            <a:spLocks noGrp="1"/>
          </p:cNvSpPr>
          <p:nvPr>
            <p:ph idx="1"/>
          </p:nvPr>
        </p:nvSpPr>
        <p:spPr>
          <a:xfrm>
            <a:off x="521366" y="1219200"/>
            <a:ext cx="4660233" cy="45097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Meeting Minutes / Agenda</a:t>
            </a:r>
            <a:endParaRPr lang="en-US" sz="18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1600" b="1" dirty="0"/>
              <a:t>Record of the Meeting (see sample)</a:t>
            </a:r>
            <a:endParaRPr lang="en-US" sz="1600" dirty="0"/>
          </a:p>
          <a:p>
            <a:r>
              <a:rPr lang="en-US" sz="1600" dirty="0"/>
              <a:t>Attendance - Present / Absent</a:t>
            </a:r>
          </a:p>
          <a:p>
            <a:r>
              <a:rPr lang="en-US" sz="1600" dirty="0"/>
              <a:t>Review and acceptance of previous minutes</a:t>
            </a:r>
          </a:p>
          <a:p>
            <a:r>
              <a:rPr lang="en-US" sz="1600" dirty="0"/>
              <a:t>Review and acceptance of financial report</a:t>
            </a:r>
          </a:p>
          <a:p>
            <a:r>
              <a:rPr lang="en-US" sz="1600" dirty="0"/>
              <a:t>Highlights of committee activities</a:t>
            </a:r>
          </a:p>
          <a:p>
            <a:pPr lvl="1"/>
            <a:r>
              <a:rPr lang="en-US" sz="1600" dirty="0"/>
              <a:t>Majority of information provided in Committee Reports</a:t>
            </a:r>
          </a:p>
          <a:p>
            <a:r>
              <a:rPr lang="en-US" sz="1600" dirty="0"/>
              <a:t>Old and New Business</a:t>
            </a:r>
          </a:p>
          <a:p>
            <a:r>
              <a:rPr lang="en-US" sz="1600" dirty="0"/>
              <a:t>Decisions made / voting</a:t>
            </a:r>
          </a:p>
          <a:p>
            <a:r>
              <a:rPr lang="en-US" sz="1600" dirty="0"/>
              <a:t>Next Meeting</a:t>
            </a:r>
          </a:p>
        </p:txBody>
      </p:sp>
      <p:sp>
        <p:nvSpPr>
          <p:cNvPr id="104867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 - Legacy Training – Chapter Secretary – 14 </a:t>
            </a:r>
          </a:p>
        </p:txBody>
      </p:sp>
      <p:pic>
        <p:nvPicPr>
          <p:cNvPr id="2097170" name="Picture 2097169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1228725"/>
            <a:ext cx="3382814" cy="227799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MEETINGS</a:t>
            </a:r>
          </a:p>
        </p:txBody>
      </p:sp>
      <p:sp>
        <p:nvSpPr>
          <p:cNvPr id="1048679" name="Content Placeholder 2"/>
          <p:cNvSpPr>
            <a:spLocks noGrp="1"/>
          </p:cNvSpPr>
          <p:nvPr>
            <p:ph idx="1"/>
          </p:nvPr>
        </p:nvSpPr>
        <p:spPr>
          <a:xfrm>
            <a:off x="533400" y="1029840"/>
            <a:ext cx="4366685" cy="5029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Taking Meeting Minutes</a:t>
            </a:r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1600" b="1" dirty="0"/>
              <a:t>Best Practices</a:t>
            </a:r>
          </a:p>
          <a:p>
            <a:pPr lvl="0"/>
            <a:r>
              <a:rPr lang="en-US" sz="1600" dirty="0"/>
              <a:t>Be sure you are organized</a:t>
            </a:r>
          </a:p>
          <a:p>
            <a:pPr lvl="1"/>
            <a:r>
              <a:rPr lang="en-US" sz="1600" dirty="0"/>
              <a:t>Prepare your minutes template,  utilize your agenda</a:t>
            </a:r>
          </a:p>
          <a:p>
            <a:pPr lvl="1"/>
            <a:r>
              <a:rPr lang="en-US" sz="1600" dirty="0"/>
              <a:t>Have documents up on your computer prior to meeting</a:t>
            </a:r>
          </a:p>
          <a:p>
            <a:pPr lvl="0"/>
            <a:r>
              <a:rPr lang="en-US" sz="1600" dirty="0"/>
              <a:t>CSI Specification 4 "C's"</a:t>
            </a:r>
          </a:p>
          <a:p>
            <a:pPr lvl="1"/>
            <a:r>
              <a:rPr lang="en-US" sz="1600" dirty="0"/>
              <a:t>Clear / Concise / Correct / Complete</a:t>
            </a:r>
          </a:p>
          <a:p>
            <a:pPr lvl="0"/>
            <a:r>
              <a:rPr lang="en-US" sz="1600" dirty="0"/>
              <a:t>Key is to record the business and decisions made in the meeting, not necessarily the discussion</a:t>
            </a:r>
          </a:p>
          <a:p>
            <a:r>
              <a:rPr lang="en-US" sz="1600" dirty="0"/>
              <a:t>Document tasks, responsibilities, deadlines</a:t>
            </a:r>
          </a:p>
          <a:p>
            <a:r>
              <a:rPr lang="en-US" sz="1600" dirty="0"/>
              <a:t>Record decisions and voting</a:t>
            </a:r>
          </a:p>
        </p:txBody>
      </p:sp>
      <p:sp>
        <p:nvSpPr>
          <p:cNvPr id="104868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 - Legacy Training – Chapter Secretary – 15 </a:t>
            </a:r>
          </a:p>
        </p:txBody>
      </p:sp>
      <p:pic>
        <p:nvPicPr>
          <p:cNvPr id="2097171" name="Picture 2097170"/>
          <p:cNvPicPr>
            <a:picLocks/>
          </p:cNvPicPr>
          <p:nvPr/>
        </p:nvPicPr>
        <p:blipFill>
          <a:blip r:embed="rId3"/>
          <a:srcRect t="4809" b="4809"/>
          <a:stretch>
            <a:fillRect/>
          </a:stretch>
        </p:blipFill>
        <p:spPr>
          <a:xfrm>
            <a:off x="5181600" y="1266444"/>
            <a:ext cx="3382814" cy="227799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DOCUMENTATION</a:t>
            </a:r>
          </a:p>
        </p:txBody>
      </p:sp>
      <p:sp>
        <p:nvSpPr>
          <p:cNvPr id="1048685" name="Content Placeholder 2"/>
          <p:cNvSpPr>
            <a:spLocks noGrp="1"/>
          </p:cNvSpPr>
          <p:nvPr>
            <p:ph idx="1"/>
          </p:nvPr>
        </p:nvSpPr>
        <p:spPr>
          <a:xfrm>
            <a:off x="474844" y="1143000"/>
            <a:ext cx="4366685" cy="502919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400" b="1" dirty="0"/>
              <a:t>Committee Reports</a:t>
            </a:r>
            <a:endParaRPr lang="en-US" sz="1800" dirty="0"/>
          </a:p>
          <a:p>
            <a:pPr marL="0" lvl="0" indent="0">
              <a:buNone/>
            </a:pPr>
            <a:endParaRPr lang="en-US" sz="1600" dirty="0"/>
          </a:p>
          <a:p>
            <a:pPr marL="0" lvl="0" indent="0">
              <a:buNone/>
            </a:pPr>
            <a:r>
              <a:rPr lang="en-US" sz="1600" b="1" dirty="0"/>
              <a:t>Written Monthly Report (see sample)</a:t>
            </a:r>
          </a:p>
          <a:p>
            <a:pPr lvl="0"/>
            <a:r>
              <a:rPr lang="en-US" sz="1600" dirty="0"/>
              <a:t>Submit to Secretary in include in monthly board package</a:t>
            </a:r>
          </a:p>
          <a:p>
            <a:pPr lvl="1"/>
            <a:r>
              <a:rPr lang="en-US" sz="1600" dirty="0"/>
              <a:t>Reduces discussion during board meetings</a:t>
            </a:r>
          </a:p>
          <a:p>
            <a:pPr lvl="0"/>
            <a:r>
              <a:rPr lang="en-US" sz="1600" dirty="0"/>
              <a:t>Include Committee:</a:t>
            </a:r>
          </a:p>
          <a:p>
            <a:pPr lvl="1"/>
            <a:r>
              <a:rPr lang="en-US" sz="1600" dirty="0"/>
              <a:t>Name</a:t>
            </a:r>
          </a:p>
          <a:p>
            <a:pPr lvl="1"/>
            <a:r>
              <a:rPr lang="en-US" sz="1600" dirty="0"/>
              <a:t>Chair </a:t>
            </a:r>
          </a:p>
          <a:p>
            <a:pPr lvl="1"/>
            <a:r>
              <a:rPr lang="en-US" sz="1600" dirty="0"/>
              <a:t>Members</a:t>
            </a:r>
          </a:p>
          <a:p>
            <a:pPr lvl="1"/>
            <a:r>
              <a:rPr lang="en-US" sz="1600" dirty="0"/>
              <a:t>Goals and Objectives</a:t>
            </a:r>
          </a:p>
          <a:p>
            <a:pPr lvl="1"/>
            <a:r>
              <a:rPr lang="en-US" sz="1600" dirty="0"/>
              <a:t>Last meeting</a:t>
            </a:r>
          </a:p>
          <a:p>
            <a:pPr lvl="1"/>
            <a:r>
              <a:rPr lang="en-US" sz="1600" dirty="0"/>
              <a:t>Activities and Accomplishments  </a:t>
            </a:r>
          </a:p>
        </p:txBody>
      </p:sp>
      <p:sp>
        <p:nvSpPr>
          <p:cNvPr id="104868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 - Legacy Training – Chapter Secretary – 16 </a:t>
            </a:r>
          </a:p>
        </p:txBody>
      </p:sp>
      <p:pic>
        <p:nvPicPr>
          <p:cNvPr id="2097172" name="Picture 2097171"/>
          <p:cNvPicPr>
            <a:picLocks/>
          </p:cNvPicPr>
          <p:nvPr/>
        </p:nvPicPr>
        <p:blipFill>
          <a:blip r:embed="rId3"/>
          <a:srcRect t="5445" b="5445"/>
          <a:stretch>
            <a:fillRect/>
          </a:stretch>
        </p:blipFill>
        <p:spPr>
          <a:xfrm>
            <a:off x="5191125" y="1295400"/>
            <a:ext cx="3382814" cy="227799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DOCUMENTATION</a:t>
            </a:r>
          </a:p>
        </p:txBody>
      </p:sp>
      <p:sp>
        <p:nvSpPr>
          <p:cNvPr id="1048691" name="Content Placeholder 2"/>
          <p:cNvSpPr>
            <a:spLocks noGrp="1"/>
          </p:cNvSpPr>
          <p:nvPr>
            <p:ph idx="1"/>
          </p:nvPr>
        </p:nvSpPr>
        <p:spPr>
          <a:xfrm>
            <a:off x="474844" y="1143000"/>
            <a:ext cx="4366685" cy="502919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400" b="1" dirty="0"/>
              <a:t>Chapter Long Range Planning Report (LRP)</a:t>
            </a:r>
            <a:endParaRPr lang="en-US" sz="1800" dirty="0"/>
          </a:p>
          <a:p>
            <a:pPr marL="0" lvl="0" indent="0">
              <a:buNone/>
            </a:pPr>
            <a:endParaRPr lang="en-US" sz="1600" dirty="0"/>
          </a:p>
          <a:p>
            <a:pPr lvl="0"/>
            <a:r>
              <a:rPr lang="en-US" sz="1600" dirty="0"/>
              <a:t>Begin year with a LR Planning session</a:t>
            </a:r>
          </a:p>
          <a:p>
            <a:pPr lvl="0"/>
            <a:r>
              <a:rPr lang="en-US" sz="1600" dirty="0"/>
              <a:t>Best practice for a successful chapter</a:t>
            </a:r>
          </a:p>
          <a:p>
            <a:pPr lvl="0"/>
            <a:r>
              <a:rPr lang="en-US" sz="1600" dirty="0"/>
              <a:t>Target a 3-year plan</a:t>
            </a:r>
          </a:p>
          <a:p>
            <a:pPr lvl="0"/>
            <a:r>
              <a:rPr lang="en-US" sz="1600" dirty="0"/>
              <a:t>Review previous LRP</a:t>
            </a:r>
          </a:p>
          <a:p>
            <a:pPr lvl="0"/>
            <a:r>
              <a:rPr lang="en-US" sz="1600" dirty="0"/>
              <a:t>Develop primary chapter vision</a:t>
            </a:r>
          </a:p>
          <a:p>
            <a:pPr lvl="0"/>
            <a:r>
              <a:rPr lang="en-US" sz="1600" dirty="0"/>
              <a:t>Develop goals and objectives for committees to support chapter </a:t>
            </a:r>
          </a:p>
          <a:p>
            <a:pPr lvl="0"/>
            <a:r>
              <a:rPr lang="en-US" sz="1600" dirty="0"/>
              <a:t>"SMART" goals</a:t>
            </a:r>
          </a:p>
          <a:p>
            <a:pPr lvl="1"/>
            <a:r>
              <a:rPr lang="en-US" sz="1600" b="1" dirty="0"/>
              <a:t>S</a:t>
            </a:r>
            <a:r>
              <a:rPr lang="en-US" sz="1600" dirty="0"/>
              <a:t>pecific</a:t>
            </a:r>
          </a:p>
          <a:p>
            <a:pPr lvl="1"/>
            <a:r>
              <a:rPr lang="en-US" sz="1600" b="1" dirty="0"/>
              <a:t>M</a:t>
            </a:r>
            <a:r>
              <a:rPr lang="en-US" sz="1600" dirty="0"/>
              <a:t>easurable </a:t>
            </a:r>
          </a:p>
          <a:p>
            <a:pPr lvl="1"/>
            <a:r>
              <a:rPr lang="en-US" sz="1600" b="1" dirty="0"/>
              <a:t>A</a:t>
            </a:r>
            <a:r>
              <a:rPr lang="en-US" sz="1600" dirty="0"/>
              <a:t>ttainable</a:t>
            </a:r>
          </a:p>
          <a:p>
            <a:pPr lvl="1"/>
            <a:r>
              <a:rPr lang="en-US" sz="1600" b="1" dirty="0"/>
              <a:t>R</a:t>
            </a:r>
            <a:r>
              <a:rPr lang="en-US" sz="1600" dirty="0"/>
              <a:t>elevant</a:t>
            </a:r>
          </a:p>
          <a:p>
            <a:pPr lvl="1"/>
            <a:r>
              <a:rPr lang="en-US" sz="1600" b="1" dirty="0"/>
              <a:t>T</a:t>
            </a:r>
            <a:r>
              <a:rPr lang="en-US" sz="1600" dirty="0"/>
              <a:t>ime-Oriented  </a:t>
            </a:r>
          </a:p>
        </p:txBody>
      </p:sp>
      <p:sp>
        <p:nvSpPr>
          <p:cNvPr id="1048692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 - Legacy Training – Chapter Secretary – 17 </a:t>
            </a:r>
          </a:p>
        </p:txBody>
      </p:sp>
      <p:pic>
        <p:nvPicPr>
          <p:cNvPr id="2097173" name="Picture 2097172"/>
          <p:cNvPicPr>
            <a:picLocks/>
          </p:cNvPicPr>
          <p:nvPr/>
        </p:nvPicPr>
        <p:blipFill rotWithShape="1">
          <a:blip r:embed="rId3"/>
          <a:srcRect l="527" r="-766"/>
          <a:stretch/>
        </p:blipFill>
        <p:spPr>
          <a:xfrm>
            <a:off x="5105400" y="1295400"/>
            <a:ext cx="3581400" cy="227799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DOCUMENTATION</a:t>
            </a:r>
          </a:p>
        </p:txBody>
      </p:sp>
      <p:sp>
        <p:nvSpPr>
          <p:cNvPr id="1048697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4366685" cy="502919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400" b="1" dirty="0"/>
              <a:t>Chapter Annual Report</a:t>
            </a:r>
            <a:endParaRPr lang="en-US" sz="1800" dirty="0"/>
          </a:p>
          <a:p>
            <a:pPr marL="0" lvl="0" indent="0">
              <a:buNone/>
            </a:pPr>
            <a:endParaRPr lang="en-US" sz="1600" dirty="0"/>
          </a:p>
          <a:p>
            <a:pPr lvl="0"/>
            <a:r>
              <a:rPr lang="en-US" sz="1600" dirty="0"/>
              <a:t>Prepare for Chapter Annual Meeting and Regional Conference</a:t>
            </a:r>
          </a:p>
          <a:p>
            <a:pPr lvl="0"/>
            <a:r>
              <a:rPr lang="en-US" sz="1600" dirty="0"/>
              <a:t>Utilize report to prepare Outstanding Chapter Commendation (OCC) submission</a:t>
            </a:r>
          </a:p>
          <a:p>
            <a:pPr lvl="0"/>
            <a:r>
              <a:rPr lang="en-US" sz="1600" dirty="0"/>
              <a:t>Follow "Healthy Chapter Checklist"</a:t>
            </a:r>
          </a:p>
          <a:p>
            <a:pPr lvl="0"/>
            <a:r>
              <a:rPr lang="en-US" sz="1600" dirty="0"/>
              <a:t>See sample report</a:t>
            </a:r>
          </a:p>
          <a:p>
            <a:pPr lvl="1"/>
            <a:r>
              <a:rPr lang="en-US" sz="1600" dirty="0"/>
              <a:t>Board and Committee Chairs</a:t>
            </a:r>
          </a:p>
          <a:p>
            <a:pPr lvl="1"/>
            <a:r>
              <a:rPr lang="en-US" sz="1600" dirty="0"/>
              <a:t>Membership status</a:t>
            </a:r>
          </a:p>
          <a:p>
            <a:pPr lvl="1"/>
            <a:r>
              <a:rPr lang="en-US" sz="1600" dirty="0"/>
              <a:t>Communications</a:t>
            </a:r>
          </a:p>
          <a:p>
            <a:pPr lvl="1"/>
            <a:r>
              <a:rPr lang="en-US" sz="1600" dirty="0"/>
              <a:t>Programs</a:t>
            </a:r>
          </a:p>
          <a:p>
            <a:pPr lvl="1"/>
            <a:r>
              <a:rPr lang="en-US" sz="1600" dirty="0"/>
              <a:t>Special Events</a:t>
            </a:r>
          </a:p>
          <a:p>
            <a:pPr lvl="1"/>
            <a:r>
              <a:rPr lang="en-US" sz="1600" dirty="0"/>
              <a:t>Special Mentions/Awards/Honors </a:t>
            </a:r>
          </a:p>
        </p:txBody>
      </p:sp>
      <p:sp>
        <p:nvSpPr>
          <p:cNvPr id="1048698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 - Legacy Training – Chapter Secretary – 18 </a:t>
            </a:r>
          </a:p>
        </p:txBody>
      </p:sp>
      <p:pic>
        <p:nvPicPr>
          <p:cNvPr id="2097174" name="Picture 2097173"/>
          <p:cNvPicPr>
            <a:picLocks/>
          </p:cNvPicPr>
          <p:nvPr/>
        </p:nvPicPr>
        <p:blipFill>
          <a:blip r:embed="rId3"/>
          <a:srcRect t="7047" b="7047"/>
          <a:stretch>
            <a:fillRect/>
          </a:stretch>
        </p:blipFill>
        <p:spPr>
          <a:xfrm>
            <a:off x="5181600" y="1492764"/>
            <a:ext cx="3382814" cy="227799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1048602" name="Content Placeholder 2"/>
          <p:cNvSpPr>
            <a:spLocks noGrp="1"/>
          </p:cNvSpPr>
          <p:nvPr>
            <p:ph idx="1"/>
          </p:nvPr>
        </p:nvSpPr>
        <p:spPr>
          <a:xfrm>
            <a:off x="523285" y="1028700"/>
            <a:ext cx="4366685" cy="5029199"/>
          </a:xfrm>
        </p:spPr>
        <p:txBody>
          <a:bodyPr>
            <a:normAutofit fontScale="88889" lnSpcReduction="20000"/>
          </a:bodyPr>
          <a:lstStyle/>
          <a:p>
            <a:pPr marL="0" lvl="0" indent="0">
              <a:buNone/>
            </a:pPr>
            <a:r>
              <a:rPr lang="en-US" sz="2400" b="1" dirty="0"/>
              <a:t>Support and "Go To's"</a:t>
            </a:r>
            <a:endParaRPr lang="en-US" sz="1800" dirty="0"/>
          </a:p>
          <a:p>
            <a:pPr marL="0" lvl="0" indent="0">
              <a:buNone/>
            </a:pPr>
            <a:endParaRPr lang="en-US" sz="1800" b="1" dirty="0"/>
          </a:p>
          <a:p>
            <a:pPr marL="0" lvl="0" indent="0">
              <a:buNone/>
            </a:pPr>
            <a:r>
              <a:rPr lang="en-US" sz="1800" b="1" dirty="0"/>
              <a:t>Chapter</a:t>
            </a:r>
          </a:p>
          <a:p>
            <a:pPr lvl="0"/>
            <a:r>
              <a:rPr lang="en-US" sz="1800" dirty="0"/>
              <a:t>Use past Secretary and board as resources</a:t>
            </a:r>
          </a:p>
          <a:p>
            <a:pPr lvl="0"/>
            <a:r>
              <a:rPr lang="en-US" sz="1800" dirty="0"/>
              <a:t>Use existing chapter forms</a:t>
            </a:r>
          </a:p>
          <a:p>
            <a:pPr lvl="0"/>
            <a:r>
              <a:rPr lang="en-US" sz="1800" dirty="0"/>
              <a:t>Be familiar with your chapter bylaws</a:t>
            </a:r>
          </a:p>
          <a:p>
            <a:pPr marL="0" lvl="0" indent="0">
              <a:buNone/>
            </a:pPr>
            <a:r>
              <a:rPr lang="en-US" sz="1800" b="1" dirty="0"/>
              <a:t>Regional</a:t>
            </a:r>
          </a:p>
          <a:p>
            <a:pPr lvl="0"/>
            <a:r>
              <a:rPr lang="en-US" sz="1800" dirty="0"/>
              <a:t>Use Regional Board and Committee Chairs as resources</a:t>
            </a:r>
          </a:p>
          <a:p>
            <a:pPr lvl="0"/>
            <a:r>
              <a:rPr lang="en-US" sz="1800" dirty="0"/>
              <a:t>Legacy Leadership Training</a:t>
            </a:r>
          </a:p>
          <a:p>
            <a:pPr lvl="0"/>
            <a:r>
              <a:rPr lang="en-US" sz="1800" dirty="0"/>
              <a:t>Regional Bylaws</a:t>
            </a:r>
          </a:p>
          <a:p>
            <a:pPr marL="0" indent="0">
              <a:buNone/>
            </a:pPr>
            <a:r>
              <a:rPr lang="en-US" sz="1800" b="1" dirty="0"/>
              <a:t>Institute</a:t>
            </a:r>
          </a:p>
          <a:p>
            <a:pPr lvl="0"/>
            <a:r>
              <a:rPr lang="en-US" sz="1800" dirty="0"/>
              <a:t>Institute website</a:t>
            </a:r>
          </a:p>
          <a:p>
            <a:pPr lvl="1"/>
            <a:r>
              <a:rPr lang="en-US" sz="1800" dirty="0"/>
              <a:t>Leader Community and Tools</a:t>
            </a:r>
          </a:p>
          <a:p>
            <a:pPr lvl="1"/>
            <a:r>
              <a:rPr lang="en-US" sz="1800" dirty="0"/>
              <a:t>Membership Roster</a:t>
            </a:r>
          </a:p>
          <a:p>
            <a:pPr lvl="1"/>
            <a:r>
              <a:rPr lang="en-US" sz="1800" dirty="0"/>
              <a:t>Email Tool</a:t>
            </a:r>
          </a:p>
          <a:p>
            <a:pPr lvl="1"/>
            <a:r>
              <a:rPr lang="en-US" sz="1800" dirty="0"/>
              <a:t>Staff</a:t>
            </a:r>
          </a:p>
          <a:p>
            <a:pPr lvl="1"/>
            <a:r>
              <a:rPr lang="en-US" sz="1800" dirty="0"/>
              <a:t>Special Events</a:t>
            </a:r>
          </a:p>
          <a:p>
            <a:pPr lvl="1"/>
            <a:r>
              <a:rPr lang="en-US" sz="1800" dirty="0"/>
              <a:t>Special Mentions/Awards/Honors </a:t>
            </a:r>
          </a:p>
        </p:txBody>
      </p:sp>
      <p:sp>
        <p:nvSpPr>
          <p:cNvPr id="104860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 - Legacy Training – Chapter Secretary – 19</a:t>
            </a:r>
          </a:p>
        </p:txBody>
      </p:sp>
      <p:pic>
        <p:nvPicPr>
          <p:cNvPr id="2097158" name="Picture 2097157"/>
          <p:cNvPicPr>
            <a:picLocks/>
          </p:cNvPicPr>
          <p:nvPr/>
        </p:nvPicPr>
        <p:blipFill>
          <a:blip r:embed="rId3"/>
          <a:srcRect l="576" r="576"/>
          <a:stretch>
            <a:fillRect/>
          </a:stretch>
        </p:blipFill>
        <p:spPr>
          <a:xfrm>
            <a:off x="5094586" y="1269572"/>
            <a:ext cx="3631979" cy="190166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1048613" name="Content Placeholder 2"/>
          <p:cNvSpPr>
            <a:spLocks noGrp="1"/>
          </p:cNvSpPr>
          <p:nvPr>
            <p:ph idx="1"/>
          </p:nvPr>
        </p:nvSpPr>
        <p:spPr>
          <a:xfrm>
            <a:off x="392546" y="990600"/>
            <a:ext cx="7497741" cy="410167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dirty="0"/>
          </a:p>
          <a:p>
            <a:r>
              <a:rPr lang="en-US" b="1" dirty="0"/>
              <a:t>Introduction</a:t>
            </a:r>
          </a:p>
          <a:p>
            <a:r>
              <a:rPr lang="en-US" b="1" dirty="0"/>
              <a:t>Responsibilities</a:t>
            </a:r>
          </a:p>
          <a:p>
            <a:r>
              <a:rPr lang="en-US" altLang="zh-CN" b="1" dirty="0"/>
              <a:t>Calendar</a:t>
            </a:r>
            <a:endParaRPr lang="zh-CN" altLang="en-US" b="1" dirty="0"/>
          </a:p>
          <a:p>
            <a:r>
              <a:rPr lang="en-US" b="1" dirty="0"/>
              <a:t>Board Meetings</a:t>
            </a:r>
            <a:endParaRPr lang="zh-CN" altLang="en-US" b="1" dirty="0"/>
          </a:p>
          <a:p>
            <a:r>
              <a:rPr lang="en-US" altLang="en-US" b="1" dirty="0"/>
              <a:t>Documentation</a:t>
            </a:r>
            <a:endParaRPr lang="zh-CN" altLang="en-US" b="1" dirty="0"/>
          </a:p>
          <a:p>
            <a:r>
              <a:rPr lang="en-US" b="1" dirty="0"/>
              <a:t>Resources </a:t>
            </a:r>
            <a:endParaRPr lang="zh-CN" alt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4861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Region- Legacy Training – Chapter Secretary – 2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1048596" name="Content Placeholder 2"/>
          <p:cNvSpPr>
            <a:spLocks noGrp="1"/>
          </p:cNvSpPr>
          <p:nvPr>
            <p:ph idx="1"/>
          </p:nvPr>
        </p:nvSpPr>
        <p:spPr>
          <a:xfrm>
            <a:off x="523285" y="1028700"/>
            <a:ext cx="4366685" cy="502919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400" b="1" dirty="0"/>
              <a:t>Great Lakes Region (GLR)</a:t>
            </a:r>
            <a:endParaRPr lang="en-US" sz="1800" dirty="0"/>
          </a:p>
          <a:p>
            <a:pPr marL="0" lvl="0" indent="0">
              <a:buNone/>
            </a:pPr>
            <a:endParaRPr lang="en-US" sz="1600" dirty="0"/>
          </a:p>
          <a:p>
            <a:pPr marL="0" lvl="0" indent="0">
              <a:buNone/>
            </a:pPr>
            <a:r>
              <a:rPr lang="en-US" sz="1600" b="1" dirty="0"/>
              <a:t>Website</a:t>
            </a:r>
          </a:p>
          <a:p>
            <a:pPr lvl="0"/>
            <a:r>
              <a:rPr lang="en-US" sz="1600" dirty="0"/>
              <a:t>http://greatlakes.csinet.org </a:t>
            </a:r>
          </a:p>
          <a:p>
            <a:pPr marL="0" lvl="0" indent="0">
              <a:buNone/>
            </a:pPr>
            <a:endParaRPr lang="en-US" sz="1600" dirty="0"/>
          </a:p>
          <a:p>
            <a:pPr marL="0" lvl="0" indent="0">
              <a:buNone/>
            </a:pPr>
            <a:r>
              <a:rPr lang="en-US" sz="1600" b="1" dirty="0"/>
              <a:t>Website Resources/Tools</a:t>
            </a:r>
          </a:p>
          <a:p>
            <a:pPr lvl="0"/>
            <a:r>
              <a:rPr lang="en-US" sz="1600" dirty="0"/>
              <a:t>GLR Bylaws</a:t>
            </a:r>
          </a:p>
          <a:p>
            <a:pPr lvl="0"/>
            <a:r>
              <a:rPr lang="en-US" sz="1600" dirty="0"/>
              <a:t>GLR Strategic Plan FY16-20</a:t>
            </a:r>
          </a:p>
          <a:p>
            <a:pPr lvl="0"/>
            <a:r>
              <a:rPr lang="en-US" sz="1600" dirty="0"/>
              <a:t>Officer and Committee Training </a:t>
            </a:r>
          </a:p>
          <a:p>
            <a:pPr marL="0" lvl="0" indent="0">
              <a:buNone/>
            </a:pPr>
            <a:endParaRPr lang="en-US" sz="1600" b="1" dirty="0"/>
          </a:p>
          <a:p>
            <a:pPr marL="0" lvl="0" indent="0">
              <a:buNone/>
            </a:pPr>
            <a:r>
              <a:rPr lang="en-US" sz="1600" b="1" dirty="0"/>
              <a:t>Regional Contacts</a:t>
            </a:r>
          </a:p>
          <a:p>
            <a:pPr lvl="0"/>
            <a:r>
              <a:rPr lang="en-US" sz="1600" dirty="0"/>
              <a:t>President: Ed Brown</a:t>
            </a:r>
          </a:p>
          <a:p>
            <a:pPr lvl="0"/>
            <a:r>
              <a:rPr lang="en-US" sz="1600" dirty="0"/>
              <a:t>Secretary: Gregg Jones</a:t>
            </a:r>
          </a:p>
          <a:p>
            <a:pPr lvl="0"/>
            <a:r>
              <a:rPr lang="en-US" sz="1600" dirty="0"/>
              <a:t>GL Regional Director: Jack Morgan</a:t>
            </a:r>
          </a:p>
        </p:txBody>
      </p:sp>
      <p:sp>
        <p:nvSpPr>
          <p:cNvPr id="104859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 - Legacy Training – Chapter Secretary – 20</a:t>
            </a:r>
          </a:p>
        </p:txBody>
      </p:sp>
      <p:pic>
        <p:nvPicPr>
          <p:cNvPr id="2097157" name="Picture 2097156"/>
          <p:cNvPicPr>
            <a:picLocks/>
          </p:cNvPicPr>
          <p:nvPr/>
        </p:nvPicPr>
        <p:blipFill rotWithShape="1">
          <a:blip r:embed="rId3"/>
          <a:srcRect l="2906" t="780"/>
          <a:stretch/>
        </p:blipFill>
        <p:spPr>
          <a:xfrm>
            <a:off x="5562600" y="865627"/>
            <a:ext cx="2919959" cy="484937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1048590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4366685" cy="5029199"/>
          </a:xfrm>
        </p:spPr>
        <p:txBody>
          <a:bodyPr>
            <a:normAutofit fontScale="86944" lnSpcReduction="20000"/>
          </a:bodyPr>
          <a:lstStyle/>
          <a:p>
            <a:pPr marL="0" lvl="0" indent="0">
              <a:buNone/>
            </a:pPr>
            <a:r>
              <a:rPr lang="en-US" sz="2400" b="1" dirty="0"/>
              <a:t>Construction Specifications Institute (Institute)</a:t>
            </a:r>
            <a:endParaRPr lang="en-US" sz="1800" dirty="0"/>
          </a:p>
          <a:p>
            <a:pPr marL="0" lvl="0" indent="0">
              <a:buNone/>
            </a:pPr>
            <a:endParaRPr lang="en-US" sz="1800" dirty="0"/>
          </a:p>
          <a:p>
            <a:pPr marL="0" lvl="0" indent="0">
              <a:buNone/>
            </a:pPr>
            <a:r>
              <a:rPr lang="en-US" sz="1800" b="1" dirty="0"/>
              <a:t>Website</a:t>
            </a:r>
          </a:p>
          <a:p>
            <a:pPr lvl="0"/>
            <a:r>
              <a:rPr lang="en-US" sz="1800" dirty="0"/>
              <a:t>http://csiresources.org</a:t>
            </a:r>
          </a:p>
          <a:p>
            <a:pPr marL="0" lvl="0" indent="0">
              <a:buNone/>
            </a:pPr>
            <a:endParaRPr lang="en-US" sz="1800" b="1" dirty="0"/>
          </a:p>
          <a:p>
            <a:pPr marL="0" lvl="0" indent="0">
              <a:buNone/>
            </a:pPr>
            <a:r>
              <a:rPr lang="en-US" sz="1800" b="1" dirty="0"/>
              <a:t>Website Resources / Tools</a:t>
            </a:r>
          </a:p>
          <a:p>
            <a:pPr lvl="0"/>
            <a:r>
              <a:rPr lang="en-US" sz="1800" dirty="0"/>
              <a:t>Institute</a:t>
            </a:r>
          </a:p>
          <a:p>
            <a:pPr lvl="1"/>
            <a:r>
              <a:rPr lang="en-US" sz="1800" dirty="0"/>
              <a:t>Staff</a:t>
            </a:r>
          </a:p>
          <a:p>
            <a:pPr lvl="0"/>
            <a:r>
              <a:rPr lang="en-US" sz="1800" dirty="0"/>
              <a:t>Leader Community &amp; Tools</a:t>
            </a:r>
          </a:p>
          <a:p>
            <a:pPr lvl="1"/>
            <a:r>
              <a:rPr lang="en-US" sz="1800" dirty="0"/>
              <a:t>Roster Tool</a:t>
            </a:r>
          </a:p>
          <a:p>
            <a:pPr lvl="1"/>
            <a:r>
              <a:rPr lang="en-US" sz="1800" dirty="0"/>
              <a:t>E-mail Tool</a:t>
            </a:r>
          </a:p>
          <a:p>
            <a:pPr marL="0" lvl="0" indent="0">
              <a:buNone/>
            </a:pPr>
            <a:endParaRPr lang="en-US" sz="1800" b="1" dirty="0"/>
          </a:p>
          <a:p>
            <a:pPr marL="0" lvl="0" indent="0">
              <a:buNone/>
            </a:pPr>
            <a:r>
              <a:rPr lang="en-US" sz="1800" b="1" dirty="0"/>
              <a:t>Staff</a:t>
            </a:r>
          </a:p>
          <a:p>
            <a:pPr lvl="0"/>
            <a:r>
              <a:rPr lang="en-US" sz="1800" dirty="0"/>
              <a:t>CEO: Mark Dorsey</a:t>
            </a:r>
          </a:p>
          <a:p>
            <a:pPr lvl="0"/>
            <a:r>
              <a:rPr lang="en-US" sz="1800" dirty="0"/>
              <a:t>Chapters/Communities: Cathy Stegmaier </a:t>
            </a:r>
          </a:p>
          <a:p>
            <a:pPr lvl="0"/>
            <a:r>
              <a:rPr lang="en-US" sz="1800" dirty="0"/>
              <a:t>Manager Technical Community and Strategy: Matt Fochs </a:t>
            </a:r>
          </a:p>
          <a:p>
            <a:pPr lvl="0"/>
            <a:r>
              <a:rPr lang="en-US" sz="1800" dirty="0"/>
              <a:t>GLR Regional Director:  Jack Morgan</a:t>
            </a:r>
          </a:p>
          <a:p>
            <a:pPr marL="0" lvl="0" indent="0">
              <a:buNone/>
            </a:pPr>
            <a:endParaRPr lang="en-US" sz="1800" b="1" dirty="0"/>
          </a:p>
        </p:txBody>
      </p:sp>
      <p:sp>
        <p:nvSpPr>
          <p:cNvPr id="1048591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 - Legacy Training – Chapter Secretary – 21 </a:t>
            </a:r>
          </a:p>
        </p:txBody>
      </p:sp>
      <p:pic>
        <p:nvPicPr>
          <p:cNvPr id="2097154" name="Picture 209715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880098" y="2652656"/>
            <a:ext cx="1685922" cy="2909943"/>
          </a:xfrm>
          <a:prstGeom prst="rect">
            <a:avLst/>
          </a:prstGeom>
        </p:spPr>
      </p:pic>
      <p:pic>
        <p:nvPicPr>
          <p:cNvPr id="2097155" name="Picture 2097154"/>
          <p:cNvPicPr>
            <a:picLocks/>
          </p:cNvPicPr>
          <p:nvPr/>
        </p:nvPicPr>
        <p:blipFill rotWithShape="1">
          <a:blip r:embed="rId4"/>
          <a:srcRect b="2552"/>
          <a:stretch/>
        </p:blipFill>
        <p:spPr>
          <a:xfrm>
            <a:off x="5149593" y="2652658"/>
            <a:ext cx="1730503" cy="2909942"/>
          </a:xfrm>
          <a:prstGeom prst="rect">
            <a:avLst/>
          </a:prstGeom>
        </p:spPr>
      </p:pic>
      <p:pic>
        <p:nvPicPr>
          <p:cNvPr id="2097156" name="Picture 2097155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149594" y="999570"/>
            <a:ext cx="3461006" cy="165308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1048613" name="Content Placeholder 2"/>
          <p:cNvSpPr>
            <a:spLocks noGrp="1"/>
          </p:cNvSpPr>
          <p:nvPr>
            <p:ph idx="1"/>
          </p:nvPr>
        </p:nvSpPr>
        <p:spPr>
          <a:xfrm>
            <a:off x="392546" y="1371600"/>
            <a:ext cx="8218054" cy="3720677"/>
          </a:xfrm>
        </p:spPr>
        <p:txBody>
          <a:bodyPr>
            <a:normAutofit fontScale="92500"/>
          </a:bodyPr>
          <a:lstStyle/>
          <a:p>
            <a:r>
              <a:rPr lang="en-US" dirty="0"/>
              <a:t>Refer to your Chapter Bylaws for responsibilities</a:t>
            </a:r>
          </a:p>
          <a:p>
            <a:r>
              <a:rPr lang="en-US" dirty="0"/>
              <a:t>Work with your Chapter Board and Committee Chairs</a:t>
            </a:r>
          </a:p>
          <a:p>
            <a:r>
              <a:rPr lang="en-US" altLang="zh-CN" dirty="0"/>
              <a:t>Know your calendar – Chapter/Region/Institute</a:t>
            </a:r>
            <a:endParaRPr lang="zh-CN" altLang="en-US" dirty="0"/>
          </a:p>
          <a:p>
            <a:r>
              <a:rPr lang="en-US" dirty="0"/>
              <a:t>Conduct and document effective Board Meetings</a:t>
            </a:r>
            <a:endParaRPr lang="zh-CN" altLang="en-US" dirty="0"/>
          </a:p>
          <a:p>
            <a:r>
              <a:rPr lang="en-US" altLang="en-US" dirty="0"/>
              <a:t>Be prepared to assist with additional documentation</a:t>
            </a:r>
            <a:endParaRPr lang="zh-CN" altLang="en-US" dirty="0"/>
          </a:p>
          <a:p>
            <a:r>
              <a:rPr lang="en-US" dirty="0"/>
              <a:t>Get to know your available resources at Chapter, Regional, and Institute levels</a:t>
            </a:r>
            <a:endParaRPr lang="zh-CN" alt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4861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 - Legacy Training – Chapter Secretary – 22 </a:t>
            </a:r>
          </a:p>
        </p:txBody>
      </p:sp>
    </p:spTree>
    <p:extLst>
      <p:ext uri="{BB962C8B-B14F-4D97-AF65-F5344CB8AC3E}">
        <p14:creationId xmlns:p14="http://schemas.microsoft.com/office/powerpoint/2010/main" val="31192831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Final Questions  / Comments</a:t>
            </a:r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76200" y="4267200"/>
            <a:ext cx="4876800" cy="25146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5000"/>
          </a:bodyPr>
          <a:lstStyle>
            <a:lvl1pPr marL="0" indent="0" algn="l" defTabSz="914400">
              <a:buFont typeface="Arial" pitchFamily="34" charset="0"/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 defTabSz="914400">
              <a:buFont typeface="Arial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defTabSz="914400">
              <a:buFont typeface="Arial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defTabSz="914400">
              <a:buFont typeface="Arial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defTabSz="914400">
              <a:buFont typeface="Arial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defTabSz="914400">
              <a:buFont typeface="Arial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defTabSz="914400">
              <a:buFont typeface="Arial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defTabSz="914400">
              <a:buFont typeface="Arial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defTabSz="914400">
              <a:buFont typeface="Arial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en-US" b="1" dirty="0">
                <a:solidFill>
                  <a:srgbClr val="000000"/>
                </a:solidFill>
              </a:rPr>
              <a:t>Best Practices And </a:t>
            </a:r>
          </a:p>
          <a:p>
            <a:pPr algn="l"/>
            <a:r>
              <a:rPr lang="en-US" b="1" dirty="0">
                <a:solidFill>
                  <a:srgbClr val="000000"/>
                </a:solidFill>
              </a:rPr>
              <a:t>How To Be An Effective </a:t>
            </a:r>
          </a:p>
          <a:p>
            <a:pPr algn="l"/>
            <a:r>
              <a:rPr lang="en-US" b="1" dirty="0">
                <a:solidFill>
                  <a:srgbClr val="000000"/>
                </a:solidFill>
              </a:rPr>
              <a:t>Chapter Secretary</a:t>
            </a:r>
          </a:p>
          <a:p>
            <a:pPr algn="l"/>
            <a:endParaRPr lang="en-US" b="1" dirty="0">
              <a:solidFill>
                <a:srgbClr val="000000"/>
              </a:solidFill>
            </a:endParaRPr>
          </a:p>
          <a:p>
            <a:pPr algn="l"/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1048619" name="Content Placeholder 2"/>
          <p:cNvSpPr>
            <a:spLocks noGrp="1"/>
          </p:cNvSpPr>
          <p:nvPr>
            <p:ph idx="1"/>
          </p:nvPr>
        </p:nvSpPr>
        <p:spPr>
          <a:xfrm>
            <a:off x="384918" y="1099986"/>
            <a:ext cx="4796682" cy="5029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Congratulations! 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600" dirty="0"/>
              <a:t>So you’ve accepted the position of </a:t>
            </a:r>
            <a:r>
              <a:rPr lang="en-US" sz="1600" b="1" dirty="0"/>
              <a:t>Chapter Secretary </a:t>
            </a:r>
            <a:r>
              <a:rPr lang="en-US" sz="1600" dirty="0"/>
              <a:t>for your </a:t>
            </a:r>
            <a:r>
              <a:rPr lang="en-US" sz="1600" b="0" dirty="0"/>
              <a:t>CSI</a:t>
            </a:r>
            <a:r>
              <a:rPr lang="en-US" sz="1600" dirty="0"/>
              <a:t> chapter! </a:t>
            </a:r>
          </a:p>
          <a:p>
            <a:pPr marL="0" indent="0">
              <a:buNone/>
            </a:pPr>
            <a:endParaRPr lang="zh-CN" altLang="en-US" sz="1600" dirty="0"/>
          </a:p>
          <a:p>
            <a:pPr marL="0" indent="0">
              <a:buNone/>
            </a:pPr>
            <a:r>
              <a:rPr lang="en-US" sz="1600" dirty="0"/>
              <a:t>Each year, over 130 of you take office and “carry the torch” as Secretary for </a:t>
            </a:r>
            <a:r>
              <a:rPr lang="en-US" sz="1600" b="0" dirty="0"/>
              <a:t>CSI</a:t>
            </a:r>
            <a:r>
              <a:rPr lang="en-US" sz="1600" dirty="0"/>
              <a:t> Chapters across the country.  </a:t>
            </a:r>
            <a:endParaRPr lang="zh-CN" alt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Serving as a </a:t>
            </a:r>
            <a:r>
              <a:rPr lang="en-US" sz="1600" b="1" dirty="0"/>
              <a:t>Chapter Secretary </a:t>
            </a:r>
            <a:r>
              <a:rPr lang="en-US" sz="1600" dirty="0"/>
              <a:t>is a great honor, and an opportunity to not only have an impact on </a:t>
            </a:r>
            <a:r>
              <a:rPr lang="en-US" sz="1600" b="0" dirty="0"/>
              <a:t>CSI</a:t>
            </a:r>
            <a:r>
              <a:rPr lang="en-US" sz="1600" dirty="0"/>
              <a:t> but enhance your own leadership skills. 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This guide will provide you with the tools you need to succeed in this important job. </a:t>
            </a:r>
          </a:p>
          <a:p>
            <a:pPr marL="0" indent="0">
              <a:buNone/>
            </a:pPr>
            <a:endParaRPr lang="en-US" sz="1894" dirty="0"/>
          </a:p>
        </p:txBody>
      </p:sp>
      <p:sp>
        <p:nvSpPr>
          <p:cNvPr id="104862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Region- Legacy Training – Chapter Secretary – 3 </a:t>
            </a:r>
          </a:p>
        </p:txBody>
      </p:sp>
      <p:pic>
        <p:nvPicPr>
          <p:cNvPr id="2097159" name="Picture 4" descr="¿Qué es un Plan de Relaciones Públicas? | Todo Marketi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0275" y="1099987"/>
            <a:ext cx="2143125" cy="2143125"/>
          </a:xfrm>
          <a:prstGeom prst="rect">
            <a:avLst/>
          </a:prstGeom>
        </p:spPr>
      </p:pic>
      <p:pic>
        <p:nvPicPr>
          <p:cNvPr id="2097160" name="Picture 2097159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553957" y="3428999"/>
            <a:ext cx="3061866" cy="22374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RESPONSIBILITES</a:t>
            </a:r>
          </a:p>
        </p:txBody>
      </p:sp>
      <p:sp>
        <p:nvSpPr>
          <p:cNvPr id="1048625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5715000" cy="5029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General Duties of the Chapter Secretary</a:t>
            </a:r>
          </a:p>
          <a:p>
            <a:pPr marL="0" indent="0">
              <a:buNone/>
            </a:pPr>
            <a:endParaRPr lang="en-US" sz="1600" b="1" dirty="0"/>
          </a:p>
          <a:p>
            <a:r>
              <a:rPr lang="en-US" sz="1600" dirty="0"/>
              <a:t>See that notices are sent in advance of all meetings of the board and of the chapter and keep accurate minutes thereof; </a:t>
            </a:r>
            <a:endParaRPr lang="zh-CN" altLang="en-US" sz="1600" dirty="0"/>
          </a:p>
          <a:p>
            <a:r>
              <a:rPr lang="en-US" sz="1600" dirty="0"/>
              <a:t>Maintain a file of all chapter correspondence; </a:t>
            </a:r>
          </a:p>
          <a:p>
            <a:r>
              <a:rPr lang="en-US" sz="1600" dirty="0"/>
              <a:t>Keep a roster of members and committees; </a:t>
            </a:r>
          </a:p>
          <a:p>
            <a:r>
              <a:rPr lang="en-US" sz="1600" dirty="0"/>
              <a:t>Co-sign all agreements and formal instruments, except those pertaining to the office of the Treasurer; </a:t>
            </a:r>
          </a:p>
          <a:p>
            <a:r>
              <a:rPr lang="en-US" sz="1600" dirty="0"/>
              <a:t>Submit a report of office at the annual meetings of the chapter and region;</a:t>
            </a:r>
            <a:endParaRPr lang="zh-CN" altLang="en-US" sz="1600" dirty="0"/>
          </a:p>
          <a:p>
            <a:r>
              <a:rPr lang="en-US" sz="1600" dirty="0"/>
              <a:t>Perform other duties as assigned by the board;</a:t>
            </a:r>
            <a:endParaRPr lang="zh-CN" altLang="en-US" sz="1600" dirty="0"/>
          </a:p>
          <a:p>
            <a:r>
              <a:rPr lang="en-US" sz="1600" dirty="0"/>
              <a:t>Shall serve for a term of two years (FY = July 1</a:t>
            </a:r>
            <a:r>
              <a:rPr lang="en-US" sz="1600" baseline="30000" dirty="0"/>
              <a:t>st</a:t>
            </a:r>
            <a:r>
              <a:rPr lang="en-US" sz="1600" dirty="0"/>
              <a:t>-June 30</a:t>
            </a:r>
            <a:r>
              <a:rPr lang="en-US" sz="1600" baseline="30000" dirty="0"/>
              <a:t>th</a:t>
            </a:r>
            <a:r>
              <a:rPr lang="en-US" sz="1600" dirty="0"/>
              <a:t>) per chapter bylaws</a:t>
            </a:r>
          </a:p>
        </p:txBody>
      </p:sp>
      <p:sp>
        <p:nvSpPr>
          <p:cNvPr id="104862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 - Legacy Training – Chapter Secretary – 4 </a:t>
            </a:r>
          </a:p>
        </p:txBody>
      </p:sp>
      <p:pic>
        <p:nvPicPr>
          <p:cNvPr id="2097161" name="Picture 5" descr="5 Tips to Figuring SEO Into Your Business Management Tim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74866" y="2025608"/>
            <a:ext cx="2377440" cy="237558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RESPONSIBILITES</a:t>
            </a:r>
          </a:p>
        </p:txBody>
      </p:sp>
      <p:sp>
        <p:nvSpPr>
          <p:cNvPr id="1048631" name="Content Placeholder 2"/>
          <p:cNvSpPr>
            <a:spLocks noGrp="1"/>
          </p:cNvSpPr>
          <p:nvPr>
            <p:ph idx="1"/>
          </p:nvPr>
        </p:nvSpPr>
        <p:spPr>
          <a:xfrm>
            <a:off x="284792" y="1066798"/>
            <a:ext cx="5867400" cy="5029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Keeper of Chapter Records</a:t>
            </a:r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1600" b="1" dirty="0"/>
              <a:t>Best Practices:</a:t>
            </a:r>
          </a:p>
          <a:p>
            <a:r>
              <a:rPr lang="en-US" sz="1600" b="1" dirty="0">
                <a:solidFill>
                  <a:srgbClr val="FF0000"/>
                </a:solidFill>
              </a:rPr>
              <a:t>GO ELECTRONIC! </a:t>
            </a:r>
            <a:endParaRPr lang="zh-CN" altLang="en-US" sz="1600" b="1" dirty="0">
              <a:solidFill>
                <a:srgbClr val="FF0000"/>
              </a:solidFill>
            </a:endParaRPr>
          </a:p>
          <a:p>
            <a:r>
              <a:rPr lang="en-US" sz="1600" dirty="0"/>
              <a:t>Maintain files on your computer or the cloud</a:t>
            </a:r>
          </a:p>
          <a:p>
            <a:r>
              <a:rPr lang="en-US" sz="1600" dirty="0"/>
              <a:t>Backup regularly to a portable hard drive or flash drive</a:t>
            </a:r>
          </a:p>
          <a:p>
            <a:r>
              <a:rPr lang="en-US" sz="1600" dirty="0"/>
              <a:t>Pass on past and current records to successor</a:t>
            </a:r>
          </a:p>
          <a:p>
            <a:r>
              <a:rPr lang="en-US" sz="1600" dirty="0"/>
              <a:t>Scan and file loose documents</a:t>
            </a:r>
          </a:p>
          <a:p>
            <a:r>
              <a:rPr lang="en-US" sz="1600" dirty="0"/>
              <a:t>Files:</a:t>
            </a:r>
          </a:p>
          <a:p>
            <a:pPr lvl="1"/>
            <a:r>
              <a:rPr lang="en-US" sz="1600" dirty="0"/>
              <a:t>Meeting Minutes</a:t>
            </a:r>
          </a:p>
          <a:p>
            <a:pPr lvl="1"/>
            <a:r>
              <a:rPr lang="en-US" sz="1600" dirty="0"/>
              <a:t>Committee Reports</a:t>
            </a:r>
          </a:p>
          <a:p>
            <a:pPr lvl="1"/>
            <a:r>
              <a:rPr lang="en-US" sz="1600" dirty="0"/>
              <a:t>Treasurer Reports</a:t>
            </a:r>
          </a:p>
          <a:p>
            <a:pPr lvl="1"/>
            <a:r>
              <a:rPr lang="en-US" sz="1600" dirty="0"/>
              <a:t>Newsletters and Communications</a:t>
            </a:r>
          </a:p>
          <a:p>
            <a:pPr lvl="1"/>
            <a:r>
              <a:rPr lang="en-US" sz="1600" dirty="0"/>
              <a:t>Membership Rosters</a:t>
            </a:r>
          </a:p>
        </p:txBody>
      </p:sp>
      <p:sp>
        <p:nvSpPr>
          <p:cNvPr id="1048632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 - Legacy Training – Chapter Secretary – 5 </a:t>
            </a:r>
          </a:p>
        </p:txBody>
      </p:sp>
      <p:pic>
        <p:nvPicPr>
          <p:cNvPr id="2097162" name="Picture 6" descr="Les actes dels plens dels ens locals a Interne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823" y="1798318"/>
            <a:ext cx="2377440" cy="17830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RESPONSIBILITES</a:t>
            </a:r>
          </a:p>
        </p:txBody>
      </p:sp>
      <p:sp>
        <p:nvSpPr>
          <p:cNvPr id="1048637" name="Content Placeholder 2"/>
          <p:cNvSpPr>
            <a:spLocks noGrp="1"/>
          </p:cNvSpPr>
          <p:nvPr>
            <p:ph idx="1"/>
          </p:nvPr>
        </p:nvSpPr>
        <p:spPr>
          <a:xfrm>
            <a:off x="348269" y="1028699"/>
            <a:ext cx="5867400" cy="5029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Related Duties of the Chapter Secretary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The Secretary shall work closely with:</a:t>
            </a:r>
            <a:endParaRPr lang="zh-CN" altLang="en-US" sz="1600" dirty="0"/>
          </a:p>
          <a:p>
            <a:r>
              <a:rPr lang="en-US" sz="1600" b="1" dirty="0"/>
              <a:t>Chapter President </a:t>
            </a:r>
          </a:p>
          <a:p>
            <a:pPr lvl="1"/>
            <a:r>
              <a:rPr lang="en-US" sz="1600" dirty="0"/>
              <a:t>Preparing for board meetings</a:t>
            </a:r>
            <a:endParaRPr lang="zh-CN" altLang="en-US" sz="1600" dirty="0"/>
          </a:p>
          <a:p>
            <a:r>
              <a:rPr lang="en-US" sz="1600" b="1" dirty="0"/>
              <a:t>Chapter Treasurer</a:t>
            </a:r>
          </a:p>
          <a:p>
            <a:pPr lvl="1"/>
            <a:r>
              <a:rPr lang="en-US" sz="1600" dirty="0"/>
              <a:t>Recording financial reports</a:t>
            </a:r>
          </a:p>
          <a:p>
            <a:r>
              <a:rPr lang="en-US" sz="1600" b="1" dirty="0"/>
              <a:t>Awards Committee </a:t>
            </a:r>
          </a:p>
          <a:p>
            <a:pPr lvl="1"/>
            <a:r>
              <a:rPr lang="en-US" sz="1600" dirty="0"/>
              <a:t>Maintaining chapter records</a:t>
            </a:r>
            <a:endParaRPr lang="zh-CN" altLang="en-US" sz="1600" dirty="0"/>
          </a:p>
          <a:p>
            <a:r>
              <a:rPr lang="en-US" sz="1600" b="1" dirty="0"/>
              <a:t>Communications/Publications Committee</a:t>
            </a:r>
          </a:p>
          <a:p>
            <a:pPr lvl="1"/>
            <a:r>
              <a:rPr lang="en-US" sz="1600" dirty="0"/>
              <a:t>Publishing meeting minutes</a:t>
            </a:r>
          </a:p>
          <a:p>
            <a:r>
              <a:rPr lang="en-US" sz="1600" b="1" dirty="0"/>
              <a:t>Membership Committee </a:t>
            </a:r>
          </a:p>
          <a:p>
            <a:pPr lvl="1"/>
            <a:r>
              <a:rPr lang="en-US" sz="1600" dirty="0"/>
              <a:t>Membership records</a:t>
            </a:r>
            <a:r>
              <a:rPr lang="en-US" sz="1800" dirty="0"/>
              <a:t>	</a:t>
            </a:r>
          </a:p>
        </p:txBody>
      </p:sp>
      <p:sp>
        <p:nvSpPr>
          <p:cNvPr id="1048638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 - Legacy Training – Chapter Secretary – 6 </a:t>
            </a:r>
          </a:p>
        </p:txBody>
      </p:sp>
      <p:pic>
        <p:nvPicPr>
          <p:cNvPr id="2097163" name="Picture 4" descr="Teamwork and team spirit | Teamwork and team spirit ...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10200" y="1752600"/>
            <a:ext cx="3121152" cy="233781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CALENDAR</a:t>
            </a:r>
          </a:p>
        </p:txBody>
      </p:sp>
      <p:sp>
        <p:nvSpPr>
          <p:cNvPr id="104864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5029200" cy="5029199"/>
          </a:xfrm>
        </p:spPr>
        <p:txBody>
          <a:bodyPr>
            <a:normAutofit fontScale="94444"/>
          </a:bodyPr>
          <a:lstStyle/>
          <a:p>
            <a:pPr marL="0" indent="0">
              <a:buNone/>
            </a:pPr>
            <a:r>
              <a:rPr lang="en-US" sz="2553" b="1" dirty="0"/>
              <a:t>First Quarter</a:t>
            </a:r>
          </a:p>
          <a:p>
            <a:pPr marL="0" indent="0">
              <a:buNone/>
            </a:pPr>
            <a:r>
              <a:rPr lang="en-US" sz="1700" b="1" dirty="0"/>
              <a:t>July - Starting Up</a:t>
            </a:r>
          </a:p>
          <a:p>
            <a:r>
              <a:rPr lang="en-US" altLang="en-US" sz="1700" dirty="0"/>
              <a:t>Chapter board meeting</a:t>
            </a:r>
            <a:endParaRPr lang="zh-CN" altLang="en-US" sz="1700" dirty="0"/>
          </a:p>
          <a:p>
            <a:r>
              <a:rPr lang="en-US" sz="1700" dirty="0"/>
              <a:t>On-board new chapter leadership</a:t>
            </a:r>
          </a:p>
          <a:p>
            <a:r>
              <a:rPr lang="en-US" sz="1700" dirty="0"/>
              <a:t>Institute Outstanding Chapter Commendation (OCC) submission due</a:t>
            </a:r>
          </a:p>
          <a:p>
            <a:pPr marL="0" indent="0">
              <a:buNone/>
            </a:pPr>
            <a:r>
              <a:rPr lang="en-US" sz="1700" b="1" dirty="0"/>
              <a:t>August</a:t>
            </a:r>
          </a:p>
          <a:p>
            <a:r>
              <a:rPr lang="en-US" altLang="en-US" sz="1700" dirty="0"/>
              <a:t>Chapter board meeting</a:t>
            </a:r>
            <a:endParaRPr lang="zh-CN" altLang="en-US" sz="1700" dirty="0"/>
          </a:p>
          <a:p>
            <a:r>
              <a:rPr lang="en-US" sz="1700" dirty="0"/>
              <a:t>Chapter leadership planning retreat</a:t>
            </a:r>
          </a:p>
          <a:p>
            <a:pPr marL="0" indent="0">
              <a:buNone/>
            </a:pPr>
            <a:r>
              <a:rPr lang="en-US" sz="1700" b="1" dirty="0"/>
              <a:t>September</a:t>
            </a:r>
          </a:p>
          <a:p>
            <a:r>
              <a:rPr lang="en-US" altLang="en-US" sz="1700" dirty="0"/>
              <a:t>Chapter board meeting</a:t>
            </a:r>
            <a:endParaRPr lang="zh-CN" altLang="en-US" sz="1700" dirty="0"/>
          </a:p>
          <a:p>
            <a:r>
              <a:rPr lang="en-US" sz="1700" dirty="0"/>
              <a:t>CONSTRUCT/ Regional Caucus</a:t>
            </a:r>
          </a:p>
        </p:txBody>
      </p:sp>
      <p:sp>
        <p:nvSpPr>
          <p:cNvPr id="104864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 - Legacy Training – Chapter Secretary – 7 </a:t>
            </a:r>
          </a:p>
        </p:txBody>
      </p:sp>
      <p:pic>
        <p:nvPicPr>
          <p:cNvPr id="2097164" name="Picture 5" descr="404 Not Foun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1223554"/>
            <a:ext cx="2971800" cy="22288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CALENDAR</a:t>
            </a:r>
          </a:p>
        </p:txBody>
      </p:sp>
      <p:sp>
        <p:nvSpPr>
          <p:cNvPr id="104864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5029200" cy="5029199"/>
          </a:xfrm>
        </p:spPr>
        <p:txBody>
          <a:bodyPr>
            <a:normAutofit fontScale="94444"/>
          </a:bodyPr>
          <a:lstStyle/>
          <a:p>
            <a:pPr marL="0" indent="0">
              <a:buNone/>
            </a:pPr>
            <a:r>
              <a:rPr lang="en-US" sz="2553" b="1" dirty="0"/>
              <a:t>Second Quarter</a:t>
            </a:r>
          </a:p>
          <a:p>
            <a:pPr marL="0" indent="0">
              <a:buNone/>
            </a:pPr>
            <a:r>
              <a:rPr lang="en-US" sz="1700" b="1" dirty="0"/>
              <a:t>October</a:t>
            </a:r>
          </a:p>
          <a:p>
            <a:r>
              <a:rPr lang="en-US" altLang="en-US" sz="1700" dirty="0"/>
              <a:t>Chapter board meeting</a:t>
            </a:r>
            <a:endParaRPr lang="zh-CN" altLang="en-US" sz="1700" dirty="0"/>
          </a:p>
          <a:p>
            <a:pPr marL="0" indent="0">
              <a:buNone/>
            </a:pPr>
            <a:r>
              <a:rPr lang="en-US" sz="1700" b="1" dirty="0"/>
              <a:t>November</a:t>
            </a:r>
          </a:p>
          <a:p>
            <a:r>
              <a:rPr lang="en-US" altLang="en-US" sz="1700" dirty="0"/>
              <a:t>Chapter board meeting</a:t>
            </a:r>
            <a:endParaRPr lang="zh-CN" altLang="en-US" sz="1700" dirty="0"/>
          </a:p>
          <a:p>
            <a:pPr marL="0" indent="0">
              <a:buNone/>
            </a:pPr>
            <a:r>
              <a:rPr lang="en-US" sz="1700" b="1" dirty="0"/>
              <a:t>December</a:t>
            </a:r>
          </a:p>
          <a:p>
            <a:r>
              <a:rPr lang="en-US" altLang="en-US" sz="1700" dirty="0"/>
              <a:t>Chapter board meeting</a:t>
            </a:r>
            <a:endParaRPr lang="zh-CN" altLang="en-US" sz="1700" dirty="0"/>
          </a:p>
        </p:txBody>
      </p:sp>
      <p:sp>
        <p:nvSpPr>
          <p:cNvPr id="104864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 - Legacy Training – Chapter Secretary – 8 </a:t>
            </a:r>
          </a:p>
        </p:txBody>
      </p:sp>
      <p:pic>
        <p:nvPicPr>
          <p:cNvPr id="2097164" name="Picture 5" descr="404 Not Foun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1223554"/>
            <a:ext cx="2971800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101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CALENDAR</a:t>
            </a:r>
          </a:p>
        </p:txBody>
      </p:sp>
      <p:sp>
        <p:nvSpPr>
          <p:cNvPr id="1048649" name="Content Placeholder 2"/>
          <p:cNvSpPr>
            <a:spLocks noGrp="1"/>
          </p:cNvSpPr>
          <p:nvPr>
            <p:ph idx="1"/>
          </p:nvPr>
        </p:nvSpPr>
        <p:spPr>
          <a:xfrm>
            <a:off x="405650" y="1143001"/>
            <a:ext cx="5156950" cy="4495800"/>
          </a:xfrm>
        </p:spPr>
        <p:txBody>
          <a:bodyPr>
            <a:normAutofit fontScale="94722"/>
          </a:bodyPr>
          <a:lstStyle/>
          <a:p>
            <a:pPr marL="0" indent="0">
              <a:buNone/>
            </a:pPr>
            <a:r>
              <a:rPr lang="en-US" sz="2500" b="1" dirty="0"/>
              <a:t>Third</a:t>
            </a:r>
            <a:r>
              <a:rPr lang="en-US" sz="3076" b="1" dirty="0"/>
              <a:t> </a:t>
            </a:r>
            <a:r>
              <a:rPr lang="en-US" sz="2500" b="1" dirty="0"/>
              <a:t>Quarter</a:t>
            </a:r>
            <a:endParaRPr lang="en-US" sz="2500" dirty="0"/>
          </a:p>
          <a:p>
            <a:pPr marL="0" indent="0">
              <a:buNone/>
            </a:pPr>
            <a:r>
              <a:rPr lang="en-US" sz="1700" b="1" dirty="0"/>
              <a:t>January</a:t>
            </a:r>
          </a:p>
          <a:p>
            <a:r>
              <a:rPr lang="en-US" altLang="en-US" sz="1700" dirty="0"/>
              <a:t>Chapter board meeting</a:t>
            </a:r>
            <a:endParaRPr lang="zh-CN" altLang="en-US" sz="1700" dirty="0"/>
          </a:p>
          <a:p>
            <a:r>
              <a:rPr lang="en-US" sz="1700" dirty="0"/>
              <a:t>Call for chapter board nominations</a:t>
            </a:r>
          </a:p>
          <a:p>
            <a:pPr marL="0" indent="0">
              <a:buNone/>
            </a:pPr>
            <a:r>
              <a:rPr lang="en-US" sz="1700" b="1" dirty="0"/>
              <a:t>February</a:t>
            </a:r>
          </a:p>
          <a:p>
            <a:r>
              <a:rPr lang="en-US" altLang="en-US" sz="1700" dirty="0"/>
              <a:t>Chapter board meeting</a:t>
            </a:r>
            <a:endParaRPr lang="zh-CN" altLang="en-US" sz="1700" dirty="0"/>
          </a:p>
          <a:p>
            <a:r>
              <a:rPr lang="en-US" sz="1700" dirty="0"/>
              <a:t>Chapter board approval of nominations</a:t>
            </a:r>
          </a:p>
          <a:p>
            <a:pPr marL="0" indent="0">
              <a:buNone/>
            </a:pPr>
            <a:r>
              <a:rPr lang="en-US" sz="1700" b="1" dirty="0"/>
              <a:t>March</a:t>
            </a:r>
          </a:p>
          <a:p>
            <a:r>
              <a:rPr lang="en-US" altLang="en-US" sz="1700" dirty="0"/>
              <a:t>Chapter board meeting</a:t>
            </a:r>
            <a:endParaRPr lang="zh-CN" altLang="en-US" sz="1700" dirty="0"/>
          </a:p>
          <a:p>
            <a:r>
              <a:rPr lang="en-US" sz="1700" dirty="0"/>
              <a:t>Publish chapter board nominations</a:t>
            </a:r>
          </a:p>
          <a:p>
            <a:r>
              <a:rPr lang="en-US" sz="1700" dirty="0"/>
              <a:t>Regional Awards submissions due</a:t>
            </a:r>
          </a:p>
        </p:txBody>
      </p:sp>
      <p:sp>
        <p:nvSpPr>
          <p:cNvPr id="104865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Southeast- Legacy Training – Chapter Secretary – 9 </a:t>
            </a:r>
          </a:p>
        </p:txBody>
      </p:sp>
      <p:pic>
        <p:nvPicPr>
          <p:cNvPr id="2097165" name="Picture 5" descr="404 Not Foun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1223554"/>
            <a:ext cx="2971800" cy="22288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1552</Words>
  <Application>Microsoft Office PowerPoint</Application>
  <PresentationFormat>On-screen Show (4:3)</PresentationFormat>
  <Paragraphs>341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CHAPTER SECRETARY CSI SOUTHEAST REGION LEGACY TRAINING</vt:lpstr>
      <vt:lpstr>LEARNING OBJECTIVES</vt:lpstr>
      <vt:lpstr>INTRODUCTION</vt:lpstr>
      <vt:lpstr>RESPONSIBILITES</vt:lpstr>
      <vt:lpstr>RESPONSIBILITES</vt:lpstr>
      <vt:lpstr>RESPONSIBILITES</vt:lpstr>
      <vt:lpstr>CALENDAR</vt:lpstr>
      <vt:lpstr>CALENDAR</vt:lpstr>
      <vt:lpstr>CALENDAR</vt:lpstr>
      <vt:lpstr>CALENDAR</vt:lpstr>
      <vt:lpstr>BOARD MEETINGS</vt:lpstr>
      <vt:lpstr>BOARD MEETINGS</vt:lpstr>
      <vt:lpstr>BOARD MEETINGS</vt:lpstr>
      <vt:lpstr>BOARD MEETINGS</vt:lpstr>
      <vt:lpstr>BOARD MEETINGS</vt:lpstr>
      <vt:lpstr>DOCUMENTATION</vt:lpstr>
      <vt:lpstr>DOCUMENTATION</vt:lpstr>
      <vt:lpstr>DOCUMENTATION</vt:lpstr>
      <vt:lpstr>RESOURCES</vt:lpstr>
      <vt:lpstr>RESOURCES</vt:lpstr>
      <vt:lpstr>RESOURCES</vt:lpstr>
      <vt:lpstr>SUMMARY</vt:lpstr>
      <vt:lpstr>Final Questions  / Comments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McGoldrick</dc:creator>
  <cp:lastModifiedBy>Holly Gotfredson</cp:lastModifiedBy>
  <cp:revision>28</cp:revision>
  <cp:lastPrinted>2019-04-16T17:13:11Z</cp:lastPrinted>
  <dcterms:created xsi:type="dcterms:W3CDTF">2012-11-09T14:16:46Z</dcterms:created>
  <dcterms:modified xsi:type="dcterms:W3CDTF">2021-05-21T19:58:54Z</dcterms:modified>
</cp:coreProperties>
</file>