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1" r:id="rId3"/>
    <p:sldId id="291" r:id="rId4"/>
    <p:sldId id="292" r:id="rId5"/>
    <p:sldId id="272" r:id="rId6"/>
    <p:sldId id="257" r:id="rId7"/>
    <p:sldId id="264" r:id="rId8"/>
    <p:sldId id="265" r:id="rId9"/>
    <p:sldId id="268" r:id="rId10"/>
    <p:sldId id="280" r:id="rId11"/>
    <p:sldId id="273" r:id="rId12"/>
    <p:sldId id="281" r:id="rId13"/>
    <p:sldId id="274" r:id="rId14"/>
    <p:sldId id="275" r:id="rId15"/>
    <p:sldId id="282" r:id="rId16"/>
    <p:sldId id="276" r:id="rId17"/>
    <p:sldId id="277" r:id="rId18"/>
    <p:sldId id="269" r:id="rId19"/>
    <p:sldId id="283" r:id="rId20"/>
    <p:sldId id="279" r:id="rId21"/>
    <p:sldId id="29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0" d="100"/>
          <a:sy n="90" d="100"/>
        </p:scale>
        <p:origin x="-374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9B7EB-CA77-47EC-AC30-56B44DD826E7}" type="datetimeFigureOut">
              <a:rPr lang="en-US" smtClean="0"/>
              <a:pPr/>
              <a:t>5/21/2021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962F4-3079-4FD5-B1E7-9BAF9A8943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99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7825D-BBF7-44E0-91AC-967793EDC468}" type="datetimeFigureOut">
              <a:rPr lang="en-US" smtClean="0"/>
              <a:pPr/>
              <a:t>5/21/2021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028A2-F58C-4CEE-9E08-D484BD0D90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926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326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67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67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393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are some</a:t>
            </a:r>
            <a:r>
              <a:rPr lang="en-US" baseline="0" dirty="0"/>
              <a:t> Pillars to build your year around. These are five in the Great Lakes Region that require specific attention.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67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67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Contact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8028A2-F58C-4CEE-9E08-D484BD0D90B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83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91600" cy="4038599"/>
          </a:xfrm>
        </p:spPr>
        <p:txBody>
          <a:bodyPr anchor="ctr"/>
          <a:lstStyle>
            <a:lvl1pPr algn="ctr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14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1772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I 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91600" cy="403860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1460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5579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SI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29670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76250"/>
            <a:ext cx="8610600" cy="68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219200"/>
            <a:ext cx="42672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35904" y="457200"/>
            <a:ext cx="4395537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284929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81000"/>
            <a:ext cx="8610600" cy="68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35904" y="457200"/>
            <a:ext cx="4395537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1556960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179654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Footer text can be set to customize bottom slide content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3670253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" y="304800"/>
            <a:ext cx="89916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91600" cy="502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6324599"/>
            <a:ext cx="7772400" cy="457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Footer text can be set to customize bottom slide content on a case by case basis</a:t>
            </a:r>
          </a:p>
        </p:txBody>
      </p:sp>
    </p:spTree>
    <p:extLst>
      <p:ext uri="{BB962C8B-B14F-4D97-AF65-F5344CB8AC3E}">
        <p14:creationId xmlns:p14="http://schemas.microsoft.com/office/powerpoint/2010/main" val="104197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6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800" b="1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91600" cy="4038600"/>
          </a:xfrm>
        </p:spPr>
        <p:txBody>
          <a:bodyPr anchor="ctr"/>
          <a:lstStyle/>
          <a:p>
            <a:r>
              <a:rPr lang="en-US" dirty="0"/>
              <a:t>Southeast Region </a:t>
            </a:r>
            <a:br>
              <a:rPr lang="en-US" dirty="0"/>
            </a:br>
            <a:r>
              <a:rPr lang="en-US" dirty="0"/>
              <a:t>Treasurer</a:t>
            </a:r>
            <a:br>
              <a:rPr lang="en-US" dirty="0"/>
            </a:br>
            <a:r>
              <a:rPr lang="en-US" dirty="0"/>
              <a:t>Preparation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14600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Treasurer Office Duties and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2371006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2F26E-9A0B-44B3-82D7-428252450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Just the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620D2-AC6F-478F-A85A-1FFDD66A1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CSI Regions must annually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file federal Form 990 on or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before November 15</a:t>
            </a:r>
            <a:r>
              <a:rPr lang="en-US" baseline="30000" dirty="0"/>
              <a:t>th</a:t>
            </a:r>
            <a:r>
              <a:rPr lang="en-US" dirty="0"/>
              <a:t> after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the previous fiscal year.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Exception: If Region’s fiscal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year gross revenues are less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than $25,000, you do not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need to file.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D54370-AD8F-40CE-8A30-6F97211DC1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 – Legacy Training - Treasurer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397901B-3C65-473B-8EA3-F3E2BC130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6400" y="2049539"/>
            <a:ext cx="3144711" cy="162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005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Do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– Verify accounting from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previous Treasurer and transfer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signature authority and recipient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address for the bank account.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Prepare new signature cards of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authorized officers.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ADA6C5D2-72FD-44EB-9F5F-73500F81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590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11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93755-6DCE-43EB-B3F4-6F04AE05B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Do 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31609-54D3-4CAD-85AC-44DF601D36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Second – Call your Region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President and meet one-on-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one for coffee or lunch.  Talk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about financial controls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implementation as Region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Treasurer, hear about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expectations of you as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Treasurer, and do a bit of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brainstorming to move into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new fiscal year smoothly.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0BE50A-A372-45DA-8868-1116C1F322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 – Legacy Training - Treasurer</a:t>
            </a:r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7F3344EC-5D17-4FD6-A985-00E1EF120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62194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4410504E-A331-4799-9DC4-24FA7A60F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62194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592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Do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Third – IDENTIFY YOUR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RESOURCES.  Go to the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“Administrative Reference”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link on </a:t>
            </a:r>
            <a:r>
              <a:rPr lang="en-US" dirty="0" err="1"/>
              <a:t>CSINet</a:t>
            </a:r>
            <a:r>
              <a:rPr lang="en-US" dirty="0"/>
              <a:t> and read all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parts related to Regions.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It is recommended source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for information.</a:t>
            </a:r>
          </a:p>
          <a:p>
            <a:pPr>
              <a:spcBef>
                <a:spcPts val="0"/>
              </a:spcBef>
            </a:pPr>
            <a:r>
              <a:rPr lang="en-US" dirty="0"/>
              <a:t>Fourth – Set-up an internal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audit committee to perform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periodic review of business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records.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487C4264-DE4D-4324-8496-2A346703B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442" y="1447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36E57459-E6CE-4DC7-9F5A-B470EDE02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7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5ABEA581-4BF2-4B26-A46B-B1F2F4C1E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558" y="146304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8DAB7774-9CF8-40B3-BDC2-3D58CEFD1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52899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0D644983-7ABD-42CD-A511-2FAC304E4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146936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BE87E477-41BF-4C28-B7D8-FD54743E3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956" y="412639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F2942969-E902-4959-B894-844023202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356" y="410585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102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Monthly Financial Statements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 timely monthly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financial statement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preparation distributed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to the EXCOMM, including:</a:t>
            </a:r>
          </a:p>
          <a:p>
            <a:pPr marL="0" indent="0">
              <a:buNone/>
            </a:pPr>
            <a:r>
              <a:rPr lang="en-US" dirty="0"/>
              <a:t>	Balance Sheet</a:t>
            </a:r>
          </a:p>
          <a:p>
            <a:pPr marL="0" indent="0">
              <a:buNone/>
            </a:pPr>
            <a:r>
              <a:rPr lang="en-US" dirty="0"/>
              <a:t>	Income Statement</a:t>
            </a:r>
          </a:p>
          <a:p>
            <a:pPr marL="0" indent="0">
              <a:buNone/>
            </a:pPr>
            <a:r>
              <a:rPr lang="en-US" dirty="0"/>
              <a:t>	Outgo Statement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BFF5785-08BF-4951-AA68-9467F3080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6400" y="2049539"/>
            <a:ext cx="3144711" cy="162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3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D5A7D-AC3D-4782-9865-6D59A57EC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Typical GLR Treasurer Report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48F8D9-00E7-4C96-8A4E-ED4C85495C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 – Legacy Training - Treasurer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CF262E-731E-4FEA-8D07-46B860CD0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27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Place term limits 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Treasurer or person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that has checkbook control.</a:t>
            </a:r>
          </a:p>
          <a:p>
            <a:pPr>
              <a:spcBef>
                <a:spcPts val="0"/>
              </a:spcBef>
            </a:pPr>
            <a:r>
              <a:rPr lang="en-US" dirty="0"/>
              <a:t>Assure the accuracy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reliability of accounting data.</a:t>
            </a:r>
          </a:p>
          <a:p>
            <a:pPr>
              <a:spcBef>
                <a:spcPts val="0"/>
              </a:spcBef>
            </a:pPr>
            <a:r>
              <a:rPr lang="en-US" dirty="0"/>
              <a:t>Monthly Bank Reconciliation.</a:t>
            </a:r>
          </a:p>
          <a:p>
            <a:pPr>
              <a:spcBef>
                <a:spcPts val="0"/>
              </a:spcBef>
            </a:pPr>
            <a:r>
              <a:rPr lang="en-US" dirty="0"/>
              <a:t>Two signers required on checks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over a specified dollar amount.</a:t>
            </a:r>
          </a:p>
          <a:p>
            <a:pPr>
              <a:spcBef>
                <a:spcPts val="0"/>
              </a:spcBef>
            </a:pPr>
            <a:r>
              <a:rPr lang="en-US" dirty="0"/>
              <a:t>Use budgets to estimate annual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expenditures and compare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actual results.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 Legacy Training 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545D4198-946A-43EC-A5BA-33BDA97AB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2EA33B1B-C9FB-4D9A-88BE-3D5D730E0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7432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63009B42-7A0B-49C5-A9B6-C457513D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76952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508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audit committee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perform periodic review of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business records.</a:t>
            </a:r>
          </a:p>
          <a:p>
            <a:pPr>
              <a:spcBef>
                <a:spcPts val="0"/>
              </a:spcBef>
            </a:pPr>
            <a:r>
              <a:rPr lang="en-US" dirty="0"/>
              <a:t>Require support for all checks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including written approvals by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appropriate party.</a:t>
            </a:r>
          </a:p>
          <a:p>
            <a:r>
              <a:rPr lang="en-US" dirty="0"/>
              <a:t>Use forms for expense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statement reimbursement and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have them approved.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46C5649B-16EA-4E4C-A356-D16053867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29345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C96B1E24-D978-4971-9B96-6C2850542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313" y="27432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A9955737-264A-48E5-AF78-9E7C8EC7C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432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658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Banking Components: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Open and maintain all </a:t>
            </a:r>
          </a:p>
          <a:p>
            <a:pPr marL="0" indent="0">
              <a:buNone/>
            </a:pPr>
            <a:r>
              <a:rPr lang="en-US" dirty="0"/>
              <a:t>   accounts:</a:t>
            </a:r>
          </a:p>
          <a:p>
            <a:pPr marL="0" indent="0">
              <a:buNone/>
            </a:pPr>
            <a:r>
              <a:rPr lang="en-US" dirty="0"/>
              <a:t>	PNC Bank in Great </a:t>
            </a:r>
          </a:p>
          <a:p>
            <a:pPr marL="0" indent="0">
              <a:buNone/>
            </a:pPr>
            <a:r>
              <a:rPr lang="en-US" dirty="0"/>
              <a:t>          Lakes Region</a:t>
            </a:r>
          </a:p>
          <a:p>
            <a:r>
              <a:rPr lang="en-US" dirty="0"/>
              <a:t>Order Checks </a:t>
            </a:r>
          </a:p>
          <a:p>
            <a:r>
              <a:rPr lang="en-US" dirty="0"/>
              <a:t>Order Accounting Software</a:t>
            </a:r>
          </a:p>
          <a:p>
            <a:pPr marL="0" indent="0">
              <a:buNone/>
            </a:pPr>
            <a:r>
              <a:rPr lang="en-US" dirty="0"/>
              <a:t>	Quicken</a:t>
            </a:r>
          </a:p>
          <a:p>
            <a:pPr marL="0" indent="0">
              <a:buNone/>
            </a:pPr>
            <a:r>
              <a:rPr lang="en-US" dirty="0"/>
              <a:t>	Quick Books</a:t>
            </a:r>
          </a:p>
          <a:p>
            <a:r>
              <a:rPr lang="en-US" dirty="0"/>
              <a:t>Receipt Book for cash payments</a:t>
            </a:r>
          </a:p>
          <a:p>
            <a:r>
              <a:rPr lang="en-US" dirty="0"/>
              <a:t>Credit Card Payments</a:t>
            </a:r>
          </a:p>
          <a:p>
            <a:pPr marL="0" indent="0">
              <a:buNone/>
            </a:pPr>
            <a:r>
              <a:rPr lang="en-US" dirty="0"/>
              <a:t>	Set up with website such as </a:t>
            </a:r>
          </a:p>
          <a:p>
            <a:pPr marL="0" indent="0">
              <a:buNone/>
            </a:pPr>
            <a:r>
              <a:rPr lang="en-US" dirty="0"/>
              <a:t>          Pay Pal</a:t>
            </a:r>
          </a:p>
          <a:p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78B1D15F-C647-4635-875C-50CE768ED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282771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817CAAD3-CE67-4F15-AF5D-0F7BE8636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00" y="28194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AA551EE2-0257-4E5B-A39C-C44DF575D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194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82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A4411-7A45-4A51-B3B7-AF3ABC21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 Region Typical Yearly Budget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85A09-4E06-4C69-BC62-47577742AB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 – Legacy Training - Treasurer</a:t>
            </a:r>
          </a:p>
        </p:txBody>
      </p:sp>
    </p:spTree>
    <p:extLst>
      <p:ext uri="{BB962C8B-B14F-4D97-AF65-F5344CB8AC3E}">
        <p14:creationId xmlns:p14="http://schemas.microsoft.com/office/powerpoint/2010/main" val="124070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91600" cy="4038600"/>
          </a:xfrm>
        </p:spPr>
        <p:txBody>
          <a:bodyPr anchor="ctr"/>
          <a:lstStyle/>
          <a:p>
            <a:pPr algn="l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July 1, XXXX-1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146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Your job actually starts with pointers from the previous Treasurer while</a:t>
            </a:r>
          </a:p>
          <a:p>
            <a:pPr algn="l"/>
            <a:r>
              <a:rPr lang="en-US" b="1" dirty="0">
                <a:solidFill>
                  <a:schemeClr val="tx2"/>
                </a:solidFill>
              </a:rPr>
              <a:t>he/she is still in office.</a:t>
            </a:r>
          </a:p>
        </p:txBody>
      </p:sp>
      <p:pic>
        <p:nvPicPr>
          <p:cNvPr id="5" name="Picture 2" descr="C:\Users\tgoodman\AppData\Local\Microsoft\Windows\Temporary Internet Files\Content.IE5\ULTADYJX\MC900007700[1].wmf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838201"/>
            <a:ext cx="3733800" cy="2964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50897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Chapters are similar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Regions mentioned here.</a:t>
            </a:r>
          </a:p>
          <a:p>
            <a:pPr>
              <a:spcBef>
                <a:spcPts val="600"/>
              </a:spcBef>
            </a:pPr>
            <a:r>
              <a:rPr lang="en-US" dirty="0"/>
              <a:t>Ask previous Treasurer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for any questions.</a:t>
            </a:r>
          </a:p>
          <a:p>
            <a:pPr>
              <a:spcBef>
                <a:spcPts val="600"/>
              </a:spcBef>
            </a:pPr>
            <a:r>
              <a:rPr lang="en-US" dirty="0"/>
              <a:t>Keep all records (reports,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budgets, receipts, invoices)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for 10 years.</a:t>
            </a:r>
          </a:p>
          <a:p>
            <a:pPr>
              <a:spcBef>
                <a:spcPts val="600"/>
              </a:spcBef>
            </a:pPr>
            <a:r>
              <a:rPr lang="en-US" dirty="0"/>
              <a:t>Perform periodic audits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assure office is above reproach.</a:t>
            </a:r>
          </a:p>
          <a:p>
            <a:r>
              <a:rPr lang="en-US" dirty="0"/>
              <a:t>Great way to understand how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a Region functions.</a:t>
            </a:r>
          </a:p>
          <a:p>
            <a:r>
              <a:rPr lang="en-US" dirty="0"/>
              <a:t>A good Treasurer is an asset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to a Great Region!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9A830F09-487D-466F-ADA1-6A2E532D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86400" y="2430539"/>
            <a:ext cx="3144711" cy="162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1143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76200" y="4267200"/>
            <a:ext cx="4724400" cy="2590800"/>
          </a:xfrm>
        </p:spPr>
        <p:txBody>
          <a:bodyPr>
            <a:normAutofit/>
          </a:bodyPr>
          <a:lstStyle/>
          <a:p>
            <a:r>
              <a:rPr lang="en-US" dirty="0"/>
              <a:t>Congratulations for making it to the last slide.</a:t>
            </a:r>
          </a:p>
          <a:p>
            <a:r>
              <a:rPr lang="en-US" dirty="0"/>
              <a:t>Good luck!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9D51B-BF8D-4EC2-81A3-2BCE37336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 -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E84D2F-5D02-4DA0-87A6-24C29EF27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Fiduciary Duty</a:t>
            </a:r>
          </a:p>
          <a:p>
            <a:r>
              <a:rPr lang="en-US" dirty="0"/>
              <a:t>Treasurer Responsibilities</a:t>
            </a:r>
          </a:p>
          <a:p>
            <a:r>
              <a:rPr lang="en-US" dirty="0"/>
              <a:t>Just the Facts</a:t>
            </a:r>
          </a:p>
          <a:p>
            <a:r>
              <a:rPr lang="en-US" dirty="0"/>
              <a:t>What to Do Next?</a:t>
            </a:r>
          </a:p>
          <a:p>
            <a:r>
              <a:rPr lang="en-US" dirty="0"/>
              <a:t>Monthly Financial Statements</a:t>
            </a:r>
          </a:p>
          <a:p>
            <a:r>
              <a:rPr lang="en-US" dirty="0"/>
              <a:t>Typical GLR Financial Statements</a:t>
            </a:r>
          </a:p>
          <a:p>
            <a:r>
              <a:rPr lang="en-US" dirty="0"/>
              <a:t>Suggestions</a:t>
            </a:r>
          </a:p>
          <a:p>
            <a:r>
              <a:rPr lang="en-US" dirty="0"/>
              <a:t>Banking Components</a:t>
            </a:r>
          </a:p>
          <a:p>
            <a:r>
              <a:rPr lang="en-US" dirty="0"/>
              <a:t>Typical Yearly Budget</a:t>
            </a:r>
          </a:p>
          <a:p>
            <a:r>
              <a:rPr lang="en-US" dirty="0"/>
              <a:t>Closing Comments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C3FC15-D182-44D2-8BF7-8EBE9E304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 – Legacy Training - Treasurer</a:t>
            </a:r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5DC2D039-03A5-45CA-8AC3-DFC548267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7432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BB489AED-EDCC-4E52-80FD-D58B3224E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75289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4A0F3719-9353-4C5A-B93C-402EE8843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7432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65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F5030-AD73-44FF-A1E2-8AC818C95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Fiduciary Duty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094759-2BB1-4DDE-B48C-41E518C55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A legal obligation of one party to act in the</a:t>
            </a:r>
          </a:p>
          <a:p>
            <a:pPr marL="0" indent="0">
              <a:buNone/>
            </a:pPr>
            <a:r>
              <a:rPr lang="en-US" dirty="0"/>
              <a:t>    best interest of the other.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89531C-C60C-45E0-8477-F64C36523E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 – Legacy Training - Treasurer</a:t>
            </a:r>
          </a:p>
        </p:txBody>
      </p:sp>
    </p:spTree>
    <p:extLst>
      <p:ext uri="{BB962C8B-B14F-4D97-AF65-F5344CB8AC3E}">
        <p14:creationId xmlns:p14="http://schemas.microsoft.com/office/powerpoint/2010/main" val="390107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Definition: (Region Administration Guide C2-6)</a:t>
            </a:r>
          </a:p>
          <a:p>
            <a:r>
              <a:rPr lang="en-US" dirty="0"/>
              <a:t>Region Treasurer is a region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member elected or selected to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serve in the manner described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by the Region Bylaws.</a:t>
            </a:r>
          </a:p>
          <a:p>
            <a:r>
              <a:rPr lang="en-US" dirty="0"/>
              <a:t>Must combine a faculty for </a:t>
            </a:r>
          </a:p>
          <a:p>
            <a:pPr marL="0" indent="0">
              <a:buNone/>
            </a:pPr>
            <a:r>
              <a:rPr lang="en-US" dirty="0"/>
              <a:t>    keeping accurate financial </a:t>
            </a:r>
          </a:p>
          <a:p>
            <a:pPr marL="0" indent="0">
              <a:buNone/>
            </a:pPr>
            <a:r>
              <a:rPr lang="en-US" dirty="0"/>
              <a:t>    records with the ability and </a:t>
            </a:r>
          </a:p>
          <a:p>
            <a:pPr marL="0" indent="0">
              <a:buNone/>
            </a:pPr>
            <a:r>
              <a:rPr lang="en-US" dirty="0"/>
              <a:t>    foresight to prepare a region budget.</a:t>
            </a:r>
          </a:p>
          <a:p>
            <a:r>
              <a:rPr lang="en-US" dirty="0"/>
              <a:t>Essential to know the basics of bookkeeping.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Southeast Region- Legacy Training- Treasurer</a:t>
            </a:r>
          </a:p>
          <a:p>
            <a:endParaRPr lang="en-US" dirty="0"/>
          </a:p>
        </p:txBody>
      </p:sp>
      <p:pic>
        <p:nvPicPr>
          <p:cNvPr id="10" name="Picture 3" descr="C:\Documents and Settings\Daniel Wagner\Local Settings\Temporary Internet Files\Content.IE5\SHMNGXAR\MC900241157[1].wmf">
            <a:extLst>
              <a:ext uri="{FF2B5EF4-FFF2-40B4-BE49-F238E27FC236}">
                <a16:creationId xmlns:a16="http://schemas.microsoft.com/office/drawing/2014/main" id="{72AA5184-0BF6-4546-BDC2-91B5E25CF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828800"/>
            <a:ext cx="2740439" cy="2743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0894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Recommended Responsibilities:</a:t>
            </a:r>
          </a:p>
          <a:p>
            <a:r>
              <a:rPr lang="en-US" dirty="0"/>
              <a:t>Transfer Signature Authority to </a:t>
            </a:r>
          </a:p>
          <a:p>
            <a:pPr marL="0" indent="0">
              <a:buNone/>
            </a:pPr>
            <a:r>
              <a:rPr lang="en-US" dirty="0"/>
              <a:t>    current EXCOMM with new </a:t>
            </a:r>
          </a:p>
          <a:p>
            <a:pPr marL="0" indent="0">
              <a:buNone/>
            </a:pPr>
            <a:r>
              <a:rPr lang="en-US" dirty="0"/>
              <a:t>    Signature Cards at the</a:t>
            </a:r>
          </a:p>
          <a:p>
            <a:pPr marL="0" indent="0">
              <a:buNone/>
            </a:pPr>
            <a:r>
              <a:rPr lang="en-US" dirty="0"/>
              <a:t>    Region’s Financial Institution.</a:t>
            </a:r>
          </a:p>
          <a:p>
            <a:r>
              <a:rPr lang="en-US" dirty="0"/>
              <a:t>Prepare a Region Budget </a:t>
            </a:r>
          </a:p>
          <a:p>
            <a:pPr marL="0" indent="0">
              <a:buNone/>
            </a:pPr>
            <a:r>
              <a:rPr lang="en-US" dirty="0"/>
              <a:t>    (Income/Expenses)</a:t>
            </a:r>
          </a:p>
          <a:p>
            <a:r>
              <a:rPr lang="en-US" dirty="0"/>
              <a:t>Conduct a Financial Audit at </a:t>
            </a:r>
          </a:p>
          <a:p>
            <a:pPr marL="0" indent="0">
              <a:buNone/>
            </a:pPr>
            <a:r>
              <a:rPr lang="en-US" dirty="0"/>
              <a:t>    close of fiscal year by. </a:t>
            </a:r>
          </a:p>
          <a:p>
            <a:pPr marL="0" indent="0">
              <a:buNone/>
            </a:pPr>
            <a:r>
              <a:rPr lang="en-US" dirty="0"/>
              <a:t>    Region Committee or </a:t>
            </a:r>
          </a:p>
          <a:p>
            <a:pPr marL="0" indent="0">
              <a:buNone/>
            </a:pPr>
            <a:r>
              <a:rPr lang="en-US" dirty="0"/>
              <a:t>    Certified Public Accountant (CPA).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Training- Treasurer</a:t>
            </a:r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4EF3A62F-B916-4176-B585-60291907E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7887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2294FE55-3234-4339-9474-6239438BD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90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46C7A3ED-41ED-4475-87DC-AC30FE3A5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578873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82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Recommended responsibilities:</a:t>
            </a:r>
          </a:p>
          <a:p>
            <a:pPr>
              <a:spcBef>
                <a:spcPts val="0"/>
              </a:spcBef>
            </a:pPr>
            <a:r>
              <a:rPr lang="en-US" dirty="0"/>
              <a:t>Present the Budget to the Board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for approval.</a:t>
            </a:r>
          </a:p>
          <a:p>
            <a:pPr>
              <a:spcBef>
                <a:spcPts val="0"/>
              </a:spcBef>
            </a:pPr>
            <a:r>
              <a:rPr lang="en-US" dirty="0"/>
              <a:t>Take an interest in planning the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next year’s Budget with other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members on the Financial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Committee.</a:t>
            </a:r>
          </a:p>
          <a:p>
            <a:pPr>
              <a:spcBef>
                <a:spcPts val="0"/>
              </a:spcBef>
            </a:pPr>
            <a:r>
              <a:rPr lang="en-US" dirty="0"/>
              <a:t>Maintain accurate bookkeeping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records.</a:t>
            </a:r>
          </a:p>
          <a:p>
            <a:pPr>
              <a:spcBef>
                <a:spcPts val="0"/>
              </a:spcBef>
            </a:pPr>
            <a:r>
              <a:rPr lang="en-US" dirty="0"/>
              <a:t>Pay accounts due with proper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distribution to the various accounts.</a:t>
            </a:r>
          </a:p>
          <a:p>
            <a:r>
              <a:rPr lang="en-US" dirty="0"/>
              <a:t>Receive and post region dues allocations or assessments (if applicable).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05423ABA-2F0F-4315-A388-E0A049927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90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0353BBFB-86CC-4768-951E-F1B3DBD78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70922"/>
            <a:ext cx="12954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08C339D6-D44A-49D4-A504-B7DA85D43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845" y="2551044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698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Recommended Responsibilities:</a:t>
            </a:r>
          </a:p>
          <a:p>
            <a:r>
              <a:rPr lang="en-US" dirty="0"/>
              <a:t>Submit a Financial Report at </a:t>
            </a:r>
          </a:p>
          <a:p>
            <a:pPr marL="0" indent="0">
              <a:buNone/>
            </a:pPr>
            <a:r>
              <a:rPr lang="en-US" dirty="0"/>
              <a:t>   the Annual Region meeting.</a:t>
            </a:r>
          </a:p>
          <a:p>
            <a:pPr lvl="1"/>
            <a:r>
              <a:rPr lang="en-US" sz="2600" dirty="0"/>
              <a:t>Present the statement of 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sz="2600" dirty="0"/>
              <a:t>accounts</a:t>
            </a:r>
            <a:r>
              <a:rPr lang="en-US" dirty="0"/>
              <a:t> and bank balance.</a:t>
            </a:r>
          </a:p>
          <a:p>
            <a:pPr lvl="1"/>
            <a:r>
              <a:rPr lang="en-US" dirty="0"/>
              <a:t>Note unusual expenditures.</a:t>
            </a:r>
          </a:p>
          <a:p>
            <a:pPr lvl="1"/>
            <a:r>
              <a:rPr lang="en-US" dirty="0"/>
              <a:t>List recommendations for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600" dirty="0"/>
              <a:t>future budgets.</a:t>
            </a:r>
          </a:p>
          <a:p>
            <a:r>
              <a:rPr lang="en-US" dirty="0"/>
              <a:t>Operating Procedures.</a:t>
            </a:r>
          </a:p>
          <a:p>
            <a:pPr lvl="1"/>
            <a:r>
              <a:rPr lang="en-US" dirty="0"/>
              <a:t>Prepare a schedule of fixed annual payments including completion and deadline dates for tax reporting forms.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CSI Southeast Region- Legacy Training- Treasurer</a:t>
            </a:r>
          </a:p>
          <a:p>
            <a:endParaRPr lang="en-US" dirty="0"/>
          </a:p>
        </p:txBody>
      </p:sp>
      <p:pic>
        <p:nvPicPr>
          <p:cNvPr id="5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1537780F-FBD5-4E18-A4EC-2697B994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590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1F46EB6D-1C71-4469-8524-9C8156018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590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adg\AppData\Local\Microsoft\Windows\Temporary Internet Files\Content.IE5\DPY9I6PS\money2[1].png">
            <a:extLst>
              <a:ext uri="{FF2B5EF4-FFF2-40B4-BE49-F238E27FC236}">
                <a16:creationId xmlns:a16="http://schemas.microsoft.com/office/drawing/2014/main" id="{FBA19AC1-5F80-4270-A387-99A9D4F73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59080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04800"/>
            <a:ext cx="8991600" cy="685800"/>
          </a:xfrm>
        </p:spPr>
        <p:txBody>
          <a:bodyPr/>
          <a:lstStyle/>
          <a:p>
            <a:r>
              <a:rPr lang="en-US"/>
              <a:t>Just the Facts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991600" cy="5029199"/>
          </a:xfrm>
        </p:spPr>
        <p:txBody>
          <a:bodyPr>
            <a:normAutofit/>
          </a:bodyPr>
          <a:lstStyle/>
          <a:p>
            <a:r>
              <a:rPr lang="en-US" dirty="0"/>
              <a:t>CSI’s Fiscal Year –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    July 1 thru June 30</a:t>
            </a:r>
          </a:p>
          <a:p>
            <a:pPr>
              <a:spcBef>
                <a:spcPts val="0"/>
              </a:spcBef>
            </a:pPr>
            <a:r>
              <a:rPr lang="en-US" dirty="0"/>
              <a:t>The Region should be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incorporated as a no-profit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organization.  Legal counsel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   should be used if needed.</a:t>
            </a:r>
          </a:p>
          <a:p>
            <a:r>
              <a:rPr lang="en-US" dirty="0"/>
              <a:t>CSI qualifies for tax exempt status under provisions of Section 501(c)(6) of Internal Revenue Code. Regions as a component of the Institute are qualified for tax exempt status.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295400" y="6324599"/>
            <a:ext cx="7772400" cy="457201"/>
          </a:xfrm>
        </p:spPr>
        <p:txBody>
          <a:bodyPr/>
          <a:lstStyle/>
          <a:p>
            <a:r>
              <a:rPr lang="en-US" dirty="0"/>
              <a:t>CSI Southeast Region- Legacy Training - Treasurer</a:t>
            </a:r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E397C8-FEAC-4846-9A99-93AF54124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10200" y="1668539"/>
            <a:ext cx="3144711" cy="162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982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2026</TotalTime>
  <Words>1023</Words>
  <Application>Microsoft Office PowerPoint</Application>
  <PresentationFormat>On-screen Show (4:3)</PresentationFormat>
  <Paragraphs>208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Southeast Region  Treasurer Preparation</vt:lpstr>
      <vt:lpstr>July 1, XXXX-1</vt:lpstr>
      <vt:lpstr>Treasurer - Agenda</vt:lpstr>
      <vt:lpstr>Fiduciary Duty</vt:lpstr>
      <vt:lpstr>Treasurer</vt:lpstr>
      <vt:lpstr>Treasurer</vt:lpstr>
      <vt:lpstr>Treasurer</vt:lpstr>
      <vt:lpstr>Treasurer</vt:lpstr>
      <vt:lpstr>Just the Facts </vt:lpstr>
      <vt:lpstr>Just the Facts</vt:lpstr>
      <vt:lpstr>What To Do Next?</vt:lpstr>
      <vt:lpstr>What To Do Next</vt:lpstr>
      <vt:lpstr>What To Do Next?</vt:lpstr>
      <vt:lpstr>Monthly Financial Statements</vt:lpstr>
      <vt:lpstr>Typical GLR Treasurer Report</vt:lpstr>
      <vt:lpstr>Suggestions:</vt:lpstr>
      <vt:lpstr>Suggestions:</vt:lpstr>
      <vt:lpstr>Banking Components:     </vt:lpstr>
      <vt:lpstr>SE Region Typical Yearly Budget</vt:lpstr>
      <vt:lpstr>Closing Comments</vt:lpstr>
      <vt:lpstr>Thank You!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McGoldrick</dc:creator>
  <cp:lastModifiedBy>Holly Gotfredson</cp:lastModifiedBy>
  <cp:revision>67</cp:revision>
  <dcterms:created xsi:type="dcterms:W3CDTF">2012-11-05T20:16:46Z</dcterms:created>
  <dcterms:modified xsi:type="dcterms:W3CDTF">2021-05-21T20:09:33Z</dcterms:modified>
</cp:coreProperties>
</file>