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3"/>
  </p:notesMasterIdLst>
  <p:handoutMasterIdLst>
    <p:handoutMasterId r:id="rId34"/>
  </p:handoutMasterIdLst>
  <p:sldIdLst>
    <p:sldId id="261" r:id="rId2"/>
    <p:sldId id="298" r:id="rId3"/>
    <p:sldId id="257" r:id="rId4"/>
    <p:sldId id="318" r:id="rId5"/>
    <p:sldId id="262" r:id="rId6"/>
    <p:sldId id="265" r:id="rId7"/>
    <p:sldId id="317" r:id="rId8"/>
    <p:sldId id="266" r:id="rId9"/>
    <p:sldId id="301" r:id="rId10"/>
    <p:sldId id="335" r:id="rId11"/>
    <p:sldId id="314" r:id="rId12"/>
    <p:sldId id="326" r:id="rId13"/>
    <p:sldId id="324" r:id="rId14"/>
    <p:sldId id="319" r:id="rId15"/>
    <p:sldId id="325" r:id="rId16"/>
    <p:sldId id="327" r:id="rId17"/>
    <p:sldId id="267" r:id="rId18"/>
    <p:sldId id="321" r:id="rId19"/>
    <p:sldId id="328" r:id="rId20"/>
    <p:sldId id="329" r:id="rId21"/>
    <p:sldId id="330" r:id="rId22"/>
    <p:sldId id="331" r:id="rId23"/>
    <p:sldId id="336" r:id="rId24"/>
    <p:sldId id="332" r:id="rId25"/>
    <p:sldId id="333" r:id="rId26"/>
    <p:sldId id="334" r:id="rId27"/>
    <p:sldId id="323" r:id="rId28"/>
    <p:sldId id="299" r:id="rId29"/>
    <p:sldId id="295" r:id="rId30"/>
    <p:sldId id="296" r:id="rId31"/>
    <p:sldId id="297"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95" autoAdjust="0"/>
    <p:restoredTop sz="94665" autoAdjust="0"/>
  </p:normalViewPr>
  <p:slideViewPr>
    <p:cSldViewPr>
      <p:cViewPr>
        <p:scale>
          <a:sx n="82" d="100"/>
          <a:sy n="82" d="100"/>
        </p:scale>
        <p:origin x="1483" y="58"/>
      </p:cViewPr>
      <p:guideLst>
        <p:guide orient="horz" pos="2160"/>
        <p:guide pos="2880"/>
      </p:guideLst>
    </p:cSldViewPr>
  </p:slideViewPr>
  <p:notesTextViewPr>
    <p:cViewPr>
      <p:scale>
        <a:sx n="1" d="1"/>
        <a:sy n="1" d="1"/>
      </p:scale>
      <p:origin x="0" y="0"/>
    </p:cViewPr>
  </p:notesTextViewPr>
  <p:notesViewPr>
    <p:cSldViewPr>
      <p:cViewPr varScale="1">
        <p:scale>
          <a:sx n="90" d="100"/>
          <a:sy n="90" d="100"/>
        </p:scale>
        <p:origin x="-374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959B7EB-CA77-47EC-AC30-56B44DD826E7}" type="datetimeFigureOut">
              <a:rPr lang="en-US" smtClean="0"/>
              <a:pPr/>
              <a:t>5/22/2021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E4962F4-3079-4FD5-B1E7-9BAF9A894365}" type="slidenum">
              <a:rPr lang="en-US" smtClean="0"/>
              <a:pPr/>
              <a:t>‹#›</a:t>
            </a:fld>
            <a:endParaRPr lang="en-US"/>
          </a:p>
        </p:txBody>
      </p:sp>
    </p:spTree>
    <p:extLst>
      <p:ext uri="{BB962C8B-B14F-4D97-AF65-F5344CB8AC3E}">
        <p14:creationId xmlns:p14="http://schemas.microsoft.com/office/powerpoint/2010/main" val="1240899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37825D-BBF7-44E0-91AC-967793EDC468}" type="datetimeFigureOut">
              <a:rPr lang="en-US" smtClean="0"/>
              <a:pPr/>
              <a:t>5/22/2021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8028A2-F58C-4CEE-9E08-D484BD0D90B2}" type="slidenum">
              <a:rPr lang="en-US" smtClean="0"/>
              <a:pPr/>
              <a:t>‹#›</a:t>
            </a:fld>
            <a:endParaRPr lang="en-US"/>
          </a:p>
        </p:txBody>
      </p:sp>
    </p:spTree>
    <p:extLst>
      <p:ext uri="{BB962C8B-B14F-4D97-AF65-F5344CB8AC3E}">
        <p14:creationId xmlns:p14="http://schemas.microsoft.com/office/powerpoint/2010/main" val="3203926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Region Award’s Chair Preparation</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Size and script of the Bud Reed Memorial Award medal</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Chapters have many available awards that differ by Chapter.</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Responsibilities to the Institute Award Committee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Duties and Responsibilities – Awards Based – Region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Duties and Responsibilities – Administrative – Region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Duties and Responsibilities – Awards Based – Region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Region H &amp; 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Institute 2017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Region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Chapter may or may not have 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No mention in Bi-Laws, only in the GLR Policy Document.</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 – Chapter Awards Chair Responsible to </a:t>
            </a:r>
            <a:r>
              <a:rPr lang="en-US" dirty="0" err="1"/>
              <a:t>Cooridinate</a:t>
            </a:r>
            <a:endParaRPr lang="en-US" dirty="0"/>
          </a:p>
        </p:txBody>
      </p:sp>
      <p:sp>
        <p:nvSpPr>
          <p:cNvPr id="4" name="Slide Number Placeholder 3"/>
          <p:cNvSpPr>
            <a:spLocks noGrp="1"/>
          </p:cNvSpPr>
          <p:nvPr>
            <p:ph type="sldNum" sz="quarter" idx="10"/>
          </p:nvPr>
        </p:nvSpPr>
        <p:spPr/>
        <p:txBody>
          <a:bodyPr/>
          <a:lstStyle/>
          <a:p>
            <a:fld id="{2A8028A2-F58C-4CEE-9E08-D484BD0D90B2}" type="slidenum">
              <a:rPr lang="en-US" smtClean="0"/>
              <a:pPr/>
              <a:t>20</a:t>
            </a:fld>
            <a:endParaRPr lang="en-US"/>
          </a:p>
        </p:txBody>
      </p:sp>
    </p:spTree>
    <p:extLst>
      <p:ext uri="{BB962C8B-B14F-4D97-AF65-F5344CB8AC3E}">
        <p14:creationId xmlns:p14="http://schemas.microsoft.com/office/powerpoint/2010/main" val="2616028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 – 2 Steps in Process</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21</a:t>
            </a:fld>
            <a:endParaRPr lang="en-US"/>
          </a:p>
        </p:txBody>
      </p:sp>
    </p:spTree>
    <p:extLst>
      <p:ext uri="{BB962C8B-B14F-4D97-AF65-F5344CB8AC3E}">
        <p14:creationId xmlns:p14="http://schemas.microsoft.com/office/powerpoint/2010/main" val="2899409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 – Classified by Chapter’s Membership and Three Various Levels</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22</a:t>
            </a:fld>
            <a:endParaRPr lang="en-US"/>
          </a:p>
        </p:txBody>
      </p:sp>
    </p:spTree>
    <p:extLst>
      <p:ext uri="{BB962C8B-B14F-4D97-AF65-F5344CB8AC3E}">
        <p14:creationId xmlns:p14="http://schemas.microsoft.com/office/powerpoint/2010/main" val="4976711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Four levels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Pre-Requisite Core Criteria</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24</a:t>
            </a:fld>
            <a:endParaRPr lang="en-US"/>
          </a:p>
        </p:txBody>
      </p:sp>
    </p:spTree>
    <p:extLst>
      <p:ext uri="{BB962C8B-B14F-4D97-AF65-F5344CB8AC3E}">
        <p14:creationId xmlns:p14="http://schemas.microsoft.com/office/powerpoint/2010/main" val="3985099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 - Criteria</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25</a:t>
            </a:fld>
            <a:endParaRPr lang="en-US"/>
          </a:p>
        </p:txBody>
      </p:sp>
    </p:spTree>
    <p:extLst>
      <p:ext uri="{BB962C8B-B14F-4D97-AF65-F5344CB8AC3E}">
        <p14:creationId xmlns:p14="http://schemas.microsoft.com/office/powerpoint/2010/main" val="2283828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OCC – Supplemental Core Criteria</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26</a:t>
            </a:fld>
            <a:endParaRPr lang="en-US"/>
          </a:p>
        </p:txBody>
      </p:sp>
    </p:spTree>
    <p:extLst>
      <p:ext uri="{BB962C8B-B14F-4D97-AF65-F5344CB8AC3E}">
        <p14:creationId xmlns:p14="http://schemas.microsoft.com/office/powerpoint/2010/main" val="28139649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Check spelling of names of all successful award winners.  If nomination has specific language to be incorporated on the award, verify all wording and spelling.  Allow for another person to review your efforts.</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We have many deserving members that need to be recognized to honor them and CSI.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Information for submission of Region Awards.</a:t>
            </a:r>
          </a:p>
        </p:txBody>
      </p:sp>
      <p:sp>
        <p:nvSpPr>
          <p:cNvPr id="4" name="Slide Number Placeholder 3"/>
          <p:cNvSpPr>
            <a:spLocks noGrp="1"/>
          </p:cNvSpPr>
          <p:nvPr>
            <p:ph type="sldNum" sz="quarter" idx="10"/>
          </p:nvPr>
        </p:nvSpPr>
        <p:spPr/>
        <p:txBody>
          <a:bodyPr/>
          <a:lstStyle/>
          <a:p>
            <a:fld id="{2A8028A2-F58C-4CEE-9E08-D484BD0D90B2}"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GLR Policy Document.</a:t>
            </a:r>
          </a:p>
        </p:txBody>
      </p:sp>
      <p:sp>
        <p:nvSpPr>
          <p:cNvPr id="4" name="Slide Number Placeholder 3"/>
          <p:cNvSpPr>
            <a:spLocks noGrp="1"/>
          </p:cNvSpPr>
          <p:nvPr>
            <p:ph type="sldNum" sz="quarter" idx="10"/>
          </p:nvPr>
        </p:nvSpPr>
        <p:spPr/>
        <p:txBody>
          <a:bodyPr/>
          <a:lstStyle/>
          <a:p>
            <a:fld id="{2A8028A2-F58C-4CEE-9E08-D484BD0D90B2}" type="slidenum">
              <a:rPr lang="en-US" smtClean="0"/>
              <a:pPr/>
              <a:t>3</a:t>
            </a:fld>
            <a:endParaRPr lang="en-US"/>
          </a:p>
        </p:txBody>
      </p:sp>
    </p:spTree>
    <p:extLst>
      <p:ext uri="{BB962C8B-B14F-4D97-AF65-F5344CB8AC3E}">
        <p14:creationId xmlns:p14="http://schemas.microsoft.com/office/powerpoint/2010/main" val="13168673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Deadlines for Institute, Region, and OCC Awards</a:t>
            </a:r>
          </a:p>
        </p:txBody>
      </p:sp>
      <p:sp>
        <p:nvSpPr>
          <p:cNvPr id="4" name="Slide Number Placeholder 3"/>
          <p:cNvSpPr>
            <a:spLocks noGrp="1"/>
          </p:cNvSpPr>
          <p:nvPr>
            <p:ph type="sldNum" sz="quarter" idx="10"/>
          </p:nvPr>
        </p:nvSpPr>
        <p:spPr/>
        <p:txBody>
          <a:bodyPr/>
          <a:lstStyle/>
          <a:p>
            <a:fld id="{2A8028A2-F58C-4CEE-9E08-D484BD0D90B2}"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Institute and Region </a:t>
            </a:r>
            <a:r>
              <a:rPr lang="en-US"/>
              <a:t>Contact Information.</a:t>
            </a:r>
          </a:p>
        </p:txBody>
      </p:sp>
      <p:sp>
        <p:nvSpPr>
          <p:cNvPr id="4" name="Slide Number Placeholder 3"/>
          <p:cNvSpPr>
            <a:spLocks noGrp="1"/>
          </p:cNvSpPr>
          <p:nvPr>
            <p:ph type="sldNum" sz="quarter" idx="10"/>
          </p:nvPr>
        </p:nvSpPr>
        <p:spPr/>
        <p:txBody>
          <a:bodyPr/>
          <a:lstStyle/>
          <a:p>
            <a:fld id="{2A8028A2-F58C-4CEE-9E08-D484BD0D90B2}" type="slidenum">
              <a:rPr lang="en-US" smtClean="0"/>
              <a:pPr/>
              <a:t>31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From Region Honors &amp; Awards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Picture of the Institute’s 2017 H&amp;A Guide.  Chapters may or may not have a printed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Probably more, but five are listed.</a:t>
            </a:r>
          </a:p>
        </p:txBody>
      </p:sp>
      <p:sp>
        <p:nvSpPr>
          <p:cNvPr id="4" name="Slide Number Placeholder 3"/>
          <p:cNvSpPr>
            <a:spLocks noGrp="1"/>
          </p:cNvSpPr>
          <p:nvPr>
            <p:ph type="sldNum" sz="quarter" idx="10"/>
          </p:nvPr>
        </p:nvSpPr>
        <p:spPr/>
        <p:txBody>
          <a:bodyPr/>
          <a:lstStyle/>
          <a:p>
            <a:fld id="{2A8028A2-F58C-4CEE-9E08-D484BD0D90B2}"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Institute Awards listed in 2016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Institute Awards listed in the 2016 H&amp;A Guide </a:t>
            </a:r>
          </a:p>
        </p:txBody>
      </p:sp>
      <p:sp>
        <p:nvSpPr>
          <p:cNvPr id="4" name="Slide Number Placeholder 3"/>
          <p:cNvSpPr>
            <a:spLocks noGrp="1"/>
          </p:cNvSpPr>
          <p:nvPr>
            <p:ph type="sldNum" sz="quarter" idx="10"/>
          </p:nvPr>
        </p:nvSpPr>
        <p:spPr/>
        <p:txBody>
          <a:bodyPr/>
          <a:lstStyle/>
          <a:p>
            <a:fld id="{2A8028A2-F58C-4CEE-9E08-D484BD0D90B2}"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As listed in the Region H&amp;A Guide.</a:t>
            </a:r>
          </a:p>
        </p:txBody>
      </p:sp>
      <p:sp>
        <p:nvSpPr>
          <p:cNvPr id="4" name="Slide Number Placeholder 3"/>
          <p:cNvSpPr>
            <a:spLocks noGrp="1"/>
          </p:cNvSpPr>
          <p:nvPr>
            <p:ph type="sldNum" sz="quarter" idx="10"/>
          </p:nvPr>
        </p:nvSpPr>
        <p:spPr/>
        <p:txBody>
          <a:bodyPr/>
          <a:lstStyle/>
          <a:p>
            <a:fld id="{2A8028A2-F58C-4CEE-9E08-D484BD0D90B2}"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76200"/>
            <a:ext cx="8991600" cy="4038599"/>
          </a:xfrm>
        </p:spPr>
        <p:txBody>
          <a:bodyPr anchor="ctr"/>
          <a:lstStyle>
            <a:lvl1pPr algn="ctr">
              <a:defRPr>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76200" y="4267200"/>
            <a:ext cx="4724400" cy="2514600"/>
          </a:xfrm>
        </p:spPr>
        <p:txBody>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4117728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SI Transition Pag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itle 1"/>
          <p:cNvSpPr>
            <a:spLocks noGrp="1"/>
          </p:cNvSpPr>
          <p:nvPr>
            <p:ph type="ctrTitle"/>
          </p:nvPr>
        </p:nvSpPr>
        <p:spPr>
          <a:xfrm>
            <a:off x="76200" y="76200"/>
            <a:ext cx="8991600" cy="4038600"/>
          </a:xfrm>
        </p:spPr>
        <p:txBody>
          <a:bodyPr anchor="ctr"/>
          <a:lstStyle>
            <a:lvl1pPr algn="ctr">
              <a:defRPr>
                <a:solidFill>
                  <a:schemeClr val="bg1"/>
                </a:solidFill>
              </a:defRPr>
            </a:lvl1pPr>
          </a:lstStyle>
          <a:p>
            <a:r>
              <a:rPr lang="en-US" dirty="0"/>
              <a:t>Click to edit Master title style</a:t>
            </a:r>
          </a:p>
        </p:txBody>
      </p:sp>
      <p:sp>
        <p:nvSpPr>
          <p:cNvPr id="9" name="Subtitle 2"/>
          <p:cNvSpPr>
            <a:spLocks noGrp="1"/>
          </p:cNvSpPr>
          <p:nvPr>
            <p:ph type="subTitle" idx="1"/>
          </p:nvPr>
        </p:nvSpPr>
        <p:spPr>
          <a:xfrm>
            <a:off x="76200" y="4267200"/>
            <a:ext cx="4724400" cy="2514600"/>
          </a:xfrm>
        </p:spPr>
        <p:txBody>
          <a:bodyPr anchor="t"/>
          <a:lstStyle>
            <a:lvl1pPr marL="0" indent="0" algn="l">
              <a:buNone/>
              <a:defRPr>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955793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SI Content P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85000"/>
                    <a:lumOff val="1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p>
            <a:r>
              <a:rPr lang="en-US"/>
              <a:t>Footer text can be set to customize bottom slide content on a case by case basis</a:t>
            </a:r>
            <a:endParaRPr lang="en-US" dirty="0"/>
          </a:p>
        </p:txBody>
      </p:sp>
    </p:spTree>
    <p:extLst>
      <p:ext uri="{BB962C8B-B14F-4D97-AF65-F5344CB8AC3E}">
        <p14:creationId xmlns:p14="http://schemas.microsoft.com/office/powerpoint/2010/main" val="29670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47625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21920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a:t>Footer text can be set to customize bottom slide content on a case by case basis</a:t>
            </a:r>
            <a:endParaRPr lang="en-US" dirty="0"/>
          </a:p>
        </p:txBody>
      </p:sp>
    </p:spTree>
    <p:extLst>
      <p:ext uri="{BB962C8B-B14F-4D97-AF65-F5344CB8AC3E}">
        <p14:creationId xmlns:p14="http://schemas.microsoft.com/office/powerpoint/2010/main" val="2849291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6200" y="381000"/>
            <a:ext cx="8610600" cy="685800"/>
          </a:xfrm>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sz="half" idx="1"/>
          </p:nvPr>
        </p:nvSpPr>
        <p:spPr>
          <a:xfrm>
            <a:off x="76200" y="1143000"/>
            <a:ext cx="42672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0"/>
          </p:nvPr>
        </p:nvSpPr>
        <p:spPr>
          <a:xfrm>
            <a:off x="4535904" y="457200"/>
            <a:ext cx="4395537"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p:cNvSpPr>
            <a:spLocks noGrp="1"/>
          </p:cNvSpPr>
          <p:nvPr>
            <p:ph type="ftr" sz="quarter" idx="11"/>
          </p:nvPr>
        </p:nvSpPr>
        <p:spPr/>
        <p:txBody>
          <a:bodyPr/>
          <a:lstStyle/>
          <a:p>
            <a:r>
              <a:rPr lang="en-US"/>
              <a:t>Footer text can be set to customize bottom slide content on a case by case basis</a:t>
            </a:r>
            <a:endParaRPr lang="en-US" dirty="0"/>
          </a:p>
        </p:txBody>
      </p:sp>
    </p:spTree>
    <p:extLst>
      <p:ext uri="{BB962C8B-B14F-4D97-AF65-F5344CB8AC3E}">
        <p14:creationId xmlns:p14="http://schemas.microsoft.com/office/powerpoint/2010/main" val="155696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Footer text can be set to customize bottom slide content on a case by case basis</a:t>
            </a:r>
            <a:endParaRPr lang="en-US" dirty="0"/>
          </a:p>
        </p:txBody>
      </p:sp>
    </p:spTree>
    <p:extLst>
      <p:ext uri="{BB962C8B-B14F-4D97-AF65-F5344CB8AC3E}">
        <p14:creationId xmlns:p14="http://schemas.microsoft.com/office/powerpoint/2010/main" val="179654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US"/>
              <a:t>Footer text can be set to customize bottom slide content on a case by case basis</a:t>
            </a:r>
            <a:endParaRPr lang="en-US" dirty="0"/>
          </a:p>
        </p:txBody>
      </p:sp>
    </p:spTree>
    <p:extLst>
      <p:ext uri="{BB962C8B-B14F-4D97-AF65-F5344CB8AC3E}">
        <p14:creationId xmlns:p14="http://schemas.microsoft.com/office/powerpoint/2010/main" val="3670253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6200" y="304800"/>
            <a:ext cx="8991600" cy="685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76200" y="1066800"/>
            <a:ext cx="8991600" cy="502919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295400" y="6324599"/>
            <a:ext cx="7772400" cy="457201"/>
          </a:xfrm>
          <a:prstGeom prst="rect">
            <a:avLst/>
          </a:prstGeom>
        </p:spPr>
        <p:txBody>
          <a:bodyPr vert="horz" lIns="91440" tIns="45720" rIns="91440" bIns="45720" rtlCol="0" anchor="ctr"/>
          <a:lstStyle>
            <a:lvl1pPr algn="r">
              <a:defRPr sz="1600" b="1">
                <a:solidFill>
                  <a:schemeClr val="bg1"/>
                </a:solidFill>
              </a:defRPr>
            </a:lvl1pPr>
          </a:lstStyle>
          <a:p>
            <a:r>
              <a:rPr lang="en-US" dirty="0"/>
              <a:t>Footer text can be set to customize bottom slide content on a case by case basis</a:t>
            </a:r>
          </a:p>
        </p:txBody>
      </p:sp>
    </p:spTree>
    <p:extLst>
      <p:ext uri="{BB962C8B-B14F-4D97-AF65-F5344CB8AC3E}">
        <p14:creationId xmlns:p14="http://schemas.microsoft.com/office/powerpoint/2010/main" val="104197355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6" r:id="rId5"/>
    <p:sldLayoutId id="2147483654" r:id="rId6"/>
    <p:sldLayoutId id="2147483655" r:id="rId7"/>
  </p:sldLayoutIdLst>
  <p:hf sldNum="0" hdr="0" dt="0"/>
  <p:txStyles>
    <p:titleStyle>
      <a:lvl1pPr algn="l" defTabSz="914400" rtl="0" eaLnBrk="1" latinLnBrk="0" hangingPunct="1">
        <a:spcBef>
          <a:spcPct val="0"/>
        </a:spcBef>
        <a:buNone/>
        <a:defRPr sz="3800" b="1" kern="1200">
          <a:solidFill>
            <a:schemeClr val="tx1">
              <a:lumMod val="85000"/>
              <a:lumOff val="15000"/>
            </a:schemeClr>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lumMod val="85000"/>
              <a:lumOff val="1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lumMod val="85000"/>
              <a:lumOff val="15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lumMod val="85000"/>
              <a:lumOff val="1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2013.igem.org/Europe/SocialEvent"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en.wikipedia.org/wiki/Young_Artist_Awar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hyperlink" Target="http://www.pngall.com/ribbon-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hyperlink" Target="http://www.pngall.com/ribbon-p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en.kremlin.ru/events/president/news/59533/photo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pixabay.com/en/medals-winner-runner-up-third-1622902/"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peoplematters.in/article/employee-engagement/masterclass-in-recognition-and-appreciation-1735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2.jpeg"/><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hyperlink" Target="mailto:awards@csiresources.org"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hyperlink" Target="http://www.csiresources.org/honorsandaward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 y="76200"/>
            <a:ext cx="8991600" cy="4038600"/>
          </a:xfrm>
        </p:spPr>
        <p:txBody>
          <a:bodyPr anchor="ctr"/>
          <a:lstStyle/>
          <a:p>
            <a:pPr algn="ctr"/>
            <a:r>
              <a:rPr lang="en-US" dirty="0">
                <a:solidFill>
                  <a:schemeClr val="bg1"/>
                </a:solidFill>
              </a:rPr>
              <a:t>Southeast Region</a:t>
            </a:r>
            <a:br>
              <a:rPr lang="en-US" dirty="0">
                <a:solidFill>
                  <a:schemeClr val="bg1"/>
                </a:solidFill>
              </a:rPr>
            </a:br>
            <a:r>
              <a:rPr lang="en-US" dirty="0">
                <a:solidFill>
                  <a:schemeClr val="bg1"/>
                </a:solidFill>
              </a:rPr>
              <a:t>Awards Chair</a:t>
            </a:r>
            <a:br>
              <a:rPr lang="en-US" dirty="0">
                <a:solidFill>
                  <a:schemeClr val="bg1"/>
                </a:solidFill>
              </a:rPr>
            </a:br>
            <a:r>
              <a:rPr lang="en-US" dirty="0">
                <a:solidFill>
                  <a:schemeClr val="bg1"/>
                </a:solidFill>
              </a:rPr>
              <a:t>Preparation</a:t>
            </a:r>
          </a:p>
        </p:txBody>
      </p:sp>
      <p:sp>
        <p:nvSpPr>
          <p:cNvPr id="3" name="Subtitle 2"/>
          <p:cNvSpPr>
            <a:spLocks noGrp="1"/>
          </p:cNvSpPr>
          <p:nvPr>
            <p:ph type="subTitle" idx="1"/>
          </p:nvPr>
        </p:nvSpPr>
        <p:spPr>
          <a:xfrm>
            <a:off x="76200" y="4267200"/>
            <a:ext cx="4724400" cy="2514600"/>
          </a:xfrm>
        </p:spPr>
        <p:txBody>
          <a:bodyPr/>
          <a:lstStyle/>
          <a:p>
            <a:pPr algn="l"/>
            <a:r>
              <a:rPr lang="en-US" b="1" dirty="0">
                <a:solidFill>
                  <a:schemeClr val="tx2"/>
                </a:solidFill>
              </a:rPr>
              <a:t>Awards Chair Duties</a:t>
            </a:r>
          </a:p>
          <a:p>
            <a:pPr algn="l"/>
            <a:r>
              <a:rPr lang="en-US" dirty="0">
                <a:solidFill>
                  <a:schemeClr val="tx2"/>
                </a:solidFill>
              </a:rPr>
              <a:t>And Responsibilities</a:t>
            </a:r>
          </a:p>
          <a:p>
            <a:pPr algn="l"/>
            <a:endParaRPr lang="en-US" b="1" dirty="0">
              <a:solidFill>
                <a:schemeClr val="tx2"/>
              </a:solidFill>
            </a:endParaRPr>
          </a:p>
          <a:p>
            <a:pPr algn="l"/>
            <a:r>
              <a:rPr lang="en-US" dirty="0">
                <a:solidFill>
                  <a:schemeClr val="tx2"/>
                </a:solidFill>
              </a:rPr>
              <a:t>February 20, 2017</a:t>
            </a:r>
            <a:endParaRPr lang="en-US" b="1" dirty="0">
              <a:solidFill>
                <a:schemeClr val="tx2"/>
              </a:solidFill>
            </a:endParaRPr>
          </a:p>
        </p:txBody>
      </p:sp>
    </p:spTree>
    <p:extLst>
      <p:ext uri="{BB962C8B-B14F-4D97-AF65-F5344CB8AC3E}">
        <p14:creationId xmlns:p14="http://schemas.microsoft.com/office/powerpoint/2010/main" val="2825089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 Awards</a:t>
            </a:r>
          </a:p>
        </p:txBody>
      </p:sp>
      <p:sp>
        <p:nvSpPr>
          <p:cNvPr id="3" name="Content Placeholder 2"/>
          <p:cNvSpPr>
            <a:spLocks noGrp="1"/>
          </p:cNvSpPr>
          <p:nvPr>
            <p:ph sz="half" idx="1"/>
          </p:nvPr>
        </p:nvSpPr>
        <p:spPr/>
        <p:txBody>
          <a:bodyPr/>
          <a:lstStyle/>
          <a:p>
            <a:pPr>
              <a:buNone/>
            </a:pPr>
            <a:r>
              <a:rPr lang="en-US" dirty="0"/>
              <a:t>Great Lakes Region</a:t>
            </a:r>
          </a:p>
          <a:p>
            <a:pPr>
              <a:buNone/>
            </a:pPr>
            <a:r>
              <a:rPr lang="en-US" dirty="0"/>
              <a:t>Special Recognition </a:t>
            </a:r>
          </a:p>
          <a:p>
            <a:pPr>
              <a:buNone/>
            </a:pPr>
            <a:r>
              <a:rPr lang="en-US" dirty="0"/>
              <a:t>Award:</a:t>
            </a:r>
          </a:p>
          <a:p>
            <a:r>
              <a:rPr lang="en-US" b="1" dirty="0"/>
              <a:t>Bud Reed Memorial Award</a:t>
            </a:r>
          </a:p>
        </p:txBody>
      </p:sp>
      <p:sp>
        <p:nvSpPr>
          <p:cNvPr id="4" name="Content Placeholder 3"/>
          <p:cNvSpPr>
            <a:spLocks noGrp="1"/>
          </p:cNvSpPr>
          <p:nvPr>
            <p:ph sz="quarter"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- 10</a:t>
            </a:r>
          </a:p>
        </p:txBody>
      </p:sp>
      <p:pic>
        <p:nvPicPr>
          <p:cNvPr id="99330" name="Picture 2" descr="Bud Reed Medalian Scan"/>
          <p:cNvPicPr>
            <a:picLocks noChangeAspect="1" noChangeArrowheads="1"/>
          </p:cNvPicPr>
          <p:nvPr/>
        </p:nvPicPr>
        <p:blipFill>
          <a:blip r:embed="rId3" cstate="print"/>
          <a:srcRect/>
          <a:stretch>
            <a:fillRect/>
          </a:stretch>
        </p:blipFill>
        <p:spPr bwMode="auto">
          <a:xfrm>
            <a:off x="5105400" y="381000"/>
            <a:ext cx="3162772" cy="56388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Awards</a:t>
            </a:r>
          </a:p>
        </p:txBody>
      </p:sp>
      <p:sp>
        <p:nvSpPr>
          <p:cNvPr id="3" name="Content Placeholder 2"/>
          <p:cNvSpPr>
            <a:spLocks noGrp="1"/>
          </p:cNvSpPr>
          <p:nvPr>
            <p:ph sz="half" idx="1"/>
          </p:nvPr>
        </p:nvSpPr>
        <p:spPr/>
        <p:txBody>
          <a:bodyPr>
            <a:normAutofit/>
          </a:bodyPr>
          <a:lstStyle/>
          <a:p>
            <a:endParaRPr lang="en-US" sz="2400" dirty="0"/>
          </a:p>
          <a:p>
            <a:r>
              <a:rPr lang="en-US" dirty="0"/>
              <a:t>A wide variety of Chapter Awards are available that differ by Chapter.</a:t>
            </a:r>
          </a:p>
        </p:txBody>
      </p:sp>
      <p:sp>
        <p:nvSpPr>
          <p:cNvPr id="5" name="Footer Placeholder 4"/>
          <p:cNvSpPr>
            <a:spLocks noGrp="1"/>
          </p:cNvSpPr>
          <p:nvPr>
            <p:ph type="ftr" sz="quarter" idx="11"/>
          </p:nvPr>
        </p:nvSpPr>
        <p:spPr/>
        <p:txBody>
          <a:bodyPr/>
          <a:lstStyle/>
          <a:p>
            <a:r>
              <a:rPr lang="en-US" dirty="0"/>
              <a:t>Southeast Region – Legacy Training – Awards Chair - 11</a:t>
            </a:r>
          </a:p>
        </p:txBody>
      </p:sp>
      <p:sp>
        <p:nvSpPr>
          <p:cNvPr id="7" name="Content Placeholder 6"/>
          <p:cNvSpPr>
            <a:spLocks noGrp="1"/>
          </p:cNvSpPr>
          <p:nvPr>
            <p:ph sz="quarter" idx="10"/>
          </p:nvPr>
        </p:nvSpPr>
        <p:spPr/>
        <p:txBody>
          <a:bodyPr>
            <a:normAutofit lnSpcReduction="10000"/>
          </a:bodyPr>
          <a:lstStyle/>
          <a:p>
            <a:endParaRPr lang="en-US" dirty="0"/>
          </a:p>
          <a:p>
            <a:pPr>
              <a:buFont typeface="Wingdings" pitchFamily="2" charset="2"/>
              <a:buChar char="§"/>
            </a:pPr>
            <a:r>
              <a:rPr lang="en-US" dirty="0"/>
              <a:t>Service Recognition</a:t>
            </a:r>
          </a:p>
          <a:p>
            <a:endParaRPr lang="en-US" dirty="0"/>
          </a:p>
          <a:p>
            <a:pPr>
              <a:buFont typeface="Wingdings" pitchFamily="2" charset="2"/>
              <a:buChar char="§"/>
            </a:pPr>
            <a:r>
              <a:rPr lang="en-US" dirty="0"/>
              <a:t>Professional Accomplishment Awards</a:t>
            </a:r>
          </a:p>
          <a:p>
            <a:endParaRPr lang="en-US" dirty="0"/>
          </a:p>
          <a:p>
            <a:pPr>
              <a:buFont typeface="Wingdings" pitchFamily="2" charset="2"/>
              <a:buChar char="§"/>
            </a:pPr>
            <a:r>
              <a:rPr lang="en-US" dirty="0"/>
              <a:t>Publication Awards</a:t>
            </a:r>
          </a:p>
          <a:p>
            <a:endParaRPr lang="en-US" dirty="0"/>
          </a:p>
          <a:p>
            <a:pPr>
              <a:buFont typeface="Wingdings" pitchFamily="2" charset="2"/>
              <a:buChar char="§"/>
            </a:pPr>
            <a:r>
              <a:rPr lang="en-US" dirty="0"/>
              <a:t>Each Chapter has it’s Highest Recognition Award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Duties and Responsibilities</a:t>
            </a:r>
            <a:endParaRPr lang="en-US" dirty="0"/>
          </a:p>
        </p:txBody>
      </p:sp>
      <p:sp>
        <p:nvSpPr>
          <p:cNvPr id="3" name="Content Placeholder 2"/>
          <p:cNvSpPr>
            <a:spLocks noGrp="1"/>
          </p:cNvSpPr>
          <p:nvPr>
            <p:ph sz="half" idx="1"/>
          </p:nvPr>
        </p:nvSpPr>
        <p:spPr/>
        <p:txBody>
          <a:bodyPr>
            <a:normAutofit fontScale="92500" lnSpcReduction="10000"/>
          </a:bodyPr>
          <a:lstStyle/>
          <a:p>
            <a:pPr>
              <a:buNone/>
            </a:pPr>
            <a:r>
              <a:rPr lang="en-US" sz="2400" dirty="0"/>
              <a:t>Region Awards Chair To </a:t>
            </a:r>
          </a:p>
          <a:p>
            <a:pPr>
              <a:buNone/>
            </a:pPr>
            <a:r>
              <a:rPr lang="en-US" sz="2400" dirty="0"/>
              <a:t>Institute:</a:t>
            </a:r>
          </a:p>
          <a:p>
            <a:r>
              <a:rPr lang="en-US" sz="2400" dirty="0"/>
              <a:t> Publicize the</a:t>
            </a:r>
          </a:p>
          <a:p>
            <a:pPr>
              <a:buNone/>
            </a:pPr>
            <a:r>
              <a:rPr lang="en-US" sz="2400" dirty="0"/>
              <a:t>     Institute Awards </a:t>
            </a:r>
          </a:p>
          <a:p>
            <a:pPr>
              <a:buNone/>
            </a:pPr>
            <a:r>
              <a:rPr lang="en-US" sz="2400" dirty="0"/>
              <a:t>     Programs.</a:t>
            </a:r>
          </a:p>
          <a:p>
            <a:r>
              <a:rPr lang="en-US" sz="2400" dirty="0"/>
              <a:t> Act as liaison with the </a:t>
            </a:r>
          </a:p>
          <a:p>
            <a:pPr>
              <a:buNone/>
            </a:pPr>
            <a:r>
              <a:rPr lang="en-US" sz="2400" dirty="0"/>
              <a:t>     Institute Awards </a:t>
            </a:r>
          </a:p>
          <a:p>
            <a:pPr>
              <a:buNone/>
            </a:pPr>
            <a:r>
              <a:rPr lang="en-US" sz="2400" dirty="0"/>
              <a:t>     Committee</a:t>
            </a:r>
          </a:p>
          <a:p>
            <a:r>
              <a:rPr lang="en-US" sz="2400" dirty="0"/>
              <a:t>Submit reports to the</a:t>
            </a:r>
          </a:p>
          <a:p>
            <a:pPr>
              <a:buNone/>
            </a:pPr>
            <a:r>
              <a:rPr lang="en-US" sz="2400" dirty="0"/>
              <a:t>     Chair of the Institute</a:t>
            </a:r>
          </a:p>
          <a:p>
            <a:pPr>
              <a:buNone/>
            </a:pPr>
            <a:r>
              <a:rPr lang="en-US" sz="2400" dirty="0"/>
              <a:t>     Awards Committee</a:t>
            </a:r>
          </a:p>
          <a:p>
            <a:r>
              <a:rPr lang="en-US" sz="2400" dirty="0"/>
              <a:t>Suggest changes to</a:t>
            </a:r>
          </a:p>
          <a:p>
            <a:pPr>
              <a:buNone/>
            </a:pPr>
            <a:r>
              <a:rPr lang="en-US" sz="2400" dirty="0"/>
              <a:t>     Institute Awards Program</a:t>
            </a:r>
          </a:p>
          <a:p>
            <a:pPr>
              <a:buNone/>
            </a:pPr>
            <a:endParaRPr lang="en-US" sz="2400" dirty="0"/>
          </a:p>
          <a:p>
            <a:endParaRPr lang="en-US" dirty="0"/>
          </a:p>
        </p:txBody>
      </p:sp>
      <p:sp>
        <p:nvSpPr>
          <p:cNvPr id="5" name="Footer Placeholder 4"/>
          <p:cNvSpPr>
            <a:spLocks noGrp="1"/>
          </p:cNvSpPr>
          <p:nvPr>
            <p:ph type="ftr" sz="quarter" idx="11"/>
          </p:nvPr>
        </p:nvSpPr>
        <p:spPr>
          <a:xfrm>
            <a:off x="1371600" y="6400799"/>
            <a:ext cx="7772400" cy="457201"/>
          </a:xfrm>
        </p:spPr>
        <p:txBody>
          <a:bodyPr/>
          <a:lstStyle/>
          <a:p>
            <a:r>
              <a:rPr lang="en-US" dirty="0"/>
              <a:t>Southeast Region – Legacy Training – Awards Chair - 12</a:t>
            </a:r>
          </a:p>
        </p:txBody>
      </p:sp>
      <p:pic>
        <p:nvPicPr>
          <p:cNvPr id="9" name="Picture 8">
            <a:extLst>
              <a:ext uri="{FF2B5EF4-FFF2-40B4-BE49-F238E27FC236}">
                <a16:creationId xmlns:a16="http://schemas.microsoft.com/office/drawing/2014/main" id="{B910AC6E-8306-4A95-9E39-8BE988CD4AE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08071" y="1295400"/>
            <a:ext cx="4097571" cy="379095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Duties &amp; Responsibilities</a:t>
            </a:r>
          </a:p>
        </p:txBody>
      </p:sp>
      <p:sp>
        <p:nvSpPr>
          <p:cNvPr id="3" name="Content Placeholder 2"/>
          <p:cNvSpPr>
            <a:spLocks noGrp="1"/>
          </p:cNvSpPr>
          <p:nvPr>
            <p:ph sz="half" idx="1"/>
          </p:nvPr>
        </p:nvSpPr>
        <p:spPr/>
        <p:txBody>
          <a:bodyPr>
            <a:normAutofit/>
          </a:bodyPr>
          <a:lstStyle/>
          <a:p>
            <a:pPr>
              <a:buNone/>
            </a:pPr>
            <a:r>
              <a:rPr lang="en-US" sz="2400" dirty="0"/>
              <a:t>Region Awards Chair To </a:t>
            </a:r>
          </a:p>
          <a:p>
            <a:pPr>
              <a:spcBef>
                <a:spcPts val="0"/>
              </a:spcBef>
              <a:buNone/>
            </a:pPr>
            <a:r>
              <a:rPr lang="en-US" sz="2400" dirty="0"/>
              <a:t>Region: </a:t>
            </a:r>
          </a:p>
          <a:p>
            <a:r>
              <a:rPr lang="en-US" sz="2400" dirty="0"/>
              <a:t>Organizes, implements, administers, and publicizes the Region Awards Program</a:t>
            </a:r>
          </a:p>
          <a:p>
            <a:r>
              <a:rPr lang="en-US" sz="2400" dirty="0"/>
              <a:t>Receive and coordinate nomination paperwork for Region nominations</a:t>
            </a:r>
          </a:p>
          <a:p>
            <a:r>
              <a:rPr lang="en-US" sz="2400" dirty="0"/>
              <a:t>Review nominations with Awards Committee and make selections</a:t>
            </a:r>
          </a:p>
        </p:txBody>
      </p:sp>
      <p:sp>
        <p:nvSpPr>
          <p:cNvPr id="5" name="Footer Placeholder 4"/>
          <p:cNvSpPr>
            <a:spLocks noGrp="1"/>
          </p:cNvSpPr>
          <p:nvPr>
            <p:ph type="ftr" sz="quarter" idx="11"/>
          </p:nvPr>
        </p:nvSpPr>
        <p:spPr/>
        <p:txBody>
          <a:bodyPr/>
          <a:lstStyle/>
          <a:p>
            <a:r>
              <a:rPr lang="en-US" dirty="0"/>
              <a:t>Southeast Region – Legacy Training – Awards Chair - 13</a:t>
            </a:r>
          </a:p>
        </p:txBody>
      </p:sp>
      <p:sp>
        <p:nvSpPr>
          <p:cNvPr id="7" name="Content Placeholder 6"/>
          <p:cNvSpPr>
            <a:spLocks noGrp="1"/>
          </p:cNvSpPr>
          <p:nvPr>
            <p:ph sz="quarter" idx="10"/>
          </p:nvPr>
        </p:nvSpPr>
        <p:spPr/>
        <p:txBody>
          <a:bodyPr/>
          <a:lstStyle/>
          <a:p>
            <a:endParaRPr lang="en-US" dirty="0"/>
          </a:p>
          <a:p>
            <a:endParaRPr lang="en-US" dirty="0"/>
          </a:p>
          <a:p>
            <a:endParaRPr lang="en-US" dirty="0"/>
          </a:p>
          <a:p>
            <a:endParaRPr lang="en-US" dirty="0"/>
          </a:p>
          <a:p>
            <a:endParaRPr lang="en-US" dirty="0"/>
          </a:p>
        </p:txBody>
      </p:sp>
      <p:pic>
        <p:nvPicPr>
          <p:cNvPr id="6" name="Picture 5">
            <a:extLst>
              <a:ext uri="{FF2B5EF4-FFF2-40B4-BE49-F238E27FC236}">
                <a16:creationId xmlns:a16="http://schemas.microsoft.com/office/drawing/2014/main" id="{F5764BEA-F225-4DC6-84D8-39CCA44C8E4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486400" y="762000"/>
            <a:ext cx="2916703" cy="484496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Duties and Responsibilities</a:t>
            </a:r>
          </a:p>
        </p:txBody>
      </p:sp>
      <p:sp>
        <p:nvSpPr>
          <p:cNvPr id="3" name="Content Placeholder 2"/>
          <p:cNvSpPr>
            <a:spLocks noGrp="1"/>
          </p:cNvSpPr>
          <p:nvPr>
            <p:ph sz="half" idx="1"/>
          </p:nvPr>
        </p:nvSpPr>
        <p:spPr/>
        <p:txBody>
          <a:bodyPr>
            <a:normAutofit fontScale="70000" lnSpcReduction="20000"/>
          </a:bodyPr>
          <a:lstStyle/>
          <a:p>
            <a:pPr>
              <a:buNone/>
            </a:pPr>
            <a:r>
              <a:rPr lang="en-US" dirty="0"/>
              <a:t>To Region: (Continued)</a:t>
            </a:r>
          </a:p>
          <a:p>
            <a:r>
              <a:rPr lang="en-US" dirty="0"/>
              <a:t>Each Region Award: </a:t>
            </a:r>
          </a:p>
          <a:p>
            <a:pPr>
              <a:buNone/>
            </a:pPr>
            <a:r>
              <a:rPr lang="en-US" dirty="0"/>
              <a:t>     -   Develop and details criteria,</a:t>
            </a:r>
          </a:p>
          <a:p>
            <a:pPr>
              <a:buNone/>
            </a:pPr>
            <a:r>
              <a:rPr lang="en-US" dirty="0"/>
              <a:t>         nomination, and judging</a:t>
            </a:r>
          </a:p>
          <a:p>
            <a:pPr>
              <a:buNone/>
            </a:pPr>
            <a:r>
              <a:rPr lang="en-US" dirty="0"/>
              <a:t>         procedures</a:t>
            </a:r>
          </a:p>
          <a:p>
            <a:pPr>
              <a:buNone/>
            </a:pPr>
            <a:r>
              <a:rPr lang="en-US" dirty="0"/>
              <a:t>	 -  Seeks submission of  </a:t>
            </a:r>
          </a:p>
          <a:p>
            <a:pPr>
              <a:buNone/>
            </a:pPr>
            <a:r>
              <a:rPr lang="en-US" dirty="0"/>
              <a:t>         Awards Candidates</a:t>
            </a:r>
          </a:p>
          <a:p>
            <a:r>
              <a:rPr lang="en-US" dirty="0"/>
              <a:t>Awards Guide:</a:t>
            </a:r>
          </a:p>
          <a:p>
            <a:pPr>
              <a:buNone/>
            </a:pPr>
            <a:r>
              <a:rPr lang="en-US" dirty="0"/>
              <a:t>     -   Review</a:t>
            </a:r>
          </a:p>
          <a:p>
            <a:pPr>
              <a:spcBef>
                <a:spcPts val="53"/>
              </a:spcBef>
              <a:buNone/>
            </a:pPr>
            <a:r>
              <a:rPr lang="en-US" dirty="0"/>
              <a:t>     -   Revise</a:t>
            </a:r>
          </a:p>
          <a:p>
            <a:pPr>
              <a:buNone/>
            </a:pPr>
            <a:r>
              <a:rPr lang="en-US" dirty="0"/>
              <a:t>     -   Publish changes</a:t>
            </a:r>
          </a:p>
          <a:p>
            <a:pPr marL="347472">
              <a:spcBef>
                <a:spcPts val="528"/>
              </a:spcBef>
            </a:pPr>
            <a:r>
              <a:rPr lang="en-US" dirty="0"/>
              <a:t>Provide suggested awards</a:t>
            </a:r>
          </a:p>
          <a:p>
            <a:pPr marL="347472">
              <a:spcBef>
                <a:spcPts val="528"/>
              </a:spcBef>
              <a:buNone/>
            </a:pPr>
            <a:r>
              <a:rPr lang="en-US" dirty="0"/>
              <a:t>     budget amounts to the</a:t>
            </a:r>
          </a:p>
          <a:p>
            <a:pPr marL="347472">
              <a:spcBef>
                <a:spcPts val="528"/>
              </a:spcBef>
              <a:buNone/>
            </a:pPr>
            <a:r>
              <a:rPr lang="en-US" dirty="0"/>
              <a:t>     Region Treasurer</a:t>
            </a:r>
          </a:p>
          <a:p>
            <a:endParaRPr lang="en-US" dirty="0"/>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- 14</a:t>
            </a:r>
          </a:p>
        </p:txBody>
      </p:sp>
      <p:pic>
        <p:nvPicPr>
          <p:cNvPr id="6" name="Content Placeholder 5">
            <a:extLst>
              <a:ext uri="{FF2B5EF4-FFF2-40B4-BE49-F238E27FC236}">
                <a16:creationId xmlns:a16="http://schemas.microsoft.com/office/drawing/2014/main" id="{A0A86A22-9FFE-4822-AD8E-A6EDA58ADFF8}"/>
              </a:ext>
            </a:extLst>
          </p:cNvPr>
          <p:cNvPicPr>
            <a:picLocks noGrp="1" noChangeAspect="1"/>
          </p:cNvPicPr>
          <p:nvPr>
            <p:ph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609322" y="381000"/>
            <a:ext cx="4822865" cy="556260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t>Duties &amp; Responsibilities</a:t>
            </a:r>
          </a:p>
        </p:txBody>
      </p:sp>
      <p:sp>
        <p:nvSpPr>
          <p:cNvPr id="3" name="Content Placeholder 2"/>
          <p:cNvSpPr>
            <a:spLocks noGrp="1"/>
          </p:cNvSpPr>
          <p:nvPr>
            <p:ph sz="half" idx="1"/>
          </p:nvPr>
        </p:nvSpPr>
        <p:spPr/>
        <p:txBody>
          <a:bodyPr>
            <a:normAutofit/>
          </a:bodyPr>
          <a:lstStyle/>
          <a:p>
            <a:pPr>
              <a:buNone/>
            </a:pPr>
            <a:r>
              <a:rPr lang="en-US" sz="2400" dirty="0"/>
              <a:t>To Region: (Continued)</a:t>
            </a:r>
          </a:p>
          <a:p>
            <a:r>
              <a:rPr lang="en-US" sz="2400" dirty="0"/>
              <a:t>Assist the Region President, President-Elect, and Immediate Past President in the presentation of awards at the annual Region Awards Banquet.</a:t>
            </a:r>
          </a:p>
          <a:p>
            <a:r>
              <a:rPr lang="en-US" sz="2400" dirty="0"/>
              <a:t>Suggest changes to the Region Awards Programs</a:t>
            </a:r>
          </a:p>
          <a:p>
            <a:endParaRPr lang="en-US" sz="2400" dirty="0"/>
          </a:p>
        </p:txBody>
      </p:sp>
      <p:sp>
        <p:nvSpPr>
          <p:cNvPr id="5" name="Footer Placeholder 4"/>
          <p:cNvSpPr>
            <a:spLocks noGrp="1"/>
          </p:cNvSpPr>
          <p:nvPr>
            <p:ph type="ftr" sz="quarter" idx="11"/>
          </p:nvPr>
        </p:nvSpPr>
        <p:spPr/>
        <p:txBody>
          <a:bodyPr/>
          <a:lstStyle/>
          <a:p>
            <a:r>
              <a:rPr lang="en-US" dirty="0"/>
              <a:t>Southeast Region – Legacy Training – Awards Chair - 15</a:t>
            </a:r>
          </a:p>
        </p:txBody>
      </p:sp>
      <p:pic>
        <p:nvPicPr>
          <p:cNvPr id="6" name="Content Placeholder 5">
            <a:extLst>
              <a:ext uri="{FF2B5EF4-FFF2-40B4-BE49-F238E27FC236}">
                <a16:creationId xmlns:a16="http://schemas.microsoft.com/office/drawing/2014/main" id="{60942614-F763-4988-924B-82142C979601}"/>
              </a:ext>
            </a:extLst>
          </p:cNvPr>
          <p:cNvPicPr>
            <a:picLocks noGrp="1" noChangeAspect="1"/>
          </p:cNvPicPr>
          <p:nvPr>
            <p:ph sz="quarter" idx="10"/>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758277" y="457200"/>
            <a:ext cx="3950208" cy="54864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610600" cy="685800"/>
          </a:xfrm>
        </p:spPr>
        <p:txBody>
          <a:bodyPr>
            <a:normAutofit/>
          </a:bodyPr>
          <a:lstStyle/>
          <a:p>
            <a:r>
              <a:rPr lang="en-US" sz="2400" dirty="0"/>
              <a:t>Duties and Responsibilities</a:t>
            </a:r>
          </a:p>
        </p:txBody>
      </p:sp>
      <p:sp>
        <p:nvSpPr>
          <p:cNvPr id="3" name="Content Placeholder 2"/>
          <p:cNvSpPr>
            <a:spLocks noGrp="1"/>
          </p:cNvSpPr>
          <p:nvPr>
            <p:ph sz="half" idx="1"/>
          </p:nvPr>
        </p:nvSpPr>
        <p:spPr>
          <a:xfrm>
            <a:off x="152400" y="1143000"/>
            <a:ext cx="4267200" cy="4876800"/>
          </a:xfrm>
        </p:spPr>
        <p:txBody>
          <a:bodyPr/>
          <a:lstStyle/>
          <a:p>
            <a:pPr>
              <a:buNone/>
            </a:pPr>
            <a:r>
              <a:rPr lang="en-US" sz="2400" dirty="0"/>
              <a:t>Region Awards Chair to the</a:t>
            </a:r>
          </a:p>
          <a:p>
            <a:pPr>
              <a:buNone/>
            </a:pPr>
            <a:r>
              <a:rPr lang="en-US" sz="2400" dirty="0"/>
              <a:t>Chapter:</a:t>
            </a:r>
          </a:p>
          <a:p>
            <a:r>
              <a:rPr lang="en-US" sz="2400" dirty="0"/>
              <a:t>Serve as resource person to Chapter Awards Chairs or Chapter Presidents if no Awards Chair is identified</a:t>
            </a:r>
          </a:p>
          <a:p>
            <a:r>
              <a:rPr lang="en-US" sz="2400" dirty="0"/>
              <a:t>Notify Chapter Awards Chairs about successful selections and nominations not selected</a:t>
            </a:r>
          </a:p>
          <a:p>
            <a:endParaRPr lang="en-US" sz="2400" dirty="0"/>
          </a:p>
        </p:txBody>
      </p:sp>
      <p:sp>
        <p:nvSpPr>
          <p:cNvPr id="5" name="Footer Placeholder 4"/>
          <p:cNvSpPr>
            <a:spLocks noGrp="1"/>
          </p:cNvSpPr>
          <p:nvPr>
            <p:ph type="ftr" sz="quarter" idx="11"/>
          </p:nvPr>
        </p:nvSpPr>
        <p:spPr/>
        <p:txBody>
          <a:bodyPr/>
          <a:lstStyle/>
          <a:p>
            <a:r>
              <a:rPr lang="en-US" dirty="0"/>
              <a:t>Southeast Region – Legacy Training – Awards Chair - 16</a:t>
            </a:r>
          </a:p>
        </p:txBody>
      </p:sp>
      <p:pic>
        <p:nvPicPr>
          <p:cNvPr id="7" name="Content Placeholder 6">
            <a:extLst>
              <a:ext uri="{FF2B5EF4-FFF2-40B4-BE49-F238E27FC236}">
                <a16:creationId xmlns:a16="http://schemas.microsoft.com/office/drawing/2014/main" id="{2E75A35F-373A-4612-A971-3F8A240A9E05}"/>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35488" y="1844253"/>
            <a:ext cx="4395787" cy="271229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H&amp;A Guide </a:t>
            </a:r>
          </a:p>
        </p:txBody>
      </p:sp>
      <p:sp>
        <p:nvSpPr>
          <p:cNvPr id="5" name="Footer Placeholder 4"/>
          <p:cNvSpPr>
            <a:spLocks noGrp="1"/>
          </p:cNvSpPr>
          <p:nvPr>
            <p:ph type="ftr" sz="quarter" idx="11"/>
          </p:nvPr>
        </p:nvSpPr>
        <p:spPr/>
        <p:txBody>
          <a:bodyPr/>
          <a:lstStyle/>
          <a:p>
            <a:r>
              <a:rPr lang="en-US" dirty="0"/>
              <a:t>Southeast Region – Legacy Training – Awards Chair - 17</a:t>
            </a:r>
          </a:p>
        </p:txBody>
      </p:sp>
      <p:sp>
        <p:nvSpPr>
          <p:cNvPr id="8" name="Content Placeholder 7"/>
          <p:cNvSpPr>
            <a:spLocks noGrp="1"/>
          </p:cNvSpPr>
          <p:nvPr>
            <p:ph sz="half" idx="1"/>
          </p:nvPr>
        </p:nvSpPr>
        <p:spPr/>
        <p:txBody>
          <a:bodyPr/>
          <a:lstStyle/>
          <a:p>
            <a:pPr>
              <a:buNone/>
            </a:pPr>
            <a:r>
              <a:rPr lang="en-US" dirty="0"/>
              <a:t>Institute:</a:t>
            </a:r>
          </a:p>
          <a:p>
            <a:r>
              <a:rPr lang="en-US" sz="2400" dirty="0"/>
              <a:t>Submission Information</a:t>
            </a:r>
          </a:p>
          <a:p>
            <a:r>
              <a:rPr lang="en-US" sz="2400" dirty="0"/>
              <a:t>Nomination Matrix</a:t>
            </a:r>
          </a:p>
          <a:p>
            <a:r>
              <a:rPr lang="en-US" sz="2400" dirty="0"/>
              <a:t>Overview of the H&amp;A Program</a:t>
            </a:r>
          </a:p>
          <a:p>
            <a:r>
              <a:rPr lang="en-US" sz="2400" dirty="0"/>
              <a:t>Institute Honors</a:t>
            </a:r>
          </a:p>
          <a:p>
            <a:r>
              <a:rPr lang="en-US" sz="2400" dirty="0"/>
              <a:t>Institute Awards</a:t>
            </a:r>
          </a:p>
          <a:p>
            <a:r>
              <a:rPr lang="en-US" sz="2400" dirty="0"/>
              <a:t>Institute Recognition</a:t>
            </a:r>
          </a:p>
          <a:p>
            <a:r>
              <a:rPr lang="en-US" sz="2400" dirty="0"/>
              <a:t>Honors &amp; Awards Forms</a:t>
            </a:r>
          </a:p>
          <a:p>
            <a:endParaRPr lang="en-US" dirty="0"/>
          </a:p>
        </p:txBody>
      </p:sp>
      <p:pic>
        <p:nvPicPr>
          <p:cNvPr id="9" name="Picture 8">
            <a:extLst>
              <a:ext uri="{FF2B5EF4-FFF2-40B4-BE49-F238E27FC236}">
                <a16:creationId xmlns:a16="http://schemas.microsoft.com/office/drawing/2014/main" id="{69E69D3E-B811-4177-BC45-DD1CF0AC360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257800" y="381000"/>
            <a:ext cx="3124200" cy="31242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H&amp;A Guide</a:t>
            </a:r>
          </a:p>
        </p:txBody>
      </p:sp>
      <p:sp>
        <p:nvSpPr>
          <p:cNvPr id="4" name="Content Placeholder 3"/>
          <p:cNvSpPr>
            <a:spLocks noGrp="1"/>
          </p:cNvSpPr>
          <p:nvPr>
            <p:ph sz="quarter" idx="10"/>
          </p:nvPr>
        </p:nvSpPr>
        <p:spPr>
          <a:xfrm>
            <a:off x="0" y="457200"/>
            <a:ext cx="4343401" cy="5715000"/>
          </a:xfrm>
        </p:spPr>
        <p:txBody>
          <a:bodyPr/>
          <a:lstStyle/>
          <a:p>
            <a:endParaRPr lang="en-US" dirty="0"/>
          </a:p>
          <a:p>
            <a:pPr>
              <a:buNone/>
            </a:pPr>
            <a:endParaRPr lang="en-US" dirty="0"/>
          </a:p>
          <a:p>
            <a:pPr>
              <a:buNone/>
            </a:pPr>
            <a:r>
              <a:rPr lang="en-US" dirty="0"/>
              <a:t>Region:</a:t>
            </a:r>
          </a:p>
        </p:txBody>
      </p:sp>
      <p:sp>
        <p:nvSpPr>
          <p:cNvPr id="5" name="Footer Placeholder 4"/>
          <p:cNvSpPr>
            <a:spLocks noGrp="1"/>
          </p:cNvSpPr>
          <p:nvPr>
            <p:ph type="ftr" sz="quarter" idx="11"/>
          </p:nvPr>
        </p:nvSpPr>
        <p:spPr/>
        <p:txBody>
          <a:bodyPr/>
          <a:lstStyle/>
          <a:p>
            <a:r>
              <a:rPr lang="en-US" dirty="0"/>
              <a:t>Southeast Region – Legacy Training – Awards Chair - 18</a:t>
            </a:r>
          </a:p>
        </p:txBody>
      </p:sp>
      <p:sp>
        <p:nvSpPr>
          <p:cNvPr id="9" name="Rectangle 8"/>
          <p:cNvSpPr/>
          <p:nvPr/>
        </p:nvSpPr>
        <p:spPr>
          <a:xfrm>
            <a:off x="0" y="1997839"/>
            <a:ext cx="4114800" cy="4247317"/>
          </a:xfrm>
          <a:prstGeom prst="rect">
            <a:avLst/>
          </a:prstGeom>
        </p:spPr>
        <p:txBody>
          <a:bodyPr wrap="square">
            <a:spAutoFit/>
          </a:bodyPr>
          <a:lstStyle/>
          <a:p>
            <a:pPr marL="457200" indent="-457200">
              <a:lnSpc>
                <a:spcPts val="3600"/>
              </a:lnSpc>
              <a:buFont typeface="Arial" pitchFamily="34" charset="0"/>
              <a:buChar char="•"/>
            </a:pPr>
            <a:r>
              <a:rPr lang="en-US" sz="2400" dirty="0"/>
              <a:t>Submission Information</a:t>
            </a:r>
          </a:p>
          <a:p>
            <a:pPr marL="457200" indent="-457200">
              <a:lnSpc>
                <a:spcPts val="3600"/>
              </a:lnSpc>
              <a:buFont typeface="Arial" pitchFamily="34" charset="0"/>
              <a:buChar char="•"/>
            </a:pPr>
            <a:r>
              <a:rPr lang="en-US" sz="2400" dirty="0"/>
              <a:t>Overview of the H&amp;A Program</a:t>
            </a:r>
          </a:p>
          <a:p>
            <a:pPr marL="457200" indent="-457200">
              <a:lnSpc>
                <a:spcPts val="3600"/>
              </a:lnSpc>
              <a:buFont typeface="Arial" pitchFamily="34" charset="0"/>
              <a:buChar char="•"/>
            </a:pPr>
            <a:r>
              <a:rPr lang="en-US" sz="2400" dirty="0"/>
              <a:t>Region Honors</a:t>
            </a:r>
          </a:p>
          <a:p>
            <a:pPr marL="457200" indent="-457200">
              <a:lnSpc>
                <a:spcPts val="3600"/>
              </a:lnSpc>
              <a:buFont typeface="Arial" pitchFamily="34" charset="0"/>
              <a:buChar char="•"/>
            </a:pPr>
            <a:r>
              <a:rPr lang="en-US" sz="2400" dirty="0"/>
              <a:t>Region Awards</a:t>
            </a:r>
          </a:p>
          <a:p>
            <a:pPr marL="457200" indent="-457200">
              <a:lnSpc>
                <a:spcPts val="3600"/>
              </a:lnSpc>
              <a:buFont typeface="Arial" pitchFamily="34" charset="0"/>
              <a:buChar char="•"/>
            </a:pPr>
            <a:r>
              <a:rPr lang="en-US" sz="2400" dirty="0"/>
              <a:t>Region Recognition</a:t>
            </a:r>
          </a:p>
          <a:p>
            <a:pPr marL="457200" indent="-457200">
              <a:lnSpc>
                <a:spcPts val="3600"/>
              </a:lnSpc>
              <a:buFont typeface="Arial" pitchFamily="34" charset="0"/>
              <a:buChar char="•"/>
            </a:pPr>
            <a:r>
              <a:rPr lang="en-US" sz="2400" dirty="0"/>
              <a:t>Region Honors &amp; Awards Forms</a:t>
            </a:r>
          </a:p>
          <a:p>
            <a:pPr marL="457200" indent="-457200">
              <a:lnSpc>
                <a:spcPts val="3600"/>
              </a:lnSpc>
              <a:buFont typeface="Arial" pitchFamily="34" charset="0"/>
              <a:buChar char="•"/>
            </a:pPr>
            <a:r>
              <a:rPr lang="en-US" sz="2400" dirty="0"/>
              <a:t>Past Awards Winners</a:t>
            </a:r>
          </a:p>
        </p:txBody>
      </p:sp>
      <p:pic>
        <p:nvPicPr>
          <p:cNvPr id="6" name="Picture 5">
            <a:extLst>
              <a:ext uri="{FF2B5EF4-FFF2-40B4-BE49-F238E27FC236}">
                <a16:creationId xmlns:a16="http://schemas.microsoft.com/office/drawing/2014/main" id="{47109EFD-1657-4DCE-9AC5-37FC68CE7567}"/>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1795" r="16666"/>
          <a:stretch/>
        </p:blipFill>
        <p:spPr>
          <a:xfrm>
            <a:off x="4953000" y="1524000"/>
            <a:ext cx="3657600" cy="334327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H&amp;A Guide</a:t>
            </a:r>
          </a:p>
        </p:txBody>
      </p:sp>
      <p:sp>
        <p:nvSpPr>
          <p:cNvPr id="3" name="Content Placeholder 2"/>
          <p:cNvSpPr>
            <a:spLocks noGrp="1"/>
          </p:cNvSpPr>
          <p:nvPr>
            <p:ph sz="half" idx="1"/>
          </p:nvPr>
        </p:nvSpPr>
        <p:spPr/>
        <p:txBody>
          <a:bodyPr/>
          <a:lstStyle/>
          <a:p>
            <a:pPr>
              <a:buNone/>
            </a:pPr>
            <a:r>
              <a:rPr lang="en-US" dirty="0"/>
              <a:t>Chapter:</a:t>
            </a:r>
          </a:p>
        </p:txBody>
      </p:sp>
      <p:sp>
        <p:nvSpPr>
          <p:cNvPr id="5" name="Footer Placeholder 4"/>
          <p:cNvSpPr>
            <a:spLocks noGrp="1"/>
          </p:cNvSpPr>
          <p:nvPr>
            <p:ph type="ftr" sz="quarter" idx="11"/>
          </p:nvPr>
        </p:nvSpPr>
        <p:spPr/>
        <p:txBody>
          <a:bodyPr/>
          <a:lstStyle/>
          <a:p>
            <a:r>
              <a:rPr lang="en-US" dirty="0"/>
              <a:t>Southeast Region – Legacy Training – Awards Chair - 19</a:t>
            </a:r>
          </a:p>
        </p:txBody>
      </p:sp>
      <p:pic>
        <p:nvPicPr>
          <p:cNvPr id="6" name="Content Placeholder 5"/>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800601" y="1447800"/>
            <a:ext cx="4006946" cy="3926161"/>
          </a:xfrm>
          <a:prstGeom prst="rect">
            <a:avLst/>
          </a:prstGeom>
        </p:spPr>
      </p:pic>
      <p:sp>
        <p:nvSpPr>
          <p:cNvPr id="7" name="Rectangle 6"/>
          <p:cNvSpPr/>
          <p:nvPr/>
        </p:nvSpPr>
        <p:spPr>
          <a:xfrm>
            <a:off x="0" y="1676400"/>
            <a:ext cx="4038600" cy="4708981"/>
          </a:xfrm>
          <a:prstGeom prst="rect">
            <a:avLst/>
          </a:prstGeom>
        </p:spPr>
        <p:txBody>
          <a:bodyPr wrap="square">
            <a:spAutoFit/>
          </a:bodyPr>
          <a:lstStyle/>
          <a:p>
            <a:pPr marL="457200" indent="-457200">
              <a:lnSpc>
                <a:spcPts val="3600"/>
              </a:lnSpc>
              <a:buFont typeface="Arial" pitchFamily="34" charset="0"/>
              <a:buChar char="•"/>
            </a:pPr>
            <a:r>
              <a:rPr lang="en-US" sz="2400" dirty="0"/>
              <a:t>Submission Information</a:t>
            </a:r>
          </a:p>
          <a:p>
            <a:pPr marL="457200" indent="-457200">
              <a:lnSpc>
                <a:spcPts val="3600"/>
              </a:lnSpc>
              <a:buFont typeface="Arial" pitchFamily="34" charset="0"/>
              <a:buChar char="•"/>
            </a:pPr>
            <a:r>
              <a:rPr lang="en-US" sz="2400" dirty="0"/>
              <a:t>Overview of the H&amp;A Program</a:t>
            </a:r>
          </a:p>
          <a:p>
            <a:pPr marL="457200" indent="-457200">
              <a:lnSpc>
                <a:spcPts val="3600"/>
              </a:lnSpc>
              <a:buFont typeface="Arial" pitchFamily="34" charset="0"/>
              <a:buChar char="•"/>
            </a:pPr>
            <a:r>
              <a:rPr lang="en-US" sz="2400" dirty="0"/>
              <a:t>Chapter Honors</a:t>
            </a:r>
          </a:p>
          <a:p>
            <a:pPr marL="457200" indent="-457200">
              <a:lnSpc>
                <a:spcPts val="3600"/>
              </a:lnSpc>
              <a:buFont typeface="Arial" pitchFamily="34" charset="0"/>
              <a:buChar char="•"/>
            </a:pPr>
            <a:r>
              <a:rPr lang="en-US" sz="2400" dirty="0"/>
              <a:t>Chapter Awards</a:t>
            </a:r>
          </a:p>
          <a:p>
            <a:pPr marL="457200" indent="-457200">
              <a:lnSpc>
                <a:spcPts val="3600"/>
              </a:lnSpc>
              <a:buFont typeface="Arial" pitchFamily="34" charset="0"/>
              <a:buChar char="•"/>
            </a:pPr>
            <a:r>
              <a:rPr lang="en-US" sz="2400" dirty="0"/>
              <a:t>Chapter Recognition</a:t>
            </a:r>
          </a:p>
          <a:p>
            <a:pPr marL="457200" indent="-457200">
              <a:lnSpc>
                <a:spcPts val="3600"/>
              </a:lnSpc>
              <a:buFont typeface="Arial" pitchFamily="34" charset="0"/>
              <a:buChar char="•"/>
            </a:pPr>
            <a:r>
              <a:rPr lang="en-US" sz="2400" dirty="0"/>
              <a:t>Chapter Honors &amp; Awards Forms</a:t>
            </a:r>
          </a:p>
          <a:p>
            <a:pPr marL="457200" indent="-457200">
              <a:lnSpc>
                <a:spcPts val="3600"/>
              </a:lnSpc>
              <a:buFont typeface="Arial" pitchFamily="34" charset="0"/>
              <a:buChar char="•"/>
            </a:pPr>
            <a:r>
              <a:rPr lang="en-US" sz="2400" dirty="0"/>
              <a:t>Past award winners</a:t>
            </a:r>
          </a:p>
          <a:p>
            <a:pPr marL="457200" indent="-457200">
              <a:lnSpc>
                <a:spcPts val="3600"/>
              </a:lnSpc>
            </a:pPr>
            <a:r>
              <a:rPr lang="en-US" sz="2400" dirty="0"/>
              <a:t>Varies by Chapter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l"/>
            <a:r>
              <a:rPr lang="en-US" dirty="0"/>
              <a:t>Responsibilities</a:t>
            </a:r>
            <a:br>
              <a:rPr lang="en-US" dirty="0"/>
            </a:br>
            <a:r>
              <a:rPr lang="en-US" dirty="0"/>
              <a:t>from the SE Policy</a:t>
            </a:r>
          </a:p>
        </p:txBody>
      </p:sp>
      <p:sp>
        <p:nvSpPr>
          <p:cNvPr id="3" name="Subtitle 2"/>
          <p:cNvSpPr>
            <a:spLocks noGrp="1"/>
          </p:cNvSpPr>
          <p:nvPr>
            <p:ph type="subTitle" idx="1"/>
          </p:nvPr>
        </p:nvSpPr>
        <p:spPr/>
        <p:txBody>
          <a:bodyPr/>
          <a:lstStyle/>
          <a:p>
            <a:r>
              <a:rPr lang="en-US" dirty="0">
                <a:solidFill>
                  <a:schemeClr val="tx2"/>
                </a:solidFill>
              </a:rPr>
              <a:t>First place to find basic responsibilities for position:</a:t>
            </a:r>
          </a:p>
          <a:p>
            <a:pPr>
              <a:buFont typeface="Arial" pitchFamily="34" charset="0"/>
              <a:buChar char="•"/>
            </a:pPr>
            <a:r>
              <a:rPr lang="en-US" b="1" dirty="0">
                <a:solidFill>
                  <a:schemeClr val="tx2"/>
                </a:solidFill>
              </a:rPr>
              <a:t> </a:t>
            </a:r>
            <a:r>
              <a:rPr lang="en-US" dirty="0">
                <a:solidFill>
                  <a:schemeClr val="tx2"/>
                </a:solidFill>
              </a:rPr>
              <a:t>Appointment</a:t>
            </a:r>
          </a:p>
          <a:p>
            <a:pPr>
              <a:buFont typeface="Arial" pitchFamily="34" charset="0"/>
              <a:buChar char="•"/>
            </a:pPr>
            <a:r>
              <a:rPr lang="en-US" dirty="0">
                <a:solidFill>
                  <a:schemeClr val="tx2"/>
                </a:solidFill>
              </a:rPr>
              <a:t> Responsibility</a:t>
            </a:r>
          </a:p>
          <a:p>
            <a:pPr>
              <a:buFont typeface="Arial" pitchFamily="34" charset="0"/>
              <a:buChar char="•"/>
            </a:pPr>
            <a:r>
              <a:rPr lang="en-US" dirty="0">
                <a:solidFill>
                  <a:schemeClr val="tx2"/>
                </a:solidFill>
              </a:rPr>
              <a:t> Duties</a:t>
            </a:r>
          </a:p>
          <a:p>
            <a:endParaRPr lang="en-US" dirty="0"/>
          </a:p>
        </p:txBody>
      </p:sp>
      <p:pic>
        <p:nvPicPr>
          <p:cNvPr id="4" name="Picture 2" descr="C:\Users\tgoodman\AppData\Local\Microsoft\Windows\Temporary Internet Files\Content.IE5\ULTADYJX\MC900007700[1].wmf"/>
          <p:cNvPicPr>
            <a:picLocks noGrp="1" noChangeAspect="1" noChangeArrowheads="1"/>
          </p:cNvPicPr>
          <p:nvPr>
            <p:ph sz="half" idx="2"/>
          </p:nvPr>
        </p:nvPicPr>
        <p:blipFill>
          <a:blip r:embed="rId3" cstate="print"/>
          <a:srcRect/>
          <a:stretch>
            <a:fillRect/>
          </a:stretch>
        </p:blipFill>
        <p:spPr bwMode="auto">
          <a:xfrm>
            <a:off x="5029200" y="838201"/>
            <a:ext cx="3733800" cy="296409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3" name="Content Placeholder 2"/>
          <p:cNvSpPr>
            <a:spLocks noGrp="1"/>
          </p:cNvSpPr>
          <p:nvPr>
            <p:ph sz="half" idx="1"/>
          </p:nvPr>
        </p:nvSpPr>
        <p:spPr/>
        <p:txBody>
          <a:bodyPr/>
          <a:lstStyle/>
          <a:p>
            <a:r>
              <a:rPr lang="en-US" b="1" dirty="0"/>
              <a:t>Outstanding Chapter Commendation </a:t>
            </a:r>
          </a:p>
          <a:p>
            <a:endParaRPr lang="en-US" dirty="0"/>
          </a:p>
        </p:txBody>
      </p:sp>
      <p:sp>
        <p:nvSpPr>
          <p:cNvPr id="4" name="Content Placeholder 3"/>
          <p:cNvSpPr>
            <a:spLocks noGrp="1"/>
          </p:cNvSpPr>
          <p:nvPr>
            <p:ph sz="quarter" idx="10"/>
          </p:nvPr>
        </p:nvSpPr>
        <p:spPr/>
        <p:txBody>
          <a:bodyPr>
            <a:normAutofit fontScale="92500" lnSpcReduction="20000"/>
          </a:bodyPr>
          <a:lstStyle/>
          <a:p>
            <a:endParaRPr lang="en-US" dirty="0"/>
          </a:p>
          <a:p>
            <a:r>
              <a:rPr lang="en-US" dirty="0"/>
              <a:t>Designed to Reward Chapters for their good work on behalf of their members</a:t>
            </a:r>
          </a:p>
          <a:p>
            <a:r>
              <a:rPr lang="en-US" dirty="0"/>
              <a:t>All Chapters should nominate themselves </a:t>
            </a:r>
          </a:p>
          <a:p>
            <a:r>
              <a:rPr lang="en-US" dirty="0"/>
              <a:t>Use it as a gage for supporting members and CSI’s mission</a:t>
            </a:r>
          </a:p>
          <a:p>
            <a:r>
              <a:rPr lang="en-US" dirty="0"/>
              <a:t>All nominations submitted to Institute</a:t>
            </a:r>
          </a:p>
          <a:p>
            <a:r>
              <a:rPr lang="en-US" dirty="0"/>
              <a:t>Region Awards Chair promotes the OCC to the Chapters</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- 20</a:t>
            </a:r>
          </a:p>
        </p:txBody>
      </p:sp>
      <p:pic>
        <p:nvPicPr>
          <p:cNvPr id="40962" name="Picture 2" descr="F:\OCC Logos\Silver OCC Seal.jpg"/>
          <p:cNvPicPr>
            <a:picLocks noChangeAspect="1" noChangeArrowheads="1"/>
          </p:cNvPicPr>
          <p:nvPr/>
        </p:nvPicPr>
        <p:blipFill>
          <a:blip r:embed="rId3" cstate="print"/>
          <a:srcRect/>
          <a:stretch>
            <a:fillRect/>
          </a:stretch>
        </p:blipFill>
        <p:spPr bwMode="auto">
          <a:xfrm>
            <a:off x="2362200" y="4343400"/>
            <a:ext cx="1676400" cy="1676400"/>
          </a:xfrm>
          <a:prstGeom prst="rect">
            <a:avLst/>
          </a:prstGeom>
          <a:noFill/>
        </p:spPr>
      </p:pic>
      <p:pic>
        <p:nvPicPr>
          <p:cNvPr id="40963" name="Picture 3" descr="F:\OCC Logos\Gold OCC Seal.jpg"/>
          <p:cNvPicPr>
            <a:picLocks noChangeAspect="1" noChangeArrowheads="1"/>
          </p:cNvPicPr>
          <p:nvPr/>
        </p:nvPicPr>
        <p:blipFill>
          <a:blip r:embed="rId4" cstate="print"/>
          <a:srcRect/>
          <a:stretch>
            <a:fillRect/>
          </a:stretch>
        </p:blipFill>
        <p:spPr bwMode="auto">
          <a:xfrm>
            <a:off x="381000" y="4343400"/>
            <a:ext cx="1676400" cy="1676400"/>
          </a:xfrm>
          <a:prstGeom prst="rect">
            <a:avLst/>
          </a:prstGeom>
          <a:noFill/>
        </p:spPr>
      </p:pic>
      <p:pic>
        <p:nvPicPr>
          <p:cNvPr id="40964" name="Picture 4" descr="F:\OCC Logos\Bronze OCC Seal.jpg"/>
          <p:cNvPicPr>
            <a:picLocks noChangeAspect="1" noChangeArrowheads="1"/>
          </p:cNvPicPr>
          <p:nvPr/>
        </p:nvPicPr>
        <p:blipFill>
          <a:blip r:embed="rId5" cstate="print"/>
          <a:srcRect/>
          <a:stretch>
            <a:fillRect/>
          </a:stretch>
        </p:blipFill>
        <p:spPr bwMode="auto">
          <a:xfrm>
            <a:off x="2362200" y="2286000"/>
            <a:ext cx="1676400" cy="1676400"/>
          </a:xfrm>
          <a:prstGeom prst="rect">
            <a:avLst/>
          </a:prstGeom>
          <a:noFill/>
        </p:spPr>
      </p:pic>
      <p:pic>
        <p:nvPicPr>
          <p:cNvPr id="40965" name="Picture 5" descr="F:\OCC Logos\General OCC Seal.jpg"/>
          <p:cNvPicPr>
            <a:picLocks noChangeAspect="1" noChangeArrowheads="1"/>
          </p:cNvPicPr>
          <p:nvPr/>
        </p:nvPicPr>
        <p:blipFill>
          <a:blip r:embed="rId6" cstate="print"/>
          <a:srcRect/>
          <a:stretch>
            <a:fillRect/>
          </a:stretch>
        </p:blipFill>
        <p:spPr bwMode="auto">
          <a:xfrm>
            <a:off x="381000" y="2286000"/>
            <a:ext cx="1676400" cy="1676400"/>
          </a:xfrm>
          <a:prstGeom prst="rect">
            <a:avLst/>
          </a:prstGeom>
          <a:noFill/>
        </p:spPr>
      </p:pic>
    </p:spTree>
    <p:extLst>
      <p:ext uri="{BB962C8B-B14F-4D97-AF65-F5344CB8AC3E}">
        <p14:creationId xmlns:p14="http://schemas.microsoft.com/office/powerpoint/2010/main" val="4290136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3" name="Content Placeholder 2"/>
          <p:cNvSpPr>
            <a:spLocks noGrp="1"/>
          </p:cNvSpPr>
          <p:nvPr>
            <p:ph sz="half" idx="1"/>
          </p:nvPr>
        </p:nvSpPr>
        <p:spPr/>
        <p:txBody>
          <a:bodyPr/>
          <a:lstStyle/>
          <a:p>
            <a:r>
              <a:rPr lang="en-US" b="1" dirty="0"/>
              <a:t>Outstanding Chapter Commendation</a:t>
            </a:r>
          </a:p>
          <a:p>
            <a:r>
              <a:rPr lang="en-US" dirty="0"/>
              <a:t>2 Parts:</a:t>
            </a:r>
          </a:p>
          <a:p>
            <a:pPr marL="0" indent="0">
              <a:buNone/>
            </a:pPr>
            <a:r>
              <a:rPr lang="en-US" dirty="0"/>
              <a:t>    - Pre-Requisite Core </a:t>
            </a:r>
          </a:p>
          <a:p>
            <a:pPr marL="0" indent="0">
              <a:buNone/>
            </a:pPr>
            <a:r>
              <a:rPr lang="en-US" dirty="0"/>
              <a:t>      Criteria</a:t>
            </a:r>
          </a:p>
          <a:p>
            <a:pPr marL="0" indent="0">
              <a:buNone/>
            </a:pPr>
            <a:r>
              <a:rPr lang="en-US" dirty="0"/>
              <a:t>    - Supplemental Criteria</a:t>
            </a:r>
          </a:p>
          <a:p>
            <a:endParaRPr lang="en-US" dirty="0"/>
          </a:p>
        </p:txBody>
      </p:sp>
      <p:sp>
        <p:nvSpPr>
          <p:cNvPr id="4" name="Content Placeholder 3"/>
          <p:cNvSpPr>
            <a:spLocks noGrp="1"/>
          </p:cNvSpPr>
          <p:nvPr>
            <p:ph sz="quarter" idx="10"/>
          </p:nvPr>
        </p:nvSpPr>
        <p:spPr/>
        <p:txBody>
          <a:bodyPr>
            <a:normAutofit fontScale="77500" lnSpcReduction="20000"/>
          </a:bodyPr>
          <a:lstStyle/>
          <a:p>
            <a:pPr marL="182880" defTabSz="182880">
              <a:spcBef>
                <a:spcPct val="50000"/>
              </a:spcBef>
            </a:pPr>
            <a:r>
              <a:rPr lang="en-US" dirty="0">
                <a:solidFill>
                  <a:schemeClr val="tx1"/>
                </a:solidFill>
              </a:rPr>
              <a:t>Pre-Requisite Core Criteria 	must be met </a:t>
            </a:r>
          </a:p>
          <a:p>
            <a:pPr marL="182880" defTabSz="182880">
              <a:spcBef>
                <a:spcPct val="50000"/>
              </a:spcBef>
            </a:pPr>
            <a:r>
              <a:rPr lang="en-US" dirty="0">
                <a:solidFill>
                  <a:schemeClr val="tx1"/>
                </a:solidFill>
              </a:rPr>
              <a:t>Pre-Requisite Core Criteria 	cover key responsibilities that 	chapters need to perform in 	order to prosper and flourish.</a:t>
            </a:r>
          </a:p>
          <a:p>
            <a:pPr marL="182880" defTabSz="182880">
              <a:spcBef>
                <a:spcPct val="50000"/>
              </a:spcBef>
            </a:pPr>
            <a:r>
              <a:rPr lang="en-US" dirty="0">
                <a:solidFill>
                  <a:schemeClr val="tx1"/>
                </a:solidFill>
              </a:rPr>
              <a:t>Supplemental Criteria earns 	points</a:t>
            </a:r>
          </a:p>
          <a:p>
            <a:pPr>
              <a:spcBef>
                <a:spcPct val="50000"/>
              </a:spcBef>
            </a:pPr>
            <a:r>
              <a:rPr lang="en-US" dirty="0">
                <a:solidFill>
                  <a:schemeClr val="tx1"/>
                </a:solidFill>
              </a:rPr>
              <a:t>Supplemental Criteria covers additional criteria related to chapter administration, membership, finances, certification, educational programs, communications, and much more.</a:t>
            </a:r>
          </a:p>
          <a:p>
            <a:endParaRPr lang="en-US" dirty="0"/>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- 21</a:t>
            </a:r>
          </a:p>
        </p:txBody>
      </p:sp>
      <p:pic>
        <p:nvPicPr>
          <p:cNvPr id="41986" name="Picture 2" descr="F:\OCC Logos\General OCC Seal.jpg"/>
          <p:cNvPicPr>
            <a:picLocks noChangeAspect="1" noChangeArrowheads="1"/>
          </p:cNvPicPr>
          <p:nvPr/>
        </p:nvPicPr>
        <p:blipFill>
          <a:blip r:embed="rId3" cstate="print"/>
          <a:srcRect/>
          <a:stretch>
            <a:fillRect/>
          </a:stretch>
        </p:blipFill>
        <p:spPr bwMode="auto">
          <a:xfrm>
            <a:off x="1295400" y="4267200"/>
            <a:ext cx="1828800" cy="1828800"/>
          </a:xfrm>
          <a:prstGeom prst="rect">
            <a:avLst/>
          </a:prstGeom>
          <a:noFill/>
        </p:spPr>
      </p:pic>
    </p:spTree>
    <p:extLst>
      <p:ext uri="{BB962C8B-B14F-4D97-AF65-F5344CB8AC3E}">
        <p14:creationId xmlns:p14="http://schemas.microsoft.com/office/powerpoint/2010/main" val="2489215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3" name="Content Placeholder 2"/>
          <p:cNvSpPr>
            <a:spLocks noGrp="1"/>
          </p:cNvSpPr>
          <p:nvPr>
            <p:ph sz="half" idx="1"/>
          </p:nvPr>
        </p:nvSpPr>
        <p:spPr/>
        <p:txBody>
          <a:bodyPr/>
          <a:lstStyle/>
          <a:p>
            <a:pPr marL="0" indent="0">
              <a:lnSpc>
                <a:spcPct val="90000"/>
              </a:lnSpc>
              <a:spcBef>
                <a:spcPts val="600"/>
              </a:spcBef>
              <a:buNone/>
              <a:defRPr/>
            </a:pPr>
            <a:endParaRPr lang="en-US" dirty="0">
              <a:solidFill>
                <a:schemeClr val="tx1"/>
              </a:solidFill>
            </a:endParaRPr>
          </a:p>
          <a:p>
            <a:pPr marL="0" indent="0">
              <a:lnSpc>
                <a:spcPct val="90000"/>
              </a:lnSpc>
              <a:spcBef>
                <a:spcPts val="600"/>
              </a:spcBef>
              <a:buNone/>
              <a:defRPr/>
            </a:pPr>
            <a:r>
              <a:rPr lang="en-US" dirty="0">
                <a:solidFill>
                  <a:schemeClr val="tx1"/>
                </a:solidFill>
              </a:rPr>
              <a:t>Three Classifications</a:t>
            </a:r>
          </a:p>
        </p:txBody>
      </p:sp>
      <p:sp>
        <p:nvSpPr>
          <p:cNvPr id="4" name="Content Placeholder 3"/>
          <p:cNvSpPr>
            <a:spLocks noGrp="1"/>
          </p:cNvSpPr>
          <p:nvPr>
            <p:ph sz="quarter" idx="10"/>
          </p:nvPr>
        </p:nvSpPr>
        <p:spPr/>
        <p:txBody>
          <a:bodyPr>
            <a:normAutofit/>
          </a:bodyPr>
          <a:lstStyle/>
          <a:p>
            <a:pPr>
              <a:spcBef>
                <a:spcPct val="50000"/>
              </a:spcBef>
              <a:buNone/>
            </a:pPr>
            <a:r>
              <a:rPr lang="en-US" dirty="0">
                <a:solidFill>
                  <a:schemeClr val="tx1"/>
                </a:solidFill>
              </a:rPr>
              <a:t> 3 Classifications for</a:t>
            </a:r>
          </a:p>
          <a:p>
            <a:pPr>
              <a:spcBef>
                <a:spcPts val="600"/>
              </a:spcBef>
              <a:buNone/>
            </a:pPr>
            <a:r>
              <a:rPr lang="en-US" dirty="0">
                <a:solidFill>
                  <a:schemeClr val="tx1"/>
                </a:solidFill>
              </a:rPr>
              <a:t> Chapters: </a:t>
            </a:r>
          </a:p>
          <a:p>
            <a:pPr>
              <a:spcBef>
                <a:spcPct val="50000"/>
              </a:spcBef>
            </a:pPr>
            <a:r>
              <a:rPr lang="en-US" dirty="0">
                <a:solidFill>
                  <a:schemeClr val="tx1"/>
                </a:solidFill>
              </a:rPr>
              <a:t>   Based on the number</a:t>
            </a:r>
          </a:p>
          <a:p>
            <a:pPr>
              <a:spcBef>
                <a:spcPts val="600"/>
              </a:spcBef>
              <a:buNone/>
            </a:pPr>
            <a:r>
              <a:rPr lang="en-US" dirty="0">
                <a:solidFill>
                  <a:schemeClr val="tx1"/>
                </a:solidFill>
              </a:rPr>
              <a:t>      of Chapter members</a:t>
            </a:r>
          </a:p>
          <a:p>
            <a:pPr marL="0" indent="0">
              <a:spcBef>
                <a:spcPct val="50000"/>
              </a:spcBef>
              <a:buNone/>
            </a:pPr>
            <a:r>
              <a:rPr lang="en-US" dirty="0">
                <a:solidFill>
                  <a:schemeClr val="tx1"/>
                </a:solidFill>
              </a:rPr>
              <a:t>      - Level I – 126 or more</a:t>
            </a:r>
          </a:p>
          <a:p>
            <a:pPr marL="0" indent="0">
              <a:spcBef>
                <a:spcPts val="0"/>
              </a:spcBef>
              <a:buNone/>
            </a:pPr>
            <a:r>
              <a:rPr lang="en-US" dirty="0">
                <a:solidFill>
                  <a:schemeClr val="tx1"/>
                </a:solidFill>
              </a:rPr>
              <a:t>        members</a:t>
            </a:r>
          </a:p>
          <a:p>
            <a:pPr marL="0" indent="0">
              <a:spcBef>
                <a:spcPct val="50000"/>
              </a:spcBef>
              <a:buNone/>
            </a:pPr>
            <a:r>
              <a:rPr lang="en-US" dirty="0">
                <a:solidFill>
                  <a:schemeClr val="tx1"/>
                </a:solidFill>
              </a:rPr>
              <a:t>      - Level II – 61-125</a:t>
            </a:r>
          </a:p>
          <a:p>
            <a:pPr marL="0" indent="0">
              <a:spcBef>
                <a:spcPts val="0"/>
              </a:spcBef>
              <a:buNone/>
            </a:pPr>
            <a:r>
              <a:rPr lang="en-US" dirty="0">
                <a:solidFill>
                  <a:schemeClr val="tx1"/>
                </a:solidFill>
              </a:rPr>
              <a:t>        members</a:t>
            </a:r>
          </a:p>
          <a:p>
            <a:pPr marL="0" indent="0">
              <a:spcBef>
                <a:spcPct val="50000"/>
              </a:spcBef>
              <a:buNone/>
            </a:pPr>
            <a:r>
              <a:rPr lang="en-US" dirty="0">
                <a:solidFill>
                  <a:schemeClr val="tx1"/>
                </a:solidFill>
              </a:rPr>
              <a:t>      - Level III – 60 or  </a:t>
            </a:r>
          </a:p>
          <a:p>
            <a:pPr marL="0" indent="0">
              <a:spcBef>
                <a:spcPts val="0"/>
              </a:spcBef>
              <a:buNone/>
            </a:pPr>
            <a:r>
              <a:rPr lang="en-US" dirty="0">
                <a:solidFill>
                  <a:schemeClr val="tx1"/>
                </a:solidFill>
              </a:rPr>
              <a:t>        fewer members</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- 22</a:t>
            </a:r>
          </a:p>
        </p:txBody>
      </p:sp>
      <p:pic>
        <p:nvPicPr>
          <p:cNvPr id="43010" name="Picture 2" descr="F:\OCC Logos\General OCC Seal.jpg"/>
          <p:cNvPicPr>
            <a:picLocks noChangeAspect="1" noChangeArrowheads="1"/>
          </p:cNvPicPr>
          <p:nvPr/>
        </p:nvPicPr>
        <p:blipFill>
          <a:blip r:embed="rId3" cstate="print"/>
          <a:srcRect/>
          <a:stretch>
            <a:fillRect/>
          </a:stretch>
        </p:blipFill>
        <p:spPr bwMode="auto">
          <a:xfrm>
            <a:off x="1219200" y="2971800"/>
            <a:ext cx="1905000" cy="1905000"/>
          </a:xfrm>
          <a:prstGeom prst="rect">
            <a:avLst/>
          </a:prstGeom>
          <a:noFill/>
        </p:spPr>
      </p:pic>
    </p:spTree>
    <p:extLst>
      <p:ext uri="{BB962C8B-B14F-4D97-AF65-F5344CB8AC3E}">
        <p14:creationId xmlns:p14="http://schemas.microsoft.com/office/powerpoint/2010/main" val="339260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3" name="Content Placeholder 2"/>
          <p:cNvSpPr>
            <a:spLocks noGrp="1"/>
          </p:cNvSpPr>
          <p:nvPr>
            <p:ph sz="half" idx="1"/>
          </p:nvPr>
        </p:nvSpPr>
        <p:spPr/>
        <p:txBody>
          <a:bodyPr/>
          <a:lstStyle/>
          <a:p>
            <a:r>
              <a:rPr lang="en-US" dirty="0"/>
              <a:t>Various Levels</a:t>
            </a:r>
          </a:p>
        </p:txBody>
      </p:sp>
      <p:sp>
        <p:nvSpPr>
          <p:cNvPr id="5" name="Footer Placeholder 4"/>
          <p:cNvSpPr>
            <a:spLocks noGrp="1"/>
          </p:cNvSpPr>
          <p:nvPr>
            <p:ph type="ftr" sz="quarter" idx="11"/>
          </p:nvPr>
        </p:nvSpPr>
        <p:spPr/>
        <p:txBody>
          <a:bodyPr/>
          <a:lstStyle/>
          <a:p>
            <a:r>
              <a:rPr lang="en-US" dirty="0"/>
              <a:t>Southeast Region – Legacy Training – Awards Chair - 23</a:t>
            </a:r>
          </a:p>
        </p:txBody>
      </p:sp>
      <p:sp>
        <p:nvSpPr>
          <p:cNvPr id="6" name="Rectangle 5"/>
          <p:cNvSpPr/>
          <p:nvPr/>
        </p:nvSpPr>
        <p:spPr>
          <a:xfrm>
            <a:off x="4648200" y="609601"/>
            <a:ext cx="4191000" cy="5336846"/>
          </a:xfrm>
          <a:prstGeom prst="rect">
            <a:avLst/>
          </a:prstGeom>
        </p:spPr>
        <p:txBody>
          <a:bodyPr wrap="square">
            <a:spAutoFit/>
          </a:bodyPr>
          <a:lstStyle/>
          <a:p>
            <a:pPr>
              <a:lnSpc>
                <a:spcPct val="90000"/>
              </a:lnSpc>
              <a:spcBef>
                <a:spcPts val="600"/>
              </a:spcBef>
              <a:defRPr/>
            </a:pPr>
            <a:endParaRPr lang="en-US" dirty="0"/>
          </a:p>
          <a:p>
            <a:pPr>
              <a:lnSpc>
                <a:spcPct val="90000"/>
              </a:lnSpc>
              <a:spcBef>
                <a:spcPts val="600"/>
              </a:spcBef>
              <a:defRPr/>
            </a:pPr>
            <a:endParaRPr lang="en-US" dirty="0"/>
          </a:p>
          <a:p>
            <a:pPr>
              <a:lnSpc>
                <a:spcPct val="90000"/>
              </a:lnSpc>
              <a:spcBef>
                <a:spcPts val="600"/>
              </a:spcBef>
              <a:defRPr/>
            </a:pPr>
            <a:r>
              <a:rPr lang="en-US" sz="2800" dirty="0"/>
              <a:t>As chapters earn the OCC, they reach the following milestones:</a:t>
            </a:r>
          </a:p>
          <a:p>
            <a:pPr>
              <a:lnSpc>
                <a:spcPct val="90000"/>
              </a:lnSpc>
              <a:spcBef>
                <a:spcPts val="600"/>
              </a:spcBef>
              <a:defRPr/>
            </a:pPr>
            <a:endParaRPr lang="en-US" sz="2800" dirty="0"/>
          </a:p>
          <a:p>
            <a:pPr>
              <a:lnSpc>
                <a:spcPct val="90000"/>
              </a:lnSpc>
              <a:spcBef>
                <a:spcPts val="0"/>
              </a:spcBef>
              <a:buFontTx/>
              <a:buChar char="•"/>
              <a:defRPr/>
            </a:pPr>
            <a:r>
              <a:rPr lang="en-US" sz="2800" dirty="0"/>
              <a:t>  1-4 Years – Base OCC</a:t>
            </a:r>
          </a:p>
          <a:p>
            <a:pPr>
              <a:lnSpc>
                <a:spcPct val="90000"/>
              </a:lnSpc>
              <a:spcBef>
                <a:spcPts val="0"/>
              </a:spcBef>
              <a:buFontTx/>
              <a:buChar char="•"/>
              <a:defRPr/>
            </a:pPr>
            <a:endParaRPr lang="en-US" sz="2800" dirty="0"/>
          </a:p>
          <a:p>
            <a:pPr>
              <a:lnSpc>
                <a:spcPct val="90000"/>
              </a:lnSpc>
              <a:spcBef>
                <a:spcPts val="0"/>
              </a:spcBef>
              <a:buFontTx/>
              <a:buChar char="•"/>
              <a:defRPr/>
            </a:pPr>
            <a:r>
              <a:rPr lang="en-US" sz="2800" dirty="0"/>
              <a:t>  5 Years – Bronze Level</a:t>
            </a:r>
          </a:p>
          <a:p>
            <a:pPr>
              <a:lnSpc>
                <a:spcPct val="90000"/>
              </a:lnSpc>
              <a:spcBef>
                <a:spcPts val="0"/>
              </a:spcBef>
              <a:buFontTx/>
              <a:buChar char="•"/>
              <a:defRPr/>
            </a:pPr>
            <a:endParaRPr lang="en-US" sz="2800" dirty="0"/>
          </a:p>
          <a:p>
            <a:pPr>
              <a:lnSpc>
                <a:spcPct val="90000"/>
              </a:lnSpc>
              <a:spcBef>
                <a:spcPts val="0"/>
              </a:spcBef>
              <a:buFontTx/>
              <a:buChar char="•"/>
              <a:defRPr/>
            </a:pPr>
            <a:r>
              <a:rPr lang="en-US" sz="2800" dirty="0"/>
              <a:t>  10 Years – Silver Level</a:t>
            </a:r>
          </a:p>
          <a:p>
            <a:pPr>
              <a:lnSpc>
                <a:spcPct val="90000"/>
              </a:lnSpc>
              <a:spcBef>
                <a:spcPts val="0"/>
              </a:spcBef>
              <a:buFontTx/>
              <a:buChar char="•"/>
              <a:defRPr/>
            </a:pPr>
            <a:endParaRPr lang="en-US" sz="2800" dirty="0"/>
          </a:p>
          <a:p>
            <a:pPr>
              <a:lnSpc>
                <a:spcPct val="90000"/>
              </a:lnSpc>
              <a:spcBef>
                <a:spcPts val="0"/>
              </a:spcBef>
              <a:buFontTx/>
              <a:buChar char="•"/>
              <a:defRPr/>
            </a:pPr>
            <a:r>
              <a:rPr lang="en-US" sz="2800" dirty="0"/>
              <a:t>  20 Years – Gold Level</a:t>
            </a:r>
          </a:p>
          <a:p>
            <a:pPr>
              <a:lnSpc>
                <a:spcPct val="90000"/>
              </a:lnSpc>
              <a:spcBef>
                <a:spcPts val="0"/>
              </a:spcBef>
              <a:buFontTx/>
              <a:buChar char="•"/>
              <a:defRPr/>
            </a:pPr>
            <a:endParaRPr lang="en-US" dirty="0"/>
          </a:p>
        </p:txBody>
      </p:sp>
      <p:pic>
        <p:nvPicPr>
          <p:cNvPr id="7" name="Picture 5" descr="F:\OCC Logos\General OCC Seal.jpg"/>
          <p:cNvPicPr>
            <a:picLocks noChangeAspect="1" noChangeArrowheads="1"/>
          </p:cNvPicPr>
          <p:nvPr/>
        </p:nvPicPr>
        <p:blipFill>
          <a:blip r:embed="rId3" cstate="print"/>
          <a:srcRect/>
          <a:stretch>
            <a:fillRect/>
          </a:stretch>
        </p:blipFill>
        <p:spPr bwMode="auto">
          <a:xfrm>
            <a:off x="381000" y="2286000"/>
            <a:ext cx="1676400" cy="1676400"/>
          </a:xfrm>
          <a:prstGeom prst="rect">
            <a:avLst/>
          </a:prstGeom>
          <a:noFill/>
        </p:spPr>
      </p:pic>
      <p:pic>
        <p:nvPicPr>
          <p:cNvPr id="8" name="Picture 4" descr="F:\OCC Logos\Bronze OCC Seal.jpg"/>
          <p:cNvPicPr>
            <a:picLocks noChangeAspect="1" noChangeArrowheads="1"/>
          </p:cNvPicPr>
          <p:nvPr/>
        </p:nvPicPr>
        <p:blipFill>
          <a:blip r:embed="rId4" cstate="print"/>
          <a:srcRect/>
          <a:stretch>
            <a:fillRect/>
          </a:stretch>
        </p:blipFill>
        <p:spPr bwMode="auto">
          <a:xfrm>
            <a:off x="2362200" y="2286000"/>
            <a:ext cx="1676400" cy="1676400"/>
          </a:xfrm>
          <a:prstGeom prst="rect">
            <a:avLst/>
          </a:prstGeom>
          <a:noFill/>
        </p:spPr>
      </p:pic>
      <p:pic>
        <p:nvPicPr>
          <p:cNvPr id="9" name="Picture 3" descr="F:\OCC Logos\Gold OCC Seal.jpg"/>
          <p:cNvPicPr>
            <a:picLocks noChangeAspect="1" noChangeArrowheads="1"/>
          </p:cNvPicPr>
          <p:nvPr/>
        </p:nvPicPr>
        <p:blipFill>
          <a:blip r:embed="rId5" cstate="print"/>
          <a:srcRect/>
          <a:stretch>
            <a:fillRect/>
          </a:stretch>
        </p:blipFill>
        <p:spPr bwMode="auto">
          <a:xfrm>
            <a:off x="381000" y="4343400"/>
            <a:ext cx="1676400" cy="1676400"/>
          </a:xfrm>
          <a:prstGeom prst="rect">
            <a:avLst/>
          </a:prstGeom>
          <a:noFill/>
        </p:spPr>
      </p:pic>
      <p:pic>
        <p:nvPicPr>
          <p:cNvPr id="10" name="Picture 2" descr="F:\OCC Logos\Silver OCC Seal.jpg"/>
          <p:cNvPicPr>
            <a:picLocks noChangeAspect="1" noChangeArrowheads="1"/>
          </p:cNvPicPr>
          <p:nvPr/>
        </p:nvPicPr>
        <p:blipFill>
          <a:blip r:embed="rId6" cstate="print"/>
          <a:srcRect/>
          <a:stretch>
            <a:fillRect/>
          </a:stretch>
        </p:blipFill>
        <p:spPr bwMode="auto">
          <a:xfrm>
            <a:off x="2362200" y="4343400"/>
            <a:ext cx="1676400" cy="16764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4" name="Content Placeholder 3"/>
          <p:cNvSpPr>
            <a:spLocks noGrp="1"/>
          </p:cNvSpPr>
          <p:nvPr>
            <p:ph sz="quarter" idx="10"/>
          </p:nvPr>
        </p:nvSpPr>
        <p:spPr/>
        <p:txBody>
          <a:bodyPr>
            <a:normAutofit fontScale="92500" lnSpcReduction="20000"/>
          </a:bodyPr>
          <a:lstStyle/>
          <a:p>
            <a:endParaRPr lang="en-US" dirty="0"/>
          </a:p>
          <a:p>
            <a:r>
              <a:rPr lang="en-US" dirty="0"/>
              <a:t>Chapter Administration</a:t>
            </a:r>
          </a:p>
          <a:p>
            <a:pPr lvl="1"/>
            <a:r>
              <a:rPr lang="en-US" dirty="0"/>
              <a:t>Leadership at FY Start</a:t>
            </a:r>
          </a:p>
          <a:p>
            <a:pPr lvl="1"/>
            <a:r>
              <a:rPr lang="en-US" dirty="0"/>
              <a:t>Leader Names to CSI</a:t>
            </a:r>
          </a:p>
          <a:p>
            <a:pPr lvl="1"/>
            <a:r>
              <a:rPr lang="en-US" dirty="0"/>
              <a:t>Reviewed Bylaws</a:t>
            </a:r>
          </a:p>
          <a:p>
            <a:pPr lvl="1"/>
            <a:r>
              <a:rPr lang="en-US" dirty="0"/>
              <a:t>Held Board Meetings</a:t>
            </a:r>
          </a:p>
          <a:p>
            <a:r>
              <a:rPr lang="en-US" dirty="0"/>
              <a:t>Fiscal Responsibility</a:t>
            </a:r>
          </a:p>
          <a:p>
            <a:pPr lvl="1"/>
            <a:r>
              <a:rPr lang="en-US" dirty="0"/>
              <a:t>Use a Budget</a:t>
            </a:r>
          </a:p>
          <a:p>
            <a:pPr lvl="1"/>
            <a:r>
              <a:rPr lang="en-US" dirty="0"/>
              <a:t>Good Standing with IRS</a:t>
            </a:r>
          </a:p>
          <a:p>
            <a:r>
              <a:rPr lang="en-US" dirty="0"/>
              <a:t>Education &amp; Programs</a:t>
            </a:r>
          </a:p>
          <a:p>
            <a:pPr lvl="1"/>
            <a:r>
              <a:rPr lang="en-US" dirty="0"/>
              <a:t>Regular Meetings</a:t>
            </a:r>
          </a:p>
          <a:p>
            <a:pPr lvl="1"/>
            <a:r>
              <a:rPr lang="en-US" dirty="0"/>
              <a:t>Min 4 Educational Programs</a:t>
            </a:r>
          </a:p>
          <a:p>
            <a:r>
              <a:rPr lang="en-US" dirty="0"/>
              <a:t>Communications</a:t>
            </a:r>
          </a:p>
          <a:p>
            <a:pPr lvl="1"/>
            <a:r>
              <a:rPr lang="en-US" dirty="0"/>
              <a:t>Min 6 Times per Year</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24 </a:t>
            </a:r>
          </a:p>
        </p:txBody>
      </p:sp>
      <p:sp>
        <p:nvSpPr>
          <p:cNvPr id="7" name="Rectangle 6"/>
          <p:cNvSpPr/>
          <p:nvPr/>
        </p:nvSpPr>
        <p:spPr>
          <a:xfrm>
            <a:off x="304800" y="1403866"/>
            <a:ext cx="3962399" cy="954107"/>
          </a:xfrm>
          <a:prstGeom prst="rect">
            <a:avLst/>
          </a:prstGeom>
        </p:spPr>
        <p:txBody>
          <a:bodyPr wrap="square">
            <a:spAutoFit/>
          </a:bodyPr>
          <a:lstStyle/>
          <a:p>
            <a:pPr marL="457200" indent="-457200">
              <a:buFont typeface="Arial" panose="020B0604020202020204" pitchFamily="34" charset="0"/>
              <a:buChar char="•"/>
            </a:pPr>
            <a:r>
              <a:rPr lang="en-US" sz="2800" dirty="0"/>
              <a:t>Pre-Requisite Core Criteria</a:t>
            </a:r>
          </a:p>
        </p:txBody>
      </p:sp>
      <p:pic>
        <p:nvPicPr>
          <p:cNvPr id="44034" name="Picture 2" descr="F:\OCC Logos\General OCC Seal.jpg"/>
          <p:cNvPicPr>
            <a:picLocks noChangeAspect="1" noChangeArrowheads="1"/>
          </p:cNvPicPr>
          <p:nvPr/>
        </p:nvPicPr>
        <p:blipFill>
          <a:blip r:embed="rId3" cstate="print"/>
          <a:srcRect/>
          <a:stretch>
            <a:fillRect/>
          </a:stretch>
        </p:blipFill>
        <p:spPr bwMode="auto">
          <a:xfrm>
            <a:off x="1447800" y="3124200"/>
            <a:ext cx="1828800" cy="1828800"/>
          </a:xfrm>
          <a:prstGeom prst="rect">
            <a:avLst/>
          </a:prstGeom>
          <a:noFill/>
        </p:spPr>
      </p:pic>
    </p:spTree>
    <p:extLst>
      <p:ext uri="{BB962C8B-B14F-4D97-AF65-F5344CB8AC3E}">
        <p14:creationId xmlns:p14="http://schemas.microsoft.com/office/powerpoint/2010/main" val="539303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3" name="Content Placeholder 2"/>
          <p:cNvSpPr>
            <a:spLocks noGrp="1"/>
          </p:cNvSpPr>
          <p:nvPr>
            <p:ph sz="half" idx="1"/>
          </p:nvPr>
        </p:nvSpPr>
        <p:spPr/>
        <p:txBody>
          <a:bodyPr>
            <a:normAutofit/>
          </a:bodyPr>
          <a:lstStyle/>
          <a:p>
            <a:r>
              <a:rPr lang="en-US" sz="3200" dirty="0"/>
              <a:t>Criteria</a:t>
            </a:r>
          </a:p>
        </p:txBody>
      </p:sp>
      <p:sp>
        <p:nvSpPr>
          <p:cNvPr id="4" name="Content Placeholder 3"/>
          <p:cNvSpPr>
            <a:spLocks noGrp="1"/>
          </p:cNvSpPr>
          <p:nvPr>
            <p:ph sz="quarter" idx="10"/>
          </p:nvPr>
        </p:nvSpPr>
        <p:spPr/>
        <p:txBody>
          <a:bodyPr/>
          <a:lstStyle/>
          <a:p>
            <a:endParaRPr lang="en-US" dirty="0"/>
          </a:p>
          <a:p>
            <a:r>
              <a:rPr lang="en-US" dirty="0"/>
              <a:t>Back-up Provided</a:t>
            </a:r>
          </a:p>
          <a:p>
            <a:pPr lvl="1"/>
            <a:r>
              <a:rPr lang="en-US" dirty="0"/>
              <a:t>Chapter Bylaws</a:t>
            </a:r>
          </a:p>
          <a:p>
            <a:pPr lvl="1"/>
            <a:r>
              <a:rPr lang="en-US" dirty="0"/>
              <a:t>Officers Submitted to CSI</a:t>
            </a:r>
          </a:p>
          <a:p>
            <a:pPr lvl="1"/>
            <a:r>
              <a:rPr lang="en-US" dirty="0"/>
              <a:t>Chapter Budget</a:t>
            </a:r>
          </a:p>
          <a:p>
            <a:pPr lvl="1"/>
            <a:r>
              <a:rPr lang="en-US" dirty="0"/>
              <a:t>Description of 4 Educational Programs</a:t>
            </a:r>
          </a:p>
          <a:p>
            <a:pPr lvl="1"/>
            <a:r>
              <a:rPr lang="en-US" dirty="0"/>
              <a:t>3 Examples of Communications</a:t>
            </a:r>
          </a:p>
          <a:p>
            <a:r>
              <a:rPr lang="en-US" dirty="0"/>
              <a:t>Back-up Must be Provided in the PDF File -  </a:t>
            </a:r>
            <a:r>
              <a:rPr lang="en-US" sz="2400" dirty="0"/>
              <a:t>Form 306</a:t>
            </a:r>
          </a:p>
          <a:p>
            <a:endParaRPr lang="en-US" dirty="0"/>
          </a:p>
        </p:txBody>
      </p:sp>
      <p:sp>
        <p:nvSpPr>
          <p:cNvPr id="5" name="Footer Placeholder 4"/>
          <p:cNvSpPr>
            <a:spLocks noGrp="1"/>
          </p:cNvSpPr>
          <p:nvPr>
            <p:ph type="ftr" sz="quarter" idx="11"/>
          </p:nvPr>
        </p:nvSpPr>
        <p:spPr>
          <a:xfrm>
            <a:off x="1219200" y="6369169"/>
            <a:ext cx="7772400" cy="457201"/>
          </a:xfrm>
        </p:spPr>
        <p:txBody>
          <a:bodyPr/>
          <a:lstStyle/>
          <a:p>
            <a:r>
              <a:rPr lang="en-US" dirty="0"/>
              <a:t>Southeast Region – Legacy Training – Awards Chair - 25</a:t>
            </a:r>
          </a:p>
        </p:txBody>
      </p:sp>
      <p:pic>
        <p:nvPicPr>
          <p:cNvPr id="45058" name="Picture 2" descr="F:\OCC Logos\General OCC Seal.jpg"/>
          <p:cNvPicPr>
            <a:picLocks noChangeAspect="1" noChangeArrowheads="1"/>
          </p:cNvPicPr>
          <p:nvPr/>
        </p:nvPicPr>
        <p:blipFill>
          <a:blip r:embed="rId3" cstate="print"/>
          <a:srcRect/>
          <a:stretch>
            <a:fillRect/>
          </a:stretch>
        </p:blipFill>
        <p:spPr bwMode="auto">
          <a:xfrm>
            <a:off x="1219200" y="2743200"/>
            <a:ext cx="1905000" cy="1905000"/>
          </a:xfrm>
          <a:prstGeom prst="rect">
            <a:avLst/>
          </a:prstGeom>
          <a:noFill/>
        </p:spPr>
      </p:pic>
    </p:spTree>
    <p:extLst>
      <p:ext uri="{BB962C8B-B14F-4D97-AF65-F5344CB8AC3E}">
        <p14:creationId xmlns:p14="http://schemas.microsoft.com/office/powerpoint/2010/main" val="893878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a:t>
            </a:r>
          </a:p>
        </p:txBody>
      </p:sp>
      <p:sp>
        <p:nvSpPr>
          <p:cNvPr id="3" name="Content Placeholder 2"/>
          <p:cNvSpPr>
            <a:spLocks noGrp="1"/>
          </p:cNvSpPr>
          <p:nvPr>
            <p:ph sz="half" idx="1"/>
          </p:nvPr>
        </p:nvSpPr>
        <p:spPr/>
        <p:txBody>
          <a:bodyPr/>
          <a:lstStyle/>
          <a:p>
            <a:pPr>
              <a:spcBef>
                <a:spcPts val="0"/>
              </a:spcBef>
            </a:pPr>
            <a:r>
              <a:rPr lang="en-US" dirty="0"/>
              <a:t>Supplemental Core Criteria</a:t>
            </a:r>
          </a:p>
          <a:p>
            <a:pPr>
              <a:spcBef>
                <a:spcPts val="0"/>
              </a:spcBef>
            </a:pPr>
            <a:r>
              <a:rPr lang="en-US" dirty="0"/>
              <a:t>This is Where Chapters Explain: </a:t>
            </a:r>
          </a:p>
          <a:p>
            <a:pPr lvl="1">
              <a:spcBef>
                <a:spcPts val="0"/>
              </a:spcBef>
            </a:pPr>
            <a:r>
              <a:rPr lang="en-US" dirty="0"/>
              <a:t>Who We Are </a:t>
            </a:r>
          </a:p>
          <a:p>
            <a:pPr lvl="1">
              <a:spcBef>
                <a:spcPts val="0"/>
              </a:spcBef>
            </a:pPr>
            <a:r>
              <a:rPr lang="en-US" dirty="0"/>
              <a:t>Why We Are Special</a:t>
            </a:r>
          </a:p>
          <a:p>
            <a:pPr lvl="1">
              <a:spcBef>
                <a:spcPts val="0"/>
              </a:spcBef>
            </a:pPr>
            <a:r>
              <a:rPr lang="en-US" dirty="0"/>
              <a:t>What Makes Us Outstanding</a:t>
            </a:r>
          </a:p>
          <a:p>
            <a:endParaRPr lang="en-US" dirty="0"/>
          </a:p>
        </p:txBody>
      </p:sp>
      <p:sp>
        <p:nvSpPr>
          <p:cNvPr id="4" name="Content Placeholder 3"/>
          <p:cNvSpPr>
            <a:spLocks noGrp="1"/>
          </p:cNvSpPr>
          <p:nvPr>
            <p:ph sz="quarter" idx="10"/>
          </p:nvPr>
        </p:nvSpPr>
        <p:spPr/>
        <p:txBody>
          <a:bodyPr>
            <a:normAutofit lnSpcReduction="10000"/>
          </a:bodyPr>
          <a:lstStyle/>
          <a:p>
            <a:r>
              <a:rPr lang="en-US" dirty="0"/>
              <a:t>Administration</a:t>
            </a:r>
          </a:p>
          <a:p>
            <a:r>
              <a:rPr lang="en-US" dirty="0"/>
              <a:t>Membership</a:t>
            </a:r>
          </a:p>
          <a:p>
            <a:r>
              <a:rPr lang="en-US" dirty="0"/>
              <a:t>Finances</a:t>
            </a:r>
          </a:p>
          <a:p>
            <a:r>
              <a:rPr lang="en-US" dirty="0"/>
              <a:t>Certification Programs</a:t>
            </a:r>
          </a:p>
          <a:p>
            <a:r>
              <a:rPr lang="en-US" dirty="0"/>
              <a:t>Education/Technical Programs</a:t>
            </a:r>
          </a:p>
          <a:p>
            <a:r>
              <a:rPr lang="en-US" dirty="0"/>
              <a:t>Communications</a:t>
            </a:r>
          </a:p>
          <a:p>
            <a:r>
              <a:rPr lang="en-US" dirty="0"/>
              <a:t>Events</a:t>
            </a:r>
          </a:p>
          <a:p>
            <a:r>
              <a:rPr lang="en-US" dirty="0"/>
              <a:t>Academic Relationships</a:t>
            </a:r>
          </a:p>
          <a:p>
            <a:r>
              <a:rPr lang="en-US" dirty="0"/>
              <a:t>Region &amp; Institute Participation</a:t>
            </a:r>
          </a:p>
          <a:p>
            <a:r>
              <a:rPr lang="en-US" dirty="0"/>
              <a:t>Brag Box</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26 </a:t>
            </a:r>
          </a:p>
        </p:txBody>
      </p:sp>
      <p:pic>
        <p:nvPicPr>
          <p:cNvPr id="46082" name="Picture 2" descr="F:\OCC Logos\General OCC Seal.jpg"/>
          <p:cNvPicPr>
            <a:picLocks noChangeAspect="1" noChangeArrowheads="1"/>
          </p:cNvPicPr>
          <p:nvPr/>
        </p:nvPicPr>
        <p:blipFill>
          <a:blip r:embed="rId3" cstate="print"/>
          <a:srcRect/>
          <a:stretch>
            <a:fillRect/>
          </a:stretch>
        </p:blipFill>
        <p:spPr bwMode="auto">
          <a:xfrm>
            <a:off x="1371600" y="4419600"/>
            <a:ext cx="1752600" cy="1752600"/>
          </a:xfrm>
          <a:prstGeom prst="rect">
            <a:avLst/>
          </a:prstGeom>
          <a:noFill/>
        </p:spPr>
      </p:pic>
    </p:spTree>
    <p:extLst>
      <p:ext uri="{BB962C8B-B14F-4D97-AF65-F5344CB8AC3E}">
        <p14:creationId xmlns:p14="http://schemas.microsoft.com/office/powerpoint/2010/main" val="2499997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Prepare Awards</a:t>
            </a:r>
          </a:p>
        </p:txBody>
      </p:sp>
      <p:sp>
        <p:nvSpPr>
          <p:cNvPr id="3" name="Content Placeholder 2"/>
          <p:cNvSpPr>
            <a:spLocks noGrp="1"/>
          </p:cNvSpPr>
          <p:nvPr>
            <p:ph sz="half" idx="1"/>
          </p:nvPr>
        </p:nvSpPr>
        <p:spPr/>
        <p:txBody>
          <a:bodyPr>
            <a:normAutofit lnSpcReduction="10000"/>
          </a:bodyPr>
          <a:lstStyle/>
          <a:p>
            <a:pPr>
              <a:buNone/>
            </a:pPr>
            <a:r>
              <a:rPr lang="en-US" sz="2400" dirty="0"/>
              <a:t>Once recipients have been</a:t>
            </a:r>
          </a:p>
          <a:p>
            <a:pPr>
              <a:buNone/>
            </a:pPr>
            <a:r>
              <a:rPr lang="en-US" sz="2400" dirty="0"/>
              <a:t>determined:</a:t>
            </a:r>
          </a:p>
          <a:p>
            <a:r>
              <a:rPr lang="en-US" sz="2400" dirty="0"/>
              <a:t>Coordinate with Region President on appearance of Awards</a:t>
            </a:r>
          </a:p>
          <a:p>
            <a:r>
              <a:rPr lang="en-US" sz="2400" dirty="0"/>
              <a:t>Create awards according to templates</a:t>
            </a:r>
          </a:p>
          <a:p>
            <a:r>
              <a:rPr lang="en-US" sz="2400" dirty="0"/>
              <a:t>Order awards as needed </a:t>
            </a:r>
          </a:p>
          <a:p>
            <a:r>
              <a:rPr lang="en-US" sz="2400" dirty="0"/>
              <a:t>Allow time for order to be completed</a:t>
            </a:r>
          </a:p>
          <a:p>
            <a:r>
              <a:rPr lang="en-US" sz="2400" dirty="0"/>
              <a:t>Once received, organize for distribution at Awards Banquet</a:t>
            </a:r>
          </a:p>
        </p:txBody>
      </p:sp>
      <p:sp>
        <p:nvSpPr>
          <p:cNvPr id="5" name="Footer Placeholder 4"/>
          <p:cNvSpPr>
            <a:spLocks noGrp="1"/>
          </p:cNvSpPr>
          <p:nvPr>
            <p:ph type="ftr" sz="quarter" idx="11"/>
          </p:nvPr>
        </p:nvSpPr>
        <p:spPr/>
        <p:txBody>
          <a:bodyPr/>
          <a:lstStyle/>
          <a:p>
            <a:r>
              <a:rPr lang="en-US" dirty="0"/>
              <a:t>Southeast Region – Legacy Training – Awards Chair - 27</a:t>
            </a:r>
          </a:p>
        </p:txBody>
      </p:sp>
      <p:pic>
        <p:nvPicPr>
          <p:cNvPr id="6" name="Content Placeholder 5"/>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990524" y="1328971"/>
            <a:ext cx="3485715" cy="374285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lstStyle/>
          <a:p>
            <a:r>
              <a:rPr lang="en-US" dirty="0"/>
              <a:t>Rewards</a:t>
            </a:r>
          </a:p>
        </p:txBody>
      </p:sp>
      <p:sp>
        <p:nvSpPr>
          <p:cNvPr id="6" name="Content Placeholder 5"/>
          <p:cNvSpPr>
            <a:spLocks noGrp="1"/>
          </p:cNvSpPr>
          <p:nvPr>
            <p:ph sz="half" idx="1"/>
          </p:nvPr>
        </p:nvSpPr>
        <p:spPr>
          <a:xfrm>
            <a:off x="76200" y="1219200"/>
            <a:ext cx="4267200" cy="4876800"/>
          </a:xfrm>
        </p:spPr>
        <p:txBody>
          <a:bodyPr>
            <a:normAutofit/>
          </a:bodyPr>
          <a:lstStyle/>
          <a:p>
            <a:pPr>
              <a:buNone/>
            </a:pPr>
            <a:r>
              <a:rPr lang="en-US" dirty="0"/>
              <a:t>Rewards of an Awards</a:t>
            </a:r>
          </a:p>
          <a:p>
            <a:pPr>
              <a:buNone/>
            </a:pPr>
            <a:r>
              <a:rPr lang="en-US" dirty="0"/>
              <a:t>Chair:</a:t>
            </a:r>
          </a:p>
          <a:p>
            <a:r>
              <a:rPr lang="en-US" dirty="0"/>
              <a:t>Promote significant achievement</a:t>
            </a:r>
          </a:p>
          <a:p>
            <a:r>
              <a:rPr lang="en-US" dirty="0"/>
              <a:t>Honor to introduce members to the Region</a:t>
            </a:r>
          </a:p>
          <a:p>
            <a:r>
              <a:rPr lang="en-US" dirty="0"/>
              <a:t>Honor to reward their efforts</a:t>
            </a:r>
          </a:p>
          <a:p>
            <a:r>
              <a:rPr lang="en-US" dirty="0"/>
              <a:t>Honor to promote CSI</a:t>
            </a:r>
          </a:p>
        </p:txBody>
      </p:sp>
      <p:pic>
        <p:nvPicPr>
          <p:cNvPr id="8" name="Content Placeholder 7" descr="DSCN6790.JPG"/>
          <p:cNvPicPr>
            <a:picLocks noGrp="1" noChangeAspect="1"/>
          </p:cNvPicPr>
          <p:nvPr>
            <p:ph sz="quarter" idx="10"/>
          </p:nvPr>
        </p:nvPicPr>
        <p:blipFill>
          <a:blip r:embed="rId3" cstate="print"/>
          <a:stretch>
            <a:fillRect/>
          </a:stretch>
        </p:blipFill>
        <p:spPr>
          <a:xfrm>
            <a:off x="4701380" y="1735336"/>
            <a:ext cx="3985419" cy="2989064"/>
          </a:xfrm>
        </p:spPr>
      </p:pic>
      <p:sp>
        <p:nvSpPr>
          <p:cNvPr id="4" name="Footer Placeholder 3"/>
          <p:cNvSpPr>
            <a:spLocks noGrp="1"/>
          </p:cNvSpPr>
          <p:nvPr>
            <p:ph type="ftr" sz="quarter" idx="11"/>
          </p:nvPr>
        </p:nvSpPr>
        <p:spPr/>
        <p:txBody>
          <a:bodyPr/>
          <a:lstStyle/>
          <a:p>
            <a:endParaRPr lang="en-US" dirty="0"/>
          </a:p>
          <a:p>
            <a:r>
              <a:rPr lang="en-US" dirty="0"/>
              <a:t>CSI Southeast Region- Legacy Training- Awards Chair - 28</a:t>
            </a:r>
          </a:p>
          <a:p>
            <a:endParaRPr lang="en-US" dirty="0"/>
          </a:p>
        </p:txBody>
      </p:sp>
    </p:spTree>
    <p:extLst>
      <p:ext uri="{BB962C8B-B14F-4D97-AF65-F5344CB8AC3E}">
        <p14:creationId xmlns:p14="http://schemas.microsoft.com/office/powerpoint/2010/main" val="30992162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Nomination Information </a:t>
            </a:r>
          </a:p>
        </p:txBody>
      </p:sp>
      <p:sp>
        <p:nvSpPr>
          <p:cNvPr id="3" name="Content Placeholder 2"/>
          <p:cNvSpPr>
            <a:spLocks noGrp="1"/>
          </p:cNvSpPr>
          <p:nvPr>
            <p:ph idx="1"/>
          </p:nvPr>
        </p:nvSpPr>
        <p:spPr/>
        <p:txBody>
          <a:bodyPr>
            <a:normAutofit fontScale="92500" lnSpcReduction="10000"/>
          </a:bodyPr>
          <a:lstStyle/>
          <a:p>
            <a:pPr>
              <a:lnSpc>
                <a:spcPct val="95000"/>
              </a:lnSpc>
              <a:defRPr/>
            </a:pPr>
            <a:r>
              <a:rPr lang="en-US" b="1" dirty="0">
                <a:solidFill>
                  <a:schemeClr val="tx1"/>
                </a:solidFill>
              </a:rPr>
              <a:t>Region Award Chair Address</a:t>
            </a:r>
            <a:r>
              <a:rPr lang="en-US" dirty="0">
                <a:solidFill>
                  <a:schemeClr val="tx1"/>
                </a:solidFill>
              </a:rPr>
              <a:t>:</a:t>
            </a:r>
          </a:p>
          <a:p>
            <a:pPr>
              <a:lnSpc>
                <a:spcPct val="95000"/>
              </a:lnSpc>
              <a:buNone/>
              <a:defRPr/>
            </a:pPr>
            <a:r>
              <a:rPr lang="en-US" dirty="0">
                <a:solidFill>
                  <a:schemeClr val="tx1"/>
                </a:solidFill>
              </a:rPr>
              <a:t>		</a:t>
            </a:r>
          </a:p>
          <a:p>
            <a:pPr>
              <a:lnSpc>
                <a:spcPct val="95000"/>
              </a:lnSpc>
              <a:defRPr/>
            </a:pPr>
            <a:r>
              <a:rPr lang="en-US" sz="2400" dirty="0">
                <a:solidFill>
                  <a:schemeClr val="tx1"/>
                </a:solidFill>
              </a:rPr>
              <a:t>Address letters of endorsement to Awards Chairman.</a:t>
            </a:r>
          </a:p>
          <a:p>
            <a:pPr>
              <a:lnSpc>
                <a:spcPct val="95000"/>
              </a:lnSpc>
              <a:defRPr/>
            </a:pPr>
            <a:r>
              <a:rPr lang="en-US" sz="2400" dirty="0">
                <a:solidFill>
                  <a:schemeClr val="tx1"/>
                </a:solidFill>
              </a:rPr>
              <a:t>Organize forms, exhibits and other materials and/or bind them</a:t>
            </a:r>
          </a:p>
          <a:p>
            <a:pPr>
              <a:lnSpc>
                <a:spcPct val="95000"/>
              </a:lnSpc>
              <a:buNone/>
              <a:defRPr/>
            </a:pPr>
            <a:r>
              <a:rPr lang="en-US" sz="2400" dirty="0">
                <a:solidFill>
                  <a:schemeClr val="tx1"/>
                </a:solidFill>
              </a:rPr>
              <a:t>     for a professional and easy-to-read nomination package.</a:t>
            </a:r>
          </a:p>
          <a:p>
            <a:pPr>
              <a:lnSpc>
                <a:spcPct val="95000"/>
              </a:lnSpc>
              <a:defRPr/>
            </a:pPr>
            <a:r>
              <a:rPr lang="en-US" sz="2400" dirty="0">
                <a:solidFill>
                  <a:schemeClr val="tx1"/>
                </a:solidFill>
              </a:rPr>
              <a:t>Read the full requirements of each award in the Region or Institute CSI </a:t>
            </a:r>
          </a:p>
          <a:p>
            <a:pPr>
              <a:lnSpc>
                <a:spcPct val="95000"/>
              </a:lnSpc>
              <a:buNone/>
              <a:defRPr/>
            </a:pPr>
            <a:r>
              <a:rPr lang="en-US" sz="2400" dirty="0">
                <a:solidFill>
                  <a:schemeClr val="tx1"/>
                </a:solidFill>
              </a:rPr>
              <a:t>     Honors &amp; Awards Guide.</a:t>
            </a:r>
          </a:p>
          <a:p>
            <a:pPr>
              <a:lnSpc>
                <a:spcPct val="95000"/>
              </a:lnSpc>
              <a:defRPr/>
            </a:pPr>
            <a:r>
              <a:rPr lang="en-US" sz="2400" dirty="0">
                <a:solidFill>
                  <a:schemeClr val="tx1"/>
                </a:solidFill>
              </a:rPr>
              <a:t>Have someone else review and proof the nomination package</a:t>
            </a:r>
          </a:p>
          <a:p>
            <a:pPr>
              <a:lnSpc>
                <a:spcPct val="95000"/>
              </a:lnSpc>
              <a:buNone/>
              <a:defRPr/>
            </a:pPr>
            <a:r>
              <a:rPr lang="en-US" sz="2400" dirty="0">
                <a:solidFill>
                  <a:schemeClr val="tx1"/>
                </a:solidFill>
              </a:rPr>
              <a:t>     prior to submission.</a:t>
            </a:r>
          </a:p>
          <a:p>
            <a:pPr>
              <a:lnSpc>
                <a:spcPct val="95000"/>
              </a:lnSpc>
              <a:defRPr/>
            </a:pPr>
            <a:r>
              <a:rPr lang="en-US" sz="2400" dirty="0">
                <a:solidFill>
                  <a:schemeClr val="tx1"/>
                </a:solidFill>
              </a:rPr>
              <a:t>Submit the appropriate number of nomination packages in the</a:t>
            </a:r>
          </a:p>
          <a:p>
            <a:pPr>
              <a:lnSpc>
                <a:spcPct val="95000"/>
              </a:lnSpc>
              <a:buNone/>
              <a:defRPr/>
            </a:pPr>
            <a:r>
              <a:rPr lang="en-US" sz="2400" dirty="0">
                <a:solidFill>
                  <a:schemeClr val="tx1"/>
                </a:solidFill>
              </a:rPr>
              <a:t>     appropriate format.</a:t>
            </a:r>
          </a:p>
          <a:p>
            <a:pPr>
              <a:lnSpc>
                <a:spcPct val="95000"/>
              </a:lnSpc>
              <a:defRPr/>
            </a:pPr>
            <a:r>
              <a:rPr lang="en-US" sz="2400" dirty="0">
                <a:solidFill>
                  <a:schemeClr val="tx1"/>
                </a:solidFill>
              </a:rPr>
              <a:t>Remember to get your nomination in </a:t>
            </a:r>
            <a:r>
              <a:rPr lang="en-US" sz="2400" b="1" u="sng" dirty="0">
                <a:solidFill>
                  <a:schemeClr val="tx1"/>
                </a:solidFill>
              </a:rPr>
              <a:t>before the deadline</a:t>
            </a:r>
            <a:r>
              <a:rPr lang="en-US" sz="2400" dirty="0">
                <a:solidFill>
                  <a:schemeClr val="tx1"/>
                </a:solidFill>
              </a:rPr>
              <a:t>!</a:t>
            </a:r>
          </a:p>
          <a:p>
            <a:endParaRPr lang="en-US" dirty="0"/>
          </a:p>
        </p:txBody>
      </p:sp>
      <p:sp>
        <p:nvSpPr>
          <p:cNvPr id="4" name="Footer Placeholder 3"/>
          <p:cNvSpPr>
            <a:spLocks noGrp="1"/>
          </p:cNvSpPr>
          <p:nvPr>
            <p:ph type="ftr" sz="quarter" idx="10"/>
          </p:nvPr>
        </p:nvSpPr>
        <p:spPr/>
        <p:txBody>
          <a:bodyPr/>
          <a:lstStyle/>
          <a:p>
            <a:r>
              <a:rPr lang="en-US" dirty="0"/>
              <a:t>Southeast Region – Legacy Training – Awards Chair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Appointment</a:t>
            </a:r>
          </a:p>
        </p:txBody>
      </p:sp>
      <p:sp>
        <p:nvSpPr>
          <p:cNvPr id="3" name="Content Placeholder 2"/>
          <p:cNvSpPr>
            <a:spLocks noGrp="1"/>
          </p:cNvSpPr>
          <p:nvPr>
            <p:ph idx="1"/>
          </p:nvPr>
        </p:nvSpPr>
        <p:spPr/>
        <p:txBody>
          <a:bodyPr>
            <a:normAutofit/>
          </a:bodyPr>
          <a:lstStyle/>
          <a:p>
            <a:r>
              <a:rPr lang="en-US" dirty="0"/>
              <a:t>Awards Chair is an appointed </a:t>
            </a:r>
          </a:p>
          <a:p>
            <a:pPr>
              <a:buNone/>
            </a:pPr>
            <a:r>
              <a:rPr lang="en-US" dirty="0"/>
              <a:t>   position for a two year term </a:t>
            </a:r>
          </a:p>
          <a:p>
            <a:pPr>
              <a:buNone/>
            </a:pPr>
            <a:r>
              <a:rPr lang="en-US" dirty="0"/>
              <a:t>   (Policy, Article V)</a:t>
            </a:r>
          </a:p>
          <a:p>
            <a:pPr lvl="1">
              <a:buNone/>
            </a:pPr>
            <a:r>
              <a:rPr lang="en-US" dirty="0"/>
              <a:t>Begin term on July 1</a:t>
            </a:r>
          </a:p>
          <a:p>
            <a:r>
              <a:rPr lang="en-US" dirty="0"/>
              <a:t>Appointed by the </a:t>
            </a:r>
          </a:p>
          <a:p>
            <a:pPr>
              <a:buNone/>
            </a:pPr>
            <a:r>
              <a:rPr lang="en-US" dirty="0"/>
              <a:t>   SE President-Elect</a:t>
            </a:r>
          </a:p>
          <a:p>
            <a:endParaRPr lang="en-US" sz="2400" dirty="0"/>
          </a:p>
        </p:txBody>
      </p:sp>
      <p:sp>
        <p:nvSpPr>
          <p:cNvPr id="4" name="Footer Placeholder 3"/>
          <p:cNvSpPr>
            <a:spLocks noGrp="1"/>
          </p:cNvSpPr>
          <p:nvPr>
            <p:ph type="ftr" sz="quarter" idx="10"/>
          </p:nvPr>
        </p:nvSpPr>
        <p:spPr/>
        <p:txBody>
          <a:bodyPr/>
          <a:lstStyle/>
          <a:p>
            <a:r>
              <a:rPr lang="en-US" dirty="0"/>
              <a:t>CSI Southeast Region – Legacy Training – Awards Chair - 3</a:t>
            </a:r>
          </a:p>
        </p:txBody>
      </p:sp>
      <p:pic>
        <p:nvPicPr>
          <p:cNvPr id="5" name="Picture 3" descr="C:\Documents and Settings\Daniel Wagner\Local Settings\Temporary Internet Files\Content.IE5\SHMNGXAR\MC900241157[1].wmf"/>
          <p:cNvPicPr>
            <a:picLocks noChangeAspect="1" noChangeArrowheads="1"/>
          </p:cNvPicPr>
          <p:nvPr/>
        </p:nvPicPr>
        <p:blipFill>
          <a:blip r:embed="rId3" cstate="print"/>
          <a:srcRect/>
          <a:stretch>
            <a:fillRect/>
          </a:stretch>
        </p:blipFill>
        <p:spPr bwMode="auto">
          <a:xfrm>
            <a:off x="5791200" y="914400"/>
            <a:ext cx="2740439" cy="2743200"/>
          </a:xfrm>
          <a:prstGeom prst="rect">
            <a:avLst/>
          </a:prstGeom>
          <a:noFill/>
        </p:spPr>
      </p:pic>
    </p:spTree>
    <p:extLst>
      <p:ext uri="{BB962C8B-B14F-4D97-AF65-F5344CB8AC3E}">
        <p14:creationId xmlns:p14="http://schemas.microsoft.com/office/powerpoint/2010/main" val="1796982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DEADLINES:</a:t>
            </a:r>
          </a:p>
        </p:txBody>
      </p:sp>
      <p:sp>
        <p:nvSpPr>
          <p:cNvPr id="4" name="Content Placeholder 3"/>
          <p:cNvSpPr>
            <a:spLocks noGrp="1"/>
          </p:cNvSpPr>
          <p:nvPr>
            <p:ph sz="quarter" idx="10"/>
          </p:nvPr>
        </p:nvSpPr>
        <p:spPr/>
        <p:txBody>
          <a:bodyPr>
            <a:normAutofit fontScale="62500" lnSpcReduction="20000"/>
          </a:bodyPr>
          <a:lstStyle/>
          <a:p>
            <a:pPr algn="ctr">
              <a:lnSpc>
                <a:spcPct val="80000"/>
              </a:lnSpc>
            </a:pPr>
            <a:endParaRPr lang="en-US" sz="2900" b="1" dirty="0">
              <a:solidFill>
                <a:schemeClr val="tx1"/>
              </a:solidFill>
            </a:endParaRPr>
          </a:p>
          <a:p>
            <a:pPr>
              <a:lnSpc>
                <a:spcPct val="80000"/>
              </a:lnSpc>
              <a:buNone/>
            </a:pPr>
            <a:r>
              <a:rPr lang="en-US" sz="2900" b="1" dirty="0">
                <a:solidFill>
                  <a:schemeClr val="tx1"/>
                </a:solidFill>
              </a:rPr>
              <a:t>   </a:t>
            </a:r>
            <a:r>
              <a:rPr lang="en-US" sz="3400" b="1" dirty="0">
                <a:solidFill>
                  <a:schemeClr val="tx1"/>
                </a:solidFill>
              </a:rPr>
              <a:t>Nominations for all Region</a:t>
            </a:r>
          </a:p>
          <a:p>
            <a:pPr>
              <a:lnSpc>
                <a:spcPct val="80000"/>
              </a:lnSpc>
              <a:buNone/>
            </a:pPr>
            <a:r>
              <a:rPr lang="en-US" sz="3400" b="1" dirty="0">
                <a:solidFill>
                  <a:schemeClr val="tx1"/>
                </a:solidFill>
              </a:rPr>
              <a:t>  Awards</a:t>
            </a:r>
          </a:p>
          <a:p>
            <a:pPr>
              <a:lnSpc>
                <a:spcPct val="80000"/>
              </a:lnSpc>
            </a:pPr>
            <a:endParaRPr lang="en-US" sz="3400" b="1" dirty="0">
              <a:solidFill>
                <a:schemeClr val="tx1"/>
              </a:solidFill>
            </a:endParaRPr>
          </a:p>
          <a:p>
            <a:pPr>
              <a:lnSpc>
                <a:spcPct val="80000"/>
              </a:lnSpc>
            </a:pPr>
            <a:r>
              <a:rPr lang="en-US" sz="3400" b="1" dirty="0">
                <a:solidFill>
                  <a:schemeClr val="tx1"/>
                </a:solidFill>
              </a:rPr>
              <a:t>Date Here</a:t>
            </a:r>
          </a:p>
          <a:p>
            <a:pPr>
              <a:lnSpc>
                <a:spcPct val="80000"/>
              </a:lnSpc>
              <a:buNone/>
            </a:pPr>
            <a:r>
              <a:rPr lang="en-US" sz="3400" b="1" dirty="0">
                <a:solidFill>
                  <a:schemeClr val="tx1"/>
                </a:solidFill>
              </a:rPr>
              <a:t>     5:00 PM Eastern</a:t>
            </a:r>
          </a:p>
          <a:p>
            <a:pPr>
              <a:lnSpc>
                <a:spcPct val="80000"/>
              </a:lnSpc>
              <a:buNone/>
            </a:pPr>
            <a:endParaRPr lang="en-US" b="1" dirty="0">
              <a:solidFill>
                <a:schemeClr val="tx1"/>
              </a:solidFill>
            </a:endParaRPr>
          </a:p>
          <a:p>
            <a:pPr>
              <a:lnSpc>
                <a:spcPct val="80000"/>
              </a:lnSpc>
              <a:buNone/>
            </a:pPr>
            <a:r>
              <a:rPr lang="en-US" b="1" dirty="0">
                <a:solidFill>
                  <a:schemeClr val="tx1"/>
                </a:solidFill>
              </a:rPr>
              <a:t>  Nominations for all Institute</a:t>
            </a:r>
          </a:p>
          <a:p>
            <a:pPr>
              <a:lnSpc>
                <a:spcPct val="80000"/>
              </a:lnSpc>
              <a:buNone/>
            </a:pPr>
            <a:r>
              <a:rPr lang="en-US" b="1" dirty="0">
                <a:solidFill>
                  <a:schemeClr val="tx1"/>
                </a:solidFill>
              </a:rPr>
              <a:t>  Awards:</a:t>
            </a:r>
          </a:p>
          <a:p>
            <a:pPr>
              <a:lnSpc>
                <a:spcPct val="80000"/>
              </a:lnSpc>
              <a:buNone/>
            </a:pPr>
            <a:endParaRPr lang="en-US" dirty="0">
              <a:solidFill>
                <a:schemeClr val="tx1"/>
              </a:solidFill>
            </a:endParaRPr>
          </a:p>
          <a:p>
            <a:pPr>
              <a:lnSpc>
                <a:spcPct val="80000"/>
              </a:lnSpc>
            </a:pPr>
            <a:r>
              <a:rPr lang="en-US" b="1" dirty="0">
                <a:solidFill>
                  <a:schemeClr val="tx1"/>
                </a:solidFill>
              </a:rPr>
              <a:t>Date Here</a:t>
            </a:r>
          </a:p>
          <a:p>
            <a:pPr>
              <a:lnSpc>
                <a:spcPct val="80000"/>
              </a:lnSpc>
              <a:buNone/>
            </a:pPr>
            <a:r>
              <a:rPr lang="en-US" b="1" dirty="0">
                <a:solidFill>
                  <a:schemeClr val="tx1"/>
                </a:solidFill>
              </a:rPr>
              <a:t>     2:00 PM Eastern</a:t>
            </a:r>
          </a:p>
          <a:p>
            <a:pPr>
              <a:lnSpc>
                <a:spcPct val="80000"/>
              </a:lnSpc>
              <a:buNone/>
            </a:pPr>
            <a:endParaRPr lang="en-US" b="1" dirty="0">
              <a:solidFill>
                <a:schemeClr val="tx1"/>
              </a:solidFill>
            </a:endParaRPr>
          </a:p>
          <a:p>
            <a:pPr>
              <a:buNone/>
            </a:pPr>
            <a:r>
              <a:rPr lang="en-US" b="1" dirty="0">
                <a:solidFill>
                  <a:schemeClr val="tx1"/>
                </a:solidFill>
              </a:rPr>
              <a:t>  OCC Nominations to Institute:</a:t>
            </a:r>
          </a:p>
          <a:p>
            <a:pPr>
              <a:buNone/>
            </a:pPr>
            <a:endParaRPr lang="en-US" b="1" dirty="0">
              <a:solidFill>
                <a:schemeClr val="tx1"/>
              </a:solidFill>
            </a:endParaRPr>
          </a:p>
          <a:p>
            <a:r>
              <a:rPr lang="en-US" b="1" dirty="0">
                <a:solidFill>
                  <a:schemeClr val="tx1"/>
                </a:solidFill>
              </a:rPr>
              <a:t>Date Here</a:t>
            </a:r>
          </a:p>
          <a:p>
            <a:pPr>
              <a:buNone/>
            </a:pPr>
            <a:r>
              <a:rPr lang="en-US" b="1" dirty="0">
                <a:solidFill>
                  <a:schemeClr val="tx1"/>
                </a:solidFill>
              </a:rPr>
              <a:t>     2:00 PM Eastern</a:t>
            </a:r>
          </a:p>
          <a:p>
            <a:pPr>
              <a:buNone/>
            </a:pPr>
            <a:endParaRPr lang="en-US" b="1" dirty="0">
              <a:solidFill>
                <a:schemeClr val="tx1"/>
              </a:solidFill>
            </a:endParaRPr>
          </a:p>
          <a:p>
            <a:pPr>
              <a:buNone/>
            </a:pPr>
            <a:r>
              <a:rPr lang="en-US" b="1" dirty="0">
                <a:solidFill>
                  <a:schemeClr val="tx1"/>
                </a:solidFill>
              </a:rPr>
              <a:t>Start preparing your</a:t>
            </a:r>
          </a:p>
          <a:p>
            <a:pPr>
              <a:buNone/>
            </a:pPr>
            <a:r>
              <a:rPr lang="en-US" b="1" dirty="0">
                <a:solidFill>
                  <a:schemeClr val="tx1"/>
                </a:solidFill>
              </a:rPr>
              <a:t>Nomination packages NOW!</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- 30</a:t>
            </a:r>
          </a:p>
        </p:txBody>
      </p:sp>
      <p:pic>
        <p:nvPicPr>
          <p:cNvPr id="6" name="Picture 10" descr="Don't Be Late"/>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l="34000" b="14667"/>
          <a:stretch>
            <a:fillRect/>
          </a:stretch>
        </p:blipFill>
        <p:spPr bwMode="auto">
          <a:xfrm rot="-1341132">
            <a:off x="875233" y="2364809"/>
            <a:ext cx="2669134" cy="2585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NOMINATE</a:t>
            </a:r>
          </a:p>
        </p:txBody>
      </p:sp>
      <p:sp>
        <p:nvSpPr>
          <p:cNvPr id="3" name="Content Placeholder 2"/>
          <p:cNvSpPr>
            <a:spLocks noGrp="1"/>
          </p:cNvSpPr>
          <p:nvPr>
            <p:ph sz="half" idx="1"/>
          </p:nvPr>
        </p:nvSpPr>
        <p:spPr/>
        <p:txBody>
          <a:bodyPr/>
          <a:lstStyle/>
          <a:p>
            <a:r>
              <a:rPr lang="en-US" dirty="0"/>
              <a:t>RECOGNIZE EXCELLENCE</a:t>
            </a:r>
          </a:p>
          <a:p>
            <a:r>
              <a:rPr lang="en-US" dirty="0"/>
              <a:t>Nominate Someone Today!</a:t>
            </a:r>
          </a:p>
        </p:txBody>
      </p:sp>
      <p:sp>
        <p:nvSpPr>
          <p:cNvPr id="4" name="Content Placeholder 3"/>
          <p:cNvSpPr>
            <a:spLocks noGrp="1"/>
          </p:cNvSpPr>
          <p:nvPr>
            <p:ph sz="quarter" idx="10"/>
          </p:nvPr>
        </p:nvSpPr>
        <p:spPr/>
        <p:txBody>
          <a:bodyPr>
            <a:normAutofit fontScale="92500"/>
          </a:bodyPr>
          <a:lstStyle/>
          <a:p>
            <a:pPr>
              <a:buNone/>
            </a:pPr>
            <a:r>
              <a:rPr lang="en-US" dirty="0">
                <a:solidFill>
                  <a:schemeClr val="tx1"/>
                </a:solidFill>
                <a:latin typeface="+mj-lt"/>
              </a:rPr>
              <a:t>    What If You Have Questions?</a:t>
            </a:r>
          </a:p>
          <a:p>
            <a:r>
              <a:rPr lang="en-US" dirty="0">
                <a:solidFill>
                  <a:schemeClr val="tx1"/>
                </a:solidFill>
                <a:latin typeface="+mj-lt"/>
              </a:rPr>
              <a:t>Email </a:t>
            </a:r>
            <a:r>
              <a:rPr lang="en-US" u="sng" dirty="0">
                <a:solidFill>
                  <a:schemeClr val="tx1"/>
                </a:solidFill>
                <a:latin typeface="+mj-lt"/>
                <a:hlinkClick r:id="rId3"/>
              </a:rPr>
              <a:t>awards@csiresources.org</a:t>
            </a:r>
            <a:r>
              <a:rPr lang="en-US" dirty="0">
                <a:solidFill>
                  <a:schemeClr val="tx1"/>
                </a:solidFill>
                <a:latin typeface="+mj-lt"/>
              </a:rPr>
              <a:t> </a:t>
            </a:r>
          </a:p>
          <a:p>
            <a:r>
              <a:rPr lang="en-US" dirty="0">
                <a:solidFill>
                  <a:schemeClr val="tx1"/>
                </a:solidFill>
                <a:latin typeface="+mj-lt"/>
              </a:rPr>
              <a:t>Call 800-689-2900 x 4783</a:t>
            </a:r>
          </a:p>
          <a:p>
            <a:pPr>
              <a:spcBef>
                <a:spcPts val="400"/>
              </a:spcBef>
              <a:spcAft>
                <a:spcPts val="300"/>
              </a:spcAft>
            </a:pPr>
            <a:r>
              <a:rPr lang="en-US" dirty="0">
                <a:solidFill>
                  <a:schemeClr val="tx1"/>
                </a:solidFill>
                <a:latin typeface="+mj-lt"/>
              </a:rPr>
              <a:t>Visit </a:t>
            </a:r>
            <a:r>
              <a:rPr lang="en-US" u="sng" dirty="0">
                <a:solidFill>
                  <a:schemeClr val="tx1"/>
                </a:solidFill>
                <a:latin typeface="+mj-lt"/>
                <a:hlinkClick r:id="rId4"/>
              </a:rPr>
              <a:t>www.csiresources.org/honorsandaward</a:t>
            </a:r>
            <a:r>
              <a:rPr lang="en-US" dirty="0">
                <a:solidFill>
                  <a:schemeClr val="tx1"/>
                </a:solidFill>
                <a:latin typeface="+mj-lt"/>
                <a:hlinkClick r:id="rId4"/>
              </a:rPr>
              <a:t>s</a:t>
            </a:r>
            <a:r>
              <a:rPr lang="en-US" dirty="0">
                <a:solidFill>
                  <a:schemeClr val="tx1"/>
                </a:solidFill>
                <a:latin typeface="+mj-lt"/>
              </a:rPr>
              <a:t>  to download the Honors &amp; Awards Guide</a:t>
            </a:r>
          </a:p>
          <a:p>
            <a:pPr>
              <a:spcBef>
                <a:spcPts val="400"/>
              </a:spcBef>
              <a:spcAft>
                <a:spcPts val="300"/>
              </a:spcAft>
            </a:pPr>
            <a:r>
              <a:rPr lang="en-US" dirty="0">
                <a:solidFill>
                  <a:schemeClr val="tx1"/>
                </a:solidFill>
                <a:latin typeface="+mj-lt"/>
              </a:rPr>
              <a:t>Region Awards Chair:</a:t>
            </a:r>
          </a:p>
          <a:p>
            <a:pPr>
              <a:spcBef>
                <a:spcPts val="400"/>
              </a:spcBef>
              <a:spcAft>
                <a:spcPts val="300"/>
              </a:spcAft>
              <a:buNone/>
            </a:pPr>
            <a:r>
              <a:rPr lang="en-US" dirty="0">
                <a:solidFill>
                  <a:schemeClr val="tx1"/>
                </a:solidFill>
                <a:latin typeface="+mj-lt"/>
              </a:rPr>
              <a:t>    Name here </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- 31</a:t>
            </a:r>
          </a:p>
        </p:txBody>
      </p:sp>
      <p:pic>
        <p:nvPicPr>
          <p:cNvPr id="6" name="Picture 5" descr="award.jpg"/>
          <p:cNvPicPr>
            <a:picLocks noChangeAspect="1"/>
          </p:cNvPicPr>
          <p:nvPr/>
        </p:nvPicPr>
        <p:blipFill>
          <a:blip r:embed="rId5" cstate="print"/>
          <a:stretch>
            <a:fillRect/>
          </a:stretch>
        </p:blipFill>
        <p:spPr>
          <a:xfrm>
            <a:off x="914400" y="3276600"/>
            <a:ext cx="2743200" cy="27432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Awards Committee </a:t>
            </a:r>
          </a:p>
        </p:txBody>
      </p:sp>
      <p:sp>
        <p:nvSpPr>
          <p:cNvPr id="3" name="Content Placeholder 2"/>
          <p:cNvSpPr>
            <a:spLocks noGrp="1"/>
          </p:cNvSpPr>
          <p:nvPr>
            <p:ph sz="half" idx="1"/>
          </p:nvPr>
        </p:nvSpPr>
        <p:spPr/>
        <p:txBody>
          <a:bodyPr>
            <a:normAutofit lnSpcReduction="10000"/>
          </a:bodyPr>
          <a:lstStyle/>
          <a:p>
            <a:r>
              <a:rPr lang="en-US" dirty="0"/>
              <a:t>Region President</a:t>
            </a:r>
          </a:p>
          <a:p>
            <a:r>
              <a:rPr lang="en-US" dirty="0"/>
              <a:t>Region President-Elect</a:t>
            </a:r>
          </a:p>
          <a:p>
            <a:r>
              <a:rPr lang="en-US" dirty="0"/>
              <a:t>Region Immediate Past President</a:t>
            </a:r>
          </a:p>
          <a:p>
            <a:r>
              <a:rPr lang="en-US" dirty="0"/>
              <a:t>Awards Committee Chair</a:t>
            </a:r>
          </a:p>
          <a:p>
            <a:r>
              <a:rPr lang="en-US" dirty="0"/>
              <a:t>Awards Committee Immediate Past Chair</a:t>
            </a:r>
          </a:p>
          <a:p>
            <a:pPr>
              <a:buNone/>
            </a:pPr>
            <a:r>
              <a:rPr lang="en-US" dirty="0"/>
              <a:t>    (No fewer than three members of the Region)</a:t>
            </a:r>
          </a:p>
        </p:txBody>
      </p:sp>
      <p:sp>
        <p:nvSpPr>
          <p:cNvPr id="5" name="Footer Placeholder 4"/>
          <p:cNvSpPr>
            <a:spLocks noGrp="1"/>
          </p:cNvSpPr>
          <p:nvPr>
            <p:ph type="ftr" sz="quarter" idx="11"/>
          </p:nvPr>
        </p:nvSpPr>
        <p:spPr/>
        <p:txBody>
          <a:bodyPr/>
          <a:lstStyle/>
          <a:p>
            <a:r>
              <a:rPr lang="en-US" dirty="0"/>
              <a:t>Southeast Region – Legacy Training – Awards Chair - 4</a:t>
            </a:r>
          </a:p>
        </p:txBody>
      </p:sp>
      <p:pic>
        <p:nvPicPr>
          <p:cNvPr id="6" name="Content Placeholder 5"/>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572000" y="2286000"/>
            <a:ext cx="4267200" cy="153352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noAutofit/>
          </a:bodyPr>
          <a:lstStyle/>
          <a:p>
            <a:r>
              <a:rPr lang="en-US" sz="2400" dirty="0"/>
              <a:t>Three Levels of Awards</a:t>
            </a:r>
          </a:p>
        </p:txBody>
      </p:sp>
      <p:sp>
        <p:nvSpPr>
          <p:cNvPr id="6" name="Content Placeholder 5"/>
          <p:cNvSpPr>
            <a:spLocks noGrp="1"/>
          </p:cNvSpPr>
          <p:nvPr>
            <p:ph sz="half" idx="1"/>
          </p:nvPr>
        </p:nvSpPr>
        <p:spPr>
          <a:xfrm>
            <a:off x="76200" y="1219200"/>
            <a:ext cx="4267200" cy="4876800"/>
          </a:xfrm>
        </p:spPr>
        <p:txBody>
          <a:bodyPr/>
          <a:lstStyle/>
          <a:p>
            <a:pPr>
              <a:spcAft>
                <a:spcPts val="1200"/>
              </a:spcAft>
            </a:pPr>
            <a:r>
              <a:rPr lang="en-US" dirty="0"/>
              <a:t>Institute</a:t>
            </a:r>
          </a:p>
          <a:p>
            <a:pPr>
              <a:spcAft>
                <a:spcPts val="1200"/>
              </a:spcAft>
              <a:buNone/>
            </a:pPr>
            <a:r>
              <a:rPr lang="en-US" dirty="0"/>
              <a:t>Honors &amp; Awards Guide</a:t>
            </a:r>
          </a:p>
          <a:p>
            <a:pPr>
              <a:spcAft>
                <a:spcPts val="1200"/>
              </a:spcAft>
            </a:pPr>
            <a:r>
              <a:rPr lang="en-US" dirty="0"/>
              <a:t>Region</a:t>
            </a:r>
          </a:p>
          <a:p>
            <a:pPr>
              <a:spcAft>
                <a:spcPts val="1200"/>
              </a:spcAft>
              <a:buNone/>
            </a:pPr>
            <a:r>
              <a:rPr lang="en-US" dirty="0"/>
              <a:t>Honors &amp; Awards Guide</a:t>
            </a:r>
          </a:p>
          <a:p>
            <a:pPr>
              <a:spcAft>
                <a:spcPts val="1200"/>
              </a:spcAft>
            </a:pPr>
            <a:r>
              <a:rPr lang="en-US" dirty="0"/>
              <a:t>Chapter</a:t>
            </a:r>
          </a:p>
          <a:p>
            <a:pPr>
              <a:spcAft>
                <a:spcPts val="1200"/>
              </a:spcAft>
              <a:buNone/>
            </a:pPr>
            <a:r>
              <a:rPr lang="en-US" dirty="0"/>
              <a:t>Chapter Awards Guide</a:t>
            </a:r>
          </a:p>
        </p:txBody>
      </p:sp>
      <p:sp>
        <p:nvSpPr>
          <p:cNvPr id="4" name="Footer Placeholder 3"/>
          <p:cNvSpPr>
            <a:spLocks noGrp="1"/>
          </p:cNvSpPr>
          <p:nvPr>
            <p:ph type="ftr" sz="quarter" idx="11"/>
          </p:nvPr>
        </p:nvSpPr>
        <p:spPr/>
        <p:txBody>
          <a:bodyPr/>
          <a:lstStyle/>
          <a:p>
            <a:r>
              <a:rPr lang="en-US" dirty="0"/>
              <a:t>Southeast Region – Legacy Training – Awards Chair - 5</a:t>
            </a:r>
          </a:p>
        </p:txBody>
      </p:sp>
      <p:graphicFrame>
        <p:nvGraphicFramePr>
          <p:cNvPr id="64513" name="Object 1"/>
          <p:cNvGraphicFramePr>
            <a:graphicFrameLocks noChangeAspect="1"/>
          </p:cNvGraphicFramePr>
          <p:nvPr/>
        </p:nvGraphicFramePr>
        <p:xfrm>
          <a:off x="4495800" y="384175"/>
          <a:ext cx="4495800" cy="5672138"/>
        </p:xfrm>
        <a:graphic>
          <a:graphicData uri="http://schemas.openxmlformats.org/presentationml/2006/ole">
            <mc:AlternateContent xmlns:mc="http://schemas.openxmlformats.org/markup-compatibility/2006">
              <mc:Choice xmlns:v="urn:schemas-microsoft-com:vml" Requires="v">
                <p:oleObj spid="_x0000_s64513" name="Acrobat Document" r:id="rId4" imgW="5830114" imgH="7542857" progId="AcroExch.Document.DC">
                  <p:embed/>
                </p:oleObj>
              </mc:Choice>
              <mc:Fallback>
                <p:oleObj name="Acrobat Document" r:id="rId4" imgW="5830114" imgH="7542857" progId="AcroExch.Document.DC">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384175"/>
                        <a:ext cx="4495800" cy="567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099216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381000" y="457200"/>
            <a:ext cx="3962400" cy="685800"/>
          </a:xfrm>
        </p:spPr>
        <p:txBody>
          <a:bodyPr>
            <a:normAutofit/>
          </a:bodyPr>
          <a:lstStyle/>
          <a:p>
            <a:r>
              <a:rPr lang="en-US" dirty="0"/>
              <a:t>Purpose</a:t>
            </a:r>
          </a:p>
        </p:txBody>
      </p:sp>
      <p:sp>
        <p:nvSpPr>
          <p:cNvPr id="6" name="Content Placeholder 5"/>
          <p:cNvSpPr>
            <a:spLocks noGrp="1"/>
          </p:cNvSpPr>
          <p:nvPr>
            <p:ph sz="half" idx="1"/>
          </p:nvPr>
        </p:nvSpPr>
        <p:spPr>
          <a:xfrm>
            <a:off x="76200" y="1219200"/>
            <a:ext cx="4267200" cy="4876800"/>
          </a:xfrm>
        </p:spPr>
        <p:txBody>
          <a:bodyPr>
            <a:noAutofit/>
          </a:bodyPr>
          <a:lstStyle/>
          <a:p>
            <a:pPr marL="234950" lvl="1" indent="-222250">
              <a:spcBef>
                <a:spcPts val="650"/>
              </a:spcBef>
              <a:spcAft>
                <a:spcPts val="1200"/>
              </a:spcAft>
              <a:buFont typeface="Wingdings" pitchFamily="2" charset="2"/>
              <a:buChar char="§"/>
            </a:pPr>
            <a:r>
              <a:rPr lang="en-US" sz="2000" dirty="0">
                <a:solidFill>
                  <a:schemeClr val="tx1"/>
                </a:solidFill>
              </a:rPr>
              <a:t>To recognize talent and achievements. </a:t>
            </a:r>
          </a:p>
          <a:p>
            <a:pPr marL="234950" lvl="1" indent="-222250">
              <a:spcBef>
                <a:spcPts val="650"/>
              </a:spcBef>
              <a:spcAft>
                <a:spcPts val="1200"/>
              </a:spcAft>
              <a:buFont typeface="Wingdings" pitchFamily="2" charset="2"/>
              <a:buChar char="§"/>
            </a:pPr>
            <a:r>
              <a:rPr lang="en-US" sz="2000" dirty="0">
                <a:solidFill>
                  <a:schemeClr val="tx1"/>
                </a:solidFill>
              </a:rPr>
              <a:t>To highlight and share innovative ideas and practices for replication.</a:t>
            </a:r>
          </a:p>
          <a:p>
            <a:pPr marL="234950" lvl="1" indent="-222250">
              <a:spcBef>
                <a:spcPts val="650"/>
              </a:spcBef>
              <a:spcAft>
                <a:spcPts val="1200"/>
              </a:spcAft>
              <a:buFont typeface="Wingdings" pitchFamily="2" charset="2"/>
              <a:buChar char="§"/>
            </a:pPr>
            <a:r>
              <a:rPr lang="en-US" sz="2000" dirty="0">
                <a:solidFill>
                  <a:schemeClr val="tx1"/>
                </a:solidFill>
              </a:rPr>
              <a:t>Significant way to show appreciation in an all volunteer organization.</a:t>
            </a:r>
          </a:p>
          <a:p>
            <a:pPr marL="234950" lvl="1" indent="-222250">
              <a:spcBef>
                <a:spcPts val="650"/>
              </a:spcBef>
              <a:spcAft>
                <a:spcPts val="1200"/>
              </a:spcAft>
              <a:buFont typeface="Wingdings" pitchFamily="2" charset="2"/>
              <a:buChar char="§"/>
            </a:pPr>
            <a:r>
              <a:rPr lang="en-US" sz="2000" dirty="0">
                <a:solidFill>
                  <a:schemeClr val="tx1"/>
                </a:solidFill>
              </a:rPr>
              <a:t>Public Recognition</a:t>
            </a:r>
          </a:p>
          <a:p>
            <a:pPr marL="234950" lvl="1" indent="-222250">
              <a:spcBef>
                <a:spcPts val="650"/>
              </a:spcBef>
              <a:spcAft>
                <a:spcPts val="1200"/>
              </a:spcAft>
              <a:buFont typeface="Wingdings" pitchFamily="2" charset="2"/>
              <a:buChar char="§"/>
            </a:pPr>
            <a:r>
              <a:rPr lang="en-US" sz="2000" dirty="0">
                <a:solidFill>
                  <a:schemeClr val="tx1"/>
                </a:solidFill>
              </a:rPr>
              <a:t>To stimulate membership</a:t>
            </a:r>
          </a:p>
          <a:p>
            <a:pPr marL="0" lvl="1" indent="-222250">
              <a:spcBef>
                <a:spcPts val="0"/>
              </a:spcBef>
              <a:buNone/>
            </a:pPr>
            <a:r>
              <a:rPr lang="en-US" sz="2000" b="1" dirty="0">
                <a:solidFill>
                  <a:schemeClr val="tx1"/>
                </a:solidFill>
              </a:rPr>
              <a:t>Doesn’t someone from your</a:t>
            </a:r>
          </a:p>
          <a:p>
            <a:pPr marL="0" lvl="1" indent="-222250">
              <a:spcBef>
                <a:spcPts val="0"/>
              </a:spcBef>
              <a:buNone/>
            </a:pPr>
            <a:r>
              <a:rPr lang="en-US" sz="2000" b="1" dirty="0">
                <a:solidFill>
                  <a:schemeClr val="tx1"/>
                </a:solidFill>
              </a:rPr>
              <a:t>Chapter deserve recognition?</a:t>
            </a:r>
          </a:p>
        </p:txBody>
      </p:sp>
      <p:sp>
        <p:nvSpPr>
          <p:cNvPr id="4" name="Footer Placeholder 3"/>
          <p:cNvSpPr>
            <a:spLocks noGrp="1"/>
          </p:cNvSpPr>
          <p:nvPr>
            <p:ph type="ftr" sz="quarter" idx="11"/>
          </p:nvPr>
        </p:nvSpPr>
        <p:spPr/>
        <p:txBody>
          <a:bodyPr/>
          <a:lstStyle/>
          <a:p>
            <a:r>
              <a:rPr lang="en-US" dirty="0"/>
              <a:t>Southeast Region – Legacy Training – Awards Chair - 6</a:t>
            </a:r>
          </a:p>
        </p:txBody>
      </p:sp>
      <p:sp>
        <p:nvSpPr>
          <p:cNvPr id="7" name="Content Placeholder 6"/>
          <p:cNvSpPr>
            <a:spLocks noGrp="1"/>
          </p:cNvSpPr>
          <p:nvPr>
            <p:ph sz="quarter" idx="10"/>
          </p:nvPr>
        </p:nvSpPr>
        <p:spPr/>
        <p:txBody>
          <a:bodyPr/>
          <a:lstStyle/>
          <a:p>
            <a:pPr>
              <a:buNone/>
            </a:pPr>
            <a:r>
              <a:rPr lang="en-US" dirty="0"/>
              <a:t>  </a:t>
            </a:r>
          </a:p>
        </p:txBody>
      </p:sp>
      <p:pic>
        <p:nvPicPr>
          <p:cNvPr id="8" name="Picture 102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9292" y="762000"/>
            <a:ext cx="2844484"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9216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Institute Awards</a:t>
            </a:r>
          </a:p>
        </p:txBody>
      </p:sp>
      <p:sp>
        <p:nvSpPr>
          <p:cNvPr id="4" name="Content Placeholder 3"/>
          <p:cNvSpPr>
            <a:spLocks noGrp="1"/>
          </p:cNvSpPr>
          <p:nvPr>
            <p:ph sz="quarter" idx="10"/>
          </p:nvPr>
        </p:nvSpPr>
        <p:spPr/>
        <p:txBody>
          <a:bodyPr>
            <a:normAutofit fontScale="85000" lnSpcReduction="10000"/>
          </a:bodyPr>
          <a:lstStyle/>
          <a:p>
            <a:pPr>
              <a:buFont typeface="Wingdings" pitchFamily="2" charset="2"/>
              <a:buChar char="§"/>
            </a:pPr>
            <a:r>
              <a:rPr lang="en-US" sz="3000" b="1" dirty="0">
                <a:solidFill>
                  <a:schemeClr val="tx1"/>
                </a:solidFill>
              </a:rPr>
              <a:t>Institute Honors</a:t>
            </a:r>
          </a:p>
          <a:p>
            <a:pPr lvl="1">
              <a:lnSpc>
                <a:spcPts val="1900"/>
              </a:lnSpc>
              <a:buFont typeface="Arial" pitchFamily="34" charset="0"/>
              <a:buChar char="•"/>
            </a:pPr>
            <a:r>
              <a:rPr lang="en-US" dirty="0">
                <a:solidFill>
                  <a:schemeClr val="tx1"/>
                </a:solidFill>
              </a:rPr>
              <a:t>Distinguished Membership</a:t>
            </a:r>
          </a:p>
          <a:p>
            <a:pPr lvl="1">
              <a:lnSpc>
                <a:spcPts val="1900"/>
              </a:lnSpc>
              <a:buFont typeface="Arial" pitchFamily="34" charset="0"/>
              <a:buChar char="•"/>
            </a:pPr>
            <a:r>
              <a:rPr lang="en-US" dirty="0">
                <a:solidFill>
                  <a:schemeClr val="tx1"/>
                </a:solidFill>
              </a:rPr>
              <a:t>Honorary Membership</a:t>
            </a:r>
          </a:p>
          <a:p>
            <a:pPr lvl="1">
              <a:lnSpc>
                <a:spcPts val="1900"/>
              </a:lnSpc>
              <a:buFont typeface="Arial" pitchFamily="34" charset="0"/>
              <a:buChar char="•"/>
            </a:pPr>
            <a:r>
              <a:rPr lang="en-US" dirty="0">
                <a:solidFill>
                  <a:schemeClr val="tx1"/>
                </a:solidFill>
              </a:rPr>
              <a:t>Fellowship</a:t>
            </a:r>
          </a:p>
          <a:p>
            <a:pPr>
              <a:buFont typeface="Wingdings" pitchFamily="2" charset="2"/>
              <a:buChar char="§"/>
            </a:pPr>
            <a:r>
              <a:rPr lang="en-US" sz="3000" b="1" dirty="0">
                <a:solidFill>
                  <a:schemeClr val="tx1"/>
                </a:solidFill>
              </a:rPr>
              <a:t>Institute Awards</a:t>
            </a:r>
          </a:p>
          <a:p>
            <a:pPr lvl="1">
              <a:buFont typeface="Arial" pitchFamily="34" charset="0"/>
              <a:buChar char="•"/>
            </a:pPr>
            <a:r>
              <a:rPr lang="en-US" dirty="0">
                <a:solidFill>
                  <a:schemeClr val="tx1"/>
                </a:solidFill>
              </a:rPr>
              <a:t>15 different awards</a:t>
            </a:r>
          </a:p>
          <a:p>
            <a:pPr>
              <a:buFont typeface="Wingdings" pitchFamily="2" charset="2"/>
              <a:buChar char="§"/>
            </a:pPr>
            <a:r>
              <a:rPr lang="en-US" sz="3000" b="1" dirty="0">
                <a:solidFill>
                  <a:schemeClr val="tx1"/>
                </a:solidFill>
              </a:rPr>
              <a:t>Institute Recognition </a:t>
            </a:r>
          </a:p>
          <a:p>
            <a:pPr lvl="1">
              <a:lnSpc>
                <a:spcPts val="2000"/>
              </a:lnSpc>
              <a:buFont typeface="Arial" pitchFamily="34" charset="0"/>
              <a:buChar char="•"/>
            </a:pPr>
            <a:r>
              <a:rPr lang="en-US" dirty="0">
                <a:solidFill>
                  <a:schemeClr val="tx1"/>
                </a:solidFill>
              </a:rPr>
              <a:t>Board Chair Medal</a:t>
            </a:r>
          </a:p>
          <a:p>
            <a:pPr lvl="1">
              <a:lnSpc>
                <a:spcPts val="2000"/>
              </a:lnSpc>
              <a:buFont typeface="Arial" pitchFamily="34" charset="0"/>
              <a:buChar char="•"/>
            </a:pPr>
            <a:r>
              <a:rPr lang="en-US" dirty="0">
                <a:solidFill>
                  <a:schemeClr val="tx1"/>
                </a:solidFill>
              </a:rPr>
              <a:t>Former Board Chair’s Medal </a:t>
            </a:r>
          </a:p>
          <a:p>
            <a:pPr lvl="1">
              <a:lnSpc>
                <a:spcPts val="2000"/>
              </a:lnSpc>
              <a:buFont typeface="Arial" pitchFamily="34" charset="0"/>
              <a:buChar char="•"/>
            </a:pPr>
            <a:r>
              <a:rPr lang="en-US" dirty="0">
                <a:solidFill>
                  <a:schemeClr val="tx1"/>
                </a:solidFill>
              </a:rPr>
              <a:t>Lifetime Member Plaque</a:t>
            </a:r>
          </a:p>
          <a:p>
            <a:pPr lvl="1">
              <a:lnSpc>
                <a:spcPts val="2000"/>
              </a:lnSpc>
              <a:buFont typeface="Arial" pitchFamily="34" charset="0"/>
              <a:buChar char="•"/>
            </a:pPr>
            <a:r>
              <a:rPr lang="en-US" dirty="0">
                <a:solidFill>
                  <a:schemeClr val="tx1"/>
                </a:solidFill>
              </a:rPr>
              <a:t>Board Chair’s Plaque</a:t>
            </a:r>
          </a:p>
          <a:p>
            <a:pPr lvl="1">
              <a:lnSpc>
                <a:spcPts val="2000"/>
              </a:lnSpc>
              <a:buFont typeface="Arial" pitchFamily="34" charset="0"/>
              <a:buChar char="•"/>
            </a:pPr>
            <a:r>
              <a:rPr lang="en-US" dirty="0">
                <a:solidFill>
                  <a:schemeClr val="tx1"/>
                </a:solidFill>
              </a:rPr>
              <a:t>Special Award</a:t>
            </a:r>
          </a:p>
          <a:p>
            <a:pPr lvl="1">
              <a:lnSpc>
                <a:spcPts val="2000"/>
              </a:lnSpc>
              <a:buFont typeface="Arial" pitchFamily="34" charset="0"/>
              <a:buChar char="•"/>
            </a:pPr>
            <a:r>
              <a:rPr lang="en-US" dirty="0">
                <a:solidFill>
                  <a:schemeClr val="tx1"/>
                </a:solidFill>
              </a:rPr>
              <a:t>Certificate of Merit and Appreciation</a:t>
            </a:r>
          </a:p>
          <a:p>
            <a:pPr lvl="1">
              <a:lnSpc>
                <a:spcPts val="2000"/>
              </a:lnSpc>
              <a:buFont typeface="Arial" pitchFamily="34" charset="0"/>
              <a:buChar char="•"/>
            </a:pPr>
            <a:r>
              <a:rPr lang="en-US" dirty="0">
                <a:solidFill>
                  <a:schemeClr val="tx1"/>
                </a:solidFill>
              </a:rPr>
              <a:t>Chapter’s 50</a:t>
            </a:r>
            <a:r>
              <a:rPr lang="en-US" baseline="30000" dirty="0">
                <a:solidFill>
                  <a:schemeClr val="tx1"/>
                </a:solidFill>
              </a:rPr>
              <a:t>th</a:t>
            </a:r>
            <a:r>
              <a:rPr lang="en-US" dirty="0">
                <a:solidFill>
                  <a:schemeClr val="tx1"/>
                </a:solidFill>
              </a:rPr>
              <a:t> Anniversary Plaque</a:t>
            </a:r>
          </a:p>
          <a:p>
            <a:endParaRPr lang="en-US" dirty="0"/>
          </a:p>
        </p:txBody>
      </p:sp>
      <p:sp>
        <p:nvSpPr>
          <p:cNvPr id="5" name="Footer Placeholder 4"/>
          <p:cNvSpPr>
            <a:spLocks noGrp="1"/>
          </p:cNvSpPr>
          <p:nvPr>
            <p:ph type="ftr" sz="quarter" idx="11"/>
          </p:nvPr>
        </p:nvSpPr>
        <p:spPr/>
        <p:txBody>
          <a:bodyPr/>
          <a:lstStyle/>
          <a:p>
            <a:r>
              <a:rPr lang="en-US" dirty="0"/>
              <a:t>Great Lakes Region – Legacy Training – Awards Chair - 7</a:t>
            </a:r>
          </a:p>
        </p:txBody>
      </p:sp>
      <p:pic>
        <p:nvPicPr>
          <p:cNvPr id="6" name="Content Placeholder 7" descr="Anne Marie JAC Marvin.jpg"/>
          <p:cNvPicPr>
            <a:picLocks noGrp="1" noChangeAspect="1"/>
          </p:cNvPicPr>
          <p:nvPr>
            <p:ph sz="half" idx="1"/>
          </p:nvPr>
        </p:nvPicPr>
        <p:blipFill>
          <a:blip r:embed="rId3" cstate="print"/>
          <a:srcRect l="7143"/>
          <a:stretch>
            <a:fillRect/>
          </a:stretch>
        </p:blipFill>
        <p:spPr>
          <a:xfrm>
            <a:off x="152400" y="3004905"/>
            <a:ext cx="4114800" cy="2951266"/>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Institute Awards</a:t>
            </a:r>
          </a:p>
        </p:txBody>
      </p:sp>
      <p:sp>
        <p:nvSpPr>
          <p:cNvPr id="3" name="Content Placeholder 2"/>
          <p:cNvSpPr>
            <a:spLocks noGrp="1"/>
          </p:cNvSpPr>
          <p:nvPr>
            <p:ph sz="half" idx="1"/>
          </p:nvPr>
        </p:nvSpPr>
        <p:spPr/>
        <p:txBody>
          <a:bodyPr/>
          <a:lstStyle/>
          <a:p>
            <a:endParaRPr lang="en-US" b="1" dirty="0">
              <a:solidFill>
                <a:schemeClr val="tx1"/>
              </a:solidFill>
            </a:endParaRPr>
          </a:p>
          <a:p>
            <a:pPr>
              <a:buNone/>
            </a:pPr>
            <a:r>
              <a:rPr lang="en-US" b="1" dirty="0">
                <a:solidFill>
                  <a:schemeClr val="tx1"/>
                </a:solidFill>
              </a:rPr>
              <a:t>    Wide range of Institute awards are available in a multitude of areas including:</a:t>
            </a:r>
          </a:p>
          <a:p>
            <a:endParaRPr lang="en-US" dirty="0"/>
          </a:p>
        </p:txBody>
      </p:sp>
      <p:sp>
        <p:nvSpPr>
          <p:cNvPr id="4" name="Content Placeholder 3"/>
          <p:cNvSpPr>
            <a:spLocks noGrp="1"/>
          </p:cNvSpPr>
          <p:nvPr>
            <p:ph sz="quarter" idx="10"/>
          </p:nvPr>
        </p:nvSpPr>
        <p:spPr/>
        <p:txBody>
          <a:bodyPr>
            <a:normAutofit/>
          </a:bodyPr>
          <a:lstStyle/>
          <a:p>
            <a:pPr lvl="1">
              <a:buFont typeface="Arial" pitchFamily="34" charset="0"/>
              <a:buChar char="▪"/>
            </a:pPr>
            <a:r>
              <a:rPr lang="en-US" sz="2800" dirty="0">
                <a:solidFill>
                  <a:schemeClr val="tx1"/>
                </a:solidFill>
              </a:rPr>
              <a:t>Environmental Stewardship</a:t>
            </a:r>
          </a:p>
          <a:p>
            <a:pPr lvl="1">
              <a:buFont typeface="Arial" pitchFamily="34" charset="0"/>
              <a:buChar char="▪"/>
            </a:pPr>
            <a:r>
              <a:rPr lang="en-US" sz="2800" dirty="0">
                <a:solidFill>
                  <a:schemeClr val="tx1"/>
                </a:solidFill>
              </a:rPr>
              <a:t>Education</a:t>
            </a:r>
          </a:p>
          <a:p>
            <a:pPr lvl="1">
              <a:buFont typeface="Arial" pitchFamily="34" charset="0"/>
              <a:buChar char="▪"/>
            </a:pPr>
            <a:r>
              <a:rPr lang="en-US" sz="2800" dirty="0">
                <a:solidFill>
                  <a:schemeClr val="tx1"/>
                </a:solidFill>
              </a:rPr>
              <a:t>Certification</a:t>
            </a:r>
          </a:p>
          <a:p>
            <a:pPr lvl="1">
              <a:buFont typeface="Arial" pitchFamily="34" charset="0"/>
              <a:buChar char="▪"/>
            </a:pPr>
            <a:r>
              <a:rPr lang="en-US" sz="2800" dirty="0">
                <a:solidFill>
                  <a:schemeClr val="tx1"/>
                </a:solidFill>
              </a:rPr>
              <a:t>Technology</a:t>
            </a:r>
          </a:p>
          <a:p>
            <a:pPr lvl="1">
              <a:buFont typeface="Arial" pitchFamily="34" charset="0"/>
              <a:buChar char="▪"/>
            </a:pPr>
            <a:r>
              <a:rPr lang="en-US" sz="2800" dirty="0">
                <a:solidFill>
                  <a:schemeClr val="tx1"/>
                </a:solidFill>
              </a:rPr>
              <a:t>Specifications</a:t>
            </a:r>
          </a:p>
          <a:p>
            <a:pPr lvl="1">
              <a:buFont typeface="Arial" pitchFamily="34" charset="0"/>
              <a:buChar char="▪"/>
            </a:pPr>
            <a:r>
              <a:rPr lang="en-US" sz="2800" dirty="0">
                <a:solidFill>
                  <a:schemeClr val="tx1"/>
                </a:solidFill>
              </a:rPr>
              <a:t>Service</a:t>
            </a:r>
          </a:p>
          <a:p>
            <a:pPr lvl="1">
              <a:buFont typeface="Arial" pitchFamily="34" charset="0"/>
              <a:buChar char="▪"/>
            </a:pPr>
            <a:r>
              <a:rPr lang="en-US" sz="2800" dirty="0">
                <a:solidFill>
                  <a:schemeClr val="tx1"/>
                </a:solidFill>
              </a:rPr>
              <a:t>Quality and Process Improvement</a:t>
            </a:r>
          </a:p>
          <a:p>
            <a:pPr lvl="1">
              <a:buFont typeface="Arial" pitchFamily="34" charset="0"/>
              <a:buChar char="▪"/>
            </a:pPr>
            <a:r>
              <a:rPr lang="en-US" sz="2800" dirty="0">
                <a:solidFill>
                  <a:schemeClr val="tx1"/>
                </a:solidFill>
              </a:rPr>
              <a:t>Communications</a:t>
            </a:r>
          </a:p>
          <a:p>
            <a:pPr lvl="1">
              <a:buFont typeface="Arial" pitchFamily="34" charset="0"/>
              <a:buChar char="▪"/>
            </a:pPr>
            <a:r>
              <a:rPr lang="en-US" sz="2800" dirty="0">
                <a:solidFill>
                  <a:schemeClr val="tx1"/>
                </a:solidFill>
              </a:rPr>
              <a:t>OCC Awards</a:t>
            </a:r>
          </a:p>
          <a:p>
            <a:endParaRPr lang="en-US" dirty="0"/>
          </a:p>
        </p:txBody>
      </p:sp>
      <p:sp>
        <p:nvSpPr>
          <p:cNvPr id="5" name="Footer Placeholder 4"/>
          <p:cNvSpPr>
            <a:spLocks noGrp="1"/>
          </p:cNvSpPr>
          <p:nvPr>
            <p:ph type="ftr" sz="quarter" idx="11"/>
          </p:nvPr>
        </p:nvSpPr>
        <p:spPr/>
        <p:txBody>
          <a:bodyPr/>
          <a:lstStyle/>
          <a:p>
            <a:r>
              <a:rPr lang="en-US" dirty="0"/>
              <a:t>Southeast Region – Legacy Training – Awards Chair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 Awards</a:t>
            </a:r>
          </a:p>
        </p:txBody>
      </p:sp>
      <p:sp>
        <p:nvSpPr>
          <p:cNvPr id="3" name="Content Placeholder 2"/>
          <p:cNvSpPr>
            <a:spLocks noGrp="1"/>
          </p:cNvSpPr>
          <p:nvPr>
            <p:ph sz="half" idx="1"/>
          </p:nvPr>
        </p:nvSpPr>
        <p:spPr>
          <a:xfrm>
            <a:off x="76200" y="1219200"/>
            <a:ext cx="4419600" cy="4876800"/>
          </a:xfrm>
        </p:spPr>
        <p:txBody>
          <a:bodyPr/>
          <a:lstStyle/>
          <a:p>
            <a:endParaRPr lang="en-US" sz="2400" dirty="0"/>
          </a:p>
          <a:p>
            <a:r>
              <a:rPr lang="en-US" b="1" dirty="0"/>
              <a:t>Wide range of Region awards are available including:</a:t>
            </a:r>
          </a:p>
        </p:txBody>
      </p:sp>
      <p:sp>
        <p:nvSpPr>
          <p:cNvPr id="5" name="Footer Placeholder 4"/>
          <p:cNvSpPr>
            <a:spLocks noGrp="1"/>
          </p:cNvSpPr>
          <p:nvPr>
            <p:ph type="ftr" sz="quarter" idx="11"/>
          </p:nvPr>
        </p:nvSpPr>
        <p:spPr/>
        <p:txBody>
          <a:bodyPr/>
          <a:lstStyle/>
          <a:p>
            <a:r>
              <a:rPr lang="en-US" dirty="0"/>
              <a:t>Southeast Region – Legacy Training – Awards Chair - 9</a:t>
            </a:r>
          </a:p>
        </p:txBody>
      </p:sp>
      <p:sp>
        <p:nvSpPr>
          <p:cNvPr id="6" name="Content Placeholder 5"/>
          <p:cNvSpPr>
            <a:spLocks noGrp="1"/>
          </p:cNvSpPr>
          <p:nvPr>
            <p:ph sz="quarter" idx="10"/>
          </p:nvPr>
        </p:nvSpPr>
        <p:spPr/>
        <p:txBody>
          <a:bodyPr>
            <a:normAutofit fontScale="25000" lnSpcReduction="20000"/>
          </a:bodyPr>
          <a:lstStyle/>
          <a:p>
            <a:endParaRPr lang="en-US" dirty="0"/>
          </a:p>
          <a:p>
            <a:pPr>
              <a:buNone/>
            </a:pPr>
            <a:r>
              <a:rPr lang="en-US" dirty="0"/>
              <a:t>  </a:t>
            </a:r>
            <a:r>
              <a:rPr lang="en-US" sz="11200" dirty="0"/>
              <a:t>  Service Recognitions</a:t>
            </a:r>
          </a:p>
          <a:p>
            <a:pPr marL="514350" indent="-514350">
              <a:spcBef>
                <a:spcPts val="0"/>
              </a:spcBef>
            </a:pPr>
            <a:endParaRPr lang="en-US" sz="11200" dirty="0"/>
          </a:p>
          <a:p>
            <a:pPr marL="514350" indent="-514350"/>
            <a:r>
              <a:rPr lang="en-US" sz="11200" dirty="0"/>
              <a:t>Service Awards</a:t>
            </a:r>
          </a:p>
          <a:p>
            <a:pPr marL="514350" indent="-514350"/>
            <a:endParaRPr lang="en-US" sz="8600" dirty="0"/>
          </a:p>
          <a:p>
            <a:pPr marL="514350" indent="-514350"/>
            <a:r>
              <a:rPr lang="en-US" sz="11200" dirty="0"/>
              <a:t>Professional </a:t>
            </a:r>
          </a:p>
          <a:p>
            <a:pPr marL="514350" indent="-514350">
              <a:buNone/>
            </a:pPr>
            <a:r>
              <a:rPr lang="en-US" sz="11200" dirty="0"/>
              <a:t>     Accomplishment </a:t>
            </a:r>
          </a:p>
          <a:p>
            <a:pPr marL="514350" indent="-514350">
              <a:buNone/>
            </a:pPr>
            <a:r>
              <a:rPr lang="en-US" sz="11200" dirty="0"/>
              <a:t>     Awards</a:t>
            </a:r>
          </a:p>
          <a:p>
            <a:pPr marL="514350" indent="-514350"/>
            <a:endParaRPr lang="en-US" sz="8600" dirty="0"/>
          </a:p>
          <a:p>
            <a:pPr marL="514350" indent="-514350"/>
            <a:r>
              <a:rPr lang="en-US" sz="11200" dirty="0"/>
              <a:t>Publication Awards</a:t>
            </a:r>
          </a:p>
          <a:p>
            <a:pPr marL="514350" indent="-514350"/>
            <a:endParaRPr lang="en-US" sz="8600" dirty="0"/>
          </a:p>
          <a:p>
            <a:pPr marL="514350" indent="-514350"/>
            <a:r>
              <a:rPr lang="en-US" sz="11200" dirty="0"/>
              <a:t>Region Recognitions</a:t>
            </a:r>
          </a:p>
          <a:p>
            <a:pPr marL="514350" indent="-514350"/>
            <a:endParaRPr lang="en-US" sz="2000" dirty="0"/>
          </a:p>
          <a:p>
            <a:pPr marL="514350" indent="-514350">
              <a:buNone/>
            </a:pPr>
            <a:r>
              <a:rPr lang="en-US" sz="6400" dirty="0"/>
              <a:t>         </a:t>
            </a:r>
            <a:endParaRPr lang="en-US" sz="8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13160</TotalTime>
  <Words>1792</Words>
  <Application>Microsoft Office PowerPoint</Application>
  <PresentationFormat>On-screen Show (4:3)</PresentationFormat>
  <Paragraphs>413</Paragraphs>
  <Slides>31</Slides>
  <Notes>31</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31</vt:i4>
      </vt:variant>
    </vt:vector>
  </HeadingPairs>
  <TitlesOfParts>
    <vt:vector size="36" baseType="lpstr">
      <vt:lpstr>Arial</vt:lpstr>
      <vt:lpstr>Calibri</vt:lpstr>
      <vt:lpstr>Wingdings</vt:lpstr>
      <vt:lpstr>Office Theme</vt:lpstr>
      <vt:lpstr>Acrobat Document</vt:lpstr>
      <vt:lpstr>Southeast Region Awards Chair Preparation</vt:lpstr>
      <vt:lpstr>Responsibilities from the SE Policy</vt:lpstr>
      <vt:lpstr>Appointment</vt:lpstr>
      <vt:lpstr>Awards Committee </vt:lpstr>
      <vt:lpstr>Three Levels of Awards</vt:lpstr>
      <vt:lpstr>Purpose</vt:lpstr>
      <vt:lpstr>Institute Awards</vt:lpstr>
      <vt:lpstr>Institute Awards</vt:lpstr>
      <vt:lpstr>Region Awards</vt:lpstr>
      <vt:lpstr>Region Awards</vt:lpstr>
      <vt:lpstr>Chapter Awards</vt:lpstr>
      <vt:lpstr>Duties and Responsibilities</vt:lpstr>
      <vt:lpstr>Duties &amp; Responsibilities</vt:lpstr>
      <vt:lpstr>Duties and Responsibilities</vt:lpstr>
      <vt:lpstr>Duties &amp; Responsibilities</vt:lpstr>
      <vt:lpstr>Duties and Responsibilities</vt:lpstr>
      <vt:lpstr>H&amp;A Guide </vt:lpstr>
      <vt:lpstr>H&amp;A Guide</vt:lpstr>
      <vt:lpstr>H&amp;A Guide</vt:lpstr>
      <vt:lpstr>OCC</vt:lpstr>
      <vt:lpstr>OCC</vt:lpstr>
      <vt:lpstr>OCC</vt:lpstr>
      <vt:lpstr>OCC</vt:lpstr>
      <vt:lpstr>OCC</vt:lpstr>
      <vt:lpstr>OCC</vt:lpstr>
      <vt:lpstr>OCC</vt:lpstr>
      <vt:lpstr>Prepare Awards</vt:lpstr>
      <vt:lpstr>Rewards</vt:lpstr>
      <vt:lpstr>Other Nomination Information </vt:lpstr>
      <vt:lpstr>DEADLINES:</vt:lpstr>
      <vt:lpstr>NOMINATE</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McGoldrick</dc:creator>
  <cp:lastModifiedBy>Holly Gotfredson</cp:lastModifiedBy>
  <cp:revision>597</cp:revision>
  <dcterms:created xsi:type="dcterms:W3CDTF">2012-11-05T20:16:46Z</dcterms:created>
  <dcterms:modified xsi:type="dcterms:W3CDTF">2021-05-22T13:08:43Z</dcterms:modified>
</cp:coreProperties>
</file>