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0" r:id="rId2"/>
  </p:sldMasterIdLst>
  <p:notesMasterIdLst>
    <p:notesMasterId r:id="rId13"/>
  </p:notesMasterIdLst>
  <p:sldIdLst>
    <p:sldId id="256" r:id="rId3"/>
    <p:sldId id="269" r:id="rId4"/>
    <p:sldId id="257" r:id="rId5"/>
    <p:sldId id="262" r:id="rId6"/>
    <p:sldId id="263" r:id="rId7"/>
    <p:sldId id="264" r:id="rId8"/>
    <p:sldId id="266" r:id="rId9"/>
    <p:sldId id="267" r:id="rId10"/>
    <p:sldId id="270" r:id="rId11"/>
    <p:sldId id="25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440" userDrawn="1">
          <p15:clr>
            <a:srgbClr val="A4A3A4"/>
          </p15:clr>
        </p15:guide>
        <p15:guide id="2" pos="6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B9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681" autoAdjust="0"/>
    <p:restoredTop sz="94660"/>
  </p:normalViewPr>
  <p:slideViewPr>
    <p:cSldViewPr>
      <p:cViewPr>
        <p:scale>
          <a:sx n="82" d="100"/>
          <a:sy n="82" d="100"/>
        </p:scale>
        <p:origin x="-96" y="-672"/>
      </p:cViewPr>
      <p:guideLst>
        <p:guide orient="horz" pos="1440"/>
        <p:guide pos="6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9B9BEC-75F5-4AD4-8137-A69815D4F3BC}" type="datetimeFigureOut">
              <a:rPr lang="en-US" smtClean="0"/>
              <a:t>9/23/2015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D48795-0736-47B0-ACAF-BDA5CDF49167}" type="slidenum">
              <a:rPr lang="en-US" smtClean="0"/>
              <a:t>‹#›</a:t>
            </a:fld>
            <a:endParaRPr lang="en-US"/>
          </a:p>
        </p:txBody>
      </p:sp>
    </p:spTree>
    <p:extLst>
      <p:ext uri="{BB962C8B-B14F-4D97-AF65-F5344CB8AC3E}">
        <p14:creationId xmlns:p14="http://schemas.microsoft.com/office/powerpoint/2010/main" val="1195804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D48795-0736-47B0-ACAF-BDA5CDF49167}" type="slidenum">
              <a:rPr lang="en-US" smtClean="0"/>
              <a:t>3</a:t>
            </a:fld>
            <a:endParaRPr lang="en-US"/>
          </a:p>
        </p:txBody>
      </p:sp>
    </p:spTree>
    <p:extLst>
      <p:ext uri="{BB962C8B-B14F-4D97-AF65-F5344CB8AC3E}">
        <p14:creationId xmlns:p14="http://schemas.microsoft.com/office/powerpoint/2010/main" val="510252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DB5E77-3025-450D-A18C-381BE38AAB3E}" type="slidenum">
              <a:rPr lang="en-US" smtClean="0"/>
              <a:t>6</a:t>
            </a:fld>
            <a:endParaRPr lang="en-US" dirty="0"/>
          </a:p>
        </p:txBody>
      </p:sp>
    </p:spTree>
    <p:extLst>
      <p:ext uri="{BB962C8B-B14F-4D97-AF65-F5344CB8AC3E}">
        <p14:creationId xmlns:p14="http://schemas.microsoft.com/office/powerpoint/2010/main" val="26607086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TK</a:t>
            </a:r>
            <a:endParaRPr lang="en-US" dirty="0"/>
          </a:p>
        </p:txBody>
      </p:sp>
      <p:sp>
        <p:nvSpPr>
          <p:cNvPr id="4" name="Slide Number Placeholder 3"/>
          <p:cNvSpPr>
            <a:spLocks noGrp="1"/>
          </p:cNvSpPr>
          <p:nvPr>
            <p:ph type="sldNum" sz="quarter" idx="10"/>
          </p:nvPr>
        </p:nvSpPr>
        <p:spPr/>
        <p:txBody>
          <a:bodyPr/>
          <a:lstStyle/>
          <a:p>
            <a:fld id="{284B3A67-F791-4603-9277-12ADA6AC380A}" type="slidenum">
              <a:rPr lang="en-US" smtClean="0"/>
              <a:t>7</a:t>
            </a:fld>
            <a:endParaRPr lang="en-US" dirty="0"/>
          </a:p>
        </p:txBody>
      </p:sp>
    </p:spTree>
    <p:extLst>
      <p:ext uri="{BB962C8B-B14F-4D97-AF65-F5344CB8AC3E}">
        <p14:creationId xmlns:p14="http://schemas.microsoft.com/office/powerpoint/2010/main" val="40390702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3548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297234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51428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0261451"/>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7" name="Slide Number Placeholder 5"/>
          <p:cNvSpPr>
            <a:spLocks noGrp="1"/>
          </p:cNvSpPr>
          <p:nvPr>
            <p:ph type="sldNum" sz="quarter" idx="4"/>
          </p:nvPr>
        </p:nvSpPr>
        <p:spPr>
          <a:xfrm>
            <a:off x="292485" y="6236061"/>
            <a:ext cx="414862" cy="365125"/>
          </a:xfrm>
          <a:prstGeom prst="rect">
            <a:avLst/>
          </a:prstGeom>
        </p:spPr>
        <p:txBody>
          <a:bodyPr/>
          <a:lstStyle>
            <a:lvl1pPr algn="r">
              <a:defRPr sz="706">
                <a:solidFill>
                  <a:schemeClr val="tx2">
                    <a:lumMod val="60000"/>
                    <a:lumOff val="40000"/>
                  </a:schemeClr>
                </a:solidFill>
                <a:latin typeface="Futura Md BT" panose="020B0602020204020303" pitchFamily="34" charset="0"/>
              </a:defRPr>
            </a:lvl1pPr>
          </a:lstStyle>
          <a:p>
            <a:fld id="{0186965A-BA6B-4808-9A99-1956EEE1C412}" type="slidenum">
              <a:rPr lang="en-US" smtClean="0"/>
              <a:pPr/>
              <a:t>‹#›</a:t>
            </a:fld>
            <a:endParaRPr lang="en-US" dirty="0"/>
          </a:p>
        </p:txBody>
      </p:sp>
      <p:sp>
        <p:nvSpPr>
          <p:cNvPr id="8" name="Rectangle 7"/>
          <p:cNvSpPr/>
          <p:nvPr userDrawn="1"/>
        </p:nvSpPr>
        <p:spPr>
          <a:xfrm>
            <a:off x="0" y="0"/>
            <a:ext cx="191278" cy="6857999"/>
          </a:xfrm>
          <a:prstGeom prst="rect">
            <a:avLst/>
          </a:prstGeom>
          <a:pattFill prst="ltDnDiag">
            <a:fgClr>
              <a:srgbClr val="50B948"/>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9" dirty="0"/>
          </a:p>
        </p:txBody>
      </p:sp>
      <p:sp>
        <p:nvSpPr>
          <p:cNvPr id="9" name="TextBox 8"/>
          <p:cNvSpPr txBox="1"/>
          <p:nvPr userDrawn="1"/>
        </p:nvSpPr>
        <p:spPr>
          <a:xfrm rot="16200000">
            <a:off x="-1485977" y="3048420"/>
            <a:ext cx="3123677" cy="248017"/>
          </a:xfrm>
          <a:prstGeom prst="rect">
            <a:avLst/>
          </a:prstGeom>
          <a:solidFill>
            <a:srgbClr val="50B948"/>
          </a:solidFill>
        </p:spPr>
        <p:txBody>
          <a:bodyPr wrap="square" rtlCol="0" anchor="t">
            <a:spAutoFit/>
          </a:bodyPr>
          <a:lstStyle/>
          <a:p>
            <a:pPr algn="ctr">
              <a:lnSpc>
                <a:spcPct val="150000"/>
              </a:lnSpc>
              <a:spcAft>
                <a:spcPts val="0"/>
              </a:spcAft>
            </a:pPr>
            <a:r>
              <a:rPr lang="en-US" sz="765" b="1" spc="0" baseline="0" dirty="0" smtClean="0">
                <a:solidFill>
                  <a:schemeClr val="bg1"/>
                </a:solidFill>
                <a:latin typeface="Futura Md BT" panose="020B0602020204020303" pitchFamily="34" charset="0"/>
              </a:rPr>
              <a:t>INCREASING OPERATIONAL EXCELLENCE IN CRE</a:t>
            </a:r>
            <a:r>
              <a:rPr lang="en-US" sz="765" spc="0" baseline="0" dirty="0" smtClean="0">
                <a:solidFill>
                  <a:schemeClr val="bg1"/>
                </a:solidFill>
                <a:latin typeface="Futura Lt BT" panose="020B0402020204020303" pitchFamily="34" charset="0"/>
              </a:rPr>
              <a:t>  |  9.9.15</a:t>
            </a:r>
            <a:endParaRPr lang="en-US" sz="765" spc="0" dirty="0">
              <a:solidFill>
                <a:schemeClr val="bg1"/>
              </a:solidFill>
              <a:latin typeface="Futura Lt BT" panose="020B0402020204020303" pitchFamily="34" charset="0"/>
            </a:endParaRPr>
          </a:p>
        </p:txBody>
      </p:sp>
    </p:spTree>
    <p:extLst>
      <p:ext uri="{BB962C8B-B14F-4D97-AF65-F5344CB8AC3E}">
        <p14:creationId xmlns:p14="http://schemas.microsoft.com/office/powerpoint/2010/main" val="91263281"/>
      </p:ext>
    </p:extLst>
  </p:cSld>
  <p:clrMap bg1="lt1" tx1="dk1" bg2="lt2" tx2="dk2" accent1="accent1" accent2="accent2" accent3="accent3" accent4="accent4" accent5="accent5" accent6="accent6" hlink="hlink" folHlink="folHlink"/>
  <p:sldLayoutIdLst>
    <p:sldLayoutId id="2147483681" r:id="rId1"/>
    <p:sldLayoutId id="2147483682"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microsoft.com/office/2007/relationships/hdphoto" Target="../media/hdphoto4.wdp"/><Relationship Id="rId13" Type="http://schemas.microsoft.com/office/2007/relationships/hdphoto" Target="../media/hdphoto6.wdp"/><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6.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7.png"/><Relationship Id="rId11" Type="http://schemas.microsoft.com/office/2007/relationships/hdphoto" Target="../media/hdphoto5.wdp"/><Relationship Id="rId5" Type="http://schemas.microsoft.com/office/2007/relationships/hdphoto" Target="../media/hdphoto3.wdp"/><Relationship Id="rId10" Type="http://schemas.openxmlformats.org/officeDocument/2006/relationships/image" Target="../media/image15.png"/><Relationship Id="rId4" Type="http://schemas.openxmlformats.org/officeDocument/2006/relationships/image" Target="../media/image12.png"/><Relationship Id="rId9" Type="http://schemas.openxmlformats.org/officeDocument/2006/relationships/image" Target="../media/image1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microsoft.com/office/2007/relationships/hdphoto" Target="../media/hdphoto1.wdp"/><Relationship Id="rId13" Type="http://schemas.openxmlformats.org/officeDocument/2006/relationships/image" Target="../media/image12.png"/><Relationship Id="rId18" Type="http://schemas.openxmlformats.org/officeDocument/2006/relationships/image" Target="../media/image15.png"/><Relationship Id="rId3" Type="http://schemas.openxmlformats.org/officeDocument/2006/relationships/image" Target="../media/image4.png"/><Relationship Id="rId21" Type="http://schemas.microsoft.com/office/2007/relationships/hdphoto" Target="../media/hdphoto6.wdp"/><Relationship Id="rId7" Type="http://schemas.openxmlformats.org/officeDocument/2006/relationships/image" Target="../media/image8.png"/><Relationship Id="rId12" Type="http://schemas.openxmlformats.org/officeDocument/2006/relationships/image" Target="../media/image11.png"/><Relationship Id="rId17" Type="http://schemas.openxmlformats.org/officeDocument/2006/relationships/image" Target="../media/image14.png"/><Relationship Id="rId2" Type="http://schemas.openxmlformats.org/officeDocument/2006/relationships/notesSlide" Target="../notesSlides/notesSlide1.xml"/><Relationship Id="rId16" Type="http://schemas.microsoft.com/office/2007/relationships/hdphoto" Target="../media/hdphoto4.wdp"/><Relationship Id="rId20"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7.png"/><Relationship Id="rId11" Type="http://schemas.microsoft.com/office/2007/relationships/hdphoto" Target="../media/hdphoto2.wdp"/><Relationship Id="rId5" Type="http://schemas.openxmlformats.org/officeDocument/2006/relationships/image" Target="../media/image6.png"/><Relationship Id="rId15" Type="http://schemas.openxmlformats.org/officeDocument/2006/relationships/image" Target="../media/image13.png"/><Relationship Id="rId10" Type="http://schemas.openxmlformats.org/officeDocument/2006/relationships/image" Target="../media/image10.png"/><Relationship Id="rId19" Type="http://schemas.microsoft.com/office/2007/relationships/hdphoto" Target="../media/hdphoto5.wdp"/><Relationship Id="rId4" Type="http://schemas.openxmlformats.org/officeDocument/2006/relationships/image" Target="../media/image5.png"/><Relationship Id="rId9" Type="http://schemas.openxmlformats.org/officeDocument/2006/relationships/image" Target="../media/image9.png"/><Relationship Id="rId14" Type="http://schemas.microsoft.com/office/2007/relationships/hdphoto" Target="../media/hdphoto3.wdp"/></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95400" y="3733800"/>
            <a:ext cx="7010400" cy="1355756"/>
          </a:xfrm>
          <a:prstGeom prst="rect">
            <a:avLst/>
          </a:prstGeom>
        </p:spPr>
        <p:txBody>
          <a:bodyPr wrap="square">
            <a:spAutoFit/>
          </a:bodyPr>
          <a:lstStyle/>
          <a:p>
            <a:pPr>
              <a:lnSpc>
                <a:spcPct val="115000"/>
              </a:lnSpc>
              <a:spcAft>
                <a:spcPts val="1200"/>
              </a:spcAft>
            </a:pPr>
            <a:r>
              <a:rPr lang="en-US" dirty="0">
                <a:solidFill>
                  <a:schemeClr val="tx2">
                    <a:lumMod val="60000"/>
                    <a:lumOff val="40000"/>
                  </a:schemeClr>
                </a:solidFill>
                <a:latin typeface="Arial Black" panose="020B0A04020102020204" pitchFamily="34" charset="0"/>
                <a:ea typeface="SimSun" panose="02010600030101010101" pitchFamily="2" charset="-122"/>
                <a:cs typeface="Arial" panose="020B0604020202020204" pitchFamily="34" charset="0"/>
              </a:rPr>
              <a:t>Sheri </a:t>
            </a:r>
            <a:r>
              <a:rPr lang="en-US" dirty="0" smtClean="0">
                <a:solidFill>
                  <a:schemeClr val="tx2">
                    <a:lumMod val="60000"/>
                    <a:lumOff val="40000"/>
                  </a:schemeClr>
                </a:solidFill>
                <a:latin typeface="Arial Black" panose="020B0A04020102020204" pitchFamily="34" charset="0"/>
                <a:ea typeface="SimSun" panose="02010600030101010101" pitchFamily="2" charset="-122"/>
                <a:cs typeface="Arial" panose="020B0604020202020204" pitchFamily="34" charset="0"/>
              </a:rPr>
              <a:t>Ginett, IIDA</a:t>
            </a:r>
            <a:r>
              <a:rPr lang="en-US" dirty="0">
                <a:solidFill>
                  <a:schemeClr val="tx2">
                    <a:lumMod val="60000"/>
                    <a:lumOff val="40000"/>
                  </a:schemeClr>
                </a:solidFill>
                <a:latin typeface="Arial Black" panose="020B0A04020102020204" pitchFamily="34" charset="0"/>
                <a:ea typeface="SimSun" panose="02010600030101010101" pitchFamily="2" charset="-122"/>
                <a:cs typeface="Arial" panose="020B0604020202020204" pitchFamily="34" charset="0"/>
              </a:rPr>
              <a:t>, </a:t>
            </a:r>
            <a:r>
              <a:rPr lang="en-US" dirty="0" smtClean="0">
                <a:solidFill>
                  <a:schemeClr val="tx2">
                    <a:lumMod val="60000"/>
                    <a:lumOff val="40000"/>
                  </a:schemeClr>
                </a:solidFill>
                <a:latin typeface="Arial Black" panose="020B0A04020102020204" pitchFamily="34" charset="0"/>
                <a:ea typeface="SimSun" panose="02010600030101010101" pitchFamily="2" charset="-122"/>
                <a:cs typeface="Arial" panose="020B0604020202020204" pitchFamily="34" charset="0"/>
              </a:rPr>
              <a:t>NCIDQ, </a:t>
            </a:r>
            <a:r>
              <a:rPr lang="en-US" dirty="0" smtClean="0">
                <a:solidFill>
                  <a:schemeClr val="tx1">
                    <a:lumMod val="75000"/>
                    <a:lumOff val="25000"/>
                  </a:schemeClr>
                </a:solidFill>
                <a:latin typeface="Arial" panose="020B0604020202020204" pitchFamily="34" charset="0"/>
                <a:ea typeface="SimSun" panose="02010600030101010101" pitchFamily="2" charset="-122"/>
                <a:cs typeface="Arial" panose="020B0604020202020204" pitchFamily="34" charset="0"/>
              </a:rPr>
              <a:t>Interior Architects</a:t>
            </a:r>
          </a:p>
          <a:p>
            <a:pPr>
              <a:lnSpc>
                <a:spcPct val="115000"/>
              </a:lnSpc>
              <a:spcAft>
                <a:spcPts val="1200"/>
              </a:spcAft>
            </a:pPr>
            <a:r>
              <a:rPr lang="en-US" dirty="0" smtClean="0">
                <a:solidFill>
                  <a:schemeClr val="tx2">
                    <a:lumMod val="60000"/>
                    <a:lumOff val="40000"/>
                  </a:schemeClr>
                </a:solidFill>
                <a:latin typeface="Arial Black" panose="020B0A04020102020204" pitchFamily="34" charset="0"/>
                <a:ea typeface="SimSun" panose="02010600030101010101" pitchFamily="2" charset="-122"/>
                <a:cs typeface="Arial" panose="020B0604020202020204" pitchFamily="34" charset="0"/>
              </a:rPr>
              <a:t>Carol Fadden, </a:t>
            </a:r>
            <a:r>
              <a:rPr lang="en-US" dirty="0" smtClean="0">
                <a:solidFill>
                  <a:schemeClr val="tx1">
                    <a:lumMod val="75000"/>
                    <a:lumOff val="25000"/>
                  </a:schemeClr>
                </a:solidFill>
                <a:latin typeface="Arial" panose="020B0604020202020204" pitchFamily="34" charset="0"/>
                <a:ea typeface="SimSun" panose="02010600030101010101" pitchFamily="2" charset="-122"/>
                <a:cs typeface="Arial" panose="020B0604020202020204" pitchFamily="34" charset="0"/>
              </a:rPr>
              <a:t>Duke Energy</a:t>
            </a:r>
          </a:p>
          <a:p>
            <a:pPr>
              <a:lnSpc>
                <a:spcPct val="115000"/>
              </a:lnSpc>
              <a:spcAft>
                <a:spcPts val="1200"/>
              </a:spcAft>
            </a:pPr>
            <a:r>
              <a:rPr lang="en-US" dirty="0" smtClean="0">
                <a:solidFill>
                  <a:schemeClr val="tx1">
                    <a:lumMod val="75000"/>
                    <a:lumOff val="25000"/>
                  </a:schemeClr>
                </a:solidFill>
                <a:effectLst/>
                <a:latin typeface="Arial" panose="020B0604020202020204" pitchFamily="34" charset="0"/>
                <a:ea typeface="SimSun" panose="02010600030101010101" pitchFamily="2" charset="-122"/>
                <a:cs typeface="Arial" panose="020B0604020202020204" pitchFamily="34" charset="0"/>
              </a:rPr>
              <a:t>September 9, 2015</a:t>
            </a:r>
            <a:endParaRPr lang="en-US" dirty="0">
              <a:solidFill>
                <a:schemeClr val="tx1">
                  <a:lumMod val="75000"/>
                  <a:lumOff val="25000"/>
                </a:schemeClr>
              </a:solidFill>
              <a:effectLst/>
              <a:latin typeface="Arial" panose="020B0604020202020204" pitchFamily="34" charset="0"/>
              <a:ea typeface="SimSun" panose="02010600030101010101" pitchFamily="2" charset="-122"/>
              <a:cs typeface="Arial" panose="020B0604020202020204" pitchFamily="34" charset="0"/>
            </a:endParaRPr>
          </a:p>
        </p:txBody>
      </p:sp>
      <p:sp>
        <p:nvSpPr>
          <p:cNvPr id="5" name="Rectangle 4"/>
          <p:cNvSpPr/>
          <p:nvPr/>
        </p:nvSpPr>
        <p:spPr>
          <a:xfrm>
            <a:off x="1295400" y="933303"/>
            <a:ext cx="6553200" cy="1935915"/>
          </a:xfrm>
          <a:prstGeom prst="rect">
            <a:avLst/>
          </a:prstGeom>
        </p:spPr>
        <p:txBody>
          <a:bodyPr wrap="square">
            <a:spAutoFit/>
          </a:bodyPr>
          <a:lstStyle/>
          <a:p>
            <a:pPr>
              <a:lnSpc>
                <a:spcPct val="85000"/>
              </a:lnSpc>
              <a:spcAft>
                <a:spcPts val="1200"/>
              </a:spcAft>
            </a:pPr>
            <a:r>
              <a:rPr lang="en-US" sz="5400" dirty="0" smtClean="0">
                <a:solidFill>
                  <a:srgbClr val="50B948"/>
                </a:solidFill>
                <a:latin typeface="Arial Black" panose="020B0A04020102020204" pitchFamily="34" charset="0"/>
                <a:ea typeface="SimSun" panose="02010600030101010101" pitchFamily="2" charset="-122"/>
                <a:cs typeface="Arial" panose="020B0604020202020204" pitchFamily="34" charset="0"/>
              </a:rPr>
              <a:t>OPERATIONAL EXCELLENCE</a:t>
            </a:r>
          </a:p>
          <a:p>
            <a:pPr>
              <a:spcAft>
                <a:spcPts val="1200"/>
              </a:spcAft>
            </a:pPr>
            <a:r>
              <a:rPr lang="en-US" dirty="0" smtClean="0">
                <a:solidFill>
                  <a:schemeClr val="tx1">
                    <a:lumMod val="75000"/>
                    <a:lumOff val="25000"/>
                  </a:schemeClr>
                </a:solidFill>
                <a:effectLst/>
                <a:latin typeface="Arial" panose="020B0604020202020204" pitchFamily="34" charset="0"/>
                <a:ea typeface="SimSun" panose="02010600030101010101" pitchFamily="2" charset="-122"/>
                <a:cs typeface="Arial" panose="020B0604020202020204" pitchFamily="34" charset="0"/>
              </a:rPr>
              <a:t>PROGRESSIVE + STRATEGIC WORKPLACE</a:t>
            </a:r>
            <a:endParaRPr lang="en-US" dirty="0">
              <a:solidFill>
                <a:schemeClr val="tx1">
                  <a:lumMod val="75000"/>
                  <a:lumOff val="25000"/>
                </a:schemeClr>
              </a:solidFill>
              <a:effectLst/>
              <a:latin typeface="Arial" panose="020B0604020202020204" pitchFamily="34" charset="0"/>
              <a:ea typeface="SimSun" panose="02010600030101010101" pitchFamily="2" charset="-122"/>
              <a:cs typeface="Arial" panose="020B0604020202020204" pitchFamily="34" charset="0"/>
            </a:endParaRPr>
          </a:p>
        </p:txBody>
      </p:sp>
    </p:spTree>
    <p:extLst>
      <p:ext uri="{BB962C8B-B14F-4D97-AF65-F5344CB8AC3E}">
        <p14:creationId xmlns:p14="http://schemas.microsoft.com/office/powerpoint/2010/main" val="394759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Placeholder 1"/>
          <p:cNvSpPr txBox="1">
            <a:spLocks/>
          </p:cNvSpPr>
          <p:nvPr/>
        </p:nvSpPr>
        <p:spPr>
          <a:xfrm>
            <a:off x="7238904" y="5896990"/>
            <a:ext cx="246315" cy="347162"/>
          </a:xfrm>
          <a:prstGeom prst="rect">
            <a:avLst/>
          </a:prstGeom>
        </p:spPr>
        <p:txBody>
          <a:bodyPr vert="horz" lIns="53788" tIns="26894" rIns="53788" bIns="26894" rtlCol="0" anchor="ctr">
            <a:normAutofit/>
          </a:bodyPr>
          <a:lstStyle>
            <a:lvl1pPr algn="l" defTabSz="1341150" rtl="0" eaLnBrk="1" latinLnBrk="0" hangingPunct="1">
              <a:lnSpc>
                <a:spcPct val="90000"/>
              </a:lnSpc>
              <a:spcBef>
                <a:spcPct val="0"/>
              </a:spcBef>
              <a:buNone/>
              <a:defRPr sz="4800" kern="1200">
                <a:solidFill>
                  <a:schemeClr val="tx1"/>
                </a:solidFill>
                <a:latin typeface="+mj-lt"/>
                <a:ea typeface="+mj-ea"/>
                <a:cs typeface="+mj-cs"/>
              </a:defRPr>
            </a:lvl1pPr>
          </a:lstStyle>
          <a:p>
            <a:endParaRPr lang="en-US" sz="941" dirty="0">
              <a:latin typeface="Futura Md BT" panose="020B0602020204020303" pitchFamily="34" charset="0"/>
            </a:endParaRPr>
          </a:p>
        </p:txBody>
      </p:sp>
      <p:pic>
        <p:nvPicPr>
          <p:cNvPr id="15" name="Picture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7500" y="762218"/>
            <a:ext cx="1209026" cy="386888"/>
          </a:xfrm>
          <a:prstGeom prst="rect">
            <a:avLst/>
          </a:prstGeom>
        </p:spPr>
      </p:pic>
      <p:sp>
        <p:nvSpPr>
          <p:cNvPr id="17" name="Title Placeholder 1"/>
          <p:cNvSpPr txBox="1">
            <a:spLocks/>
          </p:cNvSpPr>
          <p:nvPr/>
        </p:nvSpPr>
        <p:spPr>
          <a:xfrm>
            <a:off x="8027845" y="5900817"/>
            <a:ext cx="246315" cy="347162"/>
          </a:xfrm>
          <a:prstGeom prst="rect">
            <a:avLst/>
          </a:prstGeom>
        </p:spPr>
        <p:txBody>
          <a:bodyPr vert="horz" lIns="53788" tIns="26894" rIns="53788" bIns="26894" rtlCol="0" anchor="ctr">
            <a:normAutofit/>
          </a:bodyPr>
          <a:lstStyle>
            <a:lvl1pPr algn="l" defTabSz="1341150" rtl="0" eaLnBrk="1" latinLnBrk="0" hangingPunct="1">
              <a:lnSpc>
                <a:spcPct val="90000"/>
              </a:lnSpc>
              <a:spcBef>
                <a:spcPct val="0"/>
              </a:spcBef>
              <a:buNone/>
              <a:defRPr sz="4800" kern="1200">
                <a:solidFill>
                  <a:schemeClr val="tx1"/>
                </a:solidFill>
                <a:latin typeface="+mj-lt"/>
                <a:ea typeface="+mj-ea"/>
                <a:cs typeface="+mj-cs"/>
              </a:defRPr>
            </a:lvl1pPr>
          </a:lstStyle>
          <a:p>
            <a:r>
              <a:rPr lang="en-US" sz="941" dirty="0">
                <a:latin typeface="Futura Md BT" panose="020B0602020204020303" pitchFamily="34" charset="0"/>
              </a:rPr>
              <a:t>+</a:t>
            </a:r>
          </a:p>
        </p:txBody>
      </p:sp>
      <p:pic>
        <p:nvPicPr>
          <p:cNvPr id="26" name="Picture 2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40641" y="4214812"/>
            <a:ext cx="472593" cy="472593"/>
          </a:xfrm>
          <a:prstGeom prst="rect">
            <a:avLst/>
          </a:prstGeom>
        </p:spPr>
      </p:pic>
      <p:pic>
        <p:nvPicPr>
          <p:cNvPr id="27" name="Picture 26"/>
          <p:cNvPicPr>
            <a:picLocks noChangeAspect="1"/>
          </p:cNvPicPr>
          <p:nvPr/>
        </p:nvPicPr>
        <p:blipFill>
          <a:blip r:embed="rId4" cstate="print">
            <a:extLst>
              <a:ext uri="{BEBA8EAE-BF5A-486C-A8C5-ECC9F3942E4B}">
                <a14:imgProps xmlns:a14="http://schemas.microsoft.com/office/drawing/2010/main">
                  <a14:imgLayer r:embed="rId5">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3354066" y="1458047"/>
            <a:ext cx="356804" cy="356336"/>
          </a:xfrm>
          <a:prstGeom prst="rect">
            <a:avLst/>
          </a:prstGeom>
        </p:spPr>
      </p:pic>
      <p:pic>
        <p:nvPicPr>
          <p:cNvPr id="28" name="Picture 2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96850" y="2748749"/>
            <a:ext cx="348585" cy="348585"/>
          </a:xfrm>
          <a:prstGeom prst="rect">
            <a:avLst/>
          </a:prstGeom>
        </p:spPr>
      </p:pic>
      <p:pic>
        <p:nvPicPr>
          <p:cNvPr id="29" name="Picture 28"/>
          <p:cNvPicPr>
            <a:picLocks noChangeAspect="1"/>
          </p:cNvPicPr>
          <p:nvPr/>
        </p:nvPicPr>
        <p:blipFill rotWithShape="1">
          <a:blip r:embed="rId7" cstate="print">
            <a:extLst>
              <a:ext uri="{BEBA8EAE-BF5A-486C-A8C5-ECC9F3942E4B}">
                <a14:imgProps xmlns:a14="http://schemas.microsoft.com/office/drawing/2010/main">
                  <a14:imgLayer r:embed="rId8">
                    <a14:imgEffect>
                      <a14:brightnessContrast bright="100000"/>
                    </a14:imgEffect>
                  </a14:imgLayer>
                </a14:imgProps>
              </a:ext>
              <a:ext uri="{28A0092B-C50C-407E-A947-70E740481C1C}">
                <a14:useLocalDpi xmlns:a14="http://schemas.microsoft.com/office/drawing/2010/main" val="0"/>
              </a:ext>
            </a:extLst>
          </a:blip>
          <a:srcRect l="18702" t="13835" r="12526" b="25053"/>
          <a:stretch/>
        </p:blipFill>
        <p:spPr>
          <a:xfrm>
            <a:off x="5921982" y="3159175"/>
            <a:ext cx="304858" cy="316056"/>
          </a:xfrm>
          <a:prstGeom prst="rect">
            <a:avLst/>
          </a:prstGeom>
        </p:spPr>
      </p:pic>
      <p:pic>
        <p:nvPicPr>
          <p:cNvPr id="31" name="Picture 3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135504" y="2219478"/>
            <a:ext cx="425629" cy="425629"/>
          </a:xfrm>
          <a:prstGeom prst="rect">
            <a:avLst/>
          </a:prstGeom>
        </p:spPr>
      </p:pic>
      <p:pic>
        <p:nvPicPr>
          <p:cNvPr id="32" name="Picture 31"/>
          <p:cNvPicPr>
            <a:picLocks noChangeAspect="1"/>
          </p:cNvPicPr>
          <p:nvPr/>
        </p:nvPicPr>
        <p:blipFill rotWithShape="1">
          <a:blip r:embed="rId10" cstate="print">
            <a:extLst>
              <a:ext uri="{BEBA8EAE-BF5A-486C-A8C5-ECC9F3942E4B}">
                <a14:imgProps xmlns:a14="http://schemas.microsoft.com/office/drawing/2010/main">
                  <a14:imgLayer r:embed="rId11">
                    <a14:imgEffect>
                      <a14:brightnessContrast bright="100000"/>
                    </a14:imgEffect>
                  </a14:imgLayer>
                </a14:imgProps>
              </a:ext>
              <a:ext uri="{28A0092B-C50C-407E-A947-70E740481C1C}">
                <a14:useLocalDpi xmlns:a14="http://schemas.microsoft.com/office/drawing/2010/main" val="0"/>
              </a:ext>
            </a:extLst>
          </a:blip>
          <a:srcRect b="23687"/>
          <a:stretch/>
        </p:blipFill>
        <p:spPr>
          <a:xfrm>
            <a:off x="6074411" y="2551402"/>
            <a:ext cx="443321" cy="394694"/>
          </a:xfrm>
          <a:prstGeom prst="rect">
            <a:avLst/>
          </a:prstGeom>
        </p:spPr>
      </p:pic>
      <p:pic>
        <p:nvPicPr>
          <p:cNvPr id="33" name="Picture 3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246002" y="2903907"/>
            <a:ext cx="348585" cy="348585"/>
          </a:xfrm>
          <a:prstGeom prst="rect">
            <a:avLst/>
          </a:prstGeom>
        </p:spPr>
      </p:pic>
      <p:pic>
        <p:nvPicPr>
          <p:cNvPr id="34" name="Picture 33"/>
          <p:cNvPicPr>
            <a:picLocks noChangeAspect="1"/>
          </p:cNvPicPr>
          <p:nvPr/>
        </p:nvPicPr>
        <p:blipFill rotWithShape="1">
          <a:blip r:embed="rId12" cstate="print">
            <a:extLst>
              <a:ext uri="{BEBA8EAE-BF5A-486C-A8C5-ECC9F3942E4B}">
                <a14:imgProps xmlns:a14="http://schemas.microsoft.com/office/drawing/2010/main">
                  <a14:imgLayer r:embed="rId13">
                    <a14:imgEffect>
                      <a14:brightnessContrast bright="100000"/>
                    </a14:imgEffect>
                  </a14:imgLayer>
                </a14:imgProps>
              </a:ext>
              <a:ext uri="{28A0092B-C50C-407E-A947-70E740481C1C}">
                <a14:useLocalDpi xmlns:a14="http://schemas.microsoft.com/office/drawing/2010/main" val="0"/>
              </a:ext>
            </a:extLst>
          </a:blip>
          <a:srcRect b="23687"/>
          <a:stretch/>
        </p:blipFill>
        <p:spPr>
          <a:xfrm flipH="1">
            <a:off x="4344530" y="3356703"/>
            <a:ext cx="321038" cy="277336"/>
          </a:xfrm>
          <a:prstGeom prst="rect">
            <a:avLst/>
          </a:prstGeom>
        </p:spPr>
      </p:pic>
      <p:sp>
        <p:nvSpPr>
          <p:cNvPr id="2" name="Rectangle 1"/>
          <p:cNvSpPr/>
          <p:nvPr/>
        </p:nvSpPr>
        <p:spPr>
          <a:xfrm>
            <a:off x="916799" y="1458047"/>
            <a:ext cx="7389001" cy="4124206"/>
          </a:xfrm>
          <a:prstGeom prst="rect">
            <a:avLst/>
          </a:prstGeom>
        </p:spPr>
        <p:txBody>
          <a:bodyPr wrap="square">
            <a:spAutoFit/>
          </a:bodyPr>
          <a:lstStyle/>
          <a:p>
            <a:r>
              <a:rPr lang="en-US" sz="3200" dirty="0" smtClean="0">
                <a:solidFill>
                  <a:srgbClr val="50B948"/>
                </a:solidFill>
                <a:latin typeface="Arial Black" panose="020B0A04020102020204" pitchFamily="34" charset="0"/>
                <a:cs typeface="Arial" panose="020B0604020202020204" pitchFamily="34" charset="0"/>
              </a:rPr>
              <a:t>EMPOWERED PRODUCTIVITY </a:t>
            </a:r>
            <a:r>
              <a:rPr lang="en-US" sz="3200" b="1" dirty="0" smtClean="0">
                <a:solidFill>
                  <a:srgbClr val="50B948"/>
                </a:solidFill>
                <a:latin typeface="Arial" panose="020B0604020202020204" pitchFamily="34" charset="0"/>
                <a:cs typeface="Arial" panose="020B0604020202020204" pitchFamily="34" charset="0"/>
              </a:rPr>
              <a:t>= </a:t>
            </a:r>
            <a:br>
              <a:rPr lang="en-US" sz="3200" b="1" dirty="0" smtClean="0">
                <a:solidFill>
                  <a:srgbClr val="50B948"/>
                </a:solidFill>
                <a:latin typeface="Arial" panose="020B0604020202020204" pitchFamily="34" charset="0"/>
                <a:cs typeface="Arial" panose="020B0604020202020204" pitchFamily="34" charset="0"/>
              </a:rPr>
            </a:br>
            <a:r>
              <a:rPr lang="en-US" sz="3200" dirty="0" smtClean="0">
                <a:solidFill>
                  <a:schemeClr val="tx2">
                    <a:lumMod val="60000"/>
                    <a:lumOff val="40000"/>
                  </a:schemeClr>
                </a:solidFill>
                <a:latin typeface="Arial" panose="020B0604020202020204" pitchFamily="34" charset="0"/>
                <a:cs typeface="Arial" panose="020B0604020202020204" pitchFamily="34" charset="0"/>
              </a:rPr>
              <a:t>Being Productive Working Anywhere</a:t>
            </a:r>
          </a:p>
          <a:p>
            <a:endParaRPr lang="en-US" b="1" dirty="0">
              <a:solidFill>
                <a:srgbClr val="50B948"/>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r>
              <a:rPr lang="en-US" dirty="0" smtClean="0">
                <a:solidFill>
                  <a:srgbClr val="50B948"/>
                </a:solidFill>
                <a:latin typeface="Arial" panose="020B0604020202020204" pitchFamily="34" charset="0"/>
                <a:cs typeface="Arial" panose="020B0604020202020204" pitchFamily="34" charset="0"/>
              </a:rPr>
              <a:t>Attract and retain the best talent</a:t>
            </a:r>
          </a:p>
          <a:p>
            <a:endParaRPr lang="en-US" dirty="0" smtClean="0">
              <a:solidFill>
                <a:srgbClr val="50B948"/>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r>
              <a:rPr lang="en-US" dirty="0" smtClean="0">
                <a:solidFill>
                  <a:srgbClr val="50B948"/>
                </a:solidFill>
                <a:latin typeface="Arial" panose="020B0604020202020204" pitchFamily="34" charset="0"/>
                <a:cs typeface="Arial" panose="020B0604020202020204" pitchFamily="34" charset="0"/>
              </a:rPr>
              <a:t>Increase workforce productivity</a:t>
            </a:r>
          </a:p>
          <a:p>
            <a:endParaRPr lang="en-US" dirty="0" smtClean="0">
              <a:solidFill>
                <a:srgbClr val="50B948"/>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r>
              <a:rPr lang="en-US" dirty="0" smtClean="0">
                <a:solidFill>
                  <a:srgbClr val="50B948"/>
                </a:solidFill>
                <a:latin typeface="Arial" panose="020B0604020202020204" pitchFamily="34" charset="0"/>
                <a:cs typeface="Arial" panose="020B0604020202020204" pitchFamily="34" charset="0"/>
              </a:rPr>
              <a:t>Reduce carbon footprint through sustainable architecture</a:t>
            </a:r>
          </a:p>
          <a:p>
            <a:endParaRPr lang="en-US" dirty="0" smtClean="0">
              <a:solidFill>
                <a:srgbClr val="50B948"/>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r>
              <a:rPr lang="en-US" dirty="0" smtClean="0">
                <a:solidFill>
                  <a:srgbClr val="50B948"/>
                </a:solidFill>
                <a:latin typeface="Arial" panose="020B0604020202020204" pitchFamily="34" charset="0"/>
                <a:cs typeface="Arial" panose="020B0604020202020204" pitchFamily="34" charset="0"/>
              </a:rPr>
              <a:t>Add flexibility to static real estate portfolio</a:t>
            </a:r>
          </a:p>
          <a:p>
            <a:endParaRPr lang="en-US" dirty="0" smtClean="0">
              <a:solidFill>
                <a:srgbClr val="50B948"/>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r>
              <a:rPr lang="en-US" dirty="0" smtClean="0">
                <a:solidFill>
                  <a:srgbClr val="50B948"/>
                </a:solidFill>
                <a:latin typeface="Arial" panose="020B0604020202020204" pitchFamily="34" charset="0"/>
                <a:cs typeface="Arial" panose="020B0604020202020204" pitchFamily="34" charset="0"/>
              </a:rPr>
              <a:t>Reduce costs through densifying occupancy</a:t>
            </a:r>
          </a:p>
          <a:p>
            <a:endParaRPr lang="en-US" dirty="0">
              <a:solidFill>
                <a:srgbClr val="50B94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7987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print">
            <a:extLst>
              <a:ext uri="{28A0092B-C50C-407E-A947-70E740481C1C}">
                <a14:useLocalDpi xmlns:a14="http://schemas.microsoft.com/office/drawing/2010/main" val="0"/>
              </a:ext>
            </a:extLst>
          </a:blip>
          <a:srcRect t="2084"/>
          <a:stretch/>
        </p:blipFill>
        <p:spPr>
          <a:xfrm>
            <a:off x="990600" y="1525369"/>
            <a:ext cx="2438400" cy="1790700"/>
          </a:xfrm>
          <a:prstGeom prst="rect">
            <a:avLst/>
          </a:prstGeom>
        </p:spPr>
      </p:pic>
      <p:sp>
        <p:nvSpPr>
          <p:cNvPr id="4" name="Title 1"/>
          <p:cNvSpPr txBox="1">
            <a:spLocks/>
          </p:cNvSpPr>
          <p:nvPr/>
        </p:nvSpPr>
        <p:spPr>
          <a:xfrm>
            <a:off x="914400" y="800100"/>
            <a:ext cx="6452347" cy="307929"/>
          </a:xfrm>
          <a:prstGeom prst="rect">
            <a:avLst/>
          </a:prstGeom>
        </p:spPr>
        <p:txBody>
          <a:bodyPr/>
          <a:lstStyle>
            <a:lvl1pPr algn="l" defTabSz="914400" rtl="0" eaLnBrk="1" latinLnBrk="0" hangingPunct="1">
              <a:lnSpc>
                <a:spcPct val="100000"/>
              </a:lnSpc>
              <a:spcBef>
                <a:spcPct val="0"/>
              </a:spcBef>
              <a:spcAft>
                <a:spcPts val="1200"/>
              </a:spcAft>
              <a:buNone/>
              <a:defRPr sz="3400" kern="1200" spc="100" baseline="0">
                <a:solidFill>
                  <a:srgbClr val="26BCD7"/>
                </a:solidFill>
                <a:latin typeface="Futura Md BT" panose="020B0602020204020303" pitchFamily="34" charset="0"/>
                <a:ea typeface="+mj-ea"/>
                <a:cs typeface="+mj-cs"/>
              </a:defRPr>
            </a:lvl1pPr>
          </a:lstStyle>
          <a:p>
            <a:r>
              <a:rPr lang="en-US" sz="3200" spc="0" dirty="0" smtClean="0">
                <a:solidFill>
                  <a:srgbClr val="50B948"/>
                </a:solidFill>
                <a:latin typeface="Arial" panose="020B0604020202020204" pitchFamily="34" charset="0"/>
                <a:cs typeface="Arial" panose="020B0604020202020204" pitchFamily="34" charset="0"/>
              </a:rPr>
              <a:t>HELLO.</a:t>
            </a:r>
            <a:endParaRPr lang="en-US" sz="3200" spc="0" dirty="0">
              <a:solidFill>
                <a:srgbClr val="50B948"/>
              </a:solidFill>
              <a:latin typeface="Arial" panose="020B0604020202020204" pitchFamily="34" charset="0"/>
              <a:cs typeface="Arial" panose="020B0604020202020204" pitchFamily="34" charset="0"/>
            </a:endParaRPr>
          </a:p>
        </p:txBody>
      </p:sp>
      <p:sp>
        <p:nvSpPr>
          <p:cNvPr id="5" name="Rectangle 4"/>
          <p:cNvSpPr/>
          <p:nvPr/>
        </p:nvSpPr>
        <p:spPr>
          <a:xfrm>
            <a:off x="990600" y="3468469"/>
            <a:ext cx="8153400" cy="1661993"/>
          </a:xfrm>
          <a:prstGeom prst="rect">
            <a:avLst/>
          </a:prstGeom>
        </p:spPr>
        <p:txBody>
          <a:bodyPr wrap="square" numCol="2">
            <a:spAutoFit/>
          </a:bodyPr>
          <a:lstStyle/>
          <a:p>
            <a:pPr>
              <a:spcAft>
                <a:spcPts val="1200"/>
              </a:spcAft>
            </a:pPr>
            <a:r>
              <a:rPr lang="en-US" dirty="0" smtClean="0">
                <a:solidFill>
                  <a:schemeClr val="tx2">
                    <a:lumMod val="60000"/>
                    <a:lumOff val="40000"/>
                  </a:schemeClr>
                </a:solidFill>
                <a:latin typeface="Arial Black" panose="020B0A04020102020204" pitchFamily="34" charset="0"/>
                <a:ea typeface="SimSun" panose="02010600030101010101" pitchFamily="2" charset="-122"/>
                <a:cs typeface="Arial" panose="020B0604020202020204" pitchFamily="34" charset="0"/>
              </a:rPr>
              <a:t>SHERI GINETT, IIDA</a:t>
            </a:r>
            <a:r>
              <a:rPr lang="en-US" dirty="0">
                <a:solidFill>
                  <a:schemeClr val="tx2">
                    <a:lumMod val="60000"/>
                    <a:lumOff val="40000"/>
                  </a:schemeClr>
                </a:solidFill>
                <a:latin typeface="Arial Black" panose="020B0A04020102020204" pitchFamily="34" charset="0"/>
                <a:ea typeface="SimSun" panose="02010600030101010101" pitchFamily="2" charset="-122"/>
                <a:cs typeface="Arial" panose="020B0604020202020204" pitchFamily="34" charset="0"/>
              </a:rPr>
              <a:t>, </a:t>
            </a:r>
            <a:r>
              <a:rPr lang="en-US" dirty="0" smtClean="0">
                <a:solidFill>
                  <a:schemeClr val="tx2">
                    <a:lumMod val="60000"/>
                    <a:lumOff val="40000"/>
                  </a:schemeClr>
                </a:solidFill>
                <a:latin typeface="Arial Black" panose="020B0A04020102020204" pitchFamily="34" charset="0"/>
                <a:ea typeface="SimSun" panose="02010600030101010101" pitchFamily="2" charset="-122"/>
                <a:cs typeface="Arial" panose="020B0604020202020204" pitchFamily="34" charset="0"/>
              </a:rPr>
              <a:t>NCIDQ</a:t>
            </a:r>
          </a:p>
          <a:p>
            <a:pPr>
              <a:spcAft>
                <a:spcPts val="1200"/>
              </a:spcAft>
            </a:pPr>
            <a:r>
              <a:rPr lang="en-US" dirty="0" smtClean="0">
                <a:solidFill>
                  <a:schemeClr val="tx1">
                    <a:lumMod val="75000"/>
                    <a:lumOff val="25000"/>
                  </a:schemeClr>
                </a:solidFill>
                <a:latin typeface="Arial" panose="020B0604020202020204" pitchFamily="34" charset="0"/>
                <a:ea typeface="SimSun" panose="02010600030101010101" pitchFamily="2" charset="-122"/>
                <a:cs typeface="Arial" panose="020B0604020202020204" pitchFamily="34" charset="0"/>
              </a:rPr>
              <a:t>Managing Director </a:t>
            </a:r>
            <a:r>
              <a:rPr lang="en-US" dirty="0" smtClean="0">
                <a:solidFill>
                  <a:schemeClr val="tx1">
                    <a:lumMod val="75000"/>
                    <a:lumOff val="25000"/>
                  </a:schemeClr>
                </a:solidFill>
                <a:latin typeface="Arial Black" panose="020B0A04020102020204" pitchFamily="34" charset="0"/>
                <a:ea typeface="SimSun" panose="02010600030101010101" pitchFamily="2" charset="-122"/>
                <a:cs typeface="Arial" panose="020B0604020202020204" pitchFamily="34" charset="0"/>
              </a:rPr>
              <a:t>  </a:t>
            </a:r>
            <a:br>
              <a:rPr lang="en-US" dirty="0" smtClean="0">
                <a:solidFill>
                  <a:schemeClr val="tx1">
                    <a:lumMod val="75000"/>
                    <a:lumOff val="25000"/>
                  </a:schemeClr>
                </a:solidFill>
                <a:latin typeface="Arial Black" panose="020B0A04020102020204" pitchFamily="34" charset="0"/>
                <a:ea typeface="SimSun" panose="02010600030101010101" pitchFamily="2" charset="-122"/>
                <a:cs typeface="Arial" panose="020B0604020202020204" pitchFamily="34" charset="0"/>
              </a:rPr>
            </a:br>
            <a:r>
              <a:rPr lang="en-US" b="1" dirty="0" smtClean="0">
                <a:solidFill>
                  <a:schemeClr val="tx1">
                    <a:lumMod val="75000"/>
                    <a:lumOff val="25000"/>
                  </a:schemeClr>
                </a:solidFill>
                <a:latin typeface="Arial" panose="020B0604020202020204" pitchFamily="34" charset="0"/>
                <a:ea typeface="SimSun" panose="02010600030101010101" pitchFamily="2" charset="-122"/>
                <a:cs typeface="Arial" panose="020B0604020202020204" pitchFamily="34" charset="0"/>
              </a:rPr>
              <a:t>Interior Architects</a:t>
            </a:r>
          </a:p>
          <a:p>
            <a:pPr>
              <a:spcAft>
                <a:spcPts val="1200"/>
              </a:spcAft>
            </a:pPr>
            <a:endParaRPr lang="en-US" dirty="0">
              <a:solidFill>
                <a:schemeClr val="tx1">
                  <a:lumMod val="75000"/>
                  <a:lumOff val="25000"/>
                </a:schemeClr>
              </a:solidFill>
              <a:latin typeface="Arial" panose="020B0604020202020204" pitchFamily="34" charset="0"/>
              <a:ea typeface="SimSun" panose="02010600030101010101" pitchFamily="2" charset="-122"/>
              <a:cs typeface="Arial" panose="020B0604020202020204" pitchFamily="34" charset="0"/>
            </a:endParaRPr>
          </a:p>
          <a:p>
            <a:pPr>
              <a:spcAft>
                <a:spcPts val="1200"/>
              </a:spcAft>
            </a:pPr>
            <a:r>
              <a:rPr lang="en-US" dirty="0" smtClean="0">
                <a:solidFill>
                  <a:schemeClr val="tx2">
                    <a:lumMod val="60000"/>
                    <a:lumOff val="40000"/>
                  </a:schemeClr>
                </a:solidFill>
                <a:latin typeface="Arial Black" panose="020B0A04020102020204" pitchFamily="34" charset="0"/>
                <a:ea typeface="SimSun" panose="02010600030101010101" pitchFamily="2" charset="-122"/>
                <a:cs typeface="Arial" panose="020B0604020202020204" pitchFamily="34" charset="0"/>
              </a:rPr>
              <a:t>CAROL FADDEN </a:t>
            </a:r>
          </a:p>
          <a:p>
            <a:pPr>
              <a:spcAft>
                <a:spcPts val="1200"/>
              </a:spcAft>
            </a:pPr>
            <a:r>
              <a:rPr lang="en-US" dirty="0">
                <a:solidFill>
                  <a:schemeClr val="tx1">
                    <a:lumMod val="75000"/>
                    <a:lumOff val="25000"/>
                  </a:schemeClr>
                </a:solidFill>
                <a:latin typeface="Arial" panose="020B0604020202020204" pitchFamily="34" charset="0"/>
                <a:ea typeface="SimSun" panose="02010600030101010101" pitchFamily="2" charset="-122"/>
                <a:cs typeface="Arial" panose="020B0604020202020204" pitchFamily="34" charset="0"/>
              </a:rPr>
              <a:t>Director of Real Estate </a:t>
            </a:r>
            <a:r>
              <a:rPr lang="en-US" dirty="0" smtClean="0">
                <a:solidFill>
                  <a:schemeClr val="tx1">
                    <a:lumMod val="75000"/>
                    <a:lumOff val="25000"/>
                  </a:schemeClr>
                </a:solidFill>
                <a:latin typeface="Arial" panose="020B0604020202020204" pitchFamily="34" charset="0"/>
                <a:ea typeface="SimSun" panose="02010600030101010101" pitchFamily="2" charset="-122"/>
                <a:cs typeface="Arial" panose="020B0604020202020204" pitchFamily="34" charset="0"/>
              </a:rPr>
              <a:t>Strategy</a:t>
            </a:r>
            <a:br>
              <a:rPr lang="en-US" dirty="0" smtClean="0">
                <a:solidFill>
                  <a:schemeClr val="tx1">
                    <a:lumMod val="75000"/>
                    <a:lumOff val="25000"/>
                  </a:schemeClr>
                </a:solidFill>
                <a:latin typeface="Arial" panose="020B0604020202020204" pitchFamily="34" charset="0"/>
                <a:ea typeface="SimSun" panose="02010600030101010101" pitchFamily="2" charset="-122"/>
                <a:cs typeface="Arial" panose="020B0604020202020204" pitchFamily="34" charset="0"/>
              </a:rPr>
            </a:br>
            <a:r>
              <a:rPr lang="en-US" b="1" dirty="0" smtClean="0">
                <a:solidFill>
                  <a:schemeClr val="tx1">
                    <a:lumMod val="75000"/>
                    <a:lumOff val="25000"/>
                  </a:schemeClr>
                </a:solidFill>
                <a:latin typeface="Arial" panose="020B0604020202020204" pitchFamily="34" charset="0"/>
                <a:ea typeface="SimSun" panose="02010600030101010101" pitchFamily="2" charset="-122"/>
                <a:cs typeface="Arial" panose="020B0604020202020204" pitchFamily="34" charset="0"/>
              </a:rPr>
              <a:t>Duke Energy</a:t>
            </a:r>
          </a:p>
        </p:txBody>
      </p:sp>
      <p:sp>
        <p:nvSpPr>
          <p:cNvPr id="3" name="Rectangle 2"/>
          <p:cNvSpPr/>
          <p:nvPr/>
        </p:nvSpPr>
        <p:spPr>
          <a:xfrm>
            <a:off x="990600" y="4572000"/>
            <a:ext cx="3259226" cy="1015663"/>
          </a:xfrm>
          <a:prstGeom prst="rect">
            <a:avLst/>
          </a:prstGeom>
        </p:spPr>
        <p:txBody>
          <a:bodyPr wrap="none">
            <a:spAutoFit/>
          </a:bodyPr>
          <a:lstStyle/>
          <a:p>
            <a:pPr marL="171450" indent="-171450">
              <a:buFont typeface="Arial" panose="020B0604020202020204" pitchFamily="34" charset="0"/>
              <a:buChar char="•"/>
            </a:pPr>
            <a:r>
              <a:rPr lang="en-US" sz="1200" dirty="0" smtClean="0">
                <a:solidFill>
                  <a:schemeClr val="tx1">
                    <a:lumMod val="75000"/>
                    <a:lumOff val="25000"/>
                  </a:schemeClr>
                </a:solidFill>
                <a:latin typeface="Arial" panose="020B0604020202020204" pitchFamily="34" charset="0"/>
                <a:cs typeface="Arial" panose="020B0604020202020204" pitchFamily="34" charset="0"/>
              </a:rPr>
              <a:t>Over 23 years of experience in the interior </a:t>
            </a:r>
            <a:br>
              <a:rPr lang="en-US" sz="1200" dirty="0" smtClean="0">
                <a:solidFill>
                  <a:schemeClr val="tx1">
                    <a:lumMod val="75000"/>
                    <a:lumOff val="25000"/>
                  </a:schemeClr>
                </a:solidFill>
                <a:latin typeface="Arial" panose="020B0604020202020204" pitchFamily="34" charset="0"/>
                <a:cs typeface="Arial" panose="020B0604020202020204" pitchFamily="34" charset="0"/>
              </a:rPr>
            </a:br>
            <a:r>
              <a:rPr lang="en-US" sz="1200" dirty="0" smtClean="0">
                <a:solidFill>
                  <a:schemeClr val="tx1">
                    <a:lumMod val="75000"/>
                    <a:lumOff val="25000"/>
                  </a:schemeClr>
                </a:solidFill>
                <a:latin typeface="Arial" panose="020B0604020202020204" pitchFamily="34" charset="0"/>
                <a:cs typeface="Arial" panose="020B0604020202020204" pitchFamily="34" charset="0"/>
              </a:rPr>
              <a:t>architecture </a:t>
            </a:r>
            <a:r>
              <a:rPr lang="en-US" sz="1200" dirty="0">
                <a:solidFill>
                  <a:schemeClr val="tx1">
                    <a:lumMod val="75000"/>
                    <a:lumOff val="25000"/>
                  </a:schemeClr>
                </a:solidFill>
                <a:latin typeface="Arial" panose="020B0604020202020204" pitchFamily="34" charset="0"/>
                <a:cs typeface="Arial" panose="020B0604020202020204" pitchFamily="34" charset="0"/>
              </a:rPr>
              <a:t>industry</a:t>
            </a:r>
          </a:p>
          <a:p>
            <a:pPr marL="171450" indent="-171450">
              <a:buFont typeface="Arial" panose="020B0604020202020204" pitchFamily="34" charset="0"/>
              <a:buChar char="•"/>
            </a:pPr>
            <a:r>
              <a:rPr lang="en-US" sz="1200" dirty="0">
                <a:solidFill>
                  <a:schemeClr val="tx1">
                    <a:lumMod val="75000"/>
                    <a:lumOff val="25000"/>
                  </a:schemeClr>
                </a:solidFill>
                <a:latin typeface="Arial" panose="020B0604020202020204" pitchFamily="34" charset="0"/>
                <a:cs typeface="Arial" panose="020B0604020202020204" pitchFamily="34" charset="0"/>
              </a:rPr>
              <a:t>Licensed Interior Designer</a:t>
            </a:r>
          </a:p>
          <a:p>
            <a:pPr marL="171450" indent="-171450">
              <a:buFont typeface="Arial" panose="020B0604020202020204" pitchFamily="34" charset="0"/>
              <a:buChar char="•"/>
            </a:pPr>
            <a:r>
              <a:rPr lang="en-US" sz="1200" dirty="0">
                <a:solidFill>
                  <a:schemeClr val="tx1">
                    <a:lumMod val="75000"/>
                    <a:lumOff val="25000"/>
                  </a:schemeClr>
                </a:solidFill>
                <a:latin typeface="Arial" panose="020B0604020202020204" pitchFamily="34" charset="0"/>
                <a:cs typeface="Arial" panose="020B0604020202020204" pitchFamily="34" charset="0"/>
              </a:rPr>
              <a:t>Managing Director of the IA Raleigh and </a:t>
            </a:r>
            <a:r>
              <a:rPr lang="en-US" sz="1200" dirty="0" smtClean="0">
                <a:solidFill>
                  <a:schemeClr val="tx1">
                    <a:lumMod val="75000"/>
                    <a:lumOff val="25000"/>
                  </a:schemeClr>
                </a:solidFill>
                <a:latin typeface="Arial" panose="020B0604020202020204" pitchFamily="34" charset="0"/>
                <a:cs typeface="Arial" panose="020B0604020202020204" pitchFamily="34" charset="0"/>
              </a:rPr>
              <a:t/>
            </a:r>
            <a:br>
              <a:rPr lang="en-US" sz="1200" dirty="0" smtClean="0">
                <a:solidFill>
                  <a:schemeClr val="tx1">
                    <a:lumMod val="75000"/>
                    <a:lumOff val="25000"/>
                  </a:schemeClr>
                </a:solidFill>
                <a:latin typeface="Arial" panose="020B0604020202020204" pitchFamily="34" charset="0"/>
                <a:cs typeface="Arial" panose="020B0604020202020204" pitchFamily="34" charset="0"/>
              </a:rPr>
            </a:br>
            <a:r>
              <a:rPr lang="en-US" sz="1200" dirty="0" smtClean="0">
                <a:solidFill>
                  <a:schemeClr val="tx1">
                    <a:lumMod val="75000"/>
                    <a:lumOff val="25000"/>
                  </a:schemeClr>
                </a:solidFill>
                <a:latin typeface="Arial" panose="020B0604020202020204" pitchFamily="34" charset="0"/>
                <a:cs typeface="Arial" panose="020B0604020202020204" pitchFamily="34" charset="0"/>
              </a:rPr>
              <a:t>Charlotte </a:t>
            </a:r>
            <a:r>
              <a:rPr lang="en-US" sz="1200" dirty="0">
                <a:solidFill>
                  <a:schemeClr val="tx1">
                    <a:lumMod val="75000"/>
                    <a:lumOff val="25000"/>
                  </a:schemeClr>
                </a:solidFill>
                <a:latin typeface="Arial" panose="020B0604020202020204" pitchFamily="34" charset="0"/>
                <a:cs typeface="Arial" panose="020B0604020202020204" pitchFamily="34" charset="0"/>
              </a:rPr>
              <a:t>office</a:t>
            </a:r>
          </a:p>
        </p:txBody>
      </p:sp>
      <p:sp>
        <p:nvSpPr>
          <p:cNvPr id="7" name="Rectangle 6"/>
          <p:cNvSpPr/>
          <p:nvPr/>
        </p:nvSpPr>
        <p:spPr>
          <a:xfrm>
            <a:off x="4953000" y="4572000"/>
            <a:ext cx="4191000" cy="1015663"/>
          </a:xfrm>
          <a:prstGeom prst="rect">
            <a:avLst/>
          </a:prstGeom>
          <a:solidFill>
            <a:schemeClr val="bg1"/>
          </a:solidFill>
        </p:spPr>
        <p:txBody>
          <a:bodyPr wrap="square">
            <a:spAutoFit/>
          </a:bodyPr>
          <a:lstStyle/>
          <a:p>
            <a:pPr marL="171450" indent="-171450">
              <a:buFont typeface="Arial" panose="020B0604020202020204" pitchFamily="34" charset="0"/>
              <a:buChar char="•"/>
            </a:pPr>
            <a:r>
              <a:rPr lang="en-US" sz="1200" dirty="0" smtClean="0">
                <a:solidFill>
                  <a:schemeClr val="tx1">
                    <a:lumMod val="75000"/>
                    <a:lumOff val="25000"/>
                  </a:schemeClr>
                </a:solidFill>
                <a:latin typeface="Arial" panose="020B0604020202020204" pitchFamily="34" charset="0"/>
                <a:cs typeface="Arial" panose="020B0604020202020204" pitchFamily="34" charset="0"/>
              </a:rPr>
              <a:t>Over </a:t>
            </a:r>
            <a:r>
              <a:rPr lang="en-US" sz="1200" dirty="0">
                <a:solidFill>
                  <a:schemeClr val="tx1">
                    <a:lumMod val="75000"/>
                    <a:lumOff val="25000"/>
                  </a:schemeClr>
                </a:solidFill>
                <a:latin typeface="Arial" panose="020B0604020202020204" pitchFamily="34" charset="0"/>
                <a:cs typeface="Arial" panose="020B0604020202020204" pitchFamily="34" charset="0"/>
              </a:rPr>
              <a:t>13 years of </a:t>
            </a:r>
            <a:r>
              <a:rPr lang="en-US" sz="1200" dirty="0" smtClean="0">
                <a:solidFill>
                  <a:schemeClr val="tx1">
                    <a:lumMod val="75000"/>
                    <a:lumOff val="25000"/>
                  </a:schemeClr>
                </a:solidFill>
                <a:latin typeface="Arial" panose="020B0604020202020204" pitchFamily="34" charset="0"/>
                <a:cs typeface="Arial" panose="020B0604020202020204" pitchFamily="34" charset="0"/>
              </a:rPr>
              <a:t>experience in </a:t>
            </a:r>
            <a:r>
              <a:rPr lang="en-US" sz="1200" dirty="0">
                <a:solidFill>
                  <a:schemeClr val="tx1">
                    <a:lumMod val="75000"/>
                    <a:lumOff val="25000"/>
                  </a:schemeClr>
                </a:solidFill>
                <a:latin typeface="Arial" panose="020B0604020202020204" pitchFamily="34" charset="0"/>
                <a:cs typeface="Arial" panose="020B0604020202020204" pitchFamily="34" charset="0"/>
              </a:rPr>
              <a:t>the utility industry </a:t>
            </a:r>
          </a:p>
          <a:p>
            <a:pPr marL="171450" indent="-171450">
              <a:buFont typeface="Arial" panose="020B0604020202020204" pitchFamily="34" charset="0"/>
              <a:buChar char="•"/>
            </a:pPr>
            <a:r>
              <a:rPr lang="en-US" sz="1200" dirty="0" smtClean="0">
                <a:solidFill>
                  <a:schemeClr val="tx1">
                    <a:lumMod val="75000"/>
                    <a:lumOff val="25000"/>
                  </a:schemeClr>
                </a:solidFill>
                <a:latin typeface="Arial" panose="020B0604020202020204" pitchFamily="34" charset="0"/>
                <a:cs typeface="Arial" panose="020B0604020202020204" pitchFamily="34" charset="0"/>
              </a:rPr>
              <a:t>Licensed </a:t>
            </a:r>
            <a:r>
              <a:rPr lang="en-US" sz="1200" dirty="0">
                <a:solidFill>
                  <a:schemeClr val="tx1">
                    <a:lumMod val="75000"/>
                    <a:lumOff val="25000"/>
                  </a:schemeClr>
                </a:solidFill>
                <a:latin typeface="Arial" panose="020B0604020202020204" pitchFamily="34" charset="0"/>
                <a:cs typeface="Arial" panose="020B0604020202020204" pitchFamily="34" charset="0"/>
              </a:rPr>
              <a:t>real estate broker in the state </a:t>
            </a:r>
            <a:br>
              <a:rPr lang="en-US" sz="1200" dirty="0">
                <a:solidFill>
                  <a:schemeClr val="tx1">
                    <a:lumMod val="75000"/>
                    <a:lumOff val="25000"/>
                  </a:schemeClr>
                </a:solidFill>
                <a:latin typeface="Arial" panose="020B0604020202020204" pitchFamily="34" charset="0"/>
                <a:cs typeface="Arial" panose="020B0604020202020204" pitchFamily="34" charset="0"/>
              </a:rPr>
            </a:br>
            <a:r>
              <a:rPr lang="en-US" sz="1200" dirty="0">
                <a:solidFill>
                  <a:schemeClr val="tx1">
                    <a:lumMod val="75000"/>
                    <a:lumOff val="25000"/>
                  </a:schemeClr>
                </a:solidFill>
                <a:latin typeface="Arial" panose="020B0604020202020204" pitchFamily="34" charset="0"/>
                <a:cs typeface="Arial" panose="020B0604020202020204" pitchFamily="34" charset="0"/>
              </a:rPr>
              <a:t>of North Carolina </a:t>
            </a:r>
          </a:p>
          <a:p>
            <a:pPr marL="171450" indent="-171450">
              <a:buFont typeface="Arial" panose="020B0604020202020204" pitchFamily="34" charset="0"/>
              <a:buChar char="•"/>
            </a:pPr>
            <a:r>
              <a:rPr lang="en-US" sz="1200" dirty="0">
                <a:solidFill>
                  <a:schemeClr val="tx1">
                    <a:lumMod val="75000"/>
                    <a:lumOff val="25000"/>
                  </a:schemeClr>
                </a:solidFill>
                <a:latin typeface="Arial" panose="020B0604020202020204" pitchFamily="34" charset="0"/>
                <a:cs typeface="Arial" panose="020B0604020202020204" pitchFamily="34" charset="0"/>
              </a:rPr>
              <a:t>Certified Property </a:t>
            </a:r>
            <a:r>
              <a:rPr lang="en-US" sz="1200" dirty="0" smtClean="0">
                <a:solidFill>
                  <a:schemeClr val="tx1">
                    <a:lumMod val="75000"/>
                    <a:lumOff val="25000"/>
                  </a:schemeClr>
                </a:solidFill>
                <a:latin typeface="Arial" panose="020B0604020202020204" pitchFamily="34" charset="0"/>
                <a:cs typeface="Arial" panose="020B0604020202020204" pitchFamily="34" charset="0"/>
              </a:rPr>
              <a:t>Manager</a:t>
            </a:r>
          </a:p>
          <a:p>
            <a:pPr marL="171450" indent="-171450">
              <a:buFont typeface="Arial" panose="020B0604020202020204" pitchFamily="34" charset="0"/>
              <a:buChar char="•"/>
            </a:pPr>
            <a:r>
              <a:rPr lang="en-US" sz="1200" dirty="0" smtClean="0">
                <a:solidFill>
                  <a:schemeClr val="tx1">
                    <a:lumMod val="75000"/>
                    <a:lumOff val="25000"/>
                  </a:schemeClr>
                </a:solidFill>
                <a:latin typeface="Arial" panose="020B0604020202020204" pitchFamily="34" charset="0"/>
                <a:cs typeface="Arial" panose="020B0604020202020204" pitchFamily="34" charset="0"/>
              </a:rPr>
              <a:t>Leads </a:t>
            </a:r>
            <a:r>
              <a:rPr lang="en-US" sz="1200" dirty="0">
                <a:solidFill>
                  <a:schemeClr val="tx1">
                    <a:lumMod val="75000"/>
                    <a:lumOff val="25000"/>
                  </a:schemeClr>
                </a:solidFill>
                <a:latin typeface="Arial" panose="020B0604020202020204" pitchFamily="34" charset="0"/>
                <a:cs typeface="Arial" panose="020B0604020202020204" pitchFamily="34" charset="0"/>
              </a:rPr>
              <a:t>the Customer Relationship Management </a:t>
            </a:r>
            <a:r>
              <a:rPr lang="en-US" sz="1200" dirty="0" smtClean="0">
                <a:solidFill>
                  <a:schemeClr val="tx1">
                    <a:lumMod val="75000"/>
                    <a:lumOff val="25000"/>
                  </a:schemeClr>
                </a:solidFill>
                <a:latin typeface="Arial" panose="020B0604020202020204" pitchFamily="34" charset="0"/>
                <a:cs typeface="Arial" panose="020B0604020202020204" pitchFamily="34" charset="0"/>
              </a:rPr>
              <a:t>team</a:t>
            </a:r>
            <a:endParaRPr lang="en-US" sz="1200" dirty="0">
              <a:solidFill>
                <a:schemeClr val="tx1">
                  <a:lumMod val="75000"/>
                  <a:lumOff val="25000"/>
                </a:schemeClr>
              </a:solidFill>
              <a:latin typeface="Arial" panose="020B0604020202020204" pitchFamily="34" charset="0"/>
              <a:cs typeface="Arial" panose="020B0604020202020204" pitchFamily="34" charset="0"/>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92700" y="1525369"/>
            <a:ext cx="2387600" cy="1790700"/>
          </a:xfrm>
          <a:prstGeom prst="rect">
            <a:avLst/>
          </a:prstGeom>
        </p:spPr>
      </p:pic>
    </p:spTree>
    <p:extLst>
      <p:ext uri="{BB962C8B-B14F-4D97-AF65-F5344CB8AC3E}">
        <p14:creationId xmlns:p14="http://schemas.microsoft.com/office/powerpoint/2010/main" val="6676923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Placeholder 1"/>
          <p:cNvSpPr txBox="1">
            <a:spLocks/>
          </p:cNvSpPr>
          <p:nvPr/>
        </p:nvSpPr>
        <p:spPr>
          <a:xfrm>
            <a:off x="7238904" y="5896990"/>
            <a:ext cx="246315" cy="347162"/>
          </a:xfrm>
          <a:prstGeom prst="rect">
            <a:avLst/>
          </a:prstGeom>
        </p:spPr>
        <p:txBody>
          <a:bodyPr vert="horz" lIns="53788" tIns="26894" rIns="53788" bIns="26894" rtlCol="0" anchor="ctr">
            <a:normAutofit/>
          </a:bodyPr>
          <a:lstStyle>
            <a:lvl1pPr algn="l" defTabSz="1341150" rtl="0" eaLnBrk="1" latinLnBrk="0" hangingPunct="1">
              <a:lnSpc>
                <a:spcPct val="90000"/>
              </a:lnSpc>
              <a:spcBef>
                <a:spcPct val="0"/>
              </a:spcBef>
              <a:buNone/>
              <a:defRPr sz="4800" kern="1200">
                <a:solidFill>
                  <a:schemeClr val="tx1"/>
                </a:solidFill>
                <a:latin typeface="+mj-lt"/>
                <a:ea typeface="+mj-ea"/>
                <a:cs typeface="+mj-cs"/>
              </a:defRPr>
            </a:lvl1pPr>
          </a:lstStyle>
          <a:p>
            <a:endParaRPr lang="en-US" sz="941" dirty="0">
              <a:latin typeface="Futura Md BT" panose="020B0602020204020303" pitchFamily="34" charset="0"/>
            </a:endParaRPr>
          </a:p>
        </p:txBody>
      </p:sp>
      <p:pic>
        <p:nvPicPr>
          <p:cNvPr id="15" name="Picture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7500" y="762218"/>
            <a:ext cx="1209026" cy="386888"/>
          </a:xfrm>
          <a:prstGeom prst="rect">
            <a:avLst/>
          </a:prstGeom>
        </p:spPr>
      </p:pic>
      <p:sp>
        <p:nvSpPr>
          <p:cNvPr id="128" name="TextBox 127"/>
          <p:cNvSpPr txBox="1"/>
          <p:nvPr/>
        </p:nvSpPr>
        <p:spPr>
          <a:xfrm>
            <a:off x="1167953" y="2233098"/>
            <a:ext cx="3607484" cy="1855829"/>
          </a:xfrm>
          <a:prstGeom prst="rect">
            <a:avLst/>
          </a:prstGeom>
          <a:noFill/>
        </p:spPr>
        <p:txBody>
          <a:bodyPr wrap="square" rtlCol="0">
            <a:spAutoFit/>
          </a:bodyPr>
          <a:lstStyle/>
          <a:p>
            <a:pPr>
              <a:lnSpc>
                <a:spcPct val="85000"/>
              </a:lnSpc>
            </a:pPr>
            <a:r>
              <a:rPr lang="en-US" sz="4800" dirty="0">
                <a:solidFill>
                  <a:srgbClr val="50B948"/>
                </a:solidFill>
                <a:latin typeface="Arial" panose="020B0604020202020204" pitchFamily="34" charset="0"/>
                <a:cs typeface="Arial" panose="020B0604020202020204" pitchFamily="34" charset="0"/>
              </a:rPr>
              <a:t>THE</a:t>
            </a:r>
          </a:p>
          <a:p>
            <a:pPr>
              <a:lnSpc>
                <a:spcPct val="85000"/>
              </a:lnSpc>
            </a:pPr>
            <a:r>
              <a:rPr lang="en-US" sz="4800" dirty="0" smtClean="0">
                <a:solidFill>
                  <a:srgbClr val="50B948"/>
                </a:solidFill>
                <a:latin typeface="Arial Black" panose="020B0A04020102020204" pitchFamily="34" charset="0"/>
                <a:cs typeface="Arial" panose="020B0604020202020204" pitchFamily="34" charset="0"/>
              </a:rPr>
              <a:t>BIG</a:t>
            </a:r>
            <a:r>
              <a:rPr lang="en-US" sz="4800" dirty="0" smtClean="0">
                <a:solidFill>
                  <a:srgbClr val="50B948"/>
                </a:solidFill>
                <a:latin typeface="Arial" panose="020B0604020202020204" pitchFamily="34" charset="0"/>
                <a:cs typeface="Arial" panose="020B0604020202020204" pitchFamily="34" charset="0"/>
              </a:rPr>
              <a:t> </a:t>
            </a:r>
            <a:r>
              <a:rPr lang="en-US" sz="4800" dirty="0">
                <a:solidFill>
                  <a:srgbClr val="50B948"/>
                </a:solidFill>
                <a:latin typeface="Arial" panose="020B0604020202020204" pitchFamily="34" charset="0"/>
                <a:cs typeface="Arial" panose="020B0604020202020204" pitchFamily="34" charset="0"/>
              </a:rPr>
              <a:t>IDEA…</a:t>
            </a:r>
          </a:p>
          <a:p>
            <a:pPr>
              <a:lnSpc>
                <a:spcPct val="85000"/>
              </a:lnSpc>
            </a:pPr>
            <a:endParaRPr lang="en-US" sz="3882" dirty="0">
              <a:solidFill>
                <a:srgbClr val="50B948"/>
              </a:solidFill>
              <a:latin typeface="Arial" panose="020B0604020202020204" pitchFamily="34" charset="0"/>
              <a:cs typeface="Arial" panose="020B0604020202020204" pitchFamily="34" charset="0"/>
            </a:endParaRPr>
          </a:p>
        </p:txBody>
      </p:sp>
      <p:grpSp>
        <p:nvGrpSpPr>
          <p:cNvPr id="10" name="Group 9"/>
          <p:cNvGrpSpPr/>
          <p:nvPr/>
        </p:nvGrpSpPr>
        <p:grpSpPr>
          <a:xfrm>
            <a:off x="1162034" y="3588603"/>
            <a:ext cx="5107490" cy="1295130"/>
            <a:chOff x="836110" y="3588603"/>
            <a:chExt cx="5107490" cy="1295130"/>
          </a:xfrm>
        </p:grpSpPr>
        <p:sp>
          <p:nvSpPr>
            <p:cNvPr id="131" name="TextBox 130"/>
            <p:cNvSpPr txBox="1"/>
            <p:nvPr/>
          </p:nvSpPr>
          <p:spPr>
            <a:xfrm>
              <a:off x="838200" y="4175847"/>
              <a:ext cx="3349016" cy="707886"/>
            </a:xfrm>
            <a:prstGeom prst="rect">
              <a:avLst/>
            </a:prstGeom>
            <a:noFill/>
          </p:spPr>
          <p:txBody>
            <a:bodyPr wrap="square" rtlCol="0">
              <a:spAutoFit/>
            </a:bodyPr>
            <a:lstStyle/>
            <a:p>
              <a:r>
                <a:rPr lang="en-US" sz="4000" b="1" dirty="0" smtClean="0">
                  <a:solidFill>
                    <a:schemeClr val="tx1">
                      <a:lumMod val="75000"/>
                      <a:lumOff val="25000"/>
                    </a:schemeClr>
                  </a:solidFill>
                  <a:latin typeface="Futura Md BT" panose="020B0602020204020303" pitchFamily="34" charset="0"/>
                </a:rPr>
                <a:t>Produ</a:t>
              </a:r>
              <a:r>
                <a:rPr lang="en-US" sz="4000" b="1" dirty="0">
                  <a:solidFill>
                    <a:schemeClr val="tx1">
                      <a:lumMod val="75000"/>
                      <a:lumOff val="25000"/>
                    </a:schemeClr>
                  </a:solidFill>
                  <a:latin typeface="Futura Md BT" panose="020B0602020204020303" pitchFamily="34" charset="0"/>
                </a:rPr>
                <a:t>c</a:t>
              </a:r>
              <a:r>
                <a:rPr lang="en-US" sz="4000" b="1" dirty="0" smtClean="0">
                  <a:solidFill>
                    <a:schemeClr val="tx1">
                      <a:lumMod val="75000"/>
                      <a:lumOff val="25000"/>
                    </a:schemeClr>
                  </a:solidFill>
                  <a:latin typeface="Futura Md BT" panose="020B0602020204020303" pitchFamily="34" charset="0"/>
                </a:rPr>
                <a:t>tivity</a:t>
              </a:r>
              <a:endParaRPr lang="en-US" sz="4000" b="1" dirty="0">
                <a:solidFill>
                  <a:schemeClr val="tx1">
                    <a:lumMod val="75000"/>
                    <a:lumOff val="25000"/>
                  </a:schemeClr>
                </a:solidFill>
                <a:latin typeface="Futura Md BT" panose="020B0602020204020303" pitchFamily="34" charset="0"/>
              </a:endParaRPr>
            </a:p>
          </p:txBody>
        </p:sp>
        <p:sp>
          <p:nvSpPr>
            <p:cNvPr id="132" name="TextBox 131"/>
            <p:cNvSpPr txBox="1"/>
            <p:nvPr/>
          </p:nvSpPr>
          <p:spPr>
            <a:xfrm>
              <a:off x="836110" y="3588603"/>
              <a:ext cx="5107490" cy="830997"/>
            </a:xfrm>
            <a:prstGeom prst="rect">
              <a:avLst/>
            </a:prstGeom>
            <a:noFill/>
          </p:spPr>
          <p:txBody>
            <a:bodyPr wrap="square" rtlCol="0">
              <a:spAutoFit/>
            </a:bodyPr>
            <a:lstStyle/>
            <a:p>
              <a:r>
                <a:rPr lang="en-US" sz="4800" dirty="0">
                  <a:solidFill>
                    <a:schemeClr val="tx2">
                      <a:lumMod val="60000"/>
                      <a:lumOff val="40000"/>
                    </a:schemeClr>
                  </a:solidFill>
                  <a:latin typeface="Arial Black" panose="020B0A04020102020204" pitchFamily="34" charset="0"/>
                  <a:cs typeface="Arial" panose="020B0604020202020204" pitchFamily="34" charset="0"/>
                </a:rPr>
                <a:t>EMPOWERED</a:t>
              </a:r>
            </a:p>
          </p:txBody>
        </p:sp>
      </p:grpSp>
      <p:grpSp>
        <p:nvGrpSpPr>
          <p:cNvPr id="2" name="Group 1"/>
          <p:cNvGrpSpPr/>
          <p:nvPr/>
        </p:nvGrpSpPr>
        <p:grpSpPr>
          <a:xfrm>
            <a:off x="5257800" y="641444"/>
            <a:ext cx="3251446" cy="4539938"/>
            <a:chOff x="3135504" y="955662"/>
            <a:chExt cx="3251446" cy="4539938"/>
          </a:xfrm>
        </p:grpSpPr>
        <p:grpSp>
          <p:nvGrpSpPr>
            <p:cNvPr id="4" name="Group 3"/>
            <p:cNvGrpSpPr/>
            <p:nvPr/>
          </p:nvGrpSpPr>
          <p:grpSpPr>
            <a:xfrm>
              <a:off x="3304286" y="955662"/>
              <a:ext cx="2977665" cy="4539938"/>
              <a:chOff x="5402664" y="1300265"/>
              <a:chExt cx="4672339" cy="7123746"/>
            </a:xfrm>
          </p:grpSpPr>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02664" y="1300265"/>
                <a:ext cx="4672339" cy="7123746"/>
              </a:xfrm>
              <a:prstGeom prst="rect">
                <a:avLst/>
              </a:prstGeom>
            </p:spPr>
          </p:pic>
          <p:pic>
            <p:nvPicPr>
              <p:cNvPr id="75" name="Picture 7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643664" y="3372291"/>
                <a:ext cx="741559" cy="741559"/>
              </a:xfrm>
              <a:prstGeom prst="rect">
                <a:avLst/>
              </a:prstGeom>
            </p:spPr>
          </p:pic>
          <p:pic>
            <p:nvPicPr>
              <p:cNvPr id="81" name="Picture 8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061155" y="2001476"/>
                <a:ext cx="546974" cy="546974"/>
              </a:xfrm>
              <a:prstGeom prst="rect">
                <a:avLst/>
              </a:prstGeom>
            </p:spPr>
          </p:pic>
          <p:sp>
            <p:nvSpPr>
              <p:cNvPr id="85" name="Oval 84"/>
              <p:cNvSpPr/>
              <p:nvPr/>
            </p:nvSpPr>
            <p:spPr>
              <a:xfrm>
                <a:off x="8914008" y="2424325"/>
                <a:ext cx="223384" cy="223384"/>
              </a:xfrm>
              <a:prstGeom prst="ellipse">
                <a:avLst/>
              </a:prstGeom>
              <a:solidFill>
                <a:srgbClr val="50B9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9" dirty="0"/>
              </a:p>
            </p:txBody>
          </p:sp>
          <p:pic>
            <p:nvPicPr>
              <p:cNvPr id="93" name="Picture 92"/>
              <p:cNvPicPr>
                <a:picLocks noChangeAspect="1"/>
              </p:cNvPicPr>
              <p:nvPr/>
            </p:nvPicPr>
            <p:blipFill rotWithShape="1">
              <a:blip r:embed="rId7" cstate="print">
                <a:extLst>
                  <a:ext uri="{BEBA8EAE-BF5A-486C-A8C5-ECC9F3942E4B}">
                    <a14:imgProps xmlns:a14="http://schemas.microsoft.com/office/drawing/2010/main">
                      <a14:imgLayer r:embed="rId8">
                        <a14:imgEffect>
                          <a14:brightnessContrast bright="100000"/>
                        </a14:imgEffect>
                      </a14:imgLayer>
                    </a14:imgProps>
                  </a:ext>
                  <a:ext uri="{28A0092B-C50C-407E-A947-70E740481C1C}">
                    <a14:useLocalDpi xmlns:a14="http://schemas.microsoft.com/office/drawing/2010/main" val="0"/>
                  </a:ext>
                </a:extLst>
              </a:blip>
              <a:srcRect l="18702" t="13835" r="12526" b="25053"/>
              <a:stretch/>
            </p:blipFill>
            <p:spPr>
              <a:xfrm>
                <a:off x="8490062" y="1948835"/>
                <a:ext cx="647330" cy="671110"/>
              </a:xfrm>
              <a:prstGeom prst="rect">
                <a:avLst/>
              </a:prstGeom>
            </p:spPr>
          </p:pic>
          <p:pic>
            <p:nvPicPr>
              <p:cNvPr id="104" name="Picture 10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777467" y="3512963"/>
                <a:ext cx="741559" cy="741559"/>
              </a:xfrm>
              <a:prstGeom prst="rect">
                <a:avLst/>
              </a:prstGeom>
            </p:spPr>
          </p:pic>
          <p:pic>
            <p:nvPicPr>
              <p:cNvPr id="117" name="Picture 116"/>
              <p:cNvPicPr>
                <a:picLocks noChangeAspect="1"/>
              </p:cNvPicPr>
              <p:nvPr/>
            </p:nvPicPr>
            <p:blipFill rotWithShape="1">
              <a:blip r:embed="rId10" cstate="print">
                <a:extLst>
                  <a:ext uri="{BEBA8EAE-BF5A-486C-A8C5-ECC9F3942E4B}">
                    <a14:imgProps xmlns:a14="http://schemas.microsoft.com/office/drawing/2010/main">
                      <a14:imgLayer r:embed="rId11">
                        <a14:imgEffect>
                          <a14:brightnessContrast bright="100000"/>
                        </a14:imgEffect>
                      </a14:imgLayer>
                    </a14:imgProps>
                  </a:ext>
                  <a:ext uri="{28A0092B-C50C-407E-A947-70E740481C1C}">
                    <a14:useLocalDpi xmlns:a14="http://schemas.microsoft.com/office/drawing/2010/main" val="0"/>
                  </a:ext>
                </a:extLst>
              </a:blip>
              <a:srcRect b="23687"/>
              <a:stretch/>
            </p:blipFill>
            <p:spPr>
              <a:xfrm>
                <a:off x="6627271" y="4888107"/>
                <a:ext cx="676829" cy="543969"/>
              </a:xfrm>
              <a:prstGeom prst="rect">
                <a:avLst/>
              </a:prstGeom>
            </p:spPr>
          </p:pic>
          <p:pic>
            <p:nvPicPr>
              <p:cNvPr id="126" name="Picture 125"/>
              <p:cNvPicPr>
                <a:picLocks noChangeAspect="1"/>
              </p:cNvPicPr>
              <p:nvPr/>
            </p:nvPicPr>
            <p:blipFill rotWithShape="1">
              <a:blip r:embed="rId12" cstate="print">
                <a:extLst>
                  <a:ext uri="{28A0092B-C50C-407E-A947-70E740481C1C}">
                    <a14:useLocalDpi xmlns:a14="http://schemas.microsoft.com/office/drawing/2010/main" val="0"/>
                  </a:ext>
                </a:extLst>
              </a:blip>
              <a:srcRect b="19701"/>
              <a:stretch/>
            </p:blipFill>
            <p:spPr>
              <a:xfrm>
                <a:off x="6748767" y="6102028"/>
                <a:ext cx="729105" cy="683042"/>
              </a:xfrm>
              <a:prstGeom prst="rect">
                <a:avLst/>
              </a:prstGeom>
            </p:spPr>
          </p:pic>
          <p:pic>
            <p:nvPicPr>
              <p:cNvPr id="127" name="Picture 126"/>
              <p:cNvPicPr>
                <a:picLocks noChangeAspect="1"/>
              </p:cNvPicPr>
              <p:nvPr/>
            </p:nvPicPr>
            <p:blipFill>
              <a:blip r:embed="rId13" cstate="print">
                <a:extLst>
                  <a:ext uri="{BEBA8EAE-BF5A-486C-A8C5-ECC9F3942E4B}">
                    <a14:imgProps xmlns:a14="http://schemas.microsoft.com/office/drawing/2010/main">
                      <a14:imgLayer r:embed="rId14">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8436293" y="5005826"/>
                <a:ext cx="559871" cy="559137"/>
              </a:xfrm>
              <a:prstGeom prst="rect">
                <a:avLst/>
              </a:prstGeom>
            </p:spPr>
          </p:pic>
        </p:grpSp>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140641" y="4214812"/>
              <a:ext cx="472593" cy="472593"/>
            </a:xfrm>
            <a:prstGeom prst="rect">
              <a:avLst/>
            </a:prstGeom>
          </p:spPr>
        </p:pic>
        <p:pic>
          <p:nvPicPr>
            <p:cNvPr id="27" name="Picture 26"/>
            <p:cNvPicPr>
              <a:picLocks noChangeAspect="1"/>
            </p:cNvPicPr>
            <p:nvPr/>
          </p:nvPicPr>
          <p:blipFill>
            <a:blip r:embed="rId13" cstate="print">
              <a:extLst>
                <a:ext uri="{BEBA8EAE-BF5A-486C-A8C5-ECC9F3942E4B}">
                  <a14:imgProps xmlns:a14="http://schemas.microsoft.com/office/drawing/2010/main">
                    <a14:imgLayer r:embed="rId14">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3354066" y="1458047"/>
              <a:ext cx="356804" cy="356336"/>
            </a:xfrm>
            <a:prstGeom prst="rect">
              <a:avLst/>
            </a:prstGeom>
          </p:spPr>
        </p:pic>
        <p:pic>
          <p:nvPicPr>
            <p:cNvPr id="29" name="Picture 28"/>
            <p:cNvPicPr>
              <a:picLocks noChangeAspect="1"/>
            </p:cNvPicPr>
            <p:nvPr/>
          </p:nvPicPr>
          <p:blipFill rotWithShape="1">
            <a:blip r:embed="rId15" cstate="print">
              <a:extLst>
                <a:ext uri="{BEBA8EAE-BF5A-486C-A8C5-ECC9F3942E4B}">
                  <a14:imgProps xmlns:a14="http://schemas.microsoft.com/office/drawing/2010/main">
                    <a14:imgLayer r:embed="rId16">
                      <a14:imgEffect>
                        <a14:brightnessContrast bright="100000"/>
                      </a14:imgEffect>
                    </a14:imgLayer>
                  </a14:imgProps>
                </a:ext>
                <a:ext uri="{28A0092B-C50C-407E-A947-70E740481C1C}">
                  <a14:useLocalDpi xmlns:a14="http://schemas.microsoft.com/office/drawing/2010/main" val="0"/>
                </a:ext>
              </a:extLst>
            </a:blip>
            <a:srcRect l="18702" t="13835" r="12526" b="25053"/>
            <a:stretch/>
          </p:blipFill>
          <p:spPr>
            <a:xfrm>
              <a:off x="5791200" y="3159175"/>
              <a:ext cx="304858" cy="316056"/>
            </a:xfrm>
            <a:prstGeom prst="rect">
              <a:avLst/>
            </a:prstGeom>
          </p:spPr>
        </p:pic>
        <p:pic>
          <p:nvPicPr>
            <p:cNvPr id="31" name="Picture 30"/>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3135504" y="2219478"/>
              <a:ext cx="425629" cy="425629"/>
            </a:xfrm>
            <a:prstGeom prst="rect">
              <a:avLst/>
            </a:prstGeom>
          </p:spPr>
        </p:pic>
        <p:pic>
          <p:nvPicPr>
            <p:cNvPr id="32" name="Picture 31"/>
            <p:cNvPicPr>
              <a:picLocks noChangeAspect="1"/>
            </p:cNvPicPr>
            <p:nvPr/>
          </p:nvPicPr>
          <p:blipFill rotWithShape="1">
            <a:blip r:embed="rId18" cstate="print">
              <a:extLst>
                <a:ext uri="{BEBA8EAE-BF5A-486C-A8C5-ECC9F3942E4B}">
                  <a14:imgProps xmlns:a14="http://schemas.microsoft.com/office/drawing/2010/main">
                    <a14:imgLayer r:embed="rId19">
                      <a14:imgEffect>
                        <a14:brightnessContrast bright="100000"/>
                      </a14:imgEffect>
                    </a14:imgLayer>
                  </a14:imgProps>
                </a:ext>
                <a:ext uri="{28A0092B-C50C-407E-A947-70E740481C1C}">
                  <a14:useLocalDpi xmlns:a14="http://schemas.microsoft.com/office/drawing/2010/main" val="0"/>
                </a:ext>
              </a:extLst>
            </a:blip>
            <a:srcRect b="23687"/>
            <a:stretch/>
          </p:blipFill>
          <p:spPr>
            <a:xfrm>
              <a:off x="5943629" y="2551402"/>
              <a:ext cx="443321" cy="394694"/>
            </a:xfrm>
            <a:prstGeom prst="rect">
              <a:avLst/>
            </a:prstGeom>
          </p:spPr>
        </p:pic>
        <p:pic>
          <p:nvPicPr>
            <p:cNvPr id="33" name="Picture 3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246002" y="2903907"/>
              <a:ext cx="348585" cy="348585"/>
            </a:xfrm>
            <a:prstGeom prst="rect">
              <a:avLst/>
            </a:prstGeom>
          </p:spPr>
        </p:pic>
        <p:pic>
          <p:nvPicPr>
            <p:cNvPr id="34" name="Picture 33"/>
            <p:cNvPicPr>
              <a:picLocks noChangeAspect="1"/>
            </p:cNvPicPr>
            <p:nvPr/>
          </p:nvPicPr>
          <p:blipFill rotWithShape="1">
            <a:blip r:embed="rId20" cstate="print">
              <a:extLst>
                <a:ext uri="{BEBA8EAE-BF5A-486C-A8C5-ECC9F3942E4B}">
                  <a14:imgProps xmlns:a14="http://schemas.microsoft.com/office/drawing/2010/main">
                    <a14:imgLayer r:embed="rId21">
                      <a14:imgEffect>
                        <a14:brightnessContrast bright="100000"/>
                      </a14:imgEffect>
                    </a14:imgLayer>
                  </a14:imgProps>
                </a:ext>
                <a:ext uri="{28A0092B-C50C-407E-A947-70E740481C1C}">
                  <a14:useLocalDpi xmlns:a14="http://schemas.microsoft.com/office/drawing/2010/main" val="0"/>
                </a:ext>
              </a:extLst>
            </a:blip>
            <a:srcRect b="23687"/>
            <a:stretch/>
          </p:blipFill>
          <p:spPr>
            <a:xfrm flipH="1">
              <a:off x="4344530" y="3356703"/>
              <a:ext cx="321038" cy="277336"/>
            </a:xfrm>
            <a:prstGeom prst="rect">
              <a:avLst/>
            </a:prstGeom>
          </p:spPr>
        </p:pic>
      </p:grpSp>
    </p:spTree>
    <p:extLst>
      <p:ext uri="{BB962C8B-B14F-4D97-AF65-F5344CB8AC3E}">
        <p14:creationId xmlns:p14="http://schemas.microsoft.com/office/powerpoint/2010/main" val="22540785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294967295"/>
          </p:nvPr>
        </p:nvSpPr>
        <p:spPr>
          <a:xfrm>
            <a:off x="6553200" y="6356350"/>
            <a:ext cx="2133600" cy="365125"/>
          </a:xfrm>
        </p:spPr>
        <p:txBody>
          <a:bodyPr/>
          <a:lstStyle/>
          <a:p>
            <a:fld id="{0186965A-BA6B-4808-9A99-1956EEE1C412}" type="slidenum">
              <a:rPr lang="en-US" smtClean="0"/>
              <a:pPr/>
              <a:t>4</a:t>
            </a:fld>
            <a:endParaRPr lang="en-US" dirty="0"/>
          </a:p>
        </p:txBody>
      </p:sp>
      <p:sp>
        <p:nvSpPr>
          <p:cNvPr id="4" name="Title Placeholder 1"/>
          <p:cNvSpPr txBox="1">
            <a:spLocks/>
          </p:cNvSpPr>
          <p:nvPr/>
        </p:nvSpPr>
        <p:spPr>
          <a:xfrm>
            <a:off x="926123" y="2362200"/>
            <a:ext cx="6150807" cy="2037432"/>
          </a:xfrm>
          <a:prstGeom prst="rect">
            <a:avLst/>
          </a:prstGeom>
        </p:spPr>
        <p:txBody>
          <a:bodyPr vert="horz" lIns="53788" tIns="26894" rIns="53788" bIns="26894" rtlCol="0" anchor="ctr">
            <a:noAutofit/>
          </a:bodyPr>
          <a:lstStyle>
            <a:lvl1pPr algn="l" defTabSz="1341150" rtl="0" eaLnBrk="1" latinLnBrk="0" hangingPunct="1">
              <a:lnSpc>
                <a:spcPct val="90000"/>
              </a:lnSpc>
              <a:spcBef>
                <a:spcPct val="0"/>
              </a:spcBef>
              <a:buNone/>
              <a:defRPr sz="4800" kern="1200">
                <a:solidFill>
                  <a:schemeClr val="tx1"/>
                </a:solidFill>
                <a:latin typeface="+mj-lt"/>
                <a:ea typeface="+mj-ea"/>
                <a:cs typeface="+mj-cs"/>
              </a:defRPr>
            </a:lvl1pPr>
          </a:lstStyle>
          <a:p>
            <a:pPr>
              <a:lnSpc>
                <a:spcPct val="100000"/>
              </a:lnSpc>
            </a:pPr>
            <a:r>
              <a:rPr lang="en-US" sz="1800" b="1" dirty="0">
                <a:solidFill>
                  <a:schemeClr val="tx2">
                    <a:lumMod val="60000"/>
                    <a:lumOff val="40000"/>
                  </a:schemeClr>
                </a:solidFill>
                <a:latin typeface="Arial Black" panose="020B0A04020102020204" pitchFamily="34" charset="0"/>
              </a:rPr>
              <a:t>Empowered </a:t>
            </a:r>
            <a:r>
              <a:rPr lang="en-US" sz="1800" b="1" dirty="0" smtClean="0">
                <a:solidFill>
                  <a:schemeClr val="tx2">
                    <a:lumMod val="60000"/>
                    <a:lumOff val="40000"/>
                  </a:schemeClr>
                </a:solidFill>
                <a:latin typeface="Arial Black" panose="020B0A04020102020204" pitchFamily="34" charset="0"/>
              </a:rPr>
              <a:t>Productivity - </a:t>
            </a:r>
            <a:r>
              <a:rPr lang="en-US" sz="1800" i="1" dirty="0">
                <a:solidFill>
                  <a:schemeClr val="tx2">
                    <a:lumMod val="60000"/>
                    <a:lumOff val="40000"/>
                  </a:schemeClr>
                </a:solidFill>
                <a:latin typeface="Arial Black" panose="020B0A04020102020204" pitchFamily="34" charset="0"/>
              </a:rPr>
              <a:t>(“</a:t>
            </a:r>
            <a:r>
              <a:rPr lang="en-US" sz="1800" i="1" dirty="0" smtClean="0">
                <a:solidFill>
                  <a:schemeClr val="tx2">
                    <a:lumMod val="60000"/>
                    <a:lumOff val="40000"/>
                  </a:schemeClr>
                </a:solidFill>
                <a:latin typeface="Arial Black" panose="020B0A04020102020204" pitchFamily="34" charset="0"/>
              </a:rPr>
              <a:t>EP)</a:t>
            </a:r>
            <a:r>
              <a:rPr lang="en-US" sz="1800" dirty="0">
                <a:solidFill>
                  <a:schemeClr val="tx2">
                    <a:lumMod val="60000"/>
                    <a:lumOff val="40000"/>
                  </a:schemeClr>
                </a:solidFill>
                <a:latin typeface="Arial Black" panose="020B0A04020102020204" pitchFamily="34" charset="0"/>
              </a:rPr>
              <a:t> </a:t>
            </a:r>
            <a:r>
              <a:rPr lang="en-US" sz="1800" dirty="0">
                <a:solidFill>
                  <a:schemeClr val="tx1">
                    <a:lumMod val="75000"/>
                    <a:lumOff val="25000"/>
                  </a:schemeClr>
                </a:solidFill>
                <a:latin typeface="Arial" panose="020B0604020202020204" pitchFamily="34" charset="0"/>
                <a:cs typeface="Arial" panose="020B0604020202020204" pitchFamily="34" charset="0"/>
              </a:rPr>
              <a:t>The vision for Empowered Productivity is to engage and develop our changing workforce to do their best work anywhere by offering flexible and innovative work practices and space designs to deliver on customer promises.</a:t>
            </a:r>
          </a:p>
          <a:p>
            <a:pPr>
              <a:lnSpc>
                <a:spcPct val="100000"/>
              </a:lnSpc>
            </a:pPr>
            <a:r>
              <a:rPr lang="en-US" sz="1800" dirty="0">
                <a:solidFill>
                  <a:schemeClr val="tx1">
                    <a:lumMod val="75000"/>
                    <a:lumOff val="25000"/>
                  </a:schemeClr>
                </a:solidFill>
              </a:rPr>
              <a:t> </a:t>
            </a:r>
          </a:p>
          <a:p>
            <a:pPr>
              <a:lnSpc>
                <a:spcPct val="100000"/>
              </a:lnSpc>
              <a:spcBef>
                <a:spcPts val="353"/>
              </a:spcBef>
            </a:pPr>
            <a:r>
              <a:rPr lang="en-US" sz="1800" i="1" dirty="0" smtClean="0">
                <a:solidFill>
                  <a:schemeClr val="tx1">
                    <a:lumMod val="50000"/>
                    <a:lumOff val="50000"/>
                  </a:schemeClr>
                </a:solidFill>
                <a:latin typeface="Futura Md BT" panose="020B0602020204020303" pitchFamily="34" charset="0"/>
              </a:rPr>
              <a:t> </a:t>
            </a:r>
            <a:endParaRPr lang="en-US" sz="1800" i="1" dirty="0">
              <a:solidFill>
                <a:schemeClr val="tx1">
                  <a:lumMod val="50000"/>
                  <a:lumOff val="50000"/>
                </a:schemeClr>
              </a:solidFill>
              <a:latin typeface="Futura Md BT" panose="020B0602020204020303" pitchFamily="34" charset="0"/>
            </a:endParaRPr>
          </a:p>
        </p:txBody>
      </p:sp>
      <p:sp>
        <p:nvSpPr>
          <p:cNvPr id="5" name="Title 1"/>
          <p:cNvSpPr txBox="1">
            <a:spLocks/>
          </p:cNvSpPr>
          <p:nvPr/>
        </p:nvSpPr>
        <p:spPr>
          <a:xfrm>
            <a:off x="914400" y="800100"/>
            <a:ext cx="6452347" cy="307929"/>
          </a:xfrm>
          <a:prstGeom prst="rect">
            <a:avLst/>
          </a:prstGeom>
        </p:spPr>
        <p:txBody>
          <a:bodyPr/>
          <a:lstStyle>
            <a:lvl1pPr algn="l" defTabSz="914400" rtl="0" eaLnBrk="1" latinLnBrk="0" hangingPunct="1">
              <a:lnSpc>
                <a:spcPct val="100000"/>
              </a:lnSpc>
              <a:spcBef>
                <a:spcPct val="0"/>
              </a:spcBef>
              <a:spcAft>
                <a:spcPts val="1200"/>
              </a:spcAft>
              <a:buNone/>
              <a:defRPr sz="3400" kern="1200" spc="100" baseline="0">
                <a:solidFill>
                  <a:srgbClr val="26BCD7"/>
                </a:solidFill>
                <a:latin typeface="Futura Md BT" panose="020B0602020204020303" pitchFamily="34" charset="0"/>
                <a:ea typeface="+mj-ea"/>
                <a:cs typeface="+mj-cs"/>
              </a:defRPr>
            </a:lvl1pPr>
          </a:lstStyle>
          <a:p>
            <a:r>
              <a:rPr lang="en-US" sz="2800" spc="0" dirty="0" smtClean="0">
                <a:solidFill>
                  <a:srgbClr val="50B948"/>
                </a:solidFill>
                <a:latin typeface="Arial" panose="020B0604020202020204" pitchFamily="34" charset="0"/>
                <a:cs typeface="Arial" panose="020B0604020202020204" pitchFamily="34" charset="0"/>
              </a:rPr>
              <a:t>VISION OF </a:t>
            </a:r>
            <a:r>
              <a:rPr lang="en-US" sz="2800" spc="0" dirty="0">
                <a:solidFill>
                  <a:srgbClr val="50B948"/>
                </a:solidFill>
                <a:latin typeface="Arial" panose="020B0604020202020204" pitchFamily="34" charset="0"/>
                <a:cs typeface="Arial" panose="020B0604020202020204" pitchFamily="34" charset="0"/>
              </a:rPr>
              <a:t>EMPOWERED </a:t>
            </a:r>
            <a:r>
              <a:rPr lang="en-US" sz="2800" spc="0" dirty="0" smtClean="0">
                <a:solidFill>
                  <a:srgbClr val="50B948"/>
                </a:solidFill>
                <a:latin typeface="Arial" panose="020B0604020202020204" pitchFamily="34" charset="0"/>
                <a:cs typeface="Arial" panose="020B0604020202020204" pitchFamily="34" charset="0"/>
              </a:rPr>
              <a:t>PRODUCTIVITY</a:t>
            </a:r>
            <a:endParaRPr lang="en-US" sz="2800" spc="0" dirty="0">
              <a:solidFill>
                <a:srgbClr val="50B94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63136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6553200" y="6356350"/>
            <a:ext cx="2133600" cy="365125"/>
          </a:xfrm>
        </p:spPr>
        <p:txBody>
          <a:bodyPr/>
          <a:lstStyle/>
          <a:p>
            <a:fld id="{0186965A-BA6B-4808-9A99-1956EEE1C412}" type="slidenum">
              <a:rPr lang="en-US" smtClean="0"/>
              <a:t>5</a:t>
            </a:fld>
            <a:endParaRPr lang="en-US" dirty="0"/>
          </a:p>
        </p:txBody>
      </p:sp>
      <p:sp>
        <p:nvSpPr>
          <p:cNvPr id="17" name="Title Placeholder 1"/>
          <p:cNvSpPr txBox="1">
            <a:spLocks/>
          </p:cNvSpPr>
          <p:nvPr/>
        </p:nvSpPr>
        <p:spPr>
          <a:xfrm>
            <a:off x="957439" y="1299883"/>
            <a:ext cx="7886700" cy="409061"/>
          </a:xfrm>
          <a:prstGeom prst="rect">
            <a:avLst/>
          </a:prstGeom>
        </p:spPr>
        <p:txBody>
          <a:bodyPr vert="horz" lIns="53788" tIns="26894" rIns="53788" bIns="26894" rtlCol="0" anchor="ctr">
            <a:normAutofit/>
          </a:bodyPr>
          <a:lstStyle>
            <a:lvl1pPr algn="l" defTabSz="1341150" rtl="0" eaLnBrk="1" latinLnBrk="0" hangingPunct="1">
              <a:lnSpc>
                <a:spcPct val="90000"/>
              </a:lnSpc>
              <a:spcBef>
                <a:spcPct val="0"/>
              </a:spcBef>
              <a:buNone/>
              <a:defRPr sz="4800" kern="1200">
                <a:solidFill>
                  <a:schemeClr val="tx1"/>
                </a:solidFill>
                <a:latin typeface="+mj-lt"/>
                <a:ea typeface="+mj-ea"/>
                <a:cs typeface="+mj-cs"/>
              </a:defRPr>
            </a:lvl1pPr>
          </a:lstStyle>
          <a:p>
            <a:r>
              <a:rPr lang="en-US" sz="1800" dirty="0">
                <a:solidFill>
                  <a:schemeClr val="tx1">
                    <a:lumMod val="50000"/>
                    <a:lumOff val="50000"/>
                  </a:schemeClr>
                </a:solidFill>
                <a:latin typeface="Arial Black" panose="020B0A04020102020204" pitchFamily="34" charset="0"/>
                <a:cs typeface="Arial" panose="020B0604020202020204" pitchFamily="34" charset="0"/>
              </a:rPr>
              <a:t>WHY: </a:t>
            </a:r>
            <a:r>
              <a:rPr lang="en-US" sz="1800" dirty="0">
                <a:solidFill>
                  <a:schemeClr val="tx1">
                    <a:lumMod val="50000"/>
                    <a:lumOff val="50000"/>
                  </a:schemeClr>
                </a:solidFill>
                <a:latin typeface="Arial" panose="020B0604020202020204" pitchFamily="34" charset="0"/>
                <a:cs typeface="Arial" panose="020B0604020202020204" pitchFamily="34" charset="0"/>
              </a:rPr>
              <a:t>Statement of Intent</a:t>
            </a:r>
          </a:p>
        </p:txBody>
      </p:sp>
      <p:grpSp>
        <p:nvGrpSpPr>
          <p:cNvPr id="14" name="Group 13"/>
          <p:cNvGrpSpPr/>
          <p:nvPr/>
        </p:nvGrpSpPr>
        <p:grpSpPr>
          <a:xfrm>
            <a:off x="4038600" y="907395"/>
            <a:ext cx="672800" cy="730905"/>
            <a:chOff x="849858" y="2243233"/>
            <a:chExt cx="1315168" cy="1428751"/>
          </a:xfrm>
        </p:grpSpPr>
        <p:pic>
          <p:nvPicPr>
            <p:cNvPr id="16" name="Picture 15"/>
            <p:cNvPicPr>
              <a:picLocks noChangeAspect="1"/>
            </p:cNvPicPr>
            <p:nvPr/>
          </p:nvPicPr>
          <p:blipFill rotWithShape="1">
            <a:blip r:embed="rId2" cstate="print">
              <a:lum bright="70000" contrast="-70000"/>
              <a:extLst>
                <a:ext uri="{28A0092B-C50C-407E-A947-70E740481C1C}">
                  <a14:useLocalDpi xmlns:a14="http://schemas.microsoft.com/office/drawing/2010/main" val="0"/>
                </a:ext>
              </a:extLst>
            </a:blip>
            <a:srcRect l="13667" t="8713" r="13001" b="23001"/>
            <a:stretch/>
          </p:blipFill>
          <p:spPr>
            <a:xfrm>
              <a:off x="849858" y="2243233"/>
              <a:ext cx="1315168" cy="1428751"/>
            </a:xfrm>
            <a:prstGeom prst="rect">
              <a:avLst/>
            </a:prstGeom>
          </p:spPr>
        </p:pic>
        <p:sp>
          <p:nvSpPr>
            <p:cNvPr id="18" name="Oval 17"/>
            <p:cNvSpPr/>
            <p:nvPr/>
          </p:nvSpPr>
          <p:spPr>
            <a:xfrm>
              <a:off x="1364226" y="2765323"/>
              <a:ext cx="258097" cy="560438"/>
            </a:xfrm>
            <a:prstGeom prst="ellipse">
              <a:avLst/>
            </a:prstGeom>
            <a:solidFill>
              <a:srgbClr val="727272"/>
            </a:solidFill>
            <a:ln w="12700" cap="flat" cmpd="sng" algn="ctr">
              <a:noFill/>
              <a:prstDash val="solid"/>
              <a:miter lim="800000"/>
            </a:ln>
            <a:effectLst/>
          </p:spPr>
          <p:txBody>
            <a:bodyPr rtlCol="0" anchor="ctr"/>
            <a:lstStyle/>
            <a:p>
              <a:pPr algn="ctr" defTabSz="537850">
                <a:defRPr/>
              </a:pPr>
              <a:endParaRPr lang="en-US" sz="1059" kern="0" dirty="0">
                <a:solidFill>
                  <a:prstClr val="white"/>
                </a:solidFill>
                <a:latin typeface="Calibri" panose="020F0502020204030204"/>
              </a:endParaRPr>
            </a:p>
          </p:txBody>
        </p:sp>
      </p:grpSp>
      <p:sp>
        <p:nvSpPr>
          <p:cNvPr id="10" name="Title 1"/>
          <p:cNvSpPr txBox="1">
            <a:spLocks/>
          </p:cNvSpPr>
          <p:nvPr/>
        </p:nvSpPr>
        <p:spPr>
          <a:xfrm>
            <a:off x="914400" y="800100"/>
            <a:ext cx="6452347" cy="307929"/>
          </a:xfrm>
          <a:prstGeom prst="rect">
            <a:avLst/>
          </a:prstGeom>
        </p:spPr>
        <p:txBody>
          <a:bodyPr/>
          <a:lstStyle>
            <a:lvl1pPr algn="l" defTabSz="914400" rtl="0" eaLnBrk="1" latinLnBrk="0" hangingPunct="1">
              <a:lnSpc>
                <a:spcPct val="100000"/>
              </a:lnSpc>
              <a:spcBef>
                <a:spcPct val="0"/>
              </a:spcBef>
              <a:spcAft>
                <a:spcPts val="1200"/>
              </a:spcAft>
              <a:buNone/>
              <a:defRPr sz="3400" kern="1200" spc="100" baseline="0">
                <a:solidFill>
                  <a:srgbClr val="26BCD7"/>
                </a:solidFill>
                <a:latin typeface="Futura Md BT" panose="020B0602020204020303" pitchFamily="34" charset="0"/>
                <a:ea typeface="+mj-ea"/>
                <a:cs typeface="+mj-cs"/>
              </a:defRPr>
            </a:lvl1pPr>
          </a:lstStyle>
          <a:p>
            <a:r>
              <a:rPr lang="en-US" sz="2800" spc="0" dirty="0" smtClean="0">
                <a:solidFill>
                  <a:srgbClr val="50B948"/>
                </a:solidFill>
                <a:latin typeface="Arial" panose="020B0604020202020204" pitchFamily="34" charset="0"/>
                <a:cs typeface="Arial" panose="020B0604020202020204" pitchFamily="34" charset="0"/>
              </a:rPr>
              <a:t>PURPOSE</a:t>
            </a:r>
            <a:endParaRPr lang="en-US" sz="2800" spc="0" dirty="0">
              <a:solidFill>
                <a:srgbClr val="50B948"/>
              </a:solidFill>
              <a:latin typeface="Arial" panose="020B0604020202020204" pitchFamily="34" charset="0"/>
              <a:cs typeface="Arial" panose="020B0604020202020204" pitchFamily="34" charset="0"/>
            </a:endParaRPr>
          </a:p>
        </p:txBody>
      </p:sp>
      <p:sp>
        <p:nvSpPr>
          <p:cNvPr id="15" name="TextBox 14"/>
          <p:cNvSpPr txBox="1"/>
          <p:nvPr/>
        </p:nvSpPr>
        <p:spPr>
          <a:xfrm>
            <a:off x="914400" y="1992923"/>
            <a:ext cx="8001001" cy="4420121"/>
          </a:xfrm>
          <a:prstGeom prst="rect">
            <a:avLst/>
          </a:prstGeom>
          <a:noFill/>
          <a:ln>
            <a:noFill/>
          </a:ln>
        </p:spPr>
        <p:txBody>
          <a:bodyPr wrap="square" numCol="2" rtlCol="0">
            <a:spAutoFit/>
          </a:bodyPr>
          <a:lstStyle/>
          <a:p>
            <a:pPr marL="0" lvl="1">
              <a:lnSpc>
                <a:spcPct val="114000"/>
              </a:lnSpc>
              <a:spcAft>
                <a:spcPts val="353"/>
              </a:spcAft>
            </a:pPr>
            <a:r>
              <a:rPr lang="en-US" sz="1176" dirty="0">
                <a:solidFill>
                  <a:schemeClr val="tx1">
                    <a:lumMod val="75000"/>
                    <a:lumOff val="25000"/>
                  </a:schemeClr>
                </a:solidFill>
                <a:latin typeface="Arial" panose="020B0604020202020204" pitchFamily="34" charset="0"/>
                <a:cs typeface="Arial" panose="020B0604020202020204" pitchFamily="34" charset="0"/>
              </a:rPr>
              <a:t>The nature of work is evolving at a faster pace than ever before. </a:t>
            </a:r>
            <a:r>
              <a:rPr lang="en-US" sz="1176" b="1" dirty="0">
                <a:solidFill>
                  <a:schemeClr val="tx2">
                    <a:lumMod val="60000"/>
                    <a:lumOff val="40000"/>
                  </a:schemeClr>
                </a:solidFill>
                <a:latin typeface="Arial" panose="020B0604020202020204" pitchFamily="34" charset="0"/>
                <a:cs typeface="Arial" panose="020B0604020202020204" pitchFamily="34" charset="0"/>
              </a:rPr>
              <a:t>Changing technology</a:t>
            </a:r>
            <a:r>
              <a:rPr lang="en-US" sz="1176" dirty="0">
                <a:solidFill>
                  <a:schemeClr val="tx1">
                    <a:lumMod val="75000"/>
                    <a:lumOff val="25000"/>
                  </a:schemeClr>
                </a:solidFill>
                <a:latin typeface="Arial" panose="020B0604020202020204" pitchFamily="34" charset="0"/>
                <a:cs typeface="Arial" panose="020B0604020202020204" pitchFamily="34" charset="0"/>
              </a:rPr>
              <a:t>, </a:t>
            </a:r>
            <a:r>
              <a:rPr lang="en-US" sz="1176" dirty="0" smtClean="0">
                <a:solidFill>
                  <a:schemeClr val="tx1">
                    <a:lumMod val="75000"/>
                    <a:lumOff val="25000"/>
                  </a:schemeClr>
                </a:solidFill>
                <a:latin typeface="Arial" panose="020B0604020202020204" pitchFamily="34" charset="0"/>
                <a:cs typeface="Arial" panose="020B0604020202020204" pitchFamily="34" charset="0"/>
              </a:rPr>
              <a:t>need for </a:t>
            </a:r>
            <a:r>
              <a:rPr lang="en-US" sz="1176" dirty="0">
                <a:solidFill>
                  <a:schemeClr val="tx1">
                    <a:lumMod val="75000"/>
                    <a:lumOff val="25000"/>
                  </a:schemeClr>
                </a:solidFill>
                <a:latin typeface="Arial" panose="020B0604020202020204" pitchFamily="34" charset="0"/>
                <a:cs typeface="Arial" panose="020B0604020202020204" pitchFamily="34" charset="0"/>
              </a:rPr>
              <a:t>more </a:t>
            </a:r>
            <a:r>
              <a:rPr lang="en-US" sz="1176" b="1" dirty="0">
                <a:solidFill>
                  <a:schemeClr val="tx2">
                    <a:lumMod val="60000"/>
                    <a:lumOff val="40000"/>
                  </a:schemeClr>
                </a:solidFill>
                <a:latin typeface="Arial" panose="020B0604020202020204" pitchFamily="34" charset="0"/>
                <a:cs typeface="Arial" panose="020B0604020202020204" pitchFamily="34" charset="0"/>
              </a:rPr>
              <a:t>flexibility</a:t>
            </a:r>
            <a:r>
              <a:rPr lang="en-US" sz="1176" dirty="0">
                <a:solidFill>
                  <a:schemeClr val="tx1">
                    <a:lumMod val="75000"/>
                    <a:lumOff val="25000"/>
                  </a:schemeClr>
                </a:solidFill>
                <a:latin typeface="Arial" panose="020B0604020202020204" pitchFamily="34" charset="0"/>
                <a:cs typeface="Arial" panose="020B0604020202020204" pitchFamily="34" charset="0"/>
              </a:rPr>
              <a:t>, </a:t>
            </a:r>
            <a:r>
              <a:rPr lang="en-US" sz="1176" dirty="0" smtClean="0">
                <a:solidFill>
                  <a:schemeClr val="tx1">
                    <a:lumMod val="75000"/>
                    <a:lumOff val="25000"/>
                  </a:schemeClr>
                </a:solidFill>
                <a:latin typeface="Arial" panose="020B0604020202020204" pitchFamily="34" charset="0"/>
                <a:cs typeface="Arial" panose="020B0604020202020204" pitchFamily="34" charset="0"/>
              </a:rPr>
              <a:t/>
            </a:r>
            <a:br>
              <a:rPr lang="en-US" sz="1176" dirty="0" smtClean="0">
                <a:solidFill>
                  <a:schemeClr val="tx1">
                    <a:lumMod val="75000"/>
                    <a:lumOff val="25000"/>
                  </a:schemeClr>
                </a:solidFill>
                <a:latin typeface="Arial" panose="020B0604020202020204" pitchFamily="34" charset="0"/>
                <a:cs typeface="Arial" panose="020B0604020202020204" pitchFamily="34" charset="0"/>
              </a:rPr>
            </a:br>
            <a:r>
              <a:rPr lang="en-US" sz="1176" dirty="0" smtClean="0">
                <a:solidFill>
                  <a:schemeClr val="tx1">
                    <a:lumMod val="75000"/>
                    <a:lumOff val="25000"/>
                  </a:schemeClr>
                </a:solidFill>
                <a:latin typeface="Arial" panose="020B0604020202020204" pitchFamily="34" charset="0"/>
                <a:cs typeface="Arial" panose="020B0604020202020204" pitchFamily="34" charset="0"/>
              </a:rPr>
              <a:t>cost </a:t>
            </a:r>
            <a:r>
              <a:rPr lang="en-US" sz="1176" dirty="0">
                <a:solidFill>
                  <a:schemeClr val="tx1">
                    <a:lumMod val="75000"/>
                    <a:lumOff val="25000"/>
                  </a:schemeClr>
                </a:solidFill>
                <a:latin typeface="Arial" panose="020B0604020202020204" pitchFamily="34" charset="0"/>
                <a:cs typeface="Arial" panose="020B0604020202020204" pitchFamily="34" charset="0"/>
              </a:rPr>
              <a:t>pressures, greater </a:t>
            </a:r>
            <a:r>
              <a:rPr lang="en-US" sz="1176" b="1" dirty="0">
                <a:solidFill>
                  <a:schemeClr val="tx2">
                    <a:lumMod val="60000"/>
                    <a:lumOff val="40000"/>
                  </a:schemeClr>
                </a:solidFill>
                <a:latin typeface="Arial" panose="020B0604020202020204" pitchFamily="34" charset="0"/>
                <a:cs typeface="Arial" panose="020B0604020202020204" pitchFamily="34" charset="0"/>
              </a:rPr>
              <a:t>collaboration</a:t>
            </a:r>
            <a:r>
              <a:rPr lang="en-US" sz="1176" dirty="0" smtClean="0">
                <a:solidFill>
                  <a:schemeClr val="tx1">
                    <a:lumMod val="75000"/>
                    <a:lumOff val="25000"/>
                  </a:schemeClr>
                </a:solidFill>
                <a:latin typeface="Arial" panose="020B0604020202020204" pitchFamily="34" charset="0"/>
                <a:cs typeface="Arial" panose="020B0604020202020204" pitchFamily="34" charset="0"/>
              </a:rPr>
              <a:t> and, </a:t>
            </a:r>
            <a:r>
              <a:rPr lang="en-US" sz="1176" dirty="0">
                <a:solidFill>
                  <a:schemeClr val="tx1">
                    <a:lumMod val="75000"/>
                    <a:lumOff val="25000"/>
                  </a:schemeClr>
                </a:solidFill>
                <a:latin typeface="Arial" panose="020B0604020202020204" pitchFamily="34" charset="0"/>
                <a:cs typeface="Arial" panose="020B0604020202020204" pitchFamily="34" charset="0"/>
              </a:rPr>
              <a:t>the desire for </a:t>
            </a:r>
            <a:r>
              <a:rPr lang="en-US" sz="1176" b="1" dirty="0">
                <a:solidFill>
                  <a:schemeClr val="tx2">
                    <a:lumMod val="60000"/>
                    <a:lumOff val="40000"/>
                  </a:schemeClr>
                </a:solidFill>
                <a:latin typeface="Arial" panose="020B0604020202020204" pitchFamily="34" charset="0"/>
                <a:cs typeface="Arial" panose="020B0604020202020204" pitchFamily="34" charset="0"/>
              </a:rPr>
              <a:t>sustainability</a:t>
            </a:r>
            <a:r>
              <a:rPr lang="en-US" sz="1176" dirty="0" smtClean="0">
                <a:solidFill>
                  <a:schemeClr val="tx1">
                    <a:lumMod val="75000"/>
                    <a:lumOff val="25000"/>
                  </a:schemeClr>
                </a:solidFill>
                <a:latin typeface="Arial" panose="020B0604020202020204" pitchFamily="34" charset="0"/>
                <a:cs typeface="Arial" panose="020B0604020202020204" pitchFamily="34" charset="0"/>
              </a:rPr>
              <a:t> all </a:t>
            </a:r>
            <a:r>
              <a:rPr lang="en-US" sz="1176" dirty="0">
                <a:solidFill>
                  <a:schemeClr val="tx1">
                    <a:lumMod val="75000"/>
                    <a:lumOff val="25000"/>
                  </a:schemeClr>
                </a:solidFill>
                <a:latin typeface="Arial" panose="020B0604020202020204" pitchFamily="34" charset="0"/>
                <a:cs typeface="Arial" panose="020B0604020202020204" pitchFamily="34" charset="0"/>
              </a:rPr>
              <a:t>impact how work is accomplished. Organizations today are focused on driving innovation </a:t>
            </a:r>
            <a:r>
              <a:rPr lang="en-US" sz="1176" dirty="0" smtClean="0">
                <a:solidFill>
                  <a:schemeClr val="tx1">
                    <a:lumMod val="75000"/>
                    <a:lumOff val="25000"/>
                  </a:schemeClr>
                </a:solidFill>
                <a:latin typeface="Arial" panose="020B0604020202020204" pitchFamily="34" charset="0"/>
                <a:cs typeface="Arial" panose="020B0604020202020204" pitchFamily="34" charset="0"/>
              </a:rPr>
              <a:t/>
            </a:r>
            <a:br>
              <a:rPr lang="en-US" sz="1176" dirty="0" smtClean="0">
                <a:solidFill>
                  <a:schemeClr val="tx1">
                    <a:lumMod val="75000"/>
                    <a:lumOff val="25000"/>
                  </a:schemeClr>
                </a:solidFill>
                <a:latin typeface="Arial" panose="020B0604020202020204" pitchFamily="34" charset="0"/>
                <a:cs typeface="Arial" panose="020B0604020202020204" pitchFamily="34" charset="0"/>
              </a:rPr>
            </a:br>
            <a:r>
              <a:rPr lang="en-US" sz="1176" dirty="0" smtClean="0">
                <a:solidFill>
                  <a:schemeClr val="tx1">
                    <a:lumMod val="75000"/>
                    <a:lumOff val="25000"/>
                  </a:schemeClr>
                </a:solidFill>
                <a:latin typeface="Arial" panose="020B0604020202020204" pitchFamily="34" charset="0"/>
                <a:cs typeface="Arial" panose="020B0604020202020204" pitchFamily="34" charset="0"/>
              </a:rPr>
              <a:t>and </a:t>
            </a:r>
            <a:r>
              <a:rPr lang="en-US" sz="1176" dirty="0">
                <a:solidFill>
                  <a:schemeClr val="tx1">
                    <a:lumMod val="75000"/>
                    <a:lumOff val="25000"/>
                  </a:schemeClr>
                </a:solidFill>
                <a:latin typeface="Arial" panose="020B0604020202020204" pitchFamily="34" charset="0"/>
                <a:cs typeface="Arial" panose="020B0604020202020204" pitchFamily="34" charset="0"/>
              </a:rPr>
              <a:t>productivity – and they recognize their workforce is </a:t>
            </a:r>
            <a:r>
              <a:rPr lang="en-US" sz="1176" dirty="0" smtClean="0">
                <a:solidFill>
                  <a:schemeClr val="tx1">
                    <a:lumMod val="75000"/>
                    <a:lumOff val="25000"/>
                  </a:schemeClr>
                </a:solidFill>
                <a:latin typeface="Arial" panose="020B0604020202020204" pitchFamily="34" charset="0"/>
                <a:cs typeface="Arial" panose="020B0604020202020204" pitchFamily="34" charset="0"/>
              </a:rPr>
              <a:t/>
            </a:r>
            <a:br>
              <a:rPr lang="en-US" sz="1176" dirty="0" smtClean="0">
                <a:solidFill>
                  <a:schemeClr val="tx1">
                    <a:lumMod val="75000"/>
                    <a:lumOff val="25000"/>
                  </a:schemeClr>
                </a:solidFill>
                <a:latin typeface="Arial" panose="020B0604020202020204" pitchFamily="34" charset="0"/>
                <a:cs typeface="Arial" panose="020B0604020202020204" pitchFamily="34" charset="0"/>
              </a:rPr>
            </a:br>
            <a:r>
              <a:rPr lang="en-US" sz="1176" dirty="0" smtClean="0">
                <a:solidFill>
                  <a:schemeClr val="tx1">
                    <a:lumMod val="75000"/>
                    <a:lumOff val="25000"/>
                  </a:schemeClr>
                </a:solidFill>
                <a:latin typeface="Arial" panose="020B0604020202020204" pitchFamily="34" charset="0"/>
                <a:cs typeface="Arial" panose="020B0604020202020204" pitchFamily="34" charset="0"/>
              </a:rPr>
              <a:t>the </a:t>
            </a:r>
            <a:r>
              <a:rPr lang="en-US" sz="1176" dirty="0">
                <a:solidFill>
                  <a:schemeClr val="tx1">
                    <a:lumMod val="75000"/>
                    <a:lumOff val="25000"/>
                  </a:schemeClr>
                </a:solidFill>
                <a:latin typeface="Arial" panose="020B0604020202020204" pitchFamily="34" charset="0"/>
                <a:cs typeface="Arial" panose="020B0604020202020204" pitchFamily="34" charset="0"/>
              </a:rPr>
              <a:t>source of the ability to stay competitive. Yet </a:t>
            </a:r>
            <a:r>
              <a:rPr lang="en-US" sz="1176" dirty="0" smtClean="0">
                <a:solidFill>
                  <a:schemeClr val="tx1">
                    <a:lumMod val="75000"/>
                    <a:lumOff val="25000"/>
                  </a:schemeClr>
                </a:solidFill>
                <a:latin typeface="Arial" panose="020B0604020202020204" pitchFamily="34" charset="0"/>
                <a:cs typeface="Arial" panose="020B0604020202020204" pitchFamily="34" charset="0"/>
              </a:rPr>
              <a:t>how organizations </a:t>
            </a:r>
            <a:r>
              <a:rPr lang="en-US" sz="1176" dirty="0">
                <a:solidFill>
                  <a:schemeClr val="tx1">
                    <a:lumMod val="75000"/>
                    <a:lumOff val="25000"/>
                  </a:schemeClr>
                </a:solidFill>
                <a:latin typeface="Arial" panose="020B0604020202020204" pitchFamily="34" charset="0"/>
                <a:cs typeface="Arial" panose="020B0604020202020204" pitchFamily="34" charset="0"/>
              </a:rPr>
              <a:t>support their work force hasn’t always </a:t>
            </a:r>
            <a:r>
              <a:rPr lang="en-US" sz="1176" dirty="0" smtClean="0">
                <a:solidFill>
                  <a:schemeClr val="tx1">
                    <a:lumMod val="75000"/>
                    <a:lumOff val="25000"/>
                  </a:schemeClr>
                </a:solidFill>
                <a:latin typeface="Arial" panose="020B0604020202020204" pitchFamily="34" charset="0"/>
                <a:cs typeface="Arial" panose="020B0604020202020204" pitchFamily="34" charset="0"/>
              </a:rPr>
              <a:t/>
            </a:r>
            <a:br>
              <a:rPr lang="en-US" sz="1176" dirty="0" smtClean="0">
                <a:solidFill>
                  <a:schemeClr val="tx1">
                    <a:lumMod val="75000"/>
                    <a:lumOff val="25000"/>
                  </a:schemeClr>
                </a:solidFill>
                <a:latin typeface="Arial" panose="020B0604020202020204" pitchFamily="34" charset="0"/>
                <a:cs typeface="Arial" panose="020B0604020202020204" pitchFamily="34" charset="0"/>
              </a:rPr>
            </a:br>
            <a:r>
              <a:rPr lang="en-US" sz="1176" dirty="0" smtClean="0">
                <a:solidFill>
                  <a:schemeClr val="tx1">
                    <a:lumMod val="75000"/>
                    <a:lumOff val="25000"/>
                  </a:schemeClr>
                </a:solidFill>
                <a:latin typeface="Arial" panose="020B0604020202020204" pitchFamily="34" charset="0"/>
                <a:cs typeface="Arial" panose="020B0604020202020204" pitchFamily="34" charset="0"/>
              </a:rPr>
              <a:t>kept </a:t>
            </a:r>
            <a:r>
              <a:rPr lang="en-US" sz="1176" dirty="0">
                <a:solidFill>
                  <a:schemeClr val="tx1">
                    <a:lumMod val="75000"/>
                    <a:lumOff val="25000"/>
                  </a:schemeClr>
                </a:solidFill>
                <a:latin typeface="Arial" panose="020B0604020202020204" pitchFamily="34" charset="0"/>
                <a:cs typeface="Arial" panose="020B0604020202020204" pitchFamily="34" charset="0"/>
              </a:rPr>
              <a:t>up with pace of change.</a:t>
            </a:r>
          </a:p>
          <a:p>
            <a:pPr marL="0" lvl="1">
              <a:lnSpc>
                <a:spcPct val="114000"/>
              </a:lnSpc>
              <a:spcAft>
                <a:spcPts val="353"/>
              </a:spcAft>
            </a:pPr>
            <a:endParaRPr lang="en-US" sz="1176" dirty="0">
              <a:solidFill>
                <a:schemeClr val="tx1">
                  <a:lumMod val="75000"/>
                  <a:lumOff val="25000"/>
                </a:schemeClr>
              </a:solidFill>
              <a:latin typeface="Arial" panose="020B0604020202020204" pitchFamily="34" charset="0"/>
              <a:cs typeface="Arial" panose="020B0604020202020204" pitchFamily="34" charset="0"/>
            </a:endParaRPr>
          </a:p>
          <a:p>
            <a:pPr>
              <a:lnSpc>
                <a:spcPct val="114000"/>
              </a:lnSpc>
              <a:spcAft>
                <a:spcPts val="353"/>
              </a:spcAft>
            </a:pPr>
            <a:r>
              <a:rPr lang="en-US" sz="1176" dirty="0">
                <a:solidFill>
                  <a:schemeClr val="tx1">
                    <a:lumMod val="75000"/>
                    <a:lumOff val="25000"/>
                  </a:schemeClr>
                </a:solidFill>
                <a:latin typeface="Arial" panose="020B0604020202020204" pitchFamily="34" charset="0"/>
                <a:cs typeface="Arial" panose="020B0604020202020204" pitchFamily="34" charset="0"/>
              </a:rPr>
              <a:t>This study is the first phase to determine how we work </a:t>
            </a:r>
            <a:r>
              <a:rPr lang="en-US" sz="1176" dirty="0" smtClean="0">
                <a:solidFill>
                  <a:schemeClr val="tx1">
                    <a:lumMod val="75000"/>
                    <a:lumOff val="25000"/>
                  </a:schemeClr>
                </a:solidFill>
                <a:latin typeface="Arial" panose="020B0604020202020204" pitchFamily="34" charset="0"/>
                <a:cs typeface="Arial" panose="020B0604020202020204" pitchFamily="34" charset="0"/>
              </a:rPr>
              <a:t/>
            </a:r>
            <a:br>
              <a:rPr lang="en-US" sz="1176" dirty="0" smtClean="0">
                <a:solidFill>
                  <a:schemeClr val="tx1">
                    <a:lumMod val="75000"/>
                    <a:lumOff val="25000"/>
                  </a:schemeClr>
                </a:solidFill>
                <a:latin typeface="Arial" panose="020B0604020202020204" pitchFamily="34" charset="0"/>
                <a:cs typeface="Arial" panose="020B0604020202020204" pitchFamily="34" charset="0"/>
              </a:rPr>
            </a:br>
            <a:r>
              <a:rPr lang="en-US" sz="1176" dirty="0" smtClean="0">
                <a:solidFill>
                  <a:schemeClr val="tx1">
                    <a:lumMod val="75000"/>
                    <a:lumOff val="25000"/>
                  </a:schemeClr>
                </a:solidFill>
                <a:latin typeface="Arial" panose="020B0604020202020204" pitchFamily="34" charset="0"/>
                <a:cs typeface="Arial" panose="020B0604020202020204" pitchFamily="34" charset="0"/>
              </a:rPr>
              <a:t>today </a:t>
            </a:r>
            <a:r>
              <a:rPr lang="en-US" sz="1176" dirty="0">
                <a:solidFill>
                  <a:schemeClr val="tx1">
                    <a:lumMod val="75000"/>
                    <a:lumOff val="25000"/>
                  </a:schemeClr>
                </a:solidFill>
                <a:latin typeface="Arial" panose="020B0604020202020204" pitchFamily="34" charset="0"/>
                <a:cs typeface="Arial" panose="020B0604020202020204" pitchFamily="34" charset="0"/>
              </a:rPr>
              <a:t>and consider how we will work differently in the </a:t>
            </a:r>
            <a:r>
              <a:rPr lang="en-US" sz="1176" dirty="0" smtClean="0">
                <a:solidFill>
                  <a:schemeClr val="tx1">
                    <a:lumMod val="75000"/>
                    <a:lumOff val="25000"/>
                  </a:schemeClr>
                </a:solidFill>
                <a:latin typeface="Arial" panose="020B0604020202020204" pitchFamily="34" charset="0"/>
                <a:cs typeface="Arial" panose="020B0604020202020204" pitchFamily="34" charset="0"/>
              </a:rPr>
              <a:t/>
            </a:r>
            <a:br>
              <a:rPr lang="en-US" sz="1176" dirty="0" smtClean="0">
                <a:solidFill>
                  <a:schemeClr val="tx1">
                    <a:lumMod val="75000"/>
                    <a:lumOff val="25000"/>
                  </a:schemeClr>
                </a:solidFill>
                <a:latin typeface="Arial" panose="020B0604020202020204" pitchFamily="34" charset="0"/>
                <a:cs typeface="Arial" panose="020B0604020202020204" pitchFamily="34" charset="0"/>
              </a:rPr>
            </a:br>
            <a:r>
              <a:rPr lang="en-US" sz="1176" dirty="0" smtClean="0">
                <a:solidFill>
                  <a:schemeClr val="tx1">
                    <a:lumMod val="75000"/>
                    <a:lumOff val="25000"/>
                  </a:schemeClr>
                </a:solidFill>
                <a:latin typeface="Arial" panose="020B0604020202020204" pitchFamily="34" charset="0"/>
                <a:cs typeface="Arial" panose="020B0604020202020204" pitchFamily="34" charset="0"/>
              </a:rPr>
              <a:t>years </a:t>
            </a:r>
            <a:r>
              <a:rPr lang="en-US" sz="1176" dirty="0">
                <a:solidFill>
                  <a:schemeClr val="tx1">
                    <a:lumMod val="75000"/>
                    <a:lumOff val="25000"/>
                  </a:schemeClr>
                </a:solidFill>
                <a:latin typeface="Arial" panose="020B0604020202020204" pitchFamily="34" charset="0"/>
                <a:cs typeface="Arial" panose="020B0604020202020204" pitchFamily="34" charset="0"/>
              </a:rPr>
              <a:t>ahead</a:t>
            </a:r>
            <a:r>
              <a:rPr lang="en-US" sz="1176" dirty="0" smtClean="0">
                <a:solidFill>
                  <a:schemeClr val="tx1">
                    <a:lumMod val="75000"/>
                    <a:lumOff val="25000"/>
                  </a:schemeClr>
                </a:solidFill>
                <a:latin typeface="Arial" panose="020B0604020202020204" pitchFamily="34" charset="0"/>
                <a:cs typeface="Arial" panose="020B0604020202020204" pitchFamily="34" charset="0"/>
              </a:rPr>
              <a:t>.</a:t>
            </a:r>
          </a:p>
          <a:p>
            <a:pPr>
              <a:lnSpc>
                <a:spcPct val="114000"/>
              </a:lnSpc>
              <a:spcAft>
                <a:spcPts val="353"/>
              </a:spcAft>
            </a:pPr>
            <a:endParaRPr lang="en-US" sz="1176" dirty="0">
              <a:solidFill>
                <a:schemeClr val="tx1">
                  <a:lumMod val="75000"/>
                  <a:lumOff val="25000"/>
                </a:schemeClr>
              </a:solidFill>
              <a:latin typeface="Arial" panose="020B0604020202020204" pitchFamily="34" charset="0"/>
              <a:cs typeface="Arial" panose="020B0604020202020204" pitchFamily="34" charset="0"/>
            </a:endParaRPr>
          </a:p>
          <a:p>
            <a:pPr>
              <a:lnSpc>
                <a:spcPct val="114000"/>
              </a:lnSpc>
              <a:spcAft>
                <a:spcPts val="353"/>
              </a:spcAft>
            </a:pPr>
            <a:endParaRPr lang="en-US" sz="1176" dirty="0" smtClean="0">
              <a:solidFill>
                <a:schemeClr val="tx1">
                  <a:lumMod val="75000"/>
                  <a:lumOff val="25000"/>
                </a:schemeClr>
              </a:solidFill>
              <a:latin typeface="Arial" panose="020B0604020202020204" pitchFamily="34" charset="0"/>
              <a:cs typeface="Arial" panose="020B0604020202020204" pitchFamily="34" charset="0"/>
            </a:endParaRPr>
          </a:p>
          <a:p>
            <a:pPr>
              <a:lnSpc>
                <a:spcPct val="114000"/>
              </a:lnSpc>
              <a:spcAft>
                <a:spcPts val="353"/>
              </a:spcAft>
            </a:pPr>
            <a:endParaRPr lang="en-US" sz="1176" dirty="0">
              <a:solidFill>
                <a:schemeClr val="tx1">
                  <a:lumMod val="75000"/>
                  <a:lumOff val="25000"/>
                </a:schemeClr>
              </a:solidFill>
              <a:latin typeface="Arial" panose="020B0604020202020204" pitchFamily="34" charset="0"/>
              <a:cs typeface="Arial" panose="020B0604020202020204" pitchFamily="34" charset="0"/>
            </a:endParaRPr>
          </a:p>
          <a:p>
            <a:pPr>
              <a:lnSpc>
                <a:spcPct val="114000"/>
              </a:lnSpc>
              <a:spcAft>
                <a:spcPts val="353"/>
              </a:spcAft>
            </a:pPr>
            <a:endParaRPr lang="en-US" sz="1176" dirty="0">
              <a:solidFill>
                <a:schemeClr val="tx1">
                  <a:lumMod val="75000"/>
                  <a:lumOff val="25000"/>
                </a:schemeClr>
              </a:solidFill>
              <a:latin typeface="Arial" panose="020B0604020202020204" pitchFamily="34" charset="0"/>
              <a:cs typeface="Arial" panose="020B0604020202020204" pitchFamily="34" charset="0"/>
            </a:endParaRPr>
          </a:p>
          <a:p>
            <a:pPr>
              <a:lnSpc>
                <a:spcPct val="114000"/>
              </a:lnSpc>
              <a:spcAft>
                <a:spcPts val="353"/>
              </a:spcAft>
            </a:pPr>
            <a:endParaRPr lang="en-US" sz="1176" dirty="0" smtClean="0">
              <a:solidFill>
                <a:schemeClr val="tx1">
                  <a:lumMod val="75000"/>
                  <a:lumOff val="25000"/>
                </a:schemeClr>
              </a:solidFill>
              <a:latin typeface="Arial" panose="020B0604020202020204" pitchFamily="34" charset="0"/>
              <a:cs typeface="Arial" panose="020B0604020202020204" pitchFamily="34" charset="0"/>
            </a:endParaRPr>
          </a:p>
          <a:p>
            <a:pPr>
              <a:lnSpc>
                <a:spcPct val="114000"/>
              </a:lnSpc>
              <a:spcAft>
                <a:spcPts val="353"/>
              </a:spcAft>
            </a:pPr>
            <a:endParaRPr lang="en-US" sz="1176" dirty="0">
              <a:solidFill>
                <a:schemeClr val="tx1">
                  <a:lumMod val="75000"/>
                  <a:lumOff val="25000"/>
                </a:schemeClr>
              </a:solidFill>
              <a:latin typeface="Arial" panose="020B0604020202020204" pitchFamily="34" charset="0"/>
              <a:cs typeface="Arial" panose="020B0604020202020204" pitchFamily="34" charset="0"/>
            </a:endParaRPr>
          </a:p>
          <a:p>
            <a:pPr fontAlgn="ctr">
              <a:lnSpc>
                <a:spcPct val="114000"/>
              </a:lnSpc>
              <a:spcAft>
                <a:spcPts val="353"/>
              </a:spcAft>
            </a:pPr>
            <a:r>
              <a:rPr lang="en-US" sz="1176" dirty="0">
                <a:solidFill>
                  <a:schemeClr val="tx1">
                    <a:lumMod val="75000"/>
                    <a:lumOff val="25000"/>
                  </a:schemeClr>
                </a:solidFill>
                <a:latin typeface="Arial" panose="020B0604020202020204" pitchFamily="34" charset="0"/>
                <a:cs typeface="Arial" panose="020B0604020202020204" pitchFamily="34" charset="0"/>
              </a:rPr>
              <a:t>The purpose of this initial project initiated by Real Estate is to gather and analyze data associated with employee utilization of company </a:t>
            </a:r>
            <a:r>
              <a:rPr lang="en-US" sz="1176" dirty="0" smtClean="0">
                <a:solidFill>
                  <a:schemeClr val="tx1">
                    <a:lumMod val="75000"/>
                    <a:lumOff val="25000"/>
                  </a:schemeClr>
                </a:solidFill>
                <a:latin typeface="Arial" panose="020B0604020202020204" pitchFamily="34" charset="0"/>
                <a:cs typeface="Arial" panose="020B0604020202020204" pitchFamily="34" charset="0"/>
              </a:rPr>
              <a:t>occupied office </a:t>
            </a:r>
            <a:r>
              <a:rPr lang="en-US" sz="1176" dirty="0">
                <a:solidFill>
                  <a:schemeClr val="tx1">
                    <a:lumMod val="75000"/>
                    <a:lumOff val="25000"/>
                  </a:schemeClr>
                </a:solidFill>
                <a:latin typeface="Arial" panose="020B0604020202020204" pitchFamily="34" charset="0"/>
                <a:cs typeface="Arial" panose="020B0604020202020204" pitchFamily="34" charset="0"/>
              </a:rPr>
              <a:t>space. Specifically, Duke Energy is targeting </a:t>
            </a:r>
            <a:r>
              <a:rPr lang="en-US" sz="1176" dirty="0" smtClean="0">
                <a:solidFill>
                  <a:schemeClr val="tx1">
                    <a:lumMod val="75000"/>
                    <a:lumOff val="25000"/>
                  </a:schemeClr>
                </a:solidFill>
                <a:latin typeface="Arial" panose="020B0604020202020204" pitchFamily="34" charset="0"/>
                <a:cs typeface="Arial" panose="020B0604020202020204" pitchFamily="34" charset="0"/>
              </a:rPr>
              <a:t>their four </a:t>
            </a:r>
            <a:r>
              <a:rPr lang="en-US" sz="1176" dirty="0">
                <a:solidFill>
                  <a:schemeClr val="tx1">
                    <a:lumMod val="75000"/>
                    <a:lumOff val="25000"/>
                  </a:schemeClr>
                </a:solidFill>
                <a:latin typeface="Arial" panose="020B0604020202020204" pitchFamily="34" charset="0"/>
                <a:cs typeface="Arial" panose="020B0604020202020204" pitchFamily="34" charset="0"/>
              </a:rPr>
              <a:t>downtown Charlotte </a:t>
            </a:r>
            <a:r>
              <a:rPr lang="en-US" sz="1176" dirty="0" smtClean="0">
                <a:solidFill>
                  <a:schemeClr val="tx1">
                    <a:lumMod val="75000"/>
                    <a:lumOff val="25000"/>
                  </a:schemeClr>
                </a:solidFill>
                <a:latin typeface="Arial" panose="020B0604020202020204" pitchFamily="34" charset="0"/>
                <a:cs typeface="Arial" panose="020B0604020202020204" pitchFamily="34" charset="0"/>
              </a:rPr>
              <a:t>locations housing </a:t>
            </a:r>
            <a:r>
              <a:rPr lang="en-US" sz="1176" dirty="0">
                <a:solidFill>
                  <a:schemeClr val="tx1">
                    <a:lumMod val="75000"/>
                    <a:lumOff val="25000"/>
                  </a:schemeClr>
                </a:solidFill>
                <a:latin typeface="Arial" panose="020B0604020202020204" pitchFamily="34" charset="0"/>
                <a:cs typeface="Arial" panose="020B0604020202020204" pitchFamily="34" charset="0"/>
              </a:rPr>
              <a:t>nearly 6,000 </a:t>
            </a:r>
            <a:r>
              <a:rPr lang="en-US" sz="1176" dirty="0" smtClean="0">
                <a:solidFill>
                  <a:schemeClr val="tx1">
                    <a:lumMod val="75000"/>
                    <a:lumOff val="25000"/>
                  </a:schemeClr>
                </a:solidFill>
                <a:latin typeface="Arial" panose="020B0604020202020204" pitchFamily="34" charset="0"/>
                <a:cs typeface="Arial" panose="020B0604020202020204" pitchFamily="34" charset="0"/>
              </a:rPr>
              <a:t>workers (employees </a:t>
            </a:r>
            <a:r>
              <a:rPr lang="en-US" sz="1176" dirty="0">
                <a:solidFill>
                  <a:schemeClr val="tx1">
                    <a:lumMod val="75000"/>
                    <a:lumOff val="25000"/>
                  </a:schemeClr>
                </a:solidFill>
                <a:latin typeface="Arial" panose="020B0604020202020204" pitchFamily="34" charset="0"/>
                <a:cs typeface="Arial" panose="020B0604020202020204" pitchFamily="34" charset="0"/>
              </a:rPr>
              <a:t>and contingent workers) as </a:t>
            </a:r>
            <a:r>
              <a:rPr lang="en-US" sz="1176" dirty="0" smtClean="0">
                <a:solidFill>
                  <a:schemeClr val="tx1">
                    <a:lumMod val="75000"/>
                    <a:lumOff val="25000"/>
                  </a:schemeClr>
                </a:solidFill>
                <a:latin typeface="Arial" panose="020B0604020202020204" pitchFamily="34" charset="0"/>
                <a:cs typeface="Arial" panose="020B0604020202020204" pitchFamily="34" charset="0"/>
              </a:rPr>
              <a:t>a </a:t>
            </a:r>
            <a:r>
              <a:rPr lang="en-US" sz="1176" dirty="0">
                <a:solidFill>
                  <a:schemeClr val="tx1">
                    <a:lumMod val="75000"/>
                    <a:lumOff val="25000"/>
                  </a:schemeClr>
                </a:solidFill>
                <a:latin typeface="Arial" panose="020B0604020202020204" pitchFamily="34" charset="0"/>
                <a:cs typeface="Arial" panose="020B0604020202020204" pitchFamily="34" charset="0"/>
              </a:rPr>
              <a:t>test area to study employee behavior in the use of </a:t>
            </a:r>
            <a:r>
              <a:rPr lang="en-US" sz="1176" dirty="0" smtClean="0">
                <a:solidFill>
                  <a:schemeClr val="tx1">
                    <a:lumMod val="75000"/>
                    <a:lumOff val="25000"/>
                  </a:schemeClr>
                </a:solidFill>
                <a:latin typeface="Arial" panose="020B0604020202020204" pitchFamily="34" charset="0"/>
                <a:cs typeface="Arial" panose="020B0604020202020204" pitchFamily="34" charset="0"/>
              </a:rPr>
              <a:t>office and </a:t>
            </a:r>
            <a:r>
              <a:rPr lang="en-US" sz="1176" dirty="0">
                <a:solidFill>
                  <a:schemeClr val="tx1">
                    <a:lumMod val="75000"/>
                    <a:lumOff val="25000"/>
                  </a:schemeClr>
                </a:solidFill>
                <a:latin typeface="Arial" panose="020B0604020202020204" pitchFamily="34" charset="0"/>
                <a:cs typeface="Arial" panose="020B0604020202020204" pitchFamily="34" charset="0"/>
              </a:rPr>
              <a:t>common work area space. We will utilize Duke Energy worker mobility data,  industry benchmarking </a:t>
            </a:r>
            <a:r>
              <a:rPr lang="en-US" sz="1176" dirty="0" smtClean="0">
                <a:solidFill>
                  <a:schemeClr val="tx1">
                    <a:lumMod val="75000"/>
                    <a:lumOff val="25000"/>
                  </a:schemeClr>
                </a:solidFill>
                <a:latin typeface="Arial" panose="020B0604020202020204" pitchFamily="34" charset="0"/>
                <a:cs typeface="Arial" panose="020B0604020202020204" pitchFamily="34" charset="0"/>
              </a:rPr>
              <a:t>information, best </a:t>
            </a:r>
            <a:r>
              <a:rPr lang="en-US" sz="1176" dirty="0">
                <a:solidFill>
                  <a:schemeClr val="tx1">
                    <a:lumMod val="75000"/>
                    <a:lumOff val="25000"/>
                  </a:schemeClr>
                </a:solidFill>
                <a:latin typeface="Arial" panose="020B0604020202020204" pitchFamily="34" charset="0"/>
                <a:cs typeface="Arial" panose="020B0604020202020204" pitchFamily="34" charset="0"/>
              </a:rPr>
              <a:t>practices from leading companies in human capital mobility and a depth of knowledge associated with Occupancy Planning to draw conclusions and recommendations on the optimal Workplace Occupancy </a:t>
            </a:r>
            <a:r>
              <a:rPr lang="en-US" sz="1176" dirty="0" smtClean="0">
                <a:solidFill>
                  <a:schemeClr val="tx1">
                    <a:lumMod val="75000"/>
                    <a:lumOff val="25000"/>
                  </a:schemeClr>
                </a:solidFill>
                <a:latin typeface="Arial" panose="020B0604020202020204" pitchFamily="34" charset="0"/>
                <a:cs typeface="Arial" panose="020B0604020202020204" pitchFamily="34" charset="0"/>
              </a:rPr>
              <a:t>and </a:t>
            </a:r>
            <a:r>
              <a:rPr lang="en-US" sz="1176" dirty="0">
                <a:solidFill>
                  <a:schemeClr val="tx1">
                    <a:lumMod val="75000"/>
                    <a:lumOff val="25000"/>
                  </a:schemeClr>
                </a:solidFill>
                <a:latin typeface="Arial" panose="020B0604020202020204" pitchFamily="34" charset="0"/>
                <a:cs typeface="Arial" panose="020B0604020202020204" pitchFamily="34" charset="0"/>
              </a:rPr>
              <a:t>Design Strategy for </a:t>
            </a:r>
            <a:r>
              <a:rPr lang="en-US" sz="1176" dirty="0" smtClean="0">
                <a:solidFill>
                  <a:schemeClr val="tx1">
                    <a:lumMod val="75000"/>
                    <a:lumOff val="25000"/>
                  </a:schemeClr>
                </a:solidFill>
                <a:latin typeface="Arial" panose="020B0604020202020204" pitchFamily="34" charset="0"/>
                <a:cs typeface="Arial" panose="020B0604020202020204" pitchFamily="34" charset="0"/>
              </a:rPr>
              <a:t/>
            </a:r>
            <a:br>
              <a:rPr lang="en-US" sz="1176" dirty="0" smtClean="0">
                <a:solidFill>
                  <a:schemeClr val="tx1">
                    <a:lumMod val="75000"/>
                    <a:lumOff val="25000"/>
                  </a:schemeClr>
                </a:solidFill>
                <a:latin typeface="Arial" panose="020B0604020202020204" pitchFamily="34" charset="0"/>
                <a:cs typeface="Arial" panose="020B0604020202020204" pitchFamily="34" charset="0"/>
              </a:rPr>
            </a:br>
            <a:r>
              <a:rPr lang="en-US" sz="1176" dirty="0" smtClean="0">
                <a:solidFill>
                  <a:schemeClr val="tx1">
                    <a:lumMod val="75000"/>
                    <a:lumOff val="25000"/>
                  </a:schemeClr>
                </a:solidFill>
                <a:latin typeface="Arial" panose="020B0604020202020204" pitchFamily="34" charset="0"/>
                <a:cs typeface="Arial" panose="020B0604020202020204" pitchFamily="34" charset="0"/>
              </a:rPr>
              <a:t>Duke </a:t>
            </a:r>
            <a:r>
              <a:rPr lang="en-US" sz="1176" dirty="0">
                <a:solidFill>
                  <a:schemeClr val="tx1">
                    <a:lumMod val="75000"/>
                    <a:lumOff val="25000"/>
                  </a:schemeClr>
                </a:solidFill>
                <a:latin typeface="Arial" panose="020B0604020202020204" pitchFamily="34" charset="0"/>
                <a:cs typeface="Arial" panose="020B0604020202020204" pitchFamily="34" charset="0"/>
              </a:rPr>
              <a:t>Energy.</a:t>
            </a:r>
          </a:p>
          <a:p>
            <a:pPr fontAlgn="ctr">
              <a:lnSpc>
                <a:spcPct val="114000"/>
              </a:lnSpc>
            </a:pPr>
            <a:endParaRPr lang="en-US" sz="1412"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570885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294967295"/>
          </p:nvPr>
        </p:nvSpPr>
        <p:spPr>
          <a:xfrm>
            <a:off x="6553200" y="6356350"/>
            <a:ext cx="2133600" cy="365125"/>
          </a:xfrm>
        </p:spPr>
        <p:txBody>
          <a:bodyPr/>
          <a:lstStyle/>
          <a:p>
            <a:fld id="{0186965A-BA6B-4808-9A99-1956EEE1C412}" type="slidenum">
              <a:rPr lang="en-US" smtClean="0"/>
              <a:pPr/>
              <a:t>6</a:t>
            </a:fld>
            <a:endParaRPr lang="en-US" dirty="0"/>
          </a:p>
        </p:txBody>
      </p:sp>
      <p:sp>
        <p:nvSpPr>
          <p:cNvPr id="8" name="Title 1"/>
          <p:cNvSpPr txBox="1">
            <a:spLocks/>
          </p:cNvSpPr>
          <p:nvPr/>
        </p:nvSpPr>
        <p:spPr>
          <a:xfrm>
            <a:off x="914400" y="800100"/>
            <a:ext cx="6452347" cy="307929"/>
          </a:xfrm>
          <a:prstGeom prst="rect">
            <a:avLst/>
          </a:prstGeom>
        </p:spPr>
        <p:txBody>
          <a:bodyPr/>
          <a:lstStyle>
            <a:lvl1pPr algn="l" defTabSz="914400" rtl="0" eaLnBrk="1" latinLnBrk="0" hangingPunct="1">
              <a:lnSpc>
                <a:spcPct val="100000"/>
              </a:lnSpc>
              <a:spcBef>
                <a:spcPct val="0"/>
              </a:spcBef>
              <a:spcAft>
                <a:spcPts val="1200"/>
              </a:spcAft>
              <a:buNone/>
              <a:defRPr sz="3400" kern="1200" spc="100" baseline="0">
                <a:solidFill>
                  <a:srgbClr val="26BCD7"/>
                </a:solidFill>
                <a:latin typeface="Futura Md BT" panose="020B0602020204020303" pitchFamily="34" charset="0"/>
                <a:ea typeface="+mj-ea"/>
                <a:cs typeface="+mj-cs"/>
              </a:defRPr>
            </a:lvl1pPr>
          </a:lstStyle>
          <a:p>
            <a:r>
              <a:rPr lang="en-US" sz="2800" spc="0" dirty="0">
                <a:solidFill>
                  <a:srgbClr val="50B948"/>
                </a:solidFill>
                <a:latin typeface="Arial" panose="020B0604020202020204" pitchFamily="34" charset="0"/>
                <a:cs typeface="Arial" panose="020B0604020202020204" pitchFamily="34" charset="0"/>
              </a:rPr>
              <a:t>BACKGROUND</a:t>
            </a:r>
          </a:p>
        </p:txBody>
      </p:sp>
      <p:sp>
        <p:nvSpPr>
          <p:cNvPr id="11" name="TextBox 10"/>
          <p:cNvSpPr txBox="1"/>
          <p:nvPr/>
        </p:nvSpPr>
        <p:spPr>
          <a:xfrm>
            <a:off x="914399" y="1996831"/>
            <a:ext cx="8001001" cy="4420121"/>
          </a:xfrm>
          <a:prstGeom prst="rect">
            <a:avLst/>
          </a:prstGeom>
          <a:noFill/>
          <a:ln>
            <a:noFill/>
          </a:ln>
        </p:spPr>
        <p:txBody>
          <a:bodyPr wrap="square" numCol="2" rtlCol="0">
            <a:spAutoFit/>
          </a:bodyPr>
          <a:lstStyle/>
          <a:p>
            <a:pPr marL="0" lvl="1">
              <a:lnSpc>
                <a:spcPct val="114000"/>
              </a:lnSpc>
              <a:spcAft>
                <a:spcPts val="353"/>
              </a:spcAft>
            </a:pPr>
            <a:r>
              <a:rPr lang="en-US" sz="1176" dirty="0">
                <a:solidFill>
                  <a:schemeClr val="tx1">
                    <a:lumMod val="65000"/>
                    <a:lumOff val="35000"/>
                  </a:schemeClr>
                </a:solidFill>
                <a:latin typeface="Arial" panose="020B0604020202020204" pitchFamily="34" charset="0"/>
                <a:cs typeface="Arial" panose="020B0604020202020204" pitchFamily="34" charset="0"/>
              </a:rPr>
              <a:t>Duke Energy has experienced significant </a:t>
            </a:r>
            <a:r>
              <a:rPr lang="en-US" sz="1176" b="1" dirty="0">
                <a:solidFill>
                  <a:schemeClr val="tx2">
                    <a:lumMod val="60000"/>
                    <a:lumOff val="40000"/>
                  </a:schemeClr>
                </a:solidFill>
                <a:latin typeface="Arial" panose="020B0604020202020204" pitchFamily="34" charset="0"/>
                <a:cs typeface="Arial" panose="020B0604020202020204" pitchFamily="34" charset="0"/>
              </a:rPr>
              <a:t>worker growth </a:t>
            </a:r>
            <a:r>
              <a:rPr lang="en-US" sz="1176" dirty="0">
                <a:solidFill>
                  <a:schemeClr val="tx1">
                    <a:lumMod val="65000"/>
                    <a:lumOff val="35000"/>
                  </a:schemeClr>
                </a:solidFill>
                <a:latin typeface="Arial" panose="020B0604020202020204" pitchFamily="34" charset="0"/>
                <a:cs typeface="Arial" panose="020B0604020202020204" pitchFamily="34" charset="0"/>
              </a:rPr>
              <a:t>over the last several years through a series of mergers </a:t>
            </a:r>
            <a:r>
              <a:rPr lang="en-US" sz="1176" dirty="0" smtClean="0">
                <a:solidFill>
                  <a:schemeClr val="tx1">
                    <a:lumMod val="65000"/>
                    <a:lumOff val="35000"/>
                  </a:schemeClr>
                </a:solidFill>
                <a:latin typeface="Arial" panose="020B0604020202020204" pitchFamily="34" charset="0"/>
                <a:cs typeface="Arial" panose="020B0604020202020204" pitchFamily="34" charset="0"/>
              </a:rPr>
              <a:t/>
            </a:r>
            <a:br>
              <a:rPr lang="en-US" sz="1176" dirty="0" smtClean="0">
                <a:solidFill>
                  <a:schemeClr val="tx1">
                    <a:lumMod val="65000"/>
                    <a:lumOff val="35000"/>
                  </a:schemeClr>
                </a:solidFill>
                <a:latin typeface="Arial" panose="020B0604020202020204" pitchFamily="34" charset="0"/>
                <a:cs typeface="Arial" panose="020B0604020202020204" pitchFamily="34" charset="0"/>
              </a:rPr>
            </a:br>
            <a:r>
              <a:rPr lang="en-US" sz="1176" dirty="0" smtClean="0">
                <a:solidFill>
                  <a:schemeClr val="tx1">
                    <a:lumMod val="65000"/>
                    <a:lumOff val="35000"/>
                  </a:schemeClr>
                </a:solidFill>
                <a:latin typeface="Arial" panose="020B0604020202020204" pitchFamily="34" charset="0"/>
                <a:cs typeface="Arial" panose="020B0604020202020204" pitchFamily="34" charset="0"/>
              </a:rPr>
              <a:t>and </a:t>
            </a:r>
            <a:r>
              <a:rPr lang="en-US" sz="1176" dirty="0">
                <a:solidFill>
                  <a:schemeClr val="tx1">
                    <a:lumMod val="65000"/>
                    <a:lumOff val="35000"/>
                  </a:schemeClr>
                </a:solidFill>
                <a:latin typeface="Arial" panose="020B0604020202020204" pitchFamily="34" charset="0"/>
                <a:cs typeface="Arial" panose="020B0604020202020204" pitchFamily="34" charset="0"/>
              </a:rPr>
              <a:t>acquisitions.  As a result of this growth and in an attempt to leverage the synergies associated with consolidation, many employees have been relocated to </a:t>
            </a:r>
            <a:r>
              <a:rPr lang="en-US" sz="1176" dirty="0" smtClean="0">
                <a:solidFill>
                  <a:schemeClr val="tx1">
                    <a:lumMod val="65000"/>
                    <a:lumOff val="35000"/>
                  </a:schemeClr>
                </a:solidFill>
                <a:latin typeface="Arial" panose="020B0604020202020204" pitchFamily="34" charset="0"/>
                <a:cs typeface="Arial" panose="020B0604020202020204" pitchFamily="34" charset="0"/>
              </a:rPr>
              <a:t/>
            </a:r>
            <a:br>
              <a:rPr lang="en-US" sz="1176" dirty="0" smtClean="0">
                <a:solidFill>
                  <a:schemeClr val="tx1">
                    <a:lumMod val="65000"/>
                    <a:lumOff val="35000"/>
                  </a:schemeClr>
                </a:solidFill>
                <a:latin typeface="Arial" panose="020B0604020202020204" pitchFamily="34" charset="0"/>
                <a:cs typeface="Arial" panose="020B0604020202020204" pitchFamily="34" charset="0"/>
              </a:rPr>
            </a:br>
            <a:r>
              <a:rPr lang="en-US" sz="1176" dirty="0" smtClean="0">
                <a:solidFill>
                  <a:schemeClr val="tx1">
                    <a:lumMod val="65000"/>
                    <a:lumOff val="35000"/>
                  </a:schemeClr>
                </a:solidFill>
                <a:latin typeface="Arial" panose="020B0604020202020204" pitchFamily="34" charset="0"/>
                <a:cs typeface="Arial" panose="020B0604020202020204" pitchFamily="34" charset="0"/>
              </a:rPr>
              <a:t>the </a:t>
            </a:r>
            <a:r>
              <a:rPr lang="en-US" sz="1176" dirty="0">
                <a:solidFill>
                  <a:schemeClr val="tx1">
                    <a:lumMod val="65000"/>
                    <a:lumOff val="35000"/>
                  </a:schemeClr>
                </a:solidFill>
                <a:latin typeface="Arial" panose="020B0604020202020204" pitchFamily="34" charset="0"/>
                <a:cs typeface="Arial" panose="020B0604020202020204" pitchFamily="34" charset="0"/>
              </a:rPr>
              <a:t>Charlotte area.  Currently, there are nearly </a:t>
            </a:r>
            <a:r>
              <a:rPr lang="en-US" sz="1176" b="1" dirty="0">
                <a:solidFill>
                  <a:schemeClr val="tx2">
                    <a:lumMod val="60000"/>
                    <a:lumOff val="40000"/>
                  </a:schemeClr>
                </a:solidFill>
                <a:latin typeface="Arial" panose="020B0604020202020204" pitchFamily="34" charset="0"/>
                <a:cs typeface="Arial" panose="020B0604020202020204" pitchFamily="34" charset="0"/>
              </a:rPr>
              <a:t>6,000 workers </a:t>
            </a:r>
            <a:r>
              <a:rPr lang="en-US" sz="1176" dirty="0">
                <a:solidFill>
                  <a:schemeClr val="tx1">
                    <a:lumMod val="65000"/>
                    <a:lumOff val="35000"/>
                  </a:schemeClr>
                </a:solidFill>
                <a:latin typeface="Arial" panose="020B0604020202020204" pitchFamily="34" charset="0"/>
                <a:cs typeface="Arial" panose="020B0604020202020204" pitchFamily="34" charset="0"/>
              </a:rPr>
              <a:t>assigned to the metro-Charlotte area in four corporate facilities as a reporting location.  This growth combined with temporary assignments with contingent workers for project activities and employees working in these facilities on short term assignments from across </a:t>
            </a:r>
            <a:r>
              <a:rPr lang="en-US" sz="1176" dirty="0" smtClean="0">
                <a:solidFill>
                  <a:schemeClr val="tx1">
                    <a:lumMod val="65000"/>
                    <a:lumOff val="35000"/>
                  </a:schemeClr>
                </a:solidFill>
                <a:latin typeface="Arial" panose="020B0604020202020204" pitchFamily="34" charset="0"/>
                <a:cs typeface="Arial" panose="020B0604020202020204" pitchFamily="34" charset="0"/>
              </a:rPr>
              <a:t/>
            </a:r>
            <a:br>
              <a:rPr lang="en-US" sz="1176" dirty="0" smtClean="0">
                <a:solidFill>
                  <a:schemeClr val="tx1">
                    <a:lumMod val="65000"/>
                    <a:lumOff val="35000"/>
                  </a:schemeClr>
                </a:solidFill>
                <a:latin typeface="Arial" panose="020B0604020202020204" pitchFamily="34" charset="0"/>
                <a:cs typeface="Arial" panose="020B0604020202020204" pitchFamily="34" charset="0"/>
              </a:rPr>
            </a:br>
            <a:r>
              <a:rPr lang="en-US" sz="1176" dirty="0" smtClean="0">
                <a:solidFill>
                  <a:schemeClr val="tx1">
                    <a:lumMod val="65000"/>
                    <a:lumOff val="35000"/>
                  </a:schemeClr>
                </a:solidFill>
                <a:latin typeface="Arial" panose="020B0604020202020204" pitchFamily="34" charset="0"/>
                <a:cs typeface="Arial" panose="020B0604020202020204" pitchFamily="34" charset="0"/>
              </a:rPr>
              <a:t>the </a:t>
            </a:r>
            <a:r>
              <a:rPr lang="en-US" sz="1176" dirty="0">
                <a:solidFill>
                  <a:schemeClr val="tx1">
                    <a:lumMod val="65000"/>
                    <a:lumOff val="35000"/>
                  </a:schemeClr>
                </a:solidFill>
                <a:latin typeface="Arial" panose="020B0604020202020204" pitchFamily="34" charset="0"/>
                <a:cs typeface="Arial" panose="020B0604020202020204" pitchFamily="34" charset="0"/>
              </a:rPr>
              <a:t>service territory has placed a strain on existing company facilities that cannot be sustained.  In addition, Duke Energy desires to </a:t>
            </a:r>
            <a:r>
              <a:rPr lang="en-US" sz="1176" b="1" dirty="0">
                <a:solidFill>
                  <a:schemeClr val="tx2">
                    <a:lumMod val="60000"/>
                    <a:lumOff val="40000"/>
                  </a:schemeClr>
                </a:solidFill>
                <a:latin typeface="Arial" panose="020B0604020202020204" pitchFamily="34" charset="0"/>
                <a:cs typeface="Arial" panose="020B0604020202020204" pitchFamily="34" charset="0"/>
              </a:rPr>
              <a:t>increase worker engagement </a:t>
            </a:r>
            <a:r>
              <a:rPr lang="en-US" sz="1176" b="1" dirty="0" smtClean="0">
                <a:solidFill>
                  <a:schemeClr val="tx2">
                    <a:lumMod val="60000"/>
                    <a:lumOff val="40000"/>
                  </a:schemeClr>
                </a:solidFill>
                <a:latin typeface="Arial" panose="020B0604020202020204" pitchFamily="34" charset="0"/>
                <a:cs typeface="Arial" panose="020B0604020202020204" pitchFamily="34" charset="0"/>
              </a:rPr>
              <a:t/>
            </a:r>
            <a:br>
              <a:rPr lang="en-US" sz="1176" b="1" dirty="0" smtClean="0">
                <a:solidFill>
                  <a:schemeClr val="tx2">
                    <a:lumMod val="60000"/>
                    <a:lumOff val="40000"/>
                  </a:schemeClr>
                </a:solidFill>
                <a:latin typeface="Arial" panose="020B0604020202020204" pitchFamily="34" charset="0"/>
                <a:cs typeface="Arial" panose="020B0604020202020204" pitchFamily="34" charset="0"/>
              </a:rPr>
            </a:br>
            <a:r>
              <a:rPr lang="en-US" sz="1176" dirty="0" smtClean="0">
                <a:solidFill>
                  <a:schemeClr val="tx1">
                    <a:lumMod val="65000"/>
                    <a:lumOff val="35000"/>
                  </a:schemeClr>
                </a:solidFill>
                <a:latin typeface="Arial" panose="020B0604020202020204" pitchFamily="34" charset="0"/>
                <a:cs typeface="Arial" panose="020B0604020202020204" pitchFamily="34" charset="0"/>
              </a:rPr>
              <a:t>in the </a:t>
            </a:r>
            <a:r>
              <a:rPr lang="en-US" sz="1176" dirty="0">
                <a:solidFill>
                  <a:schemeClr val="tx1">
                    <a:lumMod val="65000"/>
                    <a:lumOff val="35000"/>
                  </a:schemeClr>
                </a:solidFill>
                <a:latin typeface="Arial" panose="020B0604020202020204" pitchFamily="34" charset="0"/>
                <a:cs typeface="Arial" panose="020B0604020202020204" pitchFamily="34" charset="0"/>
              </a:rPr>
              <a:t>workplace as a means toward </a:t>
            </a:r>
            <a:r>
              <a:rPr lang="en-US" sz="1176" b="1" dirty="0">
                <a:solidFill>
                  <a:schemeClr val="tx2">
                    <a:lumMod val="60000"/>
                    <a:lumOff val="40000"/>
                  </a:schemeClr>
                </a:solidFill>
                <a:latin typeface="Arial" panose="020B0604020202020204" pitchFamily="34" charset="0"/>
                <a:cs typeface="Arial" panose="020B0604020202020204" pitchFamily="34" charset="0"/>
              </a:rPr>
              <a:t>improving</a:t>
            </a:r>
            <a:r>
              <a:rPr lang="en-US" sz="1176" dirty="0">
                <a:solidFill>
                  <a:schemeClr val="tx1">
                    <a:lumMod val="75000"/>
                    <a:lumOff val="25000"/>
                  </a:schemeClr>
                </a:solidFill>
                <a:latin typeface="Arial" panose="020B0604020202020204" pitchFamily="34" charset="0"/>
                <a:cs typeface="Arial" panose="020B0604020202020204" pitchFamily="34" charset="0"/>
              </a:rPr>
              <a:t> </a:t>
            </a:r>
            <a:r>
              <a:rPr lang="en-US" sz="1176" dirty="0">
                <a:solidFill>
                  <a:schemeClr val="tx1">
                    <a:lumMod val="65000"/>
                    <a:lumOff val="35000"/>
                  </a:schemeClr>
                </a:solidFill>
                <a:latin typeface="Arial" panose="020B0604020202020204" pitchFamily="34" charset="0"/>
                <a:cs typeface="Arial" panose="020B0604020202020204" pitchFamily="34" charset="0"/>
              </a:rPr>
              <a:t>worker</a:t>
            </a:r>
            <a:r>
              <a:rPr lang="en-US" sz="1176" dirty="0">
                <a:solidFill>
                  <a:schemeClr val="tx1">
                    <a:lumMod val="75000"/>
                    <a:lumOff val="25000"/>
                  </a:schemeClr>
                </a:solidFill>
                <a:latin typeface="Arial" panose="020B0604020202020204" pitchFamily="34" charset="0"/>
                <a:cs typeface="Arial" panose="020B0604020202020204" pitchFamily="34" charset="0"/>
              </a:rPr>
              <a:t> </a:t>
            </a:r>
            <a:r>
              <a:rPr lang="en-US" sz="1176" b="1" dirty="0">
                <a:solidFill>
                  <a:schemeClr val="tx2">
                    <a:lumMod val="60000"/>
                    <a:lumOff val="40000"/>
                  </a:schemeClr>
                </a:solidFill>
                <a:latin typeface="Arial" panose="020B0604020202020204" pitchFamily="34" charset="0"/>
                <a:cs typeface="Arial" panose="020B0604020202020204" pitchFamily="34" charset="0"/>
              </a:rPr>
              <a:t>morale</a:t>
            </a:r>
            <a:r>
              <a:rPr lang="en-US" sz="1176" dirty="0">
                <a:solidFill>
                  <a:schemeClr val="tx1">
                    <a:lumMod val="75000"/>
                    <a:lumOff val="25000"/>
                  </a:schemeClr>
                </a:solidFill>
                <a:latin typeface="Arial" panose="020B0604020202020204" pitchFamily="34" charset="0"/>
                <a:cs typeface="Arial" panose="020B0604020202020204" pitchFamily="34" charset="0"/>
              </a:rPr>
              <a:t> </a:t>
            </a:r>
            <a:r>
              <a:rPr lang="en-US" sz="1176" dirty="0">
                <a:solidFill>
                  <a:schemeClr val="tx1">
                    <a:lumMod val="65000"/>
                    <a:lumOff val="35000"/>
                  </a:schemeClr>
                </a:solidFill>
                <a:latin typeface="Arial" panose="020B0604020202020204" pitchFamily="34" charset="0"/>
                <a:cs typeface="Arial" panose="020B0604020202020204" pitchFamily="34" charset="0"/>
              </a:rPr>
              <a:t>and</a:t>
            </a:r>
            <a:r>
              <a:rPr lang="en-US" sz="1176" dirty="0">
                <a:solidFill>
                  <a:schemeClr val="tx1">
                    <a:lumMod val="75000"/>
                    <a:lumOff val="25000"/>
                  </a:schemeClr>
                </a:solidFill>
                <a:latin typeface="Arial" panose="020B0604020202020204" pitchFamily="34" charset="0"/>
                <a:cs typeface="Arial" panose="020B0604020202020204" pitchFamily="34" charset="0"/>
              </a:rPr>
              <a:t> </a:t>
            </a:r>
            <a:r>
              <a:rPr lang="en-US" sz="1176" b="1" dirty="0">
                <a:solidFill>
                  <a:schemeClr val="tx2">
                    <a:lumMod val="60000"/>
                    <a:lumOff val="40000"/>
                  </a:schemeClr>
                </a:solidFill>
                <a:latin typeface="Arial" panose="020B0604020202020204" pitchFamily="34" charset="0"/>
                <a:cs typeface="Arial" panose="020B0604020202020204" pitchFamily="34" charset="0"/>
              </a:rPr>
              <a:t>productivity</a:t>
            </a:r>
            <a:r>
              <a:rPr lang="en-US" sz="1176" dirty="0">
                <a:solidFill>
                  <a:schemeClr val="tx1">
                    <a:lumMod val="65000"/>
                    <a:lumOff val="35000"/>
                  </a:schemeClr>
                </a:solidFill>
                <a:latin typeface="Arial" panose="020B0604020202020204" pitchFamily="34" charset="0"/>
                <a:cs typeface="Arial" panose="020B0604020202020204" pitchFamily="34" charset="0"/>
              </a:rPr>
              <a:t>, as well as design future workplaces to </a:t>
            </a:r>
            <a:r>
              <a:rPr lang="en-US" sz="1176" dirty="0" smtClean="0">
                <a:solidFill>
                  <a:schemeClr val="tx1">
                    <a:lumMod val="65000"/>
                    <a:lumOff val="35000"/>
                  </a:schemeClr>
                </a:solidFill>
                <a:latin typeface="Arial" panose="020B0604020202020204" pitchFamily="34" charset="0"/>
                <a:cs typeface="Arial" panose="020B0604020202020204" pitchFamily="34" charset="0"/>
              </a:rPr>
              <a:t>the </a:t>
            </a:r>
            <a:r>
              <a:rPr lang="en-US" sz="1176" dirty="0">
                <a:solidFill>
                  <a:schemeClr val="tx1">
                    <a:lumMod val="65000"/>
                    <a:lumOff val="35000"/>
                  </a:schemeClr>
                </a:solidFill>
                <a:latin typeface="Arial" panose="020B0604020202020204" pitchFamily="34" charset="0"/>
                <a:cs typeface="Arial" panose="020B0604020202020204" pitchFamily="34" charset="0"/>
              </a:rPr>
              <a:t>way workers perform their tasks with new technology and office tools.</a:t>
            </a:r>
          </a:p>
          <a:p>
            <a:pPr marL="0" lvl="1">
              <a:lnSpc>
                <a:spcPct val="114000"/>
              </a:lnSpc>
              <a:spcAft>
                <a:spcPts val="353"/>
              </a:spcAft>
            </a:pPr>
            <a:endParaRPr lang="en-US" sz="1176" dirty="0" smtClean="0">
              <a:solidFill>
                <a:schemeClr val="tx1">
                  <a:lumMod val="75000"/>
                  <a:lumOff val="25000"/>
                </a:schemeClr>
              </a:solidFill>
              <a:latin typeface="Arial" panose="020B0604020202020204" pitchFamily="34" charset="0"/>
              <a:cs typeface="Arial" panose="020B0604020202020204" pitchFamily="34" charset="0"/>
            </a:endParaRPr>
          </a:p>
          <a:p>
            <a:pPr marL="0" lvl="1">
              <a:lnSpc>
                <a:spcPct val="114000"/>
              </a:lnSpc>
              <a:spcAft>
                <a:spcPts val="353"/>
              </a:spcAft>
            </a:pPr>
            <a:endParaRPr lang="en-US" sz="1176" dirty="0">
              <a:solidFill>
                <a:schemeClr val="tx1">
                  <a:lumMod val="75000"/>
                  <a:lumOff val="25000"/>
                </a:schemeClr>
              </a:solidFill>
              <a:latin typeface="Arial" panose="020B0604020202020204" pitchFamily="34" charset="0"/>
              <a:cs typeface="Arial" panose="020B0604020202020204" pitchFamily="34" charset="0"/>
            </a:endParaRPr>
          </a:p>
          <a:p>
            <a:pPr marL="0" lvl="1">
              <a:lnSpc>
                <a:spcPct val="114000"/>
              </a:lnSpc>
              <a:spcAft>
                <a:spcPts val="353"/>
              </a:spcAft>
            </a:pPr>
            <a:r>
              <a:rPr lang="en-US" sz="1176" dirty="0">
                <a:solidFill>
                  <a:schemeClr val="tx1">
                    <a:lumMod val="65000"/>
                    <a:lumOff val="35000"/>
                  </a:schemeClr>
                </a:solidFill>
                <a:latin typeface="Arial" panose="020B0604020202020204" pitchFamily="34" charset="0"/>
                <a:cs typeface="Arial" panose="020B0604020202020204" pitchFamily="34" charset="0"/>
              </a:rPr>
              <a:t>The need to develop a comprehensive </a:t>
            </a:r>
            <a:r>
              <a:rPr lang="en-US" sz="1176" b="1" dirty="0">
                <a:solidFill>
                  <a:schemeClr val="tx2">
                    <a:lumMod val="60000"/>
                    <a:lumOff val="40000"/>
                  </a:schemeClr>
                </a:solidFill>
                <a:latin typeface="Arial" panose="020B0604020202020204" pitchFamily="34" charset="0"/>
                <a:cs typeface="Arial" panose="020B0604020202020204" pitchFamily="34" charset="0"/>
              </a:rPr>
              <a:t>workplace strategy </a:t>
            </a:r>
            <a:r>
              <a:rPr lang="en-US" sz="1176" dirty="0">
                <a:solidFill>
                  <a:schemeClr val="tx1">
                    <a:lumMod val="65000"/>
                    <a:lumOff val="35000"/>
                  </a:schemeClr>
                </a:solidFill>
                <a:latin typeface="Arial" panose="020B0604020202020204" pitchFamily="34" charset="0"/>
                <a:cs typeface="Arial" panose="020B0604020202020204" pitchFamily="34" charset="0"/>
              </a:rPr>
              <a:t>has been identified to create a standard for shared office space, common work areas and an overall “Intentional Mobility </a:t>
            </a:r>
            <a:r>
              <a:rPr lang="en-US" sz="1176" dirty="0" smtClean="0">
                <a:solidFill>
                  <a:schemeClr val="tx1">
                    <a:lumMod val="65000"/>
                    <a:lumOff val="35000"/>
                  </a:schemeClr>
                </a:solidFill>
                <a:latin typeface="Arial" panose="020B0604020202020204" pitchFamily="34" charset="0"/>
                <a:cs typeface="Arial" panose="020B0604020202020204" pitchFamily="34" charset="0"/>
              </a:rPr>
              <a:t>Strategy.” The </a:t>
            </a:r>
            <a:r>
              <a:rPr lang="en-US" sz="1176" dirty="0">
                <a:solidFill>
                  <a:schemeClr val="tx1">
                    <a:lumMod val="65000"/>
                    <a:lumOff val="35000"/>
                  </a:schemeClr>
                </a:solidFill>
                <a:latin typeface="Arial" panose="020B0604020202020204" pitchFamily="34" charset="0"/>
                <a:cs typeface="Arial" panose="020B0604020202020204" pitchFamily="34" charset="0"/>
              </a:rPr>
              <a:t>first step in this process is the </a:t>
            </a:r>
            <a:r>
              <a:rPr lang="en-US" sz="1176" b="1" dirty="0">
                <a:solidFill>
                  <a:schemeClr val="tx2">
                    <a:lumMod val="60000"/>
                    <a:lumOff val="40000"/>
                  </a:schemeClr>
                </a:solidFill>
                <a:latin typeface="Arial" panose="020B0604020202020204" pitchFamily="34" charset="0"/>
                <a:cs typeface="Arial" panose="020B0604020202020204" pitchFamily="34" charset="0"/>
              </a:rPr>
              <a:t>analysis of employee and contingent worker work patterns</a:t>
            </a:r>
            <a:r>
              <a:rPr lang="en-US" sz="1176" dirty="0">
                <a:solidFill>
                  <a:schemeClr val="tx1">
                    <a:lumMod val="65000"/>
                    <a:lumOff val="35000"/>
                  </a:schemeClr>
                </a:solidFill>
                <a:latin typeface="Arial" panose="020B0604020202020204" pitchFamily="34" charset="0"/>
                <a:cs typeface="Arial" panose="020B0604020202020204" pitchFamily="34" charset="0"/>
              </a:rPr>
              <a:t>, the results of which are included in this report</a:t>
            </a:r>
            <a:r>
              <a:rPr lang="en-US" sz="1176" dirty="0" smtClean="0">
                <a:solidFill>
                  <a:schemeClr val="tx1">
                    <a:lumMod val="65000"/>
                    <a:lumOff val="35000"/>
                  </a:schemeClr>
                </a:solidFill>
                <a:latin typeface="Arial" panose="020B0604020202020204" pitchFamily="34" charset="0"/>
                <a:cs typeface="Arial" panose="020B0604020202020204" pitchFamily="34" charset="0"/>
              </a:rPr>
              <a:t>.</a:t>
            </a:r>
            <a:br>
              <a:rPr lang="en-US" sz="1176" dirty="0" smtClean="0">
                <a:solidFill>
                  <a:schemeClr val="tx1">
                    <a:lumMod val="65000"/>
                    <a:lumOff val="35000"/>
                  </a:schemeClr>
                </a:solidFill>
                <a:latin typeface="Arial" panose="020B0604020202020204" pitchFamily="34" charset="0"/>
                <a:cs typeface="Arial" panose="020B0604020202020204" pitchFamily="34" charset="0"/>
              </a:rPr>
            </a:br>
            <a:endParaRPr lang="en-US" sz="1176" dirty="0">
              <a:solidFill>
                <a:schemeClr val="tx1">
                  <a:lumMod val="65000"/>
                  <a:lumOff val="35000"/>
                </a:schemeClr>
              </a:solidFill>
              <a:latin typeface="Arial" panose="020B0604020202020204" pitchFamily="34" charset="0"/>
              <a:cs typeface="Arial" panose="020B0604020202020204" pitchFamily="34" charset="0"/>
            </a:endParaRPr>
          </a:p>
          <a:p>
            <a:pPr marL="0" lvl="1">
              <a:lnSpc>
                <a:spcPct val="114000"/>
              </a:lnSpc>
              <a:spcAft>
                <a:spcPts val="353"/>
              </a:spcAft>
            </a:pPr>
            <a:r>
              <a:rPr lang="en-US" sz="1176" dirty="0">
                <a:solidFill>
                  <a:schemeClr val="tx1">
                    <a:lumMod val="65000"/>
                    <a:lumOff val="35000"/>
                  </a:schemeClr>
                </a:solidFill>
                <a:latin typeface="Arial" panose="020B0604020202020204" pitchFamily="34" charset="0"/>
                <a:cs typeface="Arial" panose="020B0604020202020204" pitchFamily="34" charset="0"/>
              </a:rPr>
              <a:t>Duke Energy recognizes that completing a comprehensive </a:t>
            </a:r>
            <a:r>
              <a:rPr lang="en-US" sz="1176" b="1" dirty="0">
                <a:solidFill>
                  <a:schemeClr val="tx2">
                    <a:lumMod val="60000"/>
                    <a:lumOff val="40000"/>
                  </a:schemeClr>
                </a:solidFill>
                <a:latin typeface="Arial" panose="020B0604020202020204" pitchFamily="34" charset="0"/>
                <a:cs typeface="Arial" panose="020B0604020202020204" pitchFamily="34" charset="0"/>
              </a:rPr>
              <a:t>Workforce Data Analysis </a:t>
            </a:r>
            <a:r>
              <a:rPr lang="en-US" sz="1176" dirty="0">
                <a:solidFill>
                  <a:schemeClr val="tx1">
                    <a:lumMod val="65000"/>
                    <a:lumOff val="35000"/>
                  </a:schemeClr>
                </a:solidFill>
                <a:latin typeface="Arial" panose="020B0604020202020204" pitchFamily="34" charset="0"/>
                <a:cs typeface="Arial" panose="020B0604020202020204" pitchFamily="34" charset="0"/>
              </a:rPr>
              <a:t>is critical to both short and long-term strategy development and necessary for a comprehensive  capital and major O&amp;M project planning associated with the facilities portfolio.</a:t>
            </a:r>
          </a:p>
          <a:p>
            <a:pPr marL="0" lvl="1">
              <a:lnSpc>
                <a:spcPct val="114000"/>
              </a:lnSpc>
              <a:spcAft>
                <a:spcPts val="353"/>
              </a:spcAft>
            </a:pPr>
            <a:endParaRPr lang="en-US" sz="1176"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00686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2" name="Straight Connector 51"/>
          <p:cNvCxnSpPr/>
          <p:nvPr/>
        </p:nvCxnSpPr>
        <p:spPr>
          <a:xfrm>
            <a:off x="461714" y="1302289"/>
            <a:ext cx="0" cy="2871268"/>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53" name="Rectangle 52"/>
          <p:cNvSpPr/>
          <p:nvPr/>
        </p:nvSpPr>
        <p:spPr>
          <a:xfrm>
            <a:off x="464879" y="1304352"/>
            <a:ext cx="69514" cy="352425"/>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19" dirty="0"/>
          </a:p>
        </p:txBody>
      </p:sp>
      <p:cxnSp>
        <p:nvCxnSpPr>
          <p:cNvPr id="10" name="Straight Connector 9"/>
          <p:cNvCxnSpPr/>
          <p:nvPr/>
        </p:nvCxnSpPr>
        <p:spPr>
          <a:xfrm>
            <a:off x="5719514" y="1304351"/>
            <a:ext cx="0" cy="286920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462384" y="2008115"/>
            <a:ext cx="1679252" cy="1865614"/>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19" dirty="0"/>
          </a:p>
        </p:txBody>
      </p:sp>
      <p:sp>
        <p:nvSpPr>
          <p:cNvPr id="14" name="TextBox 13"/>
          <p:cNvSpPr txBox="1"/>
          <p:nvPr/>
        </p:nvSpPr>
        <p:spPr>
          <a:xfrm>
            <a:off x="461715" y="2704502"/>
            <a:ext cx="1945522" cy="547842"/>
          </a:xfrm>
          <a:prstGeom prst="rect">
            <a:avLst/>
          </a:prstGeom>
          <a:noFill/>
        </p:spPr>
        <p:txBody>
          <a:bodyPr wrap="square" lIns="146304" tIns="73152" rIns="146304" bIns="73152" rtlCol="0" anchor="ctr">
            <a:spAutoFit/>
          </a:bodyPr>
          <a:lstStyle/>
          <a:p>
            <a:pPr lvl="0"/>
            <a:r>
              <a:rPr lang="en-US" sz="1300" spc="-100" dirty="0">
                <a:solidFill>
                  <a:schemeClr val="bg1"/>
                </a:solidFill>
                <a:latin typeface="Arial Black" panose="020B0A04020102020204" pitchFamily="34" charset="0"/>
                <a:cs typeface="Arial" panose="020B0604020202020204" pitchFamily="34" charset="0"/>
              </a:rPr>
              <a:t>Project</a:t>
            </a:r>
          </a:p>
          <a:p>
            <a:pPr lvl="0"/>
            <a:r>
              <a:rPr lang="en-US" sz="1300" spc="-100" dirty="0">
                <a:solidFill>
                  <a:schemeClr val="bg1"/>
                </a:solidFill>
                <a:latin typeface="Arial Black" panose="020B0A04020102020204" pitchFamily="34" charset="0"/>
                <a:cs typeface="Arial" panose="020B0604020202020204" pitchFamily="34" charset="0"/>
              </a:rPr>
              <a:t>Mobilization</a:t>
            </a:r>
          </a:p>
        </p:txBody>
      </p:sp>
      <p:sp>
        <p:nvSpPr>
          <p:cNvPr id="15" name="TextBox 14"/>
          <p:cNvSpPr txBox="1"/>
          <p:nvPr/>
        </p:nvSpPr>
        <p:spPr>
          <a:xfrm>
            <a:off x="427135" y="2129961"/>
            <a:ext cx="1873944" cy="701731"/>
          </a:xfrm>
          <a:prstGeom prst="rect">
            <a:avLst/>
          </a:prstGeom>
          <a:noFill/>
        </p:spPr>
        <p:txBody>
          <a:bodyPr wrap="square" lIns="146304" tIns="73152" rIns="146304" bIns="73152" rtlCol="0" anchor="ctr">
            <a:spAutoFit/>
          </a:bodyPr>
          <a:lstStyle/>
          <a:p>
            <a:pPr lvl="0"/>
            <a:r>
              <a:rPr lang="en-US" sz="3600" b="1" dirty="0">
                <a:solidFill>
                  <a:schemeClr val="bg1"/>
                </a:solidFill>
                <a:latin typeface="Futura Md BT" panose="020B0602020204020303" pitchFamily="34" charset="0"/>
                <a:cs typeface="Arial" panose="020B0604020202020204" pitchFamily="34" charset="0"/>
              </a:rPr>
              <a:t>01</a:t>
            </a:r>
          </a:p>
        </p:txBody>
      </p:sp>
      <p:cxnSp>
        <p:nvCxnSpPr>
          <p:cNvPr id="25" name="Straight Connector 24"/>
          <p:cNvCxnSpPr/>
          <p:nvPr/>
        </p:nvCxnSpPr>
        <p:spPr>
          <a:xfrm>
            <a:off x="609371" y="3306782"/>
            <a:ext cx="1379865" cy="3510"/>
          </a:xfrm>
          <a:prstGeom prst="line">
            <a:avLst/>
          </a:prstGeom>
          <a:ln w="3492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492878" y="3342747"/>
            <a:ext cx="1945522" cy="347788"/>
          </a:xfrm>
          <a:prstGeom prst="rect">
            <a:avLst/>
          </a:prstGeom>
          <a:noFill/>
        </p:spPr>
        <p:txBody>
          <a:bodyPr wrap="square" lIns="146304" tIns="73152" rIns="146304" bIns="73152" rtlCol="0" anchor="ctr">
            <a:spAutoFit/>
          </a:bodyPr>
          <a:lstStyle/>
          <a:p>
            <a:pPr lvl="0"/>
            <a:r>
              <a:rPr lang="en-US" sz="1300" b="1" dirty="0">
                <a:solidFill>
                  <a:schemeClr val="bg1"/>
                </a:solidFill>
                <a:latin typeface="Arial" panose="020B0604020202020204" pitchFamily="34" charset="0"/>
                <a:cs typeface="Arial" panose="020B0604020202020204" pitchFamily="34" charset="0"/>
              </a:rPr>
              <a:t>Work Session 1</a:t>
            </a:r>
          </a:p>
        </p:txBody>
      </p:sp>
      <p:sp>
        <p:nvSpPr>
          <p:cNvPr id="66" name="Rectangle 65"/>
          <p:cNvSpPr/>
          <p:nvPr/>
        </p:nvSpPr>
        <p:spPr>
          <a:xfrm>
            <a:off x="2214984" y="2008115"/>
            <a:ext cx="1679252" cy="1865614"/>
          </a:xfrm>
          <a:prstGeom prst="rect">
            <a:avLst/>
          </a:prstGeom>
          <a:solidFill>
            <a:srgbClr val="26BC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19" dirty="0"/>
          </a:p>
        </p:txBody>
      </p:sp>
      <p:sp>
        <p:nvSpPr>
          <p:cNvPr id="67" name="TextBox 66"/>
          <p:cNvSpPr txBox="1"/>
          <p:nvPr/>
        </p:nvSpPr>
        <p:spPr>
          <a:xfrm>
            <a:off x="2214315" y="2704502"/>
            <a:ext cx="1945522" cy="547842"/>
          </a:xfrm>
          <a:prstGeom prst="rect">
            <a:avLst/>
          </a:prstGeom>
          <a:noFill/>
        </p:spPr>
        <p:txBody>
          <a:bodyPr wrap="square" lIns="146304" tIns="73152" rIns="146304" bIns="73152" rtlCol="0" anchor="ctr">
            <a:spAutoFit/>
          </a:bodyPr>
          <a:lstStyle/>
          <a:p>
            <a:pPr lvl="0"/>
            <a:r>
              <a:rPr lang="en-US" sz="1300" spc="-100" dirty="0">
                <a:solidFill>
                  <a:schemeClr val="bg1"/>
                </a:solidFill>
                <a:latin typeface="Arial Black" panose="020B0A04020102020204" pitchFamily="34" charset="0"/>
                <a:cs typeface="Arial" panose="020B0604020202020204" pitchFamily="34" charset="0"/>
              </a:rPr>
              <a:t>Data </a:t>
            </a:r>
          </a:p>
          <a:p>
            <a:pPr lvl="0"/>
            <a:r>
              <a:rPr lang="en-US" sz="1300" spc="-100" dirty="0">
                <a:solidFill>
                  <a:schemeClr val="bg1"/>
                </a:solidFill>
                <a:latin typeface="Arial Black" panose="020B0A04020102020204" pitchFamily="34" charset="0"/>
                <a:cs typeface="Arial" panose="020B0604020202020204" pitchFamily="34" charset="0"/>
              </a:rPr>
              <a:t>Gathering</a:t>
            </a:r>
          </a:p>
        </p:txBody>
      </p:sp>
      <p:sp>
        <p:nvSpPr>
          <p:cNvPr id="68" name="TextBox 67"/>
          <p:cNvSpPr txBox="1"/>
          <p:nvPr/>
        </p:nvSpPr>
        <p:spPr>
          <a:xfrm>
            <a:off x="2179735" y="2129961"/>
            <a:ext cx="1873944" cy="701731"/>
          </a:xfrm>
          <a:prstGeom prst="rect">
            <a:avLst/>
          </a:prstGeom>
          <a:noFill/>
        </p:spPr>
        <p:txBody>
          <a:bodyPr wrap="square" lIns="146304" tIns="73152" rIns="146304" bIns="73152" rtlCol="0" anchor="ctr">
            <a:spAutoFit/>
          </a:bodyPr>
          <a:lstStyle/>
          <a:p>
            <a:pPr lvl="0"/>
            <a:r>
              <a:rPr lang="en-US" sz="3600" b="1" dirty="0">
                <a:solidFill>
                  <a:schemeClr val="bg1"/>
                </a:solidFill>
                <a:latin typeface="Futura Md BT" panose="020B0602020204020303" pitchFamily="34" charset="0"/>
                <a:cs typeface="Arial" panose="020B0604020202020204" pitchFamily="34" charset="0"/>
              </a:rPr>
              <a:t>02</a:t>
            </a:r>
          </a:p>
        </p:txBody>
      </p:sp>
      <p:cxnSp>
        <p:nvCxnSpPr>
          <p:cNvPr id="69" name="Straight Connector 68"/>
          <p:cNvCxnSpPr/>
          <p:nvPr/>
        </p:nvCxnSpPr>
        <p:spPr>
          <a:xfrm>
            <a:off x="2361971" y="3306782"/>
            <a:ext cx="1379865" cy="3510"/>
          </a:xfrm>
          <a:prstGeom prst="line">
            <a:avLst/>
          </a:prstGeom>
          <a:ln w="3492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71" name="Rectangle 70"/>
          <p:cNvSpPr/>
          <p:nvPr/>
        </p:nvSpPr>
        <p:spPr>
          <a:xfrm>
            <a:off x="3967584" y="2013914"/>
            <a:ext cx="1679252" cy="1865614"/>
          </a:xfrm>
          <a:prstGeom prst="rect">
            <a:avLst/>
          </a:prstGeom>
          <a:solidFill>
            <a:srgbClr val="26BC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19" dirty="0"/>
          </a:p>
        </p:txBody>
      </p:sp>
      <p:sp>
        <p:nvSpPr>
          <p:cNvPr id="72" name="TextBox 71"/>
          <p:cNvSpPr txBox="1"/>
          <p:nvPr/>
        </p:nvSpPr>
        <p:spPr>
          <a:xfrm>
            <a:off x="3966915" y="2710301"/>
            <a:ext cx="1945522" cy="547842"/>
          </a:xfrm>
          <a:prstGeom prst="rect">
            <a:avLst/>
          </a:prstGeom>
          <a:noFill/>
        </p:spPr>
        <p:txBody>
          <a:bodyPr wrap="square" lIns="146304" tIns="73152" rIns="146304" bIns="73152" rtlCol="0" anchor="ctr">
            <a:spAutoFit/>
          </a:bodyPr>
          <a:lstStyle/>
          <a:p>
            <a:pPr lvl="0"/>
            <a:r>
              <a:rPr lang="en-US" sz="1300" spc="-100" dirty="0">
                <a:solidFill>
                  <a:schemeClr val="bg1"/>
                </a:solidFill>
                <a:latin typeface="Arial Black" panose="020B0A04020102020204" pitchFamily="34" charset="0"/>
                <a:cs typeface="Arial" panose="020B0604020202020204" pitchFamily="34" charset="0"/>
              </a:rPr>
              <a:t>Data</a:t>
            </a:r>
          </a:p>
          <a:p>
            <a:pPr lvl="0"/>
            <a:r>
              <a:rPr lang="en-US" sz="1300" spc="-100" dirty="0">
                <a:solidFill>
                  <a:schemeClr val="bg1"/>
                </a:solidFill>
                <a:latin typeface="Arial Black" panose="020B0A04020102020204" pitchFamily="34" charset="0"/>
                <a:cs typeface="Arial" panose="020B0604020202020204" pitchFamily="34" charset="0"/>
              </a:rPr>
              <a:t>Analysis</a:t>
            </a:r>
          </a:p>
        </p:txBody>
      </p:sp>
      <p:sp>
        <p:nvSpPr>
          <p:cNvPr id="73" name="TextBox 72"/>
          <p:cNvSpPr txBox="1"/>
          <p:nvPr/>
        </p:nvSpPr>
        <p:spPr>
          <a:xfrm>
            <a:off x="3932335" y="2135760"/>
            <a:ext cx="1873944" cy="701731"/>
          </a:xfrm>
          <a:prstGeom prst="rect">
            <a:avLst/>
          </a:prstGeom>
          <a:noFill/>
        </p:spPr>
        <p:txBody>
          <a:bodyPr wrap="square" lIns="146304" tIns="73152" rIns="146304" bIns="73152" rtlCol="0" anchor="ctr">
            <a:spAutoFit/>
          </a:bodyPr>
          <a:lstStyle/>
          <a:p>
            <a:pPr lvl="0"/>
            <a:r>
              <a:rPr lang="en-US" sz="3600" b="1" dirty="0">
                <a:solidFill>
                  <a:schemeClr val="bg1"/>
                </a:solidFill>
                <a:latin typeface="Futura Md BT" panose="020B0602020204020303" pitchFamily="34" charset="0"/>
                <a:cs typeface="Arial" panose="020B0604020202020204" pitchFamily="34" charset="0"/>
              </a:rPr>
              <a:t>03</a:t>
            </a:r>
          </a:p>
        </p:txBody>
      </p:sp>
      <p:cxnSp>
        <p:nvCxnSpPr>
          <p:cNvPr id="74" name="Straight Connector 73"/>
          <p:cNvCxnSpPr/>
          <p:nvPr/>
        </p:nvCxnSpPr>
        <p:spPr>
          <a:xfrm>
            <a:off x="4114571" y="3312581"/>
            <a:ext cx="1379865" cy="3510"/>
          </a:xfrm>
          <a:prstGeom prst="line">
            <a:avLst/>
          </a:prstGeom>
          <a:ln w="3492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75" name="TextBox 74"/>
          <p:cNvSpPr txBox="1"/>
          <p:nvPr/>
        </p:nvSpPr>
        <p:spPr>
          <a:xfrm>
            <a:off x="3966915" y="3344456"/>
            <a:ext cx="1945522" cy="347788"/>
          </a:xfrm>
          <a:prstGeom prst="rect">
            <a:avLst/>
          </a:prstGeom>
          <a:noFill/>
        </p:spPr>
        <p:txBody>
          <a:bodyPr wrap="square" lIns="146304" tIns="73152" rIns="146304" bIns="73152" rtlCol="0" anchor="ctr">
            <a:spAutoFit/>
          </a:bodyPr>
          <a:lstStyle>
            <a:defPPr>
              <a:defRPr lang="en-US"/>
            </a:defPPr>
            <a:lvl1pPr lvl="0">
              <a:defRPr sz="1300" b="1">
                <a:solidFill>
                  <a:schemeClr val="bg1"/>
                </a:solidFill>
                <a:latin typeface="Futura Lt BT" panose="020B0402020204020303" pitchFamily="34" charset="0"/>
                <a:cs typeface="Arial" panose="020B0604020202020204" pitchFamily="34" charset="0"/>
              </a:defRPr>
            </a:lvl1pPr>
          </a:lstStyle>
          <a:p>
            <a:r>
              <a:rPr lang="en-US" dirty="0">
                <a:latin typeface="Arial" panose="020B0604020202020204" pitchFamily="34" charset="0"/>
              </a:rPr>
              <a:t>Work Session 3</a:t>
            </a:r>
          </a:p>
        </p:txBody>
      </p:sp>
      <p:sp>
        <p:nvSpPr>
          <p:cNvPr id="86" name="Rectangle 85"/>
          <p:cNvSpPr/>
          <p:nvPr/>
        </p:nvSpPr>
        <p:spPr>
          <a:xfrm>
            <a:off x="5720184" y="2008115"/>
            <a:ext cx="1679252" cy="1865614"/>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19" dirty="0"/>
          </a:p>
        </p:txBody>
      </p:sp>
      <p:sp>
        <p:nvSpPr>
          <p:cNvPr id="87" name="TextBox 86"/>
          <p:cNvSpPr txBox="1"/>
          <p:nvPr/>
        </p:nvSpPr>
        <p:spPr>
          <a:xfrm>
            <a:off x="5719515" y="2704502"/>
            <a:ext cx="1945522" cy="547842"/>
          </a:xfrm>
          <a:prstGeom prst="rect">
            <a:avLst/>
          </a:prstGeom>
          <a:noFill/>
        </p:spPr>
        <p:txBody>
          <a:bodyPr wrap="square" lIns="146304" tIns="73152" rIns="146304" bIns="73152" rtlCol="0" anchor="ctr">
            <a:spAutoFit/>
          </a:bodyPr>
          <a:lstStyle/>
          <a:p>
            <a:pPr lvl="0"/>
            <a:r>
              <a:rPr lang="en-US" sz="1300" spc="-100" dirty="0">
                <a:solidFill>
                  <a:schemeClr val="bg1"/>
                </a:solidFill>
                <a:latin typeface="Arial Black" panose="020B0A04020102020204" pitchFamily="34" charset="0"/>
                <a:cs typeface="Arial" panose="020B0604020202020204" pitchFamily="34" charset="0"/>
              </a:rPr>
              <a:t>Opportunities &amp;</a:t>
            </a:r>
          </a:p>
          <a:p>
            <a:pPr lvl="0"/>
            <a:r>
              <a:rPr lang="en-US" sz="1300" spc="-100" dirty="0">
                <a:solidFill>
                  <a:schemeClr val="bg1"/>
                </a:solidFill>
                <a:latin typeface="Arial Black" panose="020B0A04020102020204" pitchFamily="34" charset="0"/>
                <a:cs typeface="Arial" panose="020B0604020202020204" pitchFamily="34" charset="0"/>
              </a:rPr>
              <a:t>Recommendations</a:t>
            </a:r>
          </a:p>
        </p:txBody>
      </p:sp>
      <p:sp>
        <p:nvSpPr>
          <p:cNvPr id="88" name="TextBox 87"/>
          <p:cNvSpPr txBox="1"/>
          <p:nvPr/>
        </p:nvSpPr>
        <p:spPr>
          <a:xfrm>
            <a:off x="5684935" y="2129961"/>
            <a:ext cx="1873944" cy="701731"/>
          </a:xfrm>
          <a:prstGeom prst="rect">
            <a:avLst/>
          </a:prstGeom>
          <a:noFill/>
        </p:spPr>
        <p:txBody>
          <a:bodyPr wrap="square" lIns="146304" tIns="73152" rIns="146304" bIns="73152" rtlCol="0" anchor="ctr">
            <a:spAutoFit/>
          </a:bodyPr>
          <a:lstStyle/>
          <a:p>
            <a:pPr lvl="0"/>
            <a:r>
              <a:rPr lang="en-US" sz="3600" b="1" dirty="0">
                <a:solidFill>
                  <a:schemeClr val="bg1"/>
                </a:solidFill>
                <a:latin typeface="Futura Md BT" panose="020B0602020204020303" pitchFamily="34" charset="0"/>
                <a:cs typeface="Arial" panose="020B0604020202020204" pitchFamily="34" charset="0"/>
              </a:rPr>
              <a:t>04</a:t>
            </a:r>
          </a:p>
        </p:txBody>
      </p:sp>
      <p:cxnSp>
        <p:nvCxnSpPr>
          <p:cNvPr id="89" name="Straight Connector 88"/>
          <p:cNvCxnSpPr/>
          <p:nvPr/>
        </p:nvCxnSpPr>
        <p:spPr>
          <a:xfrm>
            <a:off x="5867171" y="3306782"/>
            <a:ext cx="1379865" cy="3510"/>
          </a:xfrm>
          <a:prstGeom prst="line">
            <a:avLst/>
          </a:prstGeom>
          <a:ln w="3492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90" name="TextBox 89"/>
          <p:cNvSpPr txBox="1"/>
          <p:nvPr/>
        </p:nvSpPr>
        <p:spPr>
          <a:xfrm>
            <a:off x="5750678" y="3342747"/>
            <a:ext cx="1945522" cy="347788"/>
          </a:xfrm>
          <a:prstGeom prst="rect">
            <a:avLst/>
          </a:prstGeom>
          <a:noFill/>
        </p:spPr>
        <p:txBody>
          <a:bodyPr wrap="square" lIns="146304" tIns="73152" rIns="146304" bIns="73152" rtlCol="0" anchor="ctr">
            <a:spAutoFit/>
          </a:bodyPr>
          <a:lstStyle>
            <a:defPPr>
              <a:defRPr lang="en-US"/>
            </a:defPPr>
            <a:lvl1pPr lvl="0">
              <a:defRPr sz="1300" b="1">
                <a:solidFill>
                  <a:schemeClr val="bg1"/>
                </a:solidFill>
                <a:latin typeface="Futura Lt BT" panose="020B0402020204020303" pitchFamily="34" charset="0"/>
                <a:cs typeface="Arial" panose="020B0604020202020204" pitchFamily="34" charset="0"/>
              </a:defRPr>
            </a:lvl1pPr>
          </a:lstStyle>
          <a:p>
            <a:r>
              <a:rPr lang="en-US" dirty="0">
                <a:latin typeface="Arial" panose="020B0604020202020204" pitchFamily="34" charset="0"/>
              </a:rPr>
              <a:t>Work Session 4</a:t>
            </a:r>
          </a:p>
        </p:txBody>
      </p:sp>
      <p:sp>
        <p:nvSpPr>
          <p:cNvPr id="91" name="Rectangle 90"/>
          <p:cNvSpPr/>
          <p:nvPr/>
        </p:nvSpPr>
        <p:spPr>
          <a:xfrm>
            <a:off x="7472784" y="2013914"/>
            <a:ext cx="1679252" cy="1865614"/>
          </a:xfrm>
          <a:prstGeom prst="rect">
            <a:avLst/>
          </a:prstGeom>
          <a:solidFill>
            <a:srgbClr val="54B9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19" dirty="0"/>
          </a:p>
        </p:txBody>
      </p:sp>
      <p:sp>
        <p:nvSpPr>
          <p:cNvPr id="92" name="TextBox 91"/>
          <p:cNvSpPr txBox="1"/>
          <p:nvPr/>
        </p:nvSpPr>
        <p:spPr>
          <a:xfrm>
            <a:off x="7472115" y="2710301"/>
            <a:ext cx="1945522" cy="547842"/>
          </a:xfrm>
          <a:prstGeom prst="rect">
            <a:avLst/>
          </a:prstGeom>
          <a:noFill/>
        </p:spPr>
        <p:txBody>
          <a:bodyPr wrap="square" lIns="146304" tIns="73152" rIns="146304" bIns="73152" rtlCol="0" anchor="ctr">
            <a:spAutoFit/>
          </a:bodyPr>
          <a:lstStyle/>
          <a:p>
            <a:pPr lvl="0"/>
            <a:r>
              <a:rPr lang="en-US" sz="1300" spc="-100" dirty="0">
                <a:solidFill>
                  <a:schemeClr val="bg1"/>
                </a:solidFill>
                <a:latin typeface="Arial Black" panose="020B0A04020102020204" pitchFamily="34" charset="0"/>
                <a:cs typeface="Arial" panose="020B0604020202020204" pitchFamily="34" charset="0"/>
              </a:rPr>
              <a:t>Strategy &amp; </a:t>
            </a:r>
          </a:p>
          <a:p>
            <a:pPr lvl="0"/>
            <a:r>
              <a:rPr lang="en-US" sz="1300" spc="-100" dirty="0">
                <a:solidFill>
                  <a:schemeClr val="bg1"/>
                </a:solidFill>
                <a:latin typeface="Arial Black" panose="020B0A04020102020204" pitchFamily="34" charset="0"/>
                <a:cs typeface="Arial" panose="020B0604020202020204" pitchFamily="34" charset="0"/>
              </a:rPr>
              <a:t>Initial Scenarios</a:t>
            </a:r>
          </a:p>
        </p:txBody>
      </p:sp>
      <p:sp>
        <p:nvSpPr>
          <p:cNvPr id="93" name="TextBox 92"/>
          <p:cNvSpPr txBox="1"/>
          <p:nvPr/>
        </p:nvSpPr>
        <p:spPr>
          <a:xfrm>
            <a:off x="7437535" y="2135760"/>
            <a:ext cx="1873944" cy="701731"/>
          </a:xfrm>
          <a:prstGeom prst="rect">
            <a:avLst/>
          </a:prstGeom>
          <a:noFill/>
        </p:spPr>
        <p:txBody>
          <a:bodyPr wrap="square" lIns="146304" tIns="73152" rIns="146304" bIns="73152" rtlCol="0" anchor="ctr">
            <a:spAutoFit/>
          </a:bodyPr>
          <a:lstStyle/>
          <a:p>
            <a:pPr lvl="0"/>
            <a:r>
              <a:rPr lang="en-US" sz="3600" b="1" dirty="0">
                <a:solidFill>
                  <a:schemeClr val="bg1"/>
                </a:solidFill>
                <a:latin typeface="Futura Md BT" panose="020B0602020204020303" pitchFamily="34" charset="0"/>
                <a:cs typeface="Arial" panose="020B0604020202020204" pitchFamily="34" charset="0"/>
              </a:rPr>
              <a:t>05</a:t>
            </a:r>
          </a:p>
        </p:txBody>
      </p:sp>
      <p:cxnSp>
        <p:nvCxnSpPr>
          <p:cNvPr id="94" name="Straight Connector 93"/>
          <p:cNvCxnSpPr/>
          <p:nvPr/>
        </p:nvCxnSpPr>
        <p:spPr>
          <a:xfrm>
            <a:off x="7619771" y="3312581"/>
            <a:ext cx="1379865" cy="3510"/>
          </a:xfrm>
          <a:prstGeom prst="line">
            <a:avLst/>
          </a:prstGeom>
          <a:ln w="3492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95" name="TextBox 94"/>
          <p:cNvSpPr txBox="1"/>
          <p:nvPr/>
        </p:nvSpPr>
        <p:spPr>
          <a:xfrm>
            <a:off x="7503278" y="3348546"/>
            <a:ext cx="1945522" cy="347788"/>
          </a:xfrm>
          <a:prstGeom prst="rect">
            <a:avLst/>
          </a:prstGeom>
          <a:noFill/>
        </p:spPr>
        <p:txBody>
          <a:bodyPr wrap="square" lIns="146304" tIns="73152" rIns="146304" bIns="73152" rtlCol="0" anchor="ctr">
            <a:spAutoFit/>
          </a:bodyPr>
          <a:lstStyle>
            <a:defPPr>
              <a:defRPr lang="en-US"/>
            </a:defPPr>
            <a:lvl1pPr lvl="0">
              <a:defRPr sz="1300" b="1">
                <a:solidFill>
                  <a:schemeClr val="bg1"/>
                </a:solidFill>
                <a:latin typeface="Futura Lt BT" panose="020B0402020204020303" pitchFamily="34" charset="0"/>
                <a:cs typeface="Arial" panose="020B0604020202020204" pitchFamily="34" charset="0"/>
              </a:defRPr>
            </a:lvl1pPr>
          </a:lstStyle>
          <a:p>
            <a:r>
              <a:rPr lang="en-US" dirty="0">
                <a:latin typeface="Arial" panose="020B0604020202020204" pitchFamily="34" charset="0"/>
              </a:rPr>
              <a:t>Work Session 5</a:t>
            </a:r>
          </a:p>
        </p:txBody>
      </p:sp>
      <p:sp>
        <p:nvSpPr>
          <p:cNvPr id="96" name="Content Placeholder 23"/>
          <p:cNvSpPr txBox="1">
            <a:spLocks/>
          </p:cNvSpPr>
          <p:nvPr/>
        </p:nvSpPr>
        <p:spPr>
          <a:xfrm>
            <a:off x="461715" y="1607211"/>
            <a:ext cx="1670042" cy="255210"/>
          </a:xfrm>
          <a:prstGeom prst="rect">
            <a:avLst/>
          </a:prstGeom>
        </p:spPr>
        <p:txBody>
          <a:bodyPr vert="horz" lIns="91440" tIns="45720" rIns="91440" bIns="45720" rtlCol="0" anchor="t">
            <a:noAutofit/>
          </a:bodyPr>
          <a:lstStyle>
            <a:lvl1pPr marL="284163" marR="0" indent="-169863" algn="l" defTabSz="914400" rtl="0" eaLnBrk="1" fontAlgn="auto" latinLnBrk="0" hangingPunct="1">
              <a:lnSpc>
                <a:spcPct val="100000"/>
              </a:lnSpc>
              <a:spcBef>
                <a:spcPct val="20000"/>
              </a:spcBef>
              <a:spcAft>
                <a:spcPts val="600"/>
              </a:spcAft>
              <a:buClr>
                <a:srgbClr val="0070C0"/>
              </a:buClr>
              <a:buSzTx/>
              <a:buFont typeface="Futura Lt BT" panose="020B0402020204020303" pitchFamily="34" charset="0"/>
              <a:buChar char="»"/>
              <a:tabLst/>
              <a:defRPr sz="1600" kern="1200" spc="0" baseline="0">
                <a:solidFill>
                  <a:schemeClr val="tx1"/>
                </a:solidFill>
                <a:latin typeface="Futura Lt BT" panose="020B0402020204020303" pitchFamily="34" charset="0"/>
                <a:ea typeface="+mn-ea"/>
                <a:cs typeface="+mn-cs"/>
              </a:defRPr>
            </a:lvl1pPr>
            <a:lvl2pPr marL="233363" indent="-228600" algn="l" defTabSz="914400" rtl="0" eaLnBrk="1" latinLnBrk="0" hangingPunct="1">
              <a:spcBef>
                <a:spcPct val="20000"/>
              </a:spcBef>
              <a:spcAft>
                <a:spcPts val="600"/>
              </a:spcAft>
              <a:buFont typeface="Arial" panose="020B0604020202020204" pitchFamily="34" charset="0"/>
              <a:buNone/>
              <a:defRPr sz="1800" kern="1200" spc="0" baseline="0">
                <a:solidFill>
                  <a:schemeClr val="tx1">
                    <a:lumMod val="50000"/>
                    <a:lumOff val="50000"/>
                  </a:schemeClr>
                </a:solidFill>
                <a:latin typeface="Futura Lt BT" panose="020B0402020204020303" pitchFamily="34" charset="0"/>
                <a:ea typeface="+mn-ea"/>
                <a:cs typeface="+mn-cs"/>
              </a:defRPr>
            </a:lvl2pPr>
            <a:lvl3pPr marL="569913" indent="0" algn="l" defTabSz="914400" rtl="0" eaLnBrk="1" latinLnBrk="0" hangingPunct="1">
              <a:spcBef>
                <a:spcPct val="20000"/>
              </a:spcBef>
              <a:buFont typeface="Arial" panose="020B0604020202020204" pitchFamily="34" charset="0"/>
              <a:buNone/>
              <a:defRPr sz="1200" kern="1200" spc="200" baseline="0">
                <a:solidFill>
                  <a:schemeClr val="tx1">
                    <a:lumMod val="75000"/>
                    <a:lumOff val="25000"/>
                  </a:schemeClr>
                </a:solidFill>
                <a:latin typeface="Futura Lt BT" panose="020B0402020204020303" pitchFamily="34" charset="0"/>
                <a:ea typeface="+mn-ea"/>
                <a:cs typeface="+mn-cs"/>
              </a:defRPr>
            </a:lvl3pPr>
            <a:lvl4pPr marL="914400" indent="0" algn="l" defTabSz="914400" rtl="0" eaLnBrk="1" latinLnBrk="0" hangingPunct="1">
              <a:spcBef>
                <a:spcPct val="20000"/>
              </a:spcBef>
              <a:buFont typeface="Arial" panose="020B0604020202020204" pitchFamily="34" charset="0"/>
              <a:buNone/>
              <a:defRPr sz="1200" kern="1200" spc="200" baseline="0">
                <a:solidFill>
                  <a:schemeClr val="tx1">
                    <a:lumMod val="75000"/>
                    <a:lumOff val="25000"/>
                  </a:schemeClr>
                </a:solidFill>
                <a:latin typeface="Futura Lt BT" panose="020B0402020204020303"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utura Lt BT" panose="020B0402020204020303"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spcBef>
                <a:spcPts val="0"/>
              </a:spcBef>
              <a:spcAft>
                <a:spcPts val="0"/>
              </a:spcAft>
              <a:buNone/>
            </a:pPr>
            <a:r>
              <a:rPr lang="en-US" sz="1050" b="1" dirty="0">
                <a:solidFill>
                  <a:schemeClr val="tx1">
                    <a:lumMod val="65000"/>
                    <a:lumOff val="35000"/>
                  </a:schemeClr>
                </a:solidFill>
                <a:latin typeface="Arial" panose="020B0604020202020204" pitchFamily="34" charset="0"/>
                <a:cs typeface="Arial" panose="020B0604020202020204" pitchFamily="34" charset="0"/>
              </a:rPr>
              <a:t>WEEKS 1-4:</a:t>
            </a:r>
          </a:p>
          <a:p>
            <a:pPr marL="0" indent="0" algn="ctr">
              <a:spcBef>
                <a:spcPts val="0"/>
              </a:spcBef>
              <a:spcAft>
                <a:spcPts val="0"/>
              </a:spcAft>
              <a:buNone/>
            </a:pPr>
            <a:r>
              <a:rPr lang="en-US" sz="1050" b="1" dirty="0">
                <a:solidFill>
                  <a:schemeClr val="tx1">
                    <a:lumMod val="65000"/>
                    <a:lumOff val="35000"/>
                  </a:schemeClr>
                </a:solidFill>
                <a:latin typeface="Arial" panose="020B0604020202020204" pitchFamily="34" charset="0"/>
                <a:cs typeface="Arial" panose="020B0604020202020204" pitchFamily="34" charset="0"/>
              </a:rPr>
              <a:t>March 16- April 10</a:t>
            </a:r>
          </a:p>
        </p:txBody>
      </p:sp>
      <p:sp>
        <p:nvSpPr>
          <p:cNvPr id="97" name="Content Placeholder 23"/>
          <p:cNvSpPr txBox="1">
            <a:spLocks/>
          </p:cNvSpPr>
          <p:nvPr/>
        </p:nvSpPr>
        <p:spPr>
          <a:xfrm>
            <a:off x="3242487" y="1611460"/>
            <a:ext cx="1366966" cy="255210"/>
          </a:xfrm>
          <a:prstGeom prst="rect">
            <a:avLst/>
          </a:prstGeom>
        </p:spPr>
        <p:txBody>
          <a:bodyPr vert="horz" lIns="91440" tIns="45720" rIns="91440" bIns="45720" rtlCol="0" anchor="t">
            <a:noAutofit/>
          </a:bodyPr>
          <a:lstStyle>
            <a:lvl1pPr marL="284163" marR="0" indent="-169863" algn="l" defTabSz="914400" rtl="0" eaLnBrk="1" fontAlgn="auto" latinLnBrk="0" hangingPunct="1">
              <a:lnSpc>
                <a:spcPct val="100000"/>
              </a:lnSpc>
              <a:spcBef>
                <a:spcPct val="20000"/>
              </a:spcBef>
              <a:spcAft>
                <a:spcPts val="600"/>
              </a:spcAft>
              <a:buClr>
                <a:srgbClr val="0070C0"/>
              </a:buClr>
              <a:buSzTx/>
              <a:buFont typeface="Futura Lt BT" panose="020B0402020204020303" pitchFamily="34" charset="0"/>
              <a:buChar char="»"/>
              <a:tabLst/>
              <a:defRPr sz="1600" kern="1200" spc="0" baseline="0">
                <a:solidFill>
                  <a:schemeClr val="tx1"/>
                </a:solidFill>
                <a:latin typeface="Futura Lt BT" panose="020B0402020204020303" pitchFamily="34" charset="0"/>
                <a:ea typeface="+mn-ea"/>
                <a:cs typeface="+mn-cs"/>
              </a:defRPr>
            </a:lvl1pPr>
            <a:lvl2pPr marL="233363" indent="-228600" algn="l" defTabSz="914400" rtl="0" eaLnBrk="1" latinLnBrk="0" hangingPunct="1">
              <a:spcBef>
                <a:spcPct val="20000"/>
              </a:spcBef>
              <a:spcAft>
                <a:spcPts val="600"/>
              </a:spcAft>
              <a:buFont typeface="Arial" panose="020B0604020202020204" pitchFamily="34" charset="0"/>
              <a:buNone/>
              <a:defRPr sz="1800" kern="1200" spc="0" baseline="0">
                <a:solidFill>
                  <a:schemeClr val="tx1">
                    <a:lumMod val="50000"/>
                    <a:lumOff val="50000"/>
                  </a:schemeClr>
                </a:solidFill>
                <a:latin typeface="Futura Lt BT" panose="020B0402020204020303" pitchFamily="34" charset="0"/>
                <a:ea typeface="+mn-ea"/>
                <a:cs typeface="+mn-cs"/>
              </a:defRPr>
            </a:lvl2pPr>
            <a:lvl3pPr marL="569913" indent="0" algn="l" defTabSz="914400" rtl="0" eaLnBrk="1" latinLnBrk="0" hangingPunct="1">
              <a:spcBef>
                <a:spcPct val="20000"/>
              </a:spcBef>
              <a:buFont typeface="Arial" panose="020B0604020202020204" pitchFamily="34" charset="0"/>
              <a:buNone/>
              <a:defRPr sz="1200" kern="1200" spc="200" baseline="0">
                <a:solidFill>
                  <a:schemeClr val="tx1">
                    <a:lumMod val="75000"/>
                    <a:lumOff val="25000"/>
                  </a:schemeClr>
                </a:solidFill>
                <a:latin typeface="Futura Lt BT" panose="020B0402020204020303" pitchFamily="34" charset="0"/>
                <a:ea typeface="+mn-ea"/>
                <a:cs typeface="+mn-cs"/>
              </a:defRPr>
            </a:lvl3pPr>
            <a:lvl4pPr marL="914400" indent="0" algn="l" defTabSz="914400" rtl="0" eaLnBrk="1" latinLnBrk="0" hangingPunct="1">
              <a:spcBef>
                <a:spcPct val="20000"/>
              </a:spcBef>
              <a:buFont typeface="Arial" panose="020B0604020202020204" pitchFamily="34" charset="0"/>
              <a:buNone/>
              <a:defRPr sz="1200" kern="1200" spc="200" baseline="0">
                <a:solidFill>
                  <a:schemeClr val="tx1">
                    <a:lumMod val="75000"/>
                    <a:lumOff val="25000"/>
                  </a:schemeClr>
                </a:solidFill>
                <a:latin typeface="Futura Lt BT" panose="020B0402020204020303"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utura Lt BT" panose="020B0402020204020303"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spcBef>
                <a:spcPts val="0"/>
              </a:spcBef>
              <a:spcAft>
                <a:spcPts val="0"/>
              </a:spcAft>
              <a:buNone/>
            </a:pPr>
            <a:r>
              <a:rPr lang="en-US" sz="1050" b="1" dirty="0">
                <a:solidFill>
                  <a:schemeClr val="tx1">
                    <a:lumMod val="65000"/>
                    <a:lumOff val="35000"/>
                  </a:schemeClr>
                </a:solidFill>
                <a:latin typeface="Arial" panose="020B0604020202020204" pitchFamily="34" charset="0"/>
                <a:cs typeface="Arial" panose="020B0604020202020204" pitchFamily="34" charset="0"/>
              </a:rPr>
              <a:t>WEEKS 4-16</a:t>
            </a:r>
          </a:p>
          <a:p>
            <a:pPr marL="0" indent="0" algn="ctr">
              <a:spcBef>
                <a:spcPts val="0"/>
              </a:spcBef>
              <a:spcAft>
                <a:spcPts val="0"/>
              </a:spcAft>
              <a:buNone/>
            </a:pPr>
            <a:r>
              <a:rPr lang="en-US" sz="1050" b="1" dirty="0">
                <a:solidFill>
                  <a:schemeClr val="tx1">
                    <a:lumMod val="65000"/>
                    <a:lumOff val="35000"/>
                  </a:schemeClr>
                </a:solidFill>
                <a:latin typeface="Arial" panose="020B0604020202020204" pitchFamily="34" charset="0"/>
                <a:cs typeface="Arial" panose="020B0604020202020204" pitchFamily="34" charset="0"/>
              </a:rPr>
              <a:t>April 13 – July 3</a:t>
            </a:r>
          </a:p>
        </p:txBody>
      </p:sp>
      <p:sp>
        <p:nvSpPr>
          <p:cNvPr id="99" name="Content Placeholder 23"/>
          <p:cNvSpPr txBox="1">
            <a:spLocks/>
          </p:cNvSpPr>
          <p:nvPr/>
        </p:nvSpPr>
        <p:spPr>
          <a:xfrm>
            <a:off x="5732931" y="1610249"/>
            <a:ext cx="1666505" cy="255210"/>
          </a:xfrm>
          <a:prstGeom prst="rect">
            <a:avLst/>
          </a:prstGeom>
        </p:spPr>
        <p:txBody>
          <a:bodyPr vert="horz" lIns="91440" tIns="45720" rIns="91440" bIns="45720" rtlCol="0" anchor="t">
            <a:noAutofit/>
          </a:bodyPr>
          <a:lstStyle>
            <a:lvl1pPr marL="284163" marR="0" indent="-169863" algn="l" defTabSz="914400" rtl="0" eaLnBrk="1" fontAlgn="auto" latinLnBrk="0" hangingPunct="1">
              <a:lnSpc>
                <a:spcPct val="100000"/>
              </a:lnSpc>
              <a:spcBef>
                <a:spcPct val="20000"/>
              </a:spcBef>
              <a:spcAft>
                <a:spcPts val="600"/>
              </a:spcAft>
              <a:buClr>
                <a:srgbClr val="0070C0"/>
              </a:buClr>
              <a:buSzTx/>
              <a:buFont typeface="Futura Lt BT" panose="020B0402020204020303" pitchFamily="34" charset="0"/>
              <a:buChar char="»"/>
              <a:tabLst/>
              <a:defRPr sz="1600" kern="1200" spc="0" baseline="0">
                <a:solidFill>
                  <a:schemeClr val="tx1"/>
                </a:solidFill>
                <a:latin typeface="Futura Lt BT" panose="020B0402020204020303" pitchFamily="34" charset="0"/>
                <a:ea typeface="+mn-ea"/>
                <a:cs typeface="+mn-cs"/>
              </a:defRPr>
            </a:lvl1pPr>
            <a:lvl2pPr marL="233363" indent="-228600" algn="l" defTabSz="914400" rtl="0" eaLnBrk="1" latinLnBrk="0" hangingPunct="1">
              <a:spcBef>
                <a:spcPct val="20000"/>
              </a:spcBef>
              <a:spcAft>
                <a:spcPts val="600"/>
              </a:spcAft>
              <a:buFont typeface="Arial" panose="020B0604020202020204" pitchFamily="34" charset="0"/>
              <a:buNone/>
              <a:defRPr sz="1800" kern="1200" spc="0" baseline="0">
                <a:solidFill>
                  <a:schemeClr val="tx1">
                    <a:lumMod val="50000"/>
                    <a:lumOff val="50000"/>
                  </a:schemeClr>
                </a:solidFill>
                <a:latin typeface="Futura Lt BT" panose="020B0402020204020303" pitchFamily="34" charset="0"/>
                <a:ea typeface="+mn-ea"/>
                <a:cs typeface="+mn-cs"/>
              </a:defRPr>
            </a:lvl2pPr>
            <a:lvl3pPr marL="569913" indent="0" algn="l" defTabSz="914400" rtl="0" eaLnBrk="1" latinLnBrk="0" hangingPunct="1">
              <a:spcBef>
                <a:spcPct val="20000"/>
              </a:spcBef>
              <a:buFont typeface="Arial" panose="020B0604020202020204" pitchFamily="34" charset="0"/>
              <a:buNone/>
              <a:defRPr sz="1200" kern="1200" spc="200" baseline="0">
                <a:solidFill>
                  <a:schemeClr val="tx1">
                    <a:lumMod val="75000"/>
                    <a:lumOff val="25000"/>
                  </a:schemeClr>
                </a:solidFill>
                <a:latin typeface="Futura Lt BT" panose="020B0402020204020303" pitchFamily="34" charset="0"/>
                <a:ea typeface="+mn-ea"/>
                <a:cs typeface="+mn-cs"/>
              </a:defRPr>
            </a:lvl3pPr>
            <a:lvl4pPr marL="914400" indent="0" algn="l" defTabSz="914400" rtl="0" eaLnBrk="1" latinLnBrk="0" hangingPunct="1">
              <a:spcBef>
                <a:spcPct val="20000"/>
              </a:spcBef>
              <a:buFont typeface="Arial" panose="020B0604020202020204" pitchFamily="34" charset="0"/>
              <a:buNone/>
              <a:defRPr sz="1200" kern="1200" spc="200" baseline="0">
                <a:solidFill>
                  <a:schemeClr val="tx1">
                    <a:lumMod val="75000"/>
                    <a:lumOff val="25000"/>
                  </a:schemeClr>
                </a:solidFill>
                <a:latin typeface="Futura Lt BT" panose="020B0402020204020303"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utura Lt BT" panose="020B0402020204020303"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spcBef>
                <a:spcPts val="0"/>
              </a:spcBef>
              <a:spcAft>
                <a:spcPts val="0"/>
              </a:spcAft>
              <a:buNone/>
            </a:pPr>
            <a:r>
              <a:rPr lang="en-US" sz="1050" b="1" dirty="0">
                <a:solidFill>
                  <a:schemeClr val="tx1">
                    <a:lumMod val="65000"/>
                    <a:lumOff val="35000"/>
                  </a:schemeClr>
                </a:solidFill>
                <a:latin typeface="Arial" panose="020B0604020202020204" pitchFamily="34" charset="0"/>
                <a:cs typeface="Arial" panose="020B0604020202020204" pitchFamily="34" charset="0"/>
              </a:rPr>
              <a:t>WEEKS 17-18</a:t>
            </a:r>
          </a:p>
          <a:p>
            <a:pPr marL="0" indent="0" algn="ctr">
              <a:spcBef>
                <a:spcPts val="0"/>
              </a:spcBef>
              <a:spcAft>
                <a:spcPts val="0"/>
              </a:spcAft>
              <a:buNone/>
            </a:pPr>
            <a:r>
              <a:rPr lang="en-US" sz="1050" b="1" dirty="0">
                <a:solidFill>
                  <a:schemeClr val="tx1">
                    <a:lumMod val="65000"/>
                    <a:lumOff val="35000"/>
                  </a:schemeClr>
                </a:solidFill>
                <a:latin typeface="Arial" panose="020B0604020202020204" pitchFamily="34" charset="0"/>
                <a:cs typeface="Arial" panose="020B0604020202020204" pitchFamily="34" charset="0"/>
              </a:rPr>
              <a:t>July 6 – July 17</a:t>
            </a:r>
          </a:p>
        </p:txBody>
      </p:sp>
      <p:sp>
        <p:nvSpPr>
          <p:cNvPr id="100" name="Content Placeholder 23"/>
          <p:cNvSpPr txBox="1">
            <a:spLocks/>
          </p:cNvSpPr>
          <p:nvPr/>
        </p:nvSpPr>
        <p:spPr>
          <a:xfrm>
            <a:off x="7472115" y="1619791"/>
            <a:ext cx="1679922" cy="255210"/>
          </a:xfrm>
          <a:prstGeom prst="rect">
            <a:avLst/>
          </a:prstGeom>
        </p:spPr>
        <p:txBody>
          <a:bodyPr vert="horz" lIns="91440" tIns="45720" rIns="91440" bIns="45720" rtlCol="0" anchor="t">
            <a:noAutofit/>
          </a:bodyPr>
          <a:lstStyle>
            <a:lvl1pPr marL="284163" marR="0" indent="-169863" algn="l" defTabSz="914400" rtl="0" eaLnBrk="1" fontAlgn="auto" latinLnBrk="0" hangingPunct="1">
              <a:lnSpc>
                <a:spcPct val="100000"/>
              </a:lnSpc>
              <a:spcBef>
                <a:spcPct val="20000"/>
              </a:spcBef>
              <a:spcAft>
                <a:spcPts val="600"/>
              </a:spcAft>
              <a:buClr>
                <a:srgbClr val="0070C0"/>
              </a:buClr>
              <a:buSzTx/>
              <a:buFont typeface="Futura Lt BT" panose="020B0402020204020303" pitchFamily="34" charset="0"/>
              <a:buChar char="»"/>
              <a:tabLst/>
              <a:defRPr sz="1600" kern="1200" spc="0" baseline="0">
                <a:solidFill>
                  <a:schemeClr val="tx1"/>
                </a:solidFill>
                <a:latin typeface="Futura Lt BT" panose="020B0402020204020303" pitchFamily="34" charset="0"/>
                <a:ea typeface="+mn-ea"/>
                <a:cs typeface="+mn-cs"/>
              </a:defRPr>
            </a:lvl1pPr>
            <a:lvl2pPr marL="233363" indent="-228600" algn="l" defTabSz="914400" rtl="0" eaLnBrk="1" latinLnBrk="0" hangingPunct="1">
              <a:spcBef>
                <a:spcPct val="20000"/>
              </a:spcBef>
              <a:spcAft>
                <a:spcPts val="600"/>
              </a:spcAft>
              <a:buFont typeface="Arial" panose="020B0604020202020204" pitchFamily="34" charset="0"/>
              <a:buNone/>
              <a:defRPr sz="1800" kern="1200" spc="0" baseline="0">
                <a:solidFill>
                  <a:schemeClr val="tx1">
                    <a:lumMod val="50000"/>
                    <a:lumOff val="50000"/>
                  </a:schemeClr>
                </a:solidFill>
                <a:latin typeface="Futura Lt BT" panose="020B0402020204020303" pitchFamily="34" charset="0"/>
                <a:ea typeface="+mn-ea"/>
                <a:cs typeface="+mn-cs"/>
              </a:defRPr>
            </a:lvl2pPr>
            <a:lvl3pPr marL="569913" indent="0" algn="l" defTabSz="914400" rtl="0" eaLnBrk="1" latinLnBrk="0" hangingPunct="1">
              <a:spcBef>
                <a:spcPct val="20000"/>
              </a:spcBef>
              <a:buFont typeface="Arial" panose="020B0604020202020204" pitchFamily="34" charset="0"/>
              <a:buNone/>
              <a:defRPr sz="1200" kern="1200" spc="200" baseline="0">
                <a:solidFill>
                  <a:schemeClr val="tx1">
                    <a:lumMod val="75000"/>
                    <a:lumOff val="25000"/>
                  </a:schemeClr>
                </a:solidFill>
                <a:latin typeface="Futura Lt BT" panose="020B0402020204020303" pitchFamily="34" charset="0"/>
                <a:ea typeface="+mn-ea"/>
                <a:cs typeface="+mn-cs"/>
              </a:defRPr>
            </a:lvl3pPr>
            <a:lvl4pPr marL="914400" indent="0" algn="l" defTabSz="914400" rtl="0" eaLnBrk="1" latinLnBrk="0" hangingPunct="1">
              <a:spcBef>
                <a:spcPct val="20000"/>
              </a:spcBef>
              <a:buFont typeface="Arial" panose="020B0604020202020204" pitchFamily="34" charset="0"/>
              <a:buNone/>
              <a:defRPr sz="1200" kern="1200" spc="200" baseline="0">
                <a:solidFill>
                  <a:schemeClr val="tx1">
                    <a:lumMod val="75000"/>
                    <a:lumOff val="25000"/>
                  </a:schemeClr>
                </a:solidFill>
                <a:latin typeface="Futura Lt BT" panose="020B0402020204020303"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utura Lt BT" panose="020B0402020204020303"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spcBef>
                <a:spcPts val="0"/>
              </a:spcBef>
              <a:spcAft>
                <a:spcPts val="0"/>
              </a:spcAft>
              <a:buNone/>
            </a:pPr>
            <a:r>
              <a:rPr lang="en-US" sz="1050" b="1" dirty="0">
                <a:solidFill>
                  <a:schemeClr val="tx1">
                    <a:lumMod val="65000"/>
                    <a:lumOff val="35000"/>
                  </a:schemeClr>
                </a:solidFill>
                <a:latin typeface="Arial" panose="020B0604020202020204" pitchFamily="34" charset="0"/>
                <a:cs typeface="Arial" panose="020B0604020202020204" pitchFamily="34" charset="0"/>
              </a:rPr>
              <a:t>WEEKS 18-21</a:t>
            </a:r>
          </a:p>
          <a:p>
            <a:pPr marL="0" indent="0" algn="ctr">
              <a:spcBef>
                <a:spcPts val="0"/>
              </a:spcBef>
              <a:spcAft>
                <a:spcPts val="0"/>
              </a:spcAft>
              <a:buNone/>
            </a:pPr>
            <a:r>
              <a:rPr lang="en-US" sz="1050" b="1" dirty="0">
                <a:solidFill>
                  <a:schemeClr val="tx1">
                    <a:lumMod val="65000"/>
                    <a:lumOff val="35000"/>
                  </a:schemeClr>
                </a:solidFill>
                <a:latin typeface="Arial" panose="020B0604020202020204" pitchFamily="34" charset="0"/>
                <a:cs typeface="Arial" panose="020B0604020202020204" pitchFamily="34" charset="0"/>
              </a:rPr>
              <a:t>July 20 – August 3</a:t>
            </a:r>
          </a:p>
        </p:txBody>
      </p:sp>
      <p:sp>
        <p:nvSpPr>
          <p:cNvPr id="33" name="TextBox 32"/>
          <p:cNvSpPr txBox="1"/>
          <p:nvPr/>
        </p:nvSpPr>
        <p:spPr>
          <a:xfrm>
            <a:off x="2214315" y="3344456"/>
            <a:ext cx="1945522" cy="347788"/>
          </a:xfrm>
          <a:prstGeom prst="rect">
            <a:avLst/>
          </a:prstGeom>
          <a:noFill/>
        </p:spPr>
        <p:txBody>
          <a:bodyPr wrap="square" lIns="146304" tIns="73152" rIns="146304" bIns="73152" rtlCol="0" anchor="ctr">
            <a:spAutoFit/>
          </a:bodyPr>
          <a:lstStyle>
            <a:defPPr>
              <a:defRPr lang="en-US"/>
            </a:defPPr>
            <a:lvl1pPr lvl="0">
              <a:defRPr sz="1300" b="1">
                <a:solidFill>
                  <a:schemeClr val="bg1"/>
                </a:solidFill>
                <a:latin typeface="Futura Lt BT" panose="020B0402020204020303" pitchFamily="34" charset="0"/>
                <a:cs typeface="Arial" panose="020B0604020202020204" pitchFamily="34" charset="0"/>
              </a:defRPr>
            </a:lvl1pPr>
          </a:lstStyle>
          <a:p>
            <a:r>
              <a:rPr lang="en-US" dirty="0">
                <a:latin typeface="Arial" panose="020B0604020202020204" pitchFamily="34" charset="0"/>
              </a:rPr>
              <a:t>Work Session 2</a:t>
            </a:r>
          </a:p>
        </p:txBody>
      </p:sp>
      <p:sp>
        <p:nvSpPr>
          <p:cNvPr id="34" name="Content Placeholder 23"/>
          <p:cNvSpPr txBox="1">
            <a:spLocks/>
          </p:cNvSpPr>
          <p:nvPr/>
        </p:nvSpPr>
        <p:spPr>
          <a:xfrm>
            <a:off x="381000" y="4143213"/>
            <a:ext cx="1580878" cy="880869"/>
          </a:xfrm>
          <a:prstGeom prst="rect">
            <a:avLst/>
          </a:prstGeom>
        </p:spPr>
        <p:txBody>
          <a:bodyPr vert="horz" lIns="91440" tIns="45720" rIns="91440" bIns="45720" rtlCol="0" anchor="t">
            <a:noAutofit/>
          </a:bodyPr>
          <a:lstStyle>
            <a:lvl1pPr marL="284163" marR="0" indent="-169863" algn="l" defTabSz="914400" rtl="0" eaLnBrk="1" fontAlgn="auto" latinLnBrk="0" hangingPunct="1">
              <a:lnSpc>
                <a:spcPct val="100000"/>
              </a:lnSpc>
              <a:spcBef>
                <a:spcPct val="20000"/>
              </a:spcBef>
              <a:spcAft>
                <a:spcPts val="600"/>
              </a:spcAft>
              <a:buClr>
                <a:srgbClr val="0070C0"/>
              </a:buClr>
              <a:buSzTx/>
              <a:buFont typeface="Futura Lt BT" panose="020B0402020204020303" pitchFamily="34" charset="0"/>
              <a:buChar char="»"/>
              <a:tabLst/>
              <a:defRPr sz="1600" kern="1200" spc="0" baseline="0">
                <a:solidFill>
                  <a:schemeClr val="tx1"/>
                </a:solidFill>
                <a:latin typeface="Futura Lt BT" panose="020B0402020204020303" pitchFamily="34" charset="0"/>
                <a:ea typeface="+mn-ea"/>
                <a:cs typeface="+mn-cs"/>
              </a:defRPr>
            </a:lvl1pPr>
            <a:lvl2pPr marL="233363" indent="-228600" algn="l" defTabSz="914400" rtl="0" eaLnBrk="1" latinLnBrk="0" hangingPunct="1">
              <a:spcBef>
                <a:spcPct val="20000"/>
              </a:spcBef>
              <a:spcAft>
                <a:spcPts val="600"/>
              </a:spcAft>
              <a:buFont typeface="Arial" panose="020B0604020202020204" pitchFamily="34" charset="0"/>
              <a:buNone/>
              <a:defRPr sz="1800" kern="1200" spc="0" baseline="0">
                <a:solidFill>
                  <a:schemeClr val="tx1">
                    <a:lumMod val="50000"/>
                    <a:lumOff val="50000"/>
                  </a:schemeClr>
                </a:solidFill>
                <a:latin typeface="Futura Lt BT" panose="020B0402020204020303" pitchFamily="34" charset="0"/>
                <a:ea typeface="+mn-ea"/>
                <a:cs typeface="+mn-cs"/>
              </a:defRPr>
            </a:lvl2pPr>
            <a:lvl3pPr marL="569913" indent="0" algn="l" defTabSz="914400" rtl="0" eaLnBrk="1" latinLnBrk="0" hangingPunct="1">
              <a:spcBef>
                <a:spcPct val="20000"/>
              </a:spcBef>
              <a:buFont typeface="Arial" panose="020B0604020202020204" pitchFamily="34" charset="0"/>
              <a:buNone/>
              <a:defRPr sz="1200" kern="1200" spc="200" baseline="0">
                <a:solidFill>
                  <a:schemeClr val="tx1">
                    <a:lumMod val="75000"/>
                    <a:lumOff val="25000"/>
                  </a:schemeClr>
                </a:solidFill>
                <a:latin typeface="Futura Lt BT" panose="020B0402020204020303" pitchFamily="34" charset="0"/>
                <a:ea typeface="+mn-ea"/>
                <a:cs typeface="+mn-cs"/>
              </a:defRPr>
            </a:lvl3pPr>
            <a:lvl4pPr marL="914400" indent="0" algn="l" defTabSz="914400" rtl="0" eaLnBrk="1" latinLnBrk="0" hangingPunct="1">
              <a:spcBef>
                <a:spcPct val="20000"/>
              </a:spcBef>
              <a:buFont typeface="Arial" panose="020B0604020202020204" pitchFamily="34" charset="0"/>
              <a:buNone/>
              <a:defRPr sz="1200" kern="1200" spc="200" baseline="0">
                <a:solidFill>
                  <a:schemeClr val="tx1">
                    <a:lumMod val="75000"/>
                    <a:lumOff val="25000"/>
                  </a:schemeClr>
                </a:solidFill>
                <a:latin typeface="Futura Lt BT" panose="020B0402020204020303"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utura Lt BT" panose="020B0402020204020303"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ts val="1500"/>
              </a:lnSpc>
              <a:spcBef>
                <a:spcPts val="0"/>
              </a:spcBef>
              <a:spcAft>
                <a:spcPts val="0"/>
              </a:spcAft>
              <a:buNone/>
            </a:pPr>
            <a:r>
              <a:rPr lang="en-US" sz="1000" dirty="0">
                <a:solidFill>
                  <a:schemeClr val="tx1">
                    <a:lumMod val="65000"/>
                    <a:lumOff val="35000"/>
                  </a:schemeClr>
                </a:solidFill>
                <a:latin typeface="Arial" panose="020B0604020202020204" pitchFamily="34" charset="0"/>
                <a:cs typeface="Arial" panose="020B0604020202020204" pitchFamily="34" charset="0"/>
              </a:rPr>
              <a:t>Coordination Meetings</a:t>
            </a:r>
          </a:p>
          <a:p>
            <a:pPr marL="0" indent="0">
              <a:lnSpc>
                <a:spcPts val="1500"/>
              </a:lnSpc>
              <a:spcBef>
                <a:spcPts val="0"/>
              </a:spcBef>
              <a:spcAft>
                <a:spcPts val="0"/>
              </a:spcAft>
              <a:buNone/>
            </a:pPr>
            <a:r>
              <a:rPr lang="en-US" sz="1000" dirty="0">
                <a:solidFill>
                  <a:schemeClr val="tx1">
                    <a:lumMod val="65000"/>
                    <a:lumOff val="35000"/>
                  </a:schemeClr>
                </a:solidFill>
                <a:latin typeface="Arial" panose="020B0604020202020204" pitchFamily="34" charset="0"/>
                <a:cs typeface="Arial" panose="020B0604020202020204" pitchFamily="34" charset="0"/>
              </a:rPr>
              <a:t>Building Tours</a:t>
            </a:r>
          </a:p>
        </p:txBody>
      </p:sp>
      <p:sp>
        <p:nvSpPr>
          <p:cNvPr id="35" name="Content Placeholder 23"/>
          <p:cNvSpPr txBox="1">
            <a:spLocks/>
          </p:cNvSpPr>
          <p:nvPr/>
        </p:nvSpPr>
        <p:spPr>
          <a:xfrm>
            <a:off x="511876" y="1295400"/>
            <a:ext cx="3381375" cy="255210"/>
          </a:xfrm>
          <a:prstGeom prst="rect">
            <a:avLst/>
          </a:prstGeom>
        </p:spPr>
        <p:txBody>
          <a:bodyPr vert="horz" lIns="91440" tIns="45720" rIns="91440" bIns="45720" rtlCol="0" anchor="t">
            <a:noAutofit/>
          </a:bodyPr>
          <a:lstStyle>
            <a:lvl1pPr marL="284163" marR="0" indent="-169863" algn="l" defTabSz="914400" rtl="0" eaLnBrk="1" fontAlgn="auto" latinLnBrk="0" hangingPunct="1">
              <a:lnSpc>
                <a:spcPct val="100000"/>
              </a:lnSpc>
              <a:spcBef>
                <a:spcPct val="20000"/>
              </a:spcBef>
              <a:spcAft>
                <a:spcPts val="600"/>
              </a:spcAft>
              <a:buClr>
                <a:srgbClr val="0070C0"/>
              </a:buClr>
              <a:buSzTx/>
              <a:buFont typeface="Futura Lt BT" panose="020B0402020204020303" pitchFamily="34" charset="0"/>
              <a:buChar char="»"/>
              <a:tabLst/>
              <a:defRPr sz="1600" kern="1200" spc="0" baseline="0">
                <a:solidFill>
                  <a:schemeClr val="tx1"/>
                </a:solidFill>
                <a:latin typeface="Futura Lt BT" panose="020B0402020204020303" pitchFamily="34" charset="0"/>
                <a:ea typeface="+mn-ea"/>
                <a:cs typeface="+mn-cs"/>
              </a:defRPr>
            </a:lvl1pPr>
            <a:lvl2pPr marL="233363" indent="-228600" algn="l" defTabSz="914400" rtl="0" eaLnBrk="1" latinLnBrk="0" hangingPunct="1">
              <a:spcBef>
                <a:spcPct val="20000"/>
              </a:spcBef>
              <a:spcAft>
                <a:spcPts val="600"/>
              </a:spcAft>
              <a:buFont typeface="Arial" panose="020B0604020202020204" pitchFamily="34" charset="0"/>
              <a:buNone/>
              <a:defRPr sz="1800" kern="1200" spc="0" baseline="0">
                <a:solidFill>
                  <a:schemeClr val="tx1">
                    <a:lumMod val="50000"/>
                    <a:lumOff val="50000"/>
                  </a:schemeClr>
                </a:solidFill>
                <a:latin typeface="Futura Lt BT" panose="020B0402020204020303" pitchFamily="34" charset="0"/>
                <a:ea typeface="+mn-ea"/>
                <a:cs typeface="+mn-cs"/>
              </a:defRPr>
            </a:lvl2pPr>
            <a:lvl3pPr marL="569913" indent="0" algn="l" defTabSz="914400" rtl="0" eaLnBrk="1" latinLnBrk="0" hangingPunct="1">
              <a:spcBef>
                <a:spcPct val="20000"/>
              </a:spcBef>
              <a:buFont typeface="Arial" panose="020B0604020202020204" pitchFamily="34" charset="0"/>
              <a:buNone/>
              <a:defRPr sz="1200" kern="1200" spc="200" baseline="0">
                <a:solidFill>
                  <a:schemeClr val="tx1">
                    <a:lumMod val="75000"/>
                    <a:lumOff val="25000"/>
                  </a:schemeClr>
                </a:solidFill>
                <a:latin typeface="Futura Lt BT" panose="020B0402020204020303" pitchFamily="34" charset="0"/>
                <a:ea typeface="+mn-ea"/>
                <a:cs typeface="+mn-cs"/>
              </a:defRPr>
            </a:lvl3pPr>
            <a:lvl4pPr marL="914400" indent="0" algn="l" defTabSz="914400" rtl="0" eaLnBrk="1" latinLnBrk="0" hangingPunct="1">
              <a:spcBef>
                <a:spcPct val="20000"/>
              </a:spcBef>
              <a:buFont typeface="Arial" panose="020B0604020202020204" pitchFamily="34" charset="0"/>
              <a:buNone/>
              <a:defRPr sz="1200" kern="1200" spc="200" baseline="0">
                <a:solidFill>
                  <a:schemeClr val="tx1">
                    <a:lumMod val="75000"/>
                    <a:lumOff val="25000"/>
                  </a:schemeClr>
                </a:solidFill>
                <a:latin typeface="Futura Lt BT" panose="020B0402020204020303"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utura Lt BT" panose="020B0402020204020303"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spcAft>
                <a:spcPts val="0"/>
              </a:spcAft>
              <a:buNone/>
            </a:pPr>
            <a:r>
              <a:rPr lang="en-US" sz="1800" dirty="0">
                <a:solidFill>
                  <a:schemeClr val="tx2">
                    <a:lumMod val="60000"/>
                    <a:lumOff val="40000"/>
                  </a:schemeClr>
                </a:solidFill>
                <a:latin typeface="Arial Black" panose="020B0A04020102020204" pitchFamily="34" charset="0"/>
              </a:rPr>
              <a:t>Workplace Assessment</a:t>
            </a:r>
          </a:p>
        </p:txBody>
      </p:sp>
      <p:sp>
        <p:nvSpPr>
          <p:cNvPr id="42" name="Content Placeholder 23"/>
          <p:cNvSpPr txBox="1">
            <a:spLocks/>
          </p:cNvSpPr>
          <p:nvPr/>
        </p:nvSpPr>
        <p:spPr>
          <a:xfrm>
            <a:off x="5764491" y="1304351"/>
            <a:ext cx="3432522" cy="255210"/>
          </a:xfrm>
          <a:prstGeom prst="rect">
            <a:avLst/>
          </a:prstGeom>
        </p:spPr>
        <p:txBody>
          <a:bodyPr vert="horz" lIns="91440" tIns="45720" rIns="91440" bIns="45720" rtlCol="0" anchor="t">
            <a:noAutofit/>
          </a:bodyPr>
          <a:lstStyle>
            <a:lvl1pPr marL="284163" marR="0" indent="-169863" algn="l" defTabSz="914400" rtl="0" eaLnBrk="1" fontAlgn="auto" latinLnBrk="0" hangingPunct="1">
              <a:lnSpc>
                <a:spcPct val="100000"/>
              </a:lnSpc>
              <a:spcBef>
                <a:spcPct val="20000"/>
              </a:spcBef>
              <a:spcAft>
                <a:spcPts val="600"/>
              </a:spcAft>
              <a:buClr>
                <a:srgbClr val="0070C0"/>
              </a:buClr>
              <a:buSzTx/>
              <a:buFont typeface="Futura Lt BT" panose="020B0402020204020303" pitchFamily="34" charset="0"/>
              <a:buChar char="»"/>
              <a:tabLst/>
              <a:defRPr sz="1600" kern="1200" spc="0" baseline="0">
                <a:solidFill>
                  <a:schemeClr val="tx1"/>
                </a:solidFill>
                <a:latin typeface="Futura Lt BT" panose="020B0402020204020303" pitchFamily="34" charset="0"/>
                <a:ea typeface="+mn-ea"/>
                <a:cs typeface="+mn-cs"/>
              </a:defRPr>
            </a:lvl1pPr>
            <a:lvl2pPr marL="233363" indent="-228600" algn="l" defTabSz="914400" rtl="0" eaLnBrk="1" latinLnBrk="0" hangingPunct="1">
              <a:spcBef>
                <a:spcPct val="20000"/>
              </a:spcBef>
              <a:spcAft>
                <a:spcPts val="600"/>
              </a:spcAft>
              <a:buFont typeface="Arial" panose="020B0604020202020204" pitchFamily="34" charset="0"/>
              <a:buNone/>
              <a:defRPr sz="1800" kern="1200" spc="0" baseline="0">
                <a:solidFill>
                  <a:schemeClr val="tx1">
                    <a:lumMod val="50000"/>
                    <a:lumOff val="50000"/>
                  </a:schemeClr>
                </a:solidFill>
                <a:latin typeface="Futura Lt BT" panose="020B0402020204020303" pitchFamily="34" charset="0"/>
                <a:ea typeface="+mn-ea"/>
                <a:cs typeface="+mn-cs"/>
              </a:defRPr>
            </a:lvl2pPr>
            <a:lvl3pPr marL="569913" indent="0" algn="l" defTabSz="914400" rtl="0" eaLnBrk="1" latinLnBrk="0" hangingPunct="1">
              <a:spcBef>
                <a:spcPct val="20000"/>
              </a:spcBef>
              <a:buFont typeface="Arial" panose="020B0604020202020204" pitchFamily="34" charset="0"/>
              <a:buNone/>
              <a:defRPr sz="1200" kern="1200" spc="200" baseline="0">
                <a:solidFill>
                  <a:schemeClr val="tx1">
                    <a:lumMod val="75000"/>
                    <a:lumOff val="25000"/>
                  </a:schemeClr>
                </a:solidFill>
                <a:latin typeface="Futura Lt BT" panose="020B0402020204020303" pitchFamily="34" charset="0"/>
                <a:ea typeface="+mn-ea"/>
                <a:cs typeface="+mn-cs"/>
              </a:defRPr>
            </a:lvl3pPr>
            <a:lvl4pPr marL="914400" indent="0" algn="l" defTabSz="914400" rtl="0" eaLnBrk="1" latinLnBrk="0" hangingPunct="1">
              <a:spcBef>
                <a:spcPct val="20000"/>
              </a:spcBef>
              <a:buFont typeface="Arial" panose="020B0604020202020204" pitchFamily="34" charset="0"/>
              <a:buNone/>
              <a:defRPr sz="1200" kern="1200" spc="200" baseline="0">
                <a:solidFill>
                  <a:schemeClr val="tx1">
                    <a:lumMod val="75000"/>
                    <a:lumOff val="25000"/>
                  </a:schemeClr>
                </a:solidFill>
                <a:latin typeface="Futura Lt BT" panose="020B0402020204020303"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utura Lt BT" panose="020B0402020204020303"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spcAft>
                <a:spcPts val="0"/>
              </a:spcAft>
              <a:buNone/>
            </a:pPr>
            <a:r>
              <a:rPr lang="en-US" sz="1800" dirty="0">
                <a:solidFill>
                  <a:schemeClr val="tx2">
                    <a:lumMod val="60000"/>
                    <a:lumOff val="40000"/>
                  </a:schemeClr>
                </a:solidFill>
                <a:latin typeface="Arial Black" panose="020B0A04020102020204" pitchFamily="34" charset="0"/>
              </a:rPr>
              <a:t>Transformation Strategy</a:t>
            </a:r>
          </a:p>
        </p:txBody>
      </p:sp>
      <p:sp>
        <p:nvSpPr>
          <p:cNvPr id="16" name="Rectangle 15"/>
          <p:cNvSpPr/>
          <p:nvPr/>
        </p:nvSpPr>
        <p:spPr>
          <a:xfrm>
            <a:off x="5722679" y="1306413"/>
            <a:ext cx="69514" cy="352425"/>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19" dirty="0"/>
          </a:p>
        </p:txBody>
      </p:sp>
      <p:sp>
        <p:nvSpPr>
          <p:cNvPr id="57" name="Content Placeholder 23"/>
          <p:cNvSpPr txBox="1">
            <a:spLocks/>
          </p:cNvSpPr>
          <p:nvPr/>
        </p:nvSpPr>
        <p:spPr>
          <a:xfrm>
            <a:off x="2140476" y="4143213"/>
            <a:ext cx="2047875" cy="880869"/>
          </a:xfrm>
          <a:prstGeom prst="rect">
            <a:avLst/>
          </a:prstGeom>
        </p:spPr>
        <p:txBody>
          <a:bodyPr vert="horz" lIns="91440" tIns="45720" rIns="91440" bIns="45720" rtlCol="0" anchor="t">
            <a:noAutofit/>
          </a:bodyPr>
          <a:lstStyle>
            <a:lvl1pPr marL="284163" marR="0" indent="-169863" algn="l" defTabSz="914400" rtl="0" eaLnBrk="1" fontAlgn="auto" latinLnBrk="0" hangingPunct="1">
              <a:lnSpc>
                <a:spcPct val="100000"/>
              </a:lnSpc>
              <a:spcBef>
                <a:spcPct val="20000"/>
              </a:spcBef>
              <a:spcAft>
                <a:spcPts val="600"/>
              </a:spcAft>
              <a:buClr>
                <a:srgbClr val="0070C0"/>
              </a:buClr>
              <a:buSzTx/>
              <a:buFont typeface="Futura Lt BT" panose="020B0402020204020303" pitchFamily="34" charset="0"/>
              <a:buChar char="»"/>
              <a:tabLst/>
              <a:defRPr sz="1600" kern="1200" spc="0" baseline="0">
                <a:solidFill>
                  <a:schemeClr val="tx1"/>
                </a:solidFill>
                <a:latin typeface="Futura Lt BT" panose="020B0402020204020303" pitchFamily="34" charset="0"/>
                <a:ea typeface="+mn-ea"/>
                <a:cs typeface="+mn-cs"/>
              </a:defRPr>
            </a:lvl1pPr>
            <a:lvl2pPr marL="233363" indent="-228600" algn="l" defTabSz="914400" rtl="0" eaLnBrk="1" latinLnBrk="0" hangingPunct="1">
              <a:spcBef>
                <a:spcPct val="20000"/>
              </a:spcBef>
              <a:spcAft>
                <a:spcPts val="600"/>
              </a:spcAft>
              <a:buFont typeface="Arial" panose="020B0604020202020204" pitchFamily="34" charset="0"/>
              <a:buNone/>
              <a:defRPr sz="1800" kern="1200" spc="0" baseline="0">
                <a:solidFill>
                  <a:schemeClr val="tx1">
                    <a:lumMod val="50000"/>
                    <a:lumOff val="50000"/>
                  </a:schemeClr>
                </a:solidFill>
                <a:latin typeface="Futura Lt BT" panose="020B0402020204020303" pitchFamily="34" charset="0"/>
                <a:ea typeface="+mn-ea"/>
                <a:cs typeface="+mn-cs"/>
              </a:defRPr>
            </a:lvl2pPr>
            <a:lvl3pPr marL="569913" indent="0" algn="l" defTabSz="914400" rtl="0" eaLnBrk="1" latinLnBrk="0" hangingPunct="1">
              <a:spcBef>
                <a:spcPct val="20000"/>
              </a:spcBef>
              <a:buFont typeface="Arial" panose="020B0604020202020204" pitchFamily="34" charset="0"/>
              <a:buNone/>
              <a:defRPr sz="1200" kern="1200" spc="200" baseline="0">
                <a:solidFill>
                  <a:schemeClr val="tx1">
                    <a:lumMod val="75000"/>
                    <a:lumOff val="25000"/>
                  </a:schemeClr>
                </a:solidFill>
                <a:latin typeface="Futura Lt BT" panose="020B0402020204020303" pitchFamily="34" charset="0"/>
                <a:ea typeface="+mn-ea"/>
                <a:cs typeface="+mn-cs"/>
              </a:defRPr>
            </a:lvl3pPr>
            <a:lvl4pPr marL="914400" indent="0" algn="l" defTabSz="914400" rtl="0" eaLnBrk="1" latinLnBrk="0" hangingPunct="1">
              <a:spcBef>
                <a:spcPct val="20000"/>
              </a:spcBef>
              <a:buFont typeface="Arial" panose="020B0604020202020204" pitchFamily="34" charset="0"/>
              <a:buNone/>
              <a:defRPr sz="1200" kern="1200" spc="200" baseline="0">
                <a:solidFill>
                  <a:schemeClr val="tx1">
                    <a:lumMod val="75000"/>
                    <a:lumOff val="25000"/>
                  </a:schemeClr>
                </a:solidFill>
                <a:latin typeface="Futura Lt BT" panose="020B0402020204020303"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utura Lt BT" panose="020B0402020204020303"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ts val="1500"/>
              </a:lnSpc>
              <a:spcBef>
                <a:spcPts val="0"/>
              </a:spcBef>
              <a:spcAft>
                <a:spcPts val="0"/>
              </a:spcAft>
              <a:buNone/>
            </a:pPr>
            <a:r>
              <a:rPr lang="en-US" sz="1000" dirty="0">
                <a:solidFill>
                  <a:schemeClr val="tx1">
                    <a:lumMod val="65000"/>
                    <a:lumOff val="35000"/>
                  </a:schemeClr>
                </a:solidFill>
                <a:latin typeface="Arial" panose="020B0604020202020204" pitchFamily="34" charset="0"/>
                <a:cs typeface="Arial" panose="020B0604020202020204" pitchFamily="34" charset="0"/>
              </a:rPr>
              <a:t>Space Utilization Studies</a:t>
            </a:r>
          </a:p>
          <a:p>
            <a:pPr marL="0" indent="0">
              <a:lnSpc>
                <a:spcPts val="1500"/>
              </a:lnSpc>
              <a:spcBef>
                <a:spcPts val="0"/>
              </a:spcBef>
              <a:spcAft>
                <a:spcPts val="0"/>
              </a:spcAft>
              <a:buNone/>
            </a:pPr>
            <a:r>
              <a:rPr lang="en-US" sz="1000" dirty="0">
                <a:solidFill>
                  <a:schemeClr val="tx1">
                    <a:lumMod val="65000"/>
                    <a:lumOff val="35000"/>
                  </a:schemeClr>
                </a:solidFill>
                <a:latin typeface="Arial" panose="020B0604020202020204" pitchFamily="34" charset="0"/>
                <a:cs typeface="Arial" panose="020B0604020202020204" pitchFamily="34" charset="0"/>
              </a:rPr>
              <a:t>Space Assessment</a:t>
            </a:r>
          </a:p>
          <a:p>
            <a:pPr marL="0" indent="0">
              <a:lnSpc>
                <a:spcPts val="1500"/>
              </a:lnSpc>
              <a:spcBef>
                <a:spcPts val="0"/>
              </a:spcBef>
              <a:spcAft>
                <a:spcPts val="0"/>
              </a:spcAft>
              <a:buNone/>
            </a:pPr>
            <a:r>
              <a:rPr lang="en-US" sz="1000" dirty="0">
                <a:solidFill>
                  <a:schemeClr val="tx1">
                    <a:lumMod val="65000"/>
                    <a:lumOff val="35000"/>
                  </a:schemeClr>
                </a:solidFill>
                <a:latin typeface="Arial" panose="020B0604020202020204" pitchFamily="34" charset="0"/>
                <a:cs typeface="Arial" panose="020B0604020202020204" pitchFamily="34" charset="0"/>
              </a:rPr>
              <a:t>Employee Workstyle Survey</a:t>
            </a:r>
          </a:p>
        </p:txBody>
      </p:sp>
      <p:sp>
        <p:nvSpPr>
          <p:cNvPr id="58" name="Content Placeholder 23"/>
          <p:cNvSpPr txBox="1">
            <a:spLocks/>
          </p:cNvSpPr>
          <p:nvPr/>
        </p:nvSpPr>
        <p:spPr>
          <a:xfrm>
            <a:off x="3841428" y="4143213"/>
            <a:ext cx="2051394" cy="880869"/>
          </a:xfrm>
          <a:prstGeom prst="rect">
            <a:avLst/>
          </a:prstGeom>
        </p:spPr>
        <p:txBody>
          <a:bodyPr vert="horz" lIns="91440" tIns="45720" rIns="91440" bIns="45720" rtlCol="0" anchor="t">
            <a:noAutofit/>
          </a:bodyPr>
          <a:lstStyle>
            <a:lvl1pPr marL="284163" marR="0" indent="-169863" algn="l" defTabSz="914400" rtl="0" eaLnBrk="1" fontAlgn="auto" latinLnBrk="0" hangingPunct="1">
              <a:lnSpc>
                <a:spcPct val="100000"/>
              </a:lnSpc>
              <a:spcBef>
                <a:spcPct val="20000"/>
              </a:spcBef>
              <a:spcAft>
                <a:spcPts val="600"/>
              </a:spcAft>
              <a:buClr>
                <a:srgbClr val="0070C0"/>
              </a:buClr>
              <a:buSzTx/>
              <a:buFont typeface="Futura Lt BT" panose="020B0402020204020303" pitchFamily="34" charset="0"/>
              <a:buChar char="»"/>
              <a:tabLst/>
              <a:defRPr sz="1600" kern="1200" spc="0" baseline="0">
                <a:solidFill>
                  <a:schemeClr val="tx1"/>
                </a:solidFill>
                <a:latin typeface="Futura Lt BT" panose="020B0402020204020303" pitchFamily="34" charset="0"/>
                <a:ea typeface="+mn-ea"/>
                <a:cs typeface="+mn-cs"/>
              </a:defRPr>
            </a:lvl1pPr>
            <a:lvl2pPr marL="233363" indent="-228600" algn="l" defTabSz="914400" rtl="0" eaLnBrk="1" latinLnBrk="0" hangingPunct="1">
              <a:spcBef>
                <a:spcPct val="20000"/>
              </a:spcBef>
              <a:spcAft>
                <a:spcPts val="600"/>
              </a:spcAft>
              <a:buFont typeface="Arial" panose="020B0604020202020204" pitchFamily="34" charset="0"/>
              <a:buNone/>
              <a:defRPr sz="1800" kern="1200" spc="0" baseline="0">
                <a:solidFill>
                  <a:schemeClr val="tx1">
                    <a:lumMod val="50000"/>
                    <a:lumOff val="50000"/>
                  </a:schemeClr>
                </a:solidFill>
                <a:latin typeface="Futura Lt BT" panose="020B0402020204020303" pitchFamily="34" charset="0"/>
                <a:ea typeface="+mn-ea"/>
                <a:cs typeface="+mn-cs"/>
              </a:defRPr>
            </a:lvl2pPr>
            <a:lvl3pPr marL="569913" indent="0" algn="l" defTabSz="914400" rtl="0" eaLnBrk="1" latinLnBrk="0" hangingPunct="1">
              <a:spcBef>
                <a:spcPct val="20000"/>
              </a:spcBef>
              <a:buFont typeface="Arial" panose="020B0604020202020204" pitchFamily="34" charset="0"/>
              <a:buNone/>
              <a:defRPr sz="1200" kern="1200" spc="200" baseline="0">
                <a:solidFill>
                  <a:schemeClr val="tx1">
                    <a:lumMod val="75000"/>
                    <a:lumOff val="25000"/>
                  </a:schemeClr>
                </a:solidFill>
                <a:latin typeface="Futura Lt BT" panose="020B0402020204020303" pitchFamily="34" charset="0"/>
                <a:ea typeface="+mn-ea"/>
                <a:cs typeface="+mn-cs"/>
              </a:defRPr>
            </a:lvl3pPr>
            <a:lvl4pPr marL="914400" indent="0" algn="l" defTabSz="914400" rtl="0" eaLnBrk="1" latinLnBrk="0" hangingPunct="1">
              <a:spcBef>
                <a:spcPct val="20000"/>
              </a:spcBef>
              <a:buFont typeface="Arial" panose="020B0604020202020204" pitchFamily="34" charset="0"/>
              <a:buNone/>
              <a:defRPr sz="1200" kern="1200" spc="200" baseline="0">
                <a:solidFill>
                  <a:schemeClr val="tx1">
                    <a:lumMod val="75000"/>
                    <a:lumOff val="25000"/>
                  </a:schemeClr>
                </a:solidFill>
                <a:latin typeface="Futura Lt BT" panose="020B0402020204020303"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utura Lt BT" panose="020B0402020204020303"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ts val="1500"/>
              </a:lnSpc>
              <a:spcBef>
                <a:spcPts val="0"/>
              </a:spcBef>
              <a:spcAft>
                <a:spcPts val="0"/>
              </a:spcAft>
              <a:buNone/>
            </a:pPr>
            <a:r>
              <a:rPr lang="en-US" sz="1000" dirty="0">
                <a:solidFill>
                  <a:schemeClr val="tx1">
                    <a:lumMod val="65000"/>
                    <a:lumOff val="35000"/>
                  </a:schemeClr>
                </a:solidFill>
                <a:latin typeface="Arial" panose="020B0604020202020204" pitchFamily="34" charset="0"/>
                <a:cs typeface="Arial" panose="020B0604020202020204" pitchFamily="34" charset="0"/>
              </a:rPr>
              <a:t>Key Stakeholder Engagements</a:t>
            </a:r>
          </a:p>
          <a:p>
            <a:pPr marL="0" indent="0">
              <a:lnSpc>
                <a:spcPts val="1500"/>
              </a:lnSpc>
              <a:spcBef>
                <a:spcPts val="0"/>
              </a:spcBef>
              <a:spcAft>
                <a:spcPts val="0"/>
              </a:spcAft>
              <a:buNone/>
            </a:pPr>
            <a:r>
              <a:rPr lang="en-US" sz="1000" dirty="0">
                <a:solidFill>
                  <a:schemeClr val="tx1">
                    <a:lumMod val="65000"/>
                    <a:lumOff val="35000"/>
                  </a:schemeClr>
                </a:solidFill>
                <a:latin typeface="Arial" panose="020B0604020202020204" pitchFamily="34" charset="0"/>
                <a:cs typeface="Arial" panose="020B0604020202020204" pitchFamily="34" charset="0"/>
              </a:rPr>
              <a:t>Focus Groups</a:t>
            </a:r>
          </a:p>
        </p:txBody>
      </p:sp>
      <p:sp>
        <p:nvSpPr>
          <p:cNvPr id="59" name="Content Placeholder 23"/>
          <p:cNvSpPr txBox="1">
            <a:spLocks/>
          </p:cNvSpPr>
          <p:nvPr/>
        </p:nvSpPr>
        <p:spPr>
          <a:xfrm>
            <a:off x="5687654" y="4148331"/>
            <a:ext cx="1580878" cy="880869"/>
          </a:xfrm>
          <a:prstGeom prst="rect">
            <a:avLst/>
          </a:prstGeom>
        </p:spPr>
        <p:txBody>
          <a:bodyPr vert="horz" lIns="91440" tIns="45720" rIns="91440" bIns="45720" rtlCol="0" anchor="t">
            <a:noAutofit/>
          </a:bodyPr>
          <a:lstStyle>
            <a:lvl1pPr marL="284163" marR="0" indent="-169863" algn="l" defTabSz="914400" rtl="0" eaLnBrk="1" fontAlgn="auto" latinLnBrk="0" hangingPunct="1">
              <a:lnSpc>
                <a:spcPct val="100000"/>
              </a:lnSpc>
              <a:spcBef>
                <a:spcPct val="20000"/>
              </a:spcBef>
              <a:spcAft>
                <a:spcPts val="600"/>
              </a:spcAft>
              <a:buClr>
                <a:srgbClr val="0070C0"/>
              </a:buClr>
              <a:buSzTx/>
              <a:buFont typeface="Futura Lt BT" panose="020B0402020204020303" pitchFamily="34" charset="0"/>
              <a:buChar char="»"/>
              <a:tabLst/>
              <a:defRPr sz="1600" kern="1200" spc="0" baseline="0">
                <a:solidFill>
                  <a:schemeClr val="tx1"/>
                </a:solidFill>
                <a:latin typeface="Futura Lt BT" panose="020B0402020204020303" pitchFamily="34" charset="0"/>
                <a:ea typeface="+mn-ea"/>
                <a:cs typeface="+mn-cs"/>
              </a:defRPr>
            </a:lvl1pPr>
            <a:lvl2pPr marL="233363" indent="-228600" algn="l" defTabSz="914400" rtl="0" eaLnBrk="1" latinLnBrk="0" hangingPunct="1">
              <a:spcBef>
                <a:spcPct val="20000"/>
              </a:spcBef>
              <a:spcAft>
                <a:spcPts val="600"/>
              </a:spcAft>
              <a:buFont typeface="Arial" panose="020B0604020202020204" pitchFamily="34" charset="0"/>
              <a:buNone/>
              <a:defRPr sz="1800" kern="1200" spc="0" baseline="0">
                <a:solidFill>
                  <a:schemeClr val="tx1">
                    <a:lumMod val="50000"/>
                    <a:lumOff val="50000"/>
                  </a:schemeClr>
                </a:solidFill>
                <a:latin typeface="Futura Lt BT" panose="020B0402020204020303" pitchFamily="34" charset="0"/>
                <a:ea typeface="+mn-ea"/>
                <a:cs typeface="+mn-cs"/>
              </a:defRPr>
            </a:lvl2pPr>
            <a:lvl3pPr marL="569913" indent="0" algn="l" defTabSz="914400" rtl="0" eaLnBrk="1" latinLnBrk="0" hangingPunct="1">
              <a:spcBef>
                <a:spcPct val="20000"/>
              </a:spcBef>
              <a:buFont typeface="Arial" panose="020B0604020202020204" pitchFamily="34" charset="0"/>
              <a:buNone/>
              <a:defRPr sz="1200" kern="1200" spc="200" baseline="0">
                <a:solidFill>
                  <a:schemeClr val="tx1">
                    <a:lumMod val="75000"/>
                    <a:lumOff val="25000"/>
                  </a:schemeClr>
                </a:solidFill>
                <a:latin typeface="Futura Lt BT" panose="020B0402020204020303" pitchFamily="34" charset="0"/>
                <a:ea typeface="+mn-ea"/>
                <a:cs typeface="+mn-cs"/>
              </a:defRPr>
            </a:lvl3pPr>
            <a:lvl4pPr marL="914400" indent="0" algn="l" defTabSz="914400" rtl="0" eaLnBrk="1" latinLnBrk="0" hangingPunct="1">
              <a:spcBef>
                <a:spcPct val="20000"/>
              </a:spcBef>
              <a:buFont typeface="Arial" panose="020B0604020202020204" pitchFamily="34" charset="0"/>
              <a:buNone/>
              <a:defRPr sz="1200" kern="1200" spc="200" baseline="0">
                <a:solidFill>
                  <a:schemeClr val="tx1">
                    <a:lumMod val="75000"/>
                    <a:lumOff val="25000"/>
                  </a:schemeClr>
                </a:solidFill>
                <a:latin typeface="Futura Lt BT" panose="020B0402020204020303"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utura Lt BT" panose="020B0402020204020303"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ts val="1500"/>
              </a:lnSpc>
              <a:spcBef>
                <a:spcPts val="0"/>
              </a:spcBef>
              <a:spcAft>
                <a:spcPts val="0"/>
              </a:spcAft>
              <a:buNone/>
            </a:pPr>
            <a:r>
              <a:rPr lang="en-US" sz="1000" dirty="0">
                <a:solidFill>
                  <a:schemeClr val="tx1">
                    <a:lumMod val="65000"/>
                    <a:lumOff val="35000"/>
                  </a:schemeClr>
                </a:solidFill>
                <a:latin typeface="Arial" panose="020B0604020202020204" pitchFamily="34" charset="0"/>
                <a:cs typeface="Arial" panose="020B0604020202020204" pitchFamily="34" charset="0"/>
              </a:rPr>
              <a:t>Key Findings Summary</a:t>
            </a:r>
          </a:p>
          <a:p>
            <a:pPr marL="0" indent="0">
              <a:lnSpc>
                <a:spcPts val="1500"/>
              </a:lnSpc>
              <a:spcBef>
                <a:spcPts val="0"/>
              </a:spcBef>
              <a:spcAft>
                <a:spcPts val="0"/>
              </a:spcAft>
              <a:buNone/>
            </a:pPr>
            <a:r>
              <a:rPr lang="en-US" sz="1000" dirty="0">
                <a:solidFill>
                  <a:schemeClr val="tx1">
                    <a:lumMod val="65000"/>
                    <a:lumOff val="35000"/>
                  </a:schemeClr>
                </a:solidFill>
                <a:latin typeface="Arial" panose="020B0604020202020204" pitchFamily="34" charset="0"/>
                <a:cs typeface="Arial" panose="020B0604020202020204" pitchFamily="34" charset="0"/>
              </a:rPr>
              <a:t>Opportunities</a:t>
            </a:r>
          </a:p>
          <a:p>
            <a:pPr marL="0" indent="0">
              <a:lnSpc>
                <a:spcPts val="1500"/>
              </a:lnSpc>
              <a:spcBef>
                <a:spcPts val="0"/>
              </a:spcBef>
              <a:spcAft>
                <a:spcPts val="0"/>
              </a:spcAft>
              <a:buNone/>
            </a:pPr>
            <a:r>
              <a:rPr lang="en-US" sz="1000" dirty="0">
                <a:solidFill>
                  <a:schemeClr val="tx1">
                    <a:lumMod val="65000"/>
                    <a:lumOff val="35000"/>
                  </a:schemeClr>
                </a:solidFill>
                <a:latin typeface="Arial" panose="020B0604020202020204" pitchFamily="34" charset="0"/>
                <a:cs typeface="Arial" panose="020B0604020202020204" pitchFamily="34" charset="0"/>
              </a:rPr>
              <a:t>Recommendations</a:t>
            </a:r>
          </a:p>
        </p:txBody>
      </p:sp>
      <p:sp>
        <p:nvSpPr>
          <p:cNvPr id="60" name="Content Placeholder 23"/>
          <p:cNvSpPr txBox="1">
            <a:spLocks/>
          </p:cNvSpPr>
          <p:nvPr/>
        </p:nvSpPr>
        <p:spPr>
          <a:xfrm>
            <a:off x="7394754" y="4143213"/>
            <a:ext cx="1752599" cy="880869"/>
          </a:xfrm>
          <a:prstGeom prst="rect">
            <a:avLst/>
          </a:prstGeom>
        </p:spPr>
        <p:txBody>
          <a:bodyPr vert="horz" lIns="91440" tIns="45720" rIns="91440" bIns="45720" rtlCol="0" anchor="t">
            <a:noAutofit/>
          </a:bodyPr>
          <a:lstStyle>
            <a:lvl1pPr marL="284163" marR="0" indent="-169863" algn="l" defTabSz="914400" rtl="0" eaLnBrk="1" fontAlgn="auto" latinLnBrk="0" hangingPunct="1">
              <a:lnSpc>
                <a:spcPct val="100000"/>
              </a:lnSpc>
              <a:spcBef>
                <a:spcPct val="20000"/>
              </a:spcBef>
              <a:spcAft>
                <a:spcPts val="600"/>
              </a:spcAft>
              <a:buClr>
                <a:srgbClr val="0070C0"/>
              </a:buClr>
              <a:buSzTx/>
              <a:buFont typeface="Futura Lt BT" panose="020B0402020204020303" pitchFamily="34" charset="0"/>
              <a:buChar char="»"/>
              <a:tabLst/>
              <a:defRPr sz="1600" kern="1200" spc="0" baseline="0">
                <a:solidFill>
                  <a:schemeClr val="tx1"/>
                </a:solidFill>
                <a:latin typeface="Futura Lt BT" panose="020B0402020204020303" pitchFamily="34" charset="0"/>
                <a:ea typeface="+mn-ea"/>
                <a:cs typeface="+mn-cs"/>
              </a:defRPr>
            </a:lvl1pPr>
            <a:lvl2pPr marL="233363" indent="-228600" algn="l" defTabSz="914400" rtl="0" eaLnBrk="1" latinLnBrk="0" hangingPunct="1">
              <a:spcBef>
                <a:spcPct val="20000"/>
              </a:spcBef>
              <a:spcAft>
                <a:spcPts val="600"/>
              </a:spcAft>
              <a:buFont typeface="Arial" panose="020B0604020202020204" pitchFamily="34" charset="0"/>
              <a:buNone/>
              <a:defRPr sz="1800" kern="1200" spc="0" baseline="0">
                <a:solidFill>
                  <a:schemeClr val="tx1">
                    <a:lumMod val="50000"/>
                    <a:lumOff val="50000"/>
                  </a:schemeClr>
                </a:solidFill>
                <a:latin typeface="Futura Lt BT" panose="020B0402020204020303" pitchFamily="34" charset="0"/>
                <a:ea typeface="+mn-ea"/>
                <a:cs typeface="+mn-cs"/>
              </a:defRPr>
            </a:lvl2pPr>
            <a:lvl3pPr marL="569913" indent="0" algn="l" defTabSz="914400" rtl="0" eaLnBrk="1" latinLnBrk="0" hangingPunct="1">
              <a:spcBef>
                <a:spcPct val="20000"/>
              </a:spcBef>
              <a:buFont typeface="Arial" panose="020B0604020202020204" pitchFamily="34" charset="0"/>
              <a:buNone/>
              <a:defRPr sz="1200" kern="1200" spc="200" baseline="0">
                <a:solidFill>
                  <a:schemeClr val="tx1">
                    <a:lumMod val="75000"/>
                    <a:lumOff val="25000"/>
                  </a:schemeClr>
                </a:solidFill>
                <a:latin typeface="Futura Lt BT" panose="020B0402020204020303" pitchFamily="34" charset="0"/>
                <a:ea typeface="+mn-ea"/>
                <a:cs typeface="+mn-cs"/>
              </a:defRPr>
            </a:lvl3pPr>
            <a:lvl4pPr marL="914400" indent="0" algn="l" defTabSz="914400" rtl="0" eaLnBrk="1" latinLnBrk="0" hangingPunct="1">
              <a:spcBef>
                <a:spcPct val="20000"/>
              </a:spcBef>
              <a:buFont typeface="Arial" panose="020B0604020202020204" pitchFamily="34" charset="0"/>
              <a:buNone/>
              <a:defRPr sz="1200" kern="1200" spc="200" baseline="0">
                <a:solidFill>
                  <a:schemeClr val="tx1">
                    <a:lumMod val="75000"/>
                    <a:lumOff val="25000"/>
                  </a:schemeClr>
                </a:solidFill>
                <a:latin typeface="Futura Lt BT" panose="020B0402020204020303"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utura Lt BT" panose="020B0402020204020303"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ts val="1500"/>
              </a:lnSpc>
              <a:spcBef>
                <a:spcPts val="0"/>
              </a:spcBef>
              <a:spcAft>
                <a:spcPts val="0"/>
              </a:spcAft>
              <a:buNone/>
            </a:pPr>
            <a:r>
              <a:rPr lang="en-US" sz="1000" dirty="0">
                <a:solidFill>
                  <a:schemeClr val="tx1">
                    <a:lumMod val="65000"/>
                    <a:lumOff val="35000"/>
                  </a:schemeClr>
                </a:solidFill>
                <a:latin typeface="Arial" panose="020B0604020202020204" pitchFamily="34" charset="0"/>
                <a:cs typeface="Arial" panose="020B0604020202020204" pitchFamily="34" charset="0"/>
              </a:rPr>
              <a:t>Workplace Strategy</a:t>
            </a:r>
          </a:p>
          <a:p>
            <a:pPr marL="0" indent="0">
              <a:lnSpc>
                <a:spcPts val="1500"/>
              </a:lnSpc>
              <a:spcBef>
                <a:spcPts val="0"/>
              </a:spcBef>
              <a:spcAft>
                <a:spcPts val="0"/>
              </a:spcAft>
              <a:buNone/>
            </a:pPr>
            <a:r>
              <a:rPr lang="en-US" sz="1000" dirty="0">
                <a:solidFill>
                  <a:schemeClr val="tx1">
                    <a:lumMod val="65000"/>
                    <a:lumOff val="35000"/>
                  </a:schemeClr>
                </a:solidFill>
                <a:latin typeface="Arial" panose="020B0604020202020204" pitchFamily="34" charset="0"/>
                <a:cs typeface="Arial" panose="020B0604020202020204" pitchFamily="34" charset="0"/>
              </a:rPr>
              <a:t>High-Level Scenarios</a:t>
            </a:r>
          </a:p>
        </p:txBody>
      </p:sp>
      <p:sp>
        <p:nvSpPr>
          <p:cNvPr id="44" name="Slide Number Placeholder 13"/>
          <p:cNvSpPr>
            <a:spLocks noGrp="1"/>
          </p:cNvSpPr>
          <p:nvPr>
            <p:ph type="sldNum" sz="quarter" idx="4294967295"/>
          </p:nvPr>
        </p:nvSpPr>
        <p:spPr>
          <a:xfrm>
            <a:off x="6713635" y="5789980"/>
            <a:ext cx="2133600" cy="365125"/>
          </a:xfrm>
        </p:spPr>
        <p:txBody>
          <a:bodyPr/>
          <a:lstStyle/>
          <a:p>
            <a:fld id="{4B95DF54-FB8A-4296-A760-B1A25022A315}" type="slidenum">
              <a:rPr lang="en-US" smtClean="0"/>
              <a:t>7</a:t>
            </a:fld>
            <a:endParaRPr lang="en-US" dirty="0"/>
          </a:p>
        </p:txBody>
      </p:sp>
      <p:sp>
        <p:nvSpPr>
          <p:cNvPr id="48" name="Title 1"/>
          <p:cNvSpPr txBox="1">
            <a:spLocks/>
          </p:cNvSpPr>
          <p:nvPr/>
        </p:nvSpPr>
        <p:spPr>
          <a:xfrm>
            <a:off x="914400" y="800100"/>
            <a:ext cx="6452347" cy="307929"/>
          </a:xfrm>
          <a:prstGeom prst="rect">
            <a:avLst/>
          </a:prstGeom>
        </p:spPr>
        <p:txBody>
          <a:bodyPr/>
          <a:lstStyle>
            <a:lvl1pPr algn="l" defTabSz="914400" rtl="0" eaLnBrk="1" latinLnBrk="0" hangingPunct="1">
              <a:lnSpc>
                <a:spcPct val="100000"/>
              </a:lnSpc>
              <a:spcBef>
                <a:spcPct val="0"/>
              </a:spcBef>
              <a:spcAft>
                <a:spcPts val="1200"/>
              </a:spcAft>
              <a:buNone/>
              <a:defRPr sz="3400" kern="1200" spc="100" baseline="0">
                <a:solidFill>
                  <a:srgbClr val="26BCD7"/>
                </a:solidFill>
                <a:latin typeface="Futura Md BT" panose="020B0602020204020303" pitchFamily="34" charset="0"/>
                <a:ea typeface="+mj-ea"/>
                <a:cs typeface="+mj-cs"/>
              </a:defRPr>
            </a:lvl1pPr>
          </a:lstStyle>
          <a:p>
            <a:r>
              <a:rPr lang="en-US" sz="2800" spc="0" dirty="0">
                <a:solidFill>
                  <a:srgbClr val="50B948"/>
                </a:solidFill>
                <a:latin typeface="Arial" panose="020B0604020202020204" pitchFamily="34" charset="0"/>
                <a:cs typeface="Arial" panose="020B0604020202020204" pitchFamily="34" charset="0"/>
              </a:rPr>
              <a:t>PLAN &amp; TIMELINE</a:t>
            </a:r>
          </a:p>
        </p:txBody>
      </p:sp>
    </p:spTree>
    <p:extLst>
      <p:ext uri="{BB962C8B-B14F-4D97-AF65-F5344CB8AC3E}">
        <p14:creationId xmlns:p14="http://schemas.microsoft.com/office/powerpoint/2010/main" val="22390441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992708" y="2286000"/>
            <a:ext cx="8684692" cy="3856816"/>
          </a:xfrm>
          <a:prstGeom prst="rect">
            <a:avLst/>
          </a:prstGeom>
        </p:spPr>
        <p:txBody>
          <a:bodyPr lIns="78882" tIns="39441" rIns="78882" bIns="39441" numCol="2" anchor="t"/>
          <a:lstStyle>
            <a:lvl1pPr marL="228577" indent="-228577" algn="l" defTabSz="914306" rtl="0" eaLnBrk="1" latinLnBrk="0" hangingPunct="1">
              <a:spcBef>
                <a:spcPct val="20000"/>
              </a:spcBef>
              <a:buClr>
                <a:schemeClr val="tx1">
                  <a:lumMod val="50000"/>
                  <a:lumOff val="50000"/>
                </a:schemeClr>
              </a:buClr>
              <a:buFont typeface="Wingdings" pitchFamily="2" charset="2"/>
              <a:buChar char="§"/>
              <a:defRPr sz="1800" kern="1200">
                <a:solidFill>
                  <a:schemeClr val="bg1">
                    <a:lumMod val="50000"/>
                  </a:schemeClr>
                </a:solidFill>
                <a:latin typeface="Futura Lt BT" pitchFamily="34" charset="0"/>
                <a:ea typeface="+mn-ea"/>
                <a:cs typeface="+mn-cs"/>
              </a:defRPr>
            </a:lvl1pPr>
            <a:lvl2pPr marL="685729" indent="-228577" algn="l" defTabSz="914306" rtl="0" eaLnBrk="1" latinLnBrk="0" hangingPunct="1">
              <a:spcBef>
                <a:spcPct val="20000"/>
              </a:spcBef>
              <a:buClr>
                <a:schemeClr val="tx1">
                  <a:lumMod val="50000"/>
                  <a:lumOff val="50000"/>
                </a:schemeClr>
              </a:buClr>
              <a:buSzPct val="115000"/>
              <a:buFont typeface="Wingdings 3" pitchFamily="18" charset="2"/>
              <a:buChar char=""/>
              <a:defRPr sz="1400" kern="1200">
                <a:solidFill>
                  <a:schemeClr val="bg1">
                    <a:lumMod val="50000"/>
                  </a:schemeClr>
                </a:solidFill>
                <a:latin typeface="Futura Lt BT" pitchFamily="34" charset="0"/>
                <a:ea typeface="+mn-ea"/>
                <a:cs typeface="+mn-cs"/>
              </a:defRPr>
            </a:lvl2pPr>
            <a:lvl3pPr marL="1142883" indent="-228577" algn="l" defTabSz="914306" rtl="0" eaLnBrk="1" latinLnBrk="0" hangingPunct="1">
              <a:spcBef>
                <a:spcPct val="20000"/>
              </a:spcBef>
              <a:buClr>
                <a:schemeClr val="tx1">
                  <a:lumMod val="50000"/>
                  <a:lumOff val="50000"/>
                </a:schemeClr>
              </a:buClr>
              <a:buSzPct val="115000"/>
              <a:buFont typeface="Wingdings 3" pitchFamily="18" charset="2"/>
              <a:buChar char=""/>
              <a:defRPr sz="1400" kern="1200">
                <a:solidFill>
                  <a:schemeClr val="bg1">
                    <a:lumMod val="50000"/>
                  </a:schemeClr>
                </a:solidFill>
                <a:latin typeface="Futura Lt BT" pitchFamily="34" charset="0"/>
                <a:ea typeface="+mn-ea"/>
                <a:cs typeface="+mn-cs"/>
              </a:defRPr>
            </a:lvl3pPr>
            <a:lvl4pPr marL="1600036" indent="-228577" algn="l" defTabSz="914306" rtl="0" eaLnBrk="1" latinLnBrk="0" hangingPunct="1">
              <a:spcBef>
                <a:spcPct val="20000"/>
              </a:spcBef>
              <a:buClr>
                <a:schemeClr val="tx1">
                  <a:lumMod val="50000"/>
                  <a:lumOff val="50000"/>
                </a:schemeClr>
              </a:buClr>
              <a:buSzPct val="115000"/>
              <a:buFont typeface="Wingdings 3" pitchFamily="18" charset="2"/>
              <a:buChar char=""/>
              <a:defRPr sz="1400" kern="1200">
                <a:solidFill>
                  <a:schemeClr val="bg1">
                    <a:lumMod val="50000"/>
                  </a:schemeClr>
                </a:solidFill>
                <a:latin typeface="Futura Lt BT" pitchFamily="34" charset="0"/>
                <a:ea typeface="+mn-ea"/>
                <a:cs typeface="+mn-cs"/>
              </a:defRPr>
            </a:lvl4pPr>
            <a:lvl5pPr marL="2057189" indent="-228577" algn="l" defTabSz="914306" rtl="0" eaLnBrk="1" latinLnBrk="0" hangingPunct="1">
              <a:spcBef>
                <a:spcPct val="20000"/>
              </a:spcBef>
              <a:buClr>
                <a:schemeClr val="tx1">
                  <a:lumMod val="50000"/>
                  <a:lumOff val="50000"/>
                </a:schemeClr>
              </a:buClr>
              <a:buSzPct val="115000"/>
              <a:buFont typeface="Wingdings 3" pitchFamily="18" charset="2"/>
              <a:buChar char=""/>
              <a:defRPr sz="1400" kern="1200">
                <a:solidFill>
                  <a:schemeClr val="bg1">
                    <a:lumMod val="50000"/>
                  </a:schemeClr>
                </a:solidFill>
                <a:latin typeface="Futura Lt BT" pitchFamily="34" charset="0"/>
                <a:ea typeface="+mn-ea"/>
                <a:cs typeface="+mn-cs"/>
              </a:defRPr>
            </a:lvl5pPr>
            <a:lvl6pPr marL="2514343" indent="-228577" algn="l" defTabSz="91430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495" indent="-228577" algn="l" defTabSz="91430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49" indent="-228577" algn="l" defTabSz="91430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02" indent="-228577" algn="l" defTabSz="914306"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buNone/>
            </a:pPr>
            <a:r>
              <a:rPr lang="en-US" sz="1176" dirty="0">
                <a:solidFill>
                  <a:schemeClr val="tx2">
                    <a:lumMod val="60000"/>
                    <a:lumOff val="40000"/>
                  </a:schemeClr>
                </a:solidFill>
                <a:latin typeface="Arial Black" panose="020B0A04020102020204" pitchFamily="34" charset="0"/>
                <a:cs typeface="Arial" panose="020B0604020202020204" pitchFamily="34" charset="0"/>
              </a:rPr>
              <a:t>PURPOSE</a:t>
            </a:r>
          </a:p>
          <a:p>
            <a:pPr>
              <a:buSzPct val="100000"/>
              <a:buFont typeface="Arial" panose="020B0604020202020204" pitchFamily="34" charset="0"/>
              <a:buChar char="•"/>
            </a:pPr>
            <a:r>
              <a:rPr lang="en-US" sz="1176" b="1" dirty="0">
                <a:solidFill>
                  <a:schemeClr val="tx2">
                    <a:lumMod val="60000"/>
                    <a:lumOff val="40000"/>
                  </a:schemeClr>
                </a:solidFill>
                <a:latin typeface="Arial" panose="020B0604020202020204" pitchFamily="34" charset="0"/>
                <a:cs typeface="Arial" panose="020B0604020202020204" pitchFamily="34" charset="0"/>
              </a:rPr>
              <a:t>Understanding how people work </a:t>
            </a:r>
            <a:r>
              <a:rPr lang="en-US" sz="1176" dirty="0">
                <a:solidFill>
                  <a:schemeClr val="tx1">
                    <a:lumMod val="65000"/>
                    <a:lumOff val="35000"/>
                  </a:schemeClr>
                </a:solidFill>
                <a:latin typeface="Arial" panose="020B0604020202020204" pitchFamily="34" charset="0"/>
                <a:cs typeface="Arial" panose="020B0604020202020204" pitchFamily="34" charset="0"/>
              </a:rPr>
              <a:t>and </a:t>
            </a:r>
            <a:r>
              <a:rPr lang="en-US" sz="1176" b="1" dirty="0">
                <a:solidFill>
                  <a:schemeClr val="tx2">
                    <a:lumMod val="60000"/>
                    <a:lumOff val="40000"/>
                  </a:schemeClr>
                </a:solidFill>
                <a:latin typeface="Arial" panose="020B0604020202020204" pitchFamily="34" charset="0"/>
                <a:cs typeface="Arial" panose="020B0604020202020204" pitchFamily="34" charset="0"/>
              </a:rPr>
              <a:t>how the organization operates </a:t>
            </a:r>
            <a:r>
              <a:rPr lang="en-US" sz="1176" dirty="0">
                <a:solidFill>
                  <a:schemeClr val="tx1">
                    <a:lumMod val="65000"/>
                    <a:lumOff val="35000"/>
                  </a:schemeClr>
                </a:solidFill>
                <a:latin typeface="Arial" panose="020B0604020202020204" pitchFamily="34" charset="0"/>
                <a:cs typeface="Arial" panose="020B0604020202020204" pitchFamily="34" charset="0"/>
              </a:rPr>
              <a:t>at peak performance is key to developing effective workplaces. We conduct relevant research, analyze it and interpret it.</a:t>
            </a:r>
          </a:p>
          <a:p>
            <a:pPr>
              <a:buSzPct val="100000"/>
              <a:buFont typeface="Arial" panose="020B0604020202020204" pitchFamily="34" charset="0"/>
              <a:buChar char="•"/>
            </a:pPr>
            <a:r>
              <a:rPr lang="en-US" sz="1176" dirty="0">
                <a:solidFill>
                  <a:schemeClr val="tx1">
                    <a:lumMod val="65000"/>
                    <a:lumOff val="35000"/>
                  </a:schemeClr>
                </a:solidFill>
                <a:latin typeface="Arial" panose="020B0604020202020204" pitchFamily="34" charset="0"/>
                <a:cs typeface="Arial" panose="020B0604020202020204" pitchFamily="34" charset="0"/>
              </a:rPr>
              <a:t>Articulating the preliminary </a:t>
            </a:r>
            <a:r>
              <a:rPr lang="en-US" sz="1176" b="1" dirty="0">
                <a:solidFill>
                  <a:schemeClr val="tx2">
                    <a:lumMod val="60000"/>
                    <a:lumOff val="40000"/>
                  </a:schemeClr>
                </a:solidFill>
                <a:latin typeface="Arial" panose="020B0604020202020204" pitchFamily="34" charset="0"/>
                <a:cs typeface="Arial" panose="020B0604020202020204" pitchFamily="34" charset="0"/>
              </a:rPr>
              <a:t>vi</a:t>
            </a:r>
            <a:r>
              <a:rPr lang="en-US" sz="1176" b="1" dirty="0" smtClean="0">
                <a:solidFill>
                  <a:schemeClr val="tx2">
                    <a:lumMod val="60000"/>
                    <a:lumOff val="40000"/>
                  </a:schemeClr>
                </a:solidFill>
                <a:latin typeface="Arial" panose="020B0604020202020204" pitchFamily="34" charset="0"/>
                <a:cs typeface="Arial" panose="020B0604020202020204" pitchFamily="34" charset="0"/>
              </a:rPr>
              <a:t>sion</a:t>
            </a:r>
            <a:r>
              <a:rPr lang="en-US" sz="1176" dirty="0" smtClean="0">
                <a:solidFill>
                  <a:schemeClr val="tx1">
                    <a:lumMod val="65000"/>
                    <a:lumOff val="35000"/>
                  </a:schemeClr>
                </a:solidFill>
                <a:latin typeface="Arial" panose="020B0604020202020204" pitchFamily="34" charset="0"/>
                <a:cs typeface="Arial" panose="020B0604020202020204" pitchFamily="34" charset="0"/>
              </a:rPr>
              <a:t> </a:t>
            </a:r>
            <a:r>
              <a:rPr lang="en-US" sz="1176" dirty="0">
                <a:solidFill>
                  <a:schemeClr val="tx1">
                    <a:lumMod val="65000"/>
                    <a:lumOff val="35000"/>
                  </a:schemeClr>
                </a:solidFill>
                <a:latin typeface="Arial" panose="020B0604020202020204" pitchFamily="34" charset="0"/>
                <a:cs typeface="Arial" panose="020B0604020202020204" pitchFamily="34" charset="0"/>
              </a:rPr>
              <a:t>and </a:t>
            </a:r>
            <a:r>
              <a:rPr lang="en-US" sz="1176" b="1" dirty="0">
                <a:solidFill>
                  <a:schemeClr val="tx2">
                    <a:lumMod val="60000"/>
                    <a:lumOff val="40000"/>
                  </a:schemeClr>
                </a:solidFill>
                <a:latin typeface="Arial" panose="020B0604020202020204" pitchFamily="34" charset="0"/>
                <a:cs typeface="Arial" panose="020B0604020202020204" pitchFamily="34" charset="0"/>
              </a:rPr>
              <a:t>opportunity for change</a:t>
            </a:r>
            <a:r>
              <a:rPr lang="en-US" sz="1176" dirty="0">
                <a:solidFill>
                  <a:schemeClr val="tx1">
                    <a:lumMod val="65000"/>
                    <a:lumOff val="35000"/>
                  </a:schemeClr>
                </a:solidFill>
                <a:latin typeface="Arial" panose="020B0604020202020204" pitchFamily="34" charset="0"/>
                <a:cs typeface="Arial" panose="020B0604020202020204" pitchFamily="34" charset="0"/>
              </a:rPr>
              <a:t>, along with the next steps framework. This work establishes </a:t>
            </a:r>
            <a:r>
              <a:rPr lang="en-US" sz="1176" dirty="0" smtClean="0">
                <a:solidFill>
                  <a:schemeClr val="tx1">
                    <a:lumMod val="65000"/>
                    <a:lumOff val="35000"/>
                  </a:schemeClr>
                </a:solidFill>
                <a:latin typeface="Arial" panose="020B0604020202020204" pitchFamily="34" charset="0"/>
                <a:cs typeface="Arial" panose="020B0604020202020204" pitchFamily="34" charset="0"/>
              </a:rPr>
              <a:t>the </a:t>
            </a:r>
            <a:r>
              <a:rPr lang="en-US" sz="1176" dirty="0">
                <a:solidFill>
                  <a:schemeClr val="tx1">
                    <a:lumMod val="65000"/>
                    <a:lumOff val="35000"/>
                  </a:schemeClr>
                </a:solidFill>
                <a:latin typeface="Arial" panose="020B0604020202020204" pitchFamily="34" charset="0"/>
                <a:cs typeface="Arial" panose="020B0604020202020204" pitchFamily="34" charset="0"/>
              </a:rPr>
              <a:t>initial case for </a:t>
            </a:r>
            <a:r>
              <a:rPr lang="en-US" sz="1176" b="1" dirty="0">
                <a:solidFill>
                  <a:schemeClr val="tx2">
                    <a:lumMod val="60000"/>
                    <a:lumOff val="40000"/>
                  </a:schemeClr>
                </a:solidFill>
                <a:latin typeface="Arial" panose="020B0604020202020204" pitchFamily="34" charset="0"/>
                <a:cs typeface="Arial" panose="020B0604020202020204" pitchFamily="34" charset="0"/>
              </a:rPr>
              <a:t>“</a:t>
            </a:r>
            <a:r>
              <a:rPr lang="en-US" sz="1176" b="1" i="1" dirty="0">
                <a:solidFill>
                  <a:schemeClr val="tx2">
                    <a:lumMod val="60000"/>
                    <a:lumOff val="40000"/>
                  </a:schemeClr>
                </a:solidFill>
                <a:latin typeface="Arial" panose="020B0604020202020204" pitchFamily="34" charset="0"/>
                <a:cs typeface="Arial" panose="020B0604020202020204" pitchFamily="34" charset="0"/>
              </a:rPr>
              <a:t>why change?”</a:t>
            </a:r>
          </a:p>
          <a:p>
            <a:pPr>
              <a:buSzPct val="100000"/>
              <a:buFont typeface="Arial" panose="020B0604020202020204" pitchFamily="34" charset="0"/>
              <a:buChar char="•"/>
            </a:pPr>
            <a:endParaRPr lang="en-US" sz="1176" dirty="0">
              <a:solidFill>
                <a:schemeClr val="accent5">
                  <a:lumMod val="75000"/>
                </a:schemeClr>
              </a:solidFill>
              <a:latin typeface="Arial" panose="020B0604020202020204" pitchFamily="34" charset="0"/>
              <a:cs typeface="Arial" panose="020B0604020202020204" pitchFamily="34" charset="0"/>
            </a:endParaRPr>
          </a:p>
          <a:p>
            <a:pPr marL="0" lvl="1" indent="0">
              <a:buNone/>
            </a:pPr>
            <a:r>
              <a:rPr lang="en-US" sz="1176" dirty="0">
                <a:solidFill>
                  <a:schemeClr val="tx2">
                    <a:lumMod val="60000"/>
                    <a:lumOff val="40000"/>
                  </a:schemeClr>
                </a:solidFill>
                <a:latin typeface="Arial Black" panose="020B0A04020102020204" pitchFamily="34" charset="0"/>
                <a:cs typeface="Arial" panose="020B0604020202020204" pitchFamily="34" charset="0"/>
              </a:rPr>
              <a:t>BENEFITS</a:t>
            </a:r>
          </a:p>
          <a:p>
            <a:pPr>
              <a:buSzPct val="100000"/>
              <a:buFont typeface="Arial" panose="020B0604020202020204" pitchFamily="34" charset="0"/>
              <a:buChar char="•"/>
            </a:pPr>
            <a:r>
              <a:rPr lang="en-US" sz="1176" dirty="0">
                <a:solidFill>
                  <a:schemeClr val="tx1">
                    <a:lumMod val="65000"/>
                    <a:lumOff val="35000"/>
                  </a:schemeClr>
                </a:solidFill>
                <a:latin typeface="Arial" panose="020B0604020202020204" pitchFamily="34" charset="0"/>
                <a:cs typeface="Arial" panose="020B0604020202020204" pitchFamily="34" charset="0"/>
              </a:rPr>
              <a:t>How are you using the work environment today, how do </a:t>
            </a:r>
            <a:br>
              <a:rPr lang="en-US" sz="1176" dirty="0">
                <a:solidFill>
                  <a:schemeClr val="tx1">
                    <a:lumMod val="65000"/>
                    <a:lumOff val="35000"/>
                  </a:schemeClr>
                </a:solidFill>
                <a:latin typeface="Arial" panose="020B0604020202020204" pitchFamily="34" charset="0"/>
                <a:cs typeface="Arial" panose="020B0604020202020204" pitchFamily="34" charset="0"/>
              </a:rPr>
            </a:br>
            <a:r>
              <a:rPr lang="en-US" sz="1176" dirty="0">
                <a:solidFill>
                  <a:schemeClr val="tx1">
                    <a:lumMod val="65000"/>
                    <a:lumOff val="35000"/>
                  </a:schemeClr>
                </a:solidFill>
                <a:latin typeface="Arial" panose="020B0604020202020204" pitchFamily="34" charset="0"/>
                <a:cs typeface="Arial" panose="020B0604020202020204" pitchFamily="34" charset="0"/>
              </a:rPr>
              <a:t>you compare to other organizations, what is </a:t>
            </a:r>
            <a:r>
              <a:rPr lang="en-US" sz="1176" b="1" dirty="0">
                <a:solidFill>
                  <a:schemeClr val="tx2">
                    <a:lumMod val="60000"/>
                    <a:lumOff val="40000"/>
                  </a:schemeClr>
                </a:solidFill>
                <a:latin typeface="Arial" panose="020B0604020202020204" pitchFamily="34" charset="0"/>
                <a:cs typeface="Arial" panose="020B0604020202020204" pitchFamily="34" charset="0"/>
              </a:rPr>
              <a:t>projected</a:t>
            </a:r>
            <a:r>
              <a:rPr lang="en-US" sz="1176" dirty="0">
                <a:solidFill>
                  <a:schemeClr val="tx1">
                    <a:lumMod val="65000"/>
                    <a:lumOff val="35000"/>
                  </a:schemeClr>
                </a:solidFill>
                <a:latin typeface="Arial" panose="020B0604020202020204" pitchFamily="34" charset="0"/>
                <a:cs typeface="Arial" panose="020B0604020202020204" pitchFamily="34" charset="0"/>
              </a:rPr>
              <a:t> for </a:t>
            </a:r>
            <a:br>
              <a:rPr lang="en-US" sz="1176" dirty="0">
                <a:solidFill>
                  <a:schemeClr val="tx1">
                    <a:lumMod val="65000"/>
                    <a:lumOff val="35000"/>
                  </a:schemeClr>
                </a:solidFill>
                <a:latin typeface="Arial" panose="020B0604020202020204" pitchFamily="34" charset="0"/>
                <a:cs typeface="Arial" panose="020B0604020202020204" pitchFamily="34" charset="0"/>
              </a:rPr>
            </a:br>
            <a:r>
              <a:rPr lang="en-US" sz="1176" dirty="0">
                <a:solidFill>
                  <a:schemeClr val="tx1">
                    <a:lumMod val="65000"/>
                    <a:lumOff val="35000"/>
                  </a:schemeClr>
                </a:solidFill>
                <a:latin typeface="Arial" panose="020B0604020202020204" pitchFamily="34" charset="0"/>
                <a:cs typeface="Arial" panose="020B0604020202020204" pitchFamily="34" charset="0"/>
              </a:rPr>
              <a:t>the </a:t>
            </a:r>
            <a:r>
              <a:rPr lang="en-US" sz="1176" b="1" dirty="0">
                <a:solidFill>
                  <a:schemeClr val="tx2">
                    <a:lumMod val="60000"/>
                    <a:lumOff val="40000"/>
                  </a:schemeClr>
                </a:solidFill>
                <a:latin typeface="Arial" panose="020B0604020202020204" pitchFamily="34" charset="0"/>
                <a:cs typeface="Arial" panose="020B0604020202020204" pitchFamily="34" charset="0"/>
              </a:rPr>
              <a:t>future of work</a:t>
            </a:r>
            <a:r>
              <a:rPr lang="en-US" sz="1176" dirty="0">
                <a:solidFill>
                  <a:schemeClr val="tx1">
                    <a:lumMod val="65000"/>
                    <a:lumOff val="35000"/>
                  </a:schemeClr>
                </a:solidFill>
                <a:latin typeface="Arial" panose="020B0604020202020204" pitchFamily="34" charset="0"/>
                <a:cs typeface="Arial" panose="020B0604020202020204" pitchFamily="34" charset="0"/>
              </a:rPr>
              <a:t>, and what are the initial </a:t>
            </a:r>
            <a:r>
              <a:rPr lang="en-US" sz="1176" b="1" dirty="0">
                <a:solidFill>
                  <a:schemeClr val="tx2">
                    <a:lumMod val="60000"/>
                    <a:lumOff val="40000"/>
                  </a:schemeClr>
                </a:solidFill>
                <a:latin typeface="Arial" panose="020B0604020202020204" pitchFamily="34" charset="0"/>
                <a:cs typeface="Arial" panose="020B0604020202020204" pitchFamily="34" charset="0"/>
              </a:rPr>
              <a:t>opportunities </a:t>
            </a:r>
            <a:r>
              <a:rPr lang="en-US" sz="1176" dirty="0">
                <a:solidFill>
                  <a:schemeClr val="tx1">
                    <a:lumMod val="65000"/>
                    <a:lumOff val="35000"/>
                  </a:schemeClr>
                </a:solidFill>
                <a:latin typeface="Arial" panose="020B0604020202020204" pitchFamily="34" charset="0"/>
                <a:cs typeface="Arial" panose="020B0604020202020204" pitchFamily="34" charset="0"/>
              </a:rPr>
              <a:t/>
            </a:r>
            <a:br>
              <a:rPr lang="en-US" sz="1176" dirty="0">
                <a:solidFill>
                  <a:schemeClr val="tx1">
                    <a:lumMod val="65000"/>
                    <a:lumOff val="35000"/>
                  </a:schemeClr>
                </a:solidFill>
                <a:latin typeface="Arial" panose="020B0604020202020204" pitchFamily="34" charset="0"/>
                <a:cs typeface="Arial" panose="020B0604020202020204" pitchFamily="34" charset="0"/>
              </a:rPr>
            </a:br>
            <a:r>
              <a:rPr lang="en-US" sz="1176" dirty="0">
                <a:solidFill>
                  <a:schemeClr val="tx1">
                    <a:lumMod val="65000"/>
                    <a:lumOff val="35000"/>
                  </a:schemeClr>
                </a:solidFill>
                <a:latin typeface="Arial" panose="020B0604020202020204" pitchFamily="34" charset="0"/>
                <a:cs typeface="Arial" panose="020B0604020202020204" pitchFamily="34" charset="0"/>
              </a:rPr>
              <a:t>for Duke Energy?</a:t>
            </a:r>
          </a:p>
          <a:p>
            <a:pPr>
              <a:buSzPct val="100000"/>
              <a:buFont typeface="Wingdings 3" pitchFamily="18" charset="2"/>
              <a:buChar char="ê"/>
            </a:pPr>
            <a:endParaRPr lang="en-US" sz="1176" dirty="0">
              <a:solidFill>
                <a:schemeClr val="accent1">
                  <a:lumMod val="75000"/>
                </a:schemeClr>
              </a:solidFill>
              <a:latin typeface="Arial" panose="020B0604020202020204" pitchFamily="34" charset="0"/>
              <a:cs typeface="Arial" panose="020B0604020202020204" pitchFamily="34" charset="0"/>
            </a:endParaRPr>
          </a:p>
          <a:p>
            <a:pPr marL="0" lvl="1" indent="0">
              <a:spcAft>
                <a:spcPts val="863"/>
              </a:spcAft>
              <a:buNone/>
            </a:pPr>
            <a:endParaRPr lang="en-US" sz="1176" dirty="0" smtClean="0">
              <a:solidFill>
                <a:schemeClr val="tx2">
                  <a:lumMod val="60000"/>
                  <a:lumOff val="40000"/>
                </a:schemeClr>
              </a:solidFill>
              <a:latin typeface="Arial" panose="020B0604020202020204" pitchFamily="34" charset="0"/>
              <a:cs typeface="Arial" panose="020B0604020202020204" pitchFamily="34" charset="0"/>
            </a:endParaRPr>
          </a:p>
          <a:p>
            <a:pPr marL="0" lvl="1" indent="0">
              <a:spcAft>
                <a:spcPts val="863"/>
              </a:spcAft>
              <a:buNone/>
            </a:pPr>
            <a:endParaRPr lang="en-US" sz="1176" dirty="0">
              <a:solidFill>
                <a:schemeClr val="tx2">
                  <a:lumMod val="60000"/>
                  <a:lumOff val="40000"/>
                </a:schemeClr>
              </a:solidFill>
              <a:latin typeface="Arial" panose="020B0604020202020204" pitchFamily="34" charset="0"/>
              <a:cs typeface="Arial" panose="020B0604020202020204" pitchFamily="34" charset="0"/>
            </a:endParaRPr>
          </a:p>
          <a:p>
            <a:pPr marL="0" lvl="1" indent="0">
              <a:spcAft>
                <a:spcPts val="863"/>
              </a:spcAft>
              <a:buNone/>
            </a:pPr>
            <a:endParaRPr lang="en-US" sz="1176" dirty="0" smtClean="0">
              <a:solidFill>
                <a:schemeClr val="tx2">
                  <a:lumMod val="60000"/>
                  <a:lumOff val="40000"/>
                </a:schemeClr>
              </a:solidFill>
              <a:latin typeface="Arial" panose="020B0604020202020204" pitchFamily="34" charset="0"/>
              <a:cs typeface="Arial" panose="020B0604020202020204" pitchFamily="34" charset="0"/>
            </a:endParaRPr>
          </a:p>
          <a:p>
            <a:pPr marL="0" lvl="1" indent="0">
              <a:spcAft>
                <a:spcPts val="863"/>
              </a:spcAft>
              <a:buNone/>
            </a:pPr>
            <a:r>
              <a:rPr lang="en-US" sz="1176" dirty="0">
                <a:solidFill>
                  <a:schemeClr val="tx2">
                    <a:lumMod val="60000"/>
                    <a:lumOff val="40000"/>
                  </a:schemeClr>
                </a:solidFill>
                <a:latin typeface="Arial Black" panose="020B0A04020102020204" pitchFamily="34" charset="0"/>
                <a:cs typeface="Arial" panose="020B0604020202020204" pitchFamily="34" charset="0"/>
              </a:rPr>
              <a:t>RESULTS</a:t>
            </a:r>
          </a:p>
          <a:p>
            <a:pPr marL="228577" lvl="1">
              <a:spcAft>
                <a:spcPts val="353"/>
              </a:spcAft>
              <a:buSzPct val="100000"/>
              <a:buFont typeface="Arial" panose="020B0604020202020204" pitchFamily="34" charset="0"/>
              <a:buChar char="•"/>
            </a:pPr>
            <a:r>
              <a:rPr lang="en-US" sz="1176" dirty="0">
                <a:solidFill>
                  <a:schemeClr val="tx1">
                    <a:lumMod val="65000"/>
                    <a:lumOff val="35000"/>
                  </a:schemeClr>
                </a:solidFill>
                <a:latin typeface="Arial" panose="020B0604020202020204" pitchFamily="34" charset="0"/>
                <a:cs typeface="Arial" panose="020B0604020202020204" pitchFamily="34" charset="0"/>
              </a:rPr>
              <a:t>Detailed findings from all data gathering efforts</a:t>
            </a:r>
          </a:p>
          <a:p>
            <a:pPr marL="228577" lvl="1">
              <a:spcAft>
                <a:spcPts val="353"/>
              </a:spcAft>
              <a:buSzPct val="100000"/>
              <a:buFont typeface="Arial" panose="020B0604020202020204" pitchFamily="34" charset="0"/>
              <a:buChar char="•"/>
            </a:pPr>
            <a:r>
              <a:rPr lang="en-US" sz="1176" dirty="0">
                <a:solidFill>
                  <a:schemeClr val="tx1">
                    <a:lumMod val="65000"/>
                    <a:lumOff val="35000"/>
                  </a:schemeClr>
                </a:solidFill>
                <a:latin typeface="Arial" panose="020B0604020202020204" pitchFamily="34" charset="0"/>
                <a:cs typeface="Arial" panose="020B0604020202020204" pitchFamily="34" charset="0"/>
              </a:rPr>
              <a:t>Education regarding best practices and next practices </a:t>
            </a:r>
          </a:p>
          <a:p>
            <a:pPr>
              <a:spcAft>
                <a:spcPts val="353"/>
              </a:spcAft>
              <a:buSzPct val="100000"/>
              <a:buFont typeface="Arial" panose="020B0604020202020204" pitchFamily="34" charset="0"/>
              <a:buChar char="•"/>
            </a:pPr>
            <a:r>
              <a:rPr lang="en-US" sz="1176" dirty="0">
                <a:solidFill>
                  <a:schemeClr val="tx1">
                    <a:lumMod val="65000"/>
                    <a:lumOff val="35000"/>
                  </a:schemeClr>
                </a:solidFill>
                <a:latin typeface="Arial" panose="020B0604020202020204" pitchFamily="34" charset="0"/>
                <a:cs typeface="Arial" panose="020B0604020202020204" pitchFamily="34" charset="0"/>
              </a:rPr>
              <a:t>Identification of initial opportunities for change</a:t>
            </a:r>
          </a:p>
          <a:p>
            <a:pPr>
              <a:spcAft>
                <a:spcPts val="353"/>
              </a:spcAft>
              <a:buSzPct val="100000"/>
              <a:buFont typeface="Arial" panose="020B0604020202020204" pitchFamily="34" charset="0"/>
              <a:buChar char="•"/>
            </a:pPr>
            <a:r>
              <a:rPr lang="en-US" sz="1176" dirty="0">
                <a:solidFill>
                  <a:schemeClr val="tx1">
                    <a:lumMod val="65000"/>
                    <a:lumOff val="35000"/>
                  </a:schemeClr>
                </a:solidFill>
                <a:latin typeface="Arial" panose="020B0604020202020204" pitchFamily="34" charset="0"/>
                <a:cs typeface="Arial" panose="020B0604020202020204" pitchFamily="34" charset="0"/>
              </a:rPr>
              <a:t>Determine change readiness</a:t>
            </a:r>
          </a:p>
          <a:p>
            <a:pPr>
              <a:spcAft>
                <a:spcPts val="353"/>
              </a:spcAft>
              <a:buSzPct val="100000"/>
              <a:buFont typeface="Arial" panose="020B0604020202020204" pitchFamily="34" charset="0"/>
              <a:buChar char="•"/>
            </a:pPr>
            <a:r>
              <a:rPr lang="en-US" sz="1176" dirty="0">
                <a:solidFill>
                  <a:schemeClr val="tx1">
                    <a:lumMod val="65000"/>
                    <a:lumOff val="35000"/>
                  </a:schemeClr>
                </a:solidFill>
                <a:latin typeface="Arial" panose="020B0604020202020204" pitchFamily="34" charset="0"/>
                <a:cs typeface="Arial" panose="020B0604020202020204" pitchFamily="34" charset="0"/>
              </a:rPr>
              <a:t>Considerations for initial change approach</a:t>
            </a:r>
          </a:p>
          <a:p>
            <a:pPr>
              <a:buSzPct val="100000"/>
              <a:buFont typeface="Wingdings 3" pitchFamily="18" charset="2"/>
              <a:buChar char="ê"/>
            </a:pPr>
            <a:endParaRPr lang="en-US" sz="1553" dirty="0">
              <a:solidFill>
                <a:schemeClr val="accent1">
                  <a:lumMod val="75000"/>
                </a:schemeClr>
              </a:solidFill>
              <a:latin typeface="Arial" panose="020B0604020202020204" pitchFamily="34" charset="0"/>
              <a:cs typeface="Arial" panose="020B0604020202020204" pitchFamily="34" charset="0"/>
            </a:endParaRPr>
          </a:p>
        </p:txBody>
      </p:sp>
      <p:sp>
        <p:nvSpPr>
          <p:cNvPr id="6" name="Slide Number Placeholder 13"/>
          <p:cNvSpPr>
            <a:spLocks noGrp="1"/>
          </p:cNvSpPr>
          <p:nvPr>
            <p:ph type="sldNum" sz="quarter" idx="4294967295"/>
          </p:nvPr>
        </p:nvSpPr>
        <p:spPr>
          <a:xfrm>
            <a:off x="6553200" y="6356350"/>
            <a:ext cx="2133600" cy="365125"/>
          </a:xfrm>
        </p:spPr>
        <p:txBody>
          <a:bodyPr/>
          <a:lstStyle/>
          <a:p>
            <a:fld id="{B51DD8D3-6951-441B-B18C-17CD6786D93B}" type="slidenum">
              <a:rPr lang="en-US" smtClean="0"/>
              <a:t>8</a:t>
            </a:fld>
            <a:endParaRPr lang="en-US" dirty="0"/>
          </a:p>
        </p:txBody>
      </p:sp>
      <p:sp>
        <p:nvSpPr>
          <p:cNvPr id="8" name="Title Placeholder 1"/>
          <p:cNvSpPr txBox="1">
            <a:spLocks/>
          </p:cNvSpPr>
          <p:nvPr/>
        </p:nvSpPr>
        <p:spPr>
          <a:xfrm>
            <a:off x="992709" y="1299883"/>
            <a:ext cx="7886700" cy="409061"/>
          </a:xfrm>
          <a:prstGeom prst="rect">
            <a:avLst/>
          </a:prstGeom>
        </p:spPr>
        <p:txBody>
          <a:bodyPr vert="horz" lIns="53788" tIns="26894" rIns="53788" bIns="26894" rtlCol="0" anchor="ctr">
            <a:normAutofit/>
          </a:bodyPr>
          <a:lstStyle>
            <a:lvl1pPr algn="l" defTabSz="1341150" rtl="0" eaLnBrk="1" latinLnBrk="0" hangingPunct="1">
              <a:lnSpc>
                <a:spcPct val="90000"/>
              </a:lnSpc>
              <a:spcBef>
                <a:spcPct val="0"/>
              </a:spcBef>
              <a:buNone/>
              <a:defRPr sz="4800" kern="1200">
                <a:solidFill>
                  <a:schemeClr val="tx1"/>
                </a:solidFill>
                <a:latin typeface="+mj-lt"/>
                <a:ea typeface="+mj-ea"/>
                <a:cs typeface="+mj-cs"/>
              </a:defRPr>
            </a:lvl1pPr>
          </a:lstStyle>
          <a:p>
            <a:r>
              <a:rPr lang="en-US" sz="1412" dirty="0">
                <a:solidFill>
                  <a:schemeClr val="tx1">
                    <a:lumMod val="50000"/>
                    <a:lumOff val="50000"/>
                  </a:schemeClr>
                </a:solidFill>
                <a:latin typeface="Arial Black" panose="020B0A04020102020204" pitchFamily="34" charset="0"/>
              </a:rPr>
              <a:t>Plan Part I</a:t>
            </a:r>
            <a:r>
              <a:rPr lang="en-US" sz="1412" dirty="0" smtClean="0">
                <a:solidFill>
                  <a:schemeClr val="tx1">
                    <a:lumMod val="50000"/>
                    <a:lumOff val="50000"/>
                  </a:schemeClr>
                </a:solidFill>
                <a:latin typeface="Arial Black" panose="020B0A04020102020204" pitchFamily="34" charset="0"/>
              </a:rPr>
              <a:t>:</a:t>
            </a:r>
            <a:endParaRPr lang="en-US" sz="1412" dirty="0">
              <a:solidFill>
                <a:schemeClr val="tx1">
                  <a:lumMod val="50000"/>
                  <a:lumOff val="50000"/>
                </a:schemeClr>
              </a:solidFill>
              <a:latin typeface="Arial Black" panose="020B0A04020102020204" pitchFamily="34" charset="0"/>
            </a:endParaRPr>
          </a:p>
        </p:txBody>
      </p:sp>
      <p:sp>
        <p:nvSpPr>
          <p:cNvPr id="11" name="Title 1"/>
          <p:cNvSpPr txBox="1">
            <a:spLocks/>
          </p:cNvSpPr>
          <p:nvPr/>
        </p:nvSpPr>
        <p:spPr>
          <a:xfrm>
            <a:off x="914400" y="800100"/>
            <a:ext cx="6452347" cy="307929"/>
          </a:xfrm>
          <a:prstGeom prst="rect">
            <a:avLst/>
          </a:prstGeom>
        </p:spPr>
        <p:txBody>
          <a:bodyPr/>
          <a:lstStyle>
            <a:lvl1pPr algn="l" defTabSz="914400" rtl="0" eaLnBrk="1" latinLnBrk="0" hangingPunct="1">
              <a:lnSpc>
                <a:spcPct val="100000"/>
              </a:lnSpc>
              <a:spcBef>
                <a:spcPct val="0"/>
              </a:spcBef>
              <a:spcAft>
                <a:spcPts val="1200"/>
              </a:spcAft>
              <a:buNone/>
              <a:defRPr sz="3400" kern="1200" spc="100" baseline="0">
                <a:solidFill>
                  <a:srgbClr val="26BCD7"/>
                </a:solidFill>
                <a:latin typeface="Futura Md BT" panose="020B0602020204020303" pitchFamily="34" charset="0"/>
                <a:ea typeface="+mj-ea"/>
                <a:cs typeface="+mj-cs"/>
              </a:defRPr>
            </a:lvl1pPr>
          </a:lstStyle>
          <a:p>
            <a:r>
              <a:rPr lang="en-US" sz="2800" spc="0" dirty="0">
                <a:solidFill>
                  <a:srgbClr val="50B948"/>
                </a:solidFill>
                <a:latin typeface="Arial" panose="020B0604020202020204" pitchFamily="34" charset="0"/>
                <a:cs typeface="Arial" panose="020B0604020202020204" pitchFamily="34" charset="0"/>
              </a:rPr>
              <a:t>WORKPLACE ASSESSMENT</a:t>
            </a:r>
          </a:p>
        </p:txBody>
      </p:sp>
      <p:pic>
        <p:nvPicPr>
          <p:cNvPr id="9" name="Picture 8"/>
          <p:cNvPicPr>
            <a:picLocks noChangeAspect="1"/>
          </p:cNvPicPr>
          <p:nvPr/>
        </p:nvPicPr>
        <p:blipFill rotWithShape="1">
          <a:blip r:embed="rId2" cstate="print">
            <a:extLst>
              <a:ext uri="{28A0092B-C50C-407E-A947-70E740481C1C}">
                <a14:useLocalDpi xmlns:a14="http://schemas.microsoft.com/office/drawing/2010/main" val="0"/>
              </a:ext>
            </a:extLst>
          </a:blip>
          <a:srcRect l="13333" t="20379" r="45000" b="16515"/>
          <a:stretch/>
        </p:blipFill>
        <p:spPr>
          <a:xfrm>
            <a:off x="6553200" y="133393"/>
            <a:ext cx="2326209" cy="2279686"/>
          </a:xfrm>
          <a:prstGeom prst="rect">
            <a:avLst/>
          </a:prstGeom>
        </p:spPr>
      </p:pic>
      <p:pic>
        <p:nvPicPr>
          <p:cNvPr id="12" name="Picture 11"/>
          <p:cNvPicPr>
            <a:picLocks noChangeAspect="1"/>
          </p:cNvPicPr>
          <p:nvPr/>
        </p:nvPicPr>
        <p:blipFill rotWithShape="1">
          <a:blip r:embed="rId3" cstate="print">
            <a:extLst>
              <a:ext uri="{28A0092B-C50C-407E-A947-70E740481C1C}">
                <a14:useLocalDpi xmlns:a14="http://schemas.microsoft.com/office/drawing/2010/main" val="0"/>
              </a:ext>
            </a:extLst>
          </a:blip>
          <a:srcRect l="5833" t="22955" r="3333" b="13939"/>
          <a:stretch/>
        </p:blipFill>
        <p:spPr>
          <a:xfrm>
            <a:off x="-4876800" y="2590800"/>
            <a:ext cx="4376095" cy="1967236"/>
          </a:xfrm>
          <a:prstGeom prst="rect">
            <a:avLst/>
          </a:prstGeom>
        </p:spPr>
      </p:pic>
    </p:spTree>
    <p:extLst>
      <p:ext uri="{BB962C8B-B14F-4D97-AF65-F5344CB8AC3E}">
        <p14:creationId xmlns:p14="http://schemas.microsoft.com/office/powerpoint/2010/main" val="4635017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992708" y="1781984"/>
            <a:ext cx="7998892" cy="3856816"/>
          </a:xfrm>
          <a:prstGeom prst="rect">
            <a:avLst/>
          </a:prstGeom>
        </p:spPr>
        <p:txBody>
          <a:bodyPr lIns="78882" tIns="39441" rIns="78882" bIns="39441" numCol="2" anchor="t"/>
          <a:lstStyle>
            <a:lvl1pPr marL="228577" indent="-228577" algn="l" defTabSz="914306" rtl="0" eaLnBrk="1" latinLnBrk="0" hangingPunct="1">
              <a:spcBef>
                <a:spcPct val="20000"/>
              </a:spcBef>
              <a:buClr>
                <a:schemeClr val="tx1">
                  <a:lumMod val="50000"/>
                  <a:lumOff val="50000"/>
                </a:schemeClr>
              </a:buClr>
              <a:buFont typeface="Wingdings" pitchFamily="2" charset="2"/>
              <a:buChar char="§"/>
              <a:defRPr sz="1800" kern="1200">
                <a:solidFill>
                  <a:schemeClr val="bg1">
                    <a:lumMod val="50000"/>
                  </a:schemeClr>
                </a:solidFill>
                <a:latin typeface="Futura Lt BT" pitchFamily="34" charset="0"/>
                <a:ea typeface="+mn-ea"/>
                <a:cs typeface="+mn-cs"/>
              </a:defRPr>
            </a:lvl1pPr>
            <a:lvl2pPr marL="685729" indent="-228577" algn="l" defTabSz="914306" rtl="0" eaLnBrk="1" latinLnBrk="0" hangingPunct="1">
              <a:spcBef>
                <a:spcPct val="20000"/>
              </a:spcBef>
              <a:buClr>
                <a:schemeClr val="tx1">
                  <a:lumMod val="50000"/>
                  <a:lumOff val="50000"/>
                </a:schemeClr>
              </a:buClr>
              <a:buSzPct val="115000"/>
              <a:buFont typeface="Wingdings 3" pitchFamily="18" charset="2"/>
              <a:buChar char=""/>
              <a:defRPr sz="1400" kern="1200">
                <a:solidFill>
                  <a:schemeClr val="bg1">
                    <a:lumMod val="50000"/>
                  </a:schemeClr>
                </a:solidFill>
                <a:latin typeface="Futura Lt BT" pitchFamily="34" charset="0"/>
                <a:ea typeface="+mn-ea"/>
                <a:cs typeface="+mn-cs"/>
              </a:defRPr>
            </a:lvl2pPr>
            <a:lvl3pPr marL="1142883" indent="-228577" algn="l" defTabSz="914306" rtl="0" eaLnBrk="1" latinLnBrk="0" hangingPunct="1">
              <a:spcBef>
                <a:spcPct val="20000"/>
              </a:spcBef>
              <a:buClr>
                <a:schemeClr val="tx1">
                  <a:lumMod val="50000"/>
                  <a:lumOff val="50000"/>
                </a:schemeClr>
              </a:buClr>
              <a:buSzPct val="115000"/>
              <a:buFont typeface="Wingdings 3" pitchFamily="18" charset="2"/>
              <a:buChar char=""/>
              <a:defRPr sz="1400" kern="1200">
                <a:solidFill>
                  <a:schemeClr val="bg1">
                    <a:lumMod val="50000"/>
                  </a:schemeClr>
                </a:solidFill>
                <a:latin typeface="Futura Lt BT" pitchFamily="34" charset="0"/>
                <a:ea typeface="+mn-ea"/>
                <a:cs typeface="+mn-cs"/>
              </a:defRPr>
            </a:lvl3pPr>
            <a:lvl4pPr marL="1600036" indent="-228577" algn="l" defTabSz="914306" rtl="0" eaLnBrk="1" latinLnBrk="0" hangingPunct="1">
              <a:spcBef>
                <a:spcPct val="20000"/>
              </a:spcBef>
              <a:buClr>
                <a:schemeClr val="tx1">
                  <a:lumMod val="50000"/>
                  <a:lumOff val="50000"/>
                </a:schemeClr>
              </a:buClr>
              <a:buSzPct val="115000"/>
              <a:buFont typeface="Wingdings 3" pitchFamily="18" charset="2"/>
              <a:buChar char=""/>
              <a:defRPr sz="1400" kern="1200">
                <a:solidFill>
                  <a:schemeClr val="bg1">
                    <a:lumMod val="50000"/>
                  </a:schemeClr>
                </a:solidFill>
                <a:latin typeface="Futura Lt BT" pitchFamily="34" charset="0"/>
                <a:ea typeface="+mn-ea"/>
                <a:cs typeface="+mn-cs"/>
              </a:defRPr>
            </a:lvl4pPr>
            <a:lvl5pPr marL="2057189" indent="-228577" algn="l" defTabSz="914306" rtl="0" eaLnBrk="1" latinLnBrk="0" hangingPunct="1">
              <a:spcBef>
                <a:spcPct val="20000"/>
              </a:spcBef>
              <a:buClr>
                <a:schemeClr val="tx1">
                  <a:lumMod val="50000"/>
                  <a:lumOff val="50000"/>
                </a:schemeClr>
              </a:buClr>
              <a:buSzPct val="115000"/>
              <a:buFont typeface="Wingdings 3" pitchFamily="18" charset="2"/>
              <a:buChar char=""/>
              <a:defRPr sz="1400" kern="1200">
                <a:solidFill>
                  <a:schemeClr val="bg1">
                    <a:lumMod val="50000"/>
                  </a:schemeClr>
                </a:solidFill>
                <a:latin typeface="Futura Lt BT" pitchFamily="34" charset="0"/>
                <a:ea typeface="+mn-ea"/>
                <a:cs typeface="+mn-cs"/>
              </a:defRPr>
            </a:lvl5pPr>
            <a:lvl6pPr marL="2514343" indent="-228577" algn="l" defTabSz="91430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495" indent="-228577" algn="l" defTabSz="91430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49" indent="-228577" algn="l" defTabSz="91430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02" indent="-228577" algn="l" defTabSz="914306"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buNone/>
            </a:pPr>
            <a:r>
              <a:rPr lang="en-US" sz="1176" dirty="0">
                <a:solidFill>
                  <a:schemeClr val="tx2">
                    <a:lumMod val="60000"/>
                    <a:lumOff val="40000"/>
                  </a:schemeClr>
                </a:solidFill>
                <a:latin typeface="Arial Black" panose="020B0A04020102020204" pitchFamily="34" charset="0"/>
                <a:cs typeface="Arial" panose="020B0604020202020204" pitchFamily="34" charset="0"/>
              </a:rPr>
              <a:t>PURPOSE</a:t>
            </a:r>
          </a:p>
          <a:p>
            <a:pPr>
              <a:buSzPct val="100000"/>
              <a:buFont typeface="Arial" panose="020B0604020202020204" pitchFamily="34" charset="0"/>
              <a:buChar char="•"/>
            </a:pPr>
            <a:r>
              <a:rPr lang="en-US" sz="1176" dirty="0">
                <a:solidFill>
                  <a:schemeClr val="tx1">
                    <a:lumMod val="65000"/>
                    <a:lumOff val="35000"/>
                  </a:schemeClr>
                </a:solidFill>
                <a:latin typeface="Arial" panose="020B0604020202020204" pitchFamily="34" charset="0"/>
                <a:cs typeface="Arial" panose="020B0604020202020204" pitchFamily="34" charset="0"/>
              </a:rPr>
              <a:t>Create the vision, objectives and action plan to </a:t>
            </a:r>
            <a:r>
              <a:rPr lang="en-US" sz="1176" dirty="0" smtClean="0">
                <a:solidFill>
                  <a:schemeClr val="tx1">
                    <a:lumMod val="65000"/>
                    <a:lumOff val="35000"/>
                  </a:schemeClr>
                </a:solidFill>
                <a:latin typeface="Arial" panose="020B0604020202020204" pitchFamily="34" charset="0"/>
                <a:cs typeface="Arial" panose="020B0604020202020204" pitchFamily="34" charset="0"/>
              </a:rPr>
              <a:t/>
            </a:r>
            <a:br>
              <a:rPr lang="en-US" sz="1176" dirty="0" smtClean="0">
                <a:solidFill>
                  <a:schemeClr val="tx1">
                    <a:lumMod val="65000"/>
                    <a:lumOff val="35000"/>
                  </a:schemeClr>
                </a:solidFill>
                <a:latin typeface="Arial" panose="020B0604020202020204" pitchFamily="34" charset="0"/>
                <a:cs typeface="Arial" panose="020B0604020202020204" pitchFamily="34" charset="0"/>
              </a:rPr>
            </a:br>
            <a:r>
              <a:rPr lang="en-US" sz="1176" dirty="0" smtClean="0">
                <a:solidFill>
                  <a:schemeClr val="tx1">
                    <a:lumMod val="65000"/>
                    <a:lumOff val="35000"/>
                  </a:schemeClr>
                </a:solidFill>
                <a:latin typeface="Arial" panose="020B0604020202020204" pitchFamily="34" charset="0"/>
                <a:cs typeface="Arial" panose="020B0604020202020204" pitchFamily="34" charset="0"/>
              </a:rPr>
              <a:t>establish </a:t>
            </a:r>
            <a:r>
              <a:rPr lang="en-US" sz="1176" dirty="0">
                <a:solidFill>
                  <a:schemeClr val="tx1">
                    <a:lumMod val="65000"/>
                    <a:lumOff val="35000"/>
                  </a:schemeClr>
                </a:solidFill>
                <a:latin typeface="Arial" panose="020B0604020202020204" pitchFamily="34" charset="0"/>
                <a:cs typeface="Arial" panose="020B0604020202020204" pitchFamily="34" charset="0"/>
              </a:rPr>
              <a:t>a new workplace</a:t>
            </a:r>
          </a:p>
          <a:p>
            <a:pPr>
              <a:buSzPct val="100000"/>
              <a:buFont typeface="Arial" panose="020B0604020202020204" pitchFamily="34" charset="0"/>
              <a:buChar char="•"/>
            </a:pPr>
            <a:r>
              <a:rPr lang="en-US" sz="1176" dirty="0">
                <a:solidFill>
                  <a:schemeClr val="tx1">
                    <a:lumMod val="65000"/>
                    <a:lumOff val="35000"/>
                  </a:schemeClr>
                </a:solidFill>
                <a:latin typeface="Arial" panose="020B0604020202020204" pitchFamily="34" charset="0"/>
                <a:cs typeface="Arial" panose="020B0604020202020204" pitchFamily="34" charset="0"/>
              </a:rPr>
              <a:t>Based on the interpretation of data we identify opportunities for improvements or change, develop a set of recommendations, and then develop a set of solutions to address the needs in an integrated way.</a:t>
            </a:r>
          </a:p>
          <a:p>
            <a:pPr>
              <a:buSzPct val="100000"/>
              <a:buFont typeface="Arial" panose="020B0604020202020204" pitchFamily="34" charset="0"/>
              <a:buChar char="•"/>
            </a:pPr>
            <a:r>
              <a:rPr lang="en-US" sz="1176" dirty="0">
                <a:solidFill>
                  <a:schemeClr val="tx1">
                    <a:lumMod val="65000"/>
                    <a:lumOff val="35000"/>
                  </a:schemeClr>
                </a:solidFill>
                <a:latin typeface="Arial" panose="020B0604020202020204" pitchFamily="34" charset="0"/>
                <a:cs typeface="Arial" panose="020B0604020202020204" pitchFamily="34" charset="0"/>
              </a:rPr>
              <a:t>An effective work environment today addresses technology, services, HR policies, protocols and work practices to support all aspects of employee needs. </a:t>
            </a:r>
            <a:r>
              <a:rPr lang="en-US" sz="1176" dirty="0" smtClean="0">
                <a:solidFill>
                  <a:schemeClr val="tx1">
                    <a:lumMod val="65000"/>
                    <a:lumOff val="35000"/>
                  </a:schemeClr>
                </a:solidFill>
                <a:latin typeface="Arial" panose="020B0604020202020204" pitchFamily="34" charset="0"/>
                <a:cs typeface="Arial" panose="020B0604020202020204" pitchFamily="34" charset="0"/>
              </a:rPr>
              <a:t/>
            </a:r>
            <a:br>
              <a:rPr lang="en-US" sz="1176" dirty="0" smtClean="0">
                <a:solidFill>
                  <a:schemeClr val="tx1">
                    <a:lumMod val="65000"/>
                    <a:lumOff val="35000"/>
                  </a:schemeClr>
                </a:solidFill>
                <a:latin typeface="Arial" panose="020B0604020202020204" pitchFamily="34" charset="0"/>
                <a:cs typeface="Arial" panose="020B0604020202020204" pitchFamily="34" charset="0"/>
              </a:rPr>
            </a:br>
            <a:r>
              <a:rPr lang="en-US" sz="1176" dirty="0" smtClean="0">
                <a:solidFill>
                  <a:schemeClr val="tx1">
                    <a:lumMod val="65000"/>
                    <a:lumOff val="35000"/>
                  </a:schemeClr>
                </a:solidFill>
                <a:latin typeface="Arial" panose="020B0604020202020204" pitchFamily="34" charset="0"/>
                <a:cs typeface="Arial" panose="020B0604020202020204" pitchFamily="34" charset="0"/>
              </a:rPr>
              <a:t>All </a:t>
            </a:r>
            <a:r>
              <a:rPr lang="en-US" sz="1176" dirty="0">
                <a:solidFill>
                  <a:schemeClr val="tx1">
                    <a:lumMod val="65000"/>
                    <a:lumOff val="35000"/>
                  </a:schemeClr>
                </a:solidFill>
                <a:latin typeface="Arial" panose="020B0604020202020204" pitchFamily="34" charset="0"/>
                <a:cs typeface="Arial" panose="020B0604020202020204" pitchFamily="34" charset="0"/>
              </a:rPr>
              <a:t>these components are identified and integrated to develop a strategy. </a:t>
            </a:r>
          </a:p>
          <a:p>
            <a:pPr marL="0" indent="0">
              <a:buSzPct val="100000"/>
              <a:buNone/>
            </a:pPr>
            <a:endParaRPr lang="en-US" sz="1176" dirty="0">
              <a:solidFill>
                <a:schemeClr val="accent5">
                  <a:lumMod val="75000"/>
                </a:schemeClr>
              </a:solidFill>
              <a:latin typeface="Arial" panose="020B0604020202020204" pitchFamily="34" charset="0"/>
              <a:cs typeface="Arial" panose="020B0604020202020204" pitchFamily="34" charset="0"/>
            </a:endParaRPr>
          </a:p>
          <a:p>
            <a:pPr marL="0" lvl="1" indent="0">
              <a:buNone/>
            </a:pPr>
            <a:r>
              <a:rPr lang="en-US" sz="1176" dirty="0">
                <a:solidFill>
                  <a:schemeClr val="tx2">
                    <a:lumMod val="60000"/>
                    <a:lumOff val="40000"/>
                  </a:schemeClr>
                </a:solidFill>
                <a:latin typeface="Arial Black" panose="020B0A04020102020204" pitchFamily="34" charset="0"/>
                <a:cs typeface="Arial" panose="020B0604020202020204" pitchFamily="34" charset="0"/>
              </a:rPr>
              <a:t>BENEFITS</a:t>
            </a:r>
          </a:p>
          <a:p>
            <a:pPr>
              <a:buSzPct val="100000"/>
              <a:buFont typeface="Arial" panose="020B0604020202020204" pitchFamily="34" charset="0"/>
              <a:buChar char="•"/>
            </a:pPr>
            <a:r>
              <a:rPr lang="en-US" sz="1176" dirty="0">
                <a:solidFill>
                  <a:schemeClr val="tx1">
                    <a:lumMod val="65000"/>
                    <a:lumOff val="35000"/>
                  </a:schemeClr>
                </a:solidFill>
                <a:latin typeface="Arial" panose="020B0604020202020204" pitchFamily="34" charset="0"/>
                <a:cs typeface="Arial" panose="020B0604020202020204" pitchFamily="34" charset="0"/>
              </a:rPr>
              <a:t>Create the vision, objectives and comprehensive </a:t>
            </a:r>
            <a:r>
              <a:rPr lang="en-US" sz="1176" dirty="0" smtClean="0">
                <a:solidFill>
                  <a:schemeClr val="tx1">
                    <a:lumMod val="65000"/>
                    <a:lumOff val="35000"/>
                  </a:schemeClr>
                </a:solidFill>
                <a:latin typeface="Arial" panose="020B0604020202020204" pitchFamily="34" charset="0"/>
                <a:cs typeface="Arial" panose="020B0604020202020204" pitchFamily="34" charset="0"/>
              </a:rPr>
              <a:t/>
            </a:r>
            <a:br>
              <a:rPr lang="en-US" sz="1176" dirty="0" smtClean="0">
                <a:solidFill>
                  <a:schemeClr val="tx1">
                    <a:lumMod val="65000"/>
                    <a:lumOff val="35000"/>
                  </a:schemeClr>
                </a:solidFill>
                <a:latin typeface="Arial" panose="020B0604020202020204" pitchFamily="34" charset="0"/>
                <a:cs typeface="Arial" panose="020B0604020202020204" pitchFamily="34" charset="0"/>
              </a:rPr>
            </a:br>
            <a:r>
              <a:rPr lang="en-US" sz="1176" dirty="0" smtClean="0">
                <a:solidFill>
                  <a:schemeClr val="tx1">
                    <a:lumMod val="65000"/>
                    <a:lumOff val="35000"/>
                  </a:schemeClr>
                </a:solidFill>
                <a:latin typeface="Arial" panose="020B0604020202020204" pitchFamily="34" charset="0"/>
                <a:cs typeface="Arial" panose="020B0604020202020204" pitchFamily="34" charset="0"/>
              </a:rPr>
              <a:t>action </a:t>
            </a:r>
            <a:r>
              <a:rPr lang="en-US" sz="1176" dirty="0">
                <a:solidFill>
                  <a:schemeClr val="tx1">
                    <a:lumMod val="65000"/>
                    <a:lumOff val="35000"/>
                  </a:schemeClr>
                </a:solidFill>
                <a:latin typeface="Arial" panose="020B0604020202020204" pitchFamily="34" charset="0"/>
                <a:cs typeface="Arial" panose="020B0604020202020204" pitchFamily="34" charset="0"/>
              </a:rPr>
              <a:t>plan to establish a new workplace</a:t>
            </a:r>
            <a:br>
              <a:rPr lang="en-US" sz="1176" dirty="0">
                <a:solidFill>
                  <a:schemeClr val="tx1">
                    <a:lumMod val="65000"/>
                    <a:lumOff val="35000"/>
                  </a:schemeClr>
                </a:solidFill>
                <a:latin typeface="Arial" panose="020B0604020202020204" pitchFamily="34" charset="0"/>
                <a:cs typeface="Arial" panose="020B0604020202020204" pitchFamily="34" charset="0"/>
              </a:rPr>
            </a:br>
            <a:endParaRPr lang="en-US" sz="1176" dirty="0">
              <a:solidFill>
                <a:schemeClr val="tx1">
                  <a:lumMod val="65000"/>
                  <a:lumOff val="35000"/>
                </a:schemeClr>
              </a:solidFill>
              <a:latin typeface="Arial" panose="020B0604020202020204" pitchFamily="34" charset="0"/>
              <a:cs typeface="Arial" panose="020B0604020202020204" pitchFamily="34" charset="0"/>
            </a:endParaRPr>
          </a:p>
          <a:p>
            <a:pPr marL="0" lvl="1" indent="0">
              <a:buNone/>
            </a:pPr>
            <a:endParaRPr lang="en-US" sz="1176" dirty="0" smtClean="0">
              <a:solidFill>
                <a:schemeClr val="tx2">
                  <a:lumMod val="60000"/>
                  <a:lumOff val="40000"/>
                </a:schemeClr>
              </a:solidFill>
              <a:latin typeface="Arial Black" panose="020B0A04020102020204" pitchFamily="34" charset="0"/>
              <a:cs typeface="Arial" panose="020B0604020202020204" pitchFamily="34" charset="0"/>
            </a:endParaRPr>
          </a:p>
          <a:p>
            <a:pPr marL="0" lvl="1" indent="0">
              <a:buNone/>
            </a:pPr>
            <a:endParaRPr lang="en-US" sz="1176" dirty="0">
              <a:solidFill>
                <a:schemeClr val="tx2">
                  <a:lumMod val="60000"/>
                  <a:lumOff val="40000"/>
                </a:schemeClr>
              </a:solidFill>
              <a:latin typeface="Arial Black" panose="020B0A04020102020204" pitchFamily="34" charset="0"/>
              <a:cs typeface="Arial" panose="020B0604020202020204" pitchFamily="34" charset="0"/>
            </a:endParaRPr>
          </a:p>
          <a:p>
            <a:pPr marL="0" lvl="1" indent="0">
              <a:buNone/>
            </a:pPr>
            <a:endParaRPr lang="en-US" sz="1176" dirty="0" smtClean="0">
              <a:solidFill>
                <a:schemeClr val="tx2">
                  <a:lumMod val="60000"/>
                  <a:lumOff val="40000"/>
                </a:schemeClr>
              </a:solidFill>
              <a:latin typeface="Arial Black" panose="020B0A04020102020204" pitchFamily="34" charset="0"/>
              <a:cs typeface="Arial" panose="020B0604020202020204" pitchFamily="34" charset="0"/>
            </a:endParaRPr>
          </a:p>
          <a:p>
            <a:pPr marL="0" lvl="1" indent="0">
              <a:buNone/>
            </a:pPr>
            <a:endParaRPr lang="en-US" sz="1176" dirty="0">
              <a:solidFill>
                <a:schemeClr val="tx2">
                  <a:lumMod val="60000"/>
                  <a:lumOff val="40000"/>
                </a:schemeClr>
              </a:solidFill>
              <a:latin typeface="Arial Black" panose="020B0A04020102020204" pitchFamily="34" charset="0"/>
              <a:cs typeface="Arial" panose="020B0604020202020204" pitchFamily="34" charset="0"/>
            </a:endParaRPr>
          </a:p>
          <a:p>
            <a:pPr marL="0" lvl="1" indent="0">
              <a:buNone/>
            </a:pPr>
            <a:endParaRPr lang="en-US" sz="1176" dirty="0" smtClean="0">
              <a:solidFill>
                <a:schemeClr val="tx2">
                  <a:lumMod val="60000"/>
                  <a:lumOff val="40000"/>
                </a:schemeClr>
              </a:solidFill>
              <a:latin typeface="Arial Black" panose="020B0A04020102020204" pitchFamily="34" charset="0"/>
              <a:cs typeface="Arial" panose="020B0604020202020204" pitchFamily="34" charset="0"/>
            </a:endParaRPr>
          </a:p>
          <a:p>
            <a:pPr marL="0" lvl="1" indent="0">
              <a:buNone/>
            </a:pPr>
            <a:endParaRPr lang="en-US" sz="1176" dirty="0">
              <a:solidFill>
                <a:schemeClr val="tx2">
                  <a:lumMod val="60000"/>
                  <a:lumOff val="40000"/>
                </a:schemeClr>
              </a:solidFill>
              <a:latin typeface="Arial Black" panose="020B0A04020102020204" pitchFamily="34" charset="0"/>
              <a:cs typeface="Arial" panose="020B0604020202020204" pitchFamily="34" charset="0"/>
            </a:endParaRPr>
          </a:p>
          <a:p>
            <a:pPr marL="0" lvl="1" indent="0">
              <a:buNone/>
            </a:pPr>
            <a:endParaRPr lang="en-US" sz="1176" dirty="0" smtClean="0">
              <a:solidFill>
                <a:schemeClr val="tx2">
                  <a:lumMod val="60000"/>
                  <a:lumOff val="40000"/>
                </a:schemeClr>
              </a:solidFill>
              <a:latin typeface="Arial Black" panose="020B0A04020102020204" pitchFamily="34" charset="0"/>
              <a:cs typeface="Arial" panose="020B0604020202020204" pitchFamily="34" charset="0"/>
            </a:endParaRPr>
          </a:p>
          <a:p>
            <a:pPr marL="0" lvl="1" indent="0">
              <a:buNone/>
            </a:pPr>
            <a:r>
              <a:rPr lang="en-US" sz="1176" dirty="0" smtClean="0">
                <a:solidFill>
                  <a:schemeClr val="tx2">
                    <a:lumMod val="60000"/>
                    <a:lumOff val="40000"/>
                  </a:schemeClr>
                </a:solidFill>
                <a:latin typeface="Arial Black" panose="020B0A04020102020204" pitchFamily="34" charset="0"/>
                <a:cs typeface="Arial" panose="020B0604020202020204" pitchFamily="34" charset="0"/>
              </a:rPr>
              <a:t>BENEFITS</a:t>
            </a:r>
            <a:endParaRPr lang="en-US" sz="1176" dirty="0">
              <a:solidFill>
                <a:schemeClr val="tx2">
                  <a:lumMod val="60000"/>
                  <a:lumOff val="40000"/>
                </a:schemeClr>
              </a:solidFill>
              <a:latin typeface="Arial Black" panose="020B0A04020102020204" pitchFamily="34" charset="0"/>
              <a:cs typeface="Arial" panose="020B0604020202020204" pitchFamily="34" charset="0"/>
            </a:endParaRPr>
          </a:p>
          <a:p>
            <a:pPr marL="171450" lvl="1" indent="-171450">
              <a:spcAft>
                <a:spcPts val="863"/>
              </a:spcAft>
              <a:buFont typeface="Arial" panose="020B0604020202020204" pitchFamily="34" charset="0"/>
              <a:buChar char="•"/>
            </a:pPr>
            <a:r>
              <a:rPr lang="en-US" sz="1176" dirty="0" smtClean="0">
                <a:solidFill>
                  <a:schemeClr val="tx1">
                    <a:lumMod val="65000"/>
                    <a:lumOff val="35000"/>
                  </a:schemeClr>
                </a:solidFill>
                <a:latin typeface="Arial" panose="020B0604020202020204" pitchFamily="34" charset="0"/>
                <a:cs typeface="Arial" panose="020B0604020202020204" pitchFamily="34" charset="0"/>
              </a:rPr>
              <a:t>Vision </a:t>
            </a:r>
            <a:r>
              <a:rPr lang="en-US" sz="1176" dirty="0">
                <a:solidFill>
                  <a:schemeClr val="tx1">
                    <a:lumMod val="65000"/>
                    <a:lumOff val="35000"/>
                  </a:schemeClr>
                </a:solidFill>
                <a:latin typeface="Arial" panose="020B0604020202020204" pitchFamily="34" charset="0"/>
                <a:cs typeface="Arial" panose="020B0604020202020204" pitchFamily="34" charset="0"/>
              </a:rPr>
              <a:t>and goals for the future state (why change)</a:t>
            </a:r>
          </a:p>
          <a:p>
            <a:pPr marL="171450" lvl="1" indent="-171450">
              <a:spcAft>
                <a:spcPts val="353"/>
              </a:spcAft>
              <a:buSzPct val="100000"/>
              <a:buFont typeface="Arial" panose="020B0604020202020204" pitchFamily="34" charset="0"/>
              <a:buChar char="•"/>
            </a:pPr>
            <a:r>
              <a:rPr lang="en-US" sz="1176" dirty="0">
                <a:solidFill>
                  <a:schemeClr val="tx1">
                    <a:lumMod val="65000"/>
                    <a:lumOff val="35000"/>
                  </a:schemeClr>
                </a:solidFill>
                <a:latin typeface="Arial" panose="020B0604020202020204" pitchFamily="34" charset="0"/>
                <a:cs typeface="Arial" panose="020B0604020202020204" pitchFamily="34" charset="0"/>
              </a:rPr>
              <a:t>Set of recommendations covering all relevant aspects of the workplace – the overall physical work environment, flexible work practices, work processes, services, protocols, and technology. (what to change)</a:t>
            </a:r>
          </a:p>
          <a:p>
            <a:pPr marL="171450" lvl="1" indent="-171450">
              <a:spcAft>
                <a:spcPts val="353"/>
              </a:spcAft>
              <a:buSzPct val="100000"/>
              <a:buFont typeface="Arial" panose="020B0604020202020204" pitchFamily="34" charset="0"/>
              <a:buChar char="•"/>
            </a:pPr>
            <a:r>
              <a:rPr lang="en-US" sz="1176" dirty="0">
                <a:solidFill>
                  <a:schemeClr val="tx1">
                    <a:lumMod val="65000"/>
                    <a:lumOff val="35000"/>
                  </a:schemeClr>
                </a:solidFill>
                <a:latin typeface="Arial" panose="020B0604020202020204" pitchFamily="34" charset="0"/>
                <a:cs typeface="Arial" panose="020B0604020202020204" pitchFamily="34" charset="0"/>
              </a:rPr>
              <a:t>Scenario options to addressing and integrating recommendations with corresponding business case, including order of magnitude occupancy costs and potential cost savings</a:t>
            </a:r>
          </a:p>
          <a:p>
            <a:pPr marL="171450" lvl="1" indent="-171450">
              <a:spcAft>
                <a:spcPts val="353"/>
              </a:spcAft>
              <a:buSzPct val="100000"/>
              <a:buFont typeface="Arial" panose="020B0604020202020204" pitchFamily="34" charset="0"/>
              <a:buChar char="•"/>
            </a:pPr>
            <a:r>
              <a:rPr lang="en-US" sz="1176" dirty="0">
                <a:solidFill>
                  <a:schemeClr val="tx1">
                    <a:lumMod val="65000"/>
                    <a:lumOff val="35000"/>
                  </a:schemeClr>
                </a:solidFill>
                <a:latin typeface="Arial" panose="020B0604020202020204" pitchFamily="34" charset="0"/>
                <a:cs typeface="Arial" panose="020B0604020202020204" pitchFamily="34" charset="0"/>
              </a:rPr>
              <a:t>Preferred scenario option developed </a:t>
            </a:r>
            <a:r>
              <a:rPr lang="en-US" sz="1176" dirty="0" smtClean="0">
                <a:solidFill>
                  <a:schemeClr val="tx1">
                    <a:lumMod val="65000"/>
                    <a:lumOff val="35000"/>
                  </a:schemeClr>
                </a:solidFill>
                <a:latin typeface="Arial" panose="020B0604020202020204" pitchFamily="34" charset="0"/>
                <a:cs typeface="Arial" panose="020B0604020202020204" pitchFamily="34" charset="0"/>
              </a:rPr>
              <a:t/>
            </a:r>
            <a:br>
              <a:rPr lang="en-US" sz="1176" dirty="0" smtClean="0">
                <a:solidFill>
                  <a:schemeClr val="tx1">
                    <a:lumMod val="65000"/>
                    <a:lumOff val="35000"/>
                  </a:schemeClr>
                </a:solidFill>
                <a:latin typeface="Arial" panose="020B0604020202020204" pitchFamily="34" charset="0"/>
                <a:cs typeface="Arial" panose="020B0604020202020204" pitchFamily="34" charset="0"/>
              </a:rPr>
            </a:br>
            <a:r>
              <a:rPr lang="en-US" sz="1176" dirty="0" smtClean="0">
                <a:solidFill>
                  <a:schemeClr val="tx1">
                    <a:lumMod val="65000"/>
                    <a:lumOff val="35000"/>
                  </a:schemeClr>
                </a:solidFill>
                <a:latin typeface="Arial" panose="020B0604020202020204" pitchFamily="34" charset="0"/>
                <a:cs typeface="Arial" panose="020B0604020202020204" pitchFamily="34" charset="0"/>
              </a:rPr>
              <a:t>(</a:t>
            </a:r>
            <a:r>
              <a:rPr lang="en-US" sz="1176" dirty="0">
                <a:solidFill>
                  <a:schemeClr val="tx1">
                    <a:lumMod val="65000"/>
                    <a:lumOff val="35000"/>
                  </a:schemeClr>
                </a:solidFill>
                <a:latin typeface="Arial" panose="020B0604020202020204" pitchFamily="34" charset="0"/>
                <a:cs typeface="Arial" panose="020B0604020202020204" pitchFamily="34" charset="0"/>
              </a:rPr>
              <a:t>how to change – initial strategy)</a:t>
            </a:r>
          </a:p>
          <a:p>
            <a:pPr marL="171450" lvl="1" indent="-171450">
              <a:spcAft>
                <a:spcPts val="353"/>
              </a:spcAft>
              <a:buSzPct val="100000"/>
              <a:buFont typeface="Arial" panose="020B0604020202020204" pitchFamily="34" charset="0"/>
              <a:buChar char="•"/>
            </a:pPr>
            <a:r>
              <a:rPr lang="en-US" sz="1176" dirty="0">
                <a:solidFill>
                  <a:schemeClr val="tx1">
                    <a:lumMod val="65000"/>
                    <a:lumOff val="35000"/>
                  </a:schemeClr>
                </a:solidFill>
                <a:latin typeface="Arial" panose="020B0604020202020204" pitchFamily="34" charset="0"/>
                <a:cs typeface="Arial" panose="020B0604020202020204" pitchFamily="34" charset="0"/>
              </a:rPr>
              <a:t>Action plan to implement strategy (how to achieve results)</a:t>
            </a:r>
          </a:p>
          <a:p>
            <a:pPr marL="171450" lvl="1" indent="-171450">
              <a:spcAft>
                <a:spcPts val="353"/>
              </a:spcAft>
              <a:buSzPct val="100000"/>
              <a:buFont typeface="Arial" panose="020B0604020202020204" pitchFamily="34" charset="0"/>
              <a:buChar char="•"/>
            </a:pPr>
            <a:r>
              <a:rPr lang="en-US" sz="1176" dirty="0">
                <a:solidFill>
                  <a:schemeClr val="tx1">
                    <a:lumMod val="65000"/>
                    <a:lumOff val="35000"/>
                  </a:schemeClr>
                </a:solidFill>
                <a:latin typeface="Arial" panose="020B0604020202020204" pitchFamily="34" charset="0"/>
                <a:cs typeface="Arial" panose="020B0604020202020204" pitchFamily="34" charset="0"/>
              </a:rPr>
              <a:t>Overall space footprint  to size need </a:t>
            </a:r>
            <a:r>
              <a:rPr lang="en-US" sz="1176" dirty="0" smtClean="0">
                <a:solidFill>
                  <a:schemeClr val="tx1">
                    <a:lumMod val="65000"/>
                    <a:lumOff val="35000"/>
                  </a:schemeClr>
                </a:solidFill>
                <a:latin typeface="Arial" panose="020B0604020202020204" pitchFamily="34" charset="0"/>
                <a:cs typeface="Arial" panose="020B0604020202020204" pitchFamily="34" charset="0"/>
              </a:rPr>
              <a:t/>
            </a:r>
            <a:br>
              <a:rPr lang="en-US" sz="1176" dirty="0" smtClean="0">
                <a:solidFill>
                  <a:schemeClr val="tx1">
                    <a:lumMod val="65000"/>
                    <a:lumOff val="35000"/>
                  </a:schemeClr>
                </a:solidFill>
                <a:latin typeface="Arial" panose="020B0604020202020204" pitchFamily="34" charset="0"/>
                <a:cs typeface="Arial" panose="020B0604020202020204" pitchFamily="34" charset="0"/>
              </a:rPr>
            </a:br>
            <a:r>
              <a:rPr lang="en-US" sz="1176" dirty="0" smtClean="0">
                <a:solidFill>
                  <a:schemeClr val="tx1">
                    <a:lumMod val="65000"/>
                    <a:lumOff val="35000"/>
                  </a:schemeClr>
                </a:solidFill>
                <a:latin typeface="Arial" panose="020B0604020202020204" pitchFamily="34" charset="0"/>
                <a:cs typeface="Arial" panose="020B0604020202020204" pitchFamily="34" charset="0"/>
              </a:rPr>
              <a:t>(</a:t>
            </a:r>
            <a:r>
              <a:rPr lang="en-US" sz="1176" dirty="0">
                <a:solidFill>
                  <a:schemeClr val="tx1">
                    <a:lumMod val="65000"/>
                    <a:lumOff val="35000"/>
                  </a:schemeClr>
                </a:solidFill>
                <a:latin typeface="Arial" panose="020B0604020202020204" pitchFamily="34" charset="0"/>
                <a:cs typeface="Arial" panose="020B0604020202020204" pitchFamily="34" charset="0"/>
              </a:rPr>
              <a:t>real estate direction)</a:t>
            </a:r>
          </a:p>
          <a:p>
            <a:pPr marL="171450" lvl="1" indent="-171450">
              <a:spcAft>
                <a:spcPts val="353"/>
              </a:spcAft>
              <a:buSzPct val="100000"/>
              <a:buFont typeface="Arial" panose="020B0604020202020204" pitchFamily="34" charset="0"/>
              <a:buChar char="•"/>
            </a:pPr>
            <a:r>
              <a:rPr lang="en-US" sz="1176" dirty="0">
                <a:solidFill>
                  <a:schemeClr val="tx1">
                    <a:lumMod val="65000"/>
                    <a:lumOff val="35000"/>
                  </a:schemeClr>
                </a:solidFill>
                <a:latin typeface="Arial" panose="020B0604020202020204" pitchFamily="34" charset="0"/>
                <a:cs typeface="Arial" panose="020B0604020202020204" pitchFamily="34" charset="0"/>
              </a:rPr>
              <a:t>Leadership commitment for the appropriate </a:t>
            </a:r>
            <a:br>
              <a:rPr lang="en-US" sz="1176" dirty="0">
                <a:solidFill>
                  <a:schemeClr val="tx1">
                    <a:lumMod val="65000"/>
                    <a:lumOff val="35000"/>
                  </a:schemeClr>
                </a:solidFill>
                <a:latin typeface="Arial" panose="020B0604020202020204" pitchFamily="34" charset="0"/>
                <a:cs typeface="Arial" panose="020B0604020202020204" pitchFamily="34" charset="0"/>
              </a:rPr>
            </a:br>
            <a:r>
              <a:rPr lang="en-US" sz="1176" dirty="0">
                <a:solidFill>
                  <a:schemeClr val="tx1">
                    <a:lumMod val="65000"/>
                    <a:lumOff val="35000"/>
                  </a:schemeClr>
                </a:solidFill>
                <a:latin typeface="Arial" panose="020B0604020202020204" pitchFamily="34" charset="0"/>
                <a:cs typeface="Arial" panose="020B0604020202020204" pitchFamily="34" charset="0"/>
              </a:rPr>
              <a:t>workplace strategy to support business needs</a:t>
            </a:r>
          </a:p>
          <a:p>
            <a:pPr marL="228577" lvl="1">
              <a:lnSpc>
                <a:spcPct val="75000"/>
              </a:lnSpc>
              <a:spcAft>
                <a:spcPts val="353"/>
              </a:spcAft>
              <a:buSzPct val="100000"/>
              <a:buFont typeface="Arial" panose="020B0604020202020204" pitchFamily="34" charset="0"/>
              <a:buChar char="•"/>
            </a:pPr>
            <a:endParaRPr lang="en-US" sz="1176" dirty="0">
              <a:solidFill>
                <a:schemeClr val="tx1">
                  <a:lumMod val="65000"/>
                  <a:lumOff val="35000"/>
                </a:schemeClr>
              </a:solidFill>
              <a:latin typeface="Arial" panose="020B0604020202020204" pitchFamily="34" charset="0"/>
              <a:cs typeface="Arial" panose="020B0604020202020204" pitchFamily="34" charset="0"/>
            </a:endParaRPr>
          </a:p>
          <a:p>
            <a:pPr marL="228577" lvl="1">
              <a:spcAft>
                <a:spcPts val="353"/>
              </a:spcAft>
              <a:buSzPct val="100000"/>
              <a:buFont typeface="Arial" panose="020B0604020202020204" pitchFamily="34" charset="0"/>
              <a:buChar char="•"/>
            </a:pPr>
            <a:endParaRPr lang="en-US" sz="1176" dirty="0">
              <a:solidFill>
                <a:schemeClr val="tx1">
                  <a:lumMod val="65000"/>
                  <a:lumOff val="35000"/>
                </a:schemeClr>
              </a:solidFill>
              <a:latin typeface="Arial" panose="020B0604020202020204" pitchFamily="34" charset="0"/>
              <a:cs typeface="Arial" panose="020B0604020202020204" pitchFamily="34" charset="0"/>
            </a:endParaRPr>
          </a:p>
          <a:p>
            <a:pPr>
              <a:buSzPct val="100000"/>
              <a:buFont typeface="Wingdings 3" pitchFamily="18" charset="2"/>
              <a:buChar char="ê"/>
            </a:pPr>
            <a:endParaRPr lang="en-US" sz="1553" dirty="0">
              <a:solidFill>
                <a:schemeClr val="accent1">
                  <a:lumMod val="75000"/>
                </a:schemeClr>
              </a:solidFill>
              <a:latin typeface="Arial" panose="020B0604020202020204" pitchFamily="34" charset="0"/>
              <a:cs typeface="Arial" panose="020B0604020202020204" pitchFamily="34" charset="0"/>
            </a:endParaRPr>
          </a:p>
        </p:txBody>
      </p:sp>
      <p:sp>
        <p:nvSpPr>
          <p:cNvPr id="6" name="Slide Number Placeholder 13"/>
          <p:cNvSpPr>
            <a:spLocks noGrp="1"/>
          </p:cNvSpPr>
          <p:nvPr>
            <p:ph type="sldNum" sz="quarter" idx="4294967295"/>
          </p:nvPr>
        </p:nvSpPr>
        <p:spPr>
          <a:xfrm>
            <a:off x="6553200" y="6356350"/>
            <a:ext cx="2133600" cy="365125"/>
          </a:xfrm>
        </p:spPr>
        <p:txBody>
          <a:bodyPr/>
          <a:lstStyle/>
          <a:p>
            <a:fld id="{B51DD8D3-6951-441B-B18C-17CD6786D93B}" type="slidenum">
              <a:rPr lang="en-US" smtClean="0"/>
              <a:t>9</a:t>
            </a:fld>
            <a:endParaRPr lang="en-US" dirty="0"/>
          </a:p>
        </p:txBody>
      </p:sp>
      <p:sp>
        <p:nvSpPr>
          <p:cNvPr id="8" name="Title Placeholder 1"/>
          <p:cNvSpPr txBox="1">
            <a:spLocks/>
          </p:cNvSpPr>
          <p:nvPr/>
        </p:nvSpPr>
        <p:spPr>
          <a:xfrm>
            <a:off x="992709" y="1299883"/>
            <a:ext cx="7886700" cy="409061"/>
          </a:xfrm>
          <a:prstGeom prst="rect">
            <a:avLst/>
          </a:prstGeom>
        </p:spPr>
        <p:txBody>
          <a:bodyPr vert="horz" lIns="53788" tIns="26894" rIns="53788" bIns="26894" rtlCol="0" anchor="ctr">
            <a:normAutofit/>
          </a:bodyPr>
          <a:lstStyle>
            <a:lvl1pPr algn="l" defTabSz="1341150" rtl="0" eaLnBrk="1" latinLnBrk="0" hangingPunct="1">
              <a:lnSpc>
                <a:spcPct val="90000"/>
              </a:lnSpc>
              <a:spcBef>
                <a:spcPct val="0"/>
              </a:spcBef>
              <a:buNone/>
              <a:defRPr sz="4800" kern="1200">
                <a:solidFill>
                  <a:schemeClr val="tx1"/>
                </a:solidFill>
                <a:latin typeface="+mj-lt"/>
                <a:ea typeface="+mj-ea"/>
                <a:cs typeface="+mj-cs"/>
              </a:defRPr>
            </a:lvl1pPr>
          </a:lstStyle>
          <a:p>
            <a:r>
              <a:rPr lang="en-US" sz="1412" dirty="0">
                <a:solidFill>
                  <a:schemeClr val="tx1">
                    <a:lumMod val="50000"/>
                    <a:lumOff val="50000"/>
                  </a:schemeClr>
                </a:solidFill>
                <a:latin typeface="Arial Black" panose="020B0A04020102020204" pitchFamily="34" charset="0"/>
              </a:rPr>
              <a:t>Plan Part </a:t>
            </a:r>
            <a:r>
              <a:rPr lang="en-US" sz="1412" dirty="0" smtClean="0">
                <a:solidFill>
                  <a:schemeClr val="tx1">
                    <a:lumMod val="50000"/>
                    <a:lumOff val="50000"/>
                  </a:schemeClr>
                </a:solidFill>
                <a:latin typeface="Arial Black" panose="020B0A04020102020204" pitchFamily="34" charset="0"/>
              </a:rPr>
              <a:t>II:</a:t>
            </a:r>
            <a:endParaRPr lang="en-US" sz="1412" dirty="0">
              <a:solidFill>
                <a:schemeClr val="tx1">
                  <a:lumMod val="50000"/>
                  <a:lumOff val="50000"/>
                </a:schemeClr>
              </a:solidFill>
              <a:latin typeface="Arial Black" panose="020B0A04020102020204" pitchFamily="34" charset="0"/>
            </a:endParaRPr>
          </a:p>
        </p:txBody>
      </p:sp>
      <p:sp>
        <p:nvSpPr>
          <p:cNvPr id="11" name="Title 1"/>
          <p:cNvSpPr txBox="1">
            <a:spLocks/>
          </p:cNvSpPr>
          <p:nvPr/>
        </p:nvSpPr>
        <p:spPr>
          <a:xfrm>
            <a:off x="914400" y="800100"/>
            <a:ext cx="6452347" cy="307929"/>
          </a:xfrm>
          <a:prstGeom prst="rect">
            <a:avLst/>
          </a:prstGeom>
        </p:spPr>
        <p:txBody>
          <a:bodyPr/>
          <a:lstStyle>
            <a:lvl1pPr algn="l" defTabSz="914400" rtl="0" eaLnBrk="1" latinLnBrk="0" hangingPunct="1">
              <a:lnSpc>
                <a:spcPct val="100000"/>
              </a:lnSpc>
              <a:spcBef>
                <a:spcPct val="0"/>
              </a:spcBef>
              <a:spcAft>
                <a:spcPts val="1200"/>
              </a:spcAft>
              <a:buNone/>
              <a:defRPr sz="3400" kern="1200" spc="100" baseline="0">
                <a:solidFill>
                  <a:srgbClr val="26BCD7"/>
                </a:solidFill>
                <a:latin typeface="Futura Md BT" panose="020B0602020204020303" pitchFamily="34" charset="0"/>
                <a:ea typeface="+mj-ea"/>
                <a:cs typeface="+mj-cs"/>
              </a:defRPr>
            </a:lvl1pPr>
          </a:lstStyle>
          <a:p>
            <a:r>
              <a:rPr lang="en-US" sz="2800" spc="0" dirty="0">
                <a:solidFill>
                  <a:srgbClr val="50B948"/>
                </a:solidFill>
                <a:latin typeface="Arial" panose="020B0604020202020204" pitchFamily="34" charset="0"/>
                <a:cs typeface="Arial" panose="020B0604020202020204" pitchFamily="34" charset="0"/>
              </a:rPr>
              <a:t>TRANSFORMATION STRATEGY</a:t>
            </a:r>
          </a:p>
        </p:txBody>
      </p:sp>
      <p:pic>
        <p:nvPicPr>
          <p:cNvPr id="9" name="Picture 8"/>
          <p:cNvPicPr>
            <a:picLocks noChangeAspect="1"/>
          </p:cNvPicPr>
          <p:nvPr/>
        </p:nvPicPr>
        <p:blipFill rotWithShape="1">
          <a:blip r:embed="rId2" cstate="print">
            <a:extLst>
              <a:ext uri="{28A0092B-C50C-407E-A947-70E740481C1C}">
                <a14:useLocalDpi xmlns:a14="http://schemas.microsoft.com/office/drawing/2010/main" val="0"/>
              </a:ext>
            </a:extLst>
          </a:blip>
          <a:srcRect l="4389" t="18850" r="3309" b="9937"/>
          <a:stretch/>
        </p:blipFill>
        <p:spPr>
          <a:xfrm>
            <a:off x="6452562" y="438375"/>
            <a:ext cx="2691438" cy="1343609"/>
          </a:xfrm>
          <a:prstGeom prst="rect">
            <a:avLst/>
          </a:prstGeom>
        </p:spPr>
      </p:pic>
    </p:spTree>
    <p:extLst>
      <p:ext uri="{BB962C8B-B14F-4D97-AF65-F5344CB8AC3E}">
        <p14:creationId xmlns:p14="http://schemas.microsoft.com/office/powerpoint/2010/main" val="15710071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547</TotalTime>
  <Words>355</Words>
  <Application>Microsoft Office PowerPoint</Application>
  <PresentationFormat>On-screen Show (4:3)</PresentationFormat>
  <Paragraphs>152</Paragraphs>
  <Slides>10</Slides>
  <Notes>3</Notes>
  <HiddenSlides>0</HiddenSlides>
  <MMClips>0</MMClips>
  <ScaleCrop>false</ScaleCrop>
  <HeadingPairs>
    <vt:vector size="4" baseType="variant">
      <vt:variant>
        <vt:lpstr>Theme</vt:lpstr>
      </vt:variant>
      <vt:variant>
        <vt:i4>2</vt:i4>
      </vt:variant>
      <vt:variant>
        <vt:lpstr>Slide Titles</vt:lpstr>
      </vt:variant>
      <vt:variant>
        <vt:i4>10</vt:i4>
      </vt:variant>
    </vt:vector>
  </HeadingPairs>
  <TitlesOfParts>
    <vt:vector size="12" baseType="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Lyn Thompson</dc:creator>
  <cp:lastModifiedBy>Sheila Favuzza</cp:lastModifiedBy>
  <cp:revision>36</cp:revision>
  <dcterms:created xsi:type="dcterms:W3CDTF">2014-08-26T13:50:07Z</dcterms:created>
  <dcterms:modified xsi:type="dcterms:W3CDTF">2015-09-23T17:00:47Z</dcterms:modified>
</cp:coreProperties>
</file>