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33"/>
  </p:notesMasterIdLst>
  <p:sldIdLst>
    <p:sldId id="264" r:id="rId4"/>
    <p:sldId id="261" r:id="rId5"/>
    <p:sldId id="263" r:id="rId6"/>
    <p:sldId id="266" r:id="rId7"/>
    <p:sldId id="267" r:id="rId8"/>
    <p:sldId id="269"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31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7" d="100"/>
          <a:sy n="77" d="100"/>
        </p:scale>
        <p:origin x="-2604" y="-82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3292541557305337"/>
          <c:y val="0.10600173116051455"/>
          <c:w val="0.81664413823272086"/>
          <c:h val="0.71532089545714017"/>
        </c:manualLayout>
      </c:layout>
      <c:barChart>
        <c:barDir val="col"/>
        <c:grouping val="clustered"/>
        <c:varyColors val="0"/>
        <c:ser>
          <c:idx val="1"/>
          <c:order val="0"/>
          <c:tx>
            <c:strRef>
              <c:f>Sheet1!$B$1</c:f>
              <c:strCache>
                <c:ptCount val="1"/>
                <c:pt idx="0">
                  <c:v>2010</c:v>
                </c:pt>
              </c:strCache>
            </c:strRef>
          </c:tx>
          <c:spPr>
            <a:solidFill>
              <a:srgbClr val="218ACB"/>
            </a:solidFill>
          </c:spPr>
          <c:invertIfNegative val="0"/>
          <c:dPt>
            <c:idx val="0"/>
            <c:invertIfNegative val="0"/>
            <c:bubble3D val="0"/>
            <c:spPr>
              <a:solidFill>
                <a:srgbClr val="C00000"/>
              </a:solidFill>
            </c:spPr>
          </c:dPt>
          <c:dPt>
            <c:idx val="1"/>
            <c:invertIfNegative val="0"/>
            <c:bubble3D val="0"/>
            <c:spPr>
              <a:solidFill>
                <a:srgbClr val="FFC000"/>
              </a:solidFill>
            </c:spPr>
          </c:dPt>
          <c:dPt>
            <c:idx val="2"/>
            <c:invertIfNegative val="0"/>
            <c:bubble3D val="0"/>
            <c:spPr>
              <a:solidFill>
                <a:srgbClr val="FFFF66"/>
              </a:solidFill>
            </c:spPr>
          </c:dPt>
          <c:dPt>
            <c:idx val="3"/>
            <c:invertIfNegative val="0"/>
            <c:bubble3D val="0"/>
            <c:spPr>
              <a:solidFill>
                <a:srgbClr val="92D050"/>
              </a:solidFill>
            </c:spPr>
          </c:dPt>
          <c:dPt>
            <c:idx val="4"/>
            <c:invertIfNegative val="0"/>
            <c:bubble3D val="0"/>
            <c:spPr>
              <a:solidFill>
                <a:srgbClr val="006600"/>
              </a:solidFill>
            </c:spPr>
          </c:dPt>
          <c:dPt>
            <c:idx val="5"/>
            <c:invertIfNegative val="0"/>
            <c:bubble3D val="0"/>
          </c:dPt>
          <c:dPt>
            <c:idx val="6"/>
            <c:invertIfNegative val="0"/>
            <c:bubble3D val="0"/>
          </c:dPt>
          <c:dPt>
            <c:idx val="9"/>
            <c:invertIfNegative val="0"/>
            <c:bubble3D val="0"/>
          </c:dPt>
          <c:dLbls>
            <c:dLbl>
              <c:idx val="0"/>
              <c:spPr/>
              <c:txPr>
                <a:bodyPr/>
                <a:lstStyle/>
                <a:p>
                  <a:pPr>
                    <a:defRPr sz="1800" b="1">
                      <a:solidFill>
                        <a:schemeClr val="bg1"/>
                      </a:solidFill>
                      <a:latin typeface="+mj-lt"/>
                      <a:cs typeface="Helvetica" panose="020B060402020202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ext>
              </c:extLst>
            </c:dLbl>
            <c:dLbl>
              <c:idx val="1"/>
              <c:dLblPos val="inEnd"/>
              <c:showLegendKey val="0"/>
              <c:showVal val="1"/>
              <c:showCatName val="0"/>
              <c:showSerName val="0"/>
              <c:showPercent val="0"/>
              <c:showBubbleSize val="0"/>
              <c:extLst>
                <c:ext xmlns:c15="http://schemas.microsoft.com/office/drawing/2012/chart" uri="{CE6537A1-D6FC-4f65-9D91-7224C49458BB}">
                  <c15:layout/>
                </c:ext>
              </c:extLst>
            </c:dLbl>
            <c:dLbl>
              <c:idx val="2"/>
              <c:dLblPos val="inEnd"/>
              <c:showLegendKey val="0"/>
              <c:showVal val="1"/>
              <c:showCatName val="0"/>
              <c:showSerName val="0"/>
              <c:showPercent val="0"/>
              <c:showBubbleSize val="0"/>
              <c:extLst>
                <c:ext xmlns:c15="http://schemas.microsoft.com/office/drawing/2012/chart" uri="{CE6537A1-D6FC-4f65-9D91-7224C49458BB}">
                  <c15:layout/>
                </c:ext>
              </c:extLst>
            </c:dLbl>
            <c:dLbl>
              <c:idx val="3"/>
              <c:dLblPos val="inEnd"/>
              <c:showLegendKey val="0"/>
              <c:showVal val="1"/>
              <c:showCatName val="0"/>
              <c:showSerName val="0"/>
              <c:showPercent val="0"/>
              <c:showBubbleSize val="0"/>
              <c:extLst>
                <c:ext xmlns:c15="http://schemas.microsoft.com/office/drawing/2012/chart" uri="{CE6537A1-D6FC-4f65-9D91-7224C49458BB}">
                  <c15:layout/>
                </c:ext>
              </c:extLst>
            </c:dLbl>
            <c:dLbl>
              <c:idx val="4"/>
              <c:spPr/>
              <c:txPr>
                <a:bodyPr/>
                <a:lstStyle/>
                <a:p>
                  <a:pPr>
                    <a:defRPr sz="1800" b="1">
                      <a:solidFill>
                        <a:schemeClr val="bg1"/>
                      </a:solidFill>
                      <a:latin typeface="+mj-lt"/>
                      <a:cs typeface="Helvetica" panose="020B060402020202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ext>
              </c:extLst>
            </c:dLbl>
            <c:dLbl>
              <c:idx val="6"/>
              <c:dLblPos val="inEnd"/>
              <c:showLegendKey val="0"/>
              <c:showVal val="1"/>
              <c:showCatName val="0"/>
              <c:showSerName val="0"/>
              <c:showPercent val="0"/>
              <c:showBubbleSize val="0"/>
              <c:extLst>
                <c:ext xmlns:c15="http://schemas.microsoft.com/office/drawing/2012/chart" uri="{CE6537A1-D6FC-4f65-9D91-7224C49458BB}"/>
              </c:extLst>
            </c:dLbl>
            <c:dLbl>
              <c:idx val="9"/>
              <c:dLblPos val="inEnd"/>
              <c:showLegendKey val="0"/>
              <c:showVal val="1"/>
              <c:showCatName val="0"/>
              <c:showSerName val="0"/>
              <c:showPercent val="0"/>
              <c:showBubbleSize val="0"/>
              <c:extLst>
                <c:ext xmlns:c15="http://schemas.microsoft.com/office/drawing/2012/chart" uri="{CE6537A1-D6FC-4f65-9D91-7224C49458BB}"/>
              </c:extLst>
            </c:dLbl>
            <c:dLbl>
              <c:idx val="12"/>
              <c:dLblPos val="in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800" b="1">
                    <a:latin typeface="+mj-lt"/>
                    <a:cs typeface="Helvetica" panose="020B0604020202020204" pitchFamily="34" charset="0"/>
                  </a:defRPr>
                </a:pPr>
                <a:endParaRPr lang="en-US"/>
              </a:p>
            </c:txPr>
            <c:dLblPos val="in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Sheet1!$A$2:$A$6</c:f>
              <c:strCache>
                <c:ptCount val="5"/>
                <c:pt idx="0">
                  <c:v>Poor</c:v>
                </c:pt>
                <c:pt idx="1">
                  <c:v>Fair</c:v>
                </c:pt>
                <c:pt idx="2">
                  <c:v>Average</c:v>
                </c:pt>
                <c:pt idx="3">
                  <c:v>Good</c:v>
                </c:pt>
                <c:pt idx="4">
                  <c:v>Excellent</c:v>
                </c:pt>
              </c:strCache>
            </c:strRef>
          </c:cat>
          <c:val>
            <c:numRef>
              <c:f>Sheet1!$B$2:$B$6</c:f>
              <c:numCache>
                <c:formatCode>0%</c:formatCode>
                <c:ptCount val="5"/>
                <c:pt idx="0">
                  <c:v>0.11734600000000001</c:v>
                </c:pt>
                <c:pt idx="1">
                  <c:v>0.215338</c:v>
                </c:pt>
                <c:pt idx="2">
                  <c:v>0.358263</c:v>
                </c:pt>
                <c:pt idx="3">
                  <c:v>0.58852199999999999</c:v>
                </c:pt>
                <c:pt idx="4">
                  <c:v>0.75558100000000006</c:v>
                </c:pt>
              </c:numCache>
            </c:numRef>
          </c:val>
        </c:ser>
        <c:dLbls>
          <c:dLblPos val="inEnd"/>
          <c:showLegendKey val="0"/>
          <c:showVal val="1"/>
          <c:showCatName val="0"/>
          <c:showSerName val="0"/>
          <c:showPercent val="0"/>
          <c:showBubbleSize val="0"/>
        </c:dLbls>
        <c:gapWidth val="37"/>
        <c:axId val="109054592"/>
        <c:axId val="109060480"/>
      </c:barChart>
      <c:catAx>
        <c:axId val="109054592"/>
        <c:scaling>
          <c:orientation val="minMax"/>
        </c:scaling>
        <c:delete val="0"/>
        <c:axPos val="b"/>
        <c:numFmt formatCode="General" sourceLinked="0"/>
        <c:majorTickMark val="out"/>
        <c:minorTickMark val="none"/>
        <c:tickLblPos val="low"/>
        <c:txPr>
          <a:bodyPr rot="0" vert="horz"/>
          <a:lstStyle/>
          <a:p>
            <a:pPr>
              <a:defRPr/>
            </a:pPr>
            <a:endParaRPr lang="en-US"/>
          </a:p>
        </c:txPr>
        <c:crossAx val="109060480"/>
        <c:crosses val="autoZero"/>
        <c:auto val="1"/>
        <c:lblAlgn val="ctr"/>
        <c:lblOffset val="100"/>
        <c:noMultiLvlLbl val="0"/>
      </c:catAx>
      <c:valAx>
        <c:axId val="109060480"/>
        <c:scaling>
          <c:orientation val="minMax"/>
          <c:max val="1"/>
          <c:min val="0"/>
        </c:scaling>
        <c:delete val="0"/>
        <c:axPos val="l"/>
        <c:majorGridlines/>
        <c:numFmt formatCode="0%" sourceLinked="0"/>
        <c:majorTickMark val="out"/>
        <c:minorTickMark val="none"/>
        <c:tickLblPos val="nextTo"/>
        <c:crossAx val="109054592"/>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2284545314188668"/>
          <c:y val="0.11041150949358755"/>
          <c:w val="0.87715454685811334"/>
          <c:h val="0.62455478234535067"/>
        </c:manualLayout>
      </c:layout>
      <c:barChart>
        <c:barDir val="col"/>
        <c:grouping val="clustered"/>
        <c:varyColors val="0"/>
        <c:ser>
          <c:idx val="1"/>
          <c:order val="0"/>
          <c:tx>
            <c:strRef>
              <c:f>Sheet1!$B$1</c:f>
              <c:strCache>
                <c:ptCount val="1"/>
                <c:pt idx="0">
                  <c:v>2015</c:v>
                </c:pt>
              </c:strCache>
            </c:strRef>
          </c:tx>
          <c:spPr>
            <a:solidFill>
              <a:srgbClr val="218ACB"/>
            </a:solidFill>
          </c:spPr>
          <c:invertIfNegative val="0"/>
          <c:dPt>
            <c:idx val="1"/>
            <c:invertIfNegative val="0"/>
            <c:bubble3D val="0"/>
          </c:dPt>
          <c:dPt>
            <c:idx val="2"/>
            <c:invertIfNegative val="0"/>
            <c:bubble3D val="0"/>
          </c:dPt>
          <c:dPt>
            <c:idx val="3"/>
            <c:invertIfNegative val="0"/>
            <c:bubble3D val="0"/>
          </c:dPt>
          <c:dPt>
            <c:idx val="4"/>
            <c:invertIfNegative val="0"/>
            <c:bubble3D val="0"/>
          </c:dPt>
          <c:dLbls>
            <c:spPr>
              <a:noFill/>
              <a:ln>
                <a:noFill/>
              </a:ln>
              <a:effectLst/>
            </c:spPr>
            <c:txPr>
              <a:bodyPr/>
              <a:lstStyle/>
              <a:p>
                <a:pPr>
                  <a:defRPr sz="1800">
                    <a:latin typeface="+mj-lt"/>
                    <a:cs typeface="Helvetica" panose="020B0604020202020204" pitchFamily="34" charset="0"/>
                  </a:defRPr>
                </a:pPr>
                <a:endParaRPr lang="en-US"/>
              </a:p>
            </c:txPr>
            <c:dLblPos val="inEnd"/>
            <c:showLegendKey val="0"/>
            <c:showVal val="1"/>
            <c:showCatName val="0"/>
            <c:showSerName val="0"/>
            <c:showPercent val="0"/>
            <c:showBubbleSize val="0"/>
            <c:separator> </c:separator>
            <c:showLeaderLines val="0"/>
            <c:extLst>
              <c:ext xmlns:c15="http://schemas.microsoft.com/office/drawing/2012/chart" uri="{CE6537A1-D6FC-4f65-9D91-7224C49458BB}">
                <c15:layout/>
                <c15:showLeaderLines val="0"/>
              </c:ext>
            </c:extLst>
          </c:dLbls>
          <c:cat>
            <c:strRef>
              <c:f>Sheet1!$A$2:$A$3</c:f>
              <c:strCache>
                <c:ptCount val="2"/>
                <c:pt idx="0">
                  <c:v>Overall Satisfaction</c:v>
                </c:pt>
                <c:pt idx="1">
                  <c:v>Management Satisfaction</c:v>
                </c:pt>
              </c:strCache>
            </c:strRef>
          </c:cat>
          <c:val>
            <c:numRef>
              <c:f>Sheet1!$B$2:$B$3</c:f>
              <c:numCache>
                <c:formatCode>0.00</c:formatCode>
                <c:ptCount val="2"/>
                <c:pt idx="0">
                  <c:v>3.81</c:v>
                </c:pt>
                <c:pt idx="1">
                  <c:v>3.81</c:v>
                </c:pt>
              </c:numCache>
            </c:numRef>
          </c:val>
        </c:ser>
        <c:ser>
          <c:idx val="0"/>
          <c:order val="1"/>
          <c:tx>
            <c:strRef>
              <c:f>Sheet1!$C$1</c:f>
              <c:strCache>
                <c:ptCount val="1"/>
                <c:pt idx="0">
                  <c:v>Kingsley Index</c:v>
                </c:pt>
              </c:strCache>
            </c:strRef>
          </c:tx>
          <c:spPr>
            <a:solidFill>
              <a:srgbClr val="002060"/>
            </a:solidFill>
          </c:spPr>
          <c:invertIfNegative val="0"/>
          <c:dPt>
            <c:idx val="1"/>
            <c:invertIfNegative val="0"/>
            <c:bubble3D val="0"/>
          </c:dPt>
          <c:dPt>
            <c:idx val="2"/>
            <c:invertIfNegative val="0"/>
            <c:bubble3D val="0"/>
          </c:dPt>
          <c:dPt>
            <c:idx val="3"/>
            <c:invertIfNegative val="0"/>
            <c:bubble3D val="0"/>
          </c:dPt>
          <c:dPt>
            <c:idx val="4"/>
            <c:invertIfNegative val="0"/>
            <c:bubble3D val="0"/>
          </c:dPt>
          <c:dLbls>
            <c:spPr>
              <a:noFill/>
              <a:ln>
                <a:noFill/>
              </a:ln>
              <a:effectLst/>
            </c:spPr>
            <c:txPr>
              <a:bodyPr/>
              <a:lstStyle/>
              <a:p>
                <a:pPr>
                  <a:defRPr sz="1800">
                    <a:solidFill>
                      <a:schemeClr val="bg1"/>
                    </a:solidFill>
                    <a:latin typeface="+mj-lt"/>
                    <a:cs typeface="Helvetica"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Overall Satisfaction</c:v>
                </c:pt>
                <c:pt idx="1">
                  <c:v>Management Satisfaction</c:v>
                </c:pt>
              </c:strCache>
            </c:strRef>
          </c:cat>
          <c:val>
            <c:numRef>
              <c:f>Sheet1!$C$2:$C$3</c:f>
              <c:numCache>
                <c:formatCode>0.00</c:formatCode>
                <c:ptCount val="2"/>
                <c:pt idx="0">
                  <c:v>3.69</c:v>
                </c:pt>
                <c:pt idx="1">
                  <c:v>4.6100000000000003</c:v>
                </c:pt>
              </c:numCache>
            </c:numRef>
          </c:val>
        </c:ser>
        <c:dLbls>
          <c:dLblPos val="inEnd"/>
          <c:showLegendKey val="0"/>
          <c:showVal val="1"/>
          <c:showCatName val="0"/>
          <c:showSerName val="0"/>
          <c:showPercent val="0"/>
          <c:showBubbleSize val="0"/>
        </c:dLbls>
        <c:gapWidth val="46"/>
        <c:axId val="108884736"/>
        <c:axId val="108886272"/>
      </c:barChart>
      <c:catAx>
        <c:axId val="108884736"/>
        <c:scaling>
          <c:orientation val="minMax"/>
        </c:scaling>
        <c:delete val="0"/>
        <c:axPos val="b"/>
        <c:numFmt formatCode="General" sourceLinked="1"/>
        <c:majorTickMark val="out"/>
        <c:minorTickMark val="none"/>
        <c:tickLblPos val="nextTo"/>
        <c:txPr>
          <a:bodyPr rot="0"/>
          <a:lstStyle/>
          <a:p>
            <a:pPr>
              <a:defRPr sz="1600">
                <a:latin typeface="+mj-lt"/>
                <a:cs typeface="Helvetica" panose="020B0604020202020204" pitchFamily="34" charset="0"/>
              </a:defRPr>
            </a:pPr>
            <a:endParaRPr lang="en-US"/>
          </a:p>
        </c:txPr>
        <c:crossAx val="108886272"/>
        <c:crosses val="autoZero"/>
        <c:auto val="1"/>
        <c:lblAlgn val="ctr"/>
        <c:lblOffset val="100"/>
        <c:noMultiLvlLbl val="0"/>
      </c:catAx>
      <c:valAx>
        <c:axId val="108886272"/>
        <c:scaling>
          <c:orientation val="minMax"/>
          <c:max val="5"/>
          <c:min val="1"/>
        </c:scaling>
        <c:delete val="0"/>
        <c:axPos val="l"/>
        <c:majorGridlines/>
        <c:numFmt formatCode="#,##0.00" sourceLinked="0"/>
        <c:majorTickMark val="out"/>
        <c:minorTickMark val="none"/>
        <c:tickLblPos val="nextTo"/>
        <c:txPr>
          <a:bodyPr/>
          <a:lstStyle/>
          <a:p>
            <a:pPr>
              <a:defRPr sz="1800">
                <a:latin typeface="+mj-lt"/>
                <a:cs typeface="Helvetica" panose="020B0604020202020204" pitchFamily="34" charset="0"/>
              </a:defRPr>
            </a:pPr>
            <a:endParaRPr lang="en-US"/>
          </a:p>
        </c:txPr>
        <c:crossAx val="108884736"/>
        <c:crosses val="autoZero"/>
        <c:crossBetween val="between"/>
        <c:majorUnit val="1"/>
      </c:valAx>
    </c:plotArea>
    <c:legend>
      <c:legendPos val="t"/>
      <c:layout>
        <c:manualLayout>
          <c:xMode val="edge"/>
          <c:yMode val="edge"/>
          <c:x val="0.31344889724605318"/>
          <c:y val="1.7481131611168225E-3"/>
          <c:w val="0.47757962157715361"/>
          <c:h val="6.5975639763779528E-2"/>
        </c:manualLayout>
      </c:layout>
      <c:overlay val="0"/>
      <c:txPr>
        <a:bodyPr/>
        <a:lstStyle/>
        <a:p>
          <a:pPr>
            <a:defRPr sz="1600">
              <a:latin typeface="+mj-lt"/>
              <a:cs typeface="Helvetica"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15344537156735"/>
          <c:y val="0.16615841761596029"/>
          <c:w val="0.74142182786853128"/>
          <c:h val="0.66085783079993377"/>
        </c:manualLayout>
      </c:layout>
      <c:barChart>
        <c:barDir val="col"/>
        <c:grouping val="clustered"/>
        <c:varyColors val="0"/>
        <c:ser>
          <c:idx val="1"/>
          <c:order val="0"/>
          <c:tx>
            <c:strRef>
              <c:f>Sheet1!$B$1</c:f>
              <c:strCache>
                <c:ptCount val="1"/>
                <c:pt idx="0">
                  <c:v>2015</c:v>
                </c:pt>
              </c:strCache>
            </c:strRef>
          </c:tx>
          <c:spPr>
            <a:solidFill>
              <a:srgbClr val="218ACB"/>
            </a:solidFill>
          </c:spPr>
          <c:invertIfNegative val="0"/>
          <c:dPt>
            <c:idx val="1"/>
            <c:invertIfNegative val="0"/>
            <c:bubble3D val="0"/>
          </c:dPt>
          <c:dPt>
            <c:idx val="2"/>
            <c:invertIfNegative val="0"/>
            <c:bubble3D val="0"/>
          </c:dPt>
          <c:dPt>
            <c:idx val="3"/>
            <c:invertIfNegative val="0"/>
            <c:bubble3D val="0"/>
          </c:dPt>
          <c:dPt>
            <c:idx val="4"/>
            <c:invertIfNegative val="0"/>
            <c:bubble3D val="0"/>
          </c:dPt>
          <c:dLbls>
            <c:spPr>
              <a:noFill/>
              <a:ln>
                <a:noFill/>
              </a:ln>
              <a:effectLst/>
            </c:spPr>
            <c:txPr>
              <a:bodyPr/>
              <a:lstStyle/>
              <a:p>
                <a:pPr>
                  <a:defRPr sz="1800" baseline="0">
                    <a:latin typeface="+mj-lt"/>
                  </a:defRPr>
                </a:pPr>
                <a:endParaRPr lang="en-US"/>
              </a:p>
            </c:txPr>
            <c:dLblPos val="inEnd"/>
            <c:showLegendKey val="0"/>
            <c:showVal val="1"/>
            <c:showCatName val="0"/>
            <c:showSerName val="0"/>
            <c:showPercent val="0"/>
            <c:showBubbleSize val="0"/>
            <c:separator> </c:separator>
            <c:showLeaderLines val="0"/>
            <c:extLst>
              <c:ext xmlns:c15="http://schemas.microsoft.com/office/drawing/2012/chart" uri="{CE6537A1-D6FC-4f65-9D91-7224C49458BB}">
                <c15:layout/>
                <c15:showLeaderLines val="0"/>
              </c:ext>
            </c:extLst>
          </c:dLbls>
          <c:cat>
            <c:strRef>
              <c:f>Sheet1!$A$2:$A$3</c:f>
              <c:strCache>
                <c:ptCount val="2"/>
                <c:pt idx="0">
                  <c:v>Overall Satisfaction</c:v>
                </c:pt>
                <c:pt idx="1">
                  <c:v>Management Satisfaction</c:v>
                </c:pt>
              </c:strCache>
            </c:strRef>
          </c:cat>
          <c:val>
            <c:numRef>
              <c:f>Sheet1!$B$2:$B$3</c:f>
              <c:numCache>
                <c:formatCode>0.00</c:formatCode>
                <c:ptCount val="2"/>
                <c:pt idx="0">
                  <c:v>3.81</c:v>
                </c:pt>
                <c:pt idx="1">
                  <c:v>3.81</c:v>
                </c:pt>
              </c:numCache>
            </c:numRef>
          </c:val>
        </c:ser>
        <c:dLbls>
          <c:dLblPos val="inEnd"/>
          <c:showLegendKey val="0"/>
          <c:showVal val="1"/>
          <c:showCatName val="0"/>
          <c:showSerName val="0"/>
          <c:showPercent val="0"/>
          <c:showBubbleSize val="0"/>
        </c:dLbls>
        <c:gapWidth val="46"/>
        <c:axId val="108946944"/>
        <c:axId val="108953984"/>
      </c:barChart>
      <c:catAx>
        <c:axId val="108946944"/>
        <c:scaling>
          <c:orientation val="minMax"/>
        </c:scaling>
        <c:delete val="0"/>
        <c:axPos val="b"/>
        <c:numFmt formatCode="General" sourceLinked="1"/>
        <c:majorTickMark val="out"/>
        <c:minorTickMark val="none"/>
        <c:tickLblPos val="nextTo"/>
        <c:txPr>
          <a:bodyPr rot="0"/>
          <a:lstStyle/>
          <a:p>
            <a:pPr>
              <a:defRPr sz="1600">
                <a:latin typeface="+mn-lt"/>
                <a:cs typeface="Helvetica" panose="020B0604020202020204" pitchFamily="34" charset="0"/>
              </a:defRPr>
            </a:pPr>
            <a:endParaRPr lang="en-US"/>
          </a:p>
        </c:txPr>
        <c:crossAx val="108953984"/>
        <c:crosses val="autoZero"/>
        <c:auto val="1"/>
        <c:lblAlgn val="ctr"/>
        <c:lblOffset val="100"/>
        <c:noMultiLvlLbl val="0"/>
      </c:catAx>
      <c:valAx>
        <c:axId val="108953984"/>
        <c:scaling>
          <c:orientation val="minMax"/>
          <c:max val="5"/>
          <c:min val="1"/>
        </c:scaling>
        <c:delete val="0"/>
        <c:axPos val="l"/>
        <c:majorGridlines/>
        <c:numFmt formatCode="#,##0.00" sourceLinked="0"/>
        <c:majorTickMark val="out"/>
        <c:minorTickMark val="none"/>
        <c:tickLblPos val="nextTo"/>
        <c:txPr>
          <a:bodyPr/>
          <a:lstStyle/>
          <a:p>
            <a:pPr>
              <a:defRPr sz="1800">
                <a:latin typeface="+mj-lt"/>
                <a:cs typeface="Helvetica" panose="020B0604020202020204" pitchFamily="34" charset="0"/>
              </a:defRPr>
            </a:pPr>
            <a:endParaRPr lang="en-US"/>
          </a:p>
        </c:txPr>
        <c:crossAx val="108946944"/>
        <c:crosses val="autoZero"/>
        <c:crossBetween val="between"/>
        <c:majorUnit val="1"/>
      </c:valAx>
    </c:plotArea>
    <c:legend>
      <c:legendPos val="t"/>
      <c:layout>
        <c:manualLayout>
          <c:xMode val="edge"/>
          <c:yMode val="edge"/>
          <c:x val="0.31586442998972952"/>
          <c:y val="1.6803947287559397E-3"/>
          <c:w val="0.47757962157715361"/>
          <c:h val="6.5975639763779528E-2"/>
        </c:manualLayout>
      </c:layout>
      <c:overlay val="0"/>
      <c:txPr>
        <a:bodyPr/>
        <a:lstStyle/>
        <a:p>
          <a:pPr>
            <a:defRPr sz="1600">
              <a:latin typeface="+mj-lt"/>
              <a:cs typeface="Helvetica"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818ECE-685A-4770-A103-931B3D2E5ACD}" type="datetimeFigureOut">
              <a:rPr lang="en-US" smtClean="0"/>
              <a:t>10/1/2015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55159E-A194-4469-954D-ACBDE6A5C114}" type="slidenum">
              <a:rPr lang="en-US" smtClean="0"/>
              <a:t>‹#›</a:t>
            </a:fld>
            <a:endParaRPr lang="en-US"/>
          </a:p>
        </p:txBody>
      </p:sp>
    </p:spTree>
    <p:extLst>
      <p:ext uri="{BB962C8B-B14F-4D97-AF65-F5344CB8AC3E}">
        <p14:creationId xmlns:p14="http://schemas.microsoft.com/office/powerpoint/2010/main" val="2567313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18138"/>
            <a:endParaRPr lang="en-US" dirty="0" smtClean="0"/>
          </a:p>
        </p:txBody>
      </p:sp>
      <p:sp>
        <p:nvSpPr>
          <p:cNvPr id="4" name="Slide Number Placeholder 3"/>
          <p:cNvSpPr>
            <a:spLocks noGrp="1"/>
          </p:cNvSpPr>
          <p:nvPr>
            <p:ph type="sldNum" sz="quarter" idx="10"/>
          </p:nvPr>
        </p:nvSpPr>
        <p:spPr/>
        <p:txBody>
          <a:bodyPr/>
          <a:lstStyle/>
          <a:p>
            <a:fld id="{814F45F5-7B9F-4A12-A029-B36FB6AF8A34}" type="slidenum">
              <a:rPr lang="en-US" smtClean="0"/>
              <a:t>10</a:t>
            </a:fld>
            <a:endParaRPr lang="en-US" dirty="0"/>
          </a:p>
        </p:txBody>
      </p:sp>
    </p:spTree>
    <p:extLst>
      <p:ext uri="{BB962C8B-B14F-4D97-AF65-F5344CB8AC3E}">
        <p14:creationId xmlns:p14="http://schemas.microsoft.com/office/powerpoint/2010/main" val="4114883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14F45F5-7B9F-4A12-A029-B36FB6AF8A34}" type="slidenum">
              <a:rPr lang="en-US" smtClean="0"/>
              <a:t>13</a:t>
            </a:fld>
            <a:endParaRPr lang="en-US" dirty="0"/>
          </a:p>
        </p:txBody>
      </p:sp>
    </p:spTree>
    <p:extLst>
      <p:ext uri="{BB962C8B-B14F-4D97-AF65-F5344CB8AC3E}">
        <p14:creationId xmlns:p14="http://schemas.microsoft.com/office/powerpoint/2010/main" val="1261091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181262-6CEC-4590-B312-079478BEF48A}" type="datetimeFigureOut">
              <a:rPr lang="en-US" smtClean="0"/>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37BBF-9737-4A6E-ADD8-9FB2AF5B90C8}" type="slidenum">
              <a:rPr lang="en-US" smtClean="0"/>
              <a:t>‹#›</a:t>
            </a:fld>
            <a:endParaRPr lang="en-US"/>
          </a:p>
        </p:txBody>
      </p:sp>
    </p:spTree>
    <p:extLst>
      <p:ext uri="{BB962C8B-B14F-4D97-AF65-F5344CB8AC3E}">
        <p14:creationId xmlns:p14="http://schemas.microsoft.com/office/powerpoint/2010/main" val="3423548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81262-6CEC-4590-B312-079478BEF48A}" type="datetimeFigureOut">
              <a:rPr lang="en-US" smtClean="0"/>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37BBF-9737-4A6E-ADD8-9FB2AF5B90C8}" type="slidenum">
              <a:rPr lang="en-US" smtClean="0"/>
              <a:t>‹#›</a:t>
            </a:fld>
            <a:endParaRPr lang="en-US"/>
          </a:p>
        </p:txBody>
      </p:sp>
    </p:spTree>
    <p:extLst>
      <p:ext uri="{BB962C8B-B14F-4D97-AF65-F5344CB8AC3E}">
        <p14:creationId xmlns:p14="http://schemas.microsoft.com/office/powerpoint/2010/main" val="359712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81262-6CEC-4590-B312-079478BEF48A}" type="datetimeFigureOut">
              <a:rPr lang="en-US" smtClean="0"/>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37BBF-9737-4A6E-ADD8-9FB2AF5B90C8}" type="slidenum">
              <a:rPr lang="en-US" smtClean="0"/>
              <a:t>‹#›</a:t>
            </a:fld>
            <a:endParaRPr lang="en-US"/>
          </a:p>
        </p:txBody>
      </p:sp>
    </p:spTree>
    <p:extLst>
      <p:ext uri="{BB962C8B-B14F-4D97-AF65-F5344CB8AC3E}">
        <p14:creationId xmlns:p14="http://schemas.microsoft.com/office/powerpoint/2010/main" val="125130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4466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181262-6CEC-4590-B312-079478BEF48A}" type="datetimeFigureOut">
              <a:rPr lang="en-US" smtClean="0">
                <a:solidFill>
                  <a:prstClr val="black">
                    <a:tint val="75000"/>
                  </a:prstClr>
                </a:solidFill>
              </a:rPr>
              <a:pPr/>
              <a:t>10/1/2015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E837BBF-9737-4A6E-ADD8-9FB2AF5B90C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59018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81262-6CEC-4590-B312-079478BEF48A}" type="datetimeFigureOut">
              <a:rPr lang="en-US" smtClean="0">
                <a:solidFill>
                  <a:prstClr val="black">
                    <a:tint val="75000"/>
                  </a:prstClr>
                </a:solidFill>
              </a:rPr>
              <a:pPr/>
              <a:t>10/1/2015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E837BBF-9737-4A6E-ADD8-9FB2AF5B90C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8314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181262-6CEC-4590-B312-079478BEF48A}" type="datetimeFigureOut">
              <a:rPr lang="en-US" smtClean="0">
                <a:solidFill>
                  <a:prstClr val="black">
                    <a:tint val="75000"/>
                  </a:prstClr>
                </a:solidFill>
              </a:rPr>
              <a:pPr/>
              <a:t>10/1/2015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E837BBF-9737-4A6E-ADD8-9FB2AF5B90C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793322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181262-6CEC-4590-B312-079478BEF48A}" type="datetimeFigureOut">
              <a:rPr lang="en-US" smtClean="0">
                <a:solidFill>
                  <a:prstClr val="black">
                    <a:tint val="75000"/>
                  </a:prstClr>
                </a:solidFill>
              </a:rPr>
              <a:pPr/>
              <a:t>10/1/2015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E837BBF-9737-4A6E-ADD8-9FB2AF5B90C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17130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181262-6CEC-4590-B312-079478BEF48A}" type="datetimeFigureOut">
              <a:rPr lang="en-US" smtClean="0">
                <a:solidFill>
                  <a:prstClr val="black">
                    <a:tint val="75000"/>
                  </a:prstClr>
                </a:solidFill>
              </a:rPr>
              <a:pPr/>
              <a:t>10/1/2015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E837BBF-9737-4A6E-ADD8-9FB2AF5B90C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20035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181262-6CEC-4590-B312-079478BEF48A}" type="datetimeFigureOut">
              <a:rPr lang="en-US" smtClean="0">
                <a:solidFill>
                  <a:prstClr val="black">
                    <a:tint val="75000"/>
                  </a:prstClr>
                </a:solidFill>
              </a:rPr>
              <a:pPr/>
              <a:t>10/1/2015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E837BBF-9737-4A6E-ADD8-9FB2AF5B90C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80616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181262-6CEC-4590-B312-079478BEF48A}" type="datetimeFigureOut">
              <a:rPr lang="en-US" smtClean="0">
                <a:solidFill>
                  <a:prstClr val="black">
                    <a:tint val="75000"/>
                  </a:prstClr>
                </a:solidFill>
              </a:rPr>
              <a:pPr/>
              <a:t>10/1/2015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E837BBF-9737-4A6E-ADD8-9FB2AF5B90C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79298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81262-6CEC-4590-B312-079478BEF48A}" type="datetimeFigureOut">
              <a:rPr lang="en-US" smtClean="0"/>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37BBF-9737-4A6E-ADD8-9FB2AF5B90C8}" type="slidenum">
              <a:rPr lang="en-US" smtClean="0"/>
              <a:t>‹#›</a:t>
            </a:fld>
            <a:endParaRPr lang="en-US"/>
          </a:p>
        </p:txBody>
      </p:sp>
    </p:spTree>
    <p:extLst>
      <p:ext uri="{BB962C8B-B14F-4D97-AF65-F5344CB8AC3E}">
        <p14:creationId xmlns:p14="http://schemas.microsoft.com/office/powerpoint/2010/main" val="39110924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181262-6CEC-4590-B312-079478BEF48A}" type="datetimeFigureOut">
              <a:rPr lang="en-US" smtClean="0">
                <a:solidFill>
                  <a:prstClr val="black">
                    <a:tint val="75000"/>
                  </a:prstClr>
                </a:solidFill>
              </a:rPr>
              <a:pPr/>
              <a:t>10/1/2015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E837BBF-9737-4A6E-ADD8-9FB2AF5B90C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2700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181262-6CEC-4590-B312-079478BEF48A}" type="datetimeFigureOut">
              <a:rPr lang="en-US" smtClean="0">
                <a:solidFill>
                  <a:prstClr val="black">
                    <a:tint val="75000"/>
                  </a:prstClr>
                </a:solidFill>
              </a:rPr>
              <a:pPr/>
              <a:t>10/1/2015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E837BBF-9737-4A6E-ADD8-9FB2AF5B90C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3767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81262-6CEC-4590-B312-079478BEF48A}" type="datetimeFigureOut">
              <a:rPr lang="en-US" smtClean="0">
                <a:solidFill>
                  <a:prstClr val="black">
                    <a:tint val="75000"/>
                  </a:prstClr>
                </a:solidFill>
              </a:rPr>
              <a:pPr/>
              <a:t>10/1/2015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E837BBF-9737-4A6E-ADD8-9FB2AF5B90C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1243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81262-6CEC-4590-B312-079478BEF48A}" type="datetimeFigureOut">
              <a:rPr lang="en-US" smtClean="0">
                <a:solidFill>
                  <a:prstClr val="black">
                    <a:tint val="75000"/>
                  </a:prstClr>
                </a:solidFill>
              </a:rPr>
              <a:pPr/>
              <a:t>10/1/2015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E837BBF-9737-4A6E-ADD8-9FB2AF5B90C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53606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667F228-7BB6-4DEC-A9F9-D28299CC6588}" type="datetimeFigureOut">
              <a:rPr lang="en-US" smtClean="0">
                <a:solidFill>
                  <a:prstClr val="black">
                    <a:tint val="75000"/>
                  </a:prstClr>
                </a:solidFill>
              </a:rPr>
              <a:pPr/>
              <a:t>10/1/2015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D69225E-9268-49E6-B5A7-99B1E4E9D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694694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67F228-7BB6-4DEC-A9F9-D28299CC6588}" type="datetimeFigureOut">
              <a:rPr lang="en-US" smtClean="0">
                <a:solidFill>
                  <a:prstClr val="black">
                    <a:tint val="75000"/>
                  </a:prstClr>
                </a:solidFill>
              </a:rPr>
              <a:pPr/>
              <a:t>10/1/2015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D69225E-9268-49E6-B5A7-99B1E4E9D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80288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67F228-7BB6-4DEC-A9F9-D28299CC6588}" type="datetimeFigureOut">
              <a:rPr lang="en-US" smtClean="0">
                <a:solidFill>
                  <a:prstClr val="black">
                    <a:tint val="75000"/>
                  </a:prstClr>
                </a:solidFill>
              </a:rPr>
              <a:pPr/>
              <a:t>10/1/2015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D69225E-9268-49E6-B5A7-99B1E4E9D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37766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667F228-7BB6-4DEC-A9F9-D28299CC6588}" type="datetimeFigureOut">
              <a:rPr lang="en-US" smtClean="0">
                <a:solidFill>
                  <a:prstClr val="black">
                    <a:tint val="75000"/>
                  </a:prstClr>
                </a:solidFill>
              </a:rPr>
              <a:pPr/>
              <a:t>10/1/2015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D69225E-9268-49E6-B5A7-99B1E4E9D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111337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667F228-7BB6-4DEC-A9F9-D28299CC6588}" type="datetimeFigureOut">
              <a:rPr lang="en-US" smtClean="0">
                <a:solidFill>
                  <a:prstClr val="black">
                    <a:tint val="75000"/>
                  </a:prstClr>
                </a:solidFill>
              </a:rPr>
              <a:pPr/>
              <a:t>10/1/2015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D69225E-9268-49E6-B5A7-99B1E4E9D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61829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667F228-7BB6-4DEC-A9F9-D28299CC6588}" type="datetimeFigureOut">
              <a:rPr lang="en-US" smtClean="0">
                <a:solidFill>
                  <a:prstClr val="black">
                    <a:tint val="75000"/>
                  </a:prstClr>
                </a:solidFill>
              </a:rPr>
              <a:pPr/>
              <a:t>10/1/2015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D69225E-9268-49E6-B5A7-99B1E4E9D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4933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181262-6CEC-4590-B312-079478BEF48A}" type="datetimeFigureOut">
              <a:rPr lang="en-US" smtClean="0"/>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37BBF-9737-4A6E-ADD8-9FB2AF5B90C8}" type="slidenum">
              <a:rPr lang="en-US" smtClean="0"/>
              <a:t>‹#›</a:t>
            </a:fld>
            <a:endParaRPr lang="en-US"/>
          </a:p>
        </p:txBody>
      </p:sp>
    </p:spTree>
    <p:extLst>
      <p:ext uri="{BB962C8B-B14F-4D97-AF65-F5344CB8AC3E}">
        <p14:creationId xmlns:p14="http://schemas.microsoft.com/office/powerpoint/2010/main" val="31559173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67F228-7BB6-4DEC-A9F9-D28299CC6588}" type="datetimeFigureOut">
              <a:rPr lang="en-US" smtClean="0">
                <a:solidFill>
                  <a:prstClr val="black">
                    <a:tint val="75000"/>
                  </a:prstClr>
                </a:solidFill>
              </a:rPr>
              <a:pPr/>
              <a:t>10/1/2015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D69225E-9268-49E6-B5A7-99B1E4E9D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62547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67F228-7BB6-4DEC-A9F9-D28299CC6588}" type="datetimeFigureOut">
              <a:rPr lang="en-US" smtClean="0">
                <a:solidFill>
                  <a:prstClr val="black">
                    <a:tint val="75000"/>
                  </a:prstClr>
                </a:solidFill>
              </a:rPr>
              <a:pPr/>
              <a:t>10/1/2015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D69225E-9268-49E6-B5A7-99B1E4E9D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115261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67F228-7BB6-4DEC-A9F9-D28299CC6588}" type="datetimeFigureOut">
              <a:rPr lang="en-US" smtClean="0">
                <a:solidFill>
                  <a:prstClr val="black">
                    <a:tint val="75000"/>
                  </a:prstClr>
                </a:solidFill>
              </a:rPr>
              <a:pPr/>
              <a:t>10/1/2015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D69225E-9268-49E6-B5A7-99B1E4E9D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815283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67F228-7BB6-4DEC-A9F9-D28299CC6588}" type="datetimeFigureOut">
              <a:rPr lang="en-US" smtClean="0">
                <a:solidFill>
                  <a:prstClr val="black">
                    <a:tint val="75000"/>
                  </a:prstClr>
                </a:solidFill>
              </a:rPr>
              <a:pPr/>
              <a:t>10/1/2015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D69225E-9268-49E6-B5A7-99B1E4E9D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89212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67F228-7BB6-4DEC-A9F9-D28299CC6588}" type="datetimeFigureOut">
              <a:rPr lang="en-US" smtClean="0">
                <a:solidFill>
                  <a:prstClr val="black">
                    <a:tint val="75000"/>
                  </a:prstClr>
                </a:solidFill>
              </a:rPr>
              <a:pPr/>
              <a:t>10/1/2015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D69225E-9268-49E6-B5A7-99B1E4E9D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35603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181262-6CEC-4590-B312-079478BEF48A}" type="datetimeFigureOut">
              <a:rPr lang="en-US" smtClean="0"/>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837BBF-9737-4A6E-ADD8-9FB2AF5B90C8}" type="slidenum">
              <a:rPr lang="en-US" smtClean="0"/>
              <a:t>‹#›</a:t>
            </a:fld>
            <a:endParaRPr lang="en-US"/>
          </a:p>
        </p:txBody>
      </p:sp>
    </p:spTree>
    <p:extLst>
      <p:ext uri="{BB962C8B-B14F-4D97-AF65-F5344CB8AC3E}">
        <p14:creationId xmlns:p14="http://schemas.microsoft.com/office/powerpoint/2010/main" val="1759050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181262-6CEC-4590-B312-079478BEF48A}" type="datetimeFigureOut">
              <a:rPr lang="en-US" smtClean="0"/>
              <a:t>10/1/2015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837BBF-9737-4A6E-ADD8-9FB2AF5B90C8}" type="slidenum">
              <a:rPr lang="en-US" smtClean="0"/>
              <a:t>‹#›</a:t>
            </a:fld>
            <a:endParaRPr lang="en-US"/>
          </a:p>
        </p:txBody>
      </p:sp>
    </p:spTree>
    <p:extLst>
      <p:ext uri="{BB962C8B-B14F-4D97-AF65-F5344CB8AC3E}">
        <p14:creationId xmlns:p14="http://schemas.microsoft.com/office/powerpoint/2010/main" val="3944857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181262-6CEC-4590-B312-079478BEF48A}" type="datetimeFigureOut">
              <a:rPr lang="en-US" smtClean="0"/>
              <a:t>10/1/2015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837BBF-9737-4A6E-ADD8-9FB2AF5B90C8}" type="slidenum">
              <a:rPr lang="en-US" smtClean="0"/>
              <a:t>‹#›</a:t>
            </a:fld>
            <a:endParaRPr lang="en-US"/>
          </a:p>
        </p:txBody>
      </p:sp>
    </p:spTree>
    <p:extLst>
      <p:ext uri="{BB962C8B-B14F-4D97-AF65-F5344CB8AC3E}">
        <p14:creationId xmlns:p14="http://schemas.microsoft.com/office/powerpoint/2010/main" val="4100714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181262-6CEC-4590-B312-079478BEF48A}" type="datetimeFigureOut">
              <a:rPr lang="en-US" smtClean="0"/>
              <a:t>10/1/2015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837BBF-9737-4A6E-ADD8-9FB2AF5B90C8}" type="slidenum">
              <a:rPr lang="en-US" smtClean="0"/>
              <a:t>‹#›</a:t>
            </a:fld>
            <a:endParaRPr lang="en-US"/>
          </a:p>
        </p:txBody>
      </p:sp>
    </p:spTree>
    <p:extLst>
      <p:ext uri="{BB962C8B-B14F-4D97-AF65-F5344CB8AC3E}">
        <p14:creationId xmlns:p14="http://schemas.microsoft.com/office/powerpoint/2010/main" val="2282110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181262-6CEC-4590-B312-079478BEF48A}" type="datetimeFigureOut">
              <a:rPr lang="en-US" smtClean="0"/>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837BBF-9737-4A6E-ADD8-9FB2AF5B90C8}" type="slidenum">
              <a:rPr lang="en-US" smtClean="0"/>
              <a:t>‹#›</a:t>
            </a:fld>
            <a:endParaRPr lang="en-US"/>
          </a:p>
        </p:txBody>
      </p:sp>
    </p:spTree>
    <p:extLst>
      <p:ext uri="{BB962C8B-B14F-4D97-AF65-F5344CB8AC3E}">
        <p14:creationId xmlns:p14="http://schemas.microsoft.com/office/powerpoint/2010/main" val="506093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181262-6CEC-4590-B312-079478BEF48A}" type="datetimeFigureOut">
              <a:rPr lang="en-US" smtClean="0"/>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837BBF-9737-4A6E-ADD8-9FB2AF5B90C8}" type="slidenum">
              <a:rPr lang="en-US" smtClean="0"/>
              <a:t>‹#›</a:t>
            </a:fld>
            <a:endParaRPr lang="en-US"/>
          </a:p>
        </p:txBody>
      </p:sp>
    </p:spTree>
    <p:extLst>
      <p:ext uri="{BB962C8B-B14F-4D97-AF65-F5344CB8AC3E}">
        <p14:creationId xmlns:p14="http://schemas.microsoft.com/office/powerpoint/2010/main" val="1867930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181262-6CEC-4590-B312-079478BEF48A}" type="datetimeFigureOut">
              <a:rPr lang="en-US" smtClean="0"/>
              <a:t>10/1/2015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837BBF-9737-4A6E-ADD8-9FB2AF5B90C8}" type="slidenum">
              <a:rPr lang="en-US" smtClean="0"/>
              <a:t>‹#›</a:t>
            </a:fld>
            <a:endParaRPr lang="en-US"/>
          </a:p>
        </p:txBody>
      </p:sp>
    </p:spTree>
    <p:extLst>
      <p:ext uri="{BB962C8B-B14F-4D97-AF65-F5344CB8AC3E}">
        <p14:creationId xmlns:p14="http://schemas.microsoft.com/office/powerpoint/2010/main" val="110261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181262-6CEC-4590-B312-079478BEF48A}" type="datetimeFigureOut">
              <a:rPr lang="en-US" smtClean="0">
                <a:solidFill>
                  <a:prstClr val="black">
                    <a:tint val="75000"/>
                  </a:prstClr>
                </a:solidFill>
              </a:rPr>
              <a:pPr/>
              <a:t>10/1/2015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837BBF-9737-4A6E-ADD8-9FB2AF5B90C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8773179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67F228-7BB6-4DEC-A9F9-D28299CC6588}" type="datetimeFigureOut">
              <a:rPr lang="en-US" smtClean="0">
                <a:solidFill>
                  <a:prstClr val="black">
                    <a:tint val="75000"/>
                  </a:prstClr>
                </a:solidFill>
              </a:rPr>
              <a:pPr/>
              <a:t>10/1/2015</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69225E-9268-49E6-B5A7-99B1E4E9D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865599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5.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025" y="1600200"/>
            <a:ext cx="7981950" cy="1470025"/>
          </a:xfrm>
        </p:spPr>
        <p:txBody>
          <a:bodyPr>
            <a:normAutofit/>
          </a:bodyPr>
          <a:lstStyle/>
          <a:p>
            <a:r>
              <a:rPr lang="en-US" dirty="0"/>
              <a:t>Client Satisfaction</a:t>
            </a:r>
            <a:r>
              <a:rPr lang="en-US" dirty="0" smtClean="0"/>
              <a:t>/</a:t>
            </a:r>
            <a:br>
              <a:rPr lang="en-US" dirty="0" smtClean="0"/>
            </a:br>
            <a:r>
              <a:rPr lang="en-US" dirty="0" smtClean="0"/>
              <a:t>Customer </a:t>
            </a:r>
            <a:r>
              <a:rPr lang="en-US" dirty="0"/>
              <a:t>Experience</a:t>
            </a:r>
          </a:p>
        </p:txBody>
      </p:sp>
      <p:sp>
        <p:nvSpPr>
          <p:cNvPr id="3" name="Subtitle 2"/>
          <p:cNvSpPr>
            <a:spLocks noGrp="1"/>
          </p:cNvSpPr>
          <p:nvPr>
            <p:ph type="subTitle" idx="1"/>
          </p:nvPr>
        </p:nvSpPr>
        <p:spPr>
          <a:xfrm>
            <a:off x="1371600" y="3429000"/>
            <a:ext cx="6400800" cy="2514600"/>
          </a:xfrm>
        </p:spPr>
        <p:txBody>
          <a:bodyPr>
            <a:normAutofit/>
          </a:bodyPr>
          <a:lstStyle/>
          <a:p>
            <a:r>
              <a:rPr lang="en-US" dirty="0">
                <a:solidFill>
                  <a:schemeClr val="tx1"/>
                </a:solidFill>
              </a:rPr>
              <a:t>Occupant/Tenant </a:t>
            </a:r>
            <a:r>
              <a:rPr lang="en-US" dirty="0" smtClean="0">
                <a:solidFill>
                  <a:schemeClr val="tx1"/>
                </a:solidFill>
              </a:rPr>
              <a:t>Satisfaction</a:t>
            </a:r>
          </a:p>
          <a:p>
            <a:endParaRPr lang="en-US" sz="800" dirty="0" smtClean="0">
              <a:solidFill>
                <a:schemeClr val="tx1"/>
              </a:solidFill>
            </a:endParaRPr>
          </a:p>
          <a:p>
            <a:r>
              <a:rPr lang="en-US" dirty="0" smtClean="0">
                <a:solidFill>
                  <a:schemeClr val="tx1"/>
                </a:solidFill>
              </a:rPr>
              <a:t>Patient Experience</a:t>
            </a:r>
          </a:p>
          <a:p>
            <a:endParaRPr lang="en-US" sz="800" dirty="0" smtClean="0">
              <a:solidFill>
                <a:schemeClr val="tx1"/>
              </a:solidFill>
            </a:endParaRPr>
          </a:p>
          <a:p>
            <a:r>
              <a:rPr lang="en-US" dirty="0">
                <a:solidFill>
                  <a:schemeClr val="tx1"/>
                </a:solidFill>
              </a:rPr>
              <a:t>Employee Retention</a:t>
            </a:r>
          </a:p>
        </p:txBody>
      </p:sp>
    </p:spTree>
    <p:extLst>
      <p:ext uri="{BB962C8B-B14F-4D97-AF65-F5344CB8AC3E}">
        <p14:creationId xmlns:p14="http://schemas.microsoft.com/office/powerpoint/2010/main" val="5212077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nvPr>
        </p:nvGraphicFramePr>
        <p:xfrm>
          <a:off x="12509" y="1014529"/>
          <a:ext cx="8305800" cy="480371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52400" y="1524000"/>
            <a:ext cx="276999" cy="3505200"/>
          </a:xfrm>
          <a:prstGeom prst="rect">
            <a:avLst/>
          </a:prstGeom>
          <a:noFill/>
        </p:spPr>
        <p:txBody>
          <a:bodyPr vert="vert270" wrap="square" lIns="0" tIns="0" rIns="0" bIns="0" rtlCol="0">
            <a:spAutoFit/>
          </a:bodyPr>
          <a:lstStyle/>
          <a:p>
            <a:pPr algn="ctr">
              <a:defRPr sz="1800" b="1" i="0" u="none" strike="noStrike" kern="1200" baseline="0">
                <a:solidFill>
                  <a:prstClr val="black"/>
                </a:solidFill>
                <a:latin typeface="+mn-lt"/>
                <a:ea typeface="+mn-ea"/>
                <a:cs typeface="+mn-cs"/>
              </a:defRPr>
            </a:pPr>
            <a:r>
              <a:rPr lang="en-US" b="1" dirty="0">
                <a:latin typeface="+mj-lt"/>
                <a:cs typeface="Helvetica" panose="020B0604020202020204" pitchFamily="34" charset="0"/>
              </a:rPr>
              <a:t>% Likely to </a:t>
            </a:r>
            <a:r>
              <a:rPr lang="en-US" b="1" dirty="0" smtClean="0">
                <a:latin typeface="+mj-lt"/>
                <a:cs typeface="Helvetica" panose="020B0604020202020204" pitchFamily="34" charset="0"/>
              </a:rPr>
              <a:t>Renew</a:t>
            </a:r>
            <a:endParaRPr lang="en-US" b="1" dirty="0">
              <a:latin typeface="+mj-lt"/>
              <a:cs typeface="Helvetica" panose="020B0604020202020204" pitchFamily="34" charset="0"/>
            </a:endParaRPr>
          </a:p>
        </p:txBody>
      </p:sp>
      <p:sp>
        <p:nvSpPr>
          <p:cNvPr id="7" name="TextBox 6"/>
          <p:cNvSpPr txBox="1"/>
          <p:nvPr/>
        </p:nvSpPr>
        <p:spPr>
          <a:xfrm rot="5400000">
            <a:off x="4357300" y="2201147"/>
            <a:ext cx="276999" cy="6858000"/>
          </a:xfrm>
          <a:prstGeom prst="rect">
            <a:avLst/>
          </a:prstGeom>
          <a:noFill/>
        </p:spPr>
        <p:txBody>
          <a:bodyPr vert="vert270" wrap="square" lIns="0" tIns="0" rIns="0" bIns="0" rtlCol="0">
            <a:spAutoFit/>
          </a:bodyPr>
          <a:lstStyle/>
          <a:p>
            <a:pPr algn="ctr">
              <a:defRPr sz="1800" b="1" i="0" u="none" strike="noStrike" kern="1200" baseline="0">
                <a:solidFill>
                  <a:prstClr val="black"/>
                </a:solidFill>
                <a:latin typeface="+mn-lt"/>
                <a:ea typeface="+mn-ea"/>
                <a:cs typeface="+mn-cs"/>
              </a:defRPr>
            </a:pPr>
            <a:r>
              <a:rPr lang="en-US" b="1" dirty="0" smtClean="0">
                <a:latin typeface="+mj-lt"/>
                <a:cs typeface="Helvetica" panose="020B0604020202020204" pitchFamily="34" charset="0"/>
              </a:rPr>
              <a:t>Tenant Overall Satisfaction</a:t>
            </a:r>
          </a:p>
        </p:txBody>
      </p:sp>
      <p:sp>
        <p:nvSpPr>
          <p:cNvPr id="8" name="TextBox 7"/>
          <p:cNvSpPr txBox="1"/>
          <p:nvPr/>
        </p:nvSpPr>
        <p:spPr>
          <a:xfrm>
            <a:off x="1524000" y="1713683"/>
            <a:ext cx="3352800" cy="1631216"/>
          </a:xfrm>
          <a:prstGeom prst="rect">
            <a:avLst/>
          </a:prstGeom>
          <a:solidFill>
            <a:srgbClr val="FFFFE7"/>
          </a:solidFill>
          <a:ln w="12700">
            <a:solidFill>
              <a:schemeClr val="tx1"/>
            </a:solidFill>
          </a:ln>
          <a:effectLst/>
        </p:spPr>
        <p:txBody>
          <a:bodyPr wrap="square" rtlCol="0" anchor="ctr">
            <a:spAutoFit/>
          </a:bodyPr>
          <a:lstStyle/>
          <a:p>
            <a:pPr algn="ctr"/>
            <a:r>
              <a:rPr lang="en-US" sz="2000" b="1" i="1" dirty="0" smtClean="0">
                <a:latin typeface="+mj-lt"/>
                <a:cs typeface="Helvetica" panose="020B0604020202020204" pitchFamily="34" charset="0"/>
              </a:rPr>
              <a:t>Satisfied tenants are</a:t>
            </a:r>
          </a:p>
          <a:p>
            <a:pPr algn="ctr"/>
            <a:r>
              <a:rPr lang="en-US" sz="4000" b="1" i="1" u="sng" dirty="0" smtClean="0">
                <a:solidFill>
                  <a:srgbClr val="006600"/>
                </a:solidFill>
                <a:latin typeface="+mj-lt"/>
                <a:cs typeface="Helvetica" panose="020B0604020202020204" pitchFamily="34" charset="0"/>
              </a:rPr>
              <a:t>3.5 times </a:t>
            </a:r>
          </a:p>
          <a:p>
            <a:pPr algn="ctr"/>
            <a:r>
              <a:rPr lang="en-US" sz="2000" b="1" i="1" dirty="0" smtClean="0">
                <a:latin typeface="+mj-lt"/>
                <a:cs typeface="Helvetica" panose="020B0604020202020204" pitchFamily="34" charset="0"/>
              </a:rPr>
              <a:t>more likely to renew than </a:t>
            </a:r>
          </a:p>
          <a:p>
            <a:pPr algn="ctr"/>
            <a:r>
              <a:rPr lang="en-US" sz="2000" b="1" i="1" dirty="0" smtClean="0">
                <a:latin typeface="+mj-lt"/>
                <a:cs typeface="Helvetica" panose="020B0604020202020204" pitchFamily="34" charset="0"/>
              </a:rPr>
              <a:t>dissatisfied tenants</a:t>
            </a:r>
            <a:endParaRPr lang="en-US" sz="2000" dirty="0">
              <a:latin typeface="+mj-lt"/>
              <a:cs typeface="Helvetica" panose="020B0604020202020204" pitchFamily="34" charset="0"/>
            </a:endParaRPr>
          </a:p>
        </p:txBody>
      </p:sp>
      <p:sp>
        <p:nvSpPr>
          <p:cNvPr id="9" name="Title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Satisfied Tenants Make</a:t>
            </a:r>
          </a:p>
          <a:p>
            <a:r>
              <a:rPr lang="en-US" sz="3200" dirty="0" smtClean="0"/>
              <a:t>Economic Sense</a:t>
            </a:r>
            <a:endParaRPr lang="en-US" sz="3200" dirty="0"/>
          </a:p>
        </p:txBody>
      </p:sp>
      <p:sp>
        <p:nvSpPr>
          <p:cNvPr id="10" name="TextBox 9"/>
          <p:cNvSpPr txBox="1"/>
          <p:nvPr/>
        </p:nvSpPr>
        <p:spPr>
          <a:xfrm>
            <a:off x="6582201" y="6553200"/>
            <a:ext cx="2552700" cy="246221"/>
          </a:xfrm>
          <a:prstGeom prst="rect">
            <a:avLst/>
          </a:prstGeom>
          <a:noFill/>
        </p:spPr>
        <p:txBody>
          <a:bodyPr wrap="square" rtlCol="0">
            <a:spAutoFit/>
          </a:bodyPr>
          <a:lstStyle/>
          <a:p>
            <a:pPr algn="r"/>
            <a:r>
              <a:rPr lang="en-US" sz="1000" i="1" dirty="0" smtClean="0">
                <a:latin typeface="Helvetica" panose="020B0604020202020204" pitchFamily="34" charset="0"/>
                <a:cs typeface="Helvetica" panose="020B0604020202020204" pitchFamily="34" charset="0"/>
              </a:rPr>
              <a:t>Source: Data from the Kingsley </a:t>
            </a:r>
            <a:r>
              <a:rPr lang="en-US" sz="1000" i="1" dirty="0" err="1" smtClean="0">
                <a:latin typeface="Helvetica" panose="020B0604020202020204" pitchFamily="34" charset="0"/>
                <a:cs typeface="Helvetica" panose="020B0604020202020204" pitchFamily="34" charset="0"/>
              </a:rPr>
              <a:t>Index</a:t>
            </a:r>
            <a:r>
              <a:rPr lang="en-US" sz="1000" i="1" baseline="30000" dirty="0" err="1" smtClean="0">
                <a:latin typeface="Helvetica" panose="020B0604020202020204" pitchFamily="34" charset="0"/>
                <a:cs typeface="Helvetica" panose="020B0604020202020204" pitchFamily="34" charset="0"/>
              </a:rPr>
              <a:t>SM</a:t>
            </a:r>
            <a:endParaRPr lang="en-US" sz="1000" i="1" baseline="300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0575202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24000"/>
            <a:ext cx="8991600" cy="738664"/>
          </a:xfrm>
          <a:prstGeom prst="rect">
            <a:avLst/>
          </a:prstGeom>
          <a:noFill/>
        </p:spPr>
        <p:txBody>
          <a:bodyPr wrap="square" rtlCol="0">
            <a:spAutoFit/>
          </a:bodyPr>
          <a:lstStyle/>
          <a:p>
            <a:pPr marL="342900" indent="-342900">
              <a:buFont typeface="Arial" panose="020B0604020202020204" pitchFamily="34" charset="0"/>
              <a:buChar char="•"/>
            </a:pPr>
            <a:r>
              <a:rPr lang="en-US" sz="2400" dirty="0"/>
              <a:t>What is the financial impact of losing a 10,000 sq. ft. office tenant?</a:t>
            </a:r>
          </a:p>
          <a:p>
            <a:pPr marL="285750" indent="-285750">
              <a:buFont typeface="Arial" panose="020B0604020202020204" pitchFamily="34" charset="0"/>
              <a:buChar char="•"/>
            </a:pPr>
            <a:endParaRPr lang="en-US" dirty="0"/>
          </a:p>
        </p:txBody>
      </p:sp>
      <p:graphicFrame>
        <p:nvGraphicFramePr>
          <p:cNvPr id="6" name="Group 1027"/>
          <p:cNvGraphicFramePr>
            <a:graphicFrameLocks noGrp="1"/>
          </p:cNvGraphicFramePr>
          <p:nvPr>
            <p:extLst/>
          </p:nvPr>
        </p:nvGraphicFramePr>
        <p:xfrm>
          <a:off x="2198868" y="2057400"/>
          <a:ext cx="5943600" cy="3444875"/>
        </p:xfrm>
        <a:graphic>
          <a:graphicData uri="http://schemas.openxmlformats.org/drawingml/2006/table">
            <a:tbl>
              <a:tblPr/>
              <a:tblGrid>
                <a:gridCol w="1661160"/>
                <a:gridCol w="3002280"/>
                <a:gridCol w="1280160"/>
              </a:tblGrid>
              <a:tr h="550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1" u="none" strike="noStrike" cap="none" normalizeH="0" baseline="0" dirty="0" smtClean="0">
                        <a:ln>
                          <a:noFill/>
                        </a:ln>
                        <a:solidFill>
                          <a:srgbClr val="40404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mn-lt"/>
                          <a:cs typeface="Helvetica" panose="020B0604020202020204" pitchFamily="34" charset="0"/>
                        </a:rPr>
                        <a:t>Assumptions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218A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mn-lt"/>
                          <a:cs typeface="Helvetica" panose="020B0604020202020204" pitchFamily="34" charset="0"/>
                        </a:rPr>
                        <a:t>Revenue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mn-lt"/>
                          <a:cs typeface="Helvetica" panose="020B0604020202020204" pitchFamily="34" charset="0"/>
                        </a:rPr>
                        <a:t>Lost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r>
              <a:tr h="801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mj-lt"/>
                          <a:cs typeface="Helvetica" panose="020B0604020202020204" pitchFamily="34" charset="0"/>
                        </a:rPr>
                        <a:t>Rental income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1" fontAlgn="base" latinLnBrk="0" hangingPunct="1">
                        <a:lnSpc>
                          <a:spcPct val="100000"/>
                        </a:lnSpc>
                        <a:spcBef>
                          <a:spcPct val="0"/>
                        </a:spcBef>
                        <a:spcAft>
                          <a:spcPct val="0"/>
                        </a:spcAft>
                        <a:buClrTx/>
                        <a:buSzTx/>
                        <a:buFontTx/>
                        <a:buChar char="•"/>
                        <a:tabLst/>
                      </a:pPr>
                      <a:r>
                        <a:rPr kumimoji="0" lang="en-US" sz="1700" b="0" i="0" u="none" strike="noStrike" cap="none" normalizeH="0" baseline="0" dirty="0" smtClean="0">
                          <a:ln>
                            <a:noFill/>
                          </a:ln>
                          <a:solidFill>
                            <a:srgbClr val="000000"/>
                          </a:solidFill>
                          <a:effectLst/>
                          <a:latin typeface="+mn-lt"/>
                          <a:cs typeface="Helvetica" panose="020B0604020202020204" pitchFamily="34" charset="0"/>
                        </a:rPr>
                        <a:t> 10,000 </a:t>
                      </a:r>
                      <a:r>
                        <a:rPr kumimoji="0" lang="en-US" sz="1700" b="0" i="0" u="none" strike="noStrike" cap="none" normalizeH="0" baseline="0" dirty="0" err="1" smtClean="0">
                          <a:ln>
                            <a:noFill/>
                          </a:ln>
                          <a:solidFill>
                            <a:srgbClr val="000000"/>
                          </a:solidFill>
                          <a:effectLst/>
                          <a:latin typeface="+mn-lt"/>
                          <a:cs typeface="Helvetica" panose="020B0604020202020204" pitchFamily="34" charset="0"/>
                        </a:rPr>
                        <a:t>s.f.</a:t>
                      </a:r>
                      <a:r>
                        <a:rPr kumimoji="0" lang="en-US" sz="1700" b="0" i="0" u="none" strike="noStrike" cap="none" normalizeH="0" baseline="0" dirty="0" smtClean="0">
                          <a:ln>
                            <a:noFill/>
                          </a:ln>
                          <a:solidFill>
                            <a:srgbClr val="000000"/>
                          </a:solidFill>
                          <a:effectLst/>
                          <a:latin typeface="+mn-lt"/>
                          <a:cs typeface="Helvetica" panose="020B0604020202020204" pitchFamily="34" charset="0"/>
                        </a:rPr>
                        <a:t> tenant in Class A office building</a:t>
                      </a:r>
                    </a:p>
                    <a:p>
                      <a:pPr marL="114300" marR="0" lvl="0" indent="-114300" algn="l" defTabSz="914400" rtl="0" eaLnBrk="1" fontAlgn="base" latinLnBrk="0" hangingPunct="1">
                        <a:lnSpc>
                          <a:spcPct val="100000"/>
                        </a:lnSpc>
                        <a:spcBef>
                          <a:spcPct val="0"/>
                        </a:spcBef>
                        <a:spcAft>
                          <a:spcPct val="0"/>
                        </a:spcAft>
                        <a:buClrTx/>
                        <a:buSzTx/>
                        <a:buFontTx/>
                        <a:buChar char="•"/>
                        <a:tabLst/>
                      </a:pPr>
                      <a:r>
                        <a:rPr kumimoji="0" lang="en-US" sz="1700" b="0" i="0" u="none" strike="noStrike" cap="none" normalizeH="0" baseline="0" dirty="0" smtClean="0">
                          <a:ln>
                            <a:noFill/>
                          </a:ln>
                          <a:solidFill>
                            <a:srgbClr val="000000"/>
                          </a:solidFill>
                          <a:effectLst/>
                          <a:latin typeface="+mn-lt"/>
                          <a:cs typeface="Helvetica" panose="020B0604020202020204" pitchFamily="34" charset="0"/>
                        </a:rPr>
                        <a:t> Annual rent is $28 per </a:t>
                      </a:r>
                      <a:r>
                        <a:rPr kumimoji="0" lang="en-US" sz="1700" b="0" i="0" u="none" strike="noStrike" cap="none" normalizeH="0" baseline="0" dirty="0" err="1" smtClean="0">
                          <a:ln>
                            <a:noFill/>
                          </a:ln>
                          <a:solidFill>
                            <a:srgbClr val="000000"/>
                          </a:solidFill>
                          <a:effectLst/>
                          <a:latin typeface="+mn-lt"/>
                          <a:cs typeface="Helvetica" panose="020B0604020202020204" pitchFamily="34" charset="0"/>
                        </a:rPr>
                        <a:t>s.f.</a:t>
                      </a:r>
                      <a:r>
                        <a:rPr kumimoji="0" lang="en-US" sz="1700" b="0" i="0" u="none" strike="noStrike" cap="none" normalizeH="0" baseline="0" dirty="0" smtClean="0">
                          <a:ln>
                            <a:noFill/>
                          </a:ln>
                          <a:solidFill>
                            <a:srgbClr val="000000"/>
                          </a:solidFill>
                          <a:effectLst/>
                          <a:latin typeface="+mn-lt"/>
                          <a:cs typeface="Helvetica" panose="020B0604020202020204" pitchFamily="34" charset="0"/>
                        </a:rPr>
                        <a:t> </a:t>
                      </a:r>
                    </a:p>
                    <a:p>
                      <a:pPr marL="114300" marR="0" lvl="0" indent="-114300" algn="l" defTabSz="914400" rtl="0" eaLnBrk="1" fontAlgn="base" latinLnBrk="0" hangingPunct="1">
                        <a:lnSpc>
                          <a:spcPct val="100000"/>
                        </a:lnSpc>
                        <a:spcBef>
                          <a:spcPct val="0"/>
                        </a:spcBef>
                        <a:spcAft>
                          <a:spcPct val="0"/>
                        </a:spcAft>
                        <a:buClrTx/>
                        <a:buSzTx/>
                        <a:buFontTx/>
                        <a:buChar char="•"/>
                        <a:tabLst/>
                      </a:pPr>
                      <a:r>
                        <a:rPr kumimoji="0" lang="en-US" sz="1700" b="0" i="0" u="none" strike="noStrike" cap="none" normalizeH="0" baseline="0" dirty="0" smtClean="0">
                          <a:ln>
                            <a:noFill/>
                          </a:ln>
                          <a:solidFill>
                            <a:srgbClr val="000000"/>
                          </a:solidFill>
                          <a:effectLst/>
                          <a:latin typeface="+mn-lt"/>
                          <a:cs typeface="Helvetica" panose="020B0604020202020204" pitchFamily="34" charset="0"/>
                        </a:rPr>
                        <a:t> One year to replace tenant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C00000"/>
                          </a:solidFill>
                          <a:effectLst/>
                          <a:latin typeface="+mn-lt"/>
                          <a:cs typeface="Helvetica" panose="020B0604020202020204" pitchFamily="34" charset="0"/>
                        </a:rPr>
                        <a:t>($280,000)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7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mj-lt"/>
                          <a:cs typeface="Helvetica" panose="020B0604020202020204" pitchFamily="34" charset="0"/>
                        </a:rPr>
                        <a:t>Tenant improvements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1" fontAlgn="base" latinLnBrk="0" hangingPunct="1">
                        <a:lnSpc>
                          <a:spcPct val="100000"/>
                        </a:lnSpc>
                        <a:spcBef>
                          <a:spcPct val="0"/>
                        </a:spcBef>
                        <a:spcAft>
                          <a:spcPct val="0"/>
                        </a:spcAft>
                        <a:buClrTx/>
                        <a:buSzTx/>
                        <a:buFontTx/>
                        <a:buChar char="•"/>
                        <a:tabLst/>
                      </a:pPr>
                      <a:r>
                        <a:rPr kumimoji="0" lang="en-US" sz="1700" b="0" i="0" u="none" strike="noStrike" cap="none" normalizeH="0" baseline="0" dirty="0" smtClean="0">
                          <a:ln>
                            <a:noFill/>
                          </a:ln>
                          <a:solidFill>
                            <a:srgbClr val="000000"/>
                          </a:solidFill>
                          <a:effectLst/>
                          <a:latin typeface="+mn-lt"/>
                          <a:cs typeface="Helvetica" panose="020B0604020202020204" pitchFamily="34" charset="0"/>
                        </a:rPr>
                        <a:t> TI’s of $7 per </a:t>
                      </a:r>
                      <a:r>
                        <a:rPr kumimoji="0" lang="en-US" sz="1700" b="0" i="0" u="none" strike="noStrike" cap="none" normalizeH="0" baseline="0" dirty="0" err="1" smtClean="0">
                          <a:ln>
                            <a:noFill/>
                          </a:ln>
                          <a:solidFill>
                            <a:srgbClr val="000000"/>
                          </a:solidFill>
                          <a:effectLst/>
                          <a:latin typeface="+mn-lt"/>
                          <a:cs typeface="Helvetica" panose="020B0604020202020204" pitchFamily="34" charset="0"/>
                        </a:rPr>
                        <a:t>s.f.</a:t>
                      </a:r>
                      <a:endParaRPr kumimoji="0" lang="en-US" sz="1700" b="0" i="0" u="none" strike="noStrike" cap="none" normalizeH="0" baseline="0" dirty="0" smtClean="0">
                        <a:ln>
                          <a:noFill/>
                        </a:ln>
                        <a:solidFill>
                          <a:srgbClr val="000000"/>
                        </a:solidFill>
                        <a:effectLst/>
                        <a:latin typeface="+mn-lt"/>
                        <a:cs typeface="Helvetica"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C00000"/>
                          </a:solidFill>
                          <a:effectLst/>
                          <a:latin typeface="+mn-lt"/>
                          <a:cs typeface="Helvetica" panose="020B0604020202020204" pitchFamily="34" charset="0"/>
                        </a:rPr>
                        <a:t>($70,000)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5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mj-lt"/>
                          <a:cs typeface="Helvetica" panose="020B0604020202020204" pitchFamily="34" charset="0"/>
                        </a:rPr>
                        <a:t>Commission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1" fontAlgn="base" latinLnBrk="0" hangingPunct="1">
                        <a:lnSpc>
                          <a:spcPct val="100000"/>
                        </a:lnSpc>
                        <a:spcBef>
                          <a:spcPct val="0"/>
                        </a:spcBef>
                        <a:spcAft>
                          <a:spcPct val="0"/>
                        </a:spcAft>
                        <a:buClrTx/>
                        <a:buSzTx/>
                        <a:buFontTx/>
                        <a:buChar char="•"/>
                        <a:tabLst/>
                      </a:pPr>
                      <a:r>
                        <a:rPr kumimoji="0" lang="en-US" sz="1700" b="0" i="0" u="none" strike="noStrike" cap="none" normalizeH="0" baseline="0" dirty="0" smtClean="0">
                          <a:ln>
                            <a:noFill/>
                          </a:ln>
                          <a:solidFill>
                            <a:srgbClr val="000000"/>
                          </a:solidFill>
                          <a:effectLst/>
                          <a:latin typeface="+mn-lt"/>
                          <a:cs typeface="Helvetica" panose="020B0604020202020204" pitchFamily="34" charset="0"/>
                        </a:rPr>
                        <a:t> Commission of 6% paid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C00000"/>
                          </a:solidFill>
                          <a:effectLst/>
                          <a:latin typeface="+mn-lt"/>
                          <a:cs typeface="Helvetica" panose="020B0604020202020204" pitchFamily="34" charset="0"/>
                        </a:rPr>
                        <a:t>($117,600)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1148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mn-lt"/>
                          <a:cs typeface="Helvetica" panose="020B0604020202020204" pitchFamily="34" charset="0"/>
                        </a:rPr>
                        <a:t>Total potential annual loss</a:t>
                      </a:r>
                      <a:endParaRPr kumimoji="0" lang="en-US" sz="1700" b="0" i="1" u="none" strike="noStrike" cap="none" normalizeH="0" baseline="0" dirty="0" smtClean="0">
                        <a:ln>
                          <a:noFill/>
                        </a:ln>
                        <a:solidFill>
                          <a:srgbClr val="000000"/>
                        </a:solidFill>
                        <a:effectLst/>
                        <a:latin typeface="+mn-lt"/>
                        <a:cs typeface="Helvetica"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C00000"/>
                          </a:solidFill>
                          <a:effectLst/>
                          <a:latin typeface="+mn-lt"/>
                          <a:cs typeface="Helvetica" panose="020B0604020202020204" pitchFamily="34" charset="0"/>
                        </a:rPr>
                        <a:t>($467,600)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bl>
          </a:graphicData>
        </a:graphic>
      </p:graphicFrame>
      <p:sp>
        <p:nvSpPr>
          <p:cNvPr id="7" name="Rectangle 1071"/>
          <p:cNvSpPr>
            <a:spLocks noChangeArrowheads="1"/>
          </p:cNvSpPr>
          <p:nvPr/>
        </p:nvSpPr>
        <p:spPr bwMode="auto">
          <a:xfrm>
            <a:off x="533400" y="2667000"/>
            <a:ext cx="1572987" cy="2834640"/>
          </a:xfrm>
          <a:prstGeom prst="rect">
            <a:avLst/>
          </a:prstGeom>
          <a:solidFill>
            <a:srgbClr val="218A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chemeClr val="lt1"/>
                </a:solidFill>
                <a:latin typeface="+mj-lt"/>
                <a:cs typeface="Helvetica" panose="020B0604020202020204" pitchFamily="34" charset="0"/>
              </a:rPr>
              <a:t>Estimated Cost of Losing a Tenant</a:t>
            </a:r>
          </a:p>
        </p:txBody>
      </p:sp>
      <p:sp>
        <p:nvSpPr>
          <p:cNvPr id="9" name="Title 1"/>
          <p:cNvSpPr>
            <a:spLocks noGrp="1"/>
          </p:cNvSpPr>
          <p:nvPr>
            <p:ph type="title"/>
          </p:nvPr>
        </p:nvSpPr>
        <p:spPr>
          <a:xfrm>
            <a:off x="457200" y="274638"/>
            <a:ext cx="8229600" cy="1143000"/>
          </a:xfrm>
        </p:spPr>
        <p:txBody>
          <a:bodyPr>
            <a:noAutofit/>
          </a:bodyPr>
          <a:lstStyle/>
          <a:p>
            <a:r>
              <a:rPr lang="en-US" sz="3200" dirty="0" smtClean="0"/>
              <a:t>The </a:t>
            </a:r>
            <a:r>
              <a:rPr lang="en-US" sz="3200" dirty="0"/>
              <a:t>Impact of Customer Surveys on </a:t>
            </a:r>
            <a:r>
              <a:rPr lang="en-US" sz="3200" dirty="0" smtClean="0"/>
              <a:t/>
            </a:r>
            <a:br>
              <a:rPr lang="en-US" sz="3200" dirty="0" smtClean="0"/>
            </a:br>
            <a:r>
              <a:rPr lang="en-US" sz="3200" dirty="0" smtClean="0"/>
              <a:t>Corporate </a:t>
            </a:r>
            <a:r>
              <a:rPr lang="en-US" sz="3200" dirty="0"/>
              <a:t>Real Estate</a:t>
            </a:r>
          </a:p>
        </p:txBody>
      </p:sp>
    </p:spTree>
    <p:extLst>
      <p:ext uri="{BB962C8B-B14F-4D97-AF65-F5344CB8AC3E}">
        <p14:creationId xmlns:p14="http://schemas.microsoft.com/office/powerpoint/2010/main" val="225823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609600"/>
          </a:xfrm>
        </p:spPr>
        <p:txBody>
          <a:bodyPr/>
          <a:lstStyle/>
          <a:p>
            <a:r>
              <a:rPr lang="en-US" dirty="0" smtClean="0"/>
              <a:t>Who typically responds to surveys?</a:t>
            </a:r>
            <a:endParaRPr lang="en-US" dirty="0"/>
          </a:p>
        </p:txBody>
      </p:sp>
      <p:pic>
        <p:nvPicPr>
          <p:cNvPr id="1027" name="Picture 3" descr="C:\Users\shelby\Desktop\Untitled-2-01.png"/>
          <p:cNvPicPr>
            <a:picLocks noChangeAspect="1" noChangeArrowheads="1"/>
          </p:cNvPicPr>
          <p:nvPr/>
        </p:nvPicPr>
        <p:blipFill rotWithShape="1">
          <a:blip r:embed="rId2">
            <a:extLst>
              <a:ext uri="{28A0092B-C50C-407E-A947-70E740481C1C}">
                <a14:useLocalDpi xmlns:a14="http://schemas.microsoft.com/office/drawing/2010/main" val="0"/>
              </a:ext>
            </a:extLst>
          </a:blip>
          <a:srcRect l="4634" t="14772" r="8078" b="14493"/>
          <a:stretch/>
        </p:blipFill>
        <p:spPr bwMode="auto">
          <a:xfrm>
            <a:off x="838200" y="2172810"/>
            <a:ext cx="7239000" cy="338979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457200" y="274638"/>
            <a:ext cx="8229600" cy="1143000"/>
          </a:xfrm>
        </p:spPr>
        <p:txBody>
          <a:bodyPr>
            <a:noAutofit/>
          </a:bodyPr>
          <a:lstStyle/>
          <a:p>
            <a:r>
              <a:rPr lang="en-US" sz="3200" dirty="0" smtClean="0"/>
              <a:t>The </a:t>
            </a:r>
            <a:r>
              <a:rPr lang="en-US" sz="3200" dirty="0"/>
              <a:t>Impact of Customer Surveys on </a:t>
            </a:r>
            <a:r>
              <a:rPr lang="en-US" sz="3200" dirty="0" smtClean="0"/>
              <a:t/>
            </a:r>
            <a:br>
              <a:rPr lang="en-US" sz="3200" dirty="0" smtClean="0"/>
            </a:br>
            <a:r>
              <a:rPr lang="en-US" sz="3200" dirty="0" smtClean="0"/>
              <a:t>Corporate </a:t>
            </a:r>
            <a:r>
              <a:rPr lang="en-US" sz="3200" dirty="0"/>
              <a:t>Real Estate</a:t>
            </a:r>
          </a:p>
        </p:txBody>
      </p:sp>
    </p:spTree>
    <p:extLst>
      <p:ext uri="{BB962C8B-B14F-4D97-AF65-F5344CB8AC3E}">
        <p14:creationId xmlns:p14="http://schemas.microsoft.com/office/powerpoint/2010/main" val="35892193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nvPr>
        </p:nvGraphicFramePr>
        <p:xfrm>
          <a:off x="3886200" y="3429000"/>
          <a:ext cx="5181600" cy="255098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5181600" y="1346537"/>
            <a:ext cx="3810000" cy="1015663"/>
          </a:xfrm>
          <a:prstGeom prst="rect">
            <a:avLst/>
          </a:prstGeom>
          <a:noFill/>
        </p:spPr>
        <p:txBody>
          <a:bodyPr wrap="square" rtlCol="0">
            <a:spAutoFit/>
          </a:bodyPr>
          <a:lstStyle/>
          <a:p>
            <a:pPr algn="ctr">
              <a:spcAft>
                <a:spcPts val="600"/>
              </a:spcAft>
            </a:pPr>
            <a:r>
              <a:rPr lang="en-US" sz="2000" dirty="0" smtClean="0">
                <a:solidFill>
                  <a:schemeClr val="tx1">
                    <a:lumMod val="75000"/>
                    <a:lumOff val="25000"/>
                  </a:schemeClr>
                </a:solidFill>
                <a:latin typeface="+mj-lt"/>
                <a:cs typeface="Helvetica" panose="020B0604020202020204" pitchFamily="34" charset="0"/>
              </a:rPr>
              <a:t>In </a:t>
            </a:r>
            <a:r>
              <a:rPr lang="en-US" sz="2000" dirty="0">
                <a:solidFill>
                  <a:schemeClr val="tx1">
                    <a:lumMod val="75000"/>
                    <a:lumOff val="25000"/>
                  </a:schemeClr>
                </a:solidFill>
                <a:latin typeface="+mj-lt"/>
                <a:cs typeface="Helvetica" panose="020B0604020202020204" pitchFamily="34" charset="0"/>
              </a:rPr>
              <a:t>this example, </a:t>
            </a:r>
            <a:r>
              <a:rPr lang="en-US" sz="2000" dirty="0" smtClean="0">
                <a:solidFill>
                  <a:schemeClr val="tx1">
                    <a:lumMod val="75000"/>
                    <a:lumOff val="25000"/>
                  </a:schemeClr>
                </a:solidFill>
                <a:latin typeface="+mj-lt"/>
                <a:cs typeface="Helvetica" panose="020B0604020202020204" pitchFamily="34" charset="0"/>
              </a:rPr>
              <a:t>Overall </a:t>
            </a:r>
            <a:r>
              <a:rPr lang="en-US" sz="2000" dirty="0">
                <a:solidFill>
                  <a:schemeClr val="tx1">
                    <a:lumMod val="75000"/>
                    <a:lumOff val="25000"/>
                  </a:schemeClr>
                </a:solidFill>
                <a:latin typeface="+mj-lt"/>
                <a:cs typeface="Helvetica" panose="020B0604020202020204" pitchFamily="34" charset="0"/>
              </a:rPr>
              <a:t>Satisfaction and Management </a:t>
            </a:r>
            <a:r>
              <a:rPr lang="en-US" sz="2000" dirty="0" smtClean="0">
                <a:solidFill>
                  <a:schemeClr val="tx1">
                    <a:lumMod val="75000"/>
                    <a:lumOff val="25000"/>
                  </a:schemeClr>
                </a:solidFill>
                <a:latin typeface="+mj-lt"/>
                <a:cs typeface="Helvetica" panose="020B0604020202020204" pitchFamily="34" charset="0"/>
              </a:rPr>
              <a:t>Satisfaction have the same score</a:t>
            </a:r>
            <a:endParaRPr lang="en-US" sz="2100" dirty="0" smtClean="0">
              <a:solidFill>
                <a:schemeClr val="tx1">
                  <a:lumMod val="75000"/>
                  <a:lumOff val="25000"/>
                </a:schemeClr>
              </a:solidFill>
              <a:latin typeface="+mj-lt"/>
              <a:cs typeface="Helvetica" panose="020B0604020202020204" pitchFamily="34" charset="0"/>
            </a:endParaRPr>
          </a:p>
        </p:txBody>
      </p:sp>
      <p:sp>
        <p:nvSpPr>
          <p:cNvPr id="6" name="TextBox 5"/>
          <p:cNvSpPr txBox="1"/>
          <p:nvPr/>
        </p:nvSpPr>
        <p:spPr>
          <a:xfrm>
            <a:off x="6582201" y="6553200"/>
            <a:ext cx="2552700" cy="246221"/>
          </a:xfrm>
          <a:prstGeom prst="rect">
            <a:avLst/>
          </a:prstGeom>
          <a:noFill/>
        </p:spPr>
        <p:txBody>
          <a:bodyPr wrap="square" rtlCol="0">
            <a:spAutoFit/>
          </a:bodyPr>
          <a:lstStyle/>
          <a:p>
            <a:pPr algn="r"/>
            <a:r>
              <a:rPr lang="en-US" sz="1000" i="1" dirty="0" smtClean="0">
                <a:latin typeface="Helvetica" panose="020B0604020202020204" pitchFamily="34" charset="0"/>
                <a:cs typeface="Helvetica" panose="020B0604020202020204" pitchFamily="34" charset="0"/>
              </a:rPr>
              <a:t>Source: Data from the Kingsley </a:t>
            </a:r>
            <a:r>
              <a:rPr lang="en-US" sz="1000" i="1" dirty="0" err="1" smtClean="0">
                <a:latin typeface="Helvetica" panose="020B0604020202020204" pitchFamily="34" charset="0"/>
                <a:cs typeface="Helvetica" panose="020B0604020202020204" pitchFamily="34" charset="0"/>
              </a:rPr>
              <a:t>Index</a:t>
            </a:r>
            <a:r>
              <a:rPr lang="en-US" sz="1000" i="1" baseline="30000" dirty="0" err="1" smtClean="0">
                <a:latin typeface="Helvetica" panose="020B0604020202020204" pitchFamily="34" charset="0"/>
                <a:cs typeface="Helvetica" panose="020B0604020202020204" pitchFamily="34" charset="0"/>
              </a:rPr>
              <a:t>SM</a:t>
            </a:r>
            <a:endParaRPr lang="en-US" sz="1000" i="1" baseline="30000" dirty="0">
              <a:latin typeface="Helvetica" panose="020B0604020202020204" pitchFamily="34" charset="0"/>
              <a:cs typeface="Helvetica" panose="020B0604020202020204" pitchFamily="34" charset="0"/>
            </a:endParaRPr>
          </a:p>
        </p:txBody>
      </p:sp>
      <p:graphicFrame>
        <p:nvGraphicFramePr>
          <p:cNvPr id="7" name="Chart 6"/>
          <p:cNvGraphicFramePr/>
          <p:nvPr>
            <p:extLst/>
          </p:nvPr>
        </p:nvGraphicFramePr>
        <p:xfrm>
          <a:off x="-76200" y="1143000"/>
          <a:ext cx="5181600" cy="2133600"/>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p:cNvSpPr/>
          <p:nvPr/>
        </p:nvSpPr>
        <p:spPr>
          <a:xfrm>
            <a:off x="152400" y="3468231"/>
            <a:ext cx="3810000" cy="2246769"/>
          </a:xfrm>
          <a:prstGeom prst="rect">
            <a:avLst/>
          </a:prstGeom>
        </p:spPr>
        <p:txBody>
          <a:bodyPr wrap="square">
            <a:spAutoFit/>
          </a:bodyPr>
          <a:lstStyle/>
          <a:p>
            <a:pPr>
              <a:spcAft>
                <a:spcPts val="600"/>
              </a:spcAft>
            </a:pPr>
            <a:r>
              <a:rPr lang="en-US" sz="2000" dirty="0">
                <a:solidFill>
                  <a:schemeClr val="tx1">
                    <a:lumMod val="75000"/>
                    <a:lumOff val="25000"/>
                  </a:schemeClr>
                </a:solidFill>
                <a:latin typeface="+mj-lt"/>
                <a:cs typeface="Helvetica" panose="020B0604020202020204" pitchFamily="34" charset="0"/>
              </a:rPr>
              <a:t>Benchmarks provide context for your results</a:t>
            </a:r>
          </a:p>
          <a:p>
            <a:pPr>
              <a:spcAft>
                <a:spcPts val="600"/>
              </a:spcAft>
            </a:pPr>
            <a:r>
              <a:rPr lang="en-US" sz="2000" dirty="0">
                <a:solidFill>
                  <a:schemeClr val="tx1">
                    <a:lumMod val="75000"/>
                    <a:lumOff val="25000"/>
                  </a:schemeClr>
                </a:solidFill>
                <a:latin typeface="+mj-lt"/>
                <a:cs typeface="Helvetica" panose="020B0604020202020204" pitchFamily="34" charset="0"/>
              </a:rPr>
              <a:t>Other comparisons include:</a:t>
            </a:r>
          </a:p>
          <a:p>
            <a:pPr marL="742950" lvl="1" indent="-285750">
              <a:spcAft>
                <a:spcPts val="600"/>
              </a:spcAft>
              <a:buFont typeface="Arial" panose="020B0604020202020204" pitchFamily="34" charset="0"/>
              <a:buChar char="•"/>
            </a:pPr>
            <a:r>
              <a:rPr lang="en-US" sz="2000" dirty="0">
                <a:solidFill>
                  <a:srgbClr val="218ACB"/>
                </a:solidFill>
                <a:latin typeface="+mj-lt"/>
                <a:cs typeface="Helvetica" panose="020B0604020202020204" pitchFamily="34" charset="0"/>
              </a:rPr>
              <a:t>Prior score</a:t>
            </a:r>
          </a:p>
          <a:p>
            <a:pPr marL="742950" lvl="1" indent="-285750">
              <a:spcAft>
                <a:spcPts val="600"/>
              </a:spcAft>
              <a:buFont typeface="Arial" panose="020B0604020202020204" pitchFamily="34" charset="0"/>
              <a:buChar char="•"/>
            </a:pPr>
            <a:r>
              <a:rPr lang="en-US" sz="2000" dirty="0">
                <a:solidFill>
                  <a:srgbClr val="218ACB"/>
                </a:solidFill>
                <a:latin typeface="+mj-lt"/>
                <a:cs typeface="Helvetica" panose="020B0604020202020204" pitchFamily="34" charset="0"/>
              </a:rPr>
              <a:t>Peer score</a:t>
            </a:r>
          </a:p>
          <a:p>
            <a:pPr marL="742950" lvl="1" indent="-285750">
              <a:spcAft>
                <a:spcPts val="600"/>
              </a:spcAft>
              <a:buFont typeface="Arial" panose="020B0604020202020204" pitchFamily="34" charset="0"/>
              <a:buChar char="•"/>
            </a:pPr>
            <a:r>
              <a:rPr lang="en-US" sz="2000" dirty="0">
                <a:solidFill>
                  <a:srgbClr val="218ACB"/>
                </a:solidFill>
                <a:latin typeface="+mj-lt"/>
                <a:cs typeface="Helvetica" panose="020B0604020202020204" pitchFamily="34" charset="0"/>
              </a:rPr>
              <a:t>Portfolio score</a:t>
            </a:r>
          </a:p>
        </p:txBody>
      </p:sp>
      <p:cxnSp>
        <p:nvCxnSpPr>
          <p:cNvPr id="11" name="Straight Arrow Connector 10"/>
          <p:cNvCxnSpPr/>
          <p:nvPr/>
        </p:nvCxnSpPr>
        <p:spPr>
          <a:xfrm>
            <a:off x="2362200" y="4038600"/>
            <a:ext cx="1280160"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6" name="Straight Arrow Connector 15"/>
          <p:cNvCxnSpPr/>
          <p:nvPr/>
        </p:nvCxnSpPr>
        <p:spPr>
          <a:xfrm flipH="1">
            <a:off x="5105400" y="2497881"/>
            <a:ext cx="11430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3" name="Title 1"/>
          <p:cNvSpPr txBox="1">
            <a:spLocks/>
          </p:cNvSpPr>
          <p:nvPr/>
        </p:nvSpPr>
        <p:spPr>
          <a:xfrm>
            <a:off x="457200" y="503238"/>
            <a:ext cx="8229600" cy="71596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The Importance of Benchmarks</a:t>
            </a:r>
            <a:endParaRPr lang="en-US" sz="3200" dirty="0"/>
          </a:p>
        </p:txBody>
      </p:sp>
    </p:spTree>
    <p:extLst>
      <p:ext uri="{BB962C8B-B14F-4D97-AF65-F5344CB8AC3E}">
        <p14:creationId xmlns:p14="http://schemas.microsoft.com/office/powerpoint/2010/main" val="17753059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p>
            <a:r>
              <a:rPr lang="en-US" dirty="0" smtClean="0"/>
              <a:t>Using Ethnography to Improve Consumer Experiences</a:t>
            </a:r>
            <a:endParaRPr lang="en-US" dirty="0"/>
          </a:p>
        </p:txBody>
      </p:sp>
      <p:sp>
        <p:nvSpPr>
          <p:cNvPr id="3" name="Subtitle 2"/>
          <p:cNvSpPr>
            <a:spLocks noGrp="1"/>
          </p:cNvSpPr>
          <p:nvPr>
            <p:ph type="subTitle" idx="1"/>
          </p:nvPr>
        </p:nvSpPr>
        <p:spPr>
          <a:xfrm>
            <a:off x="457200" y="3581400"/>
            <a:ext cx="8001000" cy="1752600"/>
          </a:xfrm>
        </p:spPr>
        <p:txBody>
          <a:bodyPr/>
          <a:lstStyle/>
          <a:p>
            <a:r>
              <a:rPr lang="en-US" dirty="0" smtClean="0"/>
              <a:t>Mona A. Baset</a:t>
            </a:r>
          </a:p>
          <a:p>
            <a:r>
              <a:rPr lang="en-US" dirty="0" smtClean="0"/>
              <a:t>AVP, Advertising, Digital &amp; Brand Management</a:t>
            </a:r>
          </a:p>
          <a:p>
            <a:r>
              <a:rPr lang="en-US" dirty="0" smtClean="0"/>
              <a:t>Carolinas HealthCare System</a:t>
            </a:r>
            <a:endParaRPr lang="en-US" dirty="0"/>
          </a:p>
        </p:txBody>
      </p:sp>
    </p:spTree>
    <p:extLst>
      <p:ext uri="{BB962C8B-B14F-4D97-AF65-F5344CB8AC3E}">
        <p14:creationId xmlns:p14="http://schemas.microsoft.com/office/powerpoint/2010/main" val="36677584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614130"/>
            <a:ext cx="7848600" cy="4555093"/>
          </a:xfrm>
          <a:prstGeom prst="rect">
            <a:avLst/>
          </a:prstGeom>
          <a:noFill/>
        </p:spPr>
        <p:txBody>
          <a:bodyPr wrap="square" rtlCol="0">
            <a:spAutoFit/>
          </a:bodyPr>
          <a:lstStyle/>
          <a:p>
            <a:pPr marL="342900" indent="-342900">
              <a:spcAft>
                <a:spcPts val="1000"/>
              </a:spcAft>
              <a:buFont typeface="Wingdings" panose="05000000000000000000" pitchFamily="2" charset="2"/>
              <a:buChar char="§"/>
            </a:pPr>
            <a:r>
              <a:rPr lang="en-US" sz="2000" dirty="0">
                <a:solidFill>
                  <a:prstClr val="black"/>
                </a:solidFill>
              </a:rPr>
              <a:t>Second largest public, not-for-profit healthcare system in the nation.</a:t>
            </a:r>
          </a:p>
          <a:p>
            <a:pPr marL="342900" indent="-342900">
              <a:spcAft>
                <a:spcPts val="1000"/>
              </a:spcAft>
              <a:buFont typeface="Wingdings" panose="05000000000000000000" pitchFamily="2" charset="2"/>
              <a:buChar char="§"/>
            </a:pPr>
            <a:r>
              <a:rPr lang="en-US" sz="2000" dirty="0">
                <a:solidFill>
                  <a:prstClr val="black"/>
                </a:solidFill>
              </a:rPr>
              <a:t>More than 40 hospitals and more than 900 care locations in the Carolinas, with the largest primary care network in the region.</a:t>
            </a:r>
          </a:p>
          <a:p>
            <a:pPr marL="342900" indent="-342900">
              <a:spcAft>
                <a:spcPts val="1000"/>
              </a:spcAft>
              <a:buFont typeface="Wingdings" panose="05000000000000000000" pitchFamily="2" charset="2"/>
              <a:buChar char="§"/>
            </a:pPr>
            <a:r>
              <a:rPr lang="en-US" sz="2000" dirty="0">
                <a:solidFill>
                  <a:prstClr val="black"/>
                </a:solidFill>
              </a:rPr>
              <a:t>60,000+ team members, including 3,000+ System-employed physicians and 14,000+ nurses.</a:t>
            </a:r>
          </a:p>
          <a:p>
            <a:pPr marL="342900" indent="-342900">
              <a:spcAft>
                <a:spcPts val="1000"/>
              </a:spcAft>
              <a:buFont typeface="Wingdings" panose="05000000000000000000" pitchFamily="2" charset="2"/>
              <a:buChar char="§"/>
            </a:pPr>
            <a:r>
              <a:rPr lang="en-US" sz="2000" dirty="0">
                <a:solidFill>
                  <a:prstClr val="black"/>
                </a:solidFill>
              </a:rPr>
              <a:t>Carolinas Medical Center in Charlotte offers the only Level I trauma center in the region, and is one of only five academic medical center teaching hospitals in North Carolina.  </a:t>
            </a:r>
          </a:p>
          <a:p>
            <a:pPr marL="342900" indent="-342900">
              <a:spcAft>
                <a:spcPts val="1000"/>
              </a:spcAft>
              <a:buFont typeface="Wingdings" panose="05000000000000000000" pitchFamily="2" charset="2"/>
              <a:buChar char="§"/>
            </a:pPr>
            <a:r>
              <a:rPr lang="en-US" sz="2000" dirty="0">
                <a:solidFill>
                  <a:prstClr val="black"/>
                </a:solidFill>
              </a:rPr>
              <a:t>In 2014, Carolinas HealthCare System had 11.5 million patient encounters and produced $1.63 billion in community benefit.</a:t>
            </a:r>
          </a:p>
          <a:p>
            <a:pPr marL="342900" indent="-342900">
              <a:spcAft>
                <a:spcPts val="1000"/>
              </a:spcAft>
              <a:buFont typeface="Wingdings" panose="05000000000000000000" pitchFamily="2" charset="2"/>
              <a:buChar char="§"/>
            </a:pPr>
            <a:endParaRPr lang="en-US" sz="2000" dirty="0">
              <a:solidFill>
                <a:prstClr val="black"/>
              </a:solidFill>
            </a:endParaRPr>
          </a:p>
          <a:p>
            <a:pPr marL="342900" indent="-342900">
              <a:buFont typeface="Wingdings" panose="05000000000000000000" pitchFamily="2" charset="2"/>
              <a:buChar char="§"/>
            </a:pPr>
            <a:endParaRPr lang="en-US" sz="2000" dirty="0">
              <a:solidFill>
                <a:prstClr val="black"/>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6599" y="152400"/>
            <a:ext cx="2859079" cy="1219200"/>
          </a:xfrm>
          <a:prstGeom prst="rect">
            <a:avLst/>
          </a:prstGeom>
        </p:spPr>
      </p:pic>
    </p:spTree>
    <p:extLst>
      <p:ext uri="{BB962C8B-B14F-4D97-AF65-F5344CB8AC3E}">
        <p14:creationId xmlns:p14="http://schemas.microsoft.com/office/powerpoint/2010/main" val="20383772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999" t="13333" r="2501" b="10667"/>
          <a:stretch/>
        </p:blipFill>
        <p:spPr>
          <a:xfrm>
            <a:off x="0" y="0"/>
            <a:ext cx="9249610" cy="6858000"/>
          </a:xfrm>
          <a:prstGeom prst="rect">
            <a:avLst/>
          </a:prstGeom>
        </p:spPr>
      </p:pic>
    </p:spTree>
    <p:extLst>
      <p:ext uri="{BB962C8B-B14F-4D97-AF65-F5344CB8AC3E}">
        <p14:creationId xmlns:p14="http://schemas.microsoft.com/office/powerpoint/2010/main" val="42447636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6422" r="36885"/>
          <a:stretch/>
        </p:blipFill>
        <p:spPr>
          <a:xfrm>
            <a:off x="0" y="0"/>
            <a:ext cx="9208168" cy="6858000"/>
          </a:xfrm>
          <a:prstGeom prst="rect">
            <a:avLst/>
          </a:prstGeom>
        </p:spPr>
      </p:pic>
    </p:spTree>
    <p:extLst>
      <p:ext uri="{BB962C8B-B14F-4D97-AF65-F5344CB8AC3E}">
        <p14:creationId xmlns:p14="http://schemas.microsoft.com/office/powerpoint/2010/main" val="22731883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1219200"/>
            <a:ext cx="9144000" cy="1066800"/>
          </a:xfrm>
          <a:prstGeom prst="rect">
            <a:avLst/>
          </a:prstGeom>
          <a:solidFill>
            <a:schemeClr val="tx1">
              <a:lumMod val="65000"/>
              <a:lumOff val="3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prstClr val="white"/>
              </a:solidFill>
            </a:endParaRPr>
          </a:p>
        </p:txBody>
      </p:sp>
      <p:sp>
        <p:nvSpPr>
          <p:cNvPr id="9" name="TextBox 8"/>
          <p:cNvSpPr txBox="1"/>
          <p:nvPr/>
        </p:nvSpPr>
        <p:spPr>
          <a:xfrm>
            <a:off x="152400" y="304800"/>
            <a:ext cx="4419600" cy="461665"/>
          </a:xfrm>
          <a:prstGeom prst="rect">
            <a:avLst/>
          </a:prstGeom>
          <a:noFill/>
        </p:spPr>
        <p:txBody>
          <a:bodyPr wrap="square" rtlCol="0">
            <a:spAutoFit/>
          </a:bodyPr>
          <a:lstStyle/>
          <a:p>
            <a:pPr algn="ctr"/>
            <a:r>
              <a:rPr lang="en-US" sz="2400" b="1" dirty="0" smtClean="0">
                <a:solidFill>
                  <a:prstClr val="black">
                    <a:lumMod val="65000"/>
                    <a:lumOff val="35000"/>
                  </a:prstClr>
                </a:solidFill>
              </a:rPr>
              <a:t>If you only survey consumers …</a:t>
            </a:r>
            <a:endParaRPr lang="en-US" sz="2400" b="1" dirty="0">
              <a:solidFill>
                <a:prstClr val="black">
                  <a:lumMod val="65000"/>
                  <a:lumOff val="35000"/>
                </a:prstClr>
              </a:solidFill>
            </a:endParaRPr>
          </a:p>
        </p:txBody>
      </p:sp>
      <p:sp>
        <p:nvSpPr>
          <p:cNvPr id="10" name="TextBox 9"/>
          <p:cNvSpPr txBox="1"/>
          <p:nvPr/>
        </p:nvSpPr>
        <p:spPr>
          <a:xfrm>
            <a:off x="4572000" y="304800"/>
            <a:ext cx="4419600" cy="461665"/>
          </a:xfrm>
          <a:prstGeom prst="rect">
            <a:avLst/>
          </a:prstGeom>
          <a:noFill/>
        </p:spPr>
        <p:txBody>
          <a:bodyPr wrap="square" rtlCol="0">
            <a:spAutoFit/>
          </a:bodyPr>
          <a:lstStyle/>
          <a:p>
            <a:pPr algn="ctr"/>
            <a:r>
              <a:rPr lang="en-US" sz="2400" b="1" dirty="0" smtClean="0">
                <a:solidFill>
                  <a:srgbClr val="00B0F0"/>
                </a:solidFill>
              </a:rPr>
              <a:t>You may never get things like …</a:t>
            </a:r>
            <a:endParaRPr lang="en-US" sz="2400" b="1" dirty="0">
              <a:solidFill>
                <a:srgbClr val="00B0F0"/>
              </a:solidFill>
            </a:endParaRPr>
          </a:p>
        </p:txBody>
      </p:sp>
      <p:sp>
        <p:nvSpPr>
          <p:cNvPr id="11" name="TextBox 10"/>
          <p:cNvSpPr txBox="1"/>
          <p:nvPr/>
        </p:nvSpPr>
        <p:spPr>
          <a:xfrm>
            <a:off x="259080" y="1524001"/>
            <a:ext cx="4419600" cy="584775"/>
          </a:xfrm>
          <a:prstGeom prst="rect">
            <a:avLst/>
          </a:prstGeom>
          <a:noFill/>
        </p:spPr>
        <p:txBody>
          <a:bodyPr wrap="square" rtlCol="0">
            <a:spAutoFit/>
          </a:bodyPr>
          <a:lstStyle/>
          <a:p>
            <a:pPr algn="ctr"/>
            <a:r>
              <a:rPr lang="en-US" sz="3200" b="1" dirty="0" smtClean="0">
                <a:solidFill>
                  <a:prstClr val="black">
                    <a:lumMod val="65000"/>
                    <a:lumOff val="35000"/>
                  </a:prstClr>
                </a:solidFill>
              </a:rPr>
              <a:t>I want a faster horse</a:t>
            </a:r>
            <a:endParaRPr lang="en-US" sz="3200" b="1" dirty="0">
              <a:solidFill>
                <a:prstClr val="black">
                  <a:lumMod val="65000"/>
                  <a:lumOff val="35000"/>
                </a:prstClr>
              </a:solidFill>
            </a:endParaRPr>
          </a:p>
        </p:txBody>
      </p:sp>
      <p:sp>
        <p:nvSpPr>
          <p:cNvPr id="12" name="TextBox 11"/>
          <p:cNvSpPr txBox="1"/>
          <p:nvPr/>
        </p:nvSpPr>
        <p:spPr>
          <a:xfrm>
            <a:off x="4648200" y="1524000"/>
            <a:ext cx="4419600" cy="584775"/>
          </a:xfrm>
          <a:prstGeom prst="rect">
            <a:avLst/>
          </a:prstGeom>
          <a:noFill/>
        </p:spPr>
        <p:txBody>
          <a:bodyPr wrap="square" rtlCol="0">
            <a:spAutoFit/>
          </a:bodyPr>
          <a:lstStyle/>
          <a:p>
            <a:pPr algn="ctr"/>
            <a:r>
              <a:rPr lang="en-US" sz="3200" b="1" dirty="0" smtClean="0">
                <a:solidFill>
                  <a:srgbClr val="00B0F0"/>
                </a:solidFill>
              </a:rPr>
              <a:t>Ford Model T</a:t>
            </a:r>
            <a:endParaRPr lang="en-US" sz="3200" b="1" dirty="0">
              <a:solidFill>
                <a:srgbClr val="00B0F0"/>
              </a:solidFill>
            </a:endParaRPr>
          </a:p>
        </p:txBody>
      </p:sp>
      <p:sp>
        <p:nvSpPr>
          <p:cNvPr id="14" name="TextBox 13"/>
          <p:cNvSpPr txBox="1"/>
          <p:nvPr/>
        </p:nvSpPr>
        <p:spPr>
          <a:xfrm>
            <a:off x="182880" y="2684929"/>
            <a:ext cx="4419600" cy="1077218"/>
          </a:xfrm>
          <a:prstGeom prst="rect">
            <a:avLst/>
          </a:prstGeom>
          <a:noFill/>
        </p:spPr>
        <p:txBody>
          <a:bodyPr wrap="square" rtlCol="0">
            <a:spAutoFit/>
          </a:bodyPr>
          <a:lstStyle/>
          <a:p>
            <a:pPr algn="ctr"/>
            <a:r>
              <a:rPr lang="en-US" sz="3200" b="1" dirty="0" smtClean="0">
                <a:solidFill>
                  <a:prstClr val="black">
                    <a:lumMod val="65000"/>
                    <a:lumOff val="35000"/>
                  </a:prstClr>
                </a:solidFill>
              </a:rPr>
              <a:t>I want longer banking hours</a:t>
            </a:r>
            <a:endParaRPr lang="en-US" sz="3200" b="1" dirty="0">
              <a:solidFill>
                <a:prstClr val="black">
                  <a:lumMod val="65000"/>
                  <a:lumOff val="35000"/>
                </a:prstClr>
              </a:solidFill>
            </a:endParaRPr>
          </a:p>
        </p:txBody>
      </p:sp>
      <p:sp>
        <p:nvSpPr>
          <p:cNvPr id="15" name="TextBox 14"/>
          <p:cNvSpPr txBox="1"/>
          <p:nvPr/>
        </p:nvSpPr>
        <p:spPr>
          <a:xfrm>
            <a:off x="4648200" y="2844225"/>
            <a:ext cx="4419600" cy="584775"/>
          </a:xfrm>
          <a:prstGeom prst="rect">
            <a:avLst/>
          </a:prstGeom>
          <a:noFill/>
        </p:spPr>
        <p:txBody>
          <a:bodyPr wrap="square" rtlCol="0">
            <a:spAutoFit/>
          </a:bodyPr>
          <a:lstStyle/>
          <a:p>
            <a:pPr algn="ctr"/>
            <a:r>
              <a:rPr lang="en-US" sz="3200" b="1" dirty="0" smtClean="0">
                <a:solidFill>
                  <a:srgbClr val="00B0F0"/>
                </a:solidFill>
              </a:rPr>
              <a:t>ATM</a:t>
            </a:r>
            <a:endParaRPr lang="en-US" sz="3200" b="1" dirty="0">
              <a:solidFill>
                <a:srgbClr val="00B0F0"/>
              </a:solidFill>
            </a:endParaRPr>
          </a:p>
        </p:txBody>
      </p:sp>
      <p:sp>
        <p:nvSpPr>
          <p:cNvPr id="16" name="TextBox 15"/>
          <p:cNvSpPr txBox="1"/>
          <p:nvPr/>
        </p:nvSpPr>
        <p:spPr>
          <a:xfrm>
            <a:off x="167640" y="4123734"/>
            <a:ext cx="4419600" cy="1077218"/>
          </a:xfrm>
          <a:prstGeom prst="rect">
            <a:avLst/>
          </a:prstGeom>
          <a:noFill/>
        </p:spPr>
        <p:txBody>
          <a:bodyPr wrap="square" rtlCol="0">
            <a:spAutoFit/>
          </a:bodyPr>
          <a:lstStyle/>
          <a:p>
            <a:pPr algn="ctr"/>
            <a:r>
              <a:rPr lang="en-US" sz="3200" b="1" dirty="0" smtClean="0">
                <a:solidFill>
                  <a:prstClr val="black">
                    <a:lumMod val="65000"/>
                    <a:lumOff val="35000"/>
                  </a:prstClr>
                </a:solidFill>
              </a:rPr>
              <a:t>I want to see a doctor any time</a:t>
            </a:r>
            <a:endParaRPr lang="en-US" sz="3200" b="1" dirty="0">
              <a:solidFill>
                <a:prstClr val="black">
                  <a:lumMod val="65000"/>
                  <a:lumOff val="35000"/>
                </a:prstClr>
              </a:solidFill>
            </a:endParaRPr>
          </a:p>
        </p:txBody>
      </p:sp>
      <p:sp>
        <p:nvSpPr>
          <p:cNvPr id="17" name="TextBox 16"/>
          <p:cNvSpPr txBox="1"/>
          <p:nvPr/>
        </p:nvSpPr>
        <p:spPr>
          <a:xfrm>
            <a:off x="4724400" y="4352985"/>
            <a:ext cx="4419600" cy="584775"/>
          </a:xfrm>
          <a:prstGeom prst="rect">
            <a:avLst/>
          </a:prstGeom>
          <a:noFill/>
        </p:spPr>
        <p:txBody>
          <a:bodyPr wrap="square" rtlCol="0">
            <a:spAutoFit/>
          </a:bodyPr>
          <a:lstStyle/>
          <a:p>
            <a:pPr algn="ctr"/>
            <a:r>
              <a:rPr lang="en-US" sz="3200" b="1" dirty="0" smtClean="0">
                <a:solidFill>
                  <a:srgbClr val="00B0F0"/>
                </a:solidFill>
              </a:rPr>
              <a:t>Virtual Visit</a:t>
            </a:r>
            <a:endParaRPr lang="en-US" sz="3200" b="1" dirty="0">
              <a:solidFill>
                <a:srgbClr val="00B0F0"/>
              </a:solidFill>
            </a:endParaRPr>
          </a:p>
        </p:txBody>
      </p:sp>
      <p:sp>
        <p:nvSpPr>
          <p:cNvPr id="18" name="TextBox 17"/>
          <p:cNvSpPr txBox="1"/>
          <p:nvPr/>
        </p:nvSpPr>
        <p:spPr>
          <a:xfrm>
            <a:off x="304800" y="5739825"/>
            <a:ext cx="4419600" cy="584775"/>
          </a:xfrm>
          <a:prstGeom prst="rect">
            <a:avLst/>
          </a:prstGeom>
          <a:noFill/>
        </p:spPr>
        <p:txBody>
          <a:bodyPr wrap="square" rtlCol="0">
            <a:spAutoFit/>
          </a:bodyPr>
          <a:lstStyle/>
          <a:p>
            <a:pPr algn="ctr"/>
            <a:r>
              <a:rPr lang="en-US" sz="3200" b="1" dirty="0" smtClean="0">
                <a:solidFill>
                  <a:prstClr val="black">
                    <a:lumMod val="65000"/>
                    <a:lumOff val="35000"/>
                  </a:prstClr>
                </a:solidFill>
              </a:rPr>
              <a:t>I want a fuel-efficient car</a:t>
            </a:r>
            <a:endParaRPr lang="en-US" sz="3200" b="1" dirty="0">
              <a:solidFill>
                <a:prstClr val="black">
                  <a:lumMod val="65000"/>
                  <a:lumOff val="35000"/>
                </a:prstClr>
              </a:solidFill>
            </a:endParaRPr>
          </a:p>
        </p:txBody>
      </p:sp>
      <p:sp>
        <p:nvSpPr>
          <p:cNvPr id="19" name="TextBox 18"/>
          <p:cNvSpPr txBox="1"/>
          <p:nvPr/>
        </p:nvSpPr>
        <p:spPr>
          <a:xfrm>
            <a:off x="4724400" y="5739825"/>
            <a:ext cx="4419600" cy="584775"/>
          </a:xfrm>
          <a:prstGeom prst="rect">
            <a:avLst/>
          </a:prstGeom>
          <a:noFill/>
        </p:spPr>
        <p:txBody>
          <a:bodyPr wrap="square" rtlCol="0">
            <a:spAutoFit/>
          </a:bodyPr>
          <a:lstStyle/>
          <a:p>
            <a:pPr algn="ctr"/>
            <a:r>
              <a:rPr lang="en-US" sz="3200" b="1" dirty="0" smtClean="0">
                <a:solidFill>
                  <a:srgbClr val="00B0F0"/>
                </a:solidFill>
              </a:rPr>
              <a:t>Tesla</a:t>
            </a:r>
            <a:endParaRPr lang="en-US" sz="3200" b="1" dirty="0">
              <a:solidFill>
                <a:srgbClr val="00B0F0"/>
              </a:solidFill>
            </a:endParaRPr>
          </a:p>
        </p:txBody>
      </p:sp>
      <p:sp>
        <p:nvSpPr>
          <p:cNvPr id="23" name="Rectangle 22"/>
          <p:cNvSpPr/>
          <p:nvPr/>
        </p:nvSpPr>
        <p:spPr>
          <a:xfrm>
            <a:off x="-2472" y="5562600"/>
            <a:ext cx="9144000" cy="1066800"/>
          </a:xfrm>
          <a:prstGeom prst="rect">
            <a:avLst/>
          </a:prstGeom>
          <a:solidFill>
            <a:schemeClr val="tx1">
              <a:lumMod val="65000"/>
              <a:lumOff val="3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 name="Rectangle 23"/>
          <p:cNvSpPr/>
          <p:nvPr/>
        </p:nvSpPr>
        <p:spPr>
          <a:xfrm>
            <a:off x="-2425" y="2667000"/>
            <a:ext cx="9144000" cy="1066800"/>
          </a:xfrm>
          <a:prstGeom prst="rect">
            <a:avLst/>
          </a:prstGeom>
          <a:solidFill>
            <a:schemeClr val="tx1">
              <a:lumMod val="65000"/>
              <a:lumOff val="3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5" name="Rectangle 24"/>
          <p:cNvSpPr/>
          <p:nvPr/>
        </p:nvSpPr>
        <p:spPr>
          <a:xfrm>
            <a:off x="0" y="4134678"/>
            <a:ext cx="9144000" cy="1066800"/>
          </a:xfrm>
          <a:prstGeom prst="rect">
            <a:avLst/>
          </a:prstGeom>
          <a:solidFill>
            <a:schemeClr val="tx1">
              <a:lumMod val="65000"/>
              <a:lumOff val="3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0947332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7" name="Rectangle 6"/>
          <p:cNvSpPr/>
          <p:nvPr/>
        </p:nvSpPr>
        <p:spPr>
          <a:xfrm>
            <a:off x="838200" y="857071"/>
            <a:ext cx="5804859" cy="1200329"/>
          </a:xfrm>
          <a:prstGeom prst="rect">
            <a:avLst/>
          </a:prstGeom>
        </p:spPr>
        <p:txBody>
          <a:bodyPr wrap="none">
            <a:spAutoFit/>
          </a:bodyPr>
          <a:lstStyle/>
          <a:p>
            <a:r>
              <a:rPr lang="en-US" sz="7200" b="1" dirty="0">
                <a:solidFill>
                  <a:prstClr val="white"/>
                </a:solidFill>
              </a:rPr>
              <a:t>eth·nog·ra·phy</a:t>
            </a:r>
          </a:p>
        </p:txBody>
      </p:sp>
      <p:sp>
        <p:nvSpPr>
          <p:cNvPr id="8" name="Rectangle 7"/>
          <p:cNvSpPr/>
          <p:nvPr/>
        </p:nvSpPr>
        <p:spPr>
          <a:xfrm>
            <a:off x="838200" y="2057400"/>
            <a:ext cx="2639249" cy="584775"/>
          </a:xfrm>
          <a:prstGeom prst="rect">
            <a:avLst/>
          </a:prstGeom>
        </p:spPr>
        <p:txBody>
          <a:bodyPr wrap="none">
            <a:spAutoFit/>
          </a:bodyPr>
          <a:lstStyle/>
          <a:p>
            <a:r>
              <a:rPr lang="en-US" sz="3200" b="1" dirty="0">
                <a:solidFill>
                  <a:prstClr val="white"/>
                </a:solidFill>
              </a:rPr>
              <a:t>/eTHˈnäɡrəfē/</a:t>
            </a:r>
          </a:p>
        </p:txBody>
      </p:sp>
      <p:sp>
        <p:nvSpPr>
          <p:cNvPr id="9" name="Rectangle 8"/>
          <p:cNvSpPr/>
          <p:nvPr/>
        </p:nvSpPr>
        <p:spPr>
          <a:xfrm>
            <a:off x="838200" y="3257729"/>
            <a:ext cx="7315200" cy="1200329"/>
          </a:xfrm>
          <a:prstGeom prst="rect">
            <a:avLst/>
          </a:prstGeom>
        </p:spPr>
        <p:txBody>
          <a:bodyPr wrap="square">
            <a:spAutoFit/>
          </a:bodyPr>
          <a:lstStyle/>
          <a:p>
            <a:r>
              <a:rPr lang="en-US" sz="3600" dirty="0" smtClean="0">
                <a:solidFill>
                  <a:prstClr val="black"/>
                </a:solidFill>
              </a:rPr>
              <a:t>The study </a:t>
            </a:r>
            <a:r>
              <a:rPr lang="en-US" sz="3600" dirty="0">
                <a:solidFill>
                  <a:prstClr val="black"/>
                </a:solidFill>
              </a:rPr>
              <a:t>of human behavior in its most natural and typical context</a:t>
            </a:r>
          </a:p>
        </p:txBody>
      </p:sp>
      <p:sp>
        <p:nvSpPr>
          <p:cNvPr id="10" name="Rectangle 9"/>
          <p:cNvSpPr/>
          <p:nvPr/>
        </p:nvSpPr>
        <p:spPr>
          <a:xfrm>
            <a:off x="857250" y="4876800"/>
            <a:ext cx="6686550" cy="830997"/>
          </a:xfrm>
          <a:prstGeom prst="rect">
            <a:avLst/>
          </a:prstGeom>
        </p:spPr>
        <p:txBody>
          <a:bodyPr wrap="square">
            <a:spAutoFit/>
          </a:bodyPr>
          <a:lstStyle/>
          <a:p>
            <a:pPr algn="ctr"/>
            <a:r>
              <a:rPr lang="en-US" sz="2400" dirty="0" smtClean="0">
                <a:solidFill>
                  <a:prstClr val="black"/>
                </a:solidFill>
              </a:rPr>
              <a:t>Look around: observe what people do, how they think, what they need, what they want</a:t>
            </a:r>
            <a:endParaRPr lang="en-US" sz="2400" dirty="0">
              <a:solidFill>
                <a:prstClr val="black"/>
              </a:solidFill>
            </a:endParaRPr>
          </a:p>
        </p:txBody>
      </p:sp>
    </p:spTree>
    <p:extLst>
      <p:ext uri="{BB962C8B-B14F-4D97-AF65-F5344CB8AC3E}">
        <p14:creationId xmlns:p14="http://schemas.microsoft.com/office/powerpoint/2010/main" val="33837401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815975"/>
            <a:ext cx="7772400" cy="1470025"/>
          </a:xfrm>
        </p:spPr>
        <p:txBody>
          <a:bodyPr vert="horz" lIns="91440" tIns="45720" rIns="91440" bIns="45720" rtlCol="0" anchor="ctr">
            <a:normAutofit fontScale="90000"/>
          </a:bodyPr>
          <a:lstStyle/>
          <a:p>
            <a:pPr algn="l"/>
            <a:r>
              <a:rPr lang="en-US" sz="2400" dirty="0"/>
              <a:t>Dana W. Watts, </a:t>
            </a:r>
            <a:r>
              <a:rPr lang="en-US" sz="2400" dirty="0" err="1"/>
              <a:t>AIA</a:t>
            </a:r>
            <a:r>
              <a:rPr lang="en-US" sz="2400" dirty="0"/>
              <a:t/>
            </a:r>
            <a:br>
              <a:rPr lang="en-US" sz="2400" dirty="0"/>
            </a:br>
            <a:r>
              <a:rPr lang="en-US" sz="2400" dirty="0"/>
              <a:t>Principal </a:t>
            </a:r>
            <a:r>
              <a:rPr lang="en-US" sz="2400" dirty="0" smtClean="0"/>
              <a:t/>
            </a:r>
            <a:br>
              <a:rPr lang="en-US" sz="2400" dirty="0" smtClean="0"/>
            </a:br>
            <a:r>
              <a:rPr lang="en-US" sz="2400" dirty="0" err="1" smtClean="0"/>
              <a:t>Symmes</a:t>
            </a:r>
            <a:r>
              <a:rPr lang="en-US" sz="2400" dirty="0" smtClean="0"/>
              <a:t> </a:t>
            </a:r>
            <a:r>
              <a:rPr lang="en-US" sz="2400" dirty="0" err="1"/>
              <a:t>Maini</a:t>
            </a:r>
            <a:r>
              <a:rPr lang="en-US" sz="2400" dirty="0"/>
              <a:t> &amp; </a:t>
            </a:r>
            <a:r>
              <a:rPr lang="en-US" sz="2400" dirty="0" smtClean="0"/>
              <a:t/>
            </a:r>
            <a:br>
              <a:rPr lang="en-US" sz="2400" dirty="0" smtClean="0"/>
            </a:br>
            <a:r>
              <a:rPr lang="en-US" sz="2400" dirty="0" smtClean="0"/>
              <a:t>McKee </a:t>
            </a:r>
            <a:r>
              <a:rPr lang="en-US" sz="2400" dirty="0"/>
              <a:t>Associates</a:t>
            </a:r>
          </a:p>
        </p:txBody>
      </p:sp>
      <p:sp>
        <p:nvSpPr>
          <p:cNvPr id="4" name="Subtitle 2"/>
          <p:cNvSpPr txBox="1">
            <a:spLocks/>
          </p:cNvSpPr>
          <p:nvPr/>
        </p:nvSpPr>
        <p:spPr>
          <a:xfrm>
            <a:off x="3581400" y="664191"/>
            <a:ext cx="4876800" cy="4898409"/>
          </a:xfrm>
          <a:prstGeom prst="rect">
            <a:avLst/>
          </a:prstGeom>
        </p:spPr>
        <p:txBody>
          <a:bodyPr vert="horz" lIns="91440" tIns="45720" rIns="91440" bIns="45720" rtlCol="0">
            <a:noAutofit/>
          </a:bodyPr>
          <a:lstStyle>
            <a:defPPr>
              <a:defRPr lang="en-US"/>
            </a:defPPr>
            <a:lvl1pPr indent="0">
              <a:spcBef>
                <a:spcPct val="20000"/>
              </a:spcBef>
              <a:buFont typeface="Arial" panose="020B0604020202020204" pitchFamily="34" charset="0"/>
              <a:buNone/>
            </a:lvl1pPr>
            <a:lvl2pPr indent="0" algn="ctr">
              <a:spcBef>
                <a:spcPct val="20000"/>
              </a:spcBef>
              <a:buFont typeface="Arial" panose="020B0604020202020204" pitchFamily="34" charset="0"/>
              <a:buNone/>
              <a:defRPr sz="2800">
                <a:solidFill>
                  <a:schemeClr val="tx1">
                    <a:tint val="75000"/>
                  </a:schemeClr>
                </a:solidFill>
              </a:defRPr>
            </a:lvl2pPr>
            <a:lvl3pPr indent="0" algn="ctr">
              <a:spcBef>
                <a:spcPct val="20000"/>
              </a:spcBef>
              <a:buFont typeface="Arial" panose="020B0604020202020204" pitchFamily="34" charset="0"/>
              <a:buNone/>
              <a:defRPr sz="2400">
                <a:solidFill>
                  <a:schemeClr val="tx1">
                    <a:tint val="75000"/>
                  </a:schemeClr>
                </a:solidFill>
              </a:defRPr>
            </a:lvl3pPr>
            <a:lvl4pPr indent="0" algn="ctr">
              <a:spcBef>
                <a:spcPct val="20000"/>
              </a:spcBef>
              <a:buFont typeface="Arial" panose="020B0604020202020204" pitchFamily="34" charset="0"/>
              <a:buNone/>
              <a:defRPr sz="2000">
                <a:solidFill>
                  <a:schemeClr val="tx1">
                    <a:tint val="75000"/>
                  </a:schemeClr>
                </a:solidFill>
              </a:defRPr>
            </a:lvl4pPr>
            <a:lvl5pPr indent="0" algn="ctr">
              <a:spcBef>
                <a:spcPct val="20000"/>
              </a:spcBef>
              <a:buFont typeface="Arial" panose="020B0604020202020204" pitchFamily="34" charset="0"/>
              <a:buNone/>
              <a:defRPr sz="2000">
                <a:solidFill>
                  <a:schemeClr val="tx1">
                    <a:tint val="75000"/>
                  </a:schemeClr>
                </a:solidFill>
              </a:defRPr>
            </a:lvl5pPr>
            <a:lvl6pPr indent="0" algn="ctr">
              <a:spcBef>
                <a:spcPct val="20000"/>
              </a:spcBef>
              <a:buFont typeface="Arial" panose="020B0604020202020204" pitchFamily="34" charset="0"/>
              <a:buNone/>
              <a:defRPr sz="2000">
                <a:solidFill>
                  <a:schemeClr val="tx1">
                    <a:tint val="75000"/>
                  </a:schemeClr>
                </a:solidFill>
              </a:defRPr>
            </a:lvl6pPr>
            <a:lvl7pPr indent="0" algn="ctr">
              <a:spcBef>
                <a:spcPct val="20000"/>
              </a:spcBef>
              <a:buFont typeface="Arial" panose="020B0604020202020204" pitchFamily="34" charset="0"/>
              <a:buNone/>
              <a:defRPr sz="2000">
                <a:solidFill>
                  <a:schemeClr val="tx1">
                    <a:tint val="75000"/>
                  </a:schemeClr>
                </a:solidFill>
              </a:defRPr>
            </a:lvl7pPr>
            <a:lvl8pPr indent="0" algn="ctr">
              <a:spcBef>
                <a:spcPct val="20000"/>
              </a:spcBef>
              <a:buFont typeface="Arial" panose="020B0604020202020204" pitchFamily="34" charset="0"/>
              <a:buNone/>
              <a:defRPr sz="2000">
                <a:solidFill>
                  <a:schemeClr val="tx1">
                    <a:tint val="75000"/>
                  </a:schemeClr>
                </a:solidFill>
              </a:defRPr>
            </a:lvl8pPr>
            <a:lvl9pPr indent="0" algn="ctr">
              <a:spcBef>
                <a:spcPct val="20000"/>
              </a:spcBef>
              <a:buFont typeface="Arial" panose="020B0604020202020204" pitchFamily="34" charset="0"/>
              <a:buNone/>
              <a:defRPr sz="2000">
                <a:solidFill>
                  <a:schemeClr val="tx1">
                    <a:tint val="75000"/>
                  </a:schemeClr>
                </a:solidFill>
              </a:defRPr>
            </a:lvl9pPr>
          </a:lstStyle>
          <a:p>
            <a:pPr algn="ctr"/>
            <a:r>
              <a:rPr lang="en-US" dirty="0"/>
              <a:t>Dana is Principal-in-Charge of </a:t>
            </a:r>
            <a:r>
              <a:rPr lang="en-US" dirty="0" err="1"/>
              <a:t>SMMA’s</a:t>
            </a:r>
            <a:r>
              <a:rPr lang="en-US" dirty="0"/>
              <a:t> Chapel Hill, North Carolina, office. A practicing architect with more than 31 years of experience, he has spent 25 of those years at </a:t>
            </a:r>
            <a:r>
              <a:rPr lang="en-US" dirty="0" err="1"/>
              <a:t>SMMA</a:t>
            </a:r>
            <a:r>
              <a:rPr lang="en-US" dirty="0"/>
              <a:t>, mostly focused on the design and planning of mission critical and advanced technology facilities for corporate and institutional clients. </a:t>
            </a:r>
            <a:endParaRPr lang="en-US" dirty="0" smtClean="0"/>
          </a:p>
          <a:p>
            <a:pPr algn="ctr"/>
            <a:endParaRPr lang="en-US" dirty="0"/>
          </a:p>
          <a:p>
            <a:pPr algn="ctr"/>
            <a:r>
              <a:rPr lang="en-US" dirty="0" smtClean="0"/>
              <a:t>His </a:t>
            </a:r>
            <a:r>
              <a:rPr lang="en-US" dirty="0"/>
              <a:t>diverse experience has informed his “all-encompassing” project vision and approach, integrating new products and technology into cutting-edge design, all while working within the fast-paced time-to-market schedules these project types require.</a:t>
            </a:r>
          </a:p>
          <a:p>
            <a:endParaRPr lang="en-US" dirty="0"/>
          </a:p>
          <a:p>
            <a:endParaRPr lang="en-US"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5396" r="3926"/>
          <a:stretch/>
        </p:blipFill>
        <p:spPr>
          <a:xfrm>
            <a:off x="838200" y="2543554"/>
            <a:ext cx="1828800" cy="2246371"/>
          </a:xfrm>
          <a:prstGeom prst="rect">
            <a:avLst/>
          </a:prstGeom>
        </p:spPr>
      </p:pic>
    </p:spTree>
    <p:extLst>
      <p:ext uri="{BB962C8B-B14F-4D97-AF65-F5344CB8AC3E}">
        <p14:creationId xmlns:p14="http://schemas.microsoft.com/office/powerpoint/2010/main" val="35047650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83A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304800" y="304800"/>
            <a:ext cx="4267200" cy="5509200"/>
          </a:xfrm>
          <a:prstGeom prst="rect">
            <a:avLst/>
          </a:prstGeom>
        </p:spPr>
        <p:txBody>
          <a:bodyPr wrap="square">
            <a:spAutoFit/>
          </a:bodyPr>
          <a:lstStyle/>
          <a:p>
            <a:r>
              <a:rPr lang="en-US" sz="4400" dirty="0" smtClean="0">
                <a:solidFill>
                  <a:prstClr val="black"/>
                </a:solidFill>
              </a:rPr>
              <a:t>How can we improve the patient experience, from appointment to billing and everything in between?</a:t>
            </a:r>
            <a:endParaRPr lang="en-US" sz="4400" dirty="0">
              <a:solidFill>
                <a:prstClr val="black"/>
              </a:solidFill>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55985" r="300"/>
          <a:stretch/>
        </p:blipFill>
        <p:spPr>
          <a:xfrm>
            <a:off x="4724400" y="0"/>
            <a:ext cx="4495800" cy="6858000"/>
          </a:xfrm>
          <a:prstGeom prst="rect">
            <a:avLst/>
          </a:prstGeom>
        </p:spPr>
      </p:pic>
    </p:spTree>
    <p:extLst>
      <p:ext uri="{BB962C8B-B14F-4D97-AF65-F5344CB8AC3E}">
        <p14:creationId xmlns:p14="http://schemas.microsoft.com/office/powerpoint/2010/main" val="31020173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8" name="Rectangle 7"/>
          <p:cNvSpPr/>
          <p:nvPr/>
        </p:nvSpPr>
        <p:spPr>
          <a:xfrm>
            <a:off x="201478" y="152400"/>
            <a:ext cx="8485322" cy="646331"/>
          </a:xfrm>
          <a:prstGeom prst="rect">
            <a:avLst/>
          </a:prstGeom>
        </p:spPr>
        <p:txBody>
          <a:bodyPr wrap="square">
            <a:spAutoFit/>
          </a:bodyPr>
          <a:lstStyle/>
          <a:p>
            <a:pPr algn="ctr"/>
            <a:r>
              <a:rPr lang="en-US" sz="3600" b="1" dirty="0" smtClean="0">
                <a:solidFill>
                  <a:srgbClr val="000000"/>
                </a:solidFill>
              </a:rPr>
              <a:t>Three Segments in the Primary Care Setting</a:t>
            </a:r>
            <a:endParaRPr lang="en-US" sz="3600" b="1" dirty="0">
              <a:solidFill>
                <a:srgbClr val="000000"/>
              </a:solidFill>
            </a:endParaRPr>
          </a:p>
        </p:txBody>
      </p:sp>
      <p:sp>
        <p:nvSpPr>
          <p:cNvPr id="10" name="TextBox 9"/>
          <p:cNvSpPr txBox="1"/>
          <p:nvPr/>
        </p:nvSpPr>
        <p:spPr>
          <a:xfrm>
            <a:off x="3124353" y="4514166"/>
            <a:ext cx="2971800" cy="369332"/>
          </a:xfrm>
          <a:prstGeom prst="rect">
            <a:avLst/>
          </a:prstGeom>
          <a:noFill/>
        </p:spPr>
        <p:txBody>
          <a:bodyPr wrap="square" rtlCol="0">
            <a:spAutoFit/>
          </a:bodyPr>
          <a:lstStyle/>
          <a:p>
            <a:pPr algn="ctr"/>
            <a:r>
              <a:rPr lang="en-US" dirty="0" smtClean="0">
                <a:solidFill>
                  <a:prstClr val="black"/>
                </a:solidFill>
              </a:rPr>
              <a:t>Unhealthy Empty Nesters</a:t>
            </a:r>
            <a:endParaRPr lang="en-US" dirty="0">
              <a:solidFill>
                <a:prstClr val="black"/>
              </a:solidFill>
            </a:endParaRPr>
          </a:p>
        </p:txBody>
      </p:sp>
      <p:sp>
        <p:nvSpPr>
          <p:cNvPr id="11" name="TextBox 10"/>
          <p:cNvSpPr txBox="1"/>
          <p:nvPr/>
        </p:nvSpPr>
        <p:spPr>
          <a:xfrm>
            <a:off x="6097" y="4514166"/>
            <a:ext cx="3065086" cy="369332"/>
          </a:xfrm>
          <a:prstGeom prst="rect">
            <a:avLst/>
          </a:prstGeom>
          <a:noFill/>
        </p:spPr>
        <p:txBody>
          <a:bodyPr wrap="square" rtlCol="0">
            <a:spAutoFit/>
          </a:bodyPr>
          <a:lstStyle/>
          <a:p>
            <a:pPr algn="ctr"/>
            <a:r>
              <a:rPr lang="en-US" dirty="0" smtClean="0">
                <a:solidFill>
                  <a:prstClr val="black"/>
                </a:solidFill>
              </a:rPr>
              <a:t>Parents</a:t>
            </a:r>
            <a:endParaRPr lang="en-US" dirty="0">
              <a:solidFill>
                <a:prstClr val="black"/>
              </a:solidFill>
            </a:endParaRPr>
          </a:p>
        </p:txBody>
      </p:sp>
      <p:sp>
        <p:nvSpPr>
          <p:cNvPr id="12" name="TextBox 11"/>
          <p:cNvSpPr txBox="1"/>
          <p:nvPr/>
        </p:nvSpPr>
        <p:spPr>
          <a:xfrm>
            <a:off x="6705600" y="4514166"/>
            <a:ext cx="1981200" cy="369332"/>
          </a:xfrm>
          <a:prstGeom prst="rect">
            <a:avLst/>
          </a:prstGeom>
          <a:noFill/>
        </p:spPr>
        <p:txBody>
          <a:bodyPr wrap="square" rtlCol="0">
            <a:spAutoFit/>
          </a:bodyPr>
          <a:lstStyle/>
          <a:p>
            <a:pPr algn="ctr"/>
            <a:r>
              <a:rPr lang="en-US" dirty="0" smtClean="0">
                <a:solidFill>
                  <a:prstClr val="black"/>
                </a:solidFill>
              </a:rPr>
              <a:t>Healthy Seniors</a:t>
            </a:r>
            <a:endParaRPr lang="en-US" dirty="0">
              <a:solidFill>
                <a:prstClr val="black"/>
              </a:solidFill>
            </a:endParaRPr>
          </a:p>
        </p:txBody>
      </p:sp>
      <p:sp>
        <p:nvSpPr>
          <p:cNvPr id="13" name="Rectangle 12"/>
          <p:cNvSpPr/>
          <p:nvPr/>
        </p:nvSpPr>
        <p:spPr>
          <a:xfrm>
            <a:off x="0" y="5791200"/>
            <a:ext cx="6096153" cy="830997"/>
          </a:xfrm>
          <a:prstGeom prst="rect">
            <a:avLst/>
          </a:prstGeom>
          <a:solidFill>
            <a:schemeClr val="tx1"/>
          </a:solidFill>
        </p:spPr>
        <p:txBody>
          <a:bodyPr wrap="square">
            <a:spAutoFit/>
          </a:bodyPr>
          <a:lstStyle/>
          <a:p>
            <a:pPr algn="ctr"/>
            <a:r>
              <a:rPr lang="en-US" sz="2400" b="1" dirty="0" smtClean="0">
                <a:solidFill>
                  <a:prstClr val="white"/>
                </a:solidFill>
              </a:rPr>
              <a:t>36 ethnographies completed, recruited via letter from Patient Experience Executive</a:t>
            </a:r>
            <a:endParaRPr lang="en-US" sz="2400" b="1" dirty="0">
              <a:solidFill>
                <a:prstClr val="white"/>
              </a:solidFill>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1142" r="1"/>
          <a:stretch/>
        </p:blipFill>
        <p:spPr>
          <a:xfrm>
            <a:off x="6113086" y="2069681"/>
            <a:ext cx="3048000" cy="2417851"/>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4400"/>
          <a:stretch/>
        </p:blipFill>
        <p:spPr>
          <a:xfrm>
            <a:off x="3065086" y="2065867"/>
            <a:ext cx="3048000" cy="2417651"/>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r="16647"/>
          <a:stretch/>
        </p:blipFill>
        <p:spPr>
          <a:xfrm>
            <a:off x="0" y="2069681"/>
            <a:ext cx="3077281" cy="2413837"/>
          </a:xfrm>
          <a:prstGeom prst="rect">
            <a:avLst/>
          </a:prstGeom>
        </p:spPr>
      </p:pic>
    </p:spTree>
    <p:extLst>
      <p:ext uri="{BB962C8B-B14F-4D97-AF65-F5344CB8AC3E}">
        <p14:creationId xmlns:p14="http://schemas.microsoft.com/office/powerpoint/2010/main" val="38845225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8467" y="0"/>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7" y="0"/>
            <a:ext cx="5020733" cy="333878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6" y="3510844"/>
            <a:ext cx="5020733" cy="3347155"/>
          </a:xfrm>
          <a:prstGeom prst="rect">
            <a:avLst/>
          </a:prstGeom>
        </p:spPr>
      </p:pic>
      <p:sp>
        <p:nvSpPr>
          <p:cNvPr id="12" name="Rectangle 11"/>
          <p:cNvSpPr/>
          <p:nvPr/>
        </p:nvSpPr>
        <p:spPr>
          <a:xfrm>
            <a:off x="5105400" y="2363212"/>
            <a:ext cx="4038600" cy="3046988"/>
          </a:xfrm>
          <a:prstGeom prst="rect">
            <a:avLst/>
          </a:prstGeom>
        </p:spPr>
        <p:txBody>
          <a:bodyPr wrap="square">
            <a:spAutoFit/>
          </a:bodyPr>
          <a:lstStyle/>
          <a:p>
            <a:pPr marL="457200" indent="-457200">
              <a:buFont typeface="Wingdings" panose="05000000000000000000" pitchFamily="2" charset="2"/>
              <a:buChar char="§"/>
            </a:pPr>
            <a:r>
              <a:rPr lang="en-US" sz="3200" dirty="0" smtClean="0">
                <a:solidFill>
                  <a:prstClr val="black"/>
                </a:solidFill>
              </a:rPr>
              <a:t>Easy online screening</a:t>
            </a:r>
          </a:p>
          <a:p>
            <a:pPr marL="457200" indent="-457200">
              <a:buFont typeface="Wingdings" panose="05000000000000000000" pitchFamily="2" charset="2"/>
              <a:buChar char="§"/>
            </a:pPr>
            <a:endParaRPr lang="en-US" sz="3200" dirty="0" smtClean="0">
              <a:solidFill>
                <a:prstClr val="black"/>
              </a:solidFill>
            </a:endParaRPr>
          </a:p>
          <a:p>
            <a:pPr marL="457200" indent="-457200">
              <a:buFont typeface="Wingdings" panose="05000000000000000000" pitchFamily="2" charset="2"/>
              <a:buChar char="§"/>
            </a:pPr>
            <a:r>
              <a:rPr lang="en-US" sz="3200" dirty="0" smtClean="0">
                <a:solidFill>
                  <a:prstClr val="black"/>
                </a:solidFill>
              </a:rPr>
              <a:t>Meet at patient’s home </a:t>
            </a:r>
          </a:p>
          <a:p>
            <a:pPr marL="457200" indent="-457200">
              <a:buFont typeface="Wingdings" panose="05000000000000000000" pitchFamily="2" charset="2"/>
              <a:buChar char="§"/>
            </a:pPr>
            <a:endParaRPr lang="en-US" sz="3200" dirty="0" smtClean="0">
              <a:solidFill>
                <a:prstClr val="black"/>
              </a:solidFill>
            </a:endParaRPr>
          </a:p>
        </p:txBody>
      </p:sp>
    </p:spTree>
    <p:extLst>
      <p:ext uri="{BB962C8B-B14F-4D97-AF65-F5344CB8AC3E}">
        <p14:creationId xmlns:p14="http://schemas.microsoft.com/office/powerpoint/2010/main" val="39383368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8467" y="0"/>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a:off x="5105400" y="2363212"/>
            <a:ext cx="4038600" cy="3539430"/>
          </a:xfrm>
          <a:prstGeom prst="rect">
            <a:avLst/>
          </a:prstGeom>
        </p:spPr>
        <p:txBody>
          <a:bodyPr wrap="square">
            <a:spAutoFit/>
          </a:bodyPr>
          <a:lstStyle/>
          <a:p>
            <a:pPr marL="457200" indent="-457200">
              <a:buFont typeface="Wingdings" panose="05000000000000000000" pitchFamily="2" charset="2"/>
              <a:buChar char="§"/>
            </a:pPr>
            <a:r>
              <a:rPr lang="en-US" sz="3200" dirty="0" smtClean="0">
                <a:solidFill>
                  <a:prstClr val="black"/>
                </a:solidFill>
              </a:rPr>
              <a:t>Interview starts upon departure</a:t>
            </a:r>
          </a:p>
          <a:p>
            <a:pPr marL="457200" indent="-457200">
              <a:buFont typeface="Wingdings" panose="05000000000000000000" pitchFamily="2" charset="2"/>
              <a:buChar char="§"/>
            </a:pPr>
            <a:endParaRPr lang="en-US" sz="3200" dirty="0" smtClean="0">
              <a:solidFill>
                <a:prstClr val="black"/>
              </a:solidFill>
            </a:endParaRPr>
          </a:p>
          <a:p>
            <a:pPr marL="457200" indent="-457200">
              <a:buFont typeface="Wingdings" panose="05000000000000000000" pitchFamily="2" charset="2"/>
              <a:buChar char="§"/>
            </a:pPr>
            <a:r>
              <a:rPr lang="en-US" sz="3200" dirty="0" smtClean="0">
                <a:solidFill>
                  <a:prstClr val="black"/>
                </a:solidFill>
              </a:rPr>
              <a:t>Observations throughout experience</a:t>
            </a:r>
          </a:p>
          <a:p>
            <a:pPr marL="457200" indent="-457200">
              <a:buFont typeface="Wingdings" panose="05000000000000000000" pitchFamily="2" charset="2"/>
              <a:buChar char="§"/>
            </a:pPr>
            <a:endParaRPr lang="en-US" sz="3200" dirty="0" smtClean="0">
              <a:solidFill>
                <a:prstClr val="black"/>
              </a:solidFill>
            </a:endParaRPr>
          </a:p>
        </p:txBody>
      </p:sp>
      <p:pic>
        <p:nvPicPr>
          <p:cNvPr id="7" name="Picture 6"/>
          <p:cNvPicPr>
            <a:picLocks noChangeAspect="1"/>
          </p:cNvPicPr>
          <p:nvPr/>
        </p:nvPicPr>
        <p:blipFill rotWithShape="1">
          <a:blip r:embed="rId2"/>
          <a:srcRect l="42649" t="31334" r="13914" b="29333"/>
          <a:stretch/>
        </p:blipFill>
        <p:spPr>
          <a:xfrm>
            <a:off x="-2" y="-8468"/>
            <a:ext cx="4949241" cy="3361268"/>
          </a:xfrm>
          <a:prstGeom prst="rect">
            <a:avLst/>
          </a:prstGeom>
        </p:spPr>
      </p:pic>
      <p:pic>
        <p:nvPicPr>
          <p:cNvPr id="8" name="Picture 7" descr="IMG_0024.JPG"/>
          <p:cNvPicPr>
            <a:picLocks noChangeAspect="1"/>
          </p:cNvPicPr>
          <p:nvPr/>
        </p:nvPicPr>
        <p:blipFill rotWithShape="1">
          <a:blip r:embed="rId3" cstate="print">
            <a:extLst>
              <a:ext uri="{28A0092B-C50C-407E-A947-70E740481C1C}">
                <a14:useLocalDpi xmlns:a14="http://schemas.microsoft.com/office/drawing/2010/main" val="0"/>
              </a:ext>
            </a:extLst>
          </a:blip>
          <a:srcRect l="3140" r="17805" b="28316"/>
          <a:stretch/>
        </p:blipFill>
        <p:spPr>
          <a:xfrm>
            <a:off x="-16931" y="3479799"/>
            <a:ext cx="4967581" cy="3378201"/>
          </a:xfrm>
          <a:prstGeom prst="rect">
            <a:avLst/>
          </a:prstGeom>
          <a:ln>
            <a:solidFill>
              <a:srgbClr val="7F7F7F"/>
            </a:solidFill>
          </a:ln>
          <a:effectLst/>
        </p:spPr>
      </p:pic>
    </p:spTree>
    <p:extLst>
      <p:ext uri="{BB962C8B-B14F-4D97-AF65-F5344CB8AC3E}">
        <p14:creationId xmlns:p14="http://schemas.microsoft.com/office/powerpoint/2010/main" val="29147045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445" y="972099"/>
            <a:ext cx="9150889" cy="4913802"/>
          </a:xfrm>
          <a:prstGeom prst="rect">
            <a:avLst/>
          </a:prstGeom>
        </p:spPr>
      </p:pic>
    </p:spTree>
    <p:extLst>
      <p:ext uri="{BB962C8B-B14F-4D97-AF65-F5344CB8AC3E}">
        <p14:creationId xmlns:p14="http://schemas.microsoft.com/office/powerpoint/2010/main" val="38132752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43906" y="2505075"/>
            <a:ext cx="8500094" cy="1381125"/>
          </a:xfrm>
          <a:prstGeom prst="rect">
            <a:avLst/>
          </a:prstGeom>
        </p:spPr>
      </p:pic>
      <p:sp>
        <p:nvSpPr>
          <p:cNvPr id="5" name="Rectangle 4"/>
          <p:cNvSpPr/>
          <p:nvPr/>
        </p:nvSpPr>
        <p:spPr>
          <a:xfrm>
            <a:off x="-9525" y="1752600"/>
            <a:ext cx="9144000" cy="3352800"/>
          </a:xfrm>
          <a:prstGeom prst="rect">
            <a:avLst/>
          </a:prstGeom>
          <a:solidFill>
            <a:schemeClr val="bg1">
              <a:lumMod val="6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prstClr val="white"/>
              </a:solidFill>
            </a:endParaRPr>
          </a:p>
        </p:txBody>
      </p:sp>
    </p:spTree>
    <p:extLst>
      <p:ext uri="{BB962C8B-B14F-4D97-AF65-F5344CB8AC3E}">
        <p14:creationId xmlns:p14="http://schemas.microsoft.com/office/powerpoint/2010/main" val="11156954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83A442"/>
        </a:solidFill>
        <a:effectLst/>
      </p:bgPr>
    </p:bg>
    <p:spTree>
      <p:nvGrpSpPr>
        <p:cNvPr id="1" name=""/>
        <p:cNvGrpSpPr/>
        <p:nvPr/>
      </p:nvGrpSpPr>
      <p:grpSpPr>
        <a:xfrm>
          <a:off x="0" y="0"/>
          <a:ext cx="0" cy="0"/>
          <a:chOff x="0" y="0"/>
          <a:chExt cx="0" cy="0"/>
        </a:xfrm>
      </p:grpSpPr>
      <p:sp>
        <p:nvSpPr>
          <p:cNvPr id="9" name="Rectangle 8"/>
          <p:cNvSpPr/>
          <p:nvPr/>
        </p:nvSpPr>
        <p:spPr>
          <a:xfrm>
            <a:off x="533400" y="1838742"/>
            <a:ext cx="8229600" cy="3057247"/>
          </a:xfrm>
          <a:prstGeom prst="rect">
            <a:avLst/>
          </a:prstGeom>
        </p:spPr>
        <p:txBody>
          <a:bodyPr wrap="square">
            <a:spAutoFit/>
          </a:bodyPr>
          <a:lstStyle/>
          <a:p>
            <a:pPr algn="ctr"/>
            <a:r>
              <a:rPr lang="en-US" sz="4400" dirty="0" smtClean="0">
                <a:solidFill>
                  <a:prstClr val="white"/>
                </a:solidFill>
              </a:rPr>
              <a:t>Overall Physical Layout </a:t>
            </a:r>
            <a:r>
              <a:rPr lang="en-US" sz="4400" dirty="0">
                <a:solidFill>
                  <a:prstClr val="white"/>
                </a:solidFill>
              </a:rPr>
              <a:t>A</a:t>
            </a:r>
            <a:r>
              <a:rPr lang="en-US" sz="4400" dirty="0" smtClean="0">
                <a:solidFill>
                  <a:prstClr val="white"/>
                </a:solidFill>
              </a:rPr>
              <a:t>ssessment</a:t>
            </a:r>
          </a:p>
          <a:p>
            <a:pPr algn="ctr">
              <a:spcBef>
                <a:spcPts val="2000"/>
              </a:spcBef>
            </a:pPr>
            <a:r>
              <a:rPr lang="en-US" sz="4400" dirty="0" smtClean="0">
                <a:solidFill>
                  <a:prstClr val="black"/>
                </a:solidFill>
              </a:rPr>
              <a:t>Very positive experiences, with low-impact, low-volume areas of dissatisfaction  </a:t>
            </a:r>
            <a:endParaRPr lang="en-US" sz="4400" dirty="0">
              <a:solidFill>
                <a:prstClr val="black"/>
              </a:solidFill>
            </a:endParaRPr>
          </a:p>
        </p:txBody>
      </p:sp>
    </p:spTree>
    <p:extLst>
      <p:ext uri="{BB962C8B-B14F-4D97-AF65-F5344CB8AC3E}">
        <p14:creationId xmlns:p14="http://schemas.microsoft.com/office/powerpoint/2010/main" val="11747466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9" name="Rectangle 8"/>
          <p:cNvSpPr/>
          <p:nvPr/>
        </p:nvSpPr>
        <p:spPr>
          <a:xfrm>
            <a:off x="228600" y="228600"/>
            <a:ext cx="8382000" cy="6878806"/>
          </a:xfrm>
          <a:prstGeom prst="rect">
            <a:avLst/>
          </a:prstGeom>
        </p:spPr>
        <p:txBody>
          <a:bodyPr wrap="square">
            <a:spAutoFit/>
          </a:bodyPr>
          <a:lstStyle/>
          <a:p>
            <a:r>
              <a:rPr lang="en-US" sz="2100" b="1" dirty="0" smtClean="0">
                <a:solidFill>
                  <a:prstClr val="white"/>
                </a:solidFill>
              </a:rPr>
              <a:t>ENCOURAGE SOCIAL INTERACTION: Waiting rooms are sometimes valued as places to socialize among moms and older adults</a:t>
            </a:r>
          </a:p>
          <a:p>
            <a:endParaRPr lang="en-US" sz="2100" b="1" dirty="0">
              <a:solidFill>
                <a:prstClr val="black"/>
              </a:solidFill>
            </a:endParaRPr>
          </a:p>
          <a:p>
            <a:r>
              <a:rPr lang="en-US" sz="2100" b="1" dirty="0" smtClean="0">
                <a:solidFill>
                  <a:prstClr val="black"/>
                </a:solidFill>
              </a:rPr>
              <a:t>LEAD THE WAY: Designated walkways in parking structures are especially important for moms</a:t>
            </a:r>
          </a:p>
          <a:p>
            <a:endParaRPr lang="en-US" sz="2100" b="1" dirty="0">
              <a:solidFill>
                <a:prstClr val="black"/>
              </a:solidFill>
            </a:endParaRPr>
          </a:p>
          <a:p>
            <a:r>
              <a:rPr lang="en-US" sz="2100" b="1" dirty="0" smtClean="0">
                <a:solidFill>
                  <a:prstClr val="white"/>
                </a:solidFill>
              </a:rPr>
              <a:t>KNOW YOUR AUDIENCE: The waiting room experience can be awkward for teenagers/older children in pediatric practices</a:t>
            </a:r>
          </a:p>
          <a:p>
            <a:endParaRPr lang="en-US" sz="2100" b="1" dirty="0">
              <a:solidFill>
                <a:prstClr val="black"/>
              </a:solidFill>
            </a:endParaRPr>
          </a:p>
          <a:p>
            <a:r>
              <a:rPr lang="en-US" sz="2100" b="1" dirty="0" smtClean="0">
                <a:solidFill>
                  <a:prstClr val="black"/>
                </a:solidFill>
              </a:rPr>
              <a:t>GREEN IS GOOD, BUT NOT GREAT: For most, sustainable features are nice-to-haves, but patients wonder if this is the best use of funds</a:t>
            </a:r>
          </a:p>
          <a:p>
            <a:endParaRPr lang="en-US" sz="2100" b="1" dirty="0">
              <a:solidFill>
                <a:prstClr val="black"/>
              </a:solidFill>
            </a:endParaRPr>
          </a:p>
          <a:p>
            <a:r>
              <a:rPr lang="en-US" sz="2100" b="1" dirty="0" smtClean="0">
                <a:solidFill>
                  <a:prstClr val="white"/>
                </a:solidFill>
              </a:rPr>
              <a:t>GIVE PATIENTS CONTROL (BUT NOT TOO MUCH): Self check-in via kiosk could make things faster; self-rooming is disorienting the first time</a:t>
            </a:r>
          </a:p>
          <a:p>
            <a:endParaRPr lang="en-US" sz="2100" b="1" dirty="0">
              <a:solidFill>
                <a:prstClr val="black"/>
              </a:solidFill>
            </a:endParaRPr>
          </a:p>
          <a:p>
            <a:r>
              <a:rPr lang="en-US" sz="2100" b="1" dirty="0" smtClean="0">
                <a:solidFill>
                  <a:prstClr val="black"/>
                </a:solidFill>
              </a:rPr>
              <a:t>HELP PATIENTS GET AROUND: Offer a transportation service and/or valet parking to help sick or elderly patients get to the office more easily</a:t>
            </a:r>
          </a:p>
          <a:p>
            <a:endParaRPr lang="en-US" sz="2100" b="1" dirty="0" smtClean="0">
              <a:solidFill>
                <a:prstClr val="black"/>
              </a:solidFill>
            </a:endParaRPr>
          </a:p>
          <a:p>
            <a:r>
              <a:rPr lang="en-US" sz="2100" b="1" dirty="0" smtClean="0">
                <a:solidFill>
                  <a:prstClr val="white"/>
                </a:solidFill>
              </a:rPr>
              <a:t>FORMALIZE THE SHORTCUT: Create formal paths in areas where patients are constructing their own through grass and dirt</a:t>
            </a:r>
          </a:p>
          <a:p>
            <a:endParaRPr lang="en-US" sz="2100" b="1" dirty="0">
              <a:solidFill>
                <a:prstClr val="black"/>
              </a:solidFill>
            </a:endParaRPr>
          </a:p>
        </p:txBody>
      </p:sp>
    </p:spTree>
    <p:extLst>
      <p:ext uri="{BB962C8B-B14F-4D97-AF65-F5344CB8AC3E}">
        <p14:creationId xmlns:p14="http://schemas.microsoft.com/office/powerpoint/2010/main" val="19740395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5" name="Rectangle 4"/>
          <p:cNvSpPr/>
          <p:nvPr/>
        </p:nvSpPr>
        <p:spPr>
          <a:xfrm>
            <a:off x="533400" y="2363450"/>
            <a:ext cx="8229600" cy="1446550"/>
          </a:xfrm>
          <a:prstGeom prst="rect">
            <a:avLst/>
          </a:prstGeom>
        </p:spPr>
        <p:txBody>
          <a:bodyPr wrap="square">
            <a:spAutoFit/>
          </a:bodyPr>
          <a:lstStyle/>
          <a:p>
            <a:pPr algn="ctr"/>
            <a:r>
              <a:rPr lang="en-US" sz="4400" dirty="0" smtClean="0">
                <a:solidFill>
                  <a:prstClr val="black"/>
                </a:solidFill>
              </a:rPr>
              <a:t>Improve your understanding by using your eyes</a:t>
            </a:r>
            <a:endParaRPr lang="en-US" sz="4400" dirty="0">
              <a:solidFill>
                <a:prstClr val="black"/>
              </a:solidFill>
            </a:endParaRPr>
          </a:p>
        </p:txBody>
      </p:sp>
    </p:spTree>
    <p:extLst>
      <p:ext uri="{BB962C8B-B14F-4D97-AF65-F5344CB8AC3E}">
        <p14:creationId xmlns:p14="http://schemas.microsoft.com/office/powerpoint/2010/main" val="34345351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lstStyle/>
          <a:p>
            <a:r>
              <a:rPr lang="en-US" dirty="0" smtClean="0"/>
              <a:t>Questions?</a:t>
            </a:r>
            <a:endParaRPr lang="en-US" dirty="0"/>
          </a:p>
        </p:txBody>
      </p:sp>
      <p:sp>
        <p:nvSpPr>
          <p:cNvPr id="3" name="Subtitle 2"/>
          <p:cNvSpPr>
            <a:spLocks noGrp="1"/>
          </p:cNvSpPr>
          <p:nvPr>
            <p:ph type="subTitle" idx="1"/>
          </p:nvPr>
        </p:nvSpPr>
        <p:spPr/>
        <p:txBody>
          <a:bodyPr/>
          <a:lstStyle/>
          <a:p>
            <a:endParaRPr lang="en-US" dirty="0"/>
          </a:p>
        </p:txBody>
      </p:sp>
      <p:pic>
        <p:nvPicPr>
          <p:cNvPr id="4" name="Picture 4" descr="MPj03988310000[1]"/>
          <p:cNvPicPr>
            <a:picLocks noChangeAspect="1" noChangeArrowheads="1"/>
          </p:cNvPicPr>
          <p:nvPr/>
        </p:nvPicPr>
        <p:blipFill>
          <a:blip r:embed="rId2" cstate="print"/>
          <a:srcRect/>
          <a:stretch>
            <a:fillRect/>
          </a:stretch>
        </p:blipFill>
        <p:spPr bwMode="auto">
          <a:xfrm rot="-710827">
            <a:off x="3302647" y="2371905"/>
            <a:ext cx="2598213" cy="2666849"/>
          </a:xfrm>
          <a:prstGeom prst="rect">
            <a:avLst/>
          </a:prstGeom>
          <a:noFill/>
          <a:ln w="9525">
            <a:noFill/>
            <a:miter lim="800000"/>
            <a:headEnd/>
            <a:tailEnd/>
          </a:ln>
        </p:spPr>
      </p:pic>
    </p:spTree>
    <p:extLst>
      <p:ext uri="{BB962C8B-B14F-4D97-AF65-F5344CB8AC3E}">
        <p14:creationId xmlns:p14="http://schemas.microsoft.com/office/powerpoint/2010/main" val="22395534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762000"/>
            <a:ext cx="7772400" cy="1470025"/>
          </a:xfrm>
        </p:spPr>
        <p:txBody>
          <a:bodyPr>
            <a:normAutofit/>
          </a:bodyPr>
          <a:lstStyle/>
          <a:p>
            <a:pPr algn="l"/>
            <a:r>
              <a:rPr lang="en-US" sz="2400" dirty="0" smtClean="0">
                <a:latin typeface="Calibri" panose="020F0502020204030204" pitchFamily="34" charset="0"/>
                <a:cs typeface="Calibri" panose="020F0502020204030204" pitchFamily="34" charset="0"/>
              </a:rPr>
              <a:t>Amanda Bingha</a:t>
            </a:r>
            <a:r>
              <a:rPr lang="en-US" sz="2400" dirty="0">
                <a:latin typeface="Calibri" panose="020F0502020204030204" pitchFamily="34" charset="0"/>
                <a:cs typeface="Calibri" panose="020F0502020204030204" pitchFamily="34" charset="0"/>
              </a:rPr>
              <a:t>m</a:t>
            </a:r>
            <a:r>
              <a:rPr lang="en-US" sz="2400" dirty="0" smtClean="0">
                <a:latin typeface="Calibri" panose="020F0502020204030204" pitchFamily="34" charset="0"/>
                <a:cs typeface="Calibri" panose="020F0502020204030204" pitchFamily="34" charset="0"/>
              </a:rPr>
              <a:t/>
            </a:r>
            <a:br>
              <a:rPr lang="en-US" sz="2400" dirty="0" smtClean="0">
                <a:latin typeface="Calibri" panose="020F0502020204030204" pitchFamily="34" charset="0"/>
                <a:cs typeface="Calibri" panose="020F0502020204030204" pitchFamily="34" charset="0"/>
              </a:rPr>
            </a:br>
            <a:r>
              <a:rPr lang="en-US" sz="2400" dirty="0" smtClean="0">
                <a:latin typeface="Calibri" panose="020F0502020204030204" pitchFamily="34" charset="0"/>
                <a:cs typeface="Calibri" panose="020F0502020204030204" pitchFamily="34" charset="0"/>
              </a:rPr>
              <a:t>Account Executive</a:t>
            </a:r>
            <a:br>
              <a:rPr lang="en-US" sz="2400" dirty="0" smtClean="0">
                <a:latin typeface="Calibri" panose="020F0502020204030204" pitchFamily="34" charset="0"/>
                <a:cs typeface="Calibri" panose="020F0502020204030204" pitchFamily="34" charset="0"/>
              </a:rPr>
            </a:br>
            <a:r>
              <a:rPr lang="en-US" sz="2400" dirty="0" smtClean="0">
                <a:latin typeface="Calibri" panose="020F0502020204030204" pitchFamily="34" charset="0"/>
                <a:cs typeface="Calibri" panose="020F0502020204030204" pitchFamily="34" charset="0"/>
              </a:rPr>
              <a:t>Office Environments</a:t>
            </a:r>
            <a:endParaRPr lang="en-US" sz="2400" dirty="0">
              <a:latin typeface="Calibri" panose="020F0502020204030204" pitchFamily="34" charset="0"/>
              <a:cs typeface="Calibri" panose="020F0502020204030204" pitchFamily="34" charset="0"/>
            </a:endParaRPr>
          </a:p>
        </p:txBody>
      </p:sp>
      <p:sp>
        <p:nvSpPr>
          <p:cNvPr id="6" name="Rectangle 5"/>
          <p:cNvSpPr/>
          <p:nvPr/>
        </p:nvSpPr>
        <p:spPr>
          <a:xfrm>
            <a:off x="3352800" y="710148"/>
            <a:ext cx="5181600" cy="3785652"/>
          </a:xfrm>
          <a:prstGeom prst="rect">
            <a:avLst/>
          </a:prstGeom>
        </p:spPr>
        <p:txBody>
          <a:bodyPr wrap="square">
            <a:spAutoFit/>
          </a:bodyPr>
          <a:lstStyle/>
          <a:p>
            <a:pPr algn="ctr">
              <a:spcBef>
                <a:spcPts val="0"/>
              </a:spcBef>
              <a:spcAft>
                <a:spcPts val="0"/>
              </a:spcAft>
            </a:pPr>
            <a:r>
              <a:rPr lang="en-US" sz="1600" dirty="0"/>
              <a:t>Amanda </a:t>
            </a:r>
            <a:r>
              <a:rPr lang="en-US" sz="1600" dirty="0" smtClean="0"/>
              <a:t>is </a:t>
            </a:r>
            <a:r>
              <a:rPr lang="en-US" sz="1600" dirty="0"/>
              <a:t>an Account Executive </a:t>
            </a:r>
            <a:r>
              <a:rPr lang="en-US" sz="1600" dirty="0" smtClean="0"/>
              <a:t>with Office Environments, one of the largest </a:t>
            </a:r>
            <a:r>
              <a:rPr lang="en-US" sz="1600" dirty="0"/>
              <a:t>S</a:t>
            </a:r>
            <a:r>
              <a:rPr lang="en-US" sz="1600" dirty="0" smtClean="0"/>
              <a:t>teelcase dealers in the Southeast.  Amanda is responsible for oversight and management of client accounts as well as client development.  </a:t>
            </a:r>
          </a:p>
          <a:p>
            <a:pPr algn="ctr">
              <a:spcBef>
                <a:spcPts val="0"/>
              </a:spcBef>
              <a:spcAft>
                <a:spcPts val="0"/>
              </a:spcAft>
            </a:pPr>
            <a:endParaRPr lang="en-US" sz="1600" dirty="0" smtClean="0"/>
          </a:p>
          <a:p>
            <a:pPr algn="ctr">
              <a:spcBef>
                <a:spcPts val="0"/>
              </a:spcBef>
              <a:spcAft>
                <a:spcPts val="0"/>
              </a:spcAft>
            </a:pPr>
            <a:r>
              <a:rPr lang="en-US" sz="1600" dirty="0" smtClean="0"/>
              <a:t>Amanda </a:t>
            </a:r>
            <a:r>
              <a:rPr lang="en-US" sz="1600" dirty="0"/>
              <a:t>has over 15 years of combined design, sales and account management </a:t>
            </a:r>
            <a:r>
              <a:rPr lang="en-US" sz="1600" dirty="0" smtClean="0"/>
              <a:t>experience.  Prior to joining Office Environments, Amanda worked as the Facility Planning Manager at Family Dollar Stores, where she managed workspace planning for 215,000 square feet, building renovations and contract negotiations.  </a:t>
            </a:r>
          </a:p>
          <a:p>
            <a:pPr algn="ctr">
              <a:spcBef>
                <a:spcPts val="0"/>
              </a:spcBef>
              <a:spcAft>
                <a:spcPts val="0"/>
              </a:spcAft>
            </a:pPr>
            <a:endParaRPr lang="en-US" sz="1600" dirty="0"/>
          </a:p>
          <a:p>
            <a:pPr algn="ctr">
              <a:spcBef>
                <a:spcPts val="0"/>
              </a:spcBef>
              <a:spcAft>
                <a:spcPts val="0"/>
              </a:spcAft>
            </a:pPr>
            <a:r>
              <a:rPr lang="en-US" sz="1600" dirty="0" smtClean="0"/>
              <a:t>Amanda </a:t>
            </a:r>
            <a:r>
              <a:rPr lang="en-US" sz="1600" dirty="0"/>
              <a:t>graduated from East Carolina University with a Bachelor of Science Degree in Interior Design and is also NCIDQ Certified</a:t>
            </a:r>
            <a:r>
              <a:rPr lang="en-US" sz="1600" dirty="0" smtClean="0"/>
              <a:t>.  She is an active member in CoreNet.  </a:t>
            </a:r>
            <a:endParaRPr lang="en-US" sz="1600"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7076" t="5555" r="7739" b="13889"/>
          <a:stretch/>
        </p:blipFill>
        <p:spPr>
          <a:xfrm>
            <a:off x="762000" y="2303115"/>
            <a:ext cx="1676400" cy="2113722"/>
          </a:xfrm>
          <a:prstGeom prst="rect">
            <a:avLst/>
          </a:prstGeom>
        </p:spPr>
      </p:pic>
    </p:spTree>
    <p:extLst>
      <p:ext uri="{BB962C8B-B14F-4D97-AF65-F5344CB8AC3E}">
        <p14:creationId xmlns:p14="http://schemas.microsoft.com/office/powerpoint/2010/main" val="9195595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815975"/>
            <a:ext cx="7772400" cy="1470025"/>
          </a:xfrm>
        </p:spPr>
        <p:txBody>
          <a:bodyPr vert="horz" lIns="91440" tIns="45720" rIns="91440" bIns="45720" rtlCol="0" anchor="ctr">
            <a:normAutofit/>
          </a:bodyPr>
          <a:lstStyle/>
          <a:p>
            <a:pPr algn="l"/>
            <a:r>
              <a:rPr lang="en-US" sz="2400" dirty="0"/>
              <a:t>Tim </a:t>
            </a:r>
            <a:r>
              <a:rPr lang="en-US" sz="2400" dirty="0" smtClean="0"/>
              <a:t>Griffin </a:t>
            </a:r>
            <a:r>
              <a:rPr lang="en-US" sz="2400" dirty="0"/>
              <a:t/>
            </a:r>
            <a:br>
              <a:rPr lang="en-US" sz="2400" dirty="0"/>
            </a:br>
            <a:r>
              <a:rPr lang="en-US" sz="2400" dirty="0" smtClean="0"/>
              <a:t>Senior </a:t>
            </a:r>
            <a:r>
              <a:rPr lang="en-US" sz="2400" dirty="0"/>
              <a:t>Project Manager</a:t>
            </a:r>
            <a:br>
              <a:rPr lang="en-US" sz="2400" dirty="0"/>
            </a:br>
            <a:r>
              <a:rPr lang="en-US" sz="2400" dirty="0"/>
              <a:t>Kingsley Associates</a:t>
            </a:r>
          </a:p>
        </p:txBody>
      </p:sp>
      <p:sp>
        <p:nvSpPr>
          <p:cNvPr id="4" name="Subtitle 2"/>
          <p:cNvSpPr txBox="1">
            <a:spLocks/>
          </p:cNvSpPr>
          <p:nvPr/>
        </p:nvSpPr>
        <p:spPr>
          <a:xfrm>
            <a:off x="3581400" y="533400"/>
            <a:ext cx="4876800" cy="4898409"/>
          </a:xfrm>
          <a:prstGeom prst="rect">
            <a:avLst/>
          </a:prstGeom>
        </p:spPr>
        <p:txBody>
          <a:bodyPr vert="horz" lIns="91440" tIns="45720" rIns="91440" bIns="45720" rtlCol="0">
            <a:noAutofit/>
          </a:bodyPr>
          <a:lstStyle>
            <a:defPPr>
              <a:defRPr lang="en-US"/>
            </a:defPPr>
            <a:lvl1pPr indent="0">
              <a:spcBef>
                <a:spcPct val="20000"/>
              </a:spcBef>
              <a:buFont typeface="Arial" panose="020B0604020202020204" pitchFamily="34" charset="0"/>
              <a:buNone/>
            </a:lvl1pPr>
            <a:lvl2pPr indent="0" algn="ctr">
              <a:spcBef>
                <a:spcPct val="20000"/>
              </a:spcBef>
              <a:buFont typeface="Arial" panose="020B0604020202020204" pitchFamily="34" charset="0"/>
              <a:buNone/>
              <a:defRPr sz="2800">
                <a:solidFill>
                  <a:schemeClr val="tx1">
                    <a:tint val="75000"/>
                  </a:schemeClr>
                </a:solidFill>
              </a:defRPr>
            </a:lvl2pPr>
            <a:lvl3pPr indent="0" algn="ctr">
              <a:spcBef>
                <a:spcPct val="20000"/>
              </a:spcBef>
              <a:buFont typeface="Arial" panose="020B0604020202020204" pitchFamily="34" charset="0"/>
              <a:buNone/>
              <a:defRPr sz="2400">
                <a:solidFill>
                  <a:schemeClr val="tx1">
                    <a:tint val="75000"/>
                  </a:schemeClr>
                </a:solidFill>
              </a:defRPr>
            </a:lvl3pPr>
            <a:lvl4pPr indent="0" algn="ctr">
              <a:spcBef>
                <a:spcPct val="20000"/>
              </a:spcBef>
              <a:buFont typeface="Arial" panose="020B0604020202020204" pitchFamily="34" charset="0"/>
              <a:buNone/>
              <a:defRPr sz="2000">
                <a:solidFill>
                  <a:schemeClr val="tx1">
                    <a:tint val="75000"/>
                  </a:schemeClr>
                </a:solidFill>
              </a:defRPr>
            </a:lvl4pPr>
            <a:lvl5pPr indent="0" algn="ctr">
              <a:spcBef>
                <a:spcPct val="20000"/>
              </a:spcBef>
              <a:buFont typeface="Arial" panose="020B0604020202020204" pitchFamily="34" charset="0"/>
              <a:buNone/>
              <a:defRPr sz="2000">
                <a:solidFill>
                  <a:schemeClr val="tx1">
                    <a:tint val="75000"/>
                  </a:schemeClr>
                </a:solidFill>
              </a:defRPr>
            </a:lvl5pPr>
            <a:lvl6pPr indent="0" algn="ctr">
              <a:spcBef>
                <a:spcPct val="20000"/>
              </a:spcBef>
              <a:buFont typeface="Arial" panose="020B0604020202020204" pitchFamily="34" charset="0"/>
              <a:buNone/>
              <a:defRPr sz="2000">
                <a:solidFill>
                  <a:schemeClr val="tx1">
                    <a:tint val="75000"/>
                  </a:schemeClr>
                </a:solidFill>
              </a:defRPr>
            </a:lvl6pPr>
            <a:lvl7pPr indent="0" algn="ctr">
              <a:spcBef>
                <a:spcPct val="20000"/>
              </a:spcBef>
              <a:buFont typeface="Arial" panose="020B0604020202020204" pitchFamily="34" charset="0"/>
              <a:buNone/>
              <a:defRPr sz="2000">
                <a:solidFill>
                  <a:schemeClr val="tx1">
                    <a:tint val="75000"/>
                  </a:schemeClr>
                </a:solidFill>
              </a:defRPr>
            </a:lvl7pPr>
            <a:lvl8pPr indent="0" algn="ctr">
              <a:spcBef>
                <a:spcPct val="20000"/>
              </a:spcBef>
              <a:buFont typeface="Arial" panose="020B0604020202020204" pitchFamily="34" charset="0"/>
              <a:buNone/>
              <a:defRPr sz="2000">
                <a:solidFill>
                  <a:schemeClr val="tx1">
                    <a:tint val="75000"/>
                  </a:schemeClr>
                </a:solidFill>
              </a:defRPr>
            </a:lvl8pPr>
            <a:lvl9pPr indent="0" algn="ctr">
              <a:spcBef>
                <a:spcPct val="20000"/>
              </a:spcBef>
              <a:buFont typeface="Arial" panose="020B0604020202020204" pitchFamily="34" charset="0"/>
              <a:buNone/>
              <a:defRPr sz="2000">
                <a:solidFill>
                  <a:schemeClr val="tx1">
                    <a:tint val="75000"/>
                  </a:schemeClr>
                </a:solidFill>
              </a:defRPr>
            </a:lvl9pPr>
          </a:lstStyle>
          <a:p>
            <a:pPr algn="ctr"/>
            <a:r>
              <a:rPr lang="en-US" dirty="0">
                <a:solidFill>
                  <a:prstClr val="black"/>
                </a:solidFill>
              </a:rPr>
              <a:t>Tim joined Kingsley Associates in 2012. As a senior project manager, Tim manages the analysis and report creation for several of Kingsley Associates' key commercial and residential clients. </a:t>
            </a:r>
          </a:p>
          <a:p>
            <a:pPr algn="ctr"/>
            <a:endParaRPr lang="en-US" sz="900" dirty="0">
              <a:solidFill>
                <a:prstClr val="black"/>
              </a:solidFill>
            </a:endParaRPr>
          </a:p>
          <a:p>
            <a:pPr algn="ctr"/>
            <a:r>
              <a:rPr lang="en-US" dirty="0">
                <a:solidFill>
                  <a:prstClr val="black"/>
                </a:solidFill>
              </a:rPr>
              <a:t>In addition, Tim is actively involved in several industry research initiatives, including </a:t>
            </a:r>
            <a:r>
              <a:rPr lang="en-US" dirty="0" err="1">
                <a:solidFill>
                  <a:prstClr val="black"/>
                </a:solidFill>
              </a:rPr>
              <a:t>IREI’s</a:t>
            </a:r>
            <a:r>
              <a:rPr lang="en-US" dirty="0">
                <a:solidFill>
                  <a:prstClr val="black"/>
                </a:solidFill>
              </a:rPr>
              <a:t> annual Global Investor Survey and </a:t>
            </a:r>
            <a:r>
              <a:rPr lang="en-US" dirty="0" err="1">
                <a:solidFill>
                  <a:prstClr val="black"/>
                </a:solidFill>
              </a:rPr>
              <a:t>BOMA's</a:t>
            </a:r>
            <a:r>
              <a:rPr lang="en-US" dirty="0">
                <a:solidFill>
                  <a:prstClr val="black"/>
                </a:solidFill>
              </a:rPr>
              <a:t> Experience Exchange Report. </a:t>
            </a:r>
            <a:endParaRPr lang="en-US" dirty="0" smtClean="0">
              <a:solidFill>
                <a:prstClr val="black"/>
              </a:solidFill>
            </a:endParaRPr>
          </a:p>
          <a:p>
            <a:pPr algn="ctr"/>
            <a:endParaRPr lang="en-US" sz="800" dirty="0" smtClean="0">
              <a:solidFill>
                <a:prstClr val="black"/>
              </a:solidFill>
            </a:endParaRPr>
          </a:p>
          <a:p>
            <a:pPr algn="ctr"/>
            <a:r>
              <a:rPr lang="en-US" dirty="0">
                <a:solidFill>
                  <a:prstClr val="black"/>
                </a:solidFill>
              </a:rPr>
              <a:t>Prior to joining Kingsley, Tim worked in Germany at Ernst &amp; Young and Chrysler International, and had a successful career as a real estate appraiser.</a:t>
            </a:r>
          </a:p>
          <a:p>
            <a:pPr algn="ctr"/>
            <a:endParaRPr lang="en-US" sz="800" dirty="0">
              <a:solidFill>
                <a:prstClr val="black"/>
              </a:solidFill>
            </a:endParaRPr>
          </a:p>
          <a:p>
            <a:pPr algn="ctr"/>
            <a:r>
              <a:rPr lang="en-US" dirty="0">
                <a:solidFill>
                  <a:prstClr val="black"/>
                </a:solidFill>
              </a:rPr>
              <a:t>Tim graduated from the Richard T. Farmer School of Business at Miami University with a </a:t>
            </a:r>
            <a:r>
              <a:rPr lang="en-US" dirty="0" err="1">
                <a:solidFill>
                  <a:prstClr val="black"/>
                </a:solidFill>
              </a:rPr>
              <a:t>BSBA</a:t>
            </a:r>
            <a:r>
              <a:rPr lang="en-US" dirty="0">
                <a:solidFill>
                  <a:prstClr val="black"/>
                </a:solidFill>
              </a:rPr>
              <a:t> in Finance.</a:t>
            </a:r>
          </a:p>
          <a:p>
            <a:endParaRPr lang="en-US" dirty="0">
              <a:solidFill>
                <a:prstClr val="black"/>
              </a:solidFill>
            </a:endParaRPr>
          </a:p>
          <a:p>
            <a:endParaRPr lang="en-US" dirty="0">
              <a:solidFill>
                <a:prstClr val="black"/>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731" y="2514600"/>
            <a:ext cx="1715069" cy="2275325"/>
          </a:xfrm>
          <a:prstGeom prst="rect">
            <a:avLst/>
          </a:prstGeom>
        </p:spPr>
      </p:pic>
    </p:spTree>
    <p:extLst>
      <p:ext uri="{BB962C8B-B14F-4D97-AF65-F5344CB8AC3E}">
        <p14:creationId xmlns:p14="http://schemas.microsoft.com/office/powerpoint/2010/main" val="23070062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762000"/>
            <a:ext cx="7772400" cy="1470025"/>
          </a:xfrm>
        </p:spPr>
        <p:txBody>
          <a:bodyPr>
            <a:normAutofit/>
          </a:bodyPr>
          <a:lstStyle/>
          <a:p>
            <a:pPr algn="l"/>
            <a:r>
              <a:rPr lang="en-US" sz="2400" dirty="0">
                <a:latin typeface="Calibri" panose="020F0502020204030204" pitchFamily="34" charset="0"/>
                <a:cs typeface="Calibri" panose="020F0502020204030204" pitchFamily="34" charset="0"/>
              </a:rPr>
              <a:t>Marc </a:t>
            </a:r>
            <a:r>
              <a:rPr lang="en-US" sz="2400" dirty="0" smtClean="0">
                <a:latin typeface="Calibri" panose="020F0502020204030204" pitchFamily="34" charset="0"/>
                <a:cs typeface="Calibri" panose="020F0502020204030204" pitchFamily="34" charset="0"/>
              </a:rPr>
              <a:t>Stricker</a:t>
            </a:r>
            <a:br>
              <a:rPr lang="en-US" sz="2400" dirty="0" smtClean="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Vice President</a:t>
            </a:r>
            <a:r>
              <a:rPr lang="en-US" sz="2400" dirty="0" smtClean="0">
                <a:latin typeface="Calibri" panose="020F0502020204030204" pitchFamily="34" charset="0"/>
                <a:cs typeface="Calibri" panose="020F0502020204030204" pitchFamily="34" charset="0"/>
              </a:rPr>
              <a:t/>
            </a:r>
            <a:br>
              <a:rPr lang="en-US" sz="2400" dirty="0" smtClean="0">
                <a:latin typeface="Calibri" panose="020F0502020204030204" pitchFamily="34" charset="0"/>
                <a:cs typeface="Calibri" panose="020F0502020204030204" pitchFamily="34" charset="0"/>
              </a:rPr>
            </a:br>
            <a:r>
              <a:rPr lang="en-US" sz="2400" dirty="0" smtClean="0">
                <a:latin typeface="Calibri" panose="020F0502020204030204" pitchFamily="34" charset="0"/>
                <a:cs typeface="Calibri" panose="020F0502020204030204" pitchFamily="34" charset="0"/>
              </a:rPr>
              <a:t>Lincoln </a:t>
            </a:r>
            <a:r>
              <a:rPr lang="en-US" sz="2400" dirty="0">
                <a:latin typeface="Calibri" panose="020F0502020204030204" pitchFamily="34" charset="0"/>
                <a:cs typeface="Calibri" panose="020F0502020204030204" pitchFamily="34" charset="0"/>
              </a:rPr>
              <a:t>Harris</a:t>
            </a:r>
          </a:p>
        </p:txBody>
      </p:sp>
      <p:sp>
        <p:nvSpPr>
          <p:cNvPr id="4" name="Subtitle 2"/>
          <p:cNvSpPr txBox="1">
            <a:spLocks/>
          </p:cNvSpPr>
          <p:nvPr/>
        </p:nvSpPr>
        <p:spPr>
          <a:xfrm>
            <a:off x="2819400" y="457200"/>
            <a:ext cx="5791199" cy="5105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600" dirty="0">
                <a:solidFill>
                  <a:prstClr val="black"/>
                </a:solidFill>
              </a:rPr>
              <a:t>Marc Stricker currently services as a Vice President in the Lincoln Harris’ Corporate Services Group (</a:t>
            </a:r>
            <a:r>
              <a:rPr lang="en-US" sz="1600" dirty="0" err="1">
                <a:solidFill>
                  <a:prstClr val="black"/>
                </a:solidFill>
              </a:rPr>
              <a:t>CSG</a:t>
            </a:r>
            <a:r>
              <a:rPr lang="en-US" sz="1600" dirty="0">
                <a:solidFill>
                  <a:prstClr val="black"/>
                </a:solidFill>
              </a:rPr>
              <a:t>).  Mr. Stricker is responsible for oversight and management of the Carolinas HealthCare System account.  In his role, Marc is responsible for client development, contract governance, </a:t>
            </a:r>
            <a:r>
              <a:rPr lang="en-US" sz="1600" dirty="0" smtClean="0">
                <a:solidFill>
                  <a:prstClr val="black"/>
                </a:solidFill>
              </a:rPr>
              <a:t>compliance </a:t>
            </a:r>
            <a:r>
              <a:rPr lang="en-US" sz="1600" dirty="0">
                <a:solidFill>
                  <a:prstClr val="black"/>
                </a:solidFill>
              </a:rPr>
              <a:t>and operational oversight.</a:t>
            </a:r>
          </a:p>
          <a:p>
            <a:endParaRPr lang="en-US" sz="800" dirty="0" smtClean="0">
              <a:solidFill>
                <a:prstClr val="black"/>
              </a:solidFill>
            </a:endParaRPr>
          </a:p>
          <a:p>
            <a:r>
              <a:rPr lang="en-US" sz="1600" dirty="0" smtClean="0">
                <a:solidFill>
                  <a:prstClr val="black"/>
                </a:solidFill>
              </a:rPr>
              <a:t>With </a:t>
            </a:r>
            <a:r>
              <a:rPr lang="en-US" sz="1600" dirty="0">
                <a:solidFill>
                  <a:prstClr val="black"/>
                </a:solidFill>
              </a:rPr>
              <a:t>over 17 years’ experience in commercial real estate, Mr. Stricker has managed a variety </a:t>
            </a:r>
            <a:r>
              <a:rPr lang="en-US" sz="1600" dirty="0" smtClean="0">
                <a:solidFill>
                  <a:prstClr val="black"/>
                </a:solidFill>
              </a:rPr>
              <a:t>of </a:t>
            </a:r>
            <a:r>
              <a:rPr lang="en-US" sz="1600" dirty="0">
                <a:solidFill>
                  <a:prstClr val="black"/>
                </a:solidFill>
              </a:rPr>
              <a:t>real estate products including Class “A” high-rise, corporate facilities, retail, medical office and LEED certified properties. Marc has performed over $100MM in real estate development and brokerage transactions throughout his career.</a:t>
            </a:r>
          </a:p>
          <a:p>
            <a:endParaRPr lang="en-US" sz="800" dirty="0">
              <a:solidFill>
                <a:prstClr val="black"/>
              </a:solidFill>
            </a:endParaRPr>
          </a:p>
          <a:p>
            <a:r>
              <a:rPr lang="en-US" sz="1600" dirty="0">
                <a:solidFill>
                  <a:prstClr val="black"/>
                </a:solidFill>
              </a:rPr>
              <a:t>Mr. Stricker holds a Bachelor’s of Science in Business Administration from Western Carolina University and is an active member of </a:t>
            </a:r>
            <a:r>
              <a:rPr lang="en-US" sz="1600" dirty="0" err="1">
                <a:solidFill>
                  <a:prstClr val="black"/>
                </a:solidFill>
              </a:rPr>
              <a:t>BOMA</a:t>
            </a:r>
            <a:r>
              <a:rPr lang="en-US" sz="1600" dirty="0">
                <a:solidFill>
                  <a:prstClr val="black"/>
                </a:solidFill>
              </a:rPr>
              <a:t> and </a:t>
            </a:r>
            <a:r>
              <a:rPr lang="en-US" sz="1600" dirty="0" err="1">
                <a:solidFill>
                  <a:prstClr val="black"/>
                </a:solidFill>
              </a:rPr>
              <a:t>Corenet</a:t>
            </a:r>
            <a:r>
              <a:rPr lang="en-US" sz="1600" dirty="0">
                <a:solidFill>
                  <a:prstClr val="black"/>
                </a:solidFill>
              </a:rPr>
              <a:t>.  In addition to holding his </a:t>
            </a:r>
            <a:r>
              <a:rPr lang="en-US" sz="1600" dirty="0" err="1">
                <a:solidFill>
                  <a:prstClr val="black"/>
                </a:solidFill>
              </a:rPr>
              <a:t>RPA</a:t>
            </a:r>
            <a:r>
              <a:rPr lang="en-US" sz="1600" dirty="0">
                <a:solidFill>
                  <a:prstClr val="black"/>
                </a:solidFill>
              </a:rPr>
              <a:t> designation; Six Sigma Green Belt and Brokers License; Mr. Stricker is also an </a:t>
            </a:r>
            <a:r>
              <a:rPr lang="en-US" sz="1600" dirty="0" err="1">
                <a:solidFill>
                  <a:prstClr val="black"/>
                </a:solidFill>
              </a:rPr>
              <a:t>MCR</a:t>
            </a:r>
            <a:r>
              <a:rPr lang="en-US" sz="1600" dirty="0">
                <a:solidFill>
                  <a:prstClr val="black"/>
                </a:solidFill>
              </a:rPr>
              <a:t> candidate and past president of </a:t>
            </a:r>
            <a:r>
              <a:rPr lang="en-US" sz="1600" dirty="0" err="1">
                <a:solidFill>
                  <a:prstClr val="black"/>
                </a:solidFill>
              </a:rPr>
              <a:t>BOMA</a:t>
            </a:r>
            <a:r>
              <a:rPr lang="en-US" sz="1600" dirty="0">
                <a:solidFill>
                  <a:prstClr val="black"/>
                </a:solidFill>
              </a:rPr>
              <a:t> Greater Charlotte.  </a:t>
            </a:r>
          </a:p>
          <a:p>
            <a:pPr algn="l"/>
            <a:endParaRPr lang="en-US" sz="1600" dirty="0">
              <a:solidFill>
                <a:prstClr val="black"/>
              </a:solidFill>
            </a:endParaRPr>
          </a:p>
        </p:txBody>
      </p:sp>
      <p:pic>
        <p:nvPicPr>
          <p:cNvPr id="5" name="Picture 4" descr="L:\Head shots 2012\2013\Striker , Marc_238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518628"/>
            <a:ext cx="1604749" cy="2275325"/>
          </a:xfrm>
          <a:prstGeom prst="rect">
            <a:avLst/>
          </a:prstGeom>
          <a:noFill/>
          <a:ln>
            <a:noFill/>
          </a:ln>
        </p:spPr>
      </p:pic>
    </p:spTree>
    <p:extLst>
      <p:ext uri="{BB962C8B-B14F-4D97-AF65-F5344CB8AC3E}">
        <p14:creationId xmlns:p14="http://schemas.microsoft.com/office/powerpoint/2010/main" val="2738486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8153400" cy="1470025"/>
          </a:xfrm>
        </p:spPr>
        <p:txBody>
          <a:bodyPr>
            <a:normAutofit fontScale="90000"/>
          </a:bodyPr>
          <a:lstStyle/>
          <a:p>
            <a:r>
              <a:rPr lang="en-US" sz="2200" dirty="0"/>
              <a:t>Mona Baset</a:t>
            </a:r>
            <a:br>
              <a:rPr lang="en-US" sz="2200" dirty="0"/>
            </a:br>
            <a:r>
              <a:rPr lang="en-US" sz="2200" dirty="0"/>
              <a:t>Assistant Vice President, Advertising, Digital &amp; Brand Management</a:t>
            </a:r>
            <a:br>
              <a:rPr lang="en-US" sz="2200" dirty="0"/>
            </a:br>
            <a:r>
              <a:rPr lang="en-US" sz="2200" dirty="0"/>
              <a:t>Corporate Communications, Marketing &amp; Outreach </a:t>
            </a:r>
            <a:br>
              <a:rPr lang="en-US" sz="2200" dirty="0"/>
            </a:br>
            <a:r>
              <a:rPr lang="en-US" sz="2200" dirty="0"/>
              <a:t>Carolinas HealthCare System</a:t>
            </a:r>
            <a:r>
              <a:rPr lang="en-US" sz="2800" dirty="0"/>
              <a:t/>
            </a:r>
            <a:br>
              <a:rPr lang="en-US" sz="2800" dirty="0"/>
            </a:br>
            <a:r>
              <a:rPr lang="en-US" sz="2700" dirty="0"/>
              <a:t/>
            </a:r>
            <a:br>
              <a:rPr lang="en-US" sz="2700" dirty="0"/>
            </a:br>
            <a:r>
              <a:rPr lang="en-US" sz="2000" dirty="0"/>
              <a:t> </a:t>
            </a:r>
          </a:p>
        </p:txBody>
      </p:sp>
      <p:sp>
        <p:nvSpPr>
          <p:cNvPr id="4" name="Subtitle 2"/>
          <p:cNvSpPr txBox="1">
            <a:spLocks/>
          </p:cNvSpPr>
          <p:nvPr/>
        </p:nvSpPr>
        <p:spPr>
          <a:xfrm>
            <a:off x="2133600" y="1409262"/>
            <a:ext cx="6477000" cy="4000938"/>
          </a:xfrm>
          <a:prstGeom prst="rect">
            <a:avLst/>
          </a:prstGeom>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3500" dirty="0">
                <a:solidFill>
                  <a:prstClr val="black"/>
                </a:solidFill>
              </a:rPr>
              <a:t> </a:t>
            </a:r>
          </a:p>
          <a:p>
            <a:r>
              <a:rPr lang="en-US" sz="5600" dirty="0">
                <a:solidFill>
                  <a:prstClr val="black">
                    <a:tint val="75000"/>
                  </a:prstClr>
                </a:solidFill>
              </a:rPr>
              <a:t> </a:t>
            </a:r>
          </a:p>
          <a:p>
            <a:r>
              <a:rPr lang="en-US" sz="5600" dirty="0">
                <a:solidFill>
                  <a:prstClr val="black"/>
                </a:solidFill>
              </a:rPr>
              <a:t>As </a:t>
            </a:r>
            <a:r>
              <a:rPr lang="en-US" sz="5200" dirty="0">
                <a:solidFill>
                  <a:prstClr val="black"/>
                </a:solidFill>
              </a:rPr>
              <a:t>Assistant Vice President of Advertising, Digital &amp; Brand Management for Carolinas HealthCare System, based in Charlotte, NC, Baset leads advertising and media activities, management of the Carolinas HealthCare System brand, management of all consumer digital channels, creative design and content production, and process and operations management. Her team’s work is tightly aligned to the organization’s strategic vision and goals. </a:t>
            </a:r>
          </a:p>
          <a:p>
            <a:r>
              <a:rPr lang="en-US" sz="5200" dirty="0">
                <a:solidFill>
                  <a:prstClr val="black"/>
                </a:solidFill>
              </a:rPr>
              <a:t> </a:t>
            </a:r>
          </a:p>
          <a:p>
            <a:r>
              <a:rPr lang="en-US" sz="5200" dirty="0">
                <a:solidFill>
                  <a:prstClr val="black"/>
                </a:solidFill>
              </a:rPr>
              <a:t>Baset came to Carolinas HealthCare System in 2013 after nine-plus years at Bank of America, where she led various marketing and communications teams, including her last role as Senior Vice President, leading the Digital Sales and Marketing team for home loans products. </a:t>
            </a:r>
          </a:p>
          <a:p>
            <a:r>
              <a:rPr lang="en-US" sz="5200" dirty="0">
                <a:solidFill>
                  <a:prstClr val="black"/>
                </a:solidFill>
              </a:rPr>
              <a:t> </a:t>
            </a:r>
          </a:p>
          <a:p>
            <a:r>
              <a:rPr lang="en-US" sz="5200" dirty="0">
                <a:solidFill>
                  <a:prstClr val="black"/>
                </a:solidFill>
              </a:rPr>
              <a:t>Before joining Bank of America, Baset had her own marketing and communications firm in Southern California, with clients in real estate, education, health care and financial services. Prior to this, she was the Director of Corporate Communications for CORE, INC., a publicly held disability and employee absence management services provider. </a:t>
            </a:r>
          </a:p>
          <a:p>
            <a:r>
              <a:rPr lang="en-US" sz="5200" dirty="0">
                <a:solidFill>
                  <a:prstClr val="black"/>
                </a:solidFill>
              </a:rPr>
              <a:t> </a:t>
            </a:r>
          </a:p>
          <a:p>
            <a:r>
              <a:rPr lang="en-US" sz="5200" dirty="0">
                <a:solidFill>
                  <a:prstClr val="black"/>
                </a:solidFill>
              </a:rPr>
              <a:t>Baset holds a bachelor’s degree in English from the University of California at Irvine, a master’s degree in Communications from California State University at Fullerton, and a master’s degree in Business Administration from Wake Forest University. She is also Green Belt certified.</a:t>
            </a:r>
          </a:p>
          <a:p>
            <a:r>
              <a:rPr lang="en-US" sz="3600" dirty="0">
                <a:solidFill>
                  <a:prstClr val="black"/>
                </a:solidFill>
              </a:rPr>
              <a:t> </a:t>
            </a:r>
          </a:p>
          <a:p>
            <a:pPr algn="l"/>
            <a:endParaRPr lang="en-US" sz="8000" dirty="0">
              <a:solidFill>
                <a:prstClr val="black"/>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421" y="1981200"/>
            <a:ext cx="1527982" cy="2291973"/>
          </a:xfrm>
          <a:prstGeom prst="rect">
            <a:avLst/>
          </a:prstGeom>
        </p:spPr>
      </p:pic>
    </p:spTree>
    <p:extLst>
      <p:ext uri="{BB962C8B-B14F-4D97-AF65-F5344CB8AC3E}">
        <p14:creationId xmlns:p14="http://schemas.microsoft.com/office/powerpoint/2010/main" val="23526511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2590800" y="685800"/>
            <a:ext cx="5968621" cy="5105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altLang="en-US" sz="1800" dirty="0">
                <a:solidFill>
                  <a:prstClr val="black"/>
                </a:solidFill>
              </a:rPr>
              <a:t>Park Denning joined Red Ventures in 2010 and works as a Director of Operations, currently leading one of the company’s telecommunications partnerships. </a:t>
            </a:r>
            <a:endParaRPr lang="en-US" altLang="en-US" sz="1800" dirty="0" smtClean="0">
              <a:solidFill>
                <a:prstClr val="black"/>
              </a:solidFill>
            </a:endParaRPr>
          </a:p>
          <a:p>
            <a:endParaRPr lang="en-US" altLang="en-US" sz="1800" dirty="0">
              <a:solidFill>
                <a:prstClr val="black"/>
              </a:solidFill>
            </a:endParaRPr>
          </a:p>
          <a:p>
            <a:pPr fontAlgn="base">
              <a:spcAft>
                <a:spcPct val="0"/>
              </a:spcAft>
            </a:pPr>
            <a:r>
              <a:rPr lang="en-US" altLang="en-US" sz="1800" dirty="0">
                <a:solidFill>
                  <a:prstClr val="black"/>
                </a:solidFill>
              </a:rPr>
              <a:t>Mr. Denning has previously been involved in workspace planning and capacity management through his work with Red Ventures’ Human Capital team.  In this role he led the planning and launch of a remote facility for Red Ventures and was closely involved with the formation of its 300,000 square foot Charlotte-area campus</a:t>
            </a:r>
            <a:r>
              <a:rPr lang="en-US" altLang="en-US" sz="1800" dirty="0" smtClean="0">
                <a:solidFill>
                  <a:prstClr val="black"/>
                </a:solidFill>
              </a:rPr>
              <a:t>.</a:t>
            </a:r>
          </a:p>
          <a:p>
            <a:pPr fontAlgn="base">
              <a:spcAft>
                <a:spcPct val="0"/>
              </a:spcAft>
            </a:pPr>
            <a:endParaRPr lang="en-US" altLang="en-US" sz="1800" dirty="0">
              <a:solidFill>
                <a:prstClr val="black"/>
              </a:solidFill>
            </a:endParaRPr>
          </a:p>
          <a:p>
            <a:pPr fontAlgn="base">
              <a:spcAft>
                <a:spcPct val="0"/>
              </a:spcAft>
            </a:pPr>
            <a:r>
              <a:rPr lang="en-US" altLang="en-US" sz="1800" dirty="0">
                <a:solidFill>
                  <a:prstClr val="black"/>
                </a:solidFill>
              </a:rPr>
              <a:t>Mr. Denning graduated from the University of North Carolina at Chapel Hill with a degree in Business Administration from the Kenan-Flagler Business School. A North Carolina native, he currently resides in Charlotte, NC. </a:t>
            </a:r>
            <a:r>
              <a:rPr lang="en-US" sz="1800" dirty="0">
                <a:solidFill>
                  <a:prstClr val="black"/>
                </a:solidFill>
              </a:rPr>
              <a:t> </a:t>
            </a:r>
          </a:p>
          <a:p>
            <a:pPr algn="l"/>
            <a:endParaRPr lang="en-US" sz="1600" dirty="0">
              <a:solidFill>
                <a:prstClr val="black"/>
              </a:solidFill>
            </a:endParaRPr>
          </a:p>
        </p:txBody>
      </p:sp>
      <p:pic>
        <p:nvPicPr>
          <p:cNvPr id="5" name="Picture 4"/>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762000" y="2514600"/>
            <a:ext cx="1319853" cy="2264213"/>
          </a:xfrm>
          <a:prstGeom prst="rect">
            <a:avLst/>
          </a:prstGeom>
        </p:spPr>
      </p:pic>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304704" rIns="0" bIns="0" numCol="1" anchor="ctr" anchorCtr="0" compatLnSpc="1">
            <a:prstTxWarp prst="textNoShape">
              <a:avLst/>
            </a:prstTxWarp>
            <a:spAutoFit/>
          </a:bodyPr>
          <a:lstStyle/>
          <a:p>
            <a:endParaRPr lang="en-US">
              <a:solidFill>
                <a:prstClr val="black"/>
              </a:solidFill>
            </a:endParaRPr>
          </a:p>
        </p:txBody>
      </p:sp>
      <p:sp>
        <p:nvSpPr>
          <p:cNvPr id="9"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304704" rIns="0" bIns="0" numCol="1" anchor="ctr" anchorCtr="0" compatLnSpc="1">
            <a:prstTxWarp prst="textNoShape">
              <a:avLst/>
            </a:prstTxWarp>
            <a:spAutoFit/>
          </a:bodyPr>
          <a:lstStyle/>
          <a:p>
            <a:endParaRPr lang="en-US">
              <a:solidFill>
                <a:prstClr val="black"/>
              </a:solidFill>
            </a:endParaRPr>
          </a:p>
        </p:txBody>
      </p:sp>
      <p:sp>
        <p:nvSpPr>
          <p:cNvPr id="13" name="Rectangle 12"/>
          <p:cNvSpPr/>
          <p:nvPr/>
        </p:nvSpPr>
        <p:spPr>
          <a:xfrm>
            <a:off x="533400" y="990600"/>
            <a:ext cx="4572000" cy="1200329"/>
          </a:xfrm>
          <a:prstGeom prst="rect">
            <a:avLst/>
          </a:prstGeom>
        </p:spPr>
        <p:txBody>
          <a:bodyPr>
            <a:spAutoFit/>
          </a:bodyPr>
          <a:lstStyle/>
          <a:p>
            <a:r>
              <a:rPr lang="en-US" altLang="en-US" sz="2400" dirty="0">
                <a:solidFill>
                  <a:prstClr val="black"/>
                </a:solidFill>
              </a:rPr>
              <a:t>J. Park Denning</a:t>
            </a:r>
          </a:p>
          <a:p>
            <a:pPr eaLnBrk="0" fontAlgn="base" hangingPunct="0">
              <a:spcBef>
                <a:spcPct val="0"/>
              </a:spcBef>
              <a:spcAft>
                <a:spcPct val="0"/>
              </a:spcAft>
            </a:pPr>
            <a:r>
              <a:rPr lang="en-US" altLang="en-US" sz="2400" dirty="0">
                <a:solidFill>
                  <a:prstClr val="black"/>
                </a:solidFill>
              </a:rPr>
              <a:t>Director</a:t>
            </a:r>
          </a:p>
          <a:p>
            <a:pPr eaLnBrk="0" fontAlgn="base" hangingPunct="0">
              <a:spcBef>
                <a:spcPct val="0"/>
              </a:spcBef>
              <a:spcAft>
                <a:spcPct val="0"/>
              </a:spcAft>
            </a:pPr>
            <a:r>
              <a:rPr lang="en-US" altLang="en-US" sz="2400" dirty="0">
                <a:solidFill>
                  <a:prstClr val="black"/>
                </a:solidFill>
              </a:rPr>
              <a:t>Red Ventures </a:t>
            </a:r>
          </a:p>
        </p:txBody>
      </p:sp>
    </p:spTree>
    <p:extLst>
      <p:ext uri="{BB962C8B-B14F-4D97-AF65-F5344CB8AC3E}">
        <p14:creationId xmlns:p14="http://schemas.microsoft.com/office/powerpoint/2010/main" val="21384126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01775"/>
            <a:ext cx="9144000" cy="1698625"/>
          </a:xfrm>
          <a:solidFill>
            <a:srgbClr val="002060"/>
          </a:solidFill>
        </p:spPr>
        <p:txBody>
          <a:bodyPr/>
          <a:lstStyle/>
          <a:p>
            <a:r>
              <a:rPr lang="en-US" dirty="0" smtClean="0">
                <a:solidFill>
                  <a:schemeClr val="bg1"/>
                </a:solidFill>
              </a:rPr>
              <a:t>The Impact of Customer Surveys on Corporate Real Estate</a:t>
            </a:r>
            <a:endParaRPr lang="en-US" dirty="0">
              <a:solidFill>
                <a:schemeClr val="bg1"/>
              </a:solidFill>
            </a:endParaRPr>
          </a:p>
        </p:txBody>
      </p:sp>
      <p:sp>
        <p:nvSpPr>
          <p:cNvPr id="3" name="Subtitle 2"/>
          <p:cNvSpPr>
            <a:spLocks noGrp="1"/>
          </p:cNvSpPr>
          <p:nvPr>
            <p:ph type="subTitle" idx="1"/>
          </p:nvPr>
        </p:nvSpPr>
        <p:spPr>
          <a:xfrm>
            <a:off x="304800" y="3505200"/>
            <a:ext cx="8153400" cy="1600200"/>
          </a:xfrm>
        </p:spPr>
        <p:txBody>
          <a:bodyPr>
            <a:normAutofit fontScale="92500" lnSpcReduction="10000"/>
          </a:bodyPr>
          <a:lstStyle/>
          <a:p>
            <a:pPr algn="l"/>
            <a:r>
              <a:rPr lang="en-US" u="sng" dirty="0" smtClean="0">
                <a:solidFill>
                  <a:schemeClr val="tx1">
                    <a:lumMod val="75000"/>
                    <a:lumOff val="25000"/>
                  </a:schemeClr>
                </a:solidFill>
              </a:rPr>
              <a:t>Presenters </a:t>
            </a:r>
          </a:p>
          <a:p>
            <a:pPr algn="l"/>
            <a:r>
              <a:rPr lang="en-US" dirty="0" smtClean="0">
                <a:solidFill>
                  <a:schemeClr val="tx1">
                    <a:lumMod val="75000"/>
                    <a:lumOff val="25000"/>
                  </a:schemeClr>
                </a:solidFill>
              </a:rPr>
              <a:t>Tim Griffin - </a:t>
            </a:r>
            <a:r>
              <a:rPr lang="en-US" sz="2800" dirty="0" smtClean="0">
                <a:solidFill>
                  <a:schemeClr val="tx1">
                    <a:lumMod val="75000"/>
                    <a:lumOff val="25000"/>
                  </a:schemeClr>
                </a:solidFill>
              </a:rPr>
              <a:t>Kingsley Associates</a:t>
            </a:r>
          </a:p>
          <a:p>
            <a:pPr algn="l"/>
            <a:r>
              <a:rPr lang="en-US" dirty="0" smtClean="0">
                <a:solidFill>
                  <a:schemeClr val="tx1">
                    <a:lumMod val="75000"/>
                    <a:lumOff val="25000"/>
                  </a:schemeClr>
                </a:solidFill>
              </a:rPr>
              <a:t>Marc Stricker - </a:t>
            </a:r>
            <a:r>
              <a:rPr lang="en-US" sz="2800" dirty="0" smtClean="0">
                <a:solidFill>
                  <a:schemeClr val="tx1">
                    <a:lumMod val="75000"/>
                    <a:lumOff val="25000"/>
                  </a:schemeClr>
                </a:solidFill>
              </a:rPr>
              <a:t>Lincoln Harris</a:t>
            </a:r>
          </a:p>
          <a:p>
            <a:pPr algn="l"/>
            <a:endParaRPr lang="en-US" dirty="0" smtClean="0"/>
          </a:p>
          <a:p>
            <a:pPr algn="l"/>
            <a:endParaRPr lang="en-US" dirty="0" smtClean="0"/>
          </a:p>
          <a:p>
            <a:pPr algn="l"/>
            <a:endParaRPr lang="en-US" dirty="0" smtClean="0"/>
          </a:p>
          <a:p>
            <a:pPr algn="l"/>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424011"/>
            <a:ext cx="1981200" cy="642789"/>
          </a:xfrm>
          <a:prstGeom prst="rect">
            <a:avLst/>
          </a:prstGeom>
        </p:spPr>
      </p:pic>
      <p:pic>
        <p:nvPicPr>
          <p:cNvPr id="1026" name="Picture 2" descr="C:\Users\shelby\Desktop\Lincoln Harri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6894" y="600458"/>
            <a:ext cx="1794706" cy="466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275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The </a:t>
            </a:r>
            <a:r>
              <a:rPr lang="en-US" sz="3200" dirty="0"/>
              <a:t>Impact of Customer Surveys on </a:t>
            </a:r>
            <a:r>
              <a:rPr lang="en-US" sz="3200" dirty="0" smtClean="0"/>
              <a:t/>
            </a:r>
            <a:br>
              <a:rPr lang="en-US" sz="3200" dirty="0" smtClean="0"/>
            </a:br>
            <a:r>
              <a:rPr lang="en-US" sz="3200" dirty="0" smtClean="0"/>
              <a:t>Corporate </a:t>
            </a:r>
            <a:r>
              <a:rPr lang="en-US" sz="3200" dirty="0"/>
              <a:t>Real Estate</a:t>
            </a:r>
          </a:p>
        </p:txBody>
      </p:sp>
      <p:sp>
        <p:nvSpPr>
          <p:cNvPr id="3" name="Content Placeholder 2"/>
          <p:cNvSpPr>
            <a:spLocks noGrp="1"/>
          </p:cNvSpPr>
          <p:nvPr>
            <p:ph idx="1"/>
          </p:nvPr>
        </p:nvSpPr>
        <p:spPr>
          <a:xfrm>
            <a:off x="228600" y="1461884"/>
            <a:ext cx="8229600" cy="609600"/>
          </a:xfrm>
        </p:spPr>
        <p:txBody>
          <a:bodyPr/>
          <a:lstStyle/>
          <a:p>
            <a:r>
              <a:rPr lang="en-US" dirty="0" smtClean="0"/>
              <a:t>Why do we conduct customer surveys?</a:t>
            </a:r>
          </a:p>
          <a:p>
            <a:pPr lvl="1"/>
            <a:endParaRPr lang="en-US" dirty="0"/>
          </a:p>
        </p:txBody>
      </p:sp>
      <p:pic>
        <p:nvPicPr>
          <p:cNvPr id="1028" name="Picture 4" descr="C:\Users\shelby\Desktop\Why Conduct Customer Survey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417057"/>
            <a:ext cx="8763000" cy="2612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8073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393</TotalTime>
  <Words>1257</Words>
  <Application>Microsoft Office PowerPoint</Application>
  <PresentationFormat>On-screen Show (4:3)</PresentationFormat>
  <Paragraphs>149</Paragraphs>
  <Slides>29</Slides>
  <Notes>2</Notes>
  <HiddenSlides>0</HiddenSlides>
  <MMClips>0</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Office Theme</vt:lpstr>
      <vt:lpstr>1_Office Theme</vt:lpstr>
      <vt:lpstr>2_Office Theme</vt:lpstr>
      <vt:lpstr>Client Satisfaction/ Customer Experience</vt:lpstr>
      <vt:lpstr>Dana W. Watts, AIA Principal  Symmes Maini &amp;  McKee Associates</vt:lpstr>
      <vt:lpstr>Amanda Bingham Account Executive Office Environments</vt:lpstr>
      <vt:lpstr>Tim Griffin  Senior Project Manager Kingsley Associates</vt:lpstr>
      <vt:lpstr>Marc Stricker Vice President Lincoln Harris</vt:lpstr>
      <vt:lpstr>Mona Baset Assistant Vice President, Advertising, Digital &amp; Brand Management Corporate Communications, Marketing &amp; Outreach  Carolinas HealthCare System   </vt:lpstr>
      <vt:lpstr>PowerPoint Presentation</vt:lpstr>
      <vt:lpstr>The Impact of Customer Surveys on Corporate Real Estate</vt:lpstr>
      <vt:lpstr>The Impact of Customer Surveys on  Corporate Real Estate</vt:lpstr>
      <vt:lpstr>PowerPoint Presentation</vt:lpstr>
      <vt:lpstr>The Impact of Customer Surveys on  Corporate Real Estate</vt:lpstr>
      <vt:lpstr>The Impact of Customer Surveys on  Corporate Real Estate</vt:lpstr>
      <vt:lpstr>PowerPoint Presentation</vt:lpstr>
      <vt:lpstr>Using Ethnography to Improve Consumer Experiences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 Thompson</dc:creator>
  <cp:lastModifiedBy>Sheila Favuzza</cp:lastModifiedBy>
  <cp:revision>25</cp:revision>
  <dcterms:created xsi:type="dcterms:W3CDTF">2014-08-26T13:50:07Z</dcterms:created>
  <dcterms:modified xsi:type="dcterms:W3CDTF">2015-10-01T12:37:01Z</dcterms:modified>
</cp:coreProperties>
</file>