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3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4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  <p:sldMasterId id="2147483690" r:id="rId4"/>
    <p:sldMasterId id="2147483720" r:id="rId5"/>
    <p:sldMasterId id="2147483730" r:id="rId6"/>
    <p:sldMasterId id="2147483750" r:id="rId7"/>
    <p:sldMasterId id="2147483770" r:id="rId8"/>
    <p:sldMasterId id="2147483790" r:id="rId9"/>
    <p:sldMasterId id="2147483800" r:id="rId10"/>
    <p:sldMasterId id="2147483810" r:id="rId11"/>
    <p:sldMasterId id="2147483830" r:id="rId12"/>
    <p:sldMasterId id="2147483860" r:id="rId13"/>
    <p:sldMasterId id="2147483900" r:id="rId14"/>
    <p:sldMasterId id="2147483920" r:id="rId15"/>
    <p:sldMasterId id="2147483940" r:id="rId16"/>
  </p:sldMasterIdLst>
  <p:sldIdLst>
    <p:sldId id="256" r:id="rId17"/>
    <p:sldId id="269" r:id="rId18"/>
    <p:sldId id="270" r:id="rId19"/>
    <p:sldId id="273" r:id="rId20"/>
    <p:sldId id="266" r:id="rId21"/>
    <p:sldId id="265" r:id="rId22"/>
    <p:sldId id="263" r:id="rId23"/>
    <p:sldId id="280" r:id="rId24"/>
    <p:sldId id="279" r:id="rId25"/>
    <p:sldId id="282" r:id="rId26"/>
    <p:sldId id="289" r:id="rId27"/>
    <p:sldId id="285" r:id="rId28"/>
    <p:sldId id="296" r:id="rId29"/>
    <p:sldId id="275" r:id="rId30"/>
    <p:sldId id="278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22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253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1983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623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278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7549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697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2707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294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859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42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6172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482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72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4221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5757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3367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9223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9460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3496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20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8007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200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001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9202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0332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9067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9359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9515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2662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5211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38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62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287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6589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1264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8182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5268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5579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6847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0608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3206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5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439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0755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5880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3583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5792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9256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7467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38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81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25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360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42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95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824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16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5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73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573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65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297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98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162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12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7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743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3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271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016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06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529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06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478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501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0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0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82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483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787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784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576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552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934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825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861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57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23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018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784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294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0761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321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123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484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64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85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4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568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53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103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375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800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193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230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690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06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0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325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150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2122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1428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5615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0726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50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6684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534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93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16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7593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8345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4314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431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154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834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58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9751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9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00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6745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431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2058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46185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38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9774"/>
            <a:ext cx="5486400" cy="77567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259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7644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158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88075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880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0074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9684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828800"/>
            <a:ext cx="4040188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" y="2468562"/>
            <a:ext cx="4040188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57319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68562"/>
            <a:ext cx="4041775" cy="3540125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8852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8869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24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6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5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3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2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1262-6CEC-4590-B312-079478BEF48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7BBF-9737-4A6E-ADD8-9FB2AF5B9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3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37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95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86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28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0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16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25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4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59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33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18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5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1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5C4F-6CDF-46F8-BFF2-C061BD6A0E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88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88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C1D7-624B-4D42-AA50-A6ED28D2696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95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4.jpe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New Economy, Change &amp; the Workplace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Bob Fox, AIA, IIDA, LEED-AP</a:t>
            </a:r>
            <a:endParaRPr lang="en-US" dirty="0"/>
          </a:p>
          <a:p>
            <a:r>
              <a:rPr lang="en-US" dirty="0" smtClean="0"/>
              <a:t>@bfoxj42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6261820"/>
            <a:ext cx="533400" cy="471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Work is Autonomous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hanging_Workplace_Aug_2014_Page_3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4" r="1082" b="41003"/>
          <a:stretch/>
        </p:blipFill>
        <p:spPr>
          <a:xfrm>
            <a:off x="609600" y="2362200"/>
            <a:ext cx="7865488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9530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Helvetica Light"/>
                <a:cs typeface="Helvetica Light"/>
              </a:rPr>
              <a:t>“The new CEO is almost like some sort of rebel general, inspiring small guerilla-style teams to dream up new products or experiences. They rally the troops rather than outright command them.” </a:t>
            </a:r>
          </a:p>
          <a:p>
            <a:pPr algn="r"/>
            <a:r>
              <a:rPr lang="en-US" sz="1600" dirty="0" smtClean="0">
                <a:solidFill>
                  <a:prstClr val="black"/>
                </a:solidFill>
                <a:latin typeface="Helvetica Light"/>
                <a:cs typeface="Helvetica Light"/>
              </a:rPr>
              <a:t>Mark Wilson, Fast Company</a:t>
            </a:r>
            <a:endParaRPr lang="en-US" sz="1600" dirty="0">
              <a:solidFill>
                <a:prstClr val="black"/>
              </a:solidFill>
              <a:latin typeface="Helvetica Light"/>
              <a:cs typeface="Helvetica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762000"/>
            <a:ext cx="4572000" cy="1747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To work autonomously you need the…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BEST TALENT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BEST TRAINING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BEST TOOLS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HIGHLY NETWORKED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SUPPORTED PLATFORM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RIGHT CULTURE  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1219200"/>
            <a:ext cx="4419600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Flexible / Agile / Self-managed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Work is Social &amp; </a:t>
            </a:r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Engaging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685800"/>
            <a:ext cx="7315200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Technology / Highly Leveraged / Collaborative</a:t>
            </a:r>
          </a:p>
          <a:p>
            <a:pPr>
              <a:lnSpc>
                <a:spcPct val="140000"/>
              </a:lnSpc>
            </a:pPr>
            <a:endParaRPr lang="en-US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Leveraged social network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Technology centric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Dependent on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community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Small agile teams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Autonomous work</a:t>
            </a:r>
          </a:p>
          <a:p>
            <a:pPr>
              <a:lnSpc>
                <a:spcPct val="140000"/>
              </a:lnSpc>
            </a:pP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  <a:p>
            <a:pPr>
              <a:lnSpc>
                <a:spcPct val="140000"/>
              </a:lnSpc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pic>
        <p:nvPicPr>
          <p:cNvPr id="2" name="Picture 1" descr="thumbs_65781-monitor-uber-office-studio-o-a-1014.jpg.1064x0_q91_crop_sharp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453514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77" y="3886200"/>
            <a:ext cx="4495523" cy="2944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6800" y="1524000"/>
            <a:ext cx="43434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Rapid growth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Knowledge &amp; Information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Collaboration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Sharing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Interaction</a:t>
            </a:r>
          </a:p>
        </p:txBody>
      </p:sp>
    </p:spTree>
    <p:extLst>
      <p:ext uri="{BB962C8B-B14F-4D97-AF65-F5344CB8AC3E}">
        <p14:creationId xmlns:p14="http://schemas.microsoft.com/office/powerpoint/2010/main" val="42509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Remarkable Experiences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774601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Context	Unique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	</a:t>
            </a: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Memorable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How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do you want to make someone feel?</a:t>
            </a:r>
          </a:p>
          <a:p>
            <a:pPr>
              <a:lnSpc>
                <a:spcPct val="140000"/>
              </a:lnSpc>
            </a:pPr>
            <a:endParaRPr lang="en-US" sz="24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748"/>
          <a:stretch/>
        </p:blipFill>
        <p:spPr>
          <a:xfrm>
            <a:off x="0" y="1676400"/>
            <a:ext cx="9272587" cy="4192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Communication &amp; Brand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1066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What 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is the story you want told?</a:t>
            </a:r>
          </a:p>
        </p:txBody>
      </p:sp>
      <p:pic>
        <p:nvPicPr>
          <p:cNvPr id="2" name="Picture 1" descr="Spotify-4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993" r="25161" b="24558"/>
          <a:stretch/>
        </p:blipFill>
        <p:spPr>
          <a:xfrm>
            <a:off x="-9304" y="1752600"/>
            <a:ext cx="6066706" cy="4045625"/>
          </a:xfrm>
          <a:prstGeom prst="rect">
            <a:avLst/>
          </a:prstGeom>
        </p:spPr>
      </p:pic>
      <p:pic>
        <p:nvPicPr>
          <p:cNvPr id="3" name="Picture 2" descr="Spotify-1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9" t="18266" r="2671" b="15452"/>
          <a:stretch/>
        </p:blipFill>
        <p:spPr>
          <a:xfrm>
            <a:off x="6162895" y="1752600"/>
            <a:ext cx="2971800" cy="4045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762000"/>
            <a:ext cx="186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Space as a tool!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58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The New Workplace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533400"/>
            <a:ext cx="8532938" cy="9868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8000"/>
                </a:solidFill>
                <a:latin typeface="Helvetica"/>
                <a:cs typeface="Helvetica"/>
              </a:rPr>
              <a:t>Value</a:t>
            </a:r>
            <a:endParaRPr lang="en-US" b="1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b="1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b="1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Talent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Culture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Inspiration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Vision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Alignment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Communication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Brand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Technology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HR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Attracting Staff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Engagement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Leadership</a:t>
            </a: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Cost</a:t>
            </a: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008000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3886200"/>
            <a:ext cx="145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Full spectrum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 descr="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6300216" cy="38862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381000" y="1447800"/>
            <a:ext cx="609600" cy="38100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1000" y="5410200"/>
            <a:ext cx="685800" cy="3688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8532938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Workspace is a high performance business tool to connect people and rapidly capture &amp; develop new ideas that will sustain companies long into the future.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  <a:p>
            <a:pPr>
              <a:lnSpc>
                <a:spcPct val="140000"/>
              </a:lnSpc>
            </a:pP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  <a:p>
            <a:pPr>
              <a:lnSpc>
                <a:spcPct val="140000"/>
              </a:lnSpc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pic>
        <p:nvPicPr>
          <p:cNvPr id="6" name="Picture 5" descr="FOX-Featu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861"/>
            <a:ext cx="9144000" cy="4051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Bottom Line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shmanwakefield04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22985"/>
          <a:stretch/>
        </p:blipFill>
        <p:spPr>
          <a:xfrm>
            <a:off x="0" y="1576291"/>
            <a:ext cx="9144000" cy="5281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21546"/>
            <a:ext cx="9144000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The beginning...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History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838200"/>
            <a:ext cx="8532938" cy="309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The workplace is a… 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…Reflection of what is happening in the economy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  <a:p>
            <a:pPr>
              <a:lnSpc>
                <a:spcPct val="110000"/>
              </a:lnSpc>
            </a:pPr>
            <a:endParaRPr lang="en-US" sz="3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pic>
        <p:nvPicPr>
          <p:cNvPr id="2" name="Picture 1" descr="refle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981200"/>
            <a:ext cx="572898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133600"/>
            <a:ext cx="312136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Agrarian Age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Industrial Age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Efficiency Movement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Service Economy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Information Age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Helvetica Light"/>
                <a:cs typeface="Helvetica Light"/>
              </a:rPr>
              <a:t>The Knowledge Economy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Helvetica Light"/>
                <a:cs typeface="Helvetica Light"/>
              </a:rPr>
              <a:t> </a:t>
            </a:r>
            <a:endParaRPr lang="en-US" sz="2400" dirty="0">
              <a:solidFill>
                <a:srgbClr val="FFFF00"/>
              </a:solidFill>
              <a:latin typeface="Helvetica Light"/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Disruptive Change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1066800"/>
            <a:ext cx="3200400" cy="14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Unpredictable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Conflicts with core business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Discounted risk</a:t>
            </a:r>
          </a:p>
          <a:p>
            <a:pPr marL="342900" indent="-342900">
              <a:lnSpc>
                <a:spcPct val="140000"/>
              </a:lnSpc>
              <a:buFont typeface="Wingdings" charset="2"/>
              <a:buChar char="ü"/>
            </a:pPr>
            <a:r>
              <a:rPr 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From outside industry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3516" t="3665" r="22672" b="4956"/>
          <a:stretch/>
        </p:blipFill>
        <p:spPr>
          <a:xfrm>
            <a:off x="533400" y="3581400"/>
            <a:ext cx="1051967" cy="933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267200"/>
            <a:ext cx="920015" cy="9200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1596" t="20663" r="22654" b="21443"/>
          <a:stretch/>
        </p:blipFill>
        <p:spPr>
          <a:xfrm>
            <a:off x="457200" y="5105400"/>
            <a:ext cx="1003246" cy="846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685800"/>
            <a:ext cx="4343400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60 year</a:t>
            </a: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 Light"/>
                <a:cs typeface="Helvetica Light"/>
              </a:rPr>
              <a:t>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 Light"/>
                <a:cs typeface="Helvetica Light"/>
              </a:rPr>
              <a:t>tenure down to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15 years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50%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 Light"/>
                <a:cs typeface="Helvetica Light"/>
              </a:rPr>
              <a:t>off the list in past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10 years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90%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 Light"/>
                <a:cs typeface="Helvetica Light"/>
              </a:rPr>
              <a:t>off the list since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1955</a:t>
            </a: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72%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 Light"/>
                <a:cs typeface="Helvetica Light"/>
              </a:rPr>
              <a:t>of CEO’s in position &lt;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5 </a:t>
            </a: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years</a:t>
            </a:r>
            <a:endParaRPr lang="en-US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9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elvetica Light"/>
              <a:cs typeface="Helvetica Light"/>
            </a:endParaRP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CEO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 Light"/>
                <a:cs typeface="Helvetica Light"/>
              </a:rPr>
              <a:t> Median tenure is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3 years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9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70% </a:t>
            </a:r>
            <a:r>
              <a:rPr lang="en-US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elvetica Light"/>
                <a:cs typeface="Helvetica Light"/>
              </a:rPr>
              <a:t>of employees are disengaged</a:t>
            </a:r>
            <a:endParaRPr lang="en-US" dirty="0">
              <a:solidFill>
                <a:srgbClr val="00009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elvetica Light"/>
              <a:cs typeface="Helvetica Light"/>
            </a:endParaRPr>
          </a:p>
          <a:p>
            <a:pPr marL="285750" indent="-285750">
              <a:lnSpc>
                <a:spcPct val="140000"/>
              </a:lnSpc>
              <a:buFont typeface="Courier New"/>
              <a:buChar char="o"/>
            </a:pPr>
            <a:endParaRPr lang="en-US" b="1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11" name="Picture 10" descr="kodak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19600"/>
            <a:ext cx="844281" cy="762000"/>
          </a:xfrm>
          <a:prstGeom prst="rect">
            <a:avLst/>
          </a:prstGeom>
        </p:spPr>
      </p:pic>
      <p:pic>
        <p:nvPicPr>
          <p:cNvPr id="16" name="Picture 15" descr="blackberry-logo_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257800"/>
            <a:ext cx="1828800" cy="844062"/>
          </a:xfrm>
          <a:prstGeom prst="rect">
            <a:avLst/>
          </a:prstGeom>
        </p:spPr>
      </p:pic>
      <p:pic>
        <p:nvPicPr>
          <p:cNvPr id="17" name="Picture 16" descr="compaq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33800"/>
            <a:ext cx="1676400" cy="326058"/>
          </a:xfrm>
          <a:prstGeom prst="rect">
            <a:avLst/>
          </a:prstGeom>
        </p:spPr>
      </p:pic>
      <p:pic>
        <p:nvPicPr>
          <p:cNvPr id="18" name="Picture 17" descr="border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95800"/>
            <a:ext cx="1295400" cy="4329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81400" y="3581400"/>
            <a:ext cx="0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Workplace Issues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685800"/>
            <a:ext cx="8532938" cy="434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Rapid Change</a:t>
            </a:r>
          </a:p>
          <a:p>
            <a:pPr>
              <a:lnSpc>
                <a:spcPct val="140000"/>
              </a:lnSpc>
            </a:pPr>
            <a:endParaRPr lang="en-US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40000"/>
              </a:lnSpc>
            </a:pPr>
            <a:endParaRPr lang="en-US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Complacency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Entitlement 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Bound by tradition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Inability to adapt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Lack of engagement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Insufficient interaction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Loss of talent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635" y="1905000"/>
            <a:ext cx="5782365" cy="391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Change in the Economy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762000"/>
            <a:ext cx="8532938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2008 - The Great Recession</a:t>
            </a:r>
          </a:p>
          <a:p>
            <a:pPr>
              <a:lnSpc>
                <a:spcPct val="110000"/>
              </a:lnSpc>
            </a:pPr>
            <a:r>
              <a:rPr lang="en-US" sz="3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	</a:t>
            </a:r>
            <a:r>
              <a:rPr lang="en-US" sz="3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  things change…</a:t>
            </a:r>
          </a:p>
          <a:p>
            <a:pPr>
              <a:lnSpc>
                <a:spcPct val="110000"/>
              </a:lnSpc>
            </a:pPr>
            <a:endParaRPr lang="en-US" sz="3200" dirty="0" smtClean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114800"/>
            <a:ext cx="153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Insert chart ….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Stock market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162800" cy="4237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Post Recession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02" y="838200"/>
            <a:ext cx="6781800" cy="389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</a:t>
            </a: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 The Collaborative Economy</a:t>
            </a:r>
          </a:p>
          <a:p>
            <a:pPr>
              <a:lnSpc>
                <a:spcPct val="110000"/>
              </a:lnSpc>
            </a:pPr>
            <a:endParaRPr lang="en-US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 lvl="1"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Exponential Change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Moore’s Law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Leveraged social networks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Integrated technology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Agile – rapid change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Captures latent value</a:t>
            </a:r>
          </a:p>
        </p:txBody>
      </p:sp>
      <p:pic>
        <p:nvPicPr>
          <p:cNvPr id="2" name="Picture 1" descr="Figure2-The-Law-of-Disrup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89" y="1752600"/>
            <a:ext cx="4337911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5410200"/>
            <a:ext cx="3429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Exponential Valuations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5-08-02 at 2.2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5" y="914400"/>
            <a:ext cx="9144000" cy="498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Case4Space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774601"/>
            <a:ext cx="8532938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Drivers that affect performance: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Choice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Interaction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Engagement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14" y="2819399"/>
            <a:ext cx="2022765" cy="3048001"/>
          </a:xfrm>
          <a:prstGeom prst="rect">
            <a:avLst/>
          </a:prstGeom>
        </p:spPr>
      </p:pic>
      <p:pic>
        <p:nvPicPr>
          <p:cNvPr id="9" name="Picture 8" descr="IMG_592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5486400" cy="411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6405138"/>
            <a:ext cx="474173" cy="41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462" y="152400"/>
            <a:ext cx="8532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Light"/>
                <a:cs typeface="Helvetica Light"/>
              </a:rPr>
              <a:t>Talent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29399"/>
            <a:ext cx="304800" cy="0"/>
          </a:xfrm>
          <a:prstGeom prst="line">
            <a:avLst/>
          </a:prstGeom>
          <a:ln w="38100" cmpd="sng">
            <a:solidFill>
              <a:srgbClr val="F9C5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1524000"/>
            <a:ext cx="3886200" cy="357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WAR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for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TALENT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is on</a:t>
            </a:r>
          </a:p>
          <a:p>
            <a:pPr>
              <a:lnSpc>
                <a:spcPct val="110000"/>
              </a:lnSpc>
            </a:pP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The performance of your business is dependent upon the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quality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/>
                <a:cs typeface="Helvetica"/>
              </a:rPr>
              <a:t> of your 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people</a:t>
            </a:r>
            <a:endParaRPr lang="en-US" sz="20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000" b="1" dirty="0" smtClean="0">
              <a:solidFill>
                <a:prstClr val="black">
                  <a:lumMod val="65000"/>
                  <a:lumOff val="35000"/>
                </a:prstClr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latin typeface="Helvetica Light"/>
              <a:cs typeface="Helvetica Light"/>
            </a:endParaRPr>
          </a:p>
        </p:txBody>
      </p:sp>
      <p:pic>
        <p:nvPicPr>
          <p:cNvPr id="3" name="Picture 2" descr="the-only-easy-day-was-yesterday-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3744686" cy="436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6308986"/>
            <a:ext cx="1524000" cy="4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6280</TotalTime>
  <Words>357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Office Theme</vt:lpstr>
      <vt:lpstr>1_Office Theme</vt:lpstr>
      <vt:lpstr>3_Office Theme</vt:lpstr>
      <vt:lpstr>4_Office Theme</vt:lpstr>
      <vt:lpstr>7_Office Theme</vt:lpstr>
      <vt:lpstr>8_Office Theme</vt:lpstr>
      <vt:lpstr>10_Office Theme</vt:lpstr>
      <vt:lpstr>12_Office Theme</vt:lpstr>
      <vt:lpstr>14_Office Theme</vt:lpstr>
      <vt:lpstr>15_Office Theme</vt:lpstr>
      <vt:lpstr>16_Office Theme</vt:lpstr>
      <vt:lpstr>18_Office Theme</vt:lpstr>
      <vt:lpstr>21_Office Theme</vt:lpstr>
      <vt:lpstr>25_Office Theme</vt:lpstr>
      <vt:lpstr>27_Office Theme</vt:lpstr>
      <vt:lpstr>29_Office Theme</vt:lpstr>
      <vt:lpstr>The New Economy, Change &amp; the Workplace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Thompson</dc:creator>
  <cp:lastModifiedBy>Sheila Favuzza</cp:lastModifiedBy>
  <cp:revision>22</cp:revision>
  <dcterms:created xsi:type="dcterms:W3CDTF">2014-08-26T13:50:07Z</dcterms:created>
  <dcterms:modified xsi:type="dcterms:W3CDTF">2015-09-23T16:58:49Z</dcterms:modified>
</cp:coreProperties>
</file>