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 id="2147483670" r:id="rId2"/>
    <p:sldMasterId id="2147483695" r:id="rId3"/>
    <p:sldMasterId id="2147483708" r:id="rId4"/>
    <p:sldMasterId id="2147483735" r:id="rId5"/>
  </p:sldMasterIdLst>
  <p:notesMasterIdLst>
    <p:notesMasterId r:id="rId70"/>
  </p:notesMasterIdLst>
  <p:handoutMasterIdLst>
    <p:handoutMasterId r:id="rId71"/>
  </p:handoutMasterIdLst>
  <p:sldIdLst>
    <p:sldId id="678" r:id="rId6"/>
    <p:sldId id="577" r:id="rId7"/>
    <p:sldId id="679" r:id="rId8"/>
    <p:sldId id="651" r:id="rId9"/>
    <p:sldId id="578" r:id="rId10"/>
    <p:sldId id="545" r:id="rId11"/>
    <p:sldId id="546" r:id="rId12"/>
    <p:sldId id="661" r:id="rId13"/>
    <p:sldId id="487" r:id="rId14"/>
    <p:sldId id="558" r:id="rId15"/>
    <p:sldId id="550" r:id="rId16"/>
    <p:sldId id="559" r:id="rId17"/>
    <p:sldId id="561" r:id="rId18"/>
    <p:sldId id="562" r:id="rId19"/>
    <p:sldId id="563" r:id="rId20"/>
    <p:sldId id="649" r:id="rId21"/>
    <p:sldId id="552" r:id="rId22"/>
    <p:sldId id="555" r:id="rId23"/>
    <p:sldId id="652" r:id="rId24"/>
    <p:sldId id="586" r:id="rId25"/>
    <p:sldId id="650" r:id="rId26"/>
    <p:sldId id="662" r:id="rId27"/>
    <p:sldId id="663" r:id="rId28"/>
    <p:sldId id="664" r:id="rId29"/>
    <p:sldId id="665" r:id="rId30"/>
    <p:sldId id="593" r:id="rId31"/>
    <p:sldId id="666" r:id="rId32"/>
    <p:sldId id="669" r:id="rId33"/>
    <p:sldId id="675" r:id="rId34"/>
    <p:sldId id="676" r:id="rId35"/>
    <p:sldId id="677" r:id="rId36"/>
    <p:sldId id="670" r:id="rId37"/>
    <p:sldId id="671" r:id="rId38"/>
    <p:sldId id="615" r:id="rId39"/>
    <p:sldId id="618" r:id="rId40"/>
    <p:sldId id="619" r:id="rId41"/>
    <p:sldId id="631" r:id="rId42"/>
    <p:sldId id="620" r:id="rId43"/>
    <p:sldId id="621" r:id="rId44"/>
    <p:sldId id="622" r:id="rId45"/>
    <p:sldId id="623" r:id="rId46"/>
    <p:sldId id="624" r:id="rId47"/>
    <p:sldId id="625" r:id="rId48"/>
    <p:sldId id="626" r:id="rId49"/>
    <p:sldId id="627" r:id="rId50"/>
    <p:sldId id="630" r:id="rId51"/>
    <p:sldId id="628" r:id="rId52"/>
    <p:sldId id="617" r:id="rId53"/>
    <p:sldId id="629" r:id="rId54"/>
    <p:sldId id="632" r:id="rId55"/>
    <p:sldId id="633" r:id="rId56"/>
    <p:sldId id="645" r:id="rId57"/>
    <p:sldId id="648" r:id="rId58"/>
    <p:sldId id="565" r:id="rId59"/>
    <p:sldId id="635" r:id="rId60"/>
    <p:sldId id="653" r:id="rId61"/>
    <p:sldId id="654" r:id="rId62"/>
    <p:sldId id="655" r:id="rId63"/>
    <p:sldId id="656" r:id="rId64"/>
    <p:sldId id="657" r:id="rId65"/>
    <p:sldId id="658" r:id="rId66"/>
    <p:sldId id="660" r:id="rId67"/>
    <p:sldId id="659" r:id="rId68"/>
    <p:sldId id="646" r:id="rId69"/>
  </p:sldIdLst>
  <p:sldSz cx="9144000" cy="6858000" type="screen4x3"/>
  <p:notesSz cx="6858000" cy="91074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8">
          <p15:clr>
            <a:srgbClr val="A4A3A4"/>
          </p15:clr>
        </p15:guide>
        <p15:guide id="2" pos="2880">
          <p15:clr>
            <a:srgbClr val="A4A3A4"/>
          </p15:clr>
        </p15:guide>
      </p15:sldGuideLst>
    </p:ext>
    <p:ext uri="{2D200454-40CA-4A62-9FC3-DE9A4176ACB9}">
      <p15:notesGuideLst xmlns:p15="http://schemas.microsoft.com/office/powerpoint/2012/main">
        <p15:guide id="1" orient="horz" pos="286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003399"/>
    <a:srgbClr val="22C41A"/>
    <a:srgbClr val="1BBB73"/>
    <a:srgbClr val="12C49A"/>
    <a:srgbClr val="15AB15"/>
    <a:srgbClr val="003366"/>
    <a:srgbClr val="000066"/>
    <a:srgbClr val="FF9900"/>
    <a:srgbClr val="00A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6917" autoAdjust="0"/>
  </p:normalViewPr>
  <p:slideViewPr>
    <p:cSldViewPr snapToGrid="0">
      <p:cViewPr varScale="1">
        <p:scale>
          <a:sx n="47" d="100"/>
          <a:sy n="47" d="100"/>
        </p:scale>
        <p:origin x="1188" y="40"/>
      </p:cViewPr>
      <p:guideLst>
        <p:guide orient="horz" pos="2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napToGrid="0">
      <p:cViewPr>
        <p:scale>
          <a:sx n="66" d="100"/>
          <a:sy n="66" d="100"/>
        </p:scale>
        <p:origin x="-2294" y="835"/>
      </p:cViewPr>
      <p:guideLst>
        <p:guide orient="horz" pos="2869"/>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 Type="http://schemas.openxmlformats.org/officeDocument/2006/relationships/slide" Target="slides/slide2.xml"/><Relationship Id="rId71"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a:solidFill>
          <a:schemeClr val="accent3">
            <a:lumMod val="50000"/>
          </a:schemeClr>
        </a:solidFill>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a:solidFill>
          <a:srgbClr val="003399"/>
        </a:solidFill>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a:solidFill>
          <a:schemeClr val="accent4">
            <a:lumMod val="75000"/>
          </a:schemeClr>
        </a:solidFill>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a:gradFill flip="none" rotWithShape="0">
          <a:gsLst>
            <a:gs pos="0">
              <a:srgbClr val="339933">
                <a:shade val="30000"/>
                <a:satMod val="115000"/>
              </a:srgbClr>
            </a:gs>
            <a:gs pos="50000">
              <a:srgbClr val="339933">
                <a:shade val="67500"/>
                <a:satMod val="115000"/>
              </a:srgbClr>
            </a:gs>
            <a:gs pos="100000">
              <a:srgbClr val="339933">
                <a:shade val="100000"/>
                <a:satMod val="115000"/>
              </a:srgbClr>
            </a:gs>
          </a:gsLst>
          <a:lin ang="13500000" scaled="1"/>
          <a:tileRect/>
        </a:gradFill>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3500000" scaled="1"/>
          <a:tileRect/>
        </a:gradFill>
      </dgm:spPr>
      <dgm:t>
        <a:bodyPr/>
        <a:lstStyle/>
        <a:p>
          <a:r>
            <a:rPr lang="en-US" b="1" dirty="0" smtClean="0"/>
            <a:t>Walk in the shoes of the other person who would be an ally</a:t>
          </a:r>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a:gradFill flip="none" rotWithShape="0">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3500000" scaled="1"/>
          <a:tileRect/>
        </a:gradFill>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7864" custLinFactNeighborX="1412" custLinFactNeighborY="-570"/>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BB6958C6-BF49-49F3-8A79-2446278200A5}" srcId="{8454BD2A-4912-4887-BEBF-1DA80111A877}" destId="{2591739D-BF9E-4426-B856-273CE7704964}" srcOrd="0" destOrd="0" parTransId="{7DECFB1C-3D4D-408A-81C8-42CB7C6BC383}" sibTransId="{D78B6A4B-6A2C-4050-B83B-9CB42AA0B248}"/>
    <dgm:cxn modelId="{1EAF343E-1C42-4714-B30C-99F0FE1B161B}" type="presOf" srcId="{31FC7C34-576A-4EB5-BB76-6D1504E05496}" destId="{7D9CA807-AB26-4211-8B6D-2AADBA2917B2}" srcOrd="0" destOrd="0" presId="urn:microsoft.com/office/officeart/2005/8/layout/hProcess9"/>
    <dgm:cxn modelId="{171554FC-7648-4D9B-9ADB-56EC7CA77A72}" type="presOf" srcId="{8454BD2A-4912-4887-BEBF-1DA80111A877}" destId="{42B20282-0140-40E5-B247-409E9D7D1B50}" srcOrd="0" destOrd="0" presId="urn:microsoft.com/office/officeart/2005/8/layout/hProcess9"/>
    <dgm:cxn modelId="{E3D7009F-8EAB-4A21-8C1D-C652FDAE8275}" type="presOf" srcId="{37DFAC4A-8273-4116-886B-738A351446A3}" destId="{DC8558DF-620A-460E-94A3-9BE5C1F8722F}" srcOrd="0" destOrd="0" presId="urn:microsoft.com/office/officeart/2005/8/layout/hProcess9"/>
    <dgm:cxn modelId="{270C4FD2-AC93-4210-890E-A19FF97FC475}" type="presOf" srcId="{3E2FDB84-9B78-4C00-B722-6F762EA85805}" destId="{31DF71AC-80B1-4E5E-A0D1-B63AF597A110}" srcOrd="0" destOrd="0" presId="urn:microsoft.com/office/officeart/2005/8/layout/hProcess9"/>
    <dgm:cxn modelId="{99669F39-0E03-4AB8-92B2-ABFF30AB50E4}" srcId="{8454BD2A-4912-4887-BEBF-1DA80111A877}" destId="{2010E569-D778-492C-B301-54856AC6DB00}" srcOrd="1" destOrd="0" parTransId="{B126D2AB-7A78-4386-B8BE-0BE70B06A977}" sibTransId="{901E69EB-D1FA-48BA-BBF6-1A1500893578}"/>
    <dgm:cxn modelId="{45B21E8C-0CEA-4686-A34A-752D9167708B}" srcId="{8454BD2A-4912-4887-BEBF-1DA80111A877}" destId="{3E2FDB84-9B78-4C00-B722-6F762EA85805}" srcOrd="3" destOrd="0" parTransId="{4A08B657-4E5C-4A3B-9AC0-E642D5C18B2D}" sibTransId="{11AE38E4-8B89-4202-913A-50478877AC9F}"/>
    <dgm:cxn modelId="{2F13F136-CEA6-4504-A856-4B2C7CA8BC62}" type="presOf" srcId="{2010E569-D778-492C-B301-54856AC6DB00}" destId="{BF161AAA-E6A9-438B-9912-C57686B8F0D5}"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5138056F-9090-4B8F-8077-A7ED126C030F}" type="presOf" srcId="{2591739D-BF9E-4426-B856-273CE7704964}" destId="{1C58E0ED-4F27-4CC8-B9ED-087F7C4AC80E}" srcOrd="0" destOrd="0" presId="urn:microsoft.com/office/officeart/2005/8/layout/hProcess9"/>
    <dgm:cxn modelId="{7C82FBB0-28C6-43C8-89C4-F5CAC65249C6}" type="presOf" srcId="{89A231CA-6A77-4A0A-8343-1ACA615DCE4E}" destId="{32F62F9E-6DC0-4FBF-9842-023F50FBD1A5}"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7B8D70E2-32DE-4F3B-BC62-E96FACA428A6}" srcId="{8454BD2A-4912-4887-BEBF-1DA80111A877}" destId="{89A231CA-6A77-4A0A-8343-1ACA615DCE4E}" srcOrd="4" destOrd="0" parTransId="{8F75AE4A-4133-4BCC-9658-CDCCE8865C4F}" sibTransId="{6E932EF8-DBF5-4A59-974F-7743DE0159F0}"/>
    <dgm:cxn modelId="{E550B66A-CA55-4BB4-98AA-6CAD1B601ABF}" type="presParOf" srcId="{42B20282-0140-40E5-B247-409E9D7D1B50}" destId="{A5B8BD64-198D-4E92-B734-412EEFFDEC21}" srcOrd="0" destOrd="0" presId="urn:microsoft.com/office/officeart/2005/8/layout/hProcess9"/>
    <dgm:cxn modelId="{07C07AEC-0CB1-4AED-A4FB-806CB7A801E3}" type="presParOf" srcId="{42B20282-0140-40E5-B247-409E9D7D1B50}" destId="{089822D7-A1BB-4A27-976F-FD939479EDDE}" srcOrd="1" destOrd="0" presId="urn:microsoft.com/office/officeart/2005/8/layout/hProcess9"/>
    <dgm:cxn modelId="{79BE8643-D376-48A2-BF03-927638883475}" type="presParOf" srcId="{089822D7-A1BB-4A27-976F-FD939479EDDE}" destId="{1C58E0ED-4F27-4CC8-B9ED-087F7C4AC80E}" srcOrd="0" destOrd="0" presId="urn:microsoft.com/office/officeart/2005/8/layout/hProcess9"/>
    <dgm:cxn modelId="{C2B110FE-544F-4E88-8B65-01940ED60620}" type="presParOf" srcId="{089822D7-A1BB-4A27-976F-FD939479EDDE}" destId="{3EC8CF0D-615A-43C3-8C65-A39193A0F32B}" srcOrd="1" destOrd="0" presId="urn:microsoft.com/office/officeart/2005/8/layout/hProcess9"/>
    <dgm:cxn modelId="{6535409D-2A75-4160-ADC0-9DAA6A8E9F53}" type="presParOf" srcId="{089822D7-A1BB-4A27-976F-FD939479EDDE}" destId="{BF161AAA-E6A9-438B-9912-C57686B8F0D5}" srcOrd="2" destOrd="0" presId="urn:microsoft.com/office/officeart/2005/8/layout/hProcess9"/>
    <dgm:cxn modelId="{60CFC822-C293-4554-8D53-37972BCCCAA4}" type="presParOf" srcId="{089822D7-A1BB-4A27-976F-FD939479EDDE}" destId="{8D4E498E-F0B0-440F-92D6-8CC1E4BB3DF5}" srcOrd="3" destOrd="0" presId="urn:microsoft.com/office/officeart/2005/8/layout/hProcess9"/>
    <dgm:cxn modelId="{0AC6E2C6-6064-4A81-8397-BFB37F2DFA7E}" type="presParOf" srcId="{089822D7-A1BB-4A27-976F-FD939479EDDE}" destId="{7D9CA807-AB26-4211-8B6D-2AADBA2917B2}" srcOrd="4" destOrd="0" presId="urn:microsoft.com/office/officeart/2005/8/layout/hProcess9"/>
    <dgm:cxn modelId="{61E89D16-BE31-44BB-B794-95E1C3DAA2AF}" type="presParOf" srcId="{089822D7-A1BB-4A27-976F-FD939479EDDE}" destId="{0C07ACC5-ED50-497B-B6F6-36F3BEF2FF63}" srcOrd="5" destOrd="0" presId="urn:microsoft.com/office/officeart/2005/8/layout/hProcess9"/>
    <dgm:cxn modelId="{D593CD99-8FFB-422D-B71D-6B5F19366CB6}" type="presParOf" srcId="{089822D7-A1BB-4A27-976F-FD939479EDDE}" destId="{31DF71AC-80B1-4E5E-A0D1-B63AF597A110}" srcOrd="6" destOrd="0" presId="urn:microsoft.com/office/officeart/2005/8/layout/hProcess9"/>
    <dgm:cxn modelId="{7832CE5B-27D0-4F69-99DE-076E2B0A5AD9}" type="presParOf" srcId="{089822D7-A1BB-4A27-976F-FD939479EDDE}" destId="{F988FD87-78E2-4C7F-B220-EE4F123936DA}" srcOrd="7" destOrd="0" presId="urn:microsoft.com/office/officeart/2005/8/layout/hProcess9"/>
    <dgm:cxn modelId="{EEBD1F9A-C27F-417C-B8EB-B9E8B297C6B9}" type="presParOf" srcId="{089822D7-A1BB-4A27-976F-FD939479EDDE}" destId="{32F62F9E-6DC0-4FBF-9842-023F50FBD1A5}" srcOrd="8" destOrd="0" presId="urn:microsoft.com/office/officeart/2005/8/layout/hProcess9"/>
    <dgm:cxn modelId="{77721B4B-04B8-4840-B4F6-1FF819B2C58D}" type="presParOf" srcId="{089822D7-A1BB-4A27-976F-FD939479EDDE}" destId="{925D770A-8F06-40BE-BB33-0563F276A76B}" srcOrd="9" destOrd="0" presId="urn:microsoft.com/office/officeart/2005/8/layout/hProcess9"/>
    <dgm:cxn modelId="{D156A64C-BA09-49CF-B180-C71F61D32F96}"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accent1_5" csCatId="accent1"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a:t>
          </a:r>
        </a:p>
        <a:p>
          <a:r>
            <a:rPr lang="en-US" b="1" dirty="0" smtClean="0"/>
            <a:t>who would be your ally</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60E5EE9D-E435-4053-9391-53852DA8864E}" type="presOf" srcId="{31FC7C34-576A-4EB5-BB76-6D1504E05496}" destId="{7D9CA807-AB26-4211-8B6D-2AADBA2917B2}" srcOrd="0" destOrd="0" presId="urn:microsoft.com/office/officeart/2005/8/layout/hProcess9"/>
    <dgm:cxn modelId="{2DC671E4-47BD-423D-A813-D706DA1857FF}" type="presOf" srcId="{3E2FDB84-9B78-4C00-B722-6F762EA85805}" destId="{31DF71AC-80B1-4E5E-A0D1-B63AF597A110}" srcOrd="0" destOrd="0" presId="urn:microsoft.com/office/officeart/2005/8/layout/hProcess9"/>
    <dgm:cxn modelId="{875DFC62-7FC4-445E-B404-5F704ACAA319}" type="presOf" srcId="{37DFAC4A-8273-4116-886B-738A351446A3}" destId="{DC8558DF-620A-460E-94A3-9BE5C1F8722F}"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DBDD9948-8FB1-42CA-B9AD-6534B5835628}" type="presOf" srcId="{89A231CA-6A77-4A0A-8343-1ACA615DCE4E}" destId="{32F62F9E-6DC0-4FBF-9842-023F50FBD1A5}" srcOrd="0" destOrd="0" presId="urn:microsoft.com/office/officeart/2005/8/layout/hProcess9"/>
    <dgm:cxn modelId="{0ABE2289-873A-4B57-97B9-9EB693023B8A}" type="presOf" srcId="{2010E569-D778-492C-B301-54856AC6DB00}" destId="{BF161AAA-E6A9-438B-9912-C57686B8F0D5}" srcOrd="0" destOrd="0" presId="urn:microsoft.com/office/officeart/2005/8/layout/hProcess9"/>
    <dgm:cxn modelId="{BB6958C6-BF49-49F3-8A79-2446278200A5}" srcId="{8454BD2A-4912-4887-BEBF-1DA80111A877}" destId="{2591739D-BF9E-4426-B856-273CE7704964}" srcOrd="0" destOrd="0" parTransId="{7DECFB1C-3D4D-408A-81C8-42CB7C6BC383}" sibTransId="{D78B6A4B-6A2C-4050-B83B-9CB42AA0B248}"/>
    <dgm:cxn modelId="{45B21E8C-0CEA-4686-A34A-752D9167708B}" srcId="{8454BD2A-4912-4887-BEBF-1DA80111A877}" destId="{3E2FDB84-9B78-4C00-B722-6F762EA85805}" srcOrd="3" destOrd="0" parTransId="{4A08B657-4E5C-4A3B-9AC0-E642D5C18B2D}" sibTransId="{11AE38E4-8B89-4202-913A-50478877AC9F}"/>
    <dgm:cxn modelId="{886C98FF-F206-4D98-9DA5-8E7F361E4B64}" type="presOf" srcId="{8454BD2A-4912-4887-BEBF-1DA80111A877}" destId="{42B20282-0140-40E5-B247-409E9D7D1B50}"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85BEDDB2-46E1-4B6C-A14E-75CCB2A9EDF7}" type="presOf" srcId="{2591739D-BF9E-4426-B856-273CE7704964}" destId="{1C58E0ED-4F27-4CC8-B9ED-087F7C4AC80E}"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4509BD35-3740-41D4-8505-3250744D219E}" type="presParOf" srcId="{42B20282-0140-40E5-B247-409E9D7D1B50}" destId="{A5B8BD64-198D-4E92-B734-412EEFFDEC21}" srcOrd="0" destOrd="0" presId="urn:microsoft.com/office/officeart/2005/8/layout/hProcess9"/>
    <dgm:cxn modelId="{F0F432F2-A24B-4AF9-8D81-C6E00C37710A}" type="presParOf" srcId="{42B20282-0140-40E5-B247-409E9D7D1B50}" destId="{089822D7-A1BB-4A27-976F-FD939479EDDE}" srcOrd="1" destOrd="0" presId="urn:microsoft.com/office/officeart/2005/8/layout/hProcess9"/>
    <dgm:cxn modelId="{FC39C74E-25EB-4398-B531-88F4809470A3}" type="presParOf" srcId="{089822D7-A1BB-4A27-976F-FD939479EDDE}" destId="{1C58E0ED-4F27-4CC8-B9ED-087F7C4AC80E}" srcOrd="0" destOrd="0" presId="urn:microsoft.com/office/officeart/2005/8/layout/hProcess9"/>
    <dgm:cxn modelId="{2FB75F5B-5396-4443-88D8-0EFC3D08D729}" type="presParOf" srcId="{089822D7-A1BB-4A27-976F-FD939479EDDE}" destId="{3EC8CF0D-615A-43C3-8C65-A39193A0F32B}" srcOrd="1" destOrd="0" presId="urn:microsoft.com/office/officeart/2005/8/layout/hProcess9"/>
    <dgm:cxn modelId="{E505F88C-A8B5-4103-8CC7-C4D133DED3EA}" type="presParOf" srcId="{089822D7-A1BB-4A27-976F-FD939479EDDE}" destId="{BF161AAA-E6A9-438B-9912-C57686B8F0D5}" srcOrd="2" destOrd="0" presId="urn:microsoft.com/office/officeart/2005/8/layout/hProcess9"/>
    <dgm:cxn modelId="{628F7F5A-2D60-413F-984D-0DE3FAFC8494}" type="presParOf" srcId="{089822D7-A1BB-4A27-976F-FD939479EDDE}" destId="{8D4E498E-F0B0-440F-92D6-8CC1E4BB3DF5}" srcOrd="3" destOrd="0" presId="urn:microsoft.com/office/officeart/2005/8/layout/hProcess9"/>
    <dgm:cxn modelId="{198D6E21-492A-427F-BFEE-E6999FE7D971}" type="presParOf" srcId="{089822D7-A1BB-4A27-976F-FD939479EDDE}" destId="{7D9CA807-AB26-4211-8B6D-2AADBA2917B2}" srcOrd="4" destOrd="0" presId="urn:microsoft.com/office/officeart/2005/8/layout/hProcess9"/>
    <dgm:cxn modelId="{1FF13CD7-208E-475F-B2F8-D9FB927F06C5}" type="presParOf" srcId="{089822D7-A1BB-4A27-976F-FD939479EDDE}" destId="{0C07ACC5-ED50-497B-B6F6-36F3BEF2FF63}" srcOrd="5" destOrd="0" presId="urn:microsoft.com/office/officeart/2005/8/layout/hProcess9"/>
    <dgm:cxn modelId="{BF795F9D-FB0C-4D56-9C91-4D8A8081963D}" type="presParOf" srcId="{089822D7-A1BB-4A27-976F-FD939479EDDE}" destId="{31DF71AC-80B1-4E5E-A0D1-B63AF597A110}" srcOrd="6" destOrd="0" presId="urn:microsoft.com/office/officeart/2005/8/layout/hProcess9"/>
    <dgm:cxn modelId="{161EF38F-3619-4FFA-9EFE-2DE053EB9F4D}" type="presParOf" srcId="{089822D7-A1BB-4A27-976F-FD939479EDDE}" destId="{F988FD87-78E2-4C7F-B220-EE4F123936DA}" srcOrd="7" destOrd="0" presId="urn:microsoft.com/office/officeart/2005/8/layout/hProcess9"/>
    <dgm:cxn modelId="{975839A8-7BD3-444B-94DA-106DAD83EA34}" type="presParOf" srcId="{089822D7-A1BB-4A27-976F-FD939479EDDE}" destId="{32F62F9E-6DC0-4FBF-9842-023F50FBD1A5}" srcOrd="8" destOrd="0" presId="urn:microsoft.com/office/officeart/2005/8/layout/hProcess9"/>
    <dgm:cxn modelId="{FDB6F79B-B629-4603-BB24-1E0289CD9A6F}" type="presParOf" srcId="{089822D7-A1BB-4A27-976F-FD939479EDDE}" destId="{925D770A-8F06-40BE-BB33-0563F276A76B}" srcOrd="9" destOrd="0" presId="urn:microsoft.com/office/officeart/2005/8/layout/hProcess9"/>
    <dgm:cxn modelId="{F200AABC-6E90-4470-8C98-AE4D4B757751}"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custT="1"/>
      <dgm:spPr>
        <a:gradFill flip="none" rotWithShape="0">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3500000" scaled="1"/>
          <a:tileRect/>
        </a:gradFill>
      </dgm:spPr>
      <dgm:t>
        <a:bodyPr/>
        <a:lstStyle/>
        <a:p>
          <a:r>
            <a:rPr lang="en-US" sz="1600" b="1" dirty="0" smtClean="0"/>
            <a:t>Assume all are potential allies</a:t>
          </a:r>
          <a:endParaRPr lang="en-US" sz="1600"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 who would be an ally </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custScaleX="143183" custScaleY="173415">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4BBA54C4-67D9-43CE-B952-E06174E5084E}" type="presOf" srcId="{2010E569-D778-492C-B301-54856AC6DB00}" destId="{BF161AAA-E6A9-438B-9912-C57686B8F0D5}" srcOrd="0" destOrd="0" presId="urn:microsoft.com/office/officeart/2005/8/layout/hProcess9"/>
    <dgm:cxn modelId="{0B7C612E-268E-4B3C-B656-0DB34F5ACDD6}" type="presOf" srcId="{8454BD2A-4912-4887-BEBF-1DA80111A877}" destId="{42B20282-0140-40E5-B247-409E9D7D1B50}" srcOrd="0" destOrd="0" presId="urn:microsoft.com/office/officeart/2005/8/layout/hProcess9"/>
    <dgm:cxn modelId="{4B1C074B-FF1E-4672-8C63-3E4DEDA0BC6E}" type="presOf" srcId="{89A231CA-6A77-4A0A-8343-1ACA615DCE4E}" destId="{32F62F9E-6DC0-4FBF-9842-023F50FBD1A5}"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BB6958C6-BF49-49F3-8A79-2446278200A5}" srcId="{8454BD2A-4912-4887-BEBF-1DA80111A877}" destId="{2591739D-BF9E-4426-B856-273CE7704964}" srcOrd="0" destOrd="0" parTransId="{7DECFB1C-3D4D-408A-81C8-42CB7C6BC383}" sibTransId="{D78B6A4B-6A2C-4050-B83B-9CB42AA0B248}"/>
    <dgm:cxn modelId="{9A98096B-9C89-427D-93EA-3AC43C44E099}" type="presOf" srcId="{2591739D-BF9E-4426-B856-273CE7704964}" destId="{1C58E0ED-4F27-4CC8-B9ED-087F7C4AC80E}" srcOrd="0" destOrd="0" presId="urn:microsoft.com/office/officeart/2005/8/layout/hProcess9"/>
    <dgm:cxn modelId="{45B21E8C-0CEA-4686-A34A-752D9167708B}" srcId="{8454BD2A-4912-4887-BEBF-1DA80111A877}" destId="{3E2FDB84-9B78-4C00-B722-6F762EA85805}" srcOrd="3" destOrd="0" parTransId="{4A08B657-4E5C-4A3B-9AC0-E642D5C18B2D}" sibTransId="{11AE38E4-8B89-4202-913A-50478877AC9F}"/>
    <dgm:cxn modelId="{58619D61-BD46-434E-8E4E-4A8790848144}" type="presOf" srcId="{3E2FDB84-9B78-4C00-B722-6F762EA85805}" destId="{31DF71AC-80B1-4E5E-A0D1-B63AF597A110}"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2939EA5A-18D0-4CFE-8B8B-CFE9AA86327F}" type="presOf" srcId="{31FC7C34-576A-4EB5-BB76-6D1504E05496}" destId="{7D9CA807-AB26-4211-8B6D-2AADBA2917B2}"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B8838DC4-5717-43C9-A6DA-25A0F36FBAEF}" type="presOf" srcId="{37DFAC4A-8273-4116-886B-738A351446A3}" destId="{DC8558DF-620A-460E-94A3-9BE5C1F8722F}" srcOrd="0" destOrd="0" presId="urn:microsoft.com/office/officeart/2005/8/layout/hProcess9"/>
    <dgm:cxn modelId="{A4CC765C-542E-410E-92AB-ACA0BC1D2602}" type="presParOf" srcId="{42B20282-0140-40E5-B247-409E9D7D1B50}" destId="{A5B8BD64-198D-4E92-B734-412EEFFDEC21}" srcOrd="0" destOrd="0" presId="urn:microsoft.com/office/officeart/2005/8/layout/hProcess9"/>
    <dgm:cxn modelId="{C9366B07-F334-4AAC-8A20-0F06E9FD81AF}" type="presParOf" srcId="{42B20282-0140-40E5-B247-409E9D7D1B50}" destId="{089822D7-A1BB-4A27-976F-FD939479EDDE}" srcOrd="1" destOrd="0" presId="urn:microsoft.com/office/officeart/2005/8/layout/hProcess9"/>
    <dgm:cxn modelId="{DF55AC07-2BC8-4CDF-B97B-4C4A62E80C76}" type="presParOf" srcId="{089822D7-A1BB-4A27-976F-FD939479EDDE}" destId="{1C58E0ED-4F27-4CC8-B9ED-087F7C4AC80E}" srcOrd="0" destOrd="0" presId="urn:microsoft.com/office/officeart/2005/8/layout/hProcess9"/>
    <dgm:cxn modelId="{425BC62C-9332-43ED-BD48-29D64813D78B}" type="presParOf" srcId="{089822D7-A1BB-4A27-976F-FD939479EDDE}" destId="{3EC8CF0D-615A-43C3-8C65-A39193A0F32B}" srcOrd="1" destOrd="0" presId="urn:microsoft.com/office/officeart/2005/8/layout/hProcess9"/>
    <dgm:cxn modelId="{C3214279-CF66-49CD-AF92-AFBCCE0AE016}" type="presParOf" srcId="{089822D7-A1BB-4A27-976F-FD939479EDDE}" destId="{BF161AAA-E6A9-438B-9912-C57686B8F0D5}" srcOrd="2" destOrd="0" presId="urn:microsoft.com/office/officeart/2005/8/layout/hProcess9"/>
    <dgm:cxn modelId="{3A905118-A8DD-44F3-9840-4948E74BE945}" type="presParOf" srcId="{089822D7-A1BB-4A27-976F-FD939479EDDE}" destId="{8D4E498E-F0B0-440F-92D6-8CC1E4BB3DF5}" srcOrd="3" destOrd="0" presId="urn:microsoft.com/office/officeart/2005/8/layout/hProcess9"/>
    <dgm:cxn modelId="{65F6CDE1-7992-4EF7-BFA5-DAFE3CF68B55}" type="presParOf" srcId="{089822D7-A1BB-4A27-976F-FD939479EDDE}" destId="{7D9CA807-AB26-4211-8B6D-2AADBA2917B2}" srcOrd="4" destOrd="0" presId="urn:microsoft.com/office/officeart/2005/8/layout/hProcess9"/>
    <dgm:cxn modelId="{2D0FCC85-B0A6-4733-8292-108EC4CC4843}" type="presParOf" srcId="{089822D7-A1BB-4A27-976F-FD939479EDDE}" destId="{0C07ACC5-ED50-497B-B6F6-36F3BEF2FF63}" srcOrd="5" destOrd="0" presId="urn:microsoft.com/office/officeart/2005/8/layout/hProcess9"/>
    <dgm:cxn modelId="{951231A0-D343-496F-8834-4EE150DB95AE}" type="presParOf" srcId="{089822D7-A1BB-4A27-976F-FD939479EDDE}" destId="{31DF71AC-80B1-4E5E-A0D1-B63AF597A110}" srcOrd="6" destOrd="0" presId="urn:microsoft.com/office/officeart/2005/8/layout/hProcess9"/>
    <dgm:cxn modelId="{65DE5F61-50A7-4EC0-B5FE-7AC896BAEDE5}" type="presParOf" srcId="{089822D7-A1BB-4A27-976F-FD939479EDDE}" destId="{F988FD87-78E2-4C7F-B220-EE4F123936DA}" srcOrd="7" destOrd="0" presId="urn:microsoft.com/office/officeart/2005/8/layout/hProcess9"/>
    <dgm:cxn modelId="{12988228-58EE-46E4-9AE3-060DD1E0CD9B}" type="presParOf" srcId="{089822D7-A1BB-4A27-976F-FD939479EDDE}" destId="{32F62F9E-6DC0-4FBF-9842-023F50FBD1A5}" srcOrd="8" destOrd="0" presId="urn:microsoft.com/office/officeart/2005/8/layout/hProcess9"/>
    <dgm:cxn modelId="{7EE01CAA-D7E3-4252-BBFA-673D46586498}" type="presParOf" srcId="{089822D7-A1BB-4A27-976F-FD939479EDDE}" destId="{925D770A-8F06-40BE-BB33-0563F276A76B}" srcOrd="9" destOrd="0" presId="urn:microsoft.com/office/officeart/2005/8/layout/hProcess9"/>
    <dgm:cxn modelId="{8BEEDE53-2407-4438-BCCA-22E24AE4ACEA}"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custT="1"/>
      <dgm:spPr>
        <a:solidFill>
          <a:srgbClr val="339933"/>
        </a:solidFill>
      </dgm:spPr>
      <dgm:t>
        <a:bodyPr/>
        <a:lstStyle/>
        <a:p>
          <a:r>
            <a:rPr lang="en-US" sz="1800" b="1" dirty="0" smtClean="0"/>
            <a:t>Clarify your goals and priorities</a:t>
          </a:r>
          <a:endParaRPr lang="en-US" sz="1800"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 who would be an ally</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7864" custLinFactNeighborX="2256" custLinFactNeighborY="9691"/>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custScaleX="137579" custScaleY="157349" custLinFactNeighborX="-41698" custLinFactNeighborY="-2503">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ACE352FB-0A2C-43A4-A4D2-9A33CD544B58}" type="presOf" srcId="{37DFAC4A-8273-4116-886B-738A351446A3}" destId="{DC8558DF-620A-460E-94A3-9BE5C1F8722F}" srcOrd="0" destOrd="0" presId="urn:microsoft.com/office/officeart/2005/8/layout/hProcess9"/>
    <dgm:cxn modelId="{D66E03D5-B118-48BA-9F03-10CAEF2E2097}" type="presOf" srcId="{89A231CA-6A77-4A0A-8343-1ACA615DCE4E}" destId="{32F62F9E-6DC0-4FBF-9842-023F50FBD1A5}"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59CEEE21-4480-46A0-ABC0-4E0956F0CDC2}" type="presOf" srcId="{8454BD2A-4912-4887-BEBF-1DA80111A877}" destId="{42B20282-0140-40E5-B247-409E9D7D1B50}" srcOrd="0" destOrd="0" presId="urn:microsoft.com/office/officeart/2005/8/layout/hProcess9"/>
    <dgm:cxn modelId="{BB6958C6-BF49-49F3-8A79-2446278200A5}" srcId="{8454BD2A-4912-4887-BEBF-1DA80111A877}" destId="{2591739D-BF9E-4426-B856-273CE7704964}" srcOrd="0" destOrd="0" parTransId="{7DECFB1C-3D4D-408A-81C8-42CB7C6BC383}" sibTransId="{D78B6A4B-6A2C-4050-B83B-9CB42AA0B248}"/>
    <dgm:cxn modelId="{72000884-A6F3-47DD-B791-CB0966457591}" type="presOf" srcId="{3E2FDB84-9B78-4C00-B722-6F762EA85805}" destId="{31DF71AC-80B1-4E5E-A0D1-B63AF597A110}" srcOrd="0" destOrd="0" presId="urn:microsoft.com/office/officeart/2005/8/layout/hProcess9"/>
    <dgm:cxn modelId="{45B21E8C-0CEA-4686-A34A-752D9167708B}" srcId="{8454BD2A-4912-4887-BEBF-1DA80111A877}" destId="{3E2FDB84-9B78-4C00-B722-6F762EA85805}" srcOrd="3" destOrd="0" parTransId="{4A08B657-4E5C-4A3B-9AC0-E642D5C18B2D}" sibTransId="{11AE38E4-8B89-4202-913A-50478877AC9F}"/>
    <dgm:cxn modelId="{A9848BE4-6A3B-4EA5-B354-D22DFD5F967D}" type="presOf" srcId="{2010E569-D778-492C-B301-54856AC6DB00}" destId="{BF161AAA-E6A9-438B-9912-C57686B8F0D5}"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19AB3B0F-39BC-4BF7-B5FC-8D7169EE05D9}" type="presOf" srcId="{2591739D-BF9E-4426-B856-273CE7704964}" destId="{1C58E0ED-4F27-4CC8-B9ED-087F7C4AC80E}" srcOrd="0" destOrd="0" presId="urn:microsoft.com/office/officeart/2005/8/layout/hProcess9"/>
    <dgm:cxn modelId="{E7C70645-54F3-43B1-8B18-B3CCE9798DD6}" type="presOf" srcId="{31FC7C34-576A-4EB5-BB76-6D1504E05496}" destId="{7D9CA807-AB26-4211-8B6D-2AADBA2917B2}"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8A43CD5B-09CA-4B27-AC59-F0D9B0849D8A}" type="presParOf" srcId="{42B20282-0140-40E5-B247-409E9D7D1B50}" destId="{A5B8BD64-198D-4E92-B734-412EEFFDEC21}" srcOrd="0" destOrd="0" presId="urn:microsoft.com/office/officeart/2005/8/layout/hProcess9"/>
    <dgm:cxn modelId="{AFDB1025-7727-4235-9495-B48BE2595D20}" type="presParOf" srcId="{42B20282-0140-40E5-B247-409E9D7D1B50}" destId="{089822D7-A1BB-4A27-976F-FD939479EDDE}" srcOrd="1" destOrd="0" presId="urn:microsoft.com/office/officeart/2005/8/layout/hProcess9"/>
    <dgm:cxn modelId="{F290F08C-C65D-402F-8EED-3E91032CA564}" type="presParOf" srcId="{089822D7-A1BB-4A27-976F-FD939479EDDE}" destId="{1C58E0ED-4F27-4CC8-B9ED-087F7C4AC80E}" srcOrd="0" destOrd="0" presId="urn:microsoft.com/office/officeart/2005/8/layout/hProcess9"/>
    <dgm:cxn modelId="{76447AF2-C1A0-4DD3-A199-928FB9B4E671}" type="presParOf" srcId="{089822D7-A1BB-4A27-976F-FD939479EDDE}" destId="{3EC8CF0D-615A-43C3-8C65-A39193A0F32B}" srcOrd="1" destOrd="0" presId="urn:microsoft.com/office/officeart/2005/8/layout/hProcess9"/>
    <dgm:cxn modelId="{E92D7210-660F-4712-8605-8BBFC2B6DC7F}" type="presParOf" srcId="{089822D7-A1BB-4A27-976F-FD939479EDDE}" destId="{BF161AAA-E6A9-438B-9912-C57686B8F0D5}" srcOrd="2" destOrd="0" presId="urn:microsoft.com/office/officeart/2005/8/layout/hProcess9"/>
    <dgm:cxn modelId="{31A0D995-D717-49B8-A3FF-88C0D098CF8F}" type="presParOf" srcId="{089822D7-A1BB-4A27-976F-FD939479EDDE}" destId="{8D4E498E-F0B0-440F-92D6-8CC1E4BB3DF5}" srcOrd="3" destOrd="0" presId="urn:microsoft.com/office/officeart/2005/8/layout/hProcess9"/>
    <dgm:cxn modelId="{4366140D-7846-46BC-9CAA-2F981A8B09C2}" type="presParOf" srcId="{089822D7-A1BB-4A27-976F-FD939479EDDE}" destId="{7D9CA807-AB26-4211-8B6D-2AADBA2917B2}" srcOrd="4" destOrd="0" presId="urn:microsoft.com/office/officeart/2005/8/layout/hProcess9"/>
    <dgm:cxn modelId="{ADF24C09-3744-41DC-BFDD-579CB5887037}" type="presParOf" srcId="{089822D7-A1BB-4A27-976F-FD939479EDDE}" destId="{0C07ACC5-ED50-497B-B6F6-36F3BEF2FF63}" srcOrd="5" destOrd="0" presId="urn:microsoft.com/office/officeart/2005/8/layout/hProcess9"/>
    <dgm:cxn modelId="{4542DC68-D54A-4DA1-8004-46236EC85443}" type="presParOf" srcId="{089822D7-A1BB-4A27-976F-FD939479EDDE}" destId="{31DF71AC-80B1-4E5E-A0D1-B63AF597A110}" srcOrd="6" destOrd="0" presId="urn:microsoft.com/office/officeart/2005/8/layout/hProcess9"/>
    <dgm:cxn modelId="{C2CDB5D7-A8D7-4894-94F8-709C75BAB188}" type="presParOf" srcId="{089822D7-A1BB-4A27-976F-FD939479EDDE}" destId="{F988FD87-78E2-4C7F-B220-EE4F123936DA}" srcOrd="7" destOrd="0" presId="urn:microsoft.com/office/officeart/2005/8/layout/hProcess9"/>
    <dgm:cxn modelId="{E5B7E5DF-C639-476E-B430-84FFB40E8CAE}" type="presParOf" srcId="{089822D7-A1BB-4A27-976F-FD939479EDDE}" destId="{32F62F9E-6DC0-4FBF-9842-023F50FBD1A5}" srcOrd="8" destOrd="0" presId="urn:microsoft.com/office/officeart/2005/8/layout/hProcess9"/>
    <dgm:cxn modelId="{D7F0A28B-1E5A-49DC-A5A0-B7521EF3FF27}" type="presParOf" srcId="{089822D7-A1BB-4A27-976F-FD939479EDDE}" destId="{925D770A-8F06-40BE-BB33-0563F276A76B}" srcOrd="9" destOrd="0" presId="urn:microsoft.com/office/officeart/2005/8/layout/hProcess9"/>
    <dgm:cxn modelId="{6995946F-A5BA-4112-AD40-DFD16B1AE55B}"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custT="1"/>
      <dgm:spPr>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3500000" scaled="1"/>
          <a:tileRect/>
        </a:gradFill>
      </dgm:spPr>
      <dgm:t>
        <a:bodyPr/>
        <a:lstStyle/>
        <a:p>
          <a:r>
            <a:rPr lang="en-US" sz="1600" b="1" dirty="0" smtClean="0"/>
            <a:t>Walk in the shoes of the other person who would be an ally </a:t>
          </a:r>
          <a:endParaRPr lang="en-US" sz="1600"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custScaleX="178567" custScaleY="162150">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CFD1D8B5-D50C-4B1B-B4E8-F86255D024CA}" type="presOf" srcId="{8454BD2A-4912-4887-BEBF-1DA80111A877}" destId="{42B20282-0140-40E5-B247-409E9D7D1B50}" srcOrd="0" destOrd="0" presId="urn:microsoft.com/office/officeart/2005/8/layout/hProcess9"/>
    <dgm:cxn modelId="{1570014D-3A74-46E1-97C2-628CF2AAAEB3}" type="presOf" srcId="{3E2FDB84-9B78-4C00-B722-6F762EA85805}" destId="{31DF71AC-80B1-4E5E-A0D1-B63AF597A110}"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BB6958C6-BF49-49F3-8A79-2446278200A5}" srcId="{8454BD2A-4912-4887-BEBF-1DA80111A877}" destId="{2591739D-BF9E-4426-B856-273CE7704964}" srcOrd="0" destOrd="0" parTransId="{7DECFB1C-3D4D-408A-81C8-42CB7C6BC383}" sibTransId="{D78B6A4B-6A2C-4050-B83B-9CB42AA0B248}"/>
    <dgm:cxn modelId="{A6A025B5-9583-4892-AB5B-7BC6C4B16FA9}" type="presOf" srcId="{89A231CA-6A77-4A0A-8343-1ACA615DCE4E}" destId="{32F62F9E-6DC0-4FBF-9842-023F50FBD1A5}" srcOrd="0" destOrd="0" presId="urn:microsoft.com/office/officeart/2005/8/layout/hProcess9"/>
    <dgm:cxn modelId="{45B21E8C-0CEA-4686-A34A-752D9167708B}" srcId="{8454BD2A-4912-4887-BEBF-1DA80111A877}" destId="{3E2FDB84-9B78-4C00-B722-6F762EA85805}" srcOrd="3" destOrd="0" parTransId="{4A08B657-4E5C-4A3B-9AC0-E642D5C18B2D}" sibTransId="{11AE38E4-8B89-4202-913A-50478877AC9F}"/>
    <dgm:cxn modelId="{F6CC70CA-EAF7-4827-9591-BF6BA24FF4A0}" type="presOf" srcId="{2010E569-D778-492C-B301-54856AC6DB00}" destId="{BF161AAA-E6A9-438B-9912-C57686B8F0D5}" srcOrd="0" destOrd="0" presId="urn:microsoft.com/office/officeart/2005/8/layout/hProcess9"/>
    <dgm:cxn modelId="{B050C45B-626E-411B-878C-EC640C655197}" type="presOf" srcId="{2591739D-BF9E-4426-B856-273CE7704964}" destId="{1C58E0ED-4F27-4CC8-B9ED-087F7C4AC80E}" srcOrd="0" destOrd="0" presId="urn:microsoft.com/office/officeart/2005/8/layout/hProcess9"/>
    <dgm:cxn modelId="{EDF185C5-857F-4549-887A-FA6076648F46}" type="presOf" srcId="{31FC7C34-576A-4EB5-BB76-6D1504E05496}" destId="{7D9CA807-AB26-4211-8B6D-2AADBA2917B2}"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792BF54E-639A-416F-8DE6-6DE266117C45}" type="presOf" srcId="{37DFAC4A-8273-4116-886B-738A351446A3}" destId="{DC8558DF-620A-460E-94A3-9BE5C1F8722F}"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4B1413EF-7F04-4900-A322-05C223B5E7D1}" type="presParOf" srcId="{42B20282-0140-40E5-B247-409E9D7D1B50}" destId="{A5B8BD64-198D-4E92-B734-412EEFFDEC21}" srcOrd="0" destOrd="0" presId="urn:microsoft.com/office/officeart/2005/8/layout/hProcess9"/>
    <dgm:cxn modelId="{895FDD6D-E3C4-4C15-B0A4-8839E3BD0CD2}" type="presParOf" srcId="{42B20282-0140-40E5-B247-409E9D7D1B50}" destId="{089822D7-A1BB-4A27-976F-FD939479EDDE}" srcOrd="1" destOrd="0" presId="urn:microsoft.com/office/officeart/2005/8/layout/hProcess9"/>
    <dgm:cxn modelId="{42F41278-B056-49AD-A927-E34F40BFA4CD}" type="presParOf" srcId="{089822D7-A1BB-4A27-976F-FD939479EDDE}" destId="{1C58E0ED-4F27-4CC8-B9ED-087F7C4AC80E}" srcOrd="0" destOrd="0" presId="urn:microsoft.com/office/officeart/2005/8/layout/hProcess9"/>
    <dgm:cxn modelId="{9664541A-2CD9-4D55-9299-8ADD7F82FD86}" type="presParOf" srcId="{089822D7-A1BB-4A27-976F-FD939479EDDE}" destId="{3EC8CF0D-615A-43C3-8C65-A39193A0F32B}" srcOrd="1" destOrd="0" presId="urn:microsoft.com/office/officeart/2005/8/layout/hProcess9"/>
    <dgm:cxn modelId="{FD0C9854-EDF9-4B12-966D-95641721506A}" type="presParOf" srcId="{089822D7-A1BB-4A27-976F-FD939479EDDE}" destId="{BF161AAA-E6A9-438B-9912-C57686B8F0D5}" srcOrd="2" destOrd="0" presId="urn:microsoft.com/office/officeart/2005/8/layout/hProcess9"/>
    <dgm:cxn modelId="{7C76A80D-D158-44C1-9769-350455918FFF}" type="presParOf" srcId="{089822D7-A1BB-4A27-976F-FD939479EDDE}" destId="{8D4E498E-F0B0-440F-92D6-8CC1E4BB3DF5}" srcOrd="3" destOrd="0" presId="urn:microsoft.com/office/officeart/2005/8/layout/hProcess9"/>
    <dgm:cxn modelId="{0C979BEF-C6A7-4E1D-AC8F-972BCC7CA418}" type="presParOf" srcId="{089822D7-A1BB-4A27-976F-FD939479EDDE}" destId="{7D9CA807-AB26-4211-8B6D-2AADBA2917B2}" srcOrd="4" destOrd="0" presId="urn:microsoft.com/office/officeart/2005/8/layout/hProcess9"/>
    <dgm:cxn modelId="{9BC5A082-76C4-451F-9CEB-A1026C7FCF07}" type="presParOf" srcId="{089822D7-A1BB-4A27-976F-FD939479EDDE}" destId="{0C07ACC5-ED50-497B-B6F6-36F3BEF2FF63}" srcOrd="5" destOrd="0" presId="urn:microsoft.com/office/officeart/2005/8/layout/hProcess9"/>
    <dgm:cxn modelId="{391A4BF6-4EB6-4B08-A46B-53E1A9CC0099}" type="presParOf" srcId="{089822D7-A1BB-4A27-976F-FD939479EDDE}" destId="{31DF71AC-80B1-4E5E-A0D1-B63AF597A110}" srcOrd="6" destOrd="0" presId="urn:microsoft.com/office/officeart/2005/8/layout/hProcess9"/>
    <dgm:cxn modelId="{E4F5A909-C121-4732-99B3-01FBB4D79522}" type="presParOf" srcId="{089822D7-A1BB-4A27-976F-FD939479EDDE}" destId="{F988FD87-78E2-4C7F-B220-EE4F123936DA}" srcOrd="7" destOrd="0" presId="urn:microsoft.com/office/officeart/2005/8/layout/hProcess9"/>
    <dgm:cxn modelId="{CC4CC7F4-62F3-4F7F-A0A6-1DA796EEA0C8}" type="presParOf" srcId="{089822D7-A1BB-4A27-976F-FD939479EDDE}" destId="{32F62F9E-6DC0-4FBF-9842-023F50FBD1A5}" srcOrd="8" destOrd="0" presId="urn:microsoft.com/office/officeart/2005/8/layout/hProcess9"/>
    <dgm:cxn modelId="{8F572F8A-ECC7-420A-AB69-19F03047D736}" type="presParOf" srcId="{089822D7-A1BB-4A27-976F-FD939479EDDE}" destId="{925D770A-8F06-40BE-BB33-0563F276A76B}" srcOrd="9" destOrd="0" presId="urn:microsoft.com/office/officeart/2005/8/layout/hProcess9"/>
    <dgm:cxn modelId="{EACAD7DA-BA0C-4167-A196-7D13836195A0}"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 who would be an ally </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custT="1"/>
      <dgm:spPr>
        <a:gradFill flip="none" rotWithShape="0">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13500000" scaled="1"/>
          <a:tileRect/>
        </a:gradFill>
      </dgm:spPr>
      <dgm:t>
        <a:bodyPr/>
        <a:lstStyle/>
        <a:p>
          <a:r>
            <a:rPr lang="en-US" sz="1600" b="1" dirty="0" smtClean="0"/>
            <a:t>Identify relevant currencies: yours, theirs</a:t>
          </a:r>
          <a:endParaRPr lang="en-US" sz="1600"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custScaleX="177349" custScaleY="142798">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60DB5DA9-C62D-4E2D-A0A0-2A29876B4245}" type="presOf" srcId="{89A231CA-6A77-4A0A-8343-1ACA615DCE4E}" destId="{32F62F9E-6DC0-4FBF-9842-023F50FBD1A5}" srcOrd="0" destOrd="0" presId="urn:microsoft.com/office/officeart/2005/8/layout/hProcess9"/>
    <dgm:cxn modelId="{67747E93-A50E-4CBB-8364-0AF8919BA3F0}" type="presOf" srcId="{8454BD2A-4912-4887-BEBF-1DA80111A877}" destId="{42B20282-0140-40E5-B247-409E9D7D1B50}"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EE36780A-D7ED-4942-B9A5-4AA9305659DF}" type="presOf" srcId="{37DFAC4A-8273-4116-886B-738A351446A3}" destId="{DC8558DF-620A-460E-94A3-9BE5C1F8722F}" srcOrd="0" destOrd="0" presId="urn:microsoft.com/office/officeart/2005/8/layout/hProcess9"/>
    <dgm:cxn modelId="{BE339C0E-4C1F-49A5-A0F9-38828961EF16}" type="presOf" srcId="{31FC7C34-576A-4EB5-BB76-6D1504E05496}" destId="{7D9CA807-AB26-4211-8B6D-2AADBA2917B2}" srcOrd="0" destOrd="0" presId="urn:microsoft.com/office/officeart/2005/8/layout/hProcess9"/>
    <dgm:cxn modelId="{BB6958C6-BF49-49F3-8A79-2446278200A5}" srcId="{8454BD2A-4912-4887-BEBF-1DA80111A877}" destId="{2591739D-BF9E-4426-B856-273CE7704964}" srcOrd="0" destOrd="0" parTransId="{7DECFB1C-3D4D-408A-81C8-42CB7C6BC383}" sibTransId="{D78B6A4B-6A2C-4050-B83B-9CB42AA0B248}"/>
    <dgm:cxn modelId="{2DF60790-9DC6-412A-B76A-43601D5415B8}" type="presOf" srcId="{2010E569-D778-492C-B301-54856AC6DB00}" destId="{BF161AAA-E6A9-438B-9912-C57686B8F0D5}" srcOrd="0" destOrd="0" presId="urn:microsoft.com/office/officeart/2005/8/layout/hProcess9"/>
    <dgm:cxn modelId="{45B21E8C-0CEA-4686-A34A-752D9167708B}" srcId="{8454BD2A-4912-4887-BEBF-1DA80111A877}" destId="{3E2FDB84-9B78-4C00-B722-6F762EA85805}" srcOrd="3" destOrd="0" parTransId="{4A08B657-4E5C-4A3B-9AC0-E642D5C18B2D}" sibTransId="{11AE38E4-8B89-4202-913A-50478877AC9F}"/>
    <dgm:cxn modelId="{B92D0589-4703-4B40-9C63-0C3083BB83CF}" srcId="{8454BD2A-4912-4887-BEBF-1DA80111A877}" destId="{31FC7C34-576A-4EB5-BB76-6D1504E05496}" srcOrd="2" destOrd="0" parTransId="{D2733776-B8BB-4C18-A971-9897599124A0}" sibTransId="{C67D0A07-7DCE-46FD-BA10-48B2CAC00C20}"/>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1F9F3465-5DB4-49A5-ABED-9C959174F4EA}" type="presOf" srcId="{2591739D-BF9E-4426-B856-273CE7704964}" destId="{1C58E0ED-4F27-4CC8-B9ED-087F7C4AC80E}" srcOrd="0" destOrd="0" presId="urn:microsoft.com/office/officeart/2005/8/layout/hProcess9"/>
    <dgm:cxn modelId="{F374AB39-6275-444C-A3E1-CF93F1838BF0}" type="presOf" srcId="{3E2FDB84-9B78-4C00-B722-6F762EA85805}" destId="{31DF71AC-80B1-4E5E-A0D1-B63AF597A110}" srcOrd="0" destOrd="0" presId="urn:microsoft.com/office/officeart/2005/8/layout/hProcess9"/>
    <dgm:cxn modelId="{56CEBDD7-1425-4D2A-8A91-5B764146D2B3}" type="presParOf" srcId="{42B20282-0140-40E5-B247-409E9D7D1B50}" destId="{A5B8BD64-198D-4E92-B734-412EEFFDEC21}" srcOrd="0" destOrd="0" presId="urn:microsoft.com/office/officeart/2005/8/layout/hProcess9"/>
    <dgm:cxn modelId="{DB6F78B2-6EF7-4006-940A-95932026B40F}" type="presParOf" srcId="{42B20282-0140-40E5-B247-409E9D7D1B50}" destId="{089822D7-A1BB-4A27-976F-FD939479EDDE}" srcOrd="1" destOrd="0" presId="urn:microsoft.com/office/officeart/2005/8/layout/hProcess9"/>
    <dgm:cxn modelId="{28877599-65F6-45D9-B552-23781AA9528C}" type="presParOf" srcId="{089822D7-A1BB-4A27-976F-FD939479EDDE}" destId="{1C58E0ED-4F27-4CC8-B9ED-087F7C4AC80E}" srcOrd="0" destOrd="0" presId="urn:microsoft.com/office/officeart/2005/8/layout/hProcess9"/>
    <dgm:cxn modelId="{359FFDFE-0F0D-4291-BCE5-AAE4FD11CE42}" type="presParOf" srcId="{089822D7-A1BB-4A27-976F-FD939479EDDE}" destId="{3EC8CF0D-615A-43C3-8C65-A39193A0F32B}" srcOrd="1" destOrd="0" presId="urn:microsoft.com/office/officeart/2005/8/layout/hProcess9"/>
    <dgm:cxn modelId="{51722964-C7E3-4486-B801-DC6237F6D416}" type="presParOf" srcId="{089822D7-A1BB-4A27-976F-FD939479EDDE}" destId="{BF161AAA-E6A9-438B-9912-C57686B8F0D5}" srcOrd="2" destOrd="0" presId="urn:microsoft.com/office/officeart/2005/8/layout/hProcess9"/>
    <dgm:cxn modelId="{55FA45F8-ACF8-4F71-8919-12F85B89526A}" type="presParOf" srcId="{089822D7-A1BB-4A27-976F-FD939479EDDE}" destId="{8D4E498E-F0B0-440F-92D6-8CC1E4BB3DF5}" srcOrd="3" destOrd="0" presId="urn:microsoft.com/office/officeart/2005/8/layout/hProcess9"/>
    <dgm:cxn modelId="{24633A5E-A15D-4CEA-8973-4BB4BFD7E9BD}" type="presParOf" srcId="{089822D7-A1BB-4A27-976F-FD939479EDDE}" destId="{7D9CA807-AB26-4211-8B6D-2AADBA2917B2}" srcOrd="4" destOrd="0" presId="urn:microsoft.com/office/officeart/2005/8/layout/hProcess9"/>
    <dgm:cxn modelId="{A423D251-E992-4A95-8731-0C48C73A58C7}" type="presParOf" srcId="{089822D7-A1BB-4A27-976F-FD939479EDDE}" destId="{0C07ACC5-ED50-497B-B6F6-36F3BEF2FF63}" srcOrd="5" destOrd="0" presId="urn:microsoft.com/office/officeart/2005/8/layout/hProcess9"/>
    <dgm:cxn modelId="{F0DD3D7A-DAF3-4CC0-BF81-6CE2C55CA775}" type="presParOf" srcId="{089822D7-A1BB-4A27-976F-FD939479EDDE}" destId="{31DF71AC-80B1-4E5E-A0D1-B63AF597A110}" srcOrd="6" destOrd="0" presId="urn:microsoft.com/office/officeart/2005/8/layout/hProcess9"/>
    <dgm:cxn modelId="{AACA15ED-701E-455B-B2A1-FF6A35CE6B20}" type="presParOf" srcId="{089822D7-A1BB-4A27-976F-FD939479EDDE}" destId="{F988FD87-78E2-4C7F-B220-EE4F123936DA}" srcOrd="7" destOrd="0" presId="urn:microsoft.com/office/officeart/2005/8/layout/hProcess9"/>
    <dgm:cxn modelId="{24531ECC-8ED3-43DC-8320-2F6E002D3AB0}" type="presParOf" srcId="{089822D7-A1BB-4A27-976F-FD939479EDDE}" destId="{32F62F9E-6DC0-4FBF-9842-023F50FBD1A5}" srcOrd="8" destOrd="0" presId="urn:microsoft.com/office/officeart/2005/8/layout/hProcess9"/>
    <dgm:cxn modelId="{E07BED82-4F0C-4D00-91A6-40DCDF89D34D}" type="presParOf" srcId="{089822D7-A1BB-4A27-976F-FD939479EDDE}" destId="{925D770A-8F06-40BE-BB33-0563F276A76B}" srcOrd="9" destOrd="0" presId="urn:microsoft.com/office/officeart/2005/8/layout/hProcess9"/>
    <dgm:cxn modelId="{54D6619B-89AF-4AB6-93B7-69A4A3D5CE14}"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custT="1"/>
      <dgm:spPr>
        <a:gradFill flip="none" rotWithShape="0">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3500000" scaled="1"/>
          <a:tileRect/>
        </a:gradFill>
      </dgm:spPr>
      <dgm:t>
        <a:bodyPr/>
        <a:lstStyle/>
        <a:p>
          <a:r>
            <a:rPr lang="en-US" sz="1600" b="1" dirty="0" smtClean="0"/>
            <a:t>Deal with relationships </a:t>
          </a:r>
          <a:endParaRPr lang="en-US" sz="1600"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dgm:t>
        <a:bodyPr/>
        <a:lstStyle/>
        <a:p>
          <a:r>
            <a:rPr lang="en-US" b="1" dirty="0" smtClean="0"/>
            <a:t>Influence through give and take </a:t>
          </a:r>
          <a:endParaRPr lang="en-US"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custScaleX="135298" custScaleY="150242">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259753CE-BBBF-4CC2-8269-A8C95C7748DC}" type="presOf" srcId="{8454BD2A-4912-4887-BEBF-1DA80111A877}" destId="{42B20282-0140-40E5-B247-409E9D7D1B50}" srcOrd="0" destOrd="0" presId="urn:microsoft.com/office/officeart/2005/8/layout/hProcess9"/>
    <dgm:cxn modelId="{822CAF92-53E9-4135-9AB3-DC61654D2047}" type="presOf" srcId="{2591739D-BF9E-4426-B856-273CE7704964}" destId="{1C58E0ED-4F27-4CC8-B9ED-087F7C4AC80E}"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BB6958C6-BF49-49F3-8A79-2446278200A5}" srcId="{8454BD2A-4912-4887-BEBF-1DA80111A877}" destId="{2591739D-BF9E-4426-B856-273CE7704964}" srcOrd="0" destOrd="0" parTransId="{7DECFB1C-3D4D-408A-81C8-42CB7C6BC383}" sibTransId="{D78B6A4B-6A2C-4050-B83B-9CB42AA0B248}"/>
    <dgm:cxn modelId="{12A10CBF-753E-4F1A-ACD7-373E362B4676}" type="presOf" srcId="{89A231CA-6A77-4A0A-8343-1ACA615DCE4E}" destId="{32F62F9E-6DC0-4FBF-9842-023F50FBD1A5}" srcOrd="0" destOrd="0" presId="urn:microsoft.com/office/officeart/2005/8/layout/hProcess9"/>
    <dgm:cxn modelId="{621A7A82-9E39-43B4-A26B-BF8632916455}" type="presOf" srcId="{3E2FDB84-9B78-4C00-B722-6F762EA85805}" destId="{31DF71AC-80B1-4E5E-A0D1-B63AF597A110}" srcOrd="0" destOrd="0" presId="urn:microsoft.com/office/officeart/2005/8/layout/hProcess9"/>
    <dgm:cxn modelId="{45B21E8C-0CEA-4686-A34A-752D9167708B}" srcId="{8454BD2A-4912-4887-BEBF-1DA80111A877}" destId="{3E2FDB84-9B78-4C00-B722-6F762EA85805}" srcOrd="3" destOrd="0" parTransId="{4A08B657-4E5C-4A3B-9AC0-E642D5C18B2D}" sibTransId="{11AE38E4-8B89-4202-913A-50478877AC9F}"/>
    <dgm:cxn modelId="{B92D0589-4703-4B40-9C63-0C3083BB83CF}" srcId="{8454BD2A-4912-4887-BEBF-1DA80111A877}" destId="{31FC7C34-576A-4EB5-BB76-6D1504E05496}" srcOrd="2" destOrd="0" parTransId="{D2733776-B8BB-4C18-A971-9897599124A0}" sibTransId="{C67D0A07-7DCE-46FD-BA10-48B2CAC00C20}"/>
    <dgm:cxn modelId="{812927A6-9CDB-4174-8981-A751D6E7B65E}" type="presOf" srcId="{31FC7C34-576A-4EB5-BB76-6D1504E05496}" destId="{7D9CA807-AB26-4211-8B6D-2AADBA2917B2}" srcOrd="0" destOrd="0" presId="urn:microsoft.com/office/officeart/2005/8/layout/hProcess9"/>
    <dgm:cxn modelId="{F3E7DF2B-0EAD-49F8-B9B3-FB9665ABE336}" type="presOf" srcId="{37DFAC4A-8273-4116-886B-738A351446A3}" destId="{DC8558DF-620A-460E-94A3-9BE5C1F8722F}" srcOrd="0" destOrd="0" presId="urn:microsoft.com/office/officeart/2005/8/layout/hProcess9"/>
    <dgm:cxn modelId="{9EE47AF9-AD0A-4EE8-99BB-E0D20BFCD223}" type="presOf" srcId="{2010E569-D778-492C-B301-54856AC6DB00}" destId="{BF161AAA-E6A9-438B-9912-C57686B8F0D5}"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CA0A7B3A-D359-4535-8772-2C979D47CBCC}" type="presParOf" srcId="{42B20282-0140-40E5-B247-409E9D7D1B50}" destId="{A5B8BD64-198D-4E92-B734-412EEFFDEC21}" srcOrd="0" destOrd="0" presId="urn:microsoft.com/office/officeart/2005/8/layout/hProcess9"/>
    <dgm:cxn modelId="{A4F6B937-D146-46EE-8551-077246A3B87F}" type="presParOf" srcId="{42B20282-0140-40E5-B247-409E9D7D1B50}" destId="{089822D7-A1BB-4A27-976F-FD939479EDDE}" srcOrd="1" destOrd="0" presId="urn:microsoft.com/office/officeart/2005/8/layout/hProcess9"/>
    <dgm:cxn modelId="{7BE3880A-8F94-4BAD-A57C-1BB9419AA6A1}" type="presParOf" srcId="{089822D7-A1BB-4A27-976F-FD939479EDDE}" destId="{1C58E0ED-4F27-4CC8-B9ED-087F7C4AC80E}" srcOrd="0" destOrd="0" presId="urn:microsoft.com/office/officeart/2005/8/layout/hProcess9"/>
    <dgm:cxn modelId="{36B9630B-3FF7-49C4-B22B-5BA637253D3D}" type="presParOf" srcId="{089822D7-A1BB-4A27-976F-FD939479EDDE}" destId="{3EC8CF0D-615A-43C3-8C65-A39193A0F32B}" srcOrd="1" destOrd="0" presId="urn:microsoft.com/office/officeart/2005/8/layout/hProcess9"/>
    <dgm:cxn modelId="{1ADA332B-8517-4CE2-BD9E-A7091706C15B}" type="presParOf" srcId="{089822D7-A1BB-4A27-976F-FD939479EDDE}" destId="{BF161AAA-E6A9-438B-9912-C57686B8F0D5}" srcOrd="2" destOrd="0" presId="urn:microsoft.com/office/officeart/2005/8/layout/hProcess9"/>
    <dgm:cxn modelId="{D81E67E6-6F13-4E48-BD51-93AA2C1B7B60}" type="presParOf" srcId="{089822D7-A1BB-4A27-976F-FD939479EDDE}" destId="{8D4E498E-F0B0-440F-92D6-8CC1E4BB3DF5}" srcOrd="3" destOrd="0" presId="urn:microsoft.com/office/officeart/2005/8/layout/hProcess9"/>
    <dgm:cxn modelId="{DAC7043D-349A-49F6-926A-D4B95F98E668}" type="presParOf" srcId="{089822D7-A1BB-4A27-976F-FD939479EDDE}" destId="{7D9CA807-AB26-4211-8B6D-2AADBA2917B2}" srcOrd="4" destOrd="0" presId="urn:microsoft.com/office/officeart/2005/8/layout/hProcess9"/>
    <dgm:cxn modelId="{6D0C9FC4-B5DA-4FA8-B32F-D47064FF3206}" type="presParOf" srcId="{089822D7-A1BB-4A27-976F-FD939479EDDE}" destId="{0C07ACC5-ED50-497B-B6F6-36F3BEF2FF63}" srcOrd="5" destOrd="0" presId="urn:microsoft.com/office/officeart/2005/8/layout/hProcess9"/>
    <dgm:cxn modelId="{6B7401BF-4CD1-4745-8178-D7D257D79653}" type="presParOf" srcId="{089822D7-A1BB-4A27-976F-FD939479EDDE}" destId="{31DF71AC-80B1-4E5E-A0D1-B63AF597A110}" srcOrd="6" destOrd="0" presId="urn:microsoft.com/office/officeart/2005/8/layout/hProcess9"/>
    <dgm:cxn modelId="{5F3C530E-92DE-495C-B9A3-1BBD82A172B6}" type="presParOf" srcId="{089822D7-A1BB-4A27-976F-FD939479EDDE}" destId="{F988FD87-78E2-4C7F-B220-EE4F123936DA}" srcOrd="7" destOrd="0" presId="urn:microsoft.com/office/officeart/2005/8/layout/hProcess9"/>
    <dgm:cxn modelId="{C7D0AE25-62E0-40D5-9AAB-BADBC045F34B}" type="presParOf" srcId="{089822D7-A1BB-4A27-976F-FD939479EDDE}" destId="{32F62F9E-6DC0-4FBF-9842-023F50FBD1A5}" srcOrd="8" destOrd="0" presId="urn:microsoft.com/office/officeart/2005/8/layout/hProcess9"/>
    <dgm:cxn modelId="{9A1B491E-3AA7-4B51-AF07-2C58BEDEAF70}" type="presParOf" srcId="{089822D7-A1BB-4A27-976F-FD939479EDDE}" destId="{925D770A-8F06-40BE-BB33-0563F276A76B}" srcOrd="9" destOrd="0" presId="urn:microsoft.com/office/officeart/2005/8/layout/hProcess9"/>
    <dgm:cxn modelId="{C865F002-9A8C-430F-962C-703DF30A0AC3}"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dgm:spPr/>
      <dgm:t>
        <a:bodyPr/>
        <a:lstStyle/>
        <a:p>
          <a:r>
            <a:rPr lang="en-US" b="1" dirty="0" smtClean="0"/>
            <a:t>Assume all are potential allies</a:t>
          </a:r>
          <a:endParaRPr lang="en-US" b="1" dirty="0"/>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dgm:t>
        <a:bodyPr/>
        <a:lstStyle/>
        <a:p>
          <a:r>
            <a:rPr lang="en-US" b="1" dirty="0" smtClean="0"/>
            <a:t>Deal with relationships </a:t>
          </a:r>
          <a:endParaRPr lang="en-US" b="1" dirty="0"/>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custT="1"/>
      <dgm:spPr>
        <a:solidFill>
          <a:schemeClr val="accent4"/>
        </a:solidFill>
      </dgm:spPr>
      <dgm:t>
        <a:bodyPr/>
        <a:lstStyle/>
        <a:p>
          <a:r>
            <a:rPr lang="en-US" sz="1600" b="1" dirty="0" smtClean="0"/>
            <a:t>Influence through give and take </a:t>
          </a:r>
          <a:endParaRPr lang="en-US" sz="1600" b="1" dirty="0"/>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dgm:spPr/>
      <dgm:t>
        <a:bodyPr/>
        <a:lstStyle/>
        <a:p>
          <a:r>
            <a:rPr lang="en-US" b="1" dirty="0" smtClean="0"/>
            <a:t>Clarify your goals and priorities</a:t>
          </a:r>
          <a:endParaRPr lang="en-US" b="1" dirty="0"/>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dgm:spPr/>
      <dgm:t>
        <a:bodyPr/>
        <a:lstStyle/>
        <a:p>
          <a:r>
            <a:rPr lang="en-US" b="1" dirty="0" smtClean="0"/>
            <a:t>Walk in the shoes of the other person</a:t>
          </a:r>
        </a:p>
        <a:p>
          <a:r>
            <a:rPr lang="en-US" b="1" dirty="0" smtClean="0"/>
            <a:t>who would be your ally</a:t>
          </a:r>
          <a:endParaRPr lang="en-US" b="1" dirty="0"/>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dgm:t>
        <a:bodyPr/>
        <a:lstStyle/>
        <a:p>
          <a:r>
            <a:rPr lang="en-US" b="1" dirty="0" smtClean="0"/>
            <a:t>Identify relevant currencies: yours, theirs</a:t>
          </a:r>
          <a:endParaRPr lang="en-US" b="1" dirty="0"/>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6888" custLinFactX="100000" custLinFactNeighborX="108325" custLinFactNeighborY="2599"/>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custScaleX="126135" custScaleY="165488" custLinFactNeighborY="6160">
        <dgm:presLayoutVars>
          <dgm:bulletEnabled val="1"/>
        </dgm:presLayoutVars>
      </dgm:prSet>
      <dgm:spPr/>
      <dgm:t>
        <a:bodyPr/>
        <a:lstStyle/>
        <a:p>
          <a:endParaRPr lang="en-US"/>
        </a:p>
      </dgm:t>
    </dgm:pt>
  </dgm:ptLst>
  <dgm:cxnLst>
    <dgm:cxn modelId="{7B8D70E2-32DE-4F3B-BC62-E96FACA428A6}" srcId="{8454BD2A-4912-4887-BEBF-1DA80111A877}" destId="{89A231CA-6A77-4A0A-8343-1ACA615DCE4E}" srcOrd="4" destOrd="0" parTransId="{8F75AE4A-4133-4BCC-9658-CDCCE8865C4F}" sibTransId="{6E932EF8-DBF5-4A59-974F-7743DE0159F0}"/>
    <dgm:cxn modelId="{A9D71D59-10B5-4F78-BA82-F666C812B2CB}" type="presOf" srcId="{3E2FDB84-9B78-4C00-B722-6F762EA85805}" destId="{31DF71AC-80B1-4E5E-A0D1-B63AF597A110}" srcOrd="0" destOrd="0" presId="urn:microsoft.com/office/officeart/2005/8/layout/hProcess9"/>
    <dgm:cxn modelId="{AAD222AF-7D39-435D-87BE-92B99927B24B}" type="presOf" srcId="{2010E569-D778-492C-B301-54856AC6DB00}" destId="{BF161AAA-E6A9-438B-9912-C57686B8F0D5}" srcOrd="0" destOrd="0" presId="urn:microsoft.com/office/officeart/2005/8/layout/hProcess9"/>
    <dgm:cxn modelId="{F59A1877-F07D-4D97-8E75-BF43888E253F}" type="presOf" srcId="{37DFAC4A-8273-4116-886B-738A351446A3}" destId="{DC8558DF-620A-460E-94A3-9BE5C1F8722F}" srcOrd="0" destOrd="0" presId="urn:microsoft.com/office/officeart/2005/8/layout/hProcess9"/>
    <dgm:cxn modelId="{BB6958C6-BF49-49F3-8A79-2446278200A5}" srcId="{8454BD2A-4912-4887-BEBF-1DA80111A877}" destId="{2591739D-BF9E-4426-B856-273CE7704964}" srcOrd="0" destOrd="0" parTransId="{7DECFB1C-3D4D-408A-81C8-42CB7C6BC383}" sibTransId="{D78B6A4B-6A2C-4050-B83B-9CB42AA0B248}"/>
    <dgm:cxn modelId="{45B21E8C-0CEA-4686-A34A-752D9167708B}" srcId="{8454BD2A-4912-4887-BEBF-1DA80111A877}" destId="{3E2FDB84-9B78-4C00-B722-6F762EA85805}" srcOrd="3" destOrd="0" parTransId="{4A08B657-4E5C-4A3B-9AC0-E642D5C18B2D}" sibTransId="{11AE38E4-8B89-4202-913A-50478877AC9F}"/>
    <dgm:cxn modelId="{B6CB4955-6D84-479A-B013-4EDFE5F06BF9}" type="presOf" srcId="{8454BD2A-4912-4887-BEBF-1DA80111A877}" destId="{42B20282-0140-40E5-B247-409E9D7D1B50}" srcOrd="0" destOrd="0" presId="urn:microsoft.com/office/officeart/2005/8/layout/hProcess9"/>
    <dgm:cxn modelId="{3F865C07-43CF-45D6-ACC4-AA2E234B1F3E}" type="presOf" srcId="{31FC7C34-576A-4EB5-BB76-6D1504E05496}" destId="{7D9CA807-AB26-4211-8B6D-2AADBA2917B2}"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F1FF21BD-7266-4FFF-AFC1-193A8C33A127}" type="presOf" srcId="{2591739D-BF9E-4426-B856-273CE7704964}" destId="{1C58E0ED-4F27-4CC8-B9ED-087F7C4AC80E}"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AF239330-B29D-4BA9-99CE-3F9397544918}" type="presOf" srcId="{89A231CA-6A77-4A0A-8343-1ACA615DCE4E}" destId="{32F62F9E-6DC0-4FBF-9842-023F50FBD1A5}" srcOrd="0" destOrd="0" presId="urn:microsoft.com/office/officeart/2005/8/layout/hProcess9"/>
    <dgm:cxn modelId="{5530B9CE-EC00-4BB5-8778-7FE54C4F5BA0}" type="presParOf" srcId="{42B20282-0140-40E5-B247-409E9D7D1B50}" destId="{A5B8BD64-198D-4E92-B734-412EEFFDEC21}" srcOrd="0" destOrd="0" presId="urn:microsoft.com/office/officeart/2005/8/layout/hProcess9"/>
    <dgm:cxn modelId="{3CACA30E-3AA6-423E-A205-1990EA9E2632}" type="presParOf" srcId="{42B20282-0140-40E5-B247-409E9D7D1B50}" destId="{089822D7-A1BB-4A27-976F-FD939479EDDE}" srcOrd="1" destOrd="0" presId="urn:microsoft.com/office/officeart/2005/8/layout/hProcess9"/>
    <dgm:cxn modelId="{4333DCA3-D8EB-4431-A052-90EB29B925F2}" type="presParOf" srcId="{089822D7-A1BB-4A27-976F-FD939479EDDE}" destId="{1C58E0ED-4F27-4CC8-B9ED-087F7C4AC80E}" srcOrd="0" destOrd="0" presId="urn:microsoft.com/office/officeart/2005/8/layout/hProcess9"/>
    <dgm:cxn modelId="{43D6EDB9-F8DF-492B-B200-F6861B942326}" type="presParOf" srcId="{089822D7-A1BB-4A27-976F-FD939479EDDE}" destId="{3EC8CF0D-615A-43C3-8C65-A39193A0F32B}" srcOrd="1" destOrd="0" presId="urn:microsoft.com/office/officeart/2005/8/layout/hProcess9"/>
    <dgm:cxn modelId="{BD6BB0BF-4A11-4180-9D36-5A1DA05BE6E0}" type="presParOf" srcId="{089822D7-A1BB-4A27-976F-FD939479EDDE}" destId="{BF161AAA-E6A9-438B-9912-C57686B8F0D5}" srcOrd="2" destOrd="0" presId="urn:microsoft.com/office/officeart/2005/8/layout/hProcess9"/>
    <dgm:cxn modelId="{E1CED543-9F6F-4531-920F-A8A49468791B}" type="presParOf" srcId="{089822D7-A1BB-4A27-976F-FD939479EDDE}" destId="{8D4E498E-F0B0-440F-92D6-8CC1E4BB3DF5}" srcOrd="3" destOrd="0" presId="urn:microsoft.com/office/officeart/2005/8/layout/hProcess9"/>
    <dgm:cxn modelId="{9F45761C-5098-4133-9780-7B339F76B4A4}" type="presParOf" srcId="{089822D7-A1BB-4A27-976F-FD939479EDDE}" destId="{7D9CA807-AB26-4211-8B6D-2AADBA2917B2}" srcOrd="4" destOrd="0" presId="urn:microsoft.com/office/officeart/2005/8/layout/hProcess9"/>
    <dgm:cxn modelId="{1027933B-9AD6-4299-BE50-266C3C0FDEE5}" type="presParOf" srcId="{089822D7-A1BB-4A27-976F-FD939479EDDE}" destId="{0C07ACC5-ED50-497B-B6F6-36F3BEF2FF63}" srcOrd="5" destOrd="0" presId="urn:microsoft.com/office/officeart/2005/8/layout/hProcess9"/>
    <dgm:cxn modelId="{DB6816C5-E76A-481D-95DD-F7131E398E51}" type="presParOf" srcId="{089822D7-A1BB-4A27-976F-FD939479EDDE}" destId="{31DF71AC-80B1-4E5E-A0D1-B63AF597A110}" srcOrd="6" destOrd="0" presId="urn:microsoft.com/office/officeart/2005/8/layout/hProcess9"/>
    <dgm:cxn modelId="{38BBBEC3-7199-4849-99B3-AC12548B86D4}" type="presParOf" srcId="{089822D7-A1BB-4A27-976F-FD939479EDDE}" destId="{F988FD87-78E2-4C7F-B220-EE4F123936DA}" srcOrd="7" destOrd="0" presId="urn:microsoft.com/office/officeart/2005/8/layout/hProcess9"/>
    <dgm:cxn modelId="{148C9BE4-76B6-4254-8F97-73EB26B92A01}" type="presParOf" srcId="{089822D7-A1BB-4A27-976F-FD939479EDDE}" destId="{32F62F9E-6DC0-4FBF-9842-023F50FBD1A5}" srcOrd="8" destOrd="0" presId="urn:microsoft.com/office/officeart/2005/8/layout/hProcess9"/>
    <dgm:cxn modelId="{CBAF3270-06F6-41FB-91B4-84884E88E694}" type="presParOf" srcId="{089822D7-A1BB-4A27-976F-FD939479EDDE}" destId="{925D770A-8F06-40BE-BB33-0563F276A76B}" srcOrd="9" destOrd="0" presId="urn:microsoft.com/office/officeart/2005/8/layout/hProcess9"/>
    <dgm:cxn modelId="{A6A3F747-0F1F-4799-AD0A-8DC5279FF6DA}"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454BD2A-4912-4887-BEBF-1DA80111A877}" type="doc">
      <dgm:prSet loTypeId="urn:microsoft.com/office/officeart/2005/8/layout/hProcess9" loCatId="process" qsTypeId="urn:microsoft.com/office/officeart/2005/8/quickstyle/simple1" qsCatId="simple" csTypeId="urn:microsoft.com/office/officeart/2005/8/colors/colorful3" csCatId="colorful" phldr="1"/>
      <dgm:spPr/>
    </dgm:pt>
    <dgm:pt modelId="{2591739D-BF9E-4426-B856-273CE7704964}">
      <dgm:prSet phldrT="[Text]" custT="1"/>
      <dgm:spPr>
        <a:xfrm>
          <a:off x="2169" y="1362243"/>
          <a:ext cx="1262952" cy="1816324"/>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Assume all are potential allies</a:t>
          </a:r>
          <a:endParaRPr lang="en-US" sz="1400" b="1" dirty="0">
            <a:solidFill>
              <a:sysClr val="window" lastClr="FFFFFF"/>
            </a:solidFill>
            <a:latin typeface="Calibri"/>
            <a:ea typeface="+mn-ea"/>
            <a:cs typeface="+mn-cs"/>
          </a:endParaRPr>
        </a:p>
      </dgm:t>
    </dgm:pt>
    <dgm:pt modelId="{7DECFB1C-3D4D-408A-81C8-42CB7C6BC383}" type="parTrans" cxnId="{BB6958C6-BF49-49F3-8A79-2446278200A5}">
      <dgm:prSet/>
      <dgm:spPr/>
      <dgm:t>
        <a:bodyPr/>
        <a:lstStyle/>
        <a:p>
          <a:endParaRPr lang="en-US"/>
        </a:p>
      </dgm:t>
    </dgm:pt>
    <dgm:pt modelId="{D78B6A4B-6A2C-4050-B83B-9CB42AA0B248}" type="sibTrans" cxnId="{BB6958C6-BF49-49F3-8A79-2446278200A5}">
      <dgm:prSet/>
      <dgm:spPr/>
      <dgm:t>
        <a:bodyPr/>
        <a:lstStyle/>
        <a:p>
          <a:endParaRPr lang="en-US"/>
        </a:p>
      </dgm:t>
    </dgm:pt>
    <dgm:pt modelId="{89A231CA-6A77-4A0A-8343-1ACA615DCE4E}">
      <dgm:prSet phldrT="[Text]"/>
      <dgm:spPr>
        <a:xfrm>
          <a:off x="5306571" y="1362243"/>
          <a:ext cx="1262952" cy="1816324"/>
        </a:xfrm>
        <a:prstGeom prst="roundRect">
          <a:avLst/>
        </a:prstGeom>
        <a:solidFill>
          <a:srgbClr val="9BBB59">
            <a:hueOff val="9000211"/>
            <a:satOff val="-13504"/>
            <a:lumOff val="-2196"/>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Deal with relationships </a:t>
          </a:r>
          <a:endParaRPr lang="en-US" b="1" dirty="0">
            <a:solidFill>
              <a:sysClr val="window" lastClr="FFFFFF"/>
            </a:solidFill>
            <a:latin typeface="Calibri"/>
            <a:ea typeface="+mn-ea"/>
            <a:cs typeface="+mn-cs"/>
          </a:endParaRPr>
        </a:p>
      </dgm:t>
    </dgm:pt>
    <dgm:pt modelId="{8F75AE4A-4133-4BCC-9658-CDCCE8865C4F}" type="parTrans" cxnId="{7B8D70E2-32DE-4F3B-BC62-E96FACA428A6}">
      <dgm:prSet/>
      <dgm:spPr/>
      <dgm:t>
        <a:bodyPr/>
        <a:lstStyle/>
        <a:p>
          <a:endParaRPr lang="en-US"/>
        </a:p>
      </dgm:t>
    </dgm:pt>
    <dgm:pt modelId="{6E932EF8-DBF5-4A59-974F-7743DE0159F0}" type="sibTrans" cxnId="{7B8D70E2-32DE-4F3B-BC62-E96FACA428A6}">
      <dgm:prSet/>
      <dgm:spPr/>
      <dgm:t>
        <a:bodyPr/>
        <a:lstStyle/>
        <a:p>
          <a:endParaRPr lang="en-US"/>
        </a:p>
      </dgm:t>
    </dgm:pt>
    <dgm:pt modelId="{37DFAC4A-8273-4116-886B-738A351446A3}">
      <dgm:prSet phldrT="[Text]"/>
      <dgm:spPr>
        <a:xfrm>
          <a:off x="6632671" y="1362243"/>
          <a:ext cx="1262952" cy="1816324"/>
        </a:xfrm>
        <a:prstGeom prst="roundRect">
          <a:avLst/>
        </a:prstGeom>
        <a:solidFill>
          <a:srgbClr val="9BBB59">
            <a:hueOff val="11250264"/>
            <a:satOff val="-16880"/>
            <a:lumOff val="-2745"/>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Influence through give and take </a:t>
          </a:r>
          <a:endParaRPr lang="en-US" b="1" dirty="0">
            <a:solidFill>
              <a:sysClr val="window" lastClr="FFFFFF"/>
            </a:solidFill>
            <a:latin typeface="Calibri"/>
            <a:ea typeface="+mn-ea"/>
            <a:cs typeface="+mn-cs"/>
          </a:endParaRPr>
        </a:p>
      </dgm:t>
    </dgm:pt>
    <dgm:pt modelId="{516887A3-52D0-4202-BCB3-A179C7DE1364}" type="parTrans" cxnId="{93983B7C-0107-4204-9F04-BB52C2003E91}">
      <dgm:prSet/>
      <dgm:spPr/>
      <dgm:t>
        <a:bodyPr/>
        <a:lstStyle/>
        <a:p>
          <a:endParaRPr lang="en-US"/>
        </a:p>
      </dgm:t>
    </dgm:pt>
    <dgm:pt modelId="{EA31BF4E-0741-43F3-9129-5D0FFB252BD8}" type="sibTrans" cxnId="{93983B7C-0107-4204-9F04-BB52C2003E91}">
      <dgm:prSet/>
      <dgm:spPr/>
      <dgm:t>
        <a:bodyPr/>
        <a:lstStyle/>
        <a:p>
          <a:endParaRPr lang="en-US"/>
        </a:p>
      </dgm:t>
    </dgm:pt>
    <dgm:pt modelId="{2010E569-D778-492C-B301-54856AC6DB00}">
      <dgm:prSet custT="1"/>
      <dgm:spPr>
        <a:xfrm>
          <a:off x="1328269" y="1362243"/>
          <a:ext cx="1262952" cy="1816324"/>
        </a:xfrm>
        <a:prstGeom prst="roundRect">
          <a:avLst/>
        </a:prstGeom>
        <a:solidFill>
          <a:srgbClr val="9BBB59">
            <a:hueOff val="2250053"/>
            <a:satOff val="-3376"/>
            <a:lumOff val="-549"/>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Clarify your goals and priorities</a:t>
          </a:r>
          <a:endParaRPr lang="en-US" sz="1400" b="1" dirty="0">
            <a:solidFill>
              <a:sysClr val="window" lastClr="FFFFFF"/>
            </a:solidFill>
            <a:latin typeface="Calibri"/>
            <a:ea typeface="+mn-ea"/>
            <a:cs typeface="+mn-cs"/>
          </a:endParaRPr>
        </a:p>
      </dgm:t>
    </dgm:pt>
    <dgm:pt modelId="{B126D2AB-7A78-4386-B8BE-0BE70B06A977}" type="parTrans" cxnId="{99669F39-0E03-4AB8-92B2-ABFF30AB50E4}">
      <dgm:prSet/>
      <dgm:spPr/>
      <dgm:t>
        <a:bodyPr/>
        <a:lstStyle/>
        <a:p>
          <a:endParaRPr lang="en-US"/>
        </a:p>
      </dgm:t>
    </dgm:pt>
    <dgm:pt modelId="{901E69EB-D1FA-48BA-BBF6-1A1500893578}" type="sibTrans" cxnId="{99669F39-0E03-4AB8-92B2-ABFF30AB50E4}">
      <dgm:prSet/>
      <dgm:spPr/>
      <dgm:t>
        <a:bodyPr/>
        <a:lstStyle/>
        <a:p>
          <a:endParaRPr lang="en-US"/>
        </a:p>
      </dgm:t>
    </dgm:pt>
    <dgm:pt modelId="{31FC7C34-576A-4EB5-BB76-6D1504E05496}">
      <dgm:prSet custT="1"/>
      <dgm:spPr>
        <a:xfrm>
          <a:off x="2654370" y="1362243"/>
          <a:ext cx="1262952" cy="1816324"/>
        </a:xfrm>
        <a:prstGeom prst="roundRect">
          <a:avLst/>
        </a:prstGeom>
        <a:solidFill>
          <a:srgbClr val="9BBB59">
            <a:hueOff val="4500106"/>
            <a:satOff val="-6752"/>
            <a:lumOff val="-1098"/>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Walk in the shoes of the other person who would be an ally</a:t>
          </a:r>
        </a:p>
      </dgm:t>
    </dgm:pt>
    <dgm:pt modelId="{D2733776-B8BB-4C18-A971-9897599124A0}" type="parTrans" cxnId="{B92D0589-4703-4B40-9C63-0C3083BB83CF}">
      <dgm:prSet/>
      <dgm:spPr/>
      <dgm:t>
        <a:bodyPr/>
        <a:lstStyle/>
        <a:p>
          <a:endParaRPr lang="en-US"/>
        </a:p>
      </dgm:t>
    </dgm:pt>
    <dgm:pt modelId="{C67D0A07-7DCE-46FD-BA10-48B2CAC00C20}" type="sibTrans" cxnId="{B92D0589-4703-4B40-9C63-0C3083BB83CF}">
      <dgm:prSet/>
      <dgm:spPr/>
      <dgm:t>
        <a:bodyPr/>
        <a:lstStyle/>
        <a:p>
          <a:endParaRPr lang="en-US"/>
        </a:p>
      </dgm:t>
    </dgm:pt>
    <dgm:pt modelId="{3E2FDB84-9B78-4C00-B722-6F762EA85805}">
      <dgm:prSet/>
      <dgm:spPr>
        <a:xfrm>
          <a:off x="3980470" y="1362243"/>
          <a:ext cx="1262952" cy="1816324"/>
        </a:xfrm>
        <a:prstGeom prst="roundRect">
          <a:avLst/>
        </a:prstGeom>
        <a:solidFill>
          <a:srgbClr val="9BBB59">
            <a:hueOff val="6750158"/>
            <a:satOff val="-10128"/>
            <a:lumOff val="-1647"/>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Identify relevant currencies: yours, theirs</a:t>
          </a:r>
          <a:endParaRPr lang="en-US" b="1" dirty="0">
            <a:solidFill>
              <a:sysClr val="window" lastClr="FFFFFF"/>
            </a:solidFill>
            <a:latin typeface="Calibri"/>
            <a:ea typeface="+mn-ea"/>
            <a:cs typeface="+mn-cs"/>
          </a:endParaRPr>
        </a:p>
      </dgm:t>
    </dgm:pt>
    <dgm:pt modelId="{4A08B657-4E5C-4A3B-9AC0-E642D5C18B2D}" type="parTrans" cxnId="{45B21E8C-0CEA-4686-A34A-752D9167708B}">
      <dgm:prSet/>
      <dgm:spPr/>
      <dgm:t>
        <a:bodyPr/>
        <a:lstStyle/>
        <a:p>
          <a:endParaRPr lang="en-US"/>
        </a:p>
      </dgm:t>
    </dgm:pt>
    <dgm:pt modelId="{11AE38E4-8B89-4202-913A-50478877AC9F}" type="sibTrans" cxnId="{45B21E8C-0CEA-4686-A34A-752D9167708B}">
      <dgm:prSet/>
      <dgm:spPr/>
      <dgm:t>
        <a:bodyPr/>
        <a:lstStyle/>
        <a:p>
          <a:endParaRPr lang="en-US"/>
        </a:p>
      </dgm:t>
    </dgm:pt>
    <dgm:pt modelId="{42B20282-0140-40E5-B247-409E9D7D1B50}" type="pres">
      <dgm:prSet presAssocID="{8454BD2A-4912-4887-BEBF-1DA80111A877}" presName="CompostProcess" presStyleCnt="0">
        <dgm:presLayoutVars>
          <dgm:dir/>
          <dgm:resizeHandles val="exact"/>
        </dgm:presLayoutVars>
      </dgm:prSet>
      <dgm:spPr/>
    </dgm:pt>
    <dgm:pt modelId="{A5B8BD64-198D-4E92-B734-412EEFFDEC21}" type="pres">
      <dgm:prSet presAssocID="{8454BD2A-4912-4887-BEBF-1DA80111A877}" presName="arrow" presStyleLbl="bgShp" presStyleIdx="0" presStyleCnt="1" custScaleX="117647" custScaleY="87864" custLinFactNeighborX="1412" custLinFactNeighborY="-570"/>
      <dgm:spPr>
        <a:xfrm>
          <a:off x="3" y="249653"/>
          <a:ext cx="7897790" cy="3989739"/>
        </a:xfrm>
        <a:prstGeom prst="rightArrow">
          <a:avLst/>
        </a:prstGeom>
        <a:solidFill>
          <a:srgbClr val="9BBB59">
            <a:tint val="40000"/>
            <a:hueOff val="0"/>
            <a:satOff val="0"/>
            <a:lumOff val="0"/>
            <a:alphaOff val="0"/>
          </a:srgbClr>
        </a:solidFill>
        <a:ln>
          <a:noFill/>
        </a:ln>
        <a:effectLst/>
      </dgm:spPr>
      <dgm:t>
        <a:bodyPr/>
        <a:lstStyle/>
        <a:p>
          <a:endParaRPr lang="en-US"/>
        </a:p>
      </dgm:t>
    </dgm:pt>
    <dgm:pt modelId="{089822D7-A1BB-4A27-976F-FD939479EDDE}" type="pres">
      <dgm:prSet presAssocID="{8454BD2A-4912-4887-BEBF-1DA80111A877}" presName="linearProcess" presStyleCnt="0"/>
      <dgm:spPr/>
    </dgm:pt>
    <dgm:pt modelId="{1C58E0ED-4F27-4CC8-B9ED-087F7C4AC80E}" type="pres">
      <dgm:prSet presAssocID="{2591739D-BF9E-4426-B856-273CE7704964}" presName="textNode" presStyleLbl="node1" presStyleIdx="0" presStyleCnt="6">
        <dgm:presLayoutVars>
          <dgm:bulletEnabled val="1"/>
        </dgm:presLayoutVars>
      </dgm:prSet>
      <dgm:spPr/>
      <dgm:t>
        <a:bodyPr/>
        <a:lstStyle/>
        <a:p>
          <a:endParaRPr lang="en-US"/>
        </a:p>
      </dgm:t>
    </dgm:pt>
    <dgm:pt modelId="{3EC8CF0D-615A-43C3-8C65-A39193A0F32B}" type="pres">
      <dgm:prSet presAssocID="{D78B6A4B-6A2C-4050-B83B-9CB42AA0B248}" presName="sibTrans" presStyleCnt="0"/>
      <dgm:spPr/>
    </dgm:pt>
    <dgm:pt modelId="{BF161AAA-E6A9-438B-9912-C57686B8F0D5}" type="pres">
      <dgm:prSet presAssocID="{2010E569-D778-492C-B301-54856AC6DB00}" presName="textNode" presStyleLbl="node1" presStyleIdx="1" presStyleCnt="6">
        <dgm:presLayoutVars>
          <dgm:bulletEnabled val="1"/>
        </dgm:presLayoutVars>
      </dgm:prSet>
      <dgm:spPr/>
      <dgm:t>
        <a:bodyPr/>
        <a:lstStyle/>
        <a:p>
          <a:endParaRPr lang="en-US"/>
        </a:p>
      </dgm:t>
    </dgm:pt>
    <dgm:pt modelId="{8D4E498E-F0B0-440F-92D6-8CC1E4BB3DF5}" type="pres">
      <dgm:prSet presAssocID="{901E69EB-D1FA-48BA-BBF6-1A1500893578}" presName="sibTrans" presStyleCnt="0"/>
      <dgm:spPr/>
    </dgm:pt>
    <dgm:pt modelId="{7D9CA807-AB26-4211-8B6D-2AADBA2917B2}" type="pres">
      <dgm:prSet presAssocID="{31FC7C34-576A-4EB5-BB76-6D1504E05496}" presName="textNode" presStyleLbl="node1" presStyleIdx="2" presStyleCnt="6">
        <dgm:presLayoutVars>
          <dgm:bulletEnabled val="1"/>
        </dgm:presLayoutVars>
      </dgm:prSet>
      <dgm:spPr/>
      <dgm:t>
        <a:bodyPr/>
        <a:lstStyle/>
        <a:p>
          <a:endParaRPr lang="en-US"/>
        </a:p>
      </dgm:t>
    </dgm:pt>
    <dgm:pt modelId="{0C07ACC5-ED50-497B-B6F6-36F3BEF2FF63}" type="pres">
      <dgm:prSet presAssocID="{C67D0A07-7DCE-46FD-BA10-48B2CAC00C20}" presName="sibTrans" presStyleCnt="0"/>
      <dgm:spPr/>
    </dgm:pt>
    <dgm:pt modelId="{31DF71AC-80B1-4E5E-A0D1-B63AF597A110}" type="pres">
      <dgm:prSet presAssocID="{3E2FDB84-9B78-4C00-B722-6F762EA85805}" presName="textNode" presStyleLbl="node1" presStyleIdx="3" presStyleCnt="6">
        <dgm:presLayoutVars>
          <dgm:bulletEnabled val="1"/>
        </dgm:presLayoutVars>
      </dgm:prSet>
      <dgm:spPr/>
      <dgm:t>
        <a:bodyPr/>
        <a:lstStyle/>
        <a:p>
          <a:endParaRPr lang="en-US"/>
        </a:p>
      </dgm:t>
    </dgm:pt>
    <dgm:pt modelId="{F988FD87-78E2-4C7F-B220-EE4F123936DA}" type="pres">
      <dgm:prSet presAssocID="{11AE38E4-8B89-4202-913A-50478877AC9F}" presName="sibTrans" presStyleCnt="0"/>
      <dgm:spPr/>
    </dgm:pt>
    <dgm:pt modelId="{32F62F9E-6DC0-4FBF-9842-023F50FBD1A5}" type="pres">
      <dgm:prSet presAssocID="{89A231CA-6A77-4A0A-8343-1ACA615DCE4E}" presName="textNode" presStyleLbl="node1" presStyleIdx="4" presStyleCnt="6">
        <dgm:presLayoutVars>
          <dgm:bulletEnabled val="1"/>
        </dgm:presLayoutVars>
      </dgm:prSet>
      <dgm:spPr/>
      <dgm:t>
        <a:bodyPr/>
        <a:lstStyle/>
        <a:p>
          <a:endParaRPr lang="en-US"/>
        </a:p>
      </dgm:t>
    </dgm:pt>
    <dgm:pt modelId="{925D770A-8F06-40BE-BB33-0563F276A76B}" type="pres">
      <dgm:prSet presAssocID="{6E932EF8-DBF5-4A59-974F-7743DE0159F0}" presName="sibTrans" presStyleCnt="0"/>
      <dgm:spPr/>
    </dgm:pt>
    <dgm:pt modelId="{DC8558DF-620A-460E-94A3-9BE5C1F8722F}" type="pres">
      <dgm:prSet presAssocID="{37DFAC4A-8273-4116-886B-738A351446A3}" presName="textNode" presStyleLbl="node1" presStyleIdx="5" presStyleCnt="6">
        <dgm:presLayoutVars>
          <dgm:bulletEnabled val="1"/>
        </dgm:presLayoutVars>
      </dgm:prSet>
      <dgm:spPr/>
      <dgm:t>
        <a:bodyPr/>
        <a:lstStyle/>
        <a:p>
          <a:endParaRPr lang="en-US"/>
        </a:p>
      </dgm:t>
    </dgm:pt>
  </dgm:ptLst>
  <dgm:cxnLst>
    <dgm:cxn modelId="{F899F7C4-D78A-4534-8E1B-E7D9ABEDB6D0}" type="presOf" srcId="{31FC7C34-576A-4EB5-BB76-6D1504E05496}" destId="{7D9CA807-AB26-4211-8B6D-2AADBA2917B2}" srcOrd="0" destOrd="0" presId="urn:microsoft.com/office/officeart/2005/8/layout/hProcess9"/>
    <dgm:cxn modelId="{7B8D70E2-32DE-4F3B-BC62-E96FACA428A6}" srcId="{8454BD2A-4912-4887-BEBF-1DA80111A877}" destId="{89A231CA-6A77-4A0A-8343-1ACA615DCE4E}" srcOrd="4" destOrd="0" parTransId="{8F75AE4A-4133-4BCC-9658-CDCCE8865C4F}" sibTransId="{6E932EF8-DBF5-4A59-974F-7743DE0159F0}"/>
    <dgm:cxn modelId="{BB6958C6-BF49-49F3-8A79-2446278200A5}" srcId="{8454BD2A-4912-4887-BEBF-1DA80111A877}" destId="{2591739D-BF9E-4426-B856-273CE7704964}" srcOrd="0" destOrd="0" parTransId="{7DECFB1C-3D4D-408A-81C8-42CB7C6BC383}" sibTransId="{D78B6A4B-6A2C-4050-B83B-9CB42AA0B248}"/>
    <dgm:cxn modelId="{45B21E8C-0CEA-4686-A34A-752D9167708B}" srcId="{8454BD2A-4912-4887-BEBF-1DA80111A877}" destId="{3E2FDB84-9B78-4C00-B722-6F762EA85805}" srcOrd="3" destOrd="0" parTransId="{4A08B657-4E5C-4A3B-9AC0-E642D5C18B2D}" sibTransId="{11AE38E4-8B89-4202-913A-50478877AC9F}"/>
    <dgm:cxn modelId="{BF9F4BD0-27EC-4182-AC43-AFBEA4DF7F07}" type="presOf" srcId="{3E2FDB84-9B78-4C00-B722-6F762EA85805}" destId="{31DF71AC-80B1-4E5E-A0D1-B63AF597A110}" srcOrd="0" destOrd="0" presId="urn:microsoft.com/office/officeart/2005/8/layout/hProcess9"/>
    <dgm:cxn modelId="{4ECB948B-2F19-4667-974F-E82D1CADA266}" type="presOf" srcId="{8454BD2A-4912-4887-BEBF-1DA80111A877}" destId="{42B20282-0140-40E5-B247-409E9D7D1B50}" srcOrd="0" destOrd="0" presId="urn:microsoft.com/office/officeart/2005/8/layout/hProcess9"/>
    <dgm:cxn modelId="{B92D0589-4703-4B40-9C63-0C3083BB83CF}" srcId="{8454BD2A-4912-4887-BEBF-1DA80111A877}" destId="{31FC7C34-576A-4EB5-BB76-6D1504E05496}" srcOrd="2" destOrd="0" parTransId="{D2733776-B8BB-4C18-A971-9897599124A0}" sibTransId="{C67D0A07-7DCE-46FD-BA10-48B2CAC00C20}"/>
    <dgm:cxn modelId="{ED058416-8772-40B5-B6F2-85DA074A771B}" type="presOf" srcId="{89A231CA-6A77-4A0A-8343-1ACA615DCE4E}" destId="{32F62F9E-6DC0-4FBF-9842-023F50FBD1A5}" srcOrd="0" destOrd="0" presId="urn:microsoft.com/office/officeart/2005/8/layout/hProcess9"/>
    <dgm:cxn modelId="{CEA2AEB2-0A92-4418-AFDC-F9B9390B6563}" type="presOf" srcId="{2591739D-BF9E-4426-B856-273CE7704964}" destId="{1C58E0ED-4F27-4CC8-B9ED-087F7C4AC80E}" srcOrd="0" destOrd="0" presId="urn:microsoft.com/office/officeart/2005/8/layout/hProcess9"/>
    <dgm:cxn modelId="{0313F9E0-E599-4C1D-A7B4-B68EA71518AD}" type="presOf" srcId="{2010E569-D778-492C-B301-54856AC6DB00}" destId="{BF161AAA-E6A9-438B-9912-C57686B8F0D5}" srcOrd="0" destOrd="0" presId="urn:microsoft.com/office/officeart/2005/8/layout/hProcess9"/>
    <dgm:cxn modelId="{93983B7C-0107-4204-9F04-BB52C2003E91}" srcId="{8454BD2A-4912-4887-BEBF-1DA80111A877}" destId="{37DFAC4A-8273-4116-886B-738A351446A3}" srcOrd="5" destOrd="0" parTransId="{516887A3-52D0-4202-BCB3-A179C7DE1364}" sibTransId="{EA31BF4E-0741-43F3-9129-5D0FFB252BD8}"/>
    <dgm:cxn modelId="{99669F39-0E03-4AB8-92B2-ABFF30AB50E4}" srcId="{8454BD2A-4912-4887-BEBF-1DA80111A877}" destId="{2010E569-D778-492C-B301-54856AC6DB00}" srcOrd="1" destOrd="0" parTransId="{B126D2AB-7A78-4386-B8BE-0BE70B06A977}" sibTransId="{901E69EB-D1FA-48BA-BBF6-1A1500893578}"/>
    <dgm:cxn modelId="{976191A3-90E1-40EC-B8D1-4DD9575C6C29}" type="presOf" srcId="{37DFAC4A-8273-4116-886B-738A351446A3}" destId="{DC8558DF-620A-460E-94A3-9BE5C1F8722F}" srcOrd="0" destOrd="0" presId="urn:microsoft.com/office/officeart/2005/8/layout/hProcess9"/>
    <dgm:cxn modelId="{47B27BBC-E8D1-4133-86D9-63150EE0F040}" type="presParOf" srcId="{42B20282-0140-40E5-B247-409E9D7D1B50}" destId="{A5B8BD64-198D-4E92-B734-412EEFFDEC21}" srcOrd="0" destOrd="0" presId="urn:microsoft.com/office/officeart/2005/8/layout/hProcess9"/>
    <dgm:cxn modelId="{E9805534-0100-4D64-9E77-F2608C32EC5D}" type="presParOf" srcId="{42B20282-0140-40E5-B247-409E9D7D1B50}" destId="{089822D7-A1BB-4A27-976F-FD939479EDDE}" srcOrd="1" destOrd="0" presId="urn:microsoft.com/office/officeart/2005/8/layout/hProcess9"/>
    <dgm:cxn modelId="{43B4CDBC-A2B5-46DD-89FB-25C6BBBC50A8}" type="presParOf" srcId="{089822D7-A1BB-4A27-976F-FD939479EDDE}" destId="{1C58E0ED-4F27-4CC8-B9ED-087F7C4AC80E}" srcOrd="0" destOrd="0" presId="urn:microsoft.com/office/officeart/2005/8/layout/hProcess9"/>
    <dgm:cxn modelId="{8CD0813A-153C-4E47-83C6-CEDF62C41EC8}" type="presParOf" srcId="{089822D7-A1BB-4A27-976F-FD939479EDDE}" destId="{3EC8CF0D-615A-43C3-8C65-A39193A0F32B}" srcOrd="1" destOrd="0" presId="urn:microsoft.com/office/officeart/2005/8/layout/hProcess9"/>
    <dgm:cxn modelId="{EDEAE784-1F2B-4BA6-823F-BA2D5B2F9692}" type="presParOf" srcId="{089822D7-A1BB-4A27-976F-FD939479EDDE}" destId="{BF161AAA-E6A9-438B-9912-C57686B8F0D5}" srcOrd="2" destOrd="0" presId="urn:microsoft.com/office/officeart/2005/8/layout/hProcess9"/>
    <dgm:cxn modelId="{5515A085-C738-4689-A099-9AE4F86B3977}" type="presParOf" srcId="{089822D7-A1BB-4A27-976F-FD939479EDDE}" destId="{8D4E498E-F0B0-440F-92D6-8CC1E4BB3DF5}" srcOrd="3" destOrd="0" presId="urn:microsoft.com/office/officeart/2005/8/layout/hProcess9"/>
    <dgm:cxn modelId="{861725F0-50E8-4E4B-8D24-D6139EF7959F}" type="presParOf" srcId="{089822D7-A1BB-4A27-976F-FD939479EDDE}" destId="{7D9CA807-AB26-4211-8B6D-2AADBA2917B2}" srcOrd="4" destOrd="0" presId="urn:microsoft.com/office/officeart/2005/8/layout/hProcess9"/>
    <dgm:cxn modelId="{66527FD8-6474-4F6D-B639-806E945887E9}" type="presParOf" srcId="{089822D7-A1BB-4A27-976F-FD939479EDDE}" destId="{0C07ACC5-ED50-497B-B6F6-36F3BEF2FF63}" srcOrd="5" destOrd="0" presId="urn:microsoft.com/office/officeart/2005/8/layout/hProcess9"/>
    <dgm:cxn modelId="{5D6D42C9-28BA-47E0-A91A-52D36F6C27EC}" type="presParOf" srcId="{089822D7-A1BB-4A27-976F-FD939479EDDE}" destId="{31DF71AC-80B1-4E5E-A0D1-B63AF597A110}" srcOrd="6" destOrd="0" presId="urn:microsoft.com/office/officeart/2005/8/layout/hProcess9"/>
    <dgm:cxn modelId="{1FF18F84-0754-4BA6-B7C1-EDC39614CD10}" type="presParOf" srcId="{089822D7-A1BB-4A27-976F-FD939479EDDE}" destId="{F988FD87-78E2-4C7F-B220-EE4F123936DA}" srcOrd="7" destOrd="0" presId="urn:microsoft.com/office/officeart/2005/8/layout/hProcess9"/>
    <dgm:cxn modelId="{6E9B33E6-F185-4DA6-9046-3B40A053C863}" type="presParOf" srcId="{089822D7-A1BB-4A27-976F-FD939479EDDE}" destId="{32F62F9E-6DC0-4FBF-9842-023F50FBD1A5}" srcOrd="8" destOrd="0" presId="urn:microsoft.com/office/officeart/2005/8/layout/hProcess9"/>
    <dgm:cxn modelId="{75891A74-15AF-4BC9-AC4E-700C0B69480F}" type="presParOf" srcId="{089822D7-A1BB-4A27-976F-FD939479EDDE}" destId="{925D770A-8F06-40BE-BB33-0563F276A76B}" srcOrd="9" destOrd="0" presId="urn:microsoft.com/office/officeart/2005/8/layout/hProcess9"/>
    <dgm:cxn modelId="{9C361106-D20F-4381-9F95-0B184B44738B}" type="presParOf" srcId="{089822D7-A1BB-4A27-976F-FD939479EDDE}" destId="{DC8558DF-620A-460E-94A3-9BE5C1F8722F}"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0754"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dirty="0"/>
          </a:p>
        </p:txBody>
      </p:sp>
      <p:sp>
        <p:nvSpPr>
          <p:cNvPr id="330755" name="Rectangle 3"/>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dirty="0"/>
          </a:p>
        </p:txBody>
      </p:sp>
      <p:sp>
        <p:nvSpPr>
          <p:cNvPr id="330756" name="Rectangle 4"/>
          <p:cNvSpPr>
            <a:spLocks noGrp="1" noChangeArrowheads="1"/>
          </p:cNvSpPr>
          <p:nvPr>
            <p:ph type="ftr" sz="quarter" idx="2"/>
          </p:nvPr>
        </p:nvSpPr>
        <p:spPr bwMode="auto">
          <a:xfrm>
            <a:off x="0" y="8651875"/>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dirty="0"/>
          </a:p>
        </p:txBody>
      </p:sp>
      <p:sp>
        <p:nvSpPr>
          <p:cNvPr id="330757" name="Rectangle 5"/>
          <p:cNvSpPr>
            <a:spLocks noGrp="1" noChangeArrowheads="1"/>
          </p:cNvSpPr>
          <p:nvPr>
            <p:ph type="sldNum" sz="quarter" idx="3"/>
          </p:nvPr>
        </p:nvSpPr>
        <p:spPr bwMode="auto">
          <a:xfrm>
            <a:off x="3886200" y="8651875"/>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43E06DB-1E7A-4B12-9A19-6C5DA8528A2F}" type="slidenum">
              <a:rPr lang="en-US"/>
              <a:pPr/>
              <a:t>‹#›</a:t>
            </a:fld>
            <a:endParaRPr lang="en-US" dirty="0"/>
          </a:p>
        </p:txBody>
      </p:sp>
    </p:spTree>
    <p:extLst>
      <p:ext uri="{BB962C8B-B14F-4D97-AF65-F5344CB8AC3E}">
        <p14:creationId xmlns:p14="http://schemas.microsoft.com/office/powerpoint/2010/main" val="3138300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dirty="0"/>
          </a:p>
        </p:txBody>
      </p:sp>
      <p:sp>
        <p:nvSpPr>
          <p:cNvPr id="1024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dirty="0"/>
          </a:p>
        </p:txBody>
      </p:sp>
      <p:sp>
        <p:nvSpPr>
          <p:cNvPr id="10244" name="Rectangle 4"/>
          <p:cNvSpPr>
            <a:spLocks noGrp="1" noRot="1" noChangeAspect="1" noChangeArrowheads="1" noTextEdit="1"/>
          </p:cNvSpPr>
          <p:nvPr>
            <p:ph type="sldImg" idx="2"/>
          </p:nvPr>
        </p:nvSpPr>
        <p:spPr bwMode="auto">
          <a:xfrm>
            <a:off x="1152525" y="682625"/>
            <a:ext cx="4554538" cy="34163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14400" y="4325938"/>
            <a:ext cx="5029200" cy="409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51875"/>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dirty="0"/>
          </a:p>
        </p:txBody>
      </p:sp>
      <p:sp>
        <p:nvSpPr>
          <p:cNvPr id="10247" name="Rectangle 7"/>
          <p:cNvSpPr>
            <a:spLocks noGrp="1" noChangeArrowheads="1"/>
          </p:cNvSpPr>
          <p:nvPr>
            <p:ph type="sldNum" sz="quarter" idx="5"/>
          </p:nvPr>
        </p:nvSpPr>
        <p:spPr bwMode="auto">
          <a:xfrm>
            <a:off x="3886200" y="8651875"/>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622ABB86-3AE4-42E8-B4D1-4C9E3D24DF20}" type="slidenum">
              <a:rPr lang="en-US"/>
              <a:pPr/>
              <a:t>‹#›</a:t>
            </a:fld>
            <a:endParaRPr lang="en-US" dirty="0"/>
          </a:p>
        </p:txBody>
      </p:sp>
    </p:spTree>
    <p:extLst>
      <p:ext uri="{BB962C8B-B14F-4D97-AF65-F5344CB8AC3E}">
        <p14:creationId xmlns:p14="http://schemas.microsoft.com/office/powerpoint/2010/main" val="13518259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3536204-9759-4A22-8093-6DCA61A4AAB0}" type="slidenum">
              <a:rPr lang="en-US">
                <a:solidFill>
                  <a:srgbClr val="000000"/>
                </a:solidFill>
              </a:rPr>
              <a:pPr/>
              <a:t>1</a:t>
            </a:fld>
            <a:endParaRPr lang="en-US" dirty="0">
              <a:solidFill>
                <a:srgbClr val="000000"/>
              </a:solidFill>
            </a:endParaRPr>
          </a:p>
        </p:txBody>
      </p:sp>
      <p:sp>
        <p:nvSpPr>
          <p:cNvPr id="18125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615317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D24492-1FB1-4DBE-9E83-39465F1B64A5}" type="slidenum">
              <a:rPr lang="en-US"/>
              <a:pPr/>
              <a:t>58</a:t>
            </a:fld>
            <a:endParaRPr lang="en-US" dirty="0"/>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dirty="0">
              <a:solidFill>
                <a:srgbClr val="FFFFCC"/>
              </a:solidFill>
            </a:endParaRPr>
          </a:p>
        </p:txBody>
      </p:sp>
    </p:spTree>
    <p:extLst>
      <p:ext uri="{BB962C8B-B14F-4D97-AF65-F5344CB8AC3E}">
        <p14:creationId xmlns:p14="http://schemas.microsoft.com/office/powerpoint/2010/main" val="3555869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4"/>
          <p:cNvSpPr>
            <a:spLocks noChangeArrowheads="1"/>
          </p:cNvSpPr>
          <p:nvPr/>
        </p:nvSpPr>
        <p:spPr bwMode="hidden">
          <a:xfrm>
            <a:off x="730771" y="7008842"/>
            <a:ext cx="5825084" cy="1198588"/>
          </a:xfrm>
          <a:prstGeom prst="rect">
            <a:avLst/>
          </a:prstGeom>
          <a:solidFill>
            <a:srgbClr val="CCFFFF"/>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lIns="89717" tIns="44858" rIns="89717" bIns="44858" anchor="ctr">
            <a:spAutoFit/>
          </a:bodyPr>
          <a:lstStyle/>
          <a:p>
            <a:pPr defTabSz="895743"/>
            <a:r>
              <a:rPr lang="en-GB" altLang="en-US" sz="1200" dirty="0">
                <a:latin typeface="Calibri" pitchFamily="34" charset="0"/>
                <a:cs typeface="Times New Roman" pitchFamily="18" charset="0"/>
              </a:rPr>
              <a:t>Instructors:</a:t>
            </a:r>
          </a:p>
          <a:p>
            <a:pPr defTabSz="895743"/>
            <a:r>
              <a:rPr lang="en-GB" altLang="en-US" sz="1200" dirty="0">
                <a:latin typeface="Calibri" pitchFamily="34" charset="0"/>
                <a:cs typeface="Times New Roman" pitchFamily="18" charset="0"/>
              </a:rPr>
              <a:t>Try to keep introductions from straying.</a:t>
            </a:r>
          </a:p>
          <a:p>
            <a:pPr defTabSz="895743"/>
            <a:r>
              <a:rPr lang="en-GB" altLang="en-US" sz="1200" dirty="0">
                <a:latin typeface="Calibri" pitchFamily="34" charset="0"/>
                <a:cs typeface="Times New Roman" pitchFamily="18" charset="0"/>
              </a:rPr>
              <a:t>Chart Learning Styles (Activist-Pragmatist-Theorist-Reflector) on a Flip &amp; poll the class for their primary and “secondary” styles. Put names on the chart, with secondary styles in parentheses. Mention how the class elements (reference material, reviews &amp; teachbacks, exercises, project report-outs address the learning styles.</a:t>
            </a:r>
            <a:endParaRPr lang="en-US" altLang="en-US" sz="1200" dirty="0">
              <a:latin typeface="Calibri" pitchFamily="34" charset="0"/>
              <a:cs typeface="Times New Roman" pitchFamily="18" charset="0"/>
            </a:endParaRPr>
          </a:p>
        </p:txBody>
      </p:sp>
      <p:sp>
        <p:nvSpPr>
          <p:cNvPr id="3" name="Slide Image Placeholder 2"/>
          <p:cNvSpPr>
            <a:spLocks noGrp="1" noRot="1" noChangeAspect="1"/>
          </p:cNvSpPr>
          <p:nvPr>
            <p:ph type="sldImg"/>
          </p:nvPr>
        </p:nvSpPr>
        <p:spPr>
          <a:xfrm>
            <a:off x="-1514475" y="628650"/>
            <a:ext cx="7842250" cy="5881688"/>
          </a:xfrm>
        </p:spPr>
      </p:sp>
      <p:sp>
        <p:nvSpPr>
          <p:cNvPr id="4" name="Notes Placeholder 3"/>
          <p:cNvSpPr>
            <a:spLocks noGrp="1"/>
          </p:cNvSpPr>
          <p:nvPr>
            <p:ph type="body" idx="1"/>
          </p:nvPr>
        </p:nvSpPr>
        <p:spPr/>
        <p:txBody>
          <a:bodyPr/>
          <a:lstStyle/>
          <a:p>
            <a:endParaRPr lang="en-US" dirty="0"/>
          </a:p>
        </p:txBody>
      </p:sp>
      <p:sp>
        <p:nvSpPr>
          <p:cNvPr id="9" name="Slide Number Placeholder 3"/>
          <p:cNvSpPr>
            <a:spLocks noGrp="1"/>
          </p:cNvSpPr>
          <p:nvPr>
            <p:ph type="sldNum" sz="quarter" idx="5"/>
          </p:nvPr>
        </p:nvSpPr>
        <p:spPr>
          <a:xfrm>
            <a:off x="6057901" y="8481349"/>
            <a:ext cx="744140" cy="328882"/>
          </a:xfrm>
        </p:spPr>
        <p:txBody>
          <a:bodyPr/>
          <a:lstStyle/>
          <a:p>
            <a:pPr>
              <a:defRPr/>
            </a:pPr>
            <a:r>
              <a:rPr lang="en-US" dirty="0" smtClean="0"/>
              <a:t>Pg </a:t>
            </a:r>
            <a:fld id="{49172C19-8C46-4015-BF0D-C0BE34735FF7}" type="slidenum">
              <a:rPr lang="en-US" smtClean="0"/>
              <a:pPr>
                <a:defRPr/>
              </a:pPr>
              <a:t>3</a:t>
            </a:fld>
            <a:endParaRPr lang="en-US" dirty="0"/>
          </a:p>
        </p:txBody>
      </p:sp>
    </p:spTree>
    <p:extLst>
      <p:ext uri="{BB962C8B-B14F-4D97-AF65-F5344CB8AC3E}">
        <p14:creationId xmlns:p14="http://schemas.microsoft.com/office/powerpoint/2010/main" val="4261701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31"/>
          <p:cNvSpPr>
            <a:spLocks noGrp="1" noChangeArrowheads="1"/>
          </p:cNvSpPr>
          <p:nvPr>
            <p:ph type="sldNum" sz="quarter" idx="5"/>
          </p:nvPr>
        </p:nvSpPr>
        <p:spPr>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24914CEF-0E08-4688-9D08-FF455F629E86}" type="slidenum">
              <a:rPr lang="en-US" altLang="en-US" sz="1200" b="0">
                <a:solidFill>
                  <a:schemeClr val="tx1"/>
                </a:solidFill>
              </a:rPr>
              <a:pPr eaLnBrk="1" hangingPunct="1"/>
              <a:t>11</a:t>
            </a:fld>
            <a:endParaRPr lang="en-US" altLang="en-US" sz="1200" b="0" dirty="0">
              <a:solidFill>
                <a:schemeClr val="tx1"/>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endParaRPr lang="en-US" altLang="en-US" dirty="0" smtClean="0"/>
          </a:p>
        </p:txBody>
      </p:sp>
    </p:spTree>
    <p:extLst>
      <p:ext uri="{BB962C8B-B14F-4D97-AF65-F5344CB8AC3E}">
        <p14:creationId xmlns:p14="http://schemas.microsoft.com/office/powerpoint/2010/main" val="1082602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31"/>
          <p:cNvSpPr>
            <a:spLocks noGrp="1" noChangeArrowheads="1"/>
          </p:cNvSpPr>
          <p:nvPr>
            <p:ph type="sldNum" sz="quarter" idx="5"/>
          </p:nvPr>
        </p:nvSpPr>
        <p:spPr>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B17EBA35-E19F-4725-98D7-BB41EDF2CEFB}" type="slidenum">
              <a:rPr lang="en-US" altLang="en-US" sz="1200" b="0">
                <a:solidFill>
                  <a:schemeClr val="tx1"/>
                </a:solidFill>
              </a:rPr>
              <a:pPr eaLnBrk="1" hangingPunct="1"/>
              <a:t>17</a:t>
            </a:fld>
            <a:endParaRPr lang="en-US" altLang="en-US" sz="1200" b="0" dirty="0">
              <a:solidFill>
                <a:schemeClr val="tx1"/>
              </a:solidFill>
            </a:endParaRPr>
          </a:p>
        </p:txBody>
      </p:sp>
      <p:sp>
        <p:nvSpPr>
          <p:cNvPr id="27651" name="Rectangle 2"/>
          <p:cNvSpPr>
            <a:spLocks noGrp="1" noRot="1" noChangeAspect="1" noChangeArrowheads="1" noTextEdit="1"/>
          </p:cNvSpPr>
          <p:nvPr>
            <p:ph type="sldImg"/>
          </p:nvPr>
        </p:nvSpPr>
        <p:spPr>
          <a:xfrm>
            <a:off x="1152525" y="684213"/>
            <a:ext cx="4554538" cy="3414712"/>
          </a:xfrm>
          <a:ln/>
        </p:spPr>
      </p:sp>
      <p:sp>
        <p:nvSpPr>
          <p:cNvPr id="27652" name="Rectangle 3"/>
          <p:cNvSpPr>
            <a:spLocks noGrp="1" noChangeArrowheads="1"/>
          </p:cNvSpPr>
          <p:nvPr>
            <p:ph type="body" idx="1"/>
          </p:nvPr>
        </p:nvSpPr>
        <p:spPr>
          <a:xfrm>
            <a:off x="685800" y="4326647"/>
            <a:ext cx="5486400" cy="4097190"/>
          </a:xfrm>
          <a:noFill/>
        </p:spPr>
        <p:txBody>
          <a:bodyPr/>
          <a:lstStyle/>
          <a:p>
            <a:endParaRPr lang="en-US" altLang="en-US" dirty="0" smtClean="0"/>
          </a:p>
        </p:txBody>
      </p:sp>
    </p:spTree>
    <p:extLst>
      <p:ext uri="{BB962C8B-B14F-4D97-AF65-F5344CB8AC3E}">
        <p14:creationId xmlns:p14="http://schemas.microsoft.com/office/powerpoint/2010/main" val="148682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BF28D02F-42E7-4B9A-8D24-A48226EDD354}" type="slidenum">
              <a:rPr lang="en-US" altLang="en-US" sz="1200" b="0">
                <a:solidFill>
                  <a:schemeClr val="tx1"/>
                </a:solidFill>
              </a:rPr>
              <a:pPr eaLnBrk="1" hangingPunct="1"/>
              <a:t>18</a:t>
            </a:fld>
            <a:endParaRPr lang="en-US" altLang="en-US" sz="1200" b="0" dirty="0">
              <a:solidFill>
                <a:schemeClr val="tx1"/>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endParaRPr lang="en-US" altLang="en-US" dirty="0" smtClean="0"/>
          </a:p>
        </p:txBody>
      </p:sp>
    </p:spTree>
    <p:extLst>
      <p:ext uri="{BB962C8B-B14F-4D97-AF65-F5344CB8AC3E}">
        <p14:creationId xmlns:p14="http://schemas.microsoft.com/office/powerpoint/2010/main" val="457726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2"/>
          <p:cNvSpPr>
            <a:spLocks noGrp="1" noChangeArrowheads="1"/>
          </p:cNvSpPr>
          <p:nvPr>
            <p:ph type="ftr" sz="quarter" idx="4"/>
          </p:nvPr>
        </p:nvSpPr>
        <p:spPr>
          <a:ln/>
        </p:spPr>
        <p:txBody>
          <a:bodyPr/>
          <a:lstStyle/>
          <a:p>
            <a:r>
              <a:rPr lang="en-US" dirty="0">
                <a:solidFill>
                  <a:prstClr val="black"/>
                </a:solidFill>
              </a:rPr>
              <a:t>© 2003 IBM Business Consulting Services (unpublished). All rights reserved.</a:t>
            </a:r>
          </a:p>
        </p:txBody>
      </p:sp>
      <p:sp>
        <p:nvSpPr>
          <p:cNvPr id="845826" name="Rectangle 2"/>
          <p:cNvSpPr>
            <a:spLocks noGrp="1" noRot="1" noChangeAspect="1" noChangeArrowheads="1" noTextEdit="1"/>
          </p:cNvSpPr>
          <p:nvPr>
            <p:ph type="sldImg"/>
          </p:nvPr>
        </p:nvSpPr>
        <p:spPr>
          <a:xfrm>
            <a:off x="825500" y="533400"/>
            <a:ext cx="5105400" cy="3830638"/>
          </a:xfrm>
          <a:ln/>
        </p:spPr>
      </p:sp>
      <p:sp>
        <p:nvSpPr>
          <p:cNvPr id="845827" name="Rectangle 3"/>
          <p:cNvSpPr>
            <a:spLocks noGrp="1" noChangeArrowheads="1"/>
          </p:cNvSpPr>
          <p:nvPr>
            <p:ph type="body" idx="1"/>
          </p:nvPr>
        </p:nvSpPr>
        <p:spPr>
          <a:xfrm>
            <a:off x="948036" y="4481462"/>
            <a:ext cx="5435203" cy="4222453"/>
          </a:xfrm>
        </p:spPr>
        <p:txBody>
          <a:bodyPr/>
          <a:lstStyle/>
          <a:p>
            <a:pPr marL="215730" indent="-215730"/>
            <a:r>
              <a:rPr lang="en-US" dirty="0"/>
              <a:t>Notes:</a:t>
            </a:r>
          </a:p>
          <a:p>
            <a:pPr marL="215730" indent="-215730"/>
            <a:endParaRPr lang="en-US" dirty="0"/>
          </a:p>
        </p:txBody>
      </p:sp>
    </p:spTree>
    <p:extLst>
      <p:ext uri="{BB962C8B-B14F-4D97-AF65-F5344CB8AC3E}">
        <p14:creationId xmlns:p14="http://schemas.microsoft.com/office/powerpoint/2010/main" val="143326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53BFC1-B8F3-4020-A456-BBB3B3C450BE}" type="slidenum">
              <a:rPr lang="en-US">
                <a:solidFill>
                  <a:srgbClr val="000000"/>
                </a:solidFill>
              </a:rPr>
              <a:pPr/>
              <a:t>27</a:t>
            </a:fld>
            <a:endParaRPr lang="en-US" dirty="0">
              <a:solidFill>
                <a:srgbClr val="000000"/>
              </a:solidFill>
            </a:endParaRPr>
          </a:p>
        </p:txBody>
      </p:sp>
      <p:sp>
        <p:nvSpPr>
          <p:cNvPr id="338946" name="Rectangle 2"/>
          <p:cNvSpPr>
            <a:spLocks noGrp="1" noRot="1" noChangeAspect="1" noChangeArrowheads="1" noTextEdit="1"/>
          </p:cNvSpPr>
          <p:nvPr>
            <p:ph type="sldImg"/>
          </p:nvPr>
        </p:nvSpPr>
        <p:spPr>
          <a:ln/>
        </p:spPr>
      </p:sp>
      <p:sp>
        <p:nvSpPr>
          <p:cNvPr id="3389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43240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2C54B5-55AB-421A-9DF3-97F3A5F759DB}" type="slidenum">
              <a:rPr lang="en-US"/>
              <a:pPr/>
              <a:t>54</a:t>
            </a:fld>
            <a:endParaRPr lang="en-US" dirty="0"/>
          </a:p>
        </p:txBody>
      </p:sp>
      <p:sp>
        <p:nvSpPr>
          <p:cNvPr id="396290" name="Rectangle 2"/>
          <p:cNvSpPr>
            <a:spLocks noGrp="1" noRot="1" noChangeAspect="1"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93230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22AFA0-502E-4882-A6D0-16B5D947A638}" type="slidenum">
              <a:rPr lang="en-US"/>
              <a:pPr/>
              <a:t>56</a:t>
            </a:fld>
            <a:endParaRPr lang="en-US" dirty="0"/>
          </a:p>
        </p:txBody>
      </p:sp>
      <p:sp>
        <p:nvSpPr>
          <p:cNvPr id="394242" name="Rectangle 2"/>
          <p:cNvSpPr>
            <a:spLocks noGrp="1" noRot="1" noChangeAspect="1" noChangeArrowheads="1" noTextEdit="1"/>
          </p:cNvSpPr>
          <p:nvPr>
            <p:ph type="sldImg"/>
          </p:nvPr>
        </p:nvSpPr>
        <p:spPr>
          <a:ln/>
        </p:spPr>
      </p:sp>
      <p:sp>
        <p:nvSpPr>
          <p:cNvPr id="39424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503393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58757" name="Rectangle 5"/>
          <p:cNvSpPr>
            <a:spLocks noGrp="1" noChangeArrowheads="1"/>
          </p:cNvSpPr>
          <p:nvPr>
            <p:ph type="ctrTitle"/>
          </p:nvPr>
        </p:nvSpPr>
        <p:spPr>
          <a:xfrm>
            <a:off x="304800" y="1600200"/>
            <a:ext cx="7772400" cy="1470025"/>
          </a:xfrm>
        </p:spPr>
        <p:txBody>
          <a:bodyPr/>
          <a:lstStyle>
            <a:lvl1pPr>
              <a:defRPr sz="6000">
                <a:latin typeface="Times New Roman" pitchFamily="18" charset="0"/>
              </a:defRPr>
            </a:lvl1pPr>
          </a:lstStyle>
          <a:p>
            <a:r>
              <a:rPr lang="en-GB" altLang="en-GB"/>
              <a:t>Thought-provoking title.</a:t>
            </a:r>
            <a:endParaRPr lang="en-US"/>
          </a:p>
        </p:txBody>
      </p:sp>
      <p:sp>
        <p:nvSpPr>
          <p:cNvPr id="458758" name="Rectangle 6"/>
          <p:cNvSpPr>
            <a:spLocks noGrp="1" noChangeArrowheads="1"/>
          </p:cNvSpPr>
          <p:nvPr>
            <p:ph type="subTitle" idx="1"/>
          </p:nvPr>
        </p:nvSpPr>
        <p:spPr>
          <a:xfrm>
            <a:off x="304800" y="3352800"/>
            <a:ext cx="6400800" cy="762000"/>
          </a:xfrm>
        </p:spPr>
        <p:txBody>
          <a:bodyPr/>
          <a:lstStyle>
            <a:lvl1pPr marL="0" indent="0">
              <a:buFontTx/>
              <a:buNone/>
              <a:defRPr sz="1400"/>
            </a:lvl1pPr>
          </a:lstStyle>
          <a:p>
            <a:r>
              <a:rPr lang="en-GB" altLang="en-GB"/>
              <a:t>Presentation title here</a:t>
            </a:r>
          </a:p>
          <a:p>
            <a:r>
              <a:rPr lang="en-GB" altLang="en-GB"/>
              <a:t>Insert date here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228600"/>
            <a:ext cx="21145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228600"/>
            <a:ext cx="61912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8080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8080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219200"/>
            <a:ext cx="41529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10100" y="3886200"/>
            <a:ext cx="41529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178594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049922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07924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154507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28096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9131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0604220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436139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8267311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4933046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349C253-74D3-4752-AC5F-2E19D8186C3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9665851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81315" name="Rectangle 3"/>
          <p:cNvSpPr>
            <a:spLocks noGrp="1" noChangeArrowheads="1"/>
          </p:cNvSpPr>
          <p:nvPr>
            <p:ph type="ctrTitle"/>
          </p:nvPr>
        </p:nvSpPr>
        <p:spPr>
          <a:xfrm>
            <a:off x="990600" y="1066800"/>
            <a:ext cx="7772400" cy="708025"/>
          </a:xfrm>
        </p:spPr>
        <p:txBody>
          <a:bodyPr/>
          <a:lstStyle>
            <a:lvl1pPr>
              <a:defRPr sz="3500" b="1">
                <a:solidFill>
                  <a:schemeClr val="accent1"/>
                </a:solidFill>
              </a:defRPr>
            </a:lvl1pPr>
          </a:lstStyle>
          <a:p>
            <a:endParaRPr lang="en-US"/>
          </a:p>
        </p:txBody>
      </p:sp>
      <p:sp>
        <p:nvSpPr>
          <p:cNvPr id="781316" name="Rectangle 4"/>
          <p:cNvSpPr>
            <a:spLocks noGrp="1" noChangeArrowheads="1"/>
          </p:cNvSpPr>
          <p:nvPr>
            <p:ph type="subTitle" idx="1"/>
          </p:nvPr>
        </p:nvSpPr>
        <p:spPr>
          <a:xfrm>
            <a:off x="1371600" y="2667000"/>
            <a:ext cx="6400800" cy="1143000"/>
          </a:xfrm>
        </p:spPr>
        <p:txBody>
          <a:bodyPr/>
          <a:lstStyle>
            <a:lvl1pPr marL="0" indent="0" algn="ctr">
              <a:buFontTx/>
              <a:buNone/>
              <a:defRPr/>
            </a:lvl1pPr>
          </a:lstStyle>
          <a:p>
            <a:r>
              <a:rPr lang="en-US"/>
              <a:t>Click to edit Master subtitle style</a:t>
            </a:r>
          </a:p>
        </p:txBody>
      </p:sp>
      <p:sp>
        <p:nvSpPr>
          <p:cNvPr id="781318" name="Line 6"/>
          <p:cNvSpPr>
            <a:spLocks noChangeShapeType="1"/>
          </p:cNvSpPr>
          <p:nvPr/>
        </p:nvSpPr>
        <p:spPr bwMode="auto">
          <a:xfrm>
            <a:off x="0" y="1828800"/>
            <a:ext cx="9144000" cy="0"/>
          </a:xfrm>
          <a:prstGeom prst="line">
            <a:avLst/>
          </a:prstGeom>
          <a:noFill/>
          <a:ln w="28575">
            <a:solidFill>
              <a:srgbClr val="C53A23"/>
            </a:solidFill>
            <a:round/>
            <a:headEnd/>
            <a:tailEnd/>
          </a:ln>
          <a:effectLst/>
        </p:spPr>
        <p:txBody>
          <a:bodyPr/>
          <a:lstStyle/>
          <a:p>
            <a:pPr eaLnBrk="0" hangingPunct="0"/>
            <a:endParaRPr lang="en-US" sz="2400" dirty="0">
              <a:solidFill>
                <a:srgbClr val="000000"/>
              </a:solidFill>
              <a:latin typeface="Times New Roman" pitchFamily="18" charset="0"/>
              <a:cs typeface="Arial" charset="0"/>
            </a:endParaRPr>
          </a:p>
        </p:txBody>
      </p:sp>
    </p:spTree>
    <p:extLst>
      <p:ext uri="{BB962C8B-B14F-4D97-AF65-F5344CB8AC3E}">
        <p14:creationId xmlns:p14="http://schemas.microsoft.com/office/powerpoint/2010/main" val="390596926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15970854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7145326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3924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600200"/>
            <a:ext cx="3924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695589685"/>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8377138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92083753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7691766"/>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08433749"/>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2046692"/>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489651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000250" cy="5973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848350" cy="5973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243548"/>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7056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39243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600200"/>
            <a:ext cx="39243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266743806"/>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ppt-slide-bg-v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0825"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3"/>
          <p:cNvSpPr>
            <a:spLocks noGrp="1" noChangeArrowheads="1"/>
          </p:cNvSpPr>
          <p:nvPr>
            <p:ph type="ctrTitle"/>
          </p:nvPr>
        </p:nvSpPr>
        <p:spPr>
          <a:xfrm>
            <a:off x="455613" y="1600200"/>
            <a:ext cx="7772400" cy="1470025"/>
          </a:xfrm>
        </p:spPr>
        <p:txBody>
          <a:bodyPr/>
          <a:lstStyle>
            <a:lvl1pPr>
              <a:defRPr sz="5400" baseline="0"/>
            </a:lvl1pPr>
          </a:lstStyle>
          <a:p>
            <a:r>
              <a:rPr lang="en-US" smtClean="0"/>
              <a:t>Click to edit Master title style</a:t>
            </a:r>
            <a:endParaRPr lang="en-US" dirty="0"/>
          </a:p>
        </p:txBody>
      </p:sp>
      <p:sp>
        <p:nvSpPr>
          <p:cNvPr id="16388" name="Rectangle 4"/>
          <p:cNvSpPr>
            <a:spLocks noGrp="1" noChangeArrowheads="1"/>
          </p:cNvSpPr>
          <p:nvPr>
            <p:ph type="subTitle" idx="1"/>
          </p:nvPr>
        </p:nvSpPr>
        <p:spPr>
          <a:xfrm>
            <a:off x="455613" y="3276600"/>
            <a:ext cx="6400800" cy="1752600"/>
          </a:xfrm>
        </p:spPr>
        <p:txBody>
          <a:bodyPr/>
          <a:lstStyle>
            <a:lvl1pPr marL="0" indent="0">
              <a:buFont typeface="Webdings" pitchFamily="18" charset="2"/>
              <a:buNone/>
              <a:defRPr baseline="0">
                <a:solidFill>
                  <a:srgbClr val="A44A3E"/>
                </a:solidFill>
              </a:defRPr>
            </a:lvl1pPr>
          </a:lstStyle>
          <a:p>
            <a:r>
              <a:rPr lang="en-US" smtClean="0"/>
              <a:t>Click to edit Master subtitle style</a:t>
            </a:r>
            <a:endParaRPr lang="en-US" dirty="0"/>
          </a:p>
        </p:txBody>
      </p:sp>
    </p:spTree>
    <p:extLst>
      <p:ext uri="{BB962C8B-B14F-4D97-AF65-F5344CB8AC3E}">
        <p14:creationId xmlns:p14="http://schemas.microsoft.com/office/powerpoint/2010/main" val="493945586"/>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vl1pPr>
            <a:lvl2pPr>
              <a:defRPr baseline="0">
                <a:solidFill>
                  <a:srgbClr val="A44A3E"/>
                </a:solidFill>
              </a:defRPr>
            </a:lvl2pPr>
            <a:lvl3pPr>
              <a:defRPr baseline="0"/>
            </a:lvl3pPr>
          </a:lstStyle>
          <a:p>
            <a:pPr lvl="0"/>
            <a:r>
              <a:rPr lang="en-US" smtClean="0"/>
              <a:t>Click to edit Master text styles</a:t>
            </a:r>
          </a:p>
          <a:p>
            <a:pPr lvl="1"/>
            <a:r>
              <a:rPr lang="en-US" smtClean="0"/>
              <a:t>Second level</a:t>
            </a:r>
          </a:p>
          <a:p>
            <a:pPr lvl="2"/>
            <a:r>
              <a:rPr lang="en-US" smtClean="0"/>
              <a:t>Third level</a:t>
            </a:r>
          </a:p>
        </p:txBody>
      </p:sp>
      <p:sp>
        <p:nvSpPr>
          <p:cNvPr id="6" name="Title 5"/>
          <p:cNvSpPr>
            <a:spLocks noGrp="1"/>
          </p:cNvSpPr>
          <p:nvPr>
            <p:ph type="title"/>
          </p:nvPr>
        </p:nvSpPr>
        <p:spPr/>
        <p:txBody>
          <a:bodyPr/>
          <a:lstStyle>
            <a:lvl1pPr>
              <a:defRPr baseline="0"/>
            </a:lvl1pPr>
          </a:lstStyle>
          <a:p>
            <a:r>
              <a:rPr lang="en-US" smtClean="0"/>
              <a:t>Click to edit Master title style</a:t>
            </a:r>
            <a:endParaRPr lang="en-US" dirty="0"/>
          </a:p>
        </p:txBody>
      </p:sp>
    </p:spTree>
    <p:extLst>
      <p:ext uri="{BB962C8B-B14F-4D97-AF65-F5344CB8AC3E}">
        <p14:creationId xmlns:p14="http://schemas.microsoft.com/office/powerpoint/2010/main" val="2065986304"/>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524000"/>
            <a:ext cx="4038600" cy="4343400"/>
          </a:xfrm>
        </p:spPr>
        <p:txBody>
          <a:bodyPr/>
          <a:lstStyle>
            <a:lvl1pPr>
              <a:lnSpc>
                <a:spcPts val="2800"/>
              </a:lnSpc>
              <a:defRPr sz="2800"/>
            </a:lvl1pPr>
            <a:lvl2pPr>
              <a:lnSpc>
                <a:spcPts val="2400"/>
              </a:lnSpc>
              <a:defRPr sz="2400"/>
            </a:lvl2pPr>
            <a:lvl3pPr>
              <a:lnSpc>
                <a:spcPts val="2000"/>
              </a:lnSpc>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648200" y="15240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343608588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1529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19200"/>
            <a:ext cx="41529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283484919"/>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smtClean="0"/>
              <a:t>Click to edit Master title style</a:t>
            </a:r>
            <a:endParaRPr lang="en-US" dirty="0"/>
          </a:p>
        </p:txBody>
      </p:sp>
    </p:spTree>
    <p:extLst>
      <p:ext uri="{BB962C8B-B14F-4D97-AF65-F5344CB8AC3E}">
        <p14:creationId xmlns:p14="http://schemas.microsoft.com/office/powerpoint/2010/main" val="1808111274"/>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715353"/>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8702412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6915947"/>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4035418502"/>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562600"/>
          </a:xfrm>
        </p:spPr>
        <p:txBody>
          <a:bodyPr vert="eaVert"/>
          <a:lstStyle/>
          <a:p>
            <a:pPr lvl="0"/>
            <a:r>
              <a:rPr lang="en-US" smtClean="0"/>
              <a:t>Click to edit Master text styles</a:t>
            </a:r>
          </a:p>
          <a:p>
            <a:pPr lvl="1"/>
            <a:r>
              <a:rPr lang="en-US" smtClean="0"/>
              <a:t>Second level</a:t>
            </a:r>
          </a:p>
          <a:p>
            <a:pPr lvl="2"/>
            <a:r>
              <a:rPr lang="en-US" smtClean="0"/>
              <a:t>Third level</a:t>
            </a:r>
          </a:p>
        </p:txBody>
      </p:sp>
    </p:spTree>
    <p:extLst>
      <p:ext uri="{BB962C8B-B14F-4D97-AF65-F5344CB8AC3E}">
        <p14:creationId xmlns:p14="http://schemas.microsoft.com/office/powerpoint/2010/main" val="4002475584"/>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cSld name="1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Line 4"/>
          <p:cNvSpPr>
            <a:spLocks noChangeShapeType="1"/>
          </p:cNvSpPr>
          <p:nvPr/>
        </p:nvSpPr>
        <p:spPr bwMode="auto">
          <a:xfrm flipV="1">
            <a:off x="658813" y="5908675"/>
            <a:ext cx="7962900" cy="0"/>
          </a:xfrm>
          <a:prstGeom prst="line">
            <a:avLst/>
          </a:prstGeom>
          <a:noFill/>
          <a:ln w="952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smtClean="0">
              <a:solidFill>
                <a:srgbClr val="333333"/>
              </a:solidFill>
              <a:latin typeface="Arial" pitchFamily="34" charset="0"/>
            </a:endParaRPr>
          </a:p>
        </p:txBody>
      </p:sp>
      <p:sp>
        <p:nvSpPr>
          <p:cNvPr id="4" name="Text Box 12"/>
          <p:cNvSpPr txBox="1">
            <a:spLocks noChangeArrowheads="1"/>
          </p:cNvSpPr>
          <p:nvPr userDrawn="1"/>
        </p:nvSpPr>
        <p:spPr bwMode="auto">
          <a:xfrm>
            <a:off x="433388" y="6086475"/>
            <a:ext cx="8237537"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048" tIns="41025" rIns="82048" bIns="41025">
            <a:spAutoFit/>
          </a:bodyPr>
          <a:lstStyle>
            <a:lvl1pPr algn="l" defTabSz="820738">
              <a:spcBef>
                <a:spcPct val="0"/>
              </a:spcBef>
              <a:defRPr sz="2400">
                <a:solidFill>
                  <a:schemeClr val="tx1"/>
                </a:solidFill>
                <a:latin typeface="Times New Roman" pitchFamily="18" charset="0"/>
              </a:defRPr>
            </a:lvl1pPr>
            <a:lvl2pPr marL="409575" algn="l" defTabSz="820738">
              <a:spcBef>
                <a:spcPct val="0"/>
              </a:spcBef>
              <a:defRPr sz="2400">
                <a:solidFill>
                  <a:schemeClr val="tx1"/>
                </a:solidFill>
                <a:latin typeface="Times New Roman" pitchFamily="18" charset="0"/>
              </a:defRPr>
            </a:lvl2pPr>
            <a:lvl3pPr marL="820738" algn="l" defTabSz="820738">
              <a:spcBef>
                <a:spcPct val="0"/>
              </a:spcBef>
              <a:defRPr sz="2400">
                <a:solidFill>
                  <a:schemeClr val="tx1"/>
                </a:solidFill>
                <a:latin typeface="Times New Roman" pitchFamily="18" charset="0"/>
              </a:defRPr>
            </a:lvl3pPr>
            <a:lvl4pPr marL="1230313" algn="l" defTabSz="820738">
              <a:spcBef>
                <a:spcPct val="0"/>
              </a:spcBef>
              <a:defRPr sz="2400">
                <a:solidFill>
                  <a:schemeClr val="tx1"/>
                </a:solidFill>
                <a:latin typeface="Times New Roman" pitchFamily="18" charset="0"/>
              </a:defRPr>
            </a:lvl4pPr>
            <a:lvl5pPr marL="1641475" algn="l" defTabSz="820738">
              <a:spcBef>
                <a:spcPct val="0"/>
              </a:spcBef>
              <a:defRPr sz="2400">
                <a:solidFill>
                  <a:schemeClr val="tx1"/>
                </a:solidFill>
                <a:latin typeface="Times New Roman" pitchFamily="18" charset="0"/>
              </a:defRPr>
            </a:lvl5pPr>
            <a:lvl6pPr marL="2098675" defTabSz="820738" eaLnBrk="0" fontAlgn="base" hangingPunct="0">
              <a:spcBef>
                <a:spcPct val="0"/>
              </a:spcBef>
              <a:spcAft>
                <a:spcPct val="0"/>
              </a:spcAft>
              <a:defRPr sz="2400">
                <a:solidFill>
                  <a:schemeClr val="tx1"/>
                </a:solidFill>
                <a:latin typeface="Times New Roman" pitchFamily="18" charset="0"/>
              </a:defRPr>
            </a:lvl6pPr>
            <a:lvl7pPr marL="2555875" defTabSz="820738" eaLnBrk="0" fontAlgn="base" hangingPunct="0">
              <a:spcBef>
                <a:spcPct val="0"/>
              </a:spcBef>
              <a:spcAft>
                <a:spcPct val="0"/>
              </a:spcAft>
              <a:defRPr sz="2400">
                <a:solidFill>
                  <a:schemeClr val="tx1"/>
                </a:solidFill>
                <a:latin typeface="Times New Roman" pitchFamily="18" charset="0"/>
              </a:defRPr>
            </a:lvl7pPr>
            <a:lvl8pPr marL="3013075" defTabSz="820738" eaLnBrk="0" fontAlgn="base" hangingPunct="0">
              <a:spcBef>
                <a:spcPct val="0"/>
              </a:spcBef>
              <a:spcAft>
                <a:spcPct val="0"/>
              </a:spcAft>
              <a:defRPr sz="2400">
                <a:solidFill>
                  <a:schemeClr val="tx1"/>
                </a:solidFill>
                <a:latin typeface="Times New Roman" pitchFamily="18" charset="0"/>
              </a:defRPr>
            </a:lvl8pPr>
            <a:lvl9pPr marL="3470275" defTabSz="820738" eaLnBrk="0" fontAlgn="base" hangingPunct="0">
              <a:spcBef>
                <a:spcPct val="0"/>
              </a:spcBef>
              <a:spcAft>
                <a:spcPct val="0"/>
              </a:spcAft>
              <a:defRPr sz="2400">
                <a:solidFill>
                  <a:schemeClr val="tx1"/>
                </a:solidFill>
                <a:latin typeface="Times New Roman" pitchFamily="18" charset="0"/>
              </a:defRPr>
            </a:lvl9pPr>
          </a:lstStyle>
          <a:p>
            <a:pPr algn="ctr">
              <a:defRPr/>
            </a:pPr>
            <a:r>
              <a:rPr lang="en-US" sz="1600" dirty="0">
                <a:solidFill>
                  <a:srgbClr val="333333"/>
                </a:solidFill>
                <a:effectLst>
                  <a:outerShdw blurRad="38100" dist="38100" dir="2700000" algn="tl">
                    <a:srgbClr val="FFFFFF"/>
                  </a:outerShdw>
                </a:effectLst>
                <a:latin typeface="Times New Roman MT Extra Bold" pitchFamily="18" charset="0"/>
              </a:rPr>
              <a:t>B M G I     C o r p o r a t i o n </a:t>
            </a:r>
          </a:p>
        </p:txBody>
      </p:sp>
      <p:sp>
        <p:nvSpPr>
          <p:cNvPr id="5" name="Text Box 13"/>
          <p:cNvSpPr txBox="1">
            <a:spLocks noChangeArrowheads="1"/>
          </p:cNvSpPr>
          <p:nvPr userDrawn="1"/>
        </p:nvSpPr>
        <p:spPr bwMode="blackWhite">
          <a:xfrm>
            <a:off x="0" y="6643688"/>
            <a:ext cx="9144000" cy="214312"/>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dirty="0" smtClean="0">
                <a:solidFill>
                  <a:srgbClr val="333333"/>
                </a:solidFill>
                <a:cs typeface="Times New Roman" pitchFamily="18" charset="0"/>
              </a:rPr>
              <a:t>© BMGI. All rights reserved. No portion may be copied, rewritten, reproduced, or published.</a:t>
            </a:r>
          </a:p>
        </p:txBody>
      </p:sp>
      <p:pic>
        <p:nvPicPr>
          <p:cNvPr id="6" name="Picture 14" descr="2009-BMGI-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40525" y="79375"/>
            <a:ext cx="2355850"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9346" name="Rectangle 2"/>
          <p:cNvSpPr>
            <a:spLocks noGrp="1" noChangeArrowheads="1"/>
          </p:cNvSpPr>
          <p:nvPr>
            <p:ph type="ctrTitle"/>
          </p:nvPr>
        </p:nvSpPr>
        <p:spPr>
          <a:xfrm>
            <a:off x="385763" y="2535238"/>
            <a:ext cx="8305800" cy="1169987"/>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defRPr sz="3500"/>
            </a:lvl1pPr>
          </a:lstStyle>
          <a:p>
            <a:pPr lvl="0"/>
            <a:r>
              <a:rPr lang="en-US" noProof="0" smtClean="0"/>
              <a:t>Click to edit Master title style</a:t>
            </a:r>
          </a:p>
        </p:txBody>
      </p:sp>
    </p:spTree>
    <p:extLst>
      <p:ext uri="{BB962C8B-B14F-4D97-AF65-F5344CB8AC3E}">
        <p14:creationId xmlns:p14="http://schemas.microsoft.com/office/powerpoint/2010/main" val="762173117"/>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038225" y="1588"/>
            <a:ext cx="7756525" cy="1144587"/>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84188" y="1638300"/>
            <a:ext cx="4027487" cy="2203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64075" y="1638300"/>
            <a:ext cx="4029075" cy="2203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4188" y="3994150"/>
            <a:ext cx="4027487" cy="22050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4075" y="3994150"/>
            <a:ext cx="4029075" cy="22050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3290903"/>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38225" y="1588"/>
            <a:ext cx="7756525" cy="11445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84188" y="1638300"/>
            <a:ext cx="4027487" cy="45608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4075" y="1638300"/>
            <a:ext cx="4029075" cy="45608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64610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58757" name="Rectangle 5"/>
          <p:cNvSpPr>
            <a:spLocks noGrp="1" noChangeArrowheads="1"/>
          </p:cNvSpPr>
          <p:nvPr>
            <p:ph type="ctrTitle"/>
          </p:nvPr>
        </p:nvSpPr>
        <p:spPr>
          <a:xfrm>
            <a:off x="304800" y="1600200"/>
            <a:ext cx="7772400" cy="1470025"/>
          </a:xfrm>
        </p:spPr>
        <p:txBody>
          <a:bodyPr/>
          <a:lstStyle>
            <a:lvl1pPr>
              <a:defRPr sz="6000">
                <a:latin typeface="Times New Roman" pitchFamily="18" charset="0"/>
              </a:defRPr>
            </a:lvl1pPr>
          </a:lstStyle>
          <a:p>
            <a:r>
              <a:rPr lang="en-GB" altLang="en-GB"/>
              <a:t>Thought-provoking title.</a:t>
            </a:r>
            <a:endParaRPr lang="en-US"/>
          </a:p>
        </p:txBody>
      </p:sp>
      <p:sp>
        <p:nvSpPr>
          <p:cNvPr id="458758" name="Rectangle 6"/>
          <p:cNvSpPr>
            <a:spLocks noGrp="1" noChangeArrowheads="1"/>
          </p:cNvSpPr>
          <p:nvPr>
            <p:ph type="subTitle" idx="1"/>
          </p:nvPr>
        </p:nvSpPr>
        <p:spPr>
          <a:xfrm>
            <a:off x="304800" y="3352800"/>
            <a:ext cx="6400800" cy="762000"/>
          </a:xfrm>
        </p:spPr>
        <p:txBody>
          <a:bodyPr/>
          <a:lstStyle>
            <a:lvl1pPr marL="0" indent="0">
              <a:buFontTx/>
              <a:buNone/>
              <a:defRPr sz="1400"/>
            </a:lvl1pPr>
          </a:lstStyle>
          <a:p>
            <a:r>
              <a:rPr lang="en-GB" altLang="en-GB"/>
              <a:t>Presentation title here</a:t>
            </a:r>
          </a:p>
          <a:p>
            <a:r>
              <a:rPr lang="en-GB" altLang="en-GB"/>
              <a:t>Insert date here</a:t>
            </a:r>
            <a:endParaRPr lang="en-US"/>
          </a:p>
        </p:txBody>
      </p:sp>
    </p:spTree>
    <p:extLst>
      <p:ext uri="{BB962C8B-B14F-4D97-AF65-F5344CB8AC3E}">
        <p14:creationId xmlns:p14="http://schemas.microsoft.com/office/powerpoint/2010/main" val="2041186623"/>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05048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9208457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1529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19200"/>
            <a:ext cx="41529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460671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3069664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207445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751045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066155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53807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44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228600"/>
            <a:ext cx="21145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228600"/>
            <a:ext cx="61912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40441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8080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245889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8080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1219200"/>
            <a:ext cx="41529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219200"/>
            <a:ext cx="41529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10100" y="3886200"/>
            <a:ext cx="41529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51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jpe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bwMode="auto">
          <a:xfrm>
            <a:off x="304800" y="228600"/>
            <a:ext cx="8458200" cy="8080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en-GB" smtClean="0"/>
              <a:t>Insert section title</a:t>
            </a:r>
            <a:br>
              <a:rPr lang="en-US" altLang="en-GB" smtClean="0"/>
            </a:br>
            <a:r>
              <a:rPr lang="en-US" altLang="en-GB" smtClean="0"/>
              <a:t>Insert page title</a:t>
            </a:r>
            <a:endParaRPr lang="en-US" smtClean="0"/>
          </a:p>
        </p:txBody>
      </p:sp>
      <p:sp>
        <p:nvSpPr>
          <p:cNvPr id="457731" name="Rectangle 3"/>
          <p:cNvSpPr>
            <a:spLocks noGrp="1" noChangeArrowheads="1"/>
          </p:cNvSpPr>
          <p:nvPr>
            <p:ph type="body" idx="1"/>
          </p:nvPr>
        </p:nvSpPr>
        <p:spPr bwMode="auto">
          <a:xfrm>
            <a:off x="304800" y="1219200"/>
            <a:ext cx="84582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Example of level one bullets in Arial 18pt</a:t>
            </a:r>
          </a:p>
          <a:p>
            <a:pPr lvl="0"/>
            <a:r>
              <a:rPr lang="en-US" altLang="en-GB" smtClean="0"/>
              <a:t>Example of level one bullets in Arial 18pt</a:t>
            </a:r>
          </a:p>
          <a:p>
            <a:pPr lvl="1"/>
            <a:r>
              <a:rPr lang="en-US" altLang="en-GB" smtClean="0"/>
              <a:t>Example of second level bullets in Arial 16pt</a:t>
            </a:r>
          </a:p>
          <a:p>
            <a:pPr lvl="0"/>
            <a:r>
              <a:rPr lang="en-US" altLang="en-GB" smtClean="0"/>
              <a:t>Example of highlighted level one bullets in Arial 18pt</a:t>
            </a:r>
          </a:p>
          <a:p>
            <a:pPr lvl="0"/>
            <a:r>
              <a:rPr lang="en-US" altLang="en-GB" smtClean="0"/>
              <a:t>Example of level one bullets in Arial 18pt</a:t>
            </a:r>
          </a:p>
          <a:p>
            <a:pPr lvl="1"/>
            <a:r>
              <a:rPr lang="en-US" altLang="en-GB" smtClean="0"/>
              <a:t>Example of second level bullets in Arial 16pt</a:t>
            </a:r>
          </a:p>
          <a:p>
            <a:pPr lvl="2"/>
            <a:r>
              <a:rPr lang="en-US" altLang="en-GB" smtClean="0"/>
              <a:t>3rd level </a:t>
            </a:r>
            <a:r>
              <a:rPr lang="en-GB" altLang="en-GB" smtClean="0"/>
              <a:t>bullet in Arial 14pt</a:t>
            </a:r>
          </a:p>
          <a:p>
            <a:pPr lvl="3"/>
            <a:r>
              <a:rPr lang="en-US" altLang="en-GB" smtClean="0"/>
              <a:t>4th</a:t>
            </a:r>
          </a:p>
        </p:txBody>
      </p:sp>
      <p:sp>
        <p:nvSpPr>
          <p:cNvPr id="457735" name="Text Box 7"/>
          <p:cNvSpPr txBox="1">
            <a:spLocks noChangeArrowheads="1"/>
          </p:cNvSpPr>
          <p:nvPr/>
        </p:nvSpPr>
        <p:spPr bwMode="auto">
          <a:xfrm>
            <a:off x="8836025" y="6643688"/>
            <a:ext cx="307975" cy="214312"/>
          </a:xfrm>
          <a:prstGeom prst="rect">
            <a:avLst/>
          </a:prstGeom>
          <a:noFill/>
          <a:ln w="9525">
            <a:noFill/>
            <a:miter lim="800000"/>
            <a:headEnd/>
            <a:tailEnd/>
          </a:ln>
          <a:effectLst/>
        </p:spPr>
        <p:txBody>
          <a:bodyPr wrap="none">
            <a:spAutoFit/>
          </a:bodyPr>
          <a:lstStyle/>
          <a:p>
            <a:fld id="{F09BC948-2F43-4569-A4AF-360D6FDAB1F5}" type="slidenum">
              <a:rPr lang="en-US" sz="800">
                <a:solidFill>
                  <a:schemeClr val="bg1"/>
                </a:solidFill>
              </a:rPr>
              <a:pPr/>
              <a:t>‹#›</a:t>
            </a:fld>
            <a:endParaRPr lang="en-US" sz="800" dirty="0">
              <a:solidFill>
                <a:schemeClr val="bg1"/>
              </a:solidFill>
            </a:endParaRPr>
          </a:p>
        </p:txBody>
      </p:sp>
      <p:sp>
        <p:nvSpPr>
          <p:cNvPr id="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Lst>
  <p:timing>
    <p:tnLst>
      <p:par>
        <p:cTn id="1" dur="indefinite" restart="never" nodeType="tmRoot"/>
      </p:par>
    </p:tnLst>
  </p:timing>
  <p:hf hdr="0" dt="0"/>
  <p:txStyles>
    <p:titleStyle>
      <a:lvl1pPr algn="l" rtl="0" fontAlgn="base">
        <a:spcBef>
          <a:spcPct val="0"/>
        </a:spcBef>
        <a:spcAft>
          <a:spcPct val="0"/>
        </a:spcAft>
        <a:defRPr sz="2200">
          <a:solidFill>
            <a:srgbClr val="000066"/>
          </a:solidFill>
          <a:latin typeface="+mj-lt"/>
          <a:ea typeface="+mj-ea"/>
          <a:cs typeface="+mj-cs"/>
        </a:defRPr>
      </a:lvl1pPr>
      <a:lvl2pPr algn="l" rtl="0" fontAlgn="base">
        <a:spcBef>
          <a:spcPct val="0"/>
        </a:spcBef>
        <a:spcAft>
          <a:spcPct val="0"/>
        </a:spcAft>
        <a:defRPr sz="2200">
          <a:solidFill>
            <a:srgbClr val="000066"/>
          </a:solidFill>
          <a:latin typeface="Arial" charset="0"/>
        </a:defRPr>
      </a:lvl2pPr>
      <a:lvl3pPr algn="l" rtl="0" fontAlgn="base">
        <a:spcBef>
          <a:spcPct val="0"/>
        </a:spcBef>
        <a:spcAft>
          <a:spcPct val="0"/>
        </a:spcAft>
        <a:defRPr sz="2200">
          <a:solidFill>
            <a:srgbClr val="000066"/>
          </a:solidFill>
          <a:latin typeface="Arial" charset="0"/>
        </a:defRPr>
      </a:lvl3pPr>
      <a:lvl4pPr algn="l" rtl="0" fontAlgn="base">
        <a:spcBef>
          <a:spcPct val="0"/>
        </a:spcBef>
        <a:spcAft>
          <a:spcPct val="0"/>
        </a:spcAft>
        <a:defRPr sz="2200">
          <a:solidFill>
            <a:srgbClr val="000066"/>
          </a:solidFill>
          <a:latin typeface="Arial" charset="0"/>
        </a:defRPr>
      </a:lvl4pPr>
      <a:lvl5pPr algn="l" rtl="0" fontAlgn="base">
        <a:spcBef>
          <a:spcPct val="0"/>
        </a:spcBef>
        <a:spcAft>
          <a:spcPct val="0"/>
        </a:spcAft>
        <a:defRPr sz="2200">
          <a:solidFill>
            <a:srgbClr val="000066"/>
          </a:solidFill>
          <a:latin typeface="Arial" charset="0"/>
        </a:defRPr>
      </a:lvl5pPr>
      <a:lvl6pPr marL="457200" algn="l" rtl="0" fontAlgn="base">
        <a:spcBef>
          <a:spcPct val="0"/>
        </a:spcBef>
        <a:spcAft>
          <a:spcPct val="0"/>
        </a:spcAft>
        <a:defRPr sz="2200">
          <a:solidFill>
            <a:srgbClr val="000066"/>
          </a:solidFill>
          <a:latin typeface="Arial" charset="0"/>
        </a:defRPr>
      </a:lvl6pPr>
      <a:lvl7pPr marL="914400" algn="l" rtl="0" fontAlgn="base">
        <a:spcBef>
          <a:spcPct val="0"/>
        </a:spcBef>
        <a:spcAft>
          <a:spcPct val="0"/>
        </a:spcAft>
        <a:defRPr sz="2200">
          <a:solidFill>
            <a:srgbClr val="000066"/>
          </a:solidFill>
          <a:latin typeface="Arial" charset="0"/>
        </a:defRPr>
      </a:lvl7pPr>
      <a:lvl8pPr marL="1371600" algn="l" rtl="0" fontAlgn="base">
        <a:spcBef>
          <a:spcPct val="0"/>
        </a:spcBef>
        <a:spcAft>
          <a:spcPct val="0"/>
        </a:spcAft>
        <a:defRPr sz="2200">
          <a:solidFill>
            <a:srgbClr val="000066"/>
          </a:solidFill>
          <a:latin typeface="Arial" charset="0"/>
        </a:defRPr>
      </a:lvl8pPr>
      <a:lvl9pPr marL="1828800" algn="l" rtl="0" fontAlgn="base">
        <a:spcBef>
          <a:spcPct val="0"/>
        </a:spcBef>
        <a:spcAft>
          <a:spcPct val="0"/>
        </a:spcAft>
        <a:defRPr sz="2200">
          <a:solidFill>
            <a:srgbClr val="000066"/>
          </a:solidFill>
          <a:latin typeface="Arial" charset="0"/>
        </a:defRPr>
      </a:lvl9pPr>
    </p:titleStyle>
    <p:bodyStyle>
      <a:lvl1pPr marL="342900" indent="-342900" algn="l" rtl="0" fontAlgn="base">
        <a:spcBef>
          <a:spcPct val="20000"/>
        </a:spcBef>
        <a:spcAft>
          <a:spcPct val="0"/>
        </a:spcAft>
        <a:buChar char="•"/>
        <a:defRPr>
          <a:solidFill>
            <a:srgbClr val="000066"/>
          </a:solidFill>
          <a:latin typeface="+mn-lt"/>
          <a:ea typeface="+mn-ea"/>
          <a:cs typeface="+mn-cs"/>
        </a:defRPr>
      </a:lvl1pPr>
      <a:lvl2pPr marL="742950" indent="-285750" algn="l" rtl="0" fontAlgn="base">
        <a:spcBef>
          <a:spcPct val="20000"/>
        </a:spcBef>
        <a:spcAft>
          <a:spcPct val="0"/>
        </a:spcAft>
        <a:buChar char="–"/>
        <a:defRPr sz="1600">
          <a:solidFill>
            <a:srgbClr val="000066"/>
          </a:solidFill>
          <a:latin typeface="+mn-lt"/>
        </a:defRPr>
      </a:lvl2pPr>
      <a:lvl3pPr marL="1143000" indent="-228600" algn="l" rtl="0" fontAlgn="base">
        <a:spcBef>
          <a:spcPct val="20000"/>
        </a:spcBef>
        <a:spcAft>
          <a:spcPct val="0"/>
        </a:spcAft>
        <a:buChar char="•"/>
        <a:defRPr sz="1400">
          <a:solidFill>
            <a:srgbClr val="000066"/>
          </a:solidFill>
          <a:latin typeface="+mn-lt"/>
        </a:defRPr>
      </a:lvl3pPr>
      <a:lvl4pPr marL="1600200" indent="-228600" algn="l" rtl="0" fontAlgn="base">
        <a:spcBef>
          <a:spcPct val="20000"/>
        </a:spcBef>
        <a:spcAft>
          <a:spcPct val="0"/>
        </a:spcAft>
        <a:buChar char="–"/>
        <a:defRPr sz="1200">
          <a:solidFill>
            <a:srgbClr val="000066"/>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413336759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ECECF4"/>
        </a:solidFill>
        <a:effectLst/>
      </p:bgPr>
    </p:bg>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bwMode="auto">
          <a:xfrm>
            <a:off x="685800" y="152400"/>
            <a:ext cx="6705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80291" name="Rectangle 3"/>
          <p:cNvSpPr>
            <a:spLocks noGrp="1" noChangeArrowheads="1"/>
          </p:cNvSpPr>
          <p:nvPr>
            <p:ph type="body" idx="1"/>
          </p:nvPr>
        </p:nvSpPr>
        <p:spPr bwMode="auto">
          <a:xfrm>
            <a:off x="685800" y="1600200"/>
            <a:ext cx="80010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80294" name="Text Box 6"/>
          <p:cNvSpPr txBox="1">
            <a:spLocks noChangeArrowheads="1"/>
          </p:cNvSpPr>
          <p:nvPr/>
        </p:nvSpPr>
        <p:spPr bwMode="auto">
          <a:xfrm>
            <a:off x="4114800" y="6248400"/>
            <a:ext cx="914400" cy="457200"/>
          </a:xfrm>
          <a:prstGeom prst="rect">
            <a:avLst/>
          </a:prstGeom>
          <a:noFill/>
          <a:ln w="9525">
            <a:noFill/>
            <a:miter lim="800000"/>
            <a:headEnd/>
            <a:tailEnd/>
          </a:ln>
          <a:effectLst/>
        </p:spPr>
        <p:txBody>
          <a:bodyPr>
            <a:spAutoFit/>
          </a:bodyPr>
          <a:lstStyle/>
          <a:p>
            <a:pPr eaLnBrk="0" hangingPunct="0">
              <a:spcBef>
                <a:spcPct val="50000"/>
              </a:spcBef>
            </a:pPr>
            <a:endParaRPr lang="en-US" sz="2400" dirty="0">
              <a:solidFill>
                <a:srgbClr val="000000"/>
              </a:solidFill>
              <a:latin typeface="Times New Roman" pitchFamily="18" charset="0"/>
              <a:cs typeface="Arial" charset="0"/>
            </a:endParaRPr>
          </a:p>
        </p:txBody>
      </p:sp>
      <p:sp>
        <p:nvSpPr>
          <p:cNvPr id="780295" name="Rectangle 7"/>
          <p:cNvSpPr>
            <a:spLocks noChangeArrowheads="1"/>
          </p:cNvSpPr>
          <p:nvPr userDrawn="1"/>
        </p:nvSpPr>
        <p:spPr bwMode="auto">
          <a:xfrm>
            <a:off x="0" y="0"/>
            <a:ext cx="9144000" cy="1143000"/>
          </a:xfrm>
          <a:prstGeom prst="rect">
            <a:avLst/>
          </a:prstGeom>
          <a:solidFill>
            <a:schemeClr val="accent1"/>
          </a:solidFill>
          <a:ln w="9525">
            <a:noFill/>
            <a:miter lim="800000"/>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780296" name="Rectangle 8"/>
          <p:cNvSpPr>
            <a:spLocks noChangeArrowheads="1"/>
          </p:cNvSpPr>
          <p:nvPr/>
        </p:nvSpPr>
        <p:spPr bwMode="auto">
          <a:xfrm>
            <a:off x="0" y="1143000"/>
            <a:ext cx="9144000" cy="76200"/>
          </a:xfrm>
          <a:prstGeom prst="rect">
            <a:avLst/>
          </a:prstGeom>
          <a:solidFill>
            <a:srgbClr val="497BBD"/>
          </a:solidFill>
          <a:ln w="9525">
            <a:noFill/>
            <a:miter lim="800000"/>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780297" name="Line 9"/>
          <p:cNvSpPr>
            <a:spLocks noChangeShapeType="1"/>
          </p:cNvSpPr>
          <p:nvPr/>
        </p:nvSpPr>
        <p:spPr bwMode="auto">
          <a:xfrm>
            <a:off x="0" y="1219200"/>
            <a:ext cx="9144000" cy="0"/>
          </a:xfrm>
          <a:prstGeom prst="line">
            <a:avLst/>
          </a:prstGeom>
          <a:noFill/>
          <a:ln w="28575">
            <a:solidFill>
              <a:srgbClr val="C53A23"/>
            </a:solidFill>
            <a:round/>
            <a:headEnd/>
            <a:tailEnd/>
          </a:ln>
          <a:effectLst/>
        </p:spPr>
        <p:txBody>
          <a:bodyPr/>
          <a:lstStyle/>
          <a:p>
            <a:pPr eaLnBrk="0" hangingPunct="0"/>
            <a:endParaRPr lang="en-US" sz="2400" dirty="0">
              <a:solidFill>
                <a:srgbClr val="000000"/>
              </a:solidFill>
              <a:latin typeface="Times New Roman" pitchFamily="18" charset="0"/>
              <a:cs typeface="Arial" charset="0"/>
            </a:endParaRPr>
          </a:p>
        </p:txBody>
      </p:sp>
      <p:sp>
        <p:nvSpPr>
          <p:cNvPr id="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034184532"/>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timing>
    <p:tnLst>
      <p:par>
        <p:cTn id="1" dur="indefinite" restart="never" nodeType="tmRoot"/>
      </p:par>
    </p:tnLst>
  </p:timing>
  <p:hf hdr="0" dt="0"/>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Tahoma" pitchFamily="34" charset="0"/>
        </a:defRPr>
      </a:lvl2pPr>
      <a:lvl3pPr algn="l" rtl="0" eaLnBrk="0" fontAlgn="base" hangingPunct="0">
        <a:spcBef>
          <a:spcPct val="0"/>
        </a:spcBef>
        <a:spcAft>
          <a:spcPct val="0"/>
        </a:spcAft>
        <a:defRPr sz="3200">
          <a:solidFill>
            <a:schemeClr val="bg1"/>
          </a:solidFill>
          <a:latin typeface="Tahoma" pitchFamily="34" charset="0"/>
        </a:defRPr>
      </a:lvl3pPr>
      <a:lvl4pPr algn="l" rtl="0" eaLnBrk="0" fontAlgn="base" hangingPunct="0">
        <a:spcBef>
          <a:spcPct val="0"/>
        </a:spcBef>
        <a:spcAft>
          <a:spcPct val="0"/>
        </a:spcAft>
        <a:defRPr sz="3200">
          <a:solidFill>
            <a:schemeClr val="bg1"/>
          </a:solidFill>
          <a:latin typeface="Tahoma" pitchFamily="34" charset="0"/>
        </a:defRPr>
      </a:lvl4pPr>
      <a:lvl5pPr algn="l" rtl="0" eaLnBrk="0" fontAlgn="base" hangingPunct="0">
        <a:spcBef>
          <a:spcPct val="0"/>
        </a:spcBef>
        <a:spcAft>
          <a:spcPct val="0"/>
        </a:spcAft>
        <a:defRPr sz="3200">
          <a:solidFill>
            <a:schemeClr val="bg1"/>
          </a:solidFill>
          <a:latin typeface="Tahoma" pitchFamily="34" charset="0"/>
        </a:defRPr>
      </a:lvl5pPr>
      <a:lvl6pPr marL="457200" algn="l" rtl="0" eaLnBrk="0" fontAlgn="base" hangingPunct="0">
        <a:spcBef>
          <a:spcPct val="0"/>
        </a:spcBef>
        <a:spcAft>
          <a:spcPct val="0"/>
        </a:spcAft>
        <a:defRPr sz="3200">
          <a:solidFill>
            <a:schemeClr val="bg1"/>
          </a:solidFill>
          <a:latin typeface="Tahoma" pitchFamily="34" charset="0"/>
        </a:defRPr>
      </a:lvl6pPr>
      <a:lvl7pPr marL="914400" algn="l" rtl="0" eaLnBrk="0" fontAlgn="base" hangingPunct="0">
        <a:spcBef>
          <a:spcPct val="0"/>
        </a:spcBef>
        <a:spcAft>
          <a:spcPct val="0"/>
        </a:spcAft>
        <a:defRPr sz="3200">
          <a:solidFill>
            <a:schemeClr val="bg1"/>
          </a:solidFill>
          <a:latin typeface="Tahoma" pitchFamily="34" charset="0"/>
        </a:defRPr>
      </a:lvl7pPr>
      <a:lvl8pPr marL="1371600" algn="l" rtl="0" eaLnBrk="0" fontAlgn="base" hangingPunct="0">
        <a:spcBef>
          <a:spcPct val="0"/>
        </a:spcBef>
        <a:spcAft>
          <a:spcPct val="0"/>
        </a:spcAft>
        <a:defRPr sz="3200">
          <a:solidFill>
            <a:schemeClr val="bg1"/>
          </a:solidFill>
          <a:latin typeface="Tahoma" pitchFamily="34" charset="0"/>
        </a:defRPr>
      </a:lvl8pPr>
      <a:lvl9pPr marL="1828800" algn="l" rtl="0" eaLnBrk="0" fontAlgn="base" hangingPunct="0">
        <a:spcBef>
          <a:spcPct val="0"/>
        </a:spcBef>
        <a:spcAft>
          <a:spcPct val="0"/>
        </a:spcAft>
        <a:defRPr sz="3200">
          <a:solidFill>
            <a:schemeClr val="bg1"/>
          </a:solidFill>
          <a:latin typeface="Tahoma" pitchFamily="34" charset="0"/>
        </a:defRPr>
      </a:lvl9pPr>
    </p:titleStyle>
    <p:bodyStyle>
      <a:lvl1pPr marL="228600" indent="-228600" algn="l" rtl="0" eaLnBrk="0" fontAlgn="base" hangingPunct="0">
        <a:spcBef>
          <a:spcPct val="5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50000"/>
        </a:spcBef>
        <a:spcAft>
          <a:spcPct val="0"/>
        </a:spcAft>
        <a:buChar char="–"/>
        <a:defRPr sz="2400">
          <a:solidFill>
            <a:schemeClr val="tx1"/>
          </a:solidFill>
          <a:latin typeface="+mn-lt"/>
        </a:defRPr>
      </a:lvl2pPr>
      <a:lvl3pPr marL="1143000" indent="-228600" algn="l" rtl="0" eaLnBrk="0" fontAlgn="base" hangingPunct="0">
        <a:spcBef>
          <a:spcPct val="50000"/>
        </a:spcBef>
        <a:spcAft>
          <a:spcPct val="0"/>
        </a:spcAft>
        <a:buChar char="•"/>
        <a:defRPr sz="2000">
          <a:solidFill>
            <a:schemeClr val="tx1"/>
          </a:solidFill>
          <a:latin typeface="+mn-lt"/>
        </a:defRPr>
      </a:lvl3pPr>
      <a:lvl4pPr marL="1600200" indent="-228600" algn="l" rtl="0" eaLnBrk="0" fontAlgn="base" hangingPunct="0">
        <a:spcBef>
          <a:spcPct val="50000"/>
        </a:spcBef>
        <a:spcAft>
          <a:spcPct val="0"/>
        </a:spcAft>
        <a:buChar char="–"/>
        <a:defRPr>
          <a:solidFill>
            <a:schemeClr val="tx1"/>
          </a:solidFill>
          <a:latin typeface="+mn-lt"/>
        </a:defRPr>
      </a:lvl4pPr>
      <a:lvl5pPr marL="2057400" indent="-228600" algn="l" rtl="0" eaLnBrk="0" fontAlgn="base" hangingPunct="0">
        <a:spcBef>
          <a:spcPct val="50000"/>
        </a:spcBef>
        <a:spcAft>
          <a:spcPct val="0"/>
        </a:spcAft>
        <a:buChar char="»"/>
        <a:defRPr>
          <a:solidFill>
            <a:schemeClr val="tx1"/>
          </a:solidFill>
          <a:latin typeface="+mn-lt"/>
        </a:defRPr>
      </a:lvl5pPr>
      <a:lvl6pPr marL="2514600" indent="-228600" algn="l" rtl="0" eaLnBrk="0" fontAlgn="base" hangingPunct="0">
        <a:spcBef>
          <a:spcPct val="50000"/>
        </a:spcBef>
        <a:spcAft>
          <a:spcPct val="0"/>
        </a:spcAft>
        <a:buChar char="»"/>
        <a:defRPr>
          <a:solidFill>
            <a:schemeClr val="tx1"/>
          </a:solidFill>
          <a:latin typeface="+mn-lt"/>
        </a:defRPr>
      </a:lvl6pPr>
      <a:lvl7pPr marL="2971800" indent="-228600" algn="l" rtl="0" eaLnBrk="0" fontAlgn="base" hangingPunct="0">
        <a:spcBef>
          <a:spcPct val="50000"/>
        </a:spcBef>
        <a:spcAft>
          <a:spcPct val="0"/>
        </a:spcAft>
        <a:buChar char="»"/>
        <a:defRPr>
          <a:solidFill>
            <a:schemeClr val="tx1"/>
          </a:solidFill>
          <a:latin typeface="+mn-lt"/>
        </a:defRPr>
      </a:lvl7pPr>
      <a:lvl8pPr marL="3429000" indent="-228600" algn="l" rtl="0" eaLnBrk="0" fontAlgn="base" hangingPunct="0">
        <a:spcBef>
          <a:spcPct val="50000"/>
        </a:spcBef>
        <a:spcAft>
          <a:spcPct val="0"/>
        </a:spcAft>
        <a:buChar char="»"/>
        <a:defRPr>
          <a:solidFill>
            <a:schemeClr val="tx1"/>
          </a:solidFill>
          <a:latin typeface="+mn-lt"/>
        </a:defRPr>
      </a:lvl8pPr>
      <a:lvl9pPr marL="3886200" indent="-228600" algn="l" rtl="0" eaLnBrk="0" fontAlgn="base" hangingPunct="0">
        <a:spcBef>
          <a:spcPct val="5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1" descr="ppt-slide-bg-v0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9140825"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16"/>
          <p:cNvSpPr>
            <a:spLocks noChangeArrowheads="1"/>
          </p:cNvSpPr>
          <p:nvPr/>
        </p:nvSpPr>
        <p:spPr bwMode="auto">
          <a:xfrm>
            <a:off x="350838" y="1447800"/>
            <a:ext cx="8564562" cy="2698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tLang="en-US" dirty="0" smtClean="0">
              <a:solidFill>
                <a:srgbClr val="333333"/>
              </a:solidFill>
            </a:endParaRPr>
          </a:p>
        </p:txBody>
      </p:sp>
      <p:sp>
        <p:nvSpPr>
          <p:cNvPr id="2052" name="Rectangle 4"/>
          <p:cNvSpPr>
            <a:spLocks noGrp="1" noChangeArrowheads="1"/>
          </p:cNvSpPr>
          <p:nvPr>
            <p:ph type="title"/>
          </p:nvPr>
        </p:nvSpPr>
        <p:spPr bwMode="auto">
          <a:xfrm>
            <a:off x="457200" y="304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Font:  Calibri (Body), bold, 40-point</a:t>
            </a:r>
          </a:p>
        </p:txBody>
      </p:sp>
      <p:sp>
        <p:nvSpPr>
          <p:cNvPr id="2053" name="Rectangle 5"/>
          <p:cNvSpPr>
            <a:spLocks noGrp="1" noChangeArrowheads="1"/>
          </p:cNvSpPr>
          <p:nvPr>
            <p:ph type="body" idx="1"/>
          </p:nvPr>
        </p:nvSpPr>
        <p:spPr bwMode="auto">
          <a:xfrm>
            <a:off x="457200" y="15240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Calibri (Body), 32-point</a:t>
            </a:r>
          </a:p>
          <a:p>
            <a:pPr lvl="1"/>
            <a:r>
              <a:rPr lang="en-US" altLang="en-US" smtClean="0"/>
              <a:t>28-point</a:t>
            </a:r>
          </a:p>
          <a:p>
            <a:pPr lvl="2"/>
            <a:r>
              <a:rPr lang="en-US" altLang="en-US" smtClean="0"/>
              <a:t>24-point.  Keep similar bullets tight, add space between levels.</a:t>
            </a:r>
          </a:p>
        </p:txBody>
      </p:sp>
    </p:spTree>
    <p:extLst>
      <p:ext uri="{BB962C8B-B14F-4D97-AF65-F5344CB8AC3E}">
        <p14:creationId xmlns:p14="http://schemas.microsoft.com/office/powerpoint/2010/main" val="1230435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iming>
    <p:tnLst>
      <p:par>
        <p:cTn id="1" dur="indefinite" restart="never" nodeType="tmRoot"/>
      </p:par>
    </p:tnLst>
  </p:timing>
  <p:hf hdr="0" dt="0"/>
  <p:txStyles>
    <p:titleStyle>
      <a:lvl1pPr algn="l" rtl="0" eaLnBrk="0" fontAlgn="base" hangingPunct="0">
        <a:spcBef>
          <a:spcPct val="0"/>
        </a:spcBef>
        <a:spcAft>
          <a:spcPct val="0"/>
        </a:spcAft>
        <a:defRPr sz="4000" b="1">
          <a:solidFill>
            <a:srgbClr val="333333"/>
          </a:solidFill>
          <a:latin typeface="+mn-lt"/>
          <a:ea typeface="+mj-ea"/>
          <a:cs typeface="+mj-cs"/>
        </a:defRPr>
      </a:lvl1pPr>
      <a:lvl2pPr algn="l" rtl="0" eaLnBrk="0" fontAlgn="base" hangingPunct="0">
        <a:spcBef>
          <a:spcPct val="0"/>
        </a:spcBef>
        <a:spcAft>
          <a:spcPct val="0"/>
        </a:spcAft>
        <a:defRPr sz="4000" b="1">
          <a:solidFill>
            <a:srgbClr val="333333"/>
          </a:solidFill>
          <a:latin typeface="Calibri" pitchFamily="34" charset="0"/>
          <a:cs typeface="Arial" charset="0"/>
        </a:defRPr>
      </a:lvl2pPr>
      <a:lvl3pPr algn="l" rtl="0" eaLnBrk="0" fontAlgn="base" hangingPunct="0">
        <a:spcBef>
          <a:spcPct val="0"/>
        </a:spcBef>
        <a:spcAft>
          <a:spcPct val="0"/>
        </a:spcAft>
        <a:defRPr sz="4000" b="1">
          <a:solidFill>
            <a:srgbClr val="333333"/>
          </a:solidFill>
          <a:latin typeface="Calibri" pitchFamily="34" charset="0"/>
          <a:cs typeface="Arial" charset="0"/>
        </a:defRPr>
      </a:lvl3pPr>
      <a:lvl4pPr algn="l" rtl="0" eaLnBrk="0" fontAlgn="base" hangingPunct="0">
        <a:spcBef>
          <a:spcPct val="0"/>
        </a:spcBef>
        <a:spcAft>
          <a:spcPct val="0"/>
        </a:spcAft>
        <a:defRPr sz="4000" b="1">
          <a:solidFill>
            <a:srgbClr val="333333"/>
          </a:solidFill>
          <a:latin typeface="Calibri" pitchFamily="34" charset="0"/>
          <a:cs typeface="Arial" charset="0"/>
        </a:defRPr>
      </a:lvl4pPr>
      <a:lvl5pPr algn="l" rtl="0" eaLnBrk="0" fontAlgn="base" hangingPunct="0">
        <a:spcBef>
          <a:spcPct val="0"/>
        </a:spcBef>
        <a:spcAft>
          <a:spcPct val="0"/>
        </a:spcAft>
        <a:defRPr sz="4000" b="1">
          <a:solidFill>
            <a:srgbClr val="333333"/>
          </a:solidFill>
          <a:latin typeface="Calibri" pitchFamily="34" charset="0"/>
          <a:cs typeface="Arial" charset="0"/>
        </a:defRPr>
      </a:lvl5pPr>
      <a:lvl6pPr marL="457200" algn="l" rtl="0" eaLnBrk="1" fontAlgn="base" hangingPunct="1">
        <a:spcBef>
          <a:spcPct val="0"/>
        </a:spcBef>
        <a:spcAft>
          <a:spcPct val="0"/>
        </a:spcAft>
        <a:defRPr sz="4000">
          <a:solidFill>
            <a:srgbClr val="333333"/>
          </a:solidFill>
          <a:latin typeface="Georgia" pitchFamily="18" charset="0"/>
          <a:cs typeface="Arial" charset="0"/>
        </a:defRPr>
      </a:lvl6pPr>
      <a:lvl7pPr marL="914400" algn="l" rtl="0" eaLnBrk="1" fontAlgn="base" hangingPunct="1">
        <a:spcBef>
          <a:spcPct val="0"/>
        </a:spcBef>
        <a:spcAft>
          <a:spcPct val="0"/>
        </a:spcAft>
        <a:defRPr sz="4000">
          <a:solidFill>
            <a:srgbClr val="333333"/>
          </a:solidFill>
          <a:latin typeface="Georgia" pitchFamily="18" charset="0"/>
          <a:cs typeface="Arial" charset="0"/>
        </a:defRPr>
      </a:lvl7pPr>
      <a:lvl8pPr marL="1371600" algn="l" rtl="0" eaLnBrk="1" fontAlgn="base" hangingPunct="1">
        <a:spcBef>
          <a:spcPct val="0"/>
        </a:spcBef>
        <a:spcAft>
          <a:spcPct val="0"/>
        </a:spcAft>
        <a:defRPr sz="4000">
          <a:solidFill>
            <a:srgbClr val="333333"/>
          </a:solidFill>
          <a:latin typeface="Georgia" pitchFamily="18" charset="0"/>
          <a:cs typeface="Arial" charset="0"/>
        </a:defRPr>
      </a:lvl8pPr>
      <a:lvl9pPr marL="1828800" algn="l" rtl="0" eaLnBrk="1" fontAlgn="base" hangingPunct="1">
        <a:spcBef>
          <a:spcPct val="0"/>
        </a:spcBef>
        <a:spcAft>
          <a:spcPct val="0"/>
        </a:spcAft>
        <a:defRPr sz="4000">
          <a:solidFill>
            <a:srgbClr val="333333"/>
          </a:solidFill>
          <a:latin typeface="Georgia" pitchFamily="18" charset="0"/>
          <a:cs typeface="Arial" charset="0"/>
        </a:defRPr>
      </a:lvl9pPr>
    </p:titleStyle>
    <p:bodyStyle>
      <a:lvl1pPr marL="342900" indent="-342900" algn="l" rtl="0" eaLnBrk="0" fontAlgn="base" hangingPunct="0">
        <a:spcBef>
          <a:spcPct val="0"/>
        </a:spcBef>
        <a:spcAft>
          <a:spcPct val="0"/>
        </a:spcAft>
        <a:buSzPct val="85000"/>
        <a:buFont typeface="Wingdings" pitchFamily="2" charset="2"/>
        <a:buChar char="Ø"/>
        <a:defRPr sz="3200">
          <a:solidFill>
            <a:srgbClr val="333333"/>
          </a:solidFill>
          <a:latin typeface="+mn-lt"/>
          <a:ea typeface="+mn-ea"/>
          <a:cs typeface="+mn-cs"/>
        </a:defRPr>
      </a:lvl1pPr>
      <a:lvl2pPr marL="742950" indent="-285750" algn="l" rtl="0" eaLnBrk="0" fontAlgn="base" hangingPunct="0">
        <a:spcBef>
          <a:spcPct val="0"/>
        </a:spcBef>
        <a:spcAft>
          <a:spcPct val="0"/>
        </a:spcAft>
        <a:buSzPct val="70000"/>
        <a:buFont typeface="Wingdings" pitchFamily="2" charset="2"/>
        <a:buChar char="§"/>
        <a:defRPr sz="2800">
          <a:solidFill>
            <a:srgbClr val="A44A3E"/>
          </a:solidFill>
          <a:latin typeface="+mn-lt"/>
          <a:cs typeface="+mn-cs"/>
        </a:defRPr>
      </a:lvl2pPr>
      <a:lvl3pPr marL="1143000" indent="-228600" algn="l" rtl="0" eaLnBrk="0" fontAlgn="base" hangingPunct="0">
        <a:spcBef>
          <a:spcPct val="0"/>
        </a:spcBef>
        <a:spcAft>
          <a:spcPct val="0"/>
        </a:spcAft>
        <a:buChar char="•"/>
        <a:defRPr sz="2400">
          <a:solidFill>
            <a:srgbClr val="A44A3E"/>
          </a:solidFill>
          <a:latin typeface="+mn-lt"/>
          <a:cs typeface="+mn-cs"/>
        </a:defRPr>
      </a:lvl3pPr>
      <a:lvl4pPr marL="1600200" indent="-228600" algn="l" rtl="0" eaLnBrk="0" fontAlgn="base" hangingPunct="0">
        <a:spcBef>
          <a:spcPct val="0"/>
        </a:spcBef>
        <a:spcAft>
          <a:spcPts val="1200"/>
        </a:spcAft>
        <a:buFont typeface="Wingdings 3" pitchFamily="18" charset="2"/>
        <a:buChar char="ê"/>
        <a:defRPr sz="2000">
          <a:solidFill>
            <a:srgbClr val="DE3A3E"/>
          </a:solidFill>
          <a:latin typeface="+mn-lt"/>
          <a:cs typeface="+mn-cs"/>
        </a:defRPr>
      </a:lvl4pPr>
      <a:lvl5pPr marL="2057400" indent="-228600" algn="l" rtl="0" eaLnBrk="0" fontAlgn="base" hangingPunct="0">
        <a:spcBef>
          <a:spcPct val="20000"/>
        </a:spcBef>
        <a:spcAft>
          <a:spcPct val="0"/>
        </a:spcAft>
        <a:buChar char="»"/>
        <a:defRPr sz="2000">
          <a:solidFill>
            <a:srgbClr val="333333"/>
          </a:solidFill>
          <a:latin typeface="+mn-lt"/>
          <a:cs typeface="+mn-cs"/>
        </a:defRPr>
      </a:lvl5pPr>
      <a:lvl6pPr marL="2514600" indent="-228600" algn="l" rtl="0" eaLnBrk="1" fontAlgn="base" hangingPunct="1">
        <a:spcBef>
          <a:spcPct val="20000"/>
        </a:spcBef>
        <a:spcAft>
          <a:spcPct val="0"/>
        </a:spcAft>
        <a:buChar char="»"/>
        <a:defRPr sz="2000">
          <a:solidFill>
            <a:srgbClr val="333333"/>
          </a:solidFill>
          <a:latin typeface="+mn-lt"/>
          <a:cs typeface="+mn-cs"/>
        </a:defRPr>
      </a:lvl6pPr>
      <a:lvl7pPr marL="2971800" indent="-228600" algn="l" rtl="0" eaLnBrk="1" fontAlgn="base" hangingPunct="1">
        <a:spcBef>
          <a:spcPct val="20000"/>
        </a:spcBef>
        <a:spcAft>
          <a:spcPct val="0"/>
        </a:spcAft>
        <a:buChar char="»"/>
        <a:defRPr sz="2000">
          <a:solidFill>
            <a:srgbClr val="333333"/>
          </a:solidFill>
          <a:latin typeface="+mn-lt"/>
          <a:cs typeface="+mn-cs"/>
        </a:defRPr>
      </a:lvl7pPr>
      <a:lvl8pPr marL="3429000" indent="-228600" algn="l" rtl="0" eaLnBrk="1" fontAlgn="base" hangingPunct="1">
        <a:spcBef>
          <a:spcPct val="20000"/>
        </a:spcBef>
        <a:spcAft>
          <a:spcPct val="0"/>
        </a:spcAft>
        <a:buChar char="»"/>
        <a:defRPr sz="2000">
          <a:solidFill>
            <a:srgbClr val="333333"/>
          </a:solidFill>
          <a:latin typeface="+mn-lt"/>
          <a:cs typeface="+mn-cs"/>
        </a:defRPr>
      </a:lvl8pPr>
      <a:lvl9pPr marL="3886200" indent="-228600" algn="l" rtl="0" eaLnBrk="1" fontAlgn="base" hangingPunct="1">
        <a:spcBef>
          <a:spcPct val="20000"/>
        </a:spcBef>
        <a:spcAft>
          <a:spcPct val="0"/>
        </a:spcAft>
        <a:buChar char="»"/>
        <a:defRPr sz="2000">
          <a:solidFill>
            <a:srgbClr val="333333"/>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bwMode="auto">
          <a:xfrm>
            <a:off x="304800" y="228600"/>
            <a:ext cx="8458200" cy="8080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en-GB" smtClean="0"/>
              <a:t>Insert section title</a:t>
            </a:r>
            <a:br>
              <a:rPr lang="en-US" altLang="en-GB" smtClean="0"/>
            </a:br>
            <a:r>
              <a:rPr lang="en-US" altLang="en-GB" smtClean="0"/>
              <a:t>Insert page title</a:t>
            </a:r>
            <a:endParaRPr lang="en-US" smtClean="0"/>
          </a:p>
        </p:txBody>
      </p:sp>
      <p:sp>
        <p:nvSpPr>
          <p:cNvPr id="457731" name="Rectangle 3"/>
          <p:cNvSpPr>
            <a:spLocks noGrp="1" noChangeArrowheads="1"/>
          </p:cNvSpPr>
          <p:nvPr>
            <p:ph type="body" idx="1"/>
          </p:nvPr>
        </p:nvSpPr>
        <p:spPr bwMode="auto">
          <a:xfrm>
            <a:off x="304800" y="1219200"/>
            <a:ext cx="84582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Example of level one bullets in Arial 18pt</a:t>
            </a:r>
          </a:p>
          <a:p>
            <a:pPr lvl="0"/>
            <a:r>
              <a:rPr lang="en-US" altLang="en-GB" smtClean="0"/>
              <a:t>Example of level one bullets in Arial 18pt</a:t>
            </a:r>
          </a:p>
          <a:p>
            <a:pPr lvl="1"/>
            <a:r>
              <a:rPr lang="en-US" altLang="en-GB" smtClean="0"/>
              <a:t>Example of second level bullets in Arial 16pt</a:t>
            </a:r>
          </a:p>
          <a:p>
            <a:pPr lvl="0"/>
            <a:r>
              <a:rPr lang="en-US" altLang="en-GB" smtClean="0"/>
              <a:t>Example of highlighted level one bullets in Arial 18pt</a:t>
            </a:r>
          </a:p>
          <a:p>
            <a:pPr lvl="0"/>
            <a:r>
              <a:rPr lang="en-US" altLang="en-GB" smtClean="0"/>
              <a:t>Example of level one bullets in Arial 18pt</a:t>
            </a:r>
          </a:p>
          <a:p>
            <a:pPr lvl="1"/>
            <a:r>
              <a:rPr lang="en-US" altLang="en-GB" smtClean="0"/>
              <a:t>Example of second level bullets in Arial 16pt</a:t>
            </a:r>
          </a:p>
          <a:p>
            <a:pPr lvl="2"/>
            <a:r>
              <a:rPr lang="en-US" altLang="en-GB" smtClean="0"/>
              <a:t>3rd level </a:t>
            </a:r>
            <a:r>
              <a:rPr lang="en-GB" altLang="en-GB" smtClean="0"/>
              <a:t>bullet in Arial 14pt</a:t>
            </a:r>
          </a:p>
          <a:p>
            <a:pPr lvl="3"/>
            <a:r>
              <a:rPr lang="en-US" altLang="en-GB" smtClean="0"/>
              <a:t>4th</a:t>
            </a:r>
          </a:p>
        </p:txBody>
      </p:sp>
      <p:sp>
        <p:nvSpPr>
          <p:cNvPr id="457735" name="Text Box 7"/>
          <p:cNvSpPr txBox="1">
            <a:spLocks noChangeArrowheads="1"/>
          </p:cNvSpPr>
          <p:nvPr/>
        </p:nvSpPr>
        <p:spPr bwMode="auto">
          <a:xfrm>
            <a:off x="8836025" y="6643688"/>
            <a:ext cx="307975" cy="214312"/>
          </a:xfrm>
          <a:prstGeom prst="rect">
            <a:avLst/>
          </a:prstGeom>
          <a:noFill/>
          <a:ln w="9525">
            <a:noFill/>
            <a:miter lim="800000"/>
            <a:headEnd/>
            <a:tailEnd/>
          </a:ln>
          <a:effectLst/>
        </p:spPr>
        <p:txBody>
          <a:bodyPr wrap="none">
            <a:spAutoFit/>
          </a:bodyPr>
          <a:lstStyle/>
          <a:p>
            <a:fld id="{F09BC948-2F43-4569-A4AF-360D6FDAB1F5}" type="slidenum">
              <a:rPr lang="en-US" sz="800">
                <a:solidFill>
                  <a:srgbClr val="FFFFFF"/>
                </a:solidFill>
              </a:rPr>
              <a:pPr/>
              <a:t>‹#›</a:t>
            </a:fld>
            <a:endParaRPr lang="en-US" sz="800" dirty="0">
              <a:solidFill>
                <a:srgbClr val="FFFFFF"/>
              </a:solidFill>
            </a:endParaRPr>
          </a:p>
        </p:txBody>
      </p:sp>
    </p:spTree>
    <p:extLst>
      <p:ext uri="{BB962C8B-B14F-4D97-AF65-F5344CB8AC3E}">
        <p14:creationId xmlns:p14="http://schemas.microsoft.com/office/powerpoint/2010/main" val="391218331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Lst>
  <p:timing>
    <p:tnLst>
      <p:par>
        <p:cTn id="1" dur="indefinite" restart="never" nodeType="tmRoot"/>
      </p:par>
    </p:tnLst>
  </p:timing>
  <p:hf hdr="0" dt="0"/>
  <p:txStyles>
    <p:titleStyle>
      <a:lvl1pPr algn="l" rtl="0" fontAlgn="base">
        <a:spcBef>
          <a:spcPct val="0"/>
        </a:spcBef>
        <a:spcAft>
          <a:spcPct val="0"/>
        </a:spcAft>
        <a:defRPr sz="2200">
          <a:solidFill>
            <a:srgbClr val="000066"/>
          </a:solidFill>
          <a:latin typeface="+mj-lt"/>
          <a:ea typeface="+mj-ea"/>
          <a:cs typeface="+mj-cs"/>
        </a:defRPr>
      </a:lvl1pPr>
      <a:lvl2pPr algn="l" rtl="0" fontAlgn="base">
        <a:spcBef>
          <a:spcPct val="0"/>
        </a:spcBef>
        <a:spcAft>
          <a:spcPct val="0"/>
        </a:spcAft>
        <a:defRPr sz="2200">
          <a:solidFill>
            <a:srgbClr val="000066"/>
          </a:solidFill>
          <a:latin typeface="Arial" charset="0"/>
        </a:defRPr>
      </a:lvl2pPr>
      <a:lvl3pPr algn="l" rtl="0" fontAlgn="base">
        <a:spcBef>
          <a:spcPct val="0"/>
        </a:spcBef>
        <a:spcAft>
          <a:spcPct val="0"/>
        </a:spcAft>
        <a:defRPr sz="2200">
          <a:solidFill>
            <a:srgbClr val="000066"/>
          </a:solidFill>
          <a:latin typeface="Arial" charset="0"/>
        </a:defRPr>
      </a:lvl3pPr>
      <a:lvl4pPr algn="l" rtl="0" fontAlgn="base">
        <a:spcBef>
          <a:spcPct val="0"/>
        </a:spcBef>
        <a:spcAft>
          <a:spcPct val="0"/>
        </a:spcAft>
        <a:defRPr sz="2200">
          <a:solidFill>
            <a:srgbClr val="000066"/>
          </a:solidFill>
          <a:latin typeface="Arial" charset="0"/>
        </a:defRPr>
      </a:lvl4pPr>
      <a:lvl5pPr algn="l" rtl="0" fontAlgn="base">
        <a:spcBef>
          <a:spcPct val="0"/>
        </a:spcBef>
        <a:spcAft>
          <a:spcPct val="0"/>
        </a:spcAft>
        <a:defRPr sz="2200">
          <a:solidFill>
            <a:srgbClr val="000066"/>
          </a:solidFill>
          <a:latin typeface="Arial" charset="0"/>
        </a:defRPr>
      </a:lvl5pPr>
      <a:lvl6pPr marL="457200" algn="l" rtl="0" fontAlgn="base">
        <a:spcBef>
          <a:spcPct val="0"/>
        </a:spcBef>
        <a:spcAft>
          <a:spcPct val="0"/>
        </a:spcAft>
        <a:defRPr sz="2200">
          <a:solidFill>
            <a:srgbClr val="000066"/>
          </a:solidFill>
          <a:latin typeface="Arial" charset="0"/>
        </a:defRPr>
      </a:lvl6pPr>
      <a:lvl7pPr marL="914400" algn="l" rtl="0" fontAlgn="base">
        <a:spcBef>
          <a:spcPct val="0"/>
        </a:spcBef>
        <a:spcAft>
          <a:spcPct val="0"/>
        </a:spcAft>
        <a:defRPr sz="2200">
          <a:solidFill>
            <a:srgbClr val="000066"/>
          </a:solidFill>
          <a:latin typeface="Arial" charset="0"/>
        </a:defRPr>
      </a:lvl7pPr>
      <a:lvl8pPr marL="1371600" algn="l" rtl="0" fontAlgn="base">
        <a:spcBef>
          <a:spcPct val="0"/>
        </a:spcBef>
        <a:spcAft>
          <a:spcPct val="0"/>
        </a:spcAft>
        <a:defRPr sz="2200">
          <a:solidFill>
            <a:srgbClr val="000066"/>
          </a:solidFill>
          <a:latin typeface="Arial" charset="0"/>
        </a:defRPr>
      </a:lvl8pPr>
      <a:lvl9pPr marL="1828800" algn="l" rtl="0" fontAlgn="base">
        <a:spcBef>
          <a:spcPct val="0"/>
        </a:spcBef>
        <a:spcAft>
          <a:spcPct val="0"/>
        </a:spcAft>
        <a:defRPr sz="2200">
          <a:solidFill>
            <a:srgbClr val="000066"/>
          </a:solidFill>
          <a:latin typeface="Arial" charset="0"/>
        </a:defRPr>
      </a:lvl9pPr>
    </p:titleStyle>
    <p:bodyStyle>
      <a:lvl1pPr marL="342900" indent="-342900" algn="l" rtl="0" fontAlgn="base">
        <a:spcBef>
          <a:spcPct val="20000"/>
        </a:spcBef>
        <a:spcAft>
          <a:spcPct val="0"/>
        </a:spcAft>
        <a:buChar char="•"/>
        <a:defRPr>
          <a:solidFill>
            <a:srgbClr val="000066"/>
          </a:solidFill>
          <a:latin typeface="+mn-lt"/>
          <a:ea typeface="+mn-ea"/>
          <a:cs typeface="+mn-cs"/>
        </a:defRPr>
      </a:lvl1pPr>
      <a:lvl2pPr marL="742950" indent="-285750" algn="l" rtl="0" fontAlgn="base">
        <a:spcBef>
          <a:spcPct val="20000"/>
        </a:spcBef>
        <a:spcAft>
          <a:spcPct val="0"/>
        </a:spcAft>
        <a:buChar char="–"/>
        <a:defRPr sz="1600">
          <a:solidFill>
            <a:srgbClr val="000066"/>
          </a:solidFill>
          <a:latin typeface="+mn-lt"/>
        </a:defRPr>
      </a:lvl2pPr>
      <a:lvl3pPr marL="1143000" indent="-228600" algn="l" rtl="0" fontAlgn="base">
        <a:spcBef>
          <a:spcPct val="20000"/>
        </a:spcBef>
        <a:spcAft>
          <a:spcPct val="0"/>
        </a:spcAft>
        <a:buChar char="•"/>
        <a:defRPr sz="1400">
          <a:solidFill>
            <a:srgbClr val="000066"/>
          </a:solidFill>
          <a:latin typeface="+mn-lt"/>
        </a:defRPr>
      </a:lvl3pPr>
      <a:lvl4pPr marL="1600200" indent="-228600" algn="l" rtl="0" fontAlgn="base">
        <a:spcBef>
          <a:spcPct val="20000"/>
        </a:spcBef>
        <a:spcAft>
          <a:spcPct val="0"/>
        </a:spcAft>
        <a:buChar char="–"/>
        <a:defRPr sz="1200">
          <a:solidFill>
            <a:srgbClr val="000066"/>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9.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9.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5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mailto:bnorris777@aol.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7" name="Rectangle 13"/>
          <p:cNvSpPr>
            <a:spLocks noGrp="1" noChangeArrowheads="1"/>
          </p:cNvSpPr>
          <p:nvPr>
            <p:ph type="ctrTitle"/>
          </p:nvPr>
        </p:nvSpPr>
        <p:spPr>
          <a:xfrm>
            <a:off x="308646" y="298905"/>
            <a:ext cx="8784609" cy="1470025"/>
          </a:xfrm>
        </p:spPr>
        <p:txBody>
          <a:bodyPr/>
          <a:lstStyle/>
          <a:p>
            <a:r>
              <a:rPr lang="en-US" sz="3200" b="1" dirty="0" smtClean="0">
                <a:solidFill>
                  <a:srgbClr val="003366"/>
                </a:solidFill>
                <a:latin typeface="+mn-lt"/>
              </a:rPr>
              <a:t>Leading with Influence: Art of Diplomacy </a:t>
            </a:r>
            <a:r>
              <a:rPr lang="en-US" sz="2800" b="1" dirty="0" smtClean="0">
                <a:solidFill>
                  <a:srgbClr val="003366"/>
                </a:solidFill>
                <a:latin typeface="+mn-lt"/>
              </a:rPr>
              <a:t>Strategies, Tools &amp; Tactics for Success </a:t>
            </a:r>
            <a:endParaRPr lang="en-US" sz="2800" b="1" dirty="0">
              <a:solidFill>
                <a:srgbClr val="003366"/>
              </a:solidFill>
              <a:latin typeface="+mn-lt"/>
            </a:endParaRPr>
          </a:p>
        </p:txBody>
      </p:sp>
      <p:sp>
        <p:nvSpPr>
          <p:cNvPr id="3" name="TextBox 2"/>
          <p:cNvSpPr txBox="1"/>
          <p:nvPr/>
        </p:nvSpPr>
        <p:spPr>
          <a:xfrm>
            <a:off x="308645" y="1641610"/>
            <a:ext cx="8430239" cy="4247317"/>
          </a:xfrm>
          <a:prstGeom prst="rect">
            <a:avLst/>
          </a:prstGeom>
          <a:noFill/>
        </p:spPr>
        <p:txBody>
          <a:bodyPr wrap="square" rtlCol="0">
            <a:spAutoFit/>
          </a:bodyPr>
          <a:lstStyle/>
          <a:p>
            <a:r>
              <a:rPr lang="en-US" sz="2200" b="1" i="1" dirty="0" smtClean="0">
                <a:solidFill>
                  <a:srgbClr val="BBE0E3">
                    <a:lumMod val="50000"/>
                  </a:srgbClr>
                </a:solidFill>
              </a:rPr>
              <a:t>Leadership Essentials for Emerging Conservation Professionals in the Preservation of Cultural Heritage </a:t>
            </a:r>
          </a:p>
          <a:p>
            <a:endParaRPr lang="en-US" sz="2800" dirty="0" smtClean="0">
              <a:solidFill>
                <a:srgbClr val="BBE0E3">
                  <a:lumMod val="50000"/>
                </a:srgbClr>
              </a:solidFill>
            </a:endParaRPr>
          </a:p>
          <a:p>
            <a:endParaRPr lang="en-US" i="1" dirty="0" smtClean="0">
              <a:solidFill>
                <a:srgbClr val="2D2D8A"/>
              </a:solidFill>
            </a:endParaRPr>
          </a:p>
          <a:p>
            <a:r>
              <a:rPr lang="en-US" sz="2000" b="1" dirty="0" smtClean="0">
                <a:solidFill>
                  <a:srgbClr val="003366"/>
                </a:solidFill>
              </a:rPr>
              <a:t>AIC – 47</a:t>
            </a:r>
            <a:r>
              <a:rPr lang="en-US" sz="2000" b="1" baseline="30000" dirty="0" smtClean="0">
                <a:solidFill>
                  <a:srgbClr val="003366"/>
                </a:solidFill>
              </a:rPr>
              <a:t>rd</a:t>
            </a:r>
            <a:r>
              <a:rPr lang="en-US" sz="2000" b="1" dirty="0" smtClean="0">
                <a:solidFill>
                  <a:srgbClr val="003366"/>
                </a:solidFill>
              </a:rPr>
              <a:t> Annual Meeting</a:t>
            </a:r>
          </a:p>
          <a:p>
            <a:r>
              <a:rPr lang="en-US" sz="2000" b="1" dirty="0" smtClean="0">
                <a:solidFill>
                  <a:srgbClr val="003366"/>
                </a:solidFill>
              </a:rPr>
              <a:t>Mohegan Sun, CT</a:t>
            </a:r>
          </a:p>
          <a:p>
            <a:endParaRPr lang="en-US" sz="2000" b="1" i="1" dirty="0" smtClean="0">
              <a:solidFill>
                <a:srgbClr val="003366"/>
              </a:solidFill>
            </a:endParaRPr>
          </a:p>
          <a:p>
            <a:r>
              <a:rPr lang="en-US" b="1" i="1" dirty="0" smtClean="0">
                <a:solidFill>
                  <a:srgbClr val="003366"/>
                </a:solidFill>
              </a:rPr>
              <a:t>New Tools, Techniques and</a:t>
            </a:r>
          </a:p>
          <a:p>
            <a:r>
              <a:rPr lang="en-US" b="1" i="1" dirty="0" smtClean="0">
                <a:solidFill>
                  <a:srgbClr val="003366"/>
                </a:solidFill>
              </a:rPr>
              <a:t>Tactics in Conservation &amp; </a:t>
            </a:r>
          </a:p>
          <a:p>
            <a:r>
              <a:rPr lang="en-US" b="1" i="1" dirty="0" smtClean="0">
                <a:solidFill>
                  <a:srgbClr val="003366"/>
                </a:solidFill>
              </a:rPr>
              <a:t>Collections Care</a:t>
            </a:r>
          </a:p>
          <a:p>
            <a:endParaRPr lang="en-US" sz="2000" dirty="0" smtClean="0">
              <a:solidFill>
                <a:srgbClr val="003366"/>
              </a:solidFill>
            </a:endParaRPr>
          </a:p>
          <a:p>
            <a:r>
              <a:rPr lang="en-US" sz="2000" b="1" dirty="0">
                <a:solidFill>
                  <a:srgbClr val="003366"/>
                </a:solidFill>
              </a:rPr>
              <a:t>Bob Norris </a:t>
            </a:r>
          </a:p>
          <a:p>
            <a:r>
              <a:rPr lang="en-US" sz="2000" dirty="0" smtClean="0">
                <a:solidFill>
                  <a:srgbClr val="003366"/>
                </a:solidFill>
              </a:rPr>
              <a:t>May 14, 2019</a:t>
            </a:r>
          </a:p>
        </p:txBody>
      </p:sp>
      <p:pic>
        <p:nvPicPr>
          <p:cNvPr id="9218" name="Picture 2" descr="http://www.cappg.org/assets/images/Leadership_Clip_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2080" y="2546431"/>
            <a:ext cx="3958541" cy="3761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8332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210" y="753555"/>
            <a:ext cx="8229600" cy="1143000"/>
          </a:xfrm>
        </p:spPr>
        <p:txBody>
          <a:bodyPr/>
          <a:lstStyle/>
          <a:p>
            <a:r>
              <a:rPr lang="en-US" sz="2800" b="1" dirty="0" smtClean="0"/>
              <a:t>Servant Leadership Model</a:t>
            </a:r>
            <a:br>
              <a:rPr lang="en-US" sz="2800" b="1" dirty="0" smtClean="0"/>
            </a:br>
            <a:r>
              <a:rPr lang="en-US" sz="2400" i="1" dirty="0" smtClean="0">
                <a:solidFill>
                  <a:srgbClr val="0070C0"/>
                </a:solidFill>
              </a:rPr>
              <a:t>Principles of Collaboration</a:t>
            </a:r>
            <a:r>
              <a:rPr lang="en-US" sz="2800" dirty="0" smtClean="0"/>
              <a:t/>
            </a:r>
            <a:br>
              <a:rPr lang="en-US" sz="2800" dirty="0" smtClean="0"/>
            </a:br>
            <a:r>
              <a:rPr lang="en-US" sz="2400" dirty="0" smtClean="0"/>
              <a:t/>
            </a:r>
            <a:br>
              <a:rPr lang="en-US" sz="2400" dirty="0" smtClean="0"/>
            </a:br>
            <a:r>
              <a:rPr lang="en-US" sz="2000" i="1" dirty="0" smtClean="0"/>
              <a:t>A </a:t>
            </a:r>
            <a:r>
              <a:rPr lang="en-US" sz="2000" i="1" dirty="0"/>
              <a:t>model that attempts to simultaneously enhance the personal growth of workers and improve the quality and caring of our many institutions through a combination of teamwork and community, personal involvement in decision making, and ethical and caring behavior. </a:t>
            </a:r>
            <a:endParaRPr lang="en-US" sz="2400" b="1" dirty="0"/>
          </a:p>
        </p:txBody>
      </p:sp>
      <p:sp>
        <p:nvSpPr>
          <p:cNvPr id="3" name="Content Placeholder 2"/>
          <p:cNvSpPr>
            <a:spLocks noGrp="1"/>
          </p:cNvSpPr>
          <p:nvPr>
            <p:ph sz="half" idx="2"/>
          </p:nvPr>
        </p:nvSpPr>
        <p:spPr>
          <a:xfrm>
            <a:off x="532147" y="2789469"/>
            <a:ext cx="4040188" cy="3951288"/>
          </a:xfrm>
        </p:spPr>
        <p:txBody>
          <a:bodyPr/>
          <a:lstStyle/>
          <a:p>
            <a:pPr lvl="0"/>
            <a:r>
              <a:rPr lang="en-US" sz="2800" b="1" dirty="0" smtClean="0"/>
              <a:t>Listening</a:t>
            </a:r>
            <a:r>
              <a:rPr lang="en-US" sz="2800" dirty="0" smtClean="0"/>
              <a:t> </a:t>
            </a:r>
            <a:endParaRPr lang="en-US" sz="2800" dirty="0"/>
          </a:p>
          <a:p>
            <a:pPr lvl="0"/>
            <a:r>
              <a:rPr lang="en-US" sz="2800" b="1" dirty="0"/>
              <a:t>Empathy</a:t>
            </a:r>
            <a:endParaRPr lang="en-US" sz="2800" dirty="0"/>
          </a:p>
          <a:p>
            <a:pPr lvl="0"/>
            <a:r>
              <a:rPr lang="en-US" sz="2800" b="1" dirty="0"/>
              <a:t>Healing</a:t>
            </a:r>
            <a:r>
              <a:rPr lang="en-US" sz="2800" dirty="0"/>
              <a:t> </a:t>
            </a:r>
          </a:p>
          <a:p>
            <a:pPr lvl="0"/>
            <a:r>
              <a:rPr lang="en-US" sz="2800" b="1" dirty="0"/>
              <a:t>Awareness</a:t>
            </a:r>
            <a:r>
              <a:rPr lang="en-US" sz="2800" dirty="0"/>
              <a:t> </a:t>
            </a:r>
          </a:p>
          <a:p>
            <a:pPr lvl="0"/>
            <a:r>
              <a:rPr lang="en-US" sz="2800" b="1" dirty="0" smtClean="0"/>
              <a:t>Influence </a:t>
            </a:r>
            <a:r>
              <a:rPr lang="en-US" sz="2800" dirty="0" smtClean="0"/>
              <a:t> </a:t>
            </a:r>
            <a:endParaRPr lang="en-US" sz="2800" dirty="0"/>
          </a:p>
          <a:p>
            <a:pPr marL="0" indent="0">
              <a:buNone/>
            </a:pPr>
            <a:endParaRPr lang="en-US" sz="2800" dirty="0"/>
          </a:p>
        </p:txBody>
      </p:sp>
      <p:sp>
        <p:nvSpPr>
          <p:cNvPr id="6" name="Content Placeholder 5"/>
          <p:cNvSpPr>
            <a:spLocks noGrp="1"/>
          </p:cNvSpPr>
          <p:nvPr>
            <p:ph sz="quarter" idx="4"/>
          </p:nvPr>
        </p:nvSpPr>
        <p:spPr>
          <a:xfrm>
            <a:off x="4225304" y="2699529"/>
            <a:ext cx="4041775" cy="3951288"/>
          </a:xfrm>
        </p:spPr>
        <p:txBody>
          <a:bodyPr/>
          <a:lstStyle/>
          <a:p>
            <a:pPr lvl="0"/>
            <a:r>
              <a:rPr lang="en-US" sz="2800" b="1" dirty="0"/>
              <a:t>Conceptualization</a:t>
            </a:r>
            <a:r>
              <a:rPr lang="en-US" sz="2800" dirty="0"/>
              <a:t> </a:t>
            </a:r>
          </a:p>
          <a:p>
            <a:pPr lvl="0"/>
            <a:r>
              <a:rPr lang="en-US" sz="2800" b="1" dirty="0"/>
              <a:t>Foresight</a:t>
            </a:r>
            <a:r>
              <a:rPr lang="en-US" sz="2800" dirty="0"/>
              <a:t> </a:t>
            </a:r>
          </a:p>
          <a:p>
            <a:pPr lvl="0"/>
            <a:r>
              <a:rPr lang="en-US" sz="2800" b="1" dirty="0"/>
              <a:t>Stewardship</a:t>
            </a:r>
            <a:r>
              <a:rPr lang="en-US" sz="2800" dirty="0"/>
              <a:t> </a:t>
            </a:r>
          </a:p>
          <a:p>
            <a:pPr lvl="0"/>
            <a:r>
              <a:rPr lang="en-US" sz="2800" b="1" dirty="0"/>
              <a:t>Commitment to the Growth of People</a:t>
            </a:r>
            <a:r>
              <a:rPr lang="en-US" sz="2800" dirty="0"/>
              <a:t> </a:t>
            </a:r>
          </a:p>
          <a:p>
            <a:pPr lvl="0"/>
            <a:r>
              <a:rPr lang="en-US" sz="2800" b="1" dirty="0"/>
              <a:t>Building Community</a:t>
            </a:r>
            <a:r>
              <a:rPr lang="en-US" sz="2800" dirty="0"/>
              <a:t> </a:t>
            </a:r>
          </a:p>
          <a:p>
            <a:pPr marL="0" indent="0">
              <a:buNone/>
            </a:pPr>
            <a:endParaRPr lang="en-US" dirty="0"/>
          </a:p>
        </p:txBody>
      </p:sp>
      <p:sp>
        <p:nvSpPr>
          <p:cNvPr id="4" name="Slide Number Placeholder 3"/>
          <p:cNvSpPr>
            <a:spLocks noGrp="1"/>
          </p:cNvSpPr>
          <p:nvPr>
            <p:ph type="sldNum" sz="quarter" idx="10"/>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10</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24664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4"/>
          </p:nvPr>
        </p:nvSpPr>
        <p:spPr>
          <a:xfrm>
            <a:off x="8534400" y="6477000"/>
            <a:ext cx="495300" cy="247650"/>
          </a:xfrm>
          <a:prstGeom prst="rect">
            <a:avLst/>
          </a:prstGeom>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AB4CCC99-7775-430F-AC1F-85BAA06E6917}" type="slidenum">
              <a:rPr lang="en-US" altLang="en-US" sz="1400" b="0">
                <a:solidFill>
                  <a:schemeClr val="tx1"/>
                </a:solidFill>
              </a:rPr>
              <a:pPr eaLnBrk="1" hangingPunct="1"/>
              <a:t>11</a:t>
            </a:fld>
            <a:endParaRPr lang="en-US" altLang="en-US" sz="1400" b="0" dirty="0">
              <a:solidFill>
                <a:schemeClr val="tx1"/>
              </a:solidFill>
            </a:endParaRPr>
          </a:p>
        </p:txBody>
      </p:sp>
      <p:sp>
        <p:nvSpPr>
          <p:cNvPr id="5123" name="Rectangle 2"/>
          <p:cNvSpPr>
            <a:spLocks noGrp="1" noChangeArrowheads="1"/>
          </p:cNvSpPr>
          <p:nvPr>
            <p:ph type="title"/>
          </p:nvPr>
        </p:nvSpPr>
        <p:spPr/>
        <p:txBody>
          <a:bodyPr/>
          <a:lstStyle/>
          <a:p>
            <a:pPr eaLnBrk="1" hangingPunct="1"/>
            <a:r>
              <a:rPr lang="en-US" altLang="en-US" sz="2800" b="1" dirty="0" smtClean="0"/>
              <a:t>The Essence of Leadership is Service to Others</a:t>
            </a:r>
          </a:p>
        </p:txBody>
      </p:sp>
      <p:sp>
        <p:nvSpPr>
          <p:cNvPr id="241667" name="Rectangle 3"/>
          <p:cNvSpPr>
            <a:spLocks noChangeArrowheads="1"/>
          </p:cNvSpPr>
          <p:nvPr/>
        </p:nvSpPr>
        <p:spPr bwMode="auto">
          <a:xfrm>
            <a:off x="228600" y="1295400"/>
            <a:ext cx="86868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algn="l" eaLnBrk="1" hangingPunct="1">
              <a:spcBef>
                <a:spcPct val="20000"/>
              </a:spcBef>
              <a:buClr>
                <a:schemeClr val="tx1"/>
              </a:buClr>
              <a:buFont typeface="Wingdings" panose="05000000000000000000" pitchFamily="2" charset="2"/>
              <a:buChar char="Ø"/>
            </a:pPr>
            <a:r>
              <a:rPr lang="en-US" altLang="en-US" b="0" dirty="0">
                <a:solidFill>
                  <a:schemeClr val="tx1"/>
                </a:solidFill>
                <a:latin typeface="+mn-lt"/>
              </a:rPr>
              <a:t>On a basic level, as a leader, you exist to:</a:t>
            </a:r>
          </a:p>
          <a:p>
            <a:pPr marL="800100" lvl="1" indent="-342900" algn="l" eaLnBrk="1" hangingPunct="1">
              <a:spcBef>
                <a:spcPct val="20000"/>
              </a:spcBef>
              <a:buClr>
                <a:schemeClr val="tx1"/>
              </a:buClr>
              <a:buFont typeface="Courier New" panose="02070309020205020404" pitchFamily="49" charset="0"/>
              <a:buChar char="­"/>
            </a:pPr>
            <a:r>
              <a:rPr lang="en-US" altLang="en-US" sz="2000" b="0" dirty="0">
                <a:solidFill>
                  <a:schemeClr val="tx1"/>
                </a:solidFill>
                <a:latin typeface="+mn-lt"/>
              </a:rPr>
              <a:t>Inspire others to strive for excellence</a:t>
            </a:r>
          </a:p>
          <a:p>
            <a:pPr marL="800100" lvl="1" indent="-342900" algn="l" eaLnBrk="1" hangingPunct="1">
              <a:spcBef>
                <a:spcPct val="20000"/>
              </a:spcBef>
              <a:buClr>
                <a:schemeClr val="tx1"/>
              </a:buClr>
              <a:buFont typeface="Courier New" panose="02070309020205020404" pitchFamily="49" charset="0"/>
              <a:buChar char="­"/>
            </a:pPr>
            <a:r>
              <a:rPr lang="en-US" altLang="en-US" sz="2000" b="0" dirty="0">
                <a:solidFill>
                  <a:schemeClr val="tx1"/>
                </a:solidFill>
                <a:latin typeface="+mn-lt"/>
              </a:rPr>
              <a:t>Ensure the </a:t>
            </a:r>
            <a:r>
              <a:rPr lang="en-US" altLang="en-US" sz="2000" b="0" dirty="0" smtClean="0">
                <a:solidFill>
                  <a:schemeClr val="tx1"/>
                </a:solidFill>
                <a:latin typeface="+mn-lt"/>
              </a:rPr>
              <a:t>operating environment </a:t>
            </a:r>
            <a:r>
              <a:rPr lang="en-US" altLang="en-US" sz="2000" b="0" dirty="0">
                <a:solidFill>
                  <a:schemeClr val="tx1"/>
                </a:solidFill>
                <a:latin typeface="+mn-lt"/>
              </a:rPr>
              <a:t>is safe, challenging, and fair</a:t>
            </a:r>
          </a:p>
          <a:p>
            <a:pPr marL="800100" lvl="1" indent="-342900" algn="l" eaLnBrk="1" hangingPunct="1">
              <a:spcBef>
                <a:spcPct val="20000"/>
              </a:spcBef>
              <a:buClr>
                <a:schemeClr val="tx1"/>
              </a:buClr>
              <a:buFont typeface="Courier New" panose="02070309020205020404" pitchFamily="49" charset="0"/>
              <a:buChar char="­"/>
            </a:pPr>
            <a:r>
              <a:rPr lang="en-US" altLang="en-US" sz="2000" b="0" dirty="0">
                <a:solidFill>
                  <a:schemeClr val="tx1"/>
                </a:solidFill>
                <a:latin typeface="+mn-lt"/>
              </a:rPr>
              <a:t>Teach, mentor, provide guidance</a:t>
            </a:r>
          </a:p>
          <a:p>
            <a:pPr algn="l" eaLnBrk="1" hangingPunct="1">
              <a:spcBef>
                <a:spcPts val="1200"/>
              </a:spcBef>
              <a:buClr>
                <a:schemeClr val="tx1"/>
              </a:buClr>
              <a:buFont typeface="Wingdings" panose="05000000000000000000" pitchFamily="2" charset="2"/>
              <a:buChar char="Ø"/>
            </a:pPr>
            <a:r>
              <a:rPr lang="en-US" altLang="en-US" b="0" dirty="0">
                <a:solidFill>
                  <a:schemeClr val="tx1"/>
                </a:solidFill>
                <a:latin typeface="+mn-lt"/>
              </a:rPr>
              <a:t>True leaders put the welfare of the group ahead of their own self-interest</a:t>
            </a:r>
          </a:p>
          <a:p>
            <a:pPr algn="l" eaLnBrk="1" hangingPunct="1">
              <a:spcBef>
                <a:spcPts val="1200"/>
              </a:spcBef>
              <a:buClr>
                <a:schemeClr val="tx1"/>
              </a:buClr>
              <a:buFont typeface="Wingdings" panose="05000000000000000000" pitchFamily="2" charset="2"/>
              <a:buChar char="Ø"/>
            </a:pPr>
            <a:r>
              <a:rPr lang="en-US" altLang="en-US" b="0" dirty="0">
                <a:solidFill>
                  <a:schemeClr val="tx1"/>
                </a:solidFill>
                <a:latin typeface="+mn-lt"/>
              </a:rPr>
              <a:t>“Selfless” does not mean “hands-off</a:t>
            </a:r>
            <a:r>
              <a:rPr lang="en-US" altLang="en-US" b="0" dirty="0" smtClean="0">
                <a:solidFill>
                  <a:schemeClr val="tx1"/>
                </a:solidFill>
                <a:latin typeface="+mn-lt"/>
              </a:rPr>
              <a:t>” – </a:t>
            </a:r>
            <a:r>
              <a:rPr lang="en-US" altLang="en-US" b="0" i="1" u="sng" dirty="0" smtClean="0">
                <a:solidFill>
                  <a:schemeClr val="tx1"/>
                </a:solidFill>
                <a:latin typeface="+mn-lt"/>
              </a:rPr>
              <a:t>Know your team </a:t>
            </a:r>
            <a:endParaRPr lang="en-US" altLang="en-US" b="0" i="1" u="sng" dirty="0">
              <a:solidFill>
                <a:schemeClr val="tx1"/>
              </a:solidFill>
              <a:latin typeface="+mn-lt"/>
            </a:endParaRPr>
          </a:p>
          <a:p>
            <a:pPr algn="l" eaLnBrk="1" hangingPunct="1">
              <a:spcBef>
                <a:spcPts val="1200"/>
              </a:spcBef>
              <a:buClr>
                <a:schemeClr val="tx1"/>
              </a:buClr>
              <a:buFont typeface="Wingdings" panose="05000000000000000000" pitchFamily="2" charset="2"/>
              <a:buChar char="Ø"/>
            </a:pPr>
            <a:r>
              <a:rPr lang="en-US" altLang="en-US" b="0" dirty="0">
                <a:solidFill>
                  <a:schemeClr val="tx1"/>
                </a:solidFill>
                <a:latin typeface="+mn-lt"/>
              </a:rPr>
              <a:t>Great leaders enhance </a:t>
            </a:r>
            <a:r>
              <a:rPr lang="en-US" altLang="en-US" b="0" dirty="0" smtClean="0">
                <a:solidFill>
                  <a:schemeClr val="tx1"/>
                </a:solidFill>
                <a:latin typeface="+mn-lt"/>
              </a:rPr>
              <a:t>capability of their organization by </a:t>
            </a:r>
            <a:r>
              <a:rPr lang="en-US" altLang="en-US" b="0" dirty="0">
                <a:solidFill>
                  <a:schemeClr val="tx1"/>
                </a:solidFill>
                <a:latin typeface="+mn-lt"/>
              </a:rPr>
              <a:t>driving the actions of others to achieve greatness</a:t>
            </a:r>
          </a:p>
          <a:p>
            <a:pPr algn="l" eaLnBrk="1" hangingPunct="1">
              <a:spcBef>
                <a:spcPct val="20000"/>
              </a:spcBef>
              <a:buClr>
                <a:schemeClr val="tx1"/>
              </a:buClr>
              <a:buFont typeface="Wingdings" pitchFamily="2" charset="2"/>
              <a:buChar char="Ø"/>
            </a:pPr>
            <a:endParaRPr lang="en-US" altLang="en-US" b="0" dirty="0">
              <a:solidFill>
                <a:schemeClr val="tx1"/>
              </a:solidFill>
              <a:latin typeface="Franklin Gothic Medium" pitchFamily="34" charset="0"/>
            </a:endParaRPr>
          </a:p>
          <a:p>
            <a:pPr algn="l" eaLnBrk="1" hangingPunct="1">
              <a:spcBef>
                <a:spcPct val="20000"/>
              </a:spcBef>
              <a:buClr>
                <a:schemeClr val="tx1"/>
              </a:buClr>
              <a:buFont typeface="Franklin Gothic Medium" pitchFamily="34" charset="0"/>
              <a:buChar char="&gt;"/>
            </a:pPr>
            <a:endParaRPr lang="en-US" altLang="en-US" b="0" dirty="0">
              <a:solidFill>
                <a:schemeClr val="tx1"/>
              </a:solidFill>
              <a:latin typeface="Franklin Gothic Medium" pitchFamily="34" charset="0"/>
            </a:endParaRPr>
          </a:p>
        </p:txBody>
      </p:sp>
      <p:sp>
        <p:nvSpPr>
          <p:cNvPr id="241669" name="Text Box 5"/>
          <p:cNvSpPr txBox="1">
            <a:spLocks noChangeArrowheads="1"/>
          </p:cNvSpPr>
          <p:nvPr/>
        </p:nvSpPr>
        <p:spPr bwMode="auto">
          <a:xfrm>
            <a:off x="723900" y="5775325"/>
            <a:ext cx="7696200" cy="461661"/>
          </a:xfrm>
          <a:prstGeom prst="rect">
            <a:avLst/>
          </a:prstGeom>
          <a:solidFill>
            <a:srgbClr val="333399"/>
          </a:solidFill>
          <a:ln>
            <a:noFill/>
          </a:ln>
          <a:effectLst>
            <a:outerShdw dist="17961" dir="189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lIns="91436" tIns="45718" rIns="91436" bIns="45718">
            <a:spAutoFit/>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algn="ctr" eaLnBrk="1" hangingPunct="1"/>
            <a:r>
              <a:rPr lang="en-US" altLang="en-US" b="0" i="1" dirty="0">
                <a:solidFill>
                  <a:srgbClr val="FFCC00"/>
                </a:solidFill>
                <a:latin typeface="Franklin Gothic Medium" pitchFamily="34" charset="0"/>
              </a:rPr>
              <a:t>Leadership is all about helping others to succeed.</a:t>
            </a:r>
          </a:p>
        </p:txBody>
      </p:sp>
      <p:cxnSp>
        <p:nvCxnSpPr>
          <p:cNvPr id="6" name="Straight Connector 5"/>
          <p:cNvCxnSpPr/>
          <p:nvPr/>
        </p:nvCxnSpPr>
        <p:spPr>
          <a:xfrm>
            <a:off x="474562" y="1018565"/>
            <a:ext cx="8171727" cy="347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38560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Effect transition="in" filter="fade">
                                      <p:cBhvr>
                                        <p:cTn id="7" dur="1000"/>
                                        <p:tgtEl>
                                          <p:spTgt spid="241667">
                                            <p:txEl>
                                              <p:pRg st="0" end="0"/>
                                            </p:txEl>
                                          </p:spTgt>
                                        </p:tgtEl>
                                      </p:cBhvr>
                                    </p:animEffect>
                                    <p:anim calcmode="lin" valueType="num">
                                      <p:cBhvr>
                                        <p:cTn id="8" dur="1000" fill="hold"/>
                                        <p:tgtEl>
                                          <p:spTgt spid="2416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1667">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41667">
                                            <p:txEl>
                                              <p:pRg st="1" end="1"/>
                                            </p:txEl>
                                          </p:spTgt>
                                        </p:tgtEl>
                                        <p:attrNameLst>
                                          <p:attrName>style.visibility</p:attrName>
                                        </p:attrNameLst>
                                      </p:cBhvr>
                                      <p:to>
                                        <p:strVal val="visible"/>
                                      </p:to>
                                    </p:set>
                                    <p:animEffect transition="in" filter="fade">
                                      <p:cBhvr>
                                        <p:cTn id="12" dur="1000"/>
                                        <p:tgtEl>
                                          <p:spTgt spid="241667">
                                            <p:txEl>
                                              <p:pRg st="1" end="1"/>
                                            </p:txEl>
                                          </p:spTgt>
                                        </p:tgtEl>
                                      </p:cBhvr>
                                    </p:animEffect>
                                    <p:anim calcmode="lin" valueType="num">
                                      <p:cBhvr>
                                        <p:cTn id="13" dur="1000" fill="hold"/>
                                        <p:tgtEl>
                                          <p:spTgt spid="2416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41667">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241667">
                                            <p:txEl>
                                              <p:pRg st="2" end="2"/>
                                            </p:txEl>
                                          </p:spTgt>
                                        </p:tgtEl>
                                        <p:attrNameLst>
                                          <p:attrName>style.visibility</p:attrName>
                                        </p:attrNameLst>
                                      </p:cBhvr>
                                      <p:to>
                                        <p:strVal val="visible"/>
                                      </p:to>
                                    </p:set>
                                    <p:animEffect transition="in" filter="fade">
                                      <p:cBhvr>
                                        <p:cTn id="17" dur="1000"/>
                                        <p:tgtEl>
                                          <p:spTgt spid="241667">
                                            <p:txEl>
                                              <p:pRg st="2" end="2"/>
                                            </p:txEl>
                                          </p:spTgt>
                                        </p:tgtEl>
                                      </p:cBhvr>
                                    </p:animEffect>
                                    <p:anim calcmode="lin" valueType="num">
                                      <p:cBhvr>
                                        <p:cTn id="18" dur="1000" fill="hold"/>
                                        <p:tgtEl>
                                          <p:spTgt spid="24166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41667">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241667">
                                            <p:txEl>
                                              <p:pRg st="3" end="3"/>
                                            </p:txEl>
                                          </p:spTgt>
                                        </p:tgtEl>
                                        <p:attrNameLst>
                                          <p:attrName>style.visibility</p:attrName>
                                        </p:attrNameLst>
                                      </p:cBhvr>
                                      <p:to>
                                        <p:strVal val="visible"/>
                                      </p:to>
                                    </p:set>
                                    <p:animEffect transition="in" filter="fade">
                                      <p:cBhvr>
                                        <p:cTn id="22" dur="1000"/>
                                        <p:tgtEl>
                                          <p:spTgt spid="241667">
                                            <p:txEl>
                                              <p:pRg st="3" end="3"/>
                                            </p:txEl>
                                          </p:spTgt>
                                        </p:tgtEl>
                                      </p:cBhvr>
                                    </p:animEffect>
                                    <p:anim calcmode="lin" valueType="num">
                                      <p:cBhvr>
                                        <p:cTn id="23" dur="1000" fill="hold"/>
                                        <p:tgtEl>
                                          <p:spTgt spid="241667">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416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7" presetClass="entr" presetSubtype="0" fill="hold" nodeType="clickEffect">
                                  <p:stCondLst>
                                    <p:cond delay="0"/>
                                  </p:stCondLst>
                                  <p:childTnLst>
                                    <p:set>
                                      <p:cBhvr>
                                        <p:cTn id="28" dur="1" fill="hold">
                                          <p:stCondLst>
                                            <p:cond delay="0"/>
                                          </p:stCondLst>
                                        </p:cTn>
                                        <p:tgtEl>
                                          <p:spTgt spid="241667">
                                            <p:txEl>
                                              <p:pRg st="4" end="4"/>
                                            </p:txEl>
                                          </p:spTgt>
                                        </p:tgtEl>
                                        <p:attrNameLst>
                                          <p:attrName>style.visibility</p:attrName>
                                        </p:attrNameLst>
                                      </p:cBhvr>
                                      <p:to>
                                        <p:strVal val="visible"/>
                                      </p:to>
                                    </p:set>
                                    <p:animEffect transition="in" filter="fade">
                                      <p:cBhvr>
                                        <p:cTn id="29" dur="1000"/>
                                        <p:tgtEl>
                                          <p:spTgt spid="241667">
                                            <p:txEl>
                                              <p:pRg st="4" end="4"/>
                                            </p:txEl>
                                          </p:spTgt>
                                        </p:tgtEl>
                                      </p:cBhvr>
                                    </p:animEffect>
                                    <p:anim calcmode="lin" valueType="num">
                                      <p:cBhvr>
                                        <p:cTn id="30" dur="1000" fill="hold"/>
                                        <p:tgtEl>
                                          <p:spTgt spid="24166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416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7" presetClass="entr" presetSubtype="0" fill="hold" nodeType="clickEffect">
                                  <p:stCondLst>
                                    <p:cond delay="0"/>
                                  </p:stCondLst>
                                  <p:childTnLst>
                                    <p:set>
                                      <p:cBhvr>
                                        <p:cTn id="35" dur="1" fill="hold">
                                          <p:stCondLst>
                                            <p:cond delay="0"/>
                                          </p:stCondLst>
                                        </p:cTn>
                                        <p:tgtEl>
                                          <p:spTgt spid="241667">
                                            <p:txEl>
                                              <p:pRg st="5" end="5"/>
                                            </p:txEl>
                                          </p:spTgt>
                                        </p:tgtEl>
                                        <p:attrNameLst>
                                          <p:attrName>style.visibility</p:attrName>
                                        </p:attrNameLst>
                                      </p:cBhvr>
                                      <p:to>
                                        <p:strVal val="visible"/>
                                      </p:to>
                                    </p:set>
                                    <p:animEffect transition="in" filter="fade">
                                      <p:cBhvr>
                                        <p:cTn id="36" dur="1000"/>
                                        <p:tgtEl>
                                          <p:spTgt spid="241667">
                                            <p:txEl>
                                              <p:pRg st="5" end="5"/>
                                            </p:txEl>
                                          </p:spTgt>
                                        </p:tgtEl>
                                      </p:cBhvr>
                                    </p:animEffect>
                                    <p:anim calcmode="lin" valueType="num">
                                      <p:cBhvr>
                                        <p:cTn id="37" dur="1000" fill="hold"/>
                                        <p:tgtEl>
                                          <p:spTgt spid="241667">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416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7" presetClass="entr" presetSubtype="0" fill="hold" nodeType="clickEffect">
                                  <p:stCondLst>
                                    <p:cond delay="0"/>
                                  </p:stCondLst>
                                  <p:childTnLst>
                                    <p:set>
                                      <p:cBhvr>
                                        <p:cTn id="42" dur="1" fill="hold">
                                          <p:stCondLst>
                                            <p:cond delay="0"/>
                                          </p:stCondLst>
                                        </p:cTn>
                                        <p:tgtEl>
                                          <p:spTgt spid="241667">
                                            <p:txEl>
                                              <p:pRg st="6" end="6"/>
                                            </p:txEl>
                                          </p:spTgt>
                                        </p:tgtEl>
                                        <p:attrNameLst>
                                          <p:attrName>style.visibility</p:attrName>
                                        </p:attrNameLst>
                                      </p:cBhvr>
                                      <p:to>
                                        <p:strVal val="visible"/>
                                      </p:to>
                                    </p:set>
                                    <p:animEffect transition="in" filter="fade">
                                      <p:cBhvr>
                                        <p:cTn id="43" dur="1000"/>
                                        <p:tgtEl>
                                          <p:spTgt spid="241667">
                                            <p:txEl>
                                              <p:pRg st="6" end="6"/>
                                            </p:txEl>
                                          </p:spTgt>
                                        </p:tgtEl>
                                      </p:cBhvr>
                                    </p:animEffect>
                                    <p:anim calcmode="lin" valueType="num">
                                      <p:cBhvr>
                                        <p:cTn id="44" dur="1000" fill="hold"/>
                                        <p:tgtEl>
                                          <p:spTgt spid="241667">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24166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41669"/>
                                        </p:tgtEl>
                                        <p:attrNameLst>
                                          <p:attrName>style.visibility</p:attrName>
                                        </p:attrNameLst>
                                      </p:cBhvr>
                                      <p:to>
                                        <p:strVal val="visible"/>
                                      </p:to>
                                    </p:set>
                                    <p:anim calcmode="lin" valueType="num">
                                      <p:cBhvr additive="base">
                                        <p:cTn id="50" dur="500" fill="hold"/>
                                        <p:tgtEl>
                                          <p:spTgt spid="241669"/>
                                        </p:tgtEl>
                                        <p:attrNameLst>
                                          <p:attrName>ppt_x</p:attrName>
                                        </p:attrNameLst>
                                      </p:cBhvr>
                                      <p:tavLst>
                                        <p:tav tm="0">
                                          <p:val>
                                            <p:strVal val="#ppt_x"/>
                                          </p:val>
                                        </p:tav>
                                        <p:tav tm="100000">
                                          <p:val>
                                            <p:strVal val="#ppt_x"/>
                                          </p:val>
                                        </p:tav>
                                      </p:tavLst>
                                    </p:anim>
                                    <p:anim calcmode="lin" valueType="num">
                                      <p:cBhvr additive="base">
                                        <p:cTn id="51" dur="500" fill="hold"/>
                                        <p:tgtEl>
                                          <p:spTgt spid="2416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a:xfrm>
            <a:off x="126606" y="263769"/>
            <a:ext cx="8876714" cy="457200"/>
          </a:xfrm>
        </p:spPr>
        <p:txBody>
          <a:bodyPr/>
          <a:lstStyle/>
          <a:p>
            <a:r>
              <a:rPr lang="en-US" sz="2800" b="1" dirty="0" smtClean="0">
                <a:solidFill>
                  <a:schemeClr val="accent2"/>
                </a:solidFill>
                <a:latin typeface="+mj-lt"/>
              </a:rPr>
              <a:t>Collaborative Leadership: Art or Science? </a:t>
            </a:r>
            <a:endParaRPr lang="en-US" sz="2800" b="1" dirty="0">
              <a:solidFill>
                <a:schemeClr val="accent2"/>
              </a:solidFill>
              <a:latin typeface="+mj-lt"/>
            </a:endParaRPr>
          </a:p>
        </p:txBody>
      </p:sp>
      <p:graphicFrame>
        <p:nvGraphicFramePr>
          <p:cNvPr id="35862" name="Group 22"/>
          <p:cNvGraphicFramePr>
            <a:graphicFrameLocks noGrp="1"/>
          </p:cNvGraphicFramePr>
          <p:nvPr>
            <p:extLst>
              <p:ext uri="{D42A27DB-BD31-4B8C-83A1-F6EECF244321}">
                <p14:modId xmlns:p14="http://schemas.microsoft.com/office/powerpoint/2010/main" val="4235273361"/>
              </p:ext>
            </p:extLst>
          </p:nvPr>
        </p:nvGraphicFramePr>
        <p:xfrm>
          <a:off x="1981200" y="1373188"/>
          <a:ext cx="5562600" cy="3708098"/>
        </p:xfrm>
        <a:graphic>
          <a:graphicData uri="http://schemas.openxmlformats.org/drawingml/2006/table">
            <a:tbl>
              <a:tblPr/>
              <a:tblGrid>
                <a:gridCol w="2781300"/>
                <a:gridCol w="2781300"/>
              </a:tblGrid>
              <a:tr h="2019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C00000"/>
                          </a:solidFill>
                          <a:effectLst/>
                          <a:latin typeface="Arial" pitchFamily="34" charset="0"/>
                        </a:rPr>
                        <a:t>Supporting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High supportive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&amp; Low directive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00AC00"/>
                          </a:solidFill>
                          <a:effectLst/>
                          <a:latin typeface="Arial" pitchFamily="34" charset="0"/>
                        </a:rPr>
                        <a:t>Coaching</a:t>
                      </a:r>
                      <a:endParaRPr kumimoji="0" lang="en-US" sz="2800" b="0" i="0" u="none" strike="noStrike" cap="none" normalizeH="0" baseline="0" dirty="0" smtClean="0">
                        <a:ln>
                          <a:noFill/>
                        </a:ln>
                        <a:solidFill>
                          <a:srgbClr val="00AC00"/>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High supportive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&amp; High directive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8879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00B0F0"/>
                          </a:solidFill>
                          <a:effectLst/>
                          <a:latin typeface="Arial" pitchFamily="34" charset="0"/>
                        </a:rPr>
                        <a:t>Delegating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Low supportive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&amp; Low directive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FF9900"/>
                          </a:solidFill>
                          <a:effectLst/>
                          <a:latin typeface="Arial" pitchFamily="34" charset="0"/>
                        </a:rPr>
                        <a:t>Directing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Low supportive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rPr>
                        <a:t>&amp; High directive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854" name="Line 14"/>
          <p:cNvSpPr>
            <a:spLocks noChangeShapeType="1"/>
          </p:cNvSpPr>
          <p:nvPr/>
        </p:nvSpPr>
        <p:spPr bwMode="auto">
          <a:xfrm>
            <a:off x="1393876" y="1316206"/>
            <a:ext cx="0" cy="40005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5855" name="Line 15"/>
          <p:cNvSpPr>
            <a:spLocks noChangeShapeType="1"/>
          </p:cNvSpPr>
          <p:nvPr/>
        </p:nvSpPr>
        <p:spPr bwMode="auto">
          <a:xfrm>
            <a:off x="1973584" y="5507492"/>
            <a:ext cx="55626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5857" name="Text Box 17"/>
          <p:cNvSpPr txBox="1">
            <a:spLocks noChangeArrowheads="1"/>
          </p:cNvSpPr>
          <p:nvPr/>
        </p:nvSpPr>
        <p:spPr bwMode="auto">
          <a:xfrm rot="10800000">
            <a:off x="1423394" y="1792456"/>
            <a:ext cx="461665"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b">
            <a:spAutoFit/>
          </a:bodyPr>
          <a:lstStyle/>
          <a:p>
            <a:pPr>
              <a:spcBef>
                <a:spcPct val="50000"/>
              </a:spcBef>
            </a:pPr>
            <a:r>
              <a:rPr lang="en-US" b="1" dirty="0"/>
              <a:t>Supportive Behavior</a:t>
            </a:r>
          </a:p>
        </p:txBody>
      </p:sp>
      <p:sp>
        <p:nvSpPr>
          <p:cNvPr id="35858" name="Text Box 18"/>
          <p:cNvSpPr txBox="1">
            <a:spLocks noChangeArrowheads="1"/>
          </p:cNvSpPr>
          <p:nvPr/>
        </p:nvSpPr>
        <p:spPr bwMode="auto">
          <a:xfrm>
            <a:off x="3685552" y="5112424"/>
            <a:ext cx="28194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dirty="0"/>
              <a:t>Directive Behavior</a:t>
            </a:r>
          </a:p>
        </p:txBody>
      </p:sp>
      <p:cxnSp>
        <p:nvCxnSpPr>
          <p:cNvPr id="8" name="Straight Connector 7"/>
          <p:cNvCxnSpPr/>
          <p:nvPr/>
        </p:nvCxnSpPr>
        <p:spPr>
          <a:xfrm>
            <a:off x="243068" y="833369"/>
            <a:ext cx="8171727" cy="347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6135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9513" y="3600450"/>
            <a:ext cx="8215312" cy="1328738"/>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66" name="Rectangle 2"/>
          <p:cNvSpPr>
            <a:spLocks noGrp="1" noChangeArrowheads="1"/>
          </p:cNvSpPr>
          <p:nvPr>
            <p:ph type="title"/>
          </p:nvPr>
        </p:nvSpPr>
        <p:spPr>
          <a:xfrm>
            <a:off x="337625" y="334108"/>
            <a:ext cx="8539089" cy="568862"/>
          </a:xfrm>
        </p:spPr>
        <p:txBody>
          <a:bodyPr/>
          <a:lstStyle/>
          <a:p>
            <a:r>
              <a:rPr lang="en-US" sz="2800" b="1" dirty="0" smtClean="0"/>
              <a:t>The Blend of Art and Science:  </a:t>
            </a:r>
            <a:br>
              <a:rPr lang="en-US" sz="2800" b="1" dirty="0" smtClean="0"/>
            </a:br>
            <a:r>
              <a:rPr lang="en-US" sz="2400" i="1" dirty="0" smtClean="0">
                <a:solidFill>
                  <a:srgbClr val="0070C0"/>
                </a:solidFill>
              </a:rPr>
              <a:t>Collaborative </a:t>
            </a:r>
            <a:r>
              <a:rPr lang="en-US" sz="2400" i="1" dirty="0">
                <a:solidFill>
                  <a:srgbClr val="0070C0"/>
                </a:solidFill>
              </a:rPr>
              <a:t>Leadership</a:t>
            </a:r>
          </a:p>
        </p:txBody>
      </p:sp>
      <p:sp>
        <p:nvSpPr>
          <p:cNvPr id="62467" name="Rectangle 3"/>
          <p:cNvSpPr>
            <a:spLocks noGrp="1" noChangeArrowheads="1"/>
          </p:cNvSpPr>
          <p:nvPr>
            <p:ph type="body" idx="1"/>
          </p:nvPr>
        </p:nvSpPr>
        <p:spPr>
          <a:xfrm>
            <a:off x="573259" y="1373945"/>
            <a:ext cx="7772400" cy="3962400"/>
          </a:xfrm>
        </p:spPr>
        <p:txBody>
          <a:bodyPr/>
          <a:lstStyle/>
          <a:p>
            <a:r>
              <a:rPr lang="en-US" sz="2000" dirty="0" smtClean="0"/>
              <a:t>Collaborative Leadership emphasizes and encouraging the ability to act collaboratively to </a:t>
            </a:r>
            <a:r>
              <a:rPr lang="en-US" sz="2000" dirty="0"/>
              <a:t>solve agreed upon </a:t>
            </a:r>
            <a:r>
              <a:rPr lang="en-US" sz="2000" dirty="0" smtClean="0"/>
              <a:t>issues;</a:t>
            </a:r>
            <a:endParaRPr lang="en-US" sz="2000" dirty="0"/>
          </a:p>
          <a:p>
            <a:pPr>
              <a:spcBef>
                <a:spcPts val="1800"/>
              </a:spcBef>
            </a:pPr>
            <a:r>
              <a:rPr lang="en-US" sz="2000" dirty="0"/>
              <a:t>Leaders use </a:t>
            </a:r>
            <a:r>
              <a:rPr lang="en-US" sz="2000" dirty="0" smtClean="0"/>
              <a:t>primarily supportive </a:t>
            </a:r>
            <a:r>
              <a:rPr lang="en-US" sz="2000" dirty="0"/>
              <a:t>and inclusive methods to ensure that those they represent are part of the </a:t>
            </a:r>
            <a:r>
              <a:rPr lang="en-US" sz="2000" dirty="0" smtClean="0"/>
              <a:t>teaming process. Use directive methods selectively to ensure actions happen</a:t>
            </a:r>
            <a:r>
              <a:rPr lang="en-US" sz="2000" dirty="0"/>
              <a:t>;</a:t>
            </a:r>
          </a:p>
          <a:p>
            <a:pPr>
              <a:spcBef>
                <a:spcPts val="1800"/>
              </a:spcBef>
            </a:pPr>
            <a:r>
              <a:rPr lang="en-US" sz="2400" dirty="0"/>
              <a:t>Requires </a:t>
            </a:r>
            <a:r>
              <a:rPr lang="en-US" sz="2400" dirty="0" smtClean="0"/>
              <a:t>a </a:t>
            </a:r>
            <a:r>
              <a:rPr lang="en-US" sz="2400" b="1" u="sng" dirty="0" smtClean="0"/>
              <a:t>new </a:t>
            </a:r>
            <a:r>
              <a:rPr lang="en-US" sz="2400" b="1" u="sng" dirty="0"/>
              <a:t>notion of </a:t>
            </a:r>
            <a:r>
              <a:rPr lang="en-US" sz="2400" b="1" u="sng" dirty="0" smtClean="0"/>
              <a:t>power</a:t>
            </a:r>
            <a:r>
              <a:rPr lang="en-US" sz="2400" b="1" dirty="0" smtClean="0"/>
              <a:t>  </a:t>
            </a:r>
            <a:r>
              <a:rPr lang="en-US" sz="2400" dirty="0" smtClean="0"/>
              <a:t>from the Leader …</a:t>
            </a:r>
            <a:r>
              <a:rPr lang="en-US" sz="2400" b="1" dirty="0" smtClean="0"/>
              <a:t>the </a:t>
            </a:r>
            <a:r>
              <a:rPr lang="en-US" sz="2400" b="1" dirty="0"/>
              <a:t>more power we share, the more we have to </a:t>
            </a:r>
            <a:r>
              <a:rPr lang="en-US" sz="2400" b="1" dirty="0" smtClean="0"/>
              <a:t>use when we need to use it. </a:t>
            </a:r>
          </a:p>
          <a:p>
            <a:pPr>
              <a:spcBef>
                <a:spcPts val="2400"/>
              </a:spcBef>
            </a:pPr>
            <a:r>
              <a:rPr lang="en-US" sz="2000" b="1" dirty="0" smtClean="0"/>
              <a:t>“I enable your success”  </a:t>
            </a:r>
            <a:endParaRPr lang="en-US" sz="2000" b="1"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13</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1984259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31239" y="305794"/>
            <a:ext cx="7772400" cy="873956"/>
          </a:xfrm>
        </p:spPr>
        <p:txBody>
          <a:bodyPr/>
          <a:lstStyle/>
          <a:p>
            <a:r>
              <a:rPr lang="en-US" sz="2800" b="1" dirty="0" smtClean="0">
                <a:solidFill>
                  <a:schemeClr val="accent2"/>
                </a:solidFill>
              </a:rPr>
              <a:t>Top Qualities </a:t>
            </a:r>
            <a:r>
              <a:rPr lang="en-US" sz="2800" b="1" dirty="0">
                <a:solidFill>
                  <a:schemeClr val="accent2"/>
                </a:solidFill>
              </a:rPr>
              <a:t>of Collaborative </a:t>
            </a:r>
            <a:r>
              <a:rPr lang="en-US" sz="2800" b="1" dirty="0" smtClean="0">
                <a:solidFill>
                  <a:schemeClr val="accent2"/>
                </a:solidFill>
              </a:rPr>
              <a:t>Leaders: </a:t>
            </a:r>
            <a:br>
              <a:rPr lang="en-US" sz="2800" b="1" dirty="0" smtClean="0">
                <a:solidFill>
                  <a:schemeClr val="accent2"/>
                </a:solidFill>
              </a:rPr>
            </a:br>
            <a:r>
              <a:rPr lang="en-US" sz="2400" i="1" dirty="0" smtClean="0">
                <a:solidFill>
                  <a:srgbClr val="0070C0"/>
                </a:solidFill>
              </a:rPr>
              <a:t>Capacity for …</a:t>
            </a:r>
            <a:endParaRPr lang="en-US" sz="2400" i="1" dirty="0">
              <a:solidFill>
                <a:srgbClr val="0070C0"/>
              </a:solidFill>
            </a:endParaRPr>
          </a:p>
        </p:txBody>
      </p:sp>
      <p:sp>
        <p:nvSpPr>
          <p:cNvPr id="64515" name="Rectangle 3"/>
          <p:cNvSpPr>
            <a:spLocks noGrp="1" noChangeArrowheads="1"/>
          </p:cNvSpPr>
          <p:nvPr>
            <p:ph type="body" idx="1"/>
          </p:nvPr>
        </p:nvSpPr>
        <p:spPr>
          <a:xfrm>
            <a:off x="406050" y="1438951"/>
            <a:ext cx="8444132" cy="3733800"/>
          </a:xfrm>
        </p:spPr>
        <p:txBody>
          <a:bodyPr/>
          <a:lstStyle/>
          <a:p>
            <a:pPr marL="457200" indent="-457200">
              <a:spcBef>
                <a:spcPts val="600"/>
              </a:spcBef>
              <a:buFont typeface="+mj-lt"/>
              <a:buAutoNum type="arabicPeriod"/>
            </a:pPr>
            <a:r>
              <a:rPr lang="en-US" sz="2000" b="1" dirty="0" smtClean="0">
                <a:solidFill>
                  <a:schemeClr val="accent2">
                    <a:lumMod val="75000"/>
                  </a:schemeClr>
                </a:solidFill>
              </a:rPr>
              <a:t>Organization maturity </a:t>
            </a:r>
            <a:r>
              <a:rPr lang="en-US" sz="2000" dirty="0" smtClean="0">
                <a:solidFill>
                  <a:schemeClr val="accent2">
                    <a:lumMod val="75000"/>
                  </a:schemeClr>
                </a:solidFill>
              </a:rPr>
              <a:t>– can manage up and down</a:t>
            </a:r>
            <a:endParaRPr lang="en-US" sz="2000" dirty="0">
              <a:solidFill>
                <a:schemeClr val="accent2">
                  <a:lumMod val="75000"/>
                </a:schemeClr>
              </a:solidFill>
            </a:endParaRPr>
          </a:p>
          <a:p>
            <a:pPr marL="457200" indent="-457200">
              <a:spcBef>
                <a:spcPts val="600"/>
              </a:spcBef>
              <a:buFont typeface="+mj-lt"/>
              <a:buAutoNum type="arabicPeriod"/>
            </a:pPr>
            <a:r>
              <a:rPr lang="en-US" sz="2000" b="1" dirty="0" smtClean="0">
                <a:solidFill>
                  <a:schemeClr val="accent2">
                    <a:lumMod val="75000"/>
                  </a:schemeClr>
                </a:solidFill>
              </a:rPr>
              <a:t>Patience</a:t>
            </a:r>
            <a:r>
              <a:rPr lang="en-US" sz="2000" dirty="0" smtClean="0">
                <a:solidFill>
                  <a:schemeClr val="accent2">
                    <a:lumMod val="75000"/>
                  </a:schemeClr>
                </a:solidFill>
              </a:rPr>
              <a:t>; coaching and managing conflict when necessary</a:t>
            </a:r>
            <a:endParaRPr lang="en-US" sz="2000" dirty="0">
              <a:solidFill>
                <a:schemeClr val="accent2">
                  <a:lumMod val="75000"/>
                </a:schemeClr>
              </a:solidFill>
            </a:endParaRPr>
          </a:p>
          <a:p>
            <a:pPr marL="457200" indent="-457200">
              <a:spcBef>
                <a:spcPts val="600"/>
              </a:spcBef>
              <a:buFont typeface="+mj-lt"/>
              <a:buAutoNum type="arabicPeriod"/>
            </a:pPr>
            <a:r>
              <a:rPr lang="en-US" sz="2000" b="1" dirty="0" smtClean="0">
                <a:solidFill>
                  <a:schemeClr val="accent2">
                    <a:lumMod val="75000"/>
                  </a:schemeClr>
                </a:solidFill>
              </a:rPr>
              <a:t>Self reflection</a:t>
            </a:r>
            <a:r>
              <a:rPr lang="en-US" sz="2000" dirty="0" smtClean="0">
                <a:solidFill>
                  <a:schemeClr val="accent2">
                    <a:lumMod val="75000"/>
                  </a:schemeClr>
                </a:solidFill>
              </a:rPr>
              <a:t>; what can we do better </a:t>
            </a:r>
            <a:endParaRPr lang="en-US" sz="2000" dirty="0">
              <a:solidFill>
                <a:schemeClr val="accent2">
                  <a:lumMod val="75000"/>
                </a:schemeClr>
              </a:solidFill>
            </a:endParaRPr>
          </a:p>
          <a:p>
            <a:pPr marL="457200" indent="-457200">
              <a:spcBef>
                <a:spcPts val="600"/>
              </a:spcBef>
              <a:buFont typeface="+mj-lt"/>
              <a:buAutoNum type="arabicPeriod"/>
            </a:pPr>
            <a:r>
              <a:rPr lang="en-US" sz="2000" b="1" dirty="0" smtClean="0">
                <a:solidFill>
                  <a:schemeClr val="accent2">
                    <a:lumMod val="75000"/>
                  </a:schemeClr>
                </a:solidFill>
              </a:rPr>
              <a:t>Tolerance</a:t>
            </a:r>
            <a:r>
              <a:rPr lang="en-US" sz="2000" dirty="0" smtClean="0">
                <a:solidFill>
                  <a:schemeClr val="accent2">
                    <a:lumMod val="75000"/>
                  </a:schemeClr>
                </a:solidFill>
              </a:rPr>
              <a:t> to </a:t>
            </a:r>
            <a:r>
              <a:rPr lang="en-US" sz="2000" dirty="0">
                <a:solidFill>
                  <a:schemeClr val="accent2">
                    <a:lumMod val="75000"/>
                  </a:schemeClr>
                </a:solidFill>
              </a:rPr>
              <a:t>handle uncertainty </a:t>
            </a:r>
          </a:p>
          <a:p>
            <a:pPr marL="457200" indent="-457200">
              <a:spcBef>
                <a:spcPts val="600"/>
              </a:spcBef>
              <a:buFont typeface="+mj-lt"/>
              <a:buAutoNum type="arabicPeriod"/>
            </a:pPr>
            <a:r>
              <a:rPr lang="en-US" sz="2000" b="1" dirty="0" smtClean="0">
                <a:solidFill>
                  <a:schemeClr val="accent2">
                    <a:lumMod val="75000"/>
                  </a:schemeClr>
                </a:solidFill>
              </a:rPr>
              <a:t>Foresight to understand </a:t>
            </a:r>
            <a:r>
              <a:rPr lang="en-US" sz="2000" dirty="0" smtClean="0">
                <a:solidFill>
                  <a:schemeClr val="accent2">
                    <a:lumMod val="75000"/>
                  </a:schemeClr>
                </a:solidFill>
              </a:rPr>
              <a:t>others’ point of view and </a:t>
            </a:r>
            <a:r>
              <a:rPr lang="en-US" sz="2000" dirty="0">
                <a:solidFill>
                  <a:schemeClr val="accent2">
                    <a:lumMod val="75000"/>
                  </a:schemeClr>
                </a:solidFill>
              </a:rPr>
              <a:t>respect others’ experience or point of view</a:t>
            </a:r>
            <a:endParaRPr lang="en-US" sz="2000" dirty="0" smtClean="0">
              <a:solidFill>
                <a:schemeClr val="accent2">
                  <a:lumMod val="75000"/>
                </a:schemeClr>
              </a:solidFill>
            </a:endParaRPr>
          </a:p>
          <a:p>
            <a:pPr marL="457200" indent="-457200">
              <a:spcBef>
                <a:spcPts val="600"/>
              </a:spcBef>
              <a:buFont typeface="+mj-lt"/>
              <a:buAutoNum type="arabicPeriod"/>
            </a:pPr>
            <a:r>
              <a:rPr lang="en-US" sz="2000" b="1" dirty="0" smtClean="0">
                <a:solidFill>
                  <a:schemeClr val="accent2">
                    <a:lumMod val="75000"/>
                  </a:schemeClr>
                </a:solidFill>
              </a:rPr>
              <a:t>Respectful </a:t>
            </a:r>
            <a:r>
              <a:rPr lang="en-US" sz="2000" dirty="0" smtClean="0">
                <a:solidFill>
                  <a:schemeClr val="accent2">
                    <a:lumMod val="75000"/>
                  </a:schemeClr>
                </a:solidFill>
              </a:rPr>
              <a:t>assessment of team’s strength's and weaknesses</a:t>
            </a:r>
            <a:endParaRPr lang="en-US" sz="2000" dirty="0">
              <a:solidFill>
                <a:schemeClr val="accent2">
                  <a:lumMod val="75000"/>
                </a:schemeClr>
              </a:solidFill>
            </a:endParaRPr>
          </a:p>
          <a:p>
            <a:pPr marL="457200" indent="-457200">
              <a:spcBef>
                <a:spcPts val="600"/>
              </a:spcBef>
              <a:buFont typeface="+mj-lt"/>
              <a:buAutoNum type="arabicPeriod"/>
            </a:pPr>
            <a:r>
              <a:rPr lang="en-US" sz="2000" b="1" dirty="0" smtClean="0">
                <a:solidFill>
                  <a:schemeClr val="accent2">
                    <a:lumMod val="75000"/>
                  </a:schemeClr>
                </a:solidFill>
              </a:rPr>
              <a:t>Creation of a </a:t>
            </a:r>
            <a:r>
              <a:rPr lang="en-US" sz="2000" b="1" dirty="0">
                <a:solidFill>
                  <a:schemeClr val="accent2">
                    <a:lumMod val="75000"/>
                  </a:schemeClr>
                </a:solidFill>
              </a:rPr>
              <a:t>safe</a:t>
            </a:r>
            <a:r>
              <a:rPr lang="en-US" sz="2000" dirty="0">
                <a:solidFill>
                  <a:schemeClr val="accent2">
                    <a:lumMod val="75000"/>
                  </a:schemeClr>
                </a:solidFill>
              </a:rPr>
              <a:t>, open, supportive </a:t>
            </a:r>
            <a:r>
              <a:rPr lang="en-US" sz="2000" b="1" dirty="0" smtClean="0">
                <a:solidFill>
                  <a:schemeClr val="accent2">
                    <a:lumMod val="75000"/>
                  </a:schemeClr>
                </a:solidFill>
              </a:rPr>
              <a:t>environment</a:t>
            </a:r>
          </a:p>
          <a:p>
            <a:pPr marL="457200" indent="-457200">
              <a:spcBef>
                <a:spcPts val="600"/>
              </a:spcBef>
              <a:buFont typeface="+mj-lt"/>
              <a:buAutoNum type="arabicPeriod"/>
            </a:pPr>
            <a:r>
              <a:rPr lang="en-US" sz="2000" b="1" dirty="0" smtClean="0">
                <a:solidFill>
                  <a:schemeClr val="accent2">
                    <a:lumMod val="75000"/>
                  </a:schemeClr>
                </a:solidFill>
              </a:rPr>
              <a:t>Communication </a:t>
            </a:r>
            <a:r>
              <a:rPr lang="en-US" sz="2000" b="1" dirty="0">
                <a:solidFill>
                  <a:schemeClr val="accent2">
                    <a:lumMod val="75000"/>
                  </a:schemeClr>
                </a:solidFill>
              </a:rPr>
              <a:t>across </a:t>
            </a:r>
            <a:r>
              <a:rPr lang="en-US" sz="2000" b="1" dirty="0" smtClean="0">
                <a:solidFill>
                  <a:schemeClr val="accent2">
                    <a:lumMod val="75000"/>
                  </a:schemeClr>
                </a:solidFill>
              </a:rPr>
              <a:t>boundaries </a:t>
            </a:r>
            <a:r>
              <a:rPr lang="en-US" sz="2000" dirty="0">
                <a:solidFill>
                  <a:schemeClr val="accent2">
                    <a:lumMod val="75000"/>
                  </a:schemeClr>
                </a:solidFill>
              </a:rPr>
              <a:t>and with every part of </a:t>
            </a:r>
            <a:r>
              <a:rPr lang="en-US" sz="2000" dirty="0" smtClean="0">
                <a:solidFill>
                  <a:schemeClr val="accent2">
                    <a:lumMod val="75000"/>
                  </a:schemeClr>
                </a:solidFill>
              </a:rPr>
              <a:t>the “community”</a:t>
            </a:r>
            <a:endParaRPr lang="en-US" sz="2000" dirty="0">
              <a:solidFill>
                <a:schemeClr val="accent2">
                  <a:lumMod val="75000"/>
                </a:schemeClr>
              </a:solidFill>
            </a:endParaRPr>
          </a:p>
          <a:p>
            <a:pPr marL="457200" indent="-457200">
              <a:spcBef>
                <a:spcPts val="600"/>
              </a:spcBef>
              <a:buFont typeface="+mj-lt"/>
              <a:buAutoNum type="arabicPeriod"/>
            </a:pPr>
            <a:r>
              <a:rPr lang="en-US" sz="2000" dirty="0" smtClean="0">
                <a:solidFill>
                  <a:schemeClr val="accent2">
                    <a:lumMod val="75000"/>
                  </a:schemeClr>
                </a:solidFill>
              </a:rPr>
              <a:t>Living, operating, </a:t>
            </a:r>
            <a:r>
              <a:rPr lang="en-US" sz="2000" b="1" dirty="0" smtClean="0">
                <a:solidFill>
                  <a:schemeClr val="accent2">
                    <a:lumMod val="75000"/>
                  </a:schemeClr>
                </a:solidFill>
              </a:rPr>
              <a:t>believing a </a:t>
            </a:r>
            <a:r>
              <a:rPr lang="en-US" sz="2000" b="1" dirty="0">
                <a:solidFill>
                  <a:schemeClr val="accent2">
                    <a:lumMod val="75000"/>
                  </a:schemeClr>
                </a:solidFill>
              </a:rPr>
              <a:t>shared vision</a:t>
            </a:r>
          </a:p>
          <a:p>
            <a:pPr marL="457200" indent="-457200">
              <a:spcBef>
                <a:spcPts val="600"/>
              </a:spcBef>
              <a:buFont typeface="+mj-lt"/>
              <a:buAutoNum type="arabicPeriod"/>
            </a:pPr>
            <a:r>
              <a:rPr lang="en-US" sz="2000" b="1" dirty="0" smtClean="0">
                <a:solidFill>
                  <a:schemeClr val="accent2">
                    <a:lumMod val="75000"/>
                  </a:schemeClr>
                </a:solidFill>
              </a:rPr>
              <a:t>Creativity to think “outside of the box”</a:t>
            </a:r>
            <a:r>
              <a:rPr lang="en-US" sz="2000" dirty="0" smtClean="0">
                <a:solidFill>
                  <a:schemeClr val="accent2">
                    <a:lumMod val="75000"/>
                  </a:schemeClr>
                </a:solidFill>
              </a:rPr>
              <a:t> … do something different that goes against organizational norms.  </a:t>
            </a:r>
            <a:endParaRPr lang="en-US" sz="2000" dirty="0">
              <a:solidFill>
                <a:schemeClr val="accent2">
                  <a:lumMod val="75000"/>
                </a:schemeClr>
              </a:solidFill>
            </a:endParaRPr>
          </a:p>
          <a:p>
            <a:endParaRPr lang="en-US" dirty="0"/>
          </a:p>
          <a:p>
            <a:pPr marL="0" indent="0">
              <a:buNone/>
            </a:pPr>
            <a:endParaRPr lang="en-US"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14</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8094775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46649" y="241496"/>
            <a:ext cx="8275319" cy="647700"/>
          </a:xfrm>
        </p:spPr>
        <p:txBody>
          <a:bodyPr/>
          <a:lstStyle/>
          <a:p>
            <a:r>
              <a:rPr lang="en-US" sz="2800" b="1" dirty="0"/>
              <a:t>Six Practices of Collaborative </a:t>
            </a:r>
            <a:r>
              <a:rPr lang="en-US" sz="2800" b="1" dirty="0" smtClean="0"/>
              <a:t>Leadership  </a:t>
            </a:r>
            <a:r>
              <a:rPr lang="en-US" sz="2400" b="1" dirty="0" smtClean="0"/>
              <a:t/>
            </a:r>
            <a:br>
              <a:rPr lang="en-US" sz="2400" b="1" dirty="0" smtClean="0"/>
            </a:br>
            <a:r>
              <a:rPr lang="en-US" sz="2400" i="1" dirty="0" smtClean="0">
                <a:solidFill>
                  <a:srgbClr val="0070C0"/>
                </a:solidFill>
              </a:rPr>
              <a:t>Leader Qualities/Skills that Will </a:t>
            </a:r>
            <a:r>
              <a:rPr lang="en-US" sz="2400" i="1" dirty="0">
                <a:solidFill>
                  <a:srgbClr val="0070C0"/>
                </a:solidFill>
              </a:rPr>
              <a:t>H</a:t>
            </a:r>
            <a:r>
              <a:rPr lang="en-US" sz="2400" i="1" dirty="0" smtClean="0">
                <a:solidFill>
                  <a:srgbClr val="0070C0"/>
                </a:solidFill>
              </a:rPr>
              <a:t>elp </a:t>
            </a:r>
            <a:r>
              <a:rPr lang="en-US" sz="2400" i="1" dirty="0">
                <a:solidFill>
                  <a:srgbClr val="0070C0"/>
                </a:solidFill>
              </a:rPr>
              <a:t>D</a:t>
            </a:r>
            <a:r>
              <a:rPr lang="en-US" sz="2400" i="1" dirty="0" smtClean="0">
                <a:solidFill>
                  <a:srgbClr val="0070C0"/>
                </a:solidFill>
              </a:rPr>
              <a:t>rive </a:t>
            </a:r>
            <a:r>
              <a:rPr lang="en-US" sz="2400" i="1" dirty="0">
                <a:solidFill>
                  <a:srgbClr val="0070C0"/>
                </a:solidFill>
              </a:rPr>
              <a:t>I</a:t>
            </a:r>
            <a:r>
              <a:rPr lang="en-US" sz="2400" i="1" dirty="0" smtClean="0">
                <a:solidFill>
                  <a:srgbClr val="0070C0"/>
                </a:solidFill>
              </a:rPr>
              <a:t>nfluence </a:t>
            </a:r>
            <a:endParaRPr lang="en-US" sz="2400" i="1" dirty="0">
              <a:solidFill>
                <a:srgbClr val="0070C0"/>
              </a:solidFill>
            </a:endParaRPr>
          </a:p>
        </p:txBody>
      </p:sp>
      <p:graphicFrame>
        <p:nvGraphicFramePr>
          <p:cNvPr id="10243" name="Group 3"/>
          <p:cNvGraphicFramePr>
            <a:graphicFrameLocks noGrp="1"/>
          </p:cNvGraphicFramePr>
          <p:nvPr>
            <p:extLst>
              <p:ext uri="{D42A27DB-BD31-4B8C-83A1-F6EECF244321}">
                <p14:modId xmlns:p14="http://schemas.microsoft.com/office/powerpoint/2010/main" val="672711147"/>
              </p:ext>
            </p:extLst>
          </p:nvPr>
        </p:nvGraphicFramePr>
        <p:xfrm>
          <a:off x="562707" y="1223889"/>
          <a:ext cx="8276102" cy="5019688"/>
        </p:xfrm>
        <a:graphic>
          <a:graphicData uri="http://schemas.openxmlformats.org/drawingml/2006/table">
            <a:tbl>
              <a:tblPr/>
              <a:tblGrid>
                <a:gridCol w="2345660"/>
                <a:gridCol w="5930442"/>
              </a:tblGrid>
              <a:tr h="719646">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Assessing the</a:t>
                      </a:r>
                    </a:p>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Environment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800" dirty="0" smtClean="0"/>
                        <a:t>Understanding the context,</a:t>
                      </a:r>
                      <a:r>
                        <a:rPr lang="en-US" sz="1800" baseline="0" dirty="0" smtClean="0"/>
                        <a:t> the problem </a:t>
                      </a:r>
                      <a:r>
                        <a:rPr lang="en-US" sz="1800" dirty="0" smtClean="0"/>
                        <a:t>for change before you act.</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64890">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Creating </a:t>
                      </a:r>
                    </a:p>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Clarity</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800" dirty="0" smtClean="0"/>
                        <a:t>Defining the</a:t>
                      </a:r>
                      <a:r>
                        <a:rPr lang="en-US" sz="1800" baseline="0" dirty="0" smtClean="0"/>
                        <a:t>  goals, </a:t>
                      </a:r>
                      <a:r>
                        <a:rPr lang="en-US" sz="1800" dirty="0" smtClean="0"/>
                        <a:t>shared values and engaging people in positive action.</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82224">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Sharing Power </a:t>
                      </a:r>
                    </a:p>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and Influence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800" dirty="0" smtClean="0"/>
                        <a:t>Developing synergy of people, organizations, and communities to accomplish a shared vision.</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93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Self-Reflection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sz="1800" dirty="0" smtClean="0"/>
                        <a:t>Understanding your own values, attitudes, and behaviors as they relate to your leadership style and its impact on others.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5710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Building Trust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800" dirty="0" smtClean="0"/>
                        <a:t>Creating safe places for developing shared purpose and action.</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9533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rPr>
                        <a:t>Developing People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en-US" sz="1800" dirty="0" smtClean="0"/>
                        <a:t>Committing to people as a key asset through coaching and mentoring.</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15</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980577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1938"/>
            <a:ext cx="8586787" cy="1143000"/>
          </a:xfrm>
        </p:spPr>
        <p:txBody>
          <a:bodyPr/>
          <a:lstStyle/>
          <a:p>
            <a:r>
              <a:rPr lang="en-US" sz="3200" b="1" dirty="0" smtClean="0">
                <a:latin typeface="+mn-lt"/>
              </a:rPr>
              <a:t>The </a:t>
            </a:r>
            <a:r>
              <a:rPr lang="en-US" sz="3200" b="1" dirty="0">
                <a:latin typeface="+mn-lt"/>
              </a:rPr>
              <a:t>C</a:t>
            </a:r>
            <a:r>
              <a:rPr lang="en-US" sz="3200" b="1" dirty="0" smtClean="0">
                <a:latin typeface="+mn-lt"/>
              </a:rPr>
              <a:t>ollaborative Leader</a:t>
            </a:r>
            <a:r>
              <a:rPr lang="en-US" dirty="0" smtClean="0">
                <a:latin typeface="+mn-lt"/>
              </a:rPr>
              <a:t/>
            </a:r>
            <a:br>
              <a:rPr lang="en-US" dirty="0" smtClean="0">
                <a:latin typeface="+mn-lt"/>
              </a:rPr>
            </a:br>
            <a:r>
              <a:rPr lang="en-US" sz="2400" i="1" dirty="0">
                <a:solidFill>
                  <a:srgbClr val="000099"/>
                </a:solidFill>
                <a:latin typeface="+mn-lt"/>
              </a:rPr>
              <a:t>Capabilities Development </a:t>
            </a:r>
            <a:r>
              <a:rPr lang="en-US" sz="2400" i="1" dirty="0" smtClean="0">
                <a:solidFill>
                  <a:srgbClr val="000099"/>
                </a:solidFill>
                <a:latin typeface="+mn-lt"/>
              </a:rPr>
              <a:t>Checklist</a:t>
            </a:r>
            <a:endParaRPr lang="en-US" sz="2400" i="1" dirty="0">
              <a:solidFill>
                <a:srgbClr val="000099"/>
              </a:solidFill>
              <a:latin typeface="+mn-lt"/>
            </a:endParaRPr>
          </a:p>
        </p:txBody>
      </p:sp>
      <p:sp>
        <p:nvSpPr>
          <p:cNvPr id="3" name="Content Placeholder 2"/>
          <p:cNvSpPr>
            <a:spLocks noGrp="1"/>
          </p:cNvSpPr>
          <p:nvPr>
            <p:ph idx="1"/>
          </p:nvPr>
        </p:nvSpPr>
        <p:spPr>
          <a:xfrm>
            <a:off x="304800" y="1500188"/>
            <a:ext cx="8458200" cy="5181600"/>
          </a:xfrm>
        </p:spPr>
        <p:txBody>
          <a:bodyPr/>
          <a:lstStyle/>
          <a:p>
            <a:pPr>
              <a:spcBef>
                <a:spcPts val="450"/>
              </a:spcBef>
              <a:buFont typeface="Wingdings" pitchFamily="2" charset="2"/>
              <a:buChar char="q"/>
            </a:pPr>
            <a:r>
              <a:rPr lang="en-US" sz="1600" dirty="0">
                <a:solidFill>
                  <a:schemeClr val="tx1"/>
                </a:solidFill>
                <a:latin typeface="Calibri" panose="020F0502020204030204" pitchFamily="34" charset="0"/>
              </a:rPr>
              <a:t>Leaders  let their natural talents to prevent them from transforming their organization.</a:t>
            </a:r>
          </a:p>
          <a:p>
            <a:pPr>
              <a:spcBef>
                <a:spcPts val="450"/>
              </a:spcBef>
              <a:buFont typeface="Wingdings" pitchFamily="2" charset="2"/>
              <a:buChar char="q"/>
            </a:pPr>
            <a:r>
              <a:rPr lang="en-US" sz="1600" dirty="0">
                <a:solidFill>
                  <a:schemeClr val="tx1"/>
                </a:solidFill>
                <a:latin typeface="Calibri" panose="020F0502020204030204" pitchFamily="34" charset="0"/>
              </a:rPr>
              <a:t>Leadership takes over where authority leaves off: </a:t>
            </a:r>
            <a:r>
              <a:rPr lang="en-US" sz="1600" dirty="0" smtClean="0">
                <a:solidFill>
                  <a:schemeClr val="tx1"/>
                </a:solidFill>
                <a:latin typeface="Calibri" panose="020F0502020204030204" pitchFamily="34" charset="0"/>
              </a:rPr>
              <a:t>Leaders coach growth </a:t>
            </a:r>
            <a:endParaRPr lang="en-US" sz="1600" dirty="0">
              <a:solidFill>
                <a:schemeClr val="tx1"/>
              </a:solidFill>
              <a:latin typeface="Calibri" panose="020F0502020204030204" pitchFamily="34" charset="0"/>
            </a:endParaRPr>
          </a:p>
          <a:p>
            <a:pPr>
              <a:spcBef>
                <a:spcPts val="450"/>
              </a:spcBef>
              <a:buFont typeface="Wingdings" pitchFamily="2" charset="2"/>
              <a:buChar char="q"/>
            </a:pPr>
            <a:r>
              <a:rPr lang="en-US" sz="1600" dirty="0">
                <a:solidFill>
                  <a:schemeClr val="tx1"/>
                </a:solidFill>
                <a:latin typeface="Calibri" panose="020F0502020204030204" pitchFamily="34" charset="0"/>
              </a:rPr>
              <a:t>Leadership is about results, but not at all costs.</a:t>
            </a:r>
          </a:p>
          <a:p>
            <a:pPr>
              <a:spcBef>
                <a:spcPts val="450"/>
              </a:spcBef>
              <a:buFont typeface="Wingdings" pitchFamily="2" charset="2"/>
              <a:buChar char="q"/>
            </a:pPr>
            <a:r>
              <a:rPr lang="en-US" sz="1600" dirty="0">
                <a:solidFill>
                  <a:schemeClr val="tx1"/>
                </a:solidFill>
                <a:latin typeface="Calibri" panose="020F0502020204030204" pitchFamily="34" charset="0"/>
              </a:rPr>
              <a:t>Leaders must provide alignment</a:t>
            </a:r>
          </a:p>
          <a:p>
            <a:pPr>
              <a:spcBef>
                <a:spcPts val="450"/>
              </a:spcBef>
              <a:buFont typeface="Wingdings" pitchFamily="2" charset="2"/>
              <a:buChar char="q"/>
            </a:pPr>
            <a:r>
              <a:rPr lang="en-US" sz="1600" dirty="0">
                <a:solidFill>
                  <a:schemeClr val="tx1"/>
                </a:solidFill>
                <a:latin typeface="Calibri" panose="020F0502020204030204" pitchFamily="34" charset="0"/>
              </a:rPr>
              <a:t>Leaders must create accountability.</a:t>
            </a:r>
          </a:p>
          <a:p>
            <a:pPr>
              <a:spcBef>
                <a:spcPts val="450"/>
              </a:spcBef>
              <a:buFont typeface="Wingdings" pitchFamily="2" charset="2"/>
              <a:buChar char="q"/>
            </a:pPr>
            <a:r>
              <a:rPr lang="en-US" sz="1600" dirty="0">
                <a:solidFill>
                  <a:schemeClr val="tx1"/>
                </a:solidFill>
                <a:latin typeface="Calibri" panose="020F0502020204030204" pitchFamily="34" charset="0"/>
              </a:rPr>
              <a:t>Leaders demand sustainability.</a:t>
            </a:r>
          </a:p>
          <a:p>
            <a:pPr>
              <a:spcBef>
                <a:spcPts val="450"/>
              </a:spcBef>
              <a:buFont typeface="Wingdings" pitchFamily="2" charset="2"/>
              <a:buChar char="q"/>
            </a:pPr>
            <a:r>
              <a:rPr lang="en-US" sz="1600" dirty="0">
                <a:solidFill>
                  <a:schemeClr val="tx1"/>
                </a:solidFill>
                <a:latin typeface="Calibri" panose="020F0502020204030204" pitchFamily="34" charset="0"/>
              </a:rPr>
              <a:t>Leaders excel at integrative thinking.</a:t>
            </a:r>
          </a:p>
          <a:p>
            <a:pPr>
              <a:spcBef>
                <a:spcPts val="450"/>
              </a:spcBef>
              <a:buFont typeface="Wingdings" pitchFamily="2" charset="2"/>
              <a:buChar char="q"/>
            </a:pPr>
            <a:r>
              <a:rPr lang="en-US" sz="1600" dirty="0">
                <a:solidFill>
                  <a:schemeClr val="tx1"/>
                </a:solidFill>
                <a:latin typeface="Calibri" panose="020F0502020204030204" pitchFamily="34" charset="0"/>
              </a:rPr>
              <a:t>Leaders communicate  the </a:t>
            </a:r>
            <a:r>
              <a:rPr lang="en-US" sz="1600" dirty="0" smtClean="0">
                <a:solidFill>
                  <a:schemeClr val="tx1"/>
                </a:solidFill>
                <a:latin typeface="Calibri" panose="020F0502020204030204" pitchFamily="34" charset="0"/>
              </a:rPr>
              <a:t>strategic plan  </a:t>
            </a:r>
            <a:r>
              <a:rPr lang="en-US" sz="1600" dirty="0">
                <a:solidFill>
                  <a:schemeClr val="tx1"/>
                </a:solidFill>
                <a:latin typeface="Calibri" panose="020F0502020204030204" pitchFamily="34" charset="0"/>
              </a:rPr>
              <a:t>with clarity to all employees to drive ownership and for them to see a line-of-sight.</a:t>
            </a:r>
          </a:p>
          <a:p>
            <a:pPr>
              <a:spcBef>
                <a:spcPts val="450"/>
              </a:spcBef>
              <a:buFont typeface="Wingdings" pitchFamily="2" charset="2"/>
              <a:buChar char="q"/>
            </a:pPr>
            <a:r>
              <a:rPr lang="en-US" sz="1600" dirty="0">
                <a:solidFill>
                  <a:schemeClr val="tx1"/>
                </a:solidFill>
                <a:latin typeface="Calibri" panose="020F0502020204030204" pitchFamily="34" charset="0"/>
              </a:rPr>
              <a:t>Leaders embrace  management processes  linking strategy with execution</a:t>
            </a:r>
          </a:p>
          <a:p>
            <a:pPr>
              <a:spcBef>
                <a:spcPts val="450"/>
              </a:spcBef>
              <a:buFont typeface="Wingdings" pitchFamily="2" charset="2"/>
              <a:buChar char="q"/>
            </a:pPr>
            <a:r>
              <a:rPr lang="en-US" sz="1600" dirty="0">
                <a:solidFill>
                  <a:schemeClr val="tx1"/>
                </a:solidFill>
                <a:latin typeface="Calibri" panose="020F0502020204030204" pitchFamily="34" charset="0"/>
              </a:rPr>
              <a:t>Leaders expect and instill a disciplined implementation approach involving all employees</a:t>
            </a:r>
          </a:p>
          <a:p>
            <a:pPr>
              <a:spcBef>
                <a:spcPts val="450"/>
              </a:spcBef>
              <a:buFont typeface="Wingdings" pitchFamily="2" charset="2"/>
              <a:buChar char="q"/>
            </a:pPr>
            <a:r>
              <a:rPr lang="en-US" sz="1600" dirty="0">
                <a:solidFill>
                  <a:schemeClr val="tx1"/>
                </a:solidFill>
                <a:latin typeface="Calibri" panose="020F0502020204030204" pitchFamily="34" charset="0"/>
              </a:rPr>
              <a:t>Leaders have a commitment to drive change; when needed demonstrate “courage” to do what is right</a:t>
            </a:r>
          </a:p>
          <a:p>
            <a:pPr>
              <a:spcBef>
                <a:spcPts val="450"/>
              </a:spcBef>
              <a:buFont typeface="Wingdings" pitchFamily="2" charset="2"/>
              <a:buChar char="q"/>
            </a:pPr>
            <a:r>
              <a:rPr lang="en-US" sz="1600" dirty="0">
                <a:solidFill>
                  <a:schemeClr val="tx1"/>
                </a:solidFill>
                <a:latin typeface="Calibri" panose="020F0502020204030204" pitchFamily="34" charset="0"/>
              </a:rPr>
              <a:t>Leaders constantly reinforce the message through regular communication </a:t>
            </a:r>
          </a:p>
          <a:p>
            <a:pPr>
              <a:spcBef>
                <a:spcPts val="450"/>
              </a:spcBef>
              <a:buFont typeface="Wingdings" pitchFamily="2" charset="2"/>
              <a:buChar char="q"/>
            </a:pPr>
            <a:r>
              <a:rPr lang="en-US" sz="1600" dirty="0">
                <a:solidFill>
                  <a:schemeClr val="tx1"/>
                </a:solidFill>
                <a:latin typeface="Calibri" panose="020F0502020204030204" pitchFamily="34" charset="0"/>
              </a:rPr>
              <a:t>While Leaders will incent employees through rewards &amp; recognition to align employees and maintain momentum.; they are prepared to explain the consequences when things to not meet expectations. </a:t>
            </a:r>
          </a:p>
          <a:p>
            <a:endParaRPr lang="en-US" sz="1200" dirty="0"/>
          </a:p>
        </p:txBody>
      </p:sp>
    </p:spTree>
    <p:extLst>
      <p:ext uri="{BB962C8B-B14F-4D97-AF65-F5344CB8AC3E}">
        <p14:creationId xmlns:p14="http://schemas.microsoft.com/office/powerpoint/2010/main" val="4868741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3"/>
          <p:cNvSpPr>
            <a:spLocks noGrp="1"/>
          </p:cNvSpPr>
          <p:nvPr>
            <p:ph type="sldNum" sz="quarter" idx="4"/>
          </p:nvPr>
        </p:nvSpPr>
        <p:spPr>
          <a:xfrm>
            <a:off x="8534400" y="6477000"/>
            <a:ext cx="495300" cy="247650"/>
          </a:xfrm>
          <a:prstGeom prst="rect">
            <a:avLst/>
          </a:prstGeom>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714087B2-DE9E-4E4C-9AC5-A9A5D4D94542}" type="slidenum">
              <a:rPr lang="en-US" altLang="en-US" sz="1400" b="0">
                <a:solidFill>
                  <a:schemeClr val="tx1"/>
                </a:solidFill>
              </a:rPr>
              <a:pPr eaLnBrk="1" hangingPunct="1"/>
              <a:t>17</a:t>
            </a:fld>
            <a:endParaRPr lang="en-US" altLang="en-US" sz="1400" b="0" dirty="0">
              <a:solidFill>
                <a:schemeClr val="tx1"/>
              </a:solidFill>
            </a:endParaRPr>
          </a:p>
        </p:txBody>
      </p:sp>
      <p:sp>
        <p:nvSpPr>
          <p:cNvPr id="7171" name="Rectangle 4"/>
          <p:cNvSpPr>
            <a:spLocks noGrp="1" noChangeArrowheads="1"/>
          </p:cNvSpPr>
          <p:nvPr>
            <p:ph type="title"/>
          </p:nvPr>
        </p:nvSpPr>
        <p:spPr>
          <a:xfrm>
            <a:off x="327949" y="286473"/>
            <a:ext cx="8458200" cy="808038"/>
          </a:xfrm>
        </p:spPr>
        <p:txBody>
          <a:bodyPr/>
          <a:lstStyle/>
          <a:p>
            <a:pPr eaLnBrk="1" hangingPunct="1"/>
            <a:r>
              <a:rPr lang="en-US" altLang="en-US" sz="2400" b="1" dirty="0" smtClean="0"/>
              <a:t>Focusing on a few key qualities and incorporating them into every action increases leadership effectiveness</a:t>
            </a:r>
          </a:p>
        </p:txBody>
      </p:sp>
      <p:sp>
        <p:nvSpPr>
          <p:cNvPr id="223237" name="Rectangle 5"/>
          <p:cNvSpPr>
            <a:spLocks noGrp="1" noChangeArrowheads="1"/>
          </p:cNvSpPr>
          <p:nvPr>
            <p:ph type="body" idx="1"/>
          </p:nvPr>
        </p:nvSpPr>
        <p:spPr bwMode="auto">
          <a:xfrm>
            <a:off x="121050" y="1206562"/>
            <a:ext cx="8686800" cy="4876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eaLnBrk="1" hangingPunct="1">
              <a:spcBef>
                <a:spcPts val="1800"/>
              </a:spcBef>
              <a:buClr>
                <a:schemeClr val="tx1"/>
              </a:buClr>
              <a:buFont typeface="Arial" panose="020B0604020202020204" pitchFamily="34" charset="0"/>
              <a:buChar char="•"/>
              <a:tabLst>
                <a:tab pos="509588" algn="l"/>
              </a:tabLst>
            </a:pPr>
            <a:r>
              <a:rPr lang="en-US" altLang="en-US" sz="2200" dirty="0" smtClean="0">
                <a:solidFill>
                  <a:schemeClr val="tx1"/>
                </a:solidFill>
              </a:rPr>
              <a:t>There is no standardized approach to effective leadership</a:t>
            </a:r>
          </a:p>
          <a:p>
            <a:pPr eaLnBrk="1" hangingPunct="1">
              <a:spcBef>
                <a:spcPts val="1200"/>
              </a:spcBef>
              <a:buClr>
                <a:schemeClr val="tx1"/>
              </a:buClr>
              <a:buFont typeface="Arial" panose="020B0604020202020204" pitchFamily="34" charset="0"/>
              <a:buChar char="•"/>
              <a:tabLst>
                <a:tab pos="509588" algn="l"/>
              </a:tabLst>
            </a:pPr>
            <a:r>
              <a:rPr lang="en-US" altLang="en-US" sz="2200" dirty="0" smtClean="0">
                <a:solidFill>
                  <a:schemeClr val="tx1"/>
                </a:solidFill>
              </a:rPr>
              <a:t>Effectiveness as a leader is directly proportional to how well the key qualities you focus on align with your values and your personality</a:t>
            </a:r>
          </a:p>
          <a:p>
            <a:pPr eaLnBrk="1" hangingPunct="1">
              <a:spcBef>
                <a:spcPts val="1200"/>
              </a:spcBef>
              <a:buClr>
                <a:schemeClr val="tx1"/>
              </a:buClr>
              <a:buFont typeface="Arial" panose="020B0604020202020204" pitchFamily="34" charset="0"/>
              <a:buChar char="•"/>
              <a:tabLst>
                <a:tab pos="509588" algn="l"/>
              </a:tabLst>
            </a:pPr>
            <a:r>
              <a:rPr lang="en-US" altLang="en-US" sz="2400" dirty="0" smtClean="0">
                <a:solidFill>
                  <a:schemeClr val="tx1"/>
                </a:solidFill>
              </a:rPr>
              <a:t>Research indicates these are qualities of a great leader:</a:t>
            </a:r>
          </a:p>
          <a:p>
            <a:pPr marL="1033463" lvl="1" indent="-342900" eaLnBrk="1" hangingPunct="1">
              <a:spcBef>
                <a:spcPts val="1200"/>
              </a:spcBef>
              <a:buClr>
                <a:schemeClr val="tx1"/>
              </a:buClr>
              <a:buFont typeface="Franklin Gothic Medium" pitchFamily="34" charset="0"/>
              <a:buAutoNum type="arabicPeriod"/>
              <a:tabLst>
                <a:tab pos="509588" algn="l"/>
              </a:tabLst>
            </a:pPr>
            <a:r>
              <a:rPr lang="en-US" altLang="en-US" dirty="0" smtClean="0">
                <a:solidFill>
                  <a:schemeClr val="tx1"/>
                </a:solidFill>
              </a:rPr>
              <a:t>Maintains and demonstrates strong convictions to her/his principles</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smtClean="0">
                <a:solidFill>
                  <a:schemeClr val="tx1"/>
                </a:solidFill>
              </a:rPr>
              <a:t>Develops and communicates a clear, winning vision</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smtClean="0">
                <a:solidFill>
                  <a:schemeClr val="tx1"/>
                </a:solidFill>
              </a:rPr>
              <a:t>Builds trust through transparency, and integrity </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a:solidFill>
                  <a:schemeClr val="tx1"/>
                </a:solidFill>
              </a:rPr>
              <a:t>Is visible: creates/promotes a high performance culture</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a:solidFill>
                  <a:schemeClr val="tx1"/>
                </a:solidFill>
              </a:rPr>
              <a:t>Believes in service to people: coach, teach, empower, grow</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smtClean="0">
                <a:solidFill>
                  <a:schemeClr val="tx1"/>
                </a:solidFill>
              </a:rPr>
              <a:t>Convinces rather than controls</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smtClean="0">
                <a:solidFill>
                  <a:schemeClr val="tx1"/>
                </a:solidFill>
              </a:rPr>
              <a:t>Builds commitment vs. imposes compliance</a:t>
            </a:r>
          </a:p>
          <a:p>
            <a:pPr marL="1033463" lvl="1" indent="-342900" eaLnBrk="1" hangingPunct="1">
              <a:spcBef>
                <a:spcPts val="600"/>
              </a:spcBef>
              <a:buClr>
                <a:schemeClr val="tx1"/>
              </a:buClr>
              <a:buFont typeface="Franklin Gothic Medium" pitchFamily="34" charset="0"/>
              <a:buAutoNum type="arabicPeriod"/>
              <a:tabLst>
                <a:tab pos="509588" algn="l"/>
              </a:tabLst>
            </a:pPr>
            <a:r>
              <a:rPr lang="en-US" altLang="en-US" dirty="0" smtClean="0">
                <a:solidFill>
                  <a:schemeClr val="tx1"/>
                </a:solidFill>
              </a:rPr>
              <a:t>Continually learns</a:t>
            </a:r>
          </a:p>
          <a:p>
            <a:pPr marL="576263" indent="-576263" eaLnBrk="1" hangingPunct="1">
              <a:tabLst>
                <a:tab pos="509588" algn="l"/>
              </a:tabLst>
            </a:pPr>
            <a:endParaRPr lang="en-US" altLang="en-US" sz="2800" dirty="0" smtClean="0">
              <a:solidFill>
                <a:schemeClr val="tx1"/>
              </a:solidFill>
            </a:endParaRPr>
          </a:p>
        </p:txBody>
      </p:sp>
      <p:sp>
        <p:nvSpPr>
          <p:cNvPr id="5" name="Text Box 4"/>
          <p:cNvSpPr txBox="1">
            <a:spLocks noChangeArrowheads="1"/>
          </p:cNvSpPr>
          <p:nvPr/>
        </p:nvSpPr>
        <p:spPr bwMode="auto">
          <a:xfrm>
            <a:off x="616349" y="6046117"/>
            <a:ext cx="7696200" cy="430883"/>
          </a:xfrm>
          <a:prstGeom prst="rect">
            <a:avLst/>
          </a:prstGeom>
          <a:solidFill>
            <a:srgbClr val="333399"/>
          </a:solidFill>
          <a:ln>
            <a:noFill/>
          </a:ln>
          <a:effectLst>
            <a:outerShdw dist="17961" dir="189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lIns="91436" tIns="45718" rIns="91436" bIns="45718">
            <a:spAutoFit/>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algn="ctr" eaLnBrk="1" hangingPunct="1"/>
            <a:r>
              <a:rPr lang="en-US" altLang="en-US" sz="2200" b="0" i="1" dirty="0">
                <a:solidFill>
                  <a:srgbClr val="FFCC00"/>
                </a:solidFill>
                <a:latin typeface="Franklin Gothic Medium" pitchFamily="34" charset="0"/>
              </a:rPr>
              <a:t>What qualities of a </a:t>
            </a:r>
            <a:r>
              <a:rPr lang="en-US" altLang="en-US" sz="2200" b="0" i="1" dirty="0" smtClean="0">
                <a:solidFill>
                  <a:srgbClr val="FFCC00"/>
                </a:solidFill>
                <a:latin typeface="Franklin Gothic Medium" pitchFamily="34" charset="0"/>
              </a:rPr>
              <a:t>leader fits you or you aspire to be?</a:t>
            </a:r>
            <a:endParaRPr lang="en-US" altLang="en-US" sz="2200" b="0" i="1" dirty="0">
              <a:solidFill>
                <a:srgbClr val="FFCC00"/>
              </a:solidFill>
              <a:latin typeface="Franklin Gothic Medium" pitchFamily="34" charset="0"/>
            </a:endParaRPr>
          </a:p>
        </p:txBody>
      </p:sp>
      <p:cxnSp>
        <p:nvCxnSpPr>
          <p:cNvPr id="6" name="Straight Connector 5"/>
          <p:cNvCxnSpPr/>
          <p:nvPr/>
        </p:nvCxnSpPr>
        <p:spPr>
          <a:xfrm>
            <a:off x="378586" y="1122736"/>
            <a:ext cx="8171727" cy="347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5789146"/>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23237">
                                            <p:txEl>
                                              <p:pRg st="0" end="0"/>
                                            </p:txEl>
                                          </p:spTgt>
                                        </p:tgtEl>
                                        <p:attrNameLst>
                                          <p:attrName>style.visibility</p:attrName>
                                        </p:attrNameLst>
                                      </p:cBhvr>
                                      <p:to>
                                        <p:strVal val="visible"/>
                                      </p:to>
                                    </p:set>
                                    <p:animEffect transition="in" filter="fade">
                                      <p:cBhvr>
                                        <p:cTn id="7" dur="1000"/>
                                        <p:tgtEl>
                                          <p:spTgt spid="223237">
                                            <p:txEl>
                                              <p:pRg st="0" end="0"/>
                                            </p:txEl>
                                          </p:spTgt>
                                        </p:tgtEl>
                                      </p:cBhvr>
                                    </p:animEffect>
                                    <p:anim calcmode="lin" valueType="num">
                                      <p:cBhvr>
                                        <p:cTn id="8" dur="1000" fill="hold"/>
                                        <p:tgtEl>
                                          <p:spTgt spid="22323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323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nodeType="clickEffect">
                                  <p:stCondLst>
                                    <p:cond delay="0"/>
                                  </p:stCondLst>
                                  <p:childTnLst>
                                    <p:set>
                                      <p:cBhvr>
                                        <p:cTn id="13" dur="1" fill="hold">
                                          <p:stCondLst>
                                            <p:cond delay="0"/>
                                          </p:stCondLst>
                                        </p:cTn>
                                        <p:tgtEl>
                                          <p:spTgt spid="223237">
                                            <p:txEl>
                                              <p:pRg st="1" end="1"/>
                                            </p:txEl>
                                          </p:spTgt>
                                        </p:tgtEl>
                                        <p:attrNameLst>
                                          <p:attrName>style.visibility</p:attrName>
                                        </p:attrNameLst>
                                      </p:cBhvr>
                                      <p:to>
                                        <p:strVal val="visible"/>
                                      </p:to>
                                    </p:set>
                                    <p:animEffect transition="in" filter="fade">
                                      <p:cBhvr>
                                        <p:cTn id="14" dur="1000"/>
                                        <p:tgtEl>
                                          <p:spTgt spid="223237">
                                            <p:txEl>
                                              <p:pRg st="1" end="1"/>
                                            </p:txEl>
                                          </p:spTgt>
                                        </p:tgtEl>
                                      </p:cBhvr>
                                    </p:animEffect>
                                    <p:anim calcmode="lin" valueType="num">
                                      <p:cBhvr>
                                        <p:cTn id="15" dur="1000" fill="hold"/>
                                        <p:tgtEl>
                                          <p:spTgt spid="22323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2323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nodeType="clickEffect">
                                  <p:stCondLst>
                                    <p:cond delay="0"/>
                                  </p:stCondLst>
                                  <p:childTnLst>
                                    <p:set>
                                      <p:cBhvr>
                                        <p:cTn id="20" dur="1" fill="hold">
                                          <p:stCondLst>
                                            <p:cond delay="0"/>
                                          </p:stCondLst>
                                        </p:cTn>
                                        <p:tgtEl>
                                          <p:spTgt spid="223237">
                                            <p:txEl>
                                              <p:pRg st="2" end="2"/>
                                            </p:txEl>
                                          </p:spTgt>
                                        </p:tgtEl>
                                        <p:attrNameLst>
                                          <p:attrName>style.visibility</p:attrName>
                                        </p:attrNameLst>
                                      </p:cBhvr>
                                      <p:to>
                                        <p:strVal val="visible"/>
                                      </p:to>
                                    </p:set>
                                    <p:animEffect transition="in" filter="fade">
                                      <p:cBhvr>
                                        <p:cTn id="21" dur="1000"/>
                                        <p:tgtEl>
                                          <p:spTgt spid="223237">
                                            <p:txEl>
                                              <p:pRg st="2" end="2"/>
                                            </p:txEl>
                                          </p:spTgt>
                                        </p:tgtEl>
                                      </p:cBhvr>
                                    </p:animEffect>
                                    <p:anim calcmode="lin" valueType="num">
                                      <p:cBhvr>
                                        <p:cTn id="22" dur="1000" fill="hold"/>
                                        <p:tgtEl>
                                          <p:spTgt spid="22323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2323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nodeType="clickEffect">
                                  <p:stCondLst>
                                    <p:cond delay="0"/>
                                  </p:stCondLst>
                                  <p:childTnLst>
                                    <p:set>
                                      <p:cBhvr>
                                        <p:cTn id="27" dur="1" fill="hold">
                                          <p:stCondLst>
                                            <p:cond delay="0"/>
                                          </p:stCondLst>
                                        </p:cTn>
                                        <p:tgtEl>
                                          <p:spTgt spid="223237">
                                            <p:txEl>
                                              <p:pRg st="3" end="3"/>
                                            </p:txEl>
                                          </p:spTgt>
                                        </p:tgtEl>
                                        <p:attrNameLst>
                                          <p:attrName>style.visibility</p:attrName>
                                        </p:attrNameLst>
                                      </p:cBhvr>
                                      <p:to>
                                        <p:strVal val="visible"/>
                                      </p:to>
                                    </p:set>
                                    <p:animEffect transition="in" filter="fade">
                                      <p:cBhvr>
                                        <p:cTn id="28" dur="1000"/>
                                        <p:tgtEl>
                                          <p:spTgt spid="223237">
                                            <p:txEl>
                                              <p:pRg st="3" end="3"/>
                                            </p:txEl>
                                          </p:spTgt>
                                        </p:tgtEl>
                                      </p:cBhvr>
                                    </p:animEffect>
                                    <p:anim calcmode="lin" valueType="num">
                                      <p:cBhvr>
                                        <p:cTn id="29" dur="1000" fill="hold"/>
                                        <p:tgtEl>
                                          <p:spTgt spid="22323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2323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nodeType="clickEffect">
                                  <p:stCondLst>
                                    <p:cond delay="0"/>
                                  </p:stCondLst>
                                  <p:childTnLst>
                                    <p:set>
                                      <p:cBhvr>
                                        <p:cTn id="34" dur="1" fill="hold">
                                          <p:stCondLst>
                                            <p:cond delay="0"/>
                                          </p:stCondLst>
                                        </p:cTn>
                                        <p:tgtEl>
                                          <p:spTgt spid="223237">
                                            <p:txEl>
                                              <p:pRg st="4" end="4"/>
                                            </p:txEl>
                                          </p:spTgt>
                                        </p:tgtEl>
                                        <p:attrNameLst>
                                          <p:attrName>style.visibility</p:attrName>
                                        </p:attrNameLst>
                                      </p:cBhvr>
                                      <p:to>
                                        <p:strVal val="visible"/>
                                      </p:to>
                                    </p:set>
                                    <p:animEffect transition="in" filter="fade">
                                      <p:cBhvr>
                                        <p:cTn id="35" dur="1000"/>
                                        <p:tgtEl>
                                          <p:spTgt spid="223237">
                                            <p:txEl>
                                              <p:pRg st="4" end="4"/>
                                            </p:txEl>
                                          </p:spTgt>
                                        </p:tgtEl>
                                      </p:cBhvr>
                                    </p:animEffect>
                                    <p:anim calcmode="lin" valueType="num">
                                      <p:cBhvr>
                                        <p:cTn id="36" dur="1000" fill="hold"/>
                                        <p:tgtEl>
                                          <p:spTgt spid="22323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2323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223237">
                                            <p:txEl>
                                              <p:pRg st="5" end="5"/>
                                            </p:txEl>
                                          </p:spTgt>
                                        </p:tgtEl>
                                        <p:attrNameLst>
                                          <p:attrName>style.visibility</p:attrName>
                                        </p:attrNameLst>
                                      </p:cBhvr>
                                      <p:to>
                                        <p:strVal val="visible"/>
                                      </p:to>
                                    </p:set>
                                    <p:animEffect transition="in" filter="fade">
                                      <p:cBhvr>
                                        <p:cTn id="42" dur="1000"/>
                                        <p:tgtEl>
                                          <p:spTgt spid="223237">
                                            <p:txEl>
                                              <p:pRg st="5" end="5"/>
                                            </p:txEl>
                                          </p:spTgt>
                                        </p:tgtEl>
                                      </p:cBhvr>
                                    </p:animEffect>
                                    <p:anim calcmode="lin" valueType="num">
                                      <p:cBhvr>
                                        <p:cTn id="43" dur="1000" fill="hold"/>
                                        <p:tgtEl>
                                          <p:spTgt spid="223237">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2323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223237">
                                            <p:txEl>
                                              <p:pRg st="6" end="6"/>
                                            </p:txEl>
                                          </p:spTgt>
                                        </p:tgtEl>
                                        <p:attrNameLst>
                                          <p:attrName>style.visibility</p:attrName>
                                        </p:attrNameLst>
                                      </p:cBhvr>
                                      <p:to>
                                        <p:strVal val="visible"/>
                                      </p:to>
                                    </p:set>
                                    <p:animEffect transition="in" filter="fade">
                                      <p:cBhvr>
                                        <p:cTn id="49" dur="1000"/>
                                        <p:tgtEl>
                                          <p:spTgt spid="223237">
                                            <p:txEl>
                                              <p:pRg st="6" end="6"/>
                                            </p:txEl>
                                          </p:spTgt>
                                        </p:tgtEl>
                                      </p:cBhvr>
                                    </p:animEffect>
                                    <p:anim calcmode="lin" valueType="num">
                                      <p:cBhvr>
                                        <p:cTn id="50" dur="1000" fill="hold"/>
                                        <p:tgtEl>
                                          <p:spTgt spid="223237">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2323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nodeType="clickEffect">
                                  <p:stCondLst>
                                    <p:cond delay="0"/>
                                  </p:stCondLst>
                                  <p:childTnLst>
                                    <p:set>
                                      <p:cBhvr>
                                        <p:cTn id="55" dur="1" fill="hold">
                                          <p:stCondLst>
                                            <p:cond delay="0"/>
                                          </p:stCondLst>
                                        </p:cTn>
                                        <p:tgtEl>
                                          <p:spTgt spid="223237">
                                            <p:txEl>
                                              <p:pRg st="7" end="7"/>
                                            </p:txEl>
                                          </p:spTgt>
                                        </p:tgtEl>
                                        <p:attrNameLst>
                                          <p:attrName>style.visibility</p:attrName>
                                        </p:attrNameLst>
                                      </p:cBhvr>
                                      <p:to>
                                        <p:strVal val="visible"/>
                                      </p:to>
                                    </p:set>
                                    <p:animEffect transition="in" filter="fade">
                                      <p:cBhvr>
                                        <p:cTn id="56" dur="1000"/>
                                        <p:tgtEl>
                                          <p:spTgt spid="223237">
                                            <p:txEl>
                                              <p:pRg st="7" end="7"/>
                                            </p:txEl>
                                          </p:spTgt>
                                        </p:tgtEl>
                                      </p:cBhvr>
                                    </p:animEffect>
                                    <p:anim calcmode="lin" valueType="num">
                                      <p:cBhvr>
                                        <p:cTn id="57" dur="1000" fill="hold"/>
                                        <p:tgtEl>
                                          <p:spTgt spid="22323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2323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7" presetClass="entr" presetSubtype="0" fill="hold" nodeType="clickEffect">
                                  <p:stCondLst>
                                    <p:cond delay="0"/>
                                  </p:stCondLst>
                                  <p:childTnLst>
                                    <p:set>
                                      <p:cBhvr>
                                        <p:cTn id="62" dur="1" fill="hold">
                                          <p:stCondLst>
                                            <p:cond delay="0"/>
                                          </p:stCondLst>
                                        </p:cTn>
                                        <p:tgtEl>
                                          <p:spTgt spid="223237">
                                            <p:txEl>
                                              <p:pRg st="8" end="8"/>
                                            </p:txEl>
                                          </p:spTgt>
                                        </p:tgtEl>
                                        <p:attrNameLst>
                                          <p:attrName>style.visibility</p:attrName>
                                        </p:attrNameLst>
                                      </p:cBhvr>
                                      <p:to>
                                        <p:strVal val="visible"/>
                                      </p:to>
                                    </p:set>
                                    <p:animEffect transition="in" filter="fade">
                                      <p:cBhvr>
                                        <p:cTn id="63" dur="1000"/>
                                        <p:tgtEl>
                                          <p:spTgt spid="223237">
                                            <p:txEl>
                                              <p:pRg st="8" end="8"/>
                                            </p:txEl>
                                          </p:spTgt>
                                        </p:tgtEl>
                                      </p:cBhvr>
                                    </p:animEffect>
                                    <p:anim calcmode="lin" valueType="num">
                                      <p:cBhvr>
                                        <p:cTn id="64" dur="1000" fill="hold"/>
                                        <p:tgtEl>
                                          <p:spTgt spid="223237">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2323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nodeType="clickEffect">
                                  <p:stCondLst>
                                    <p:cond delay="0"/>
                                  </p:stCondLst>
                                  <p:childTnLst>
                                    <p:set>
                                      <p:cBhvr>
                                        <p:cTn id="69" dur="1" fill="hold">
                                          <p:stCondLst>
                                            <p:cond delay="0"/>
                                          </p:stCondLst>
                                        </p:cTn>
                                        <p:tgtEl>
                                          <p:spTgt spid="223237">
                                            <p:txEl>
                                              <p:pRg st="9" end="9"/>
                                            </p:txEl>
                                          </p:spTgt>
                                        </p:tgtEl>
                                        <p:attrNameLst>
                                          <p:attrName>style.visibility</p:attrName>
                                        </p:attrNameLst>
                                      </p:cBhvr>
                                      <p:to>
                                        <p:strVal val="visible"/>
                                      </p:to>
                                    </p:set>
                                    <p:animEffect transition="in" filter="fade">
                                      <p:cBhvr>
                                        <p:cTn id="70" dur="1000"/>
                                        <p:tgtEl>
                                          <p:spTgt spid="223237">
                                            <p:txEl>
                                              <p:pRg st="9" end="9"/>
                                            </p:txEl>
                                          </p:spTgt>
                                        </p:tgtEl>
                                      </p:cBhvr>
                                    </p:animEffect>
                                    <p:anim calcmode="lin" valueType="num">
                                      <p:cBhvr>
                                        <p:cTn id="71" dur="1000" fill="hold"/>
                                        <p:tgtEl>
                                          <p:spTgt spid="223237">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23237">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7" presetClass="entr" presetSubtype="0" fill="hold" nodeType="clickEffect">
                                  <p:stCondLst>
                                    <p:cond delay="0"/>
                                  </p:stCondLst>
                                  <p:childTnLst>
                                    <p:set>
                                      <p:cBhvr>
                                        <p:cTn id="76" dur="1" fill="hold">
                                          <p:stCondLst>
                                            <p:cond delay="0"/>
                                          </p:stCondLst>
                                        </p:cTn>
                                        <p:tgtEl>
                                          <p:spTgt spid="223237">
                                            <p:txEl>
                                              <p:pRg st="10" end="10"/>
                                            </p:txEl>
                                          </p:spTgt>
                                        </p:tgtEl>
                                        <p:attrNameLst>
                                          <p:attrName>style.visibility</p:attrName>
                                        </p:attrNameLst>
                                      </p:cBhvr>
                                      <p:to>
                                        <p:strVal val="visible"/>
                                      </p:to>
                                    </p:set>
                                    <p:animEffect transition="in" filter="fade">
                                      <p:cBhvr>
                                        <p:cTn id="77" dur="1000"/>
                                        <p:tgtEl>
                                          <p:spTgt spid="223237">
                                            <p:txEl>
                                              <p:pRg st="10" end="10"/>
                                            </p:txEl>
                                          </p:spTgt>
                                        </p:tgtEl>
                                      </p:cBhvr>
                                    </p:animEffect>
                                    <p:anim calcmode="lin" valueType="num">
                                      <p:cBhvr>
                                        <p:cTn id="78" dur="1000" fill="hold"/>
                                        <p:tgtEl>
                                          <p:spTgt spid="223237">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23237">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5"/>
                                        </p:tgtEl>
                                        <p:attrNameLst>
                                          <p:attrName>style.visibility</p:attrName>
                                        </p:attrNameLst>
                                      </p:cBhvr>
                                      <p:to>
                                        <p:strVal val="visible"/>
                                      </p:to>
                                    </p:set>
                                    <p:anim calcmode="lin" valueType="num">
                                      <p:cBhvr additive="base">
                                        <p:cTn id="84" dur="500" fill="hold"/>
                                        <p:tgtEl>
                                          <p:spTgt spid="5"/>
                                        </p:tgtEl>
                                        <p:attrNameLst>
                                          <p:attrName>ppt_x</p:attrName>
                                        </p:attrNameLst>
                                      </p:cBhvr>
                                      <p:tavLst>
                                        <p:tav tm="0">
                                          <p:val>
                                            <p:strVal val="#ppt_x"/>
                                          </p:val>
                                        </p:tav>
                                        <p:tav tm="100000">
                                          <p:val>
                                            <p:strVal val="#ppt_x"/>
                                          </p:val>
                                        </p:tav>
                                      </p:tavLst>
                                    </p:anim>
                                    <p:anim calcmode="lin" valueType="num">
                                      <p:cBhvr additive="base">
                                        <p:cTn id="8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7" grpId="0" build="p"/>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4"/>
          </p:nvPr>
        </p:nvSpPr>
        <p:spPr>
          <a:xfrm>
            <a:off x="8534400" y="6477000"/>
            <a:ext cx="495300" cy="247650"/>
          </a:xfrm>
          <a:prstGeom prst="rect">
            <a:avLst/>
          </a:prstGeom>
          <a:noFill/>
        </p:spPr>
        <p:txBody>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eaLnBrk="1" hangingPunct="1"/>
            <a:fld id="{11FCC75A-67F1-48C2-A29C-C086674D6C42}" type="slidenum">
              <a:rPr lang="en-US" altLang="en-US" sz="1400" b="0">
                <a:solidFill>
                  <a:schemeClr val="tx1"/>
                </a:solidFill>
              </a:rPr>
              <a:pPr eaLnBrk="1" hangingPunct="1"/>
              <a:t>18</a:t>
            </a:fld>
            <a:endParaRPr lang="en-US" altLang="en-US" sz="1400" b="0" dirty="0">
              <a:solidFill>
                <a:schemeClr val="tx1"/>
              </a:solidFill>
            </a:endParaRPr>
          </a:p>
        </p:txBody>
      </p:sp>
      <p:sp>
        <p:nvSpPr>
          <p:cNvPr id="20483" name="Rectangle 2"/>
          <p:cNvSpPr>
            <a:spLocks noGrp="1" noChangeArrowheads="1"/>
          </p:cNvSpPr>
          <p:nvPr>
            <p:ph type="title"/>
          </p:nvPr>
        </p:nvSpPr>
        <p:spPr/>
        <p:txBody>
          <a:bodyPr/>
          <a:lstStyle/>
          <a:p>
            <a:pPr eaLnBrk="1" hangingPunct="1"/>
            <a:r>
              <a:rPr lang="en-US" altLang="en-US" sz="2400" b="1" dirty="0" smtClean="0"/>
              <a:t>  </a:t>
            </a:r>
            <a:r>
              <a:rPr lang="en-US" altLang="en-US" sz="3200" b="1" dirty="0" smtClean="0"/>
              <a:t>Summary:   Exercise – Self Reflection  </a:t>
            </a:r>
          </a:p>
        </p:txBody>
      </p:sp>
      <p:sp>
        <p:nvSpPr>
          <p:cNvPr id="20484" name="Rectangle 3"/>
          <p:cNvSpPr>
            <a:spLocks noGrp="1" noChangeArrowheads="1"/>
          </p:cNvSpPr>
          <p:nvPr>
            <p:ph type="body" idx="1"/>
          </p:nvPr>
        </p:nvSpPr>
        <p:spPr bwMode="auto">
          <a:xfrm>
            <a:off x="457200" y="1481559"/>
            <a:ext cx="8153400" cy="452596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457200" indent="-457200" eaLnBrk="1" hangingPunct="1">
              <a:lnSpc>
                <a:spcPct val="90000"/>
              </a:lnSpc>
              <a:buClr>
                <a:schemeClr val="tx1"/>
              </a:buClr>
              <a:buFont typeface="Wingdings" pitchFamily="2" charset="2"/>
              <a:buChar char="Ø"/>
              <a:tabLst>
                <a:tab pos="400050" algn="l"/>
              </a:tabLst>
            </a:pPr>
            <a:r>
              <a:rPr lang="en-US" altLang="en-US" sz="2400" b="1" dirty="0" smtClean="0">
                <a:solidFill>
                  <a:schemeClr val="tx1"/>
                </a:solidFill>
              </a:rPr>
              <a:t>The role of  a leader is more critical than ever </a:t>
            </a:r>
          </a:p>
          <a:p>
            <a:pPr marL="1257300" lvl="2" indent="-457200">
              <a:spcBef>
                <a:spcPts val="1200"/>
              </a:spcBef>
              <a:buClr>
                <a:schemeClr val="tx1"/>
              </a:buClr>
              <a:buFont typeface="Arial" panose="020B0604020202020204" pitchFamily="34" charset="0"/>
              <a:buChar char="•"/>
              <a:tabLst>
                <a:tab pos="400050" algn="l"/>
              </a:tabLst>
            </a:pPr>
            <a:r>
              <a:rPr lang="en-US" altLang="en-US" sz="2000" i="1" dirty="0" smtClean="0">
                <a:solidFill>
                  <a:schemeClr val="tx1"/>
                </a:solidFill>
              </a:rPr>
              <a:t>Do you agree with this statement?  Yes or No – Why? </a:t>
            </a:r>
          </a:p>
          <a:p>
            <a:pPr marL="457200" indent="-457200" eaLnBrk="1" hangingPunct="1">
              <a:lnSpc>
                <a:spcPct val="90000"/>
              </a:lnSpc>
              <a:buClr>
                <a:schemeClr val="tx1"/>
              </a:buClr>
              <a:buFont typeface="Wingdings" pitchFamily="2" charset="2"/>
              <a:buChar char="Ø"/>
              <a:tabLst>
                <a:tab pos="400050" algn="l"/>
              </a:tabLst>
            </a:pPr>
            <a:endParaRPr lang="en-US" altLang="en-US" sz="2400" dirty="0" smtClean="0">
              <a:solidFill>
                <a:schemeClr val="tx1"/>
              </a:solidFill>
            </a:endParaRPr>
          </a:p>
          <a:p>
            <a:pPr marL="457200" indent="-457200" eaLnBrk="1" hangingPunct="1">
              <a:lnSpc>
                <a:spcPct val="90000"/>
              </a:lnSpc>
              <a:buClr>
                <a:schemeClr val="tx1"/>
              </a:buClr>
              <a:buFont typeface="Wingdings" pitchFamily="2" charset="2"/>
              <a:buChar char="Ø"/>
              <a:tabLst>
                <a:tab pos="400050" algn="l"/>
              </a:tabLst>
            </a:pPr>
            <a:r>
              <a:rPr lang="en-US" altLang="en-US" sz="2400" b="1" dirty="0" smtClean="0">
                <a:solidFill>
                  <a:schemeClr val="tx1"/>
                </a:solidFill>
              </a:rPr>
              <a:t>What will be your leadership legacy? </a:t>
            </a:r>
          </a:p>
          <a:p>
            <a:pPr marL="1257300" lvl="2" indent="-457200">
              <a:spcBef>
                <a:spcPts val="600"/>
              </a:spcBef>
              <a:buClr>
                <a:schemeClr val="tx1"/>
              </a:buClr>
              <a:buFont typeface="Arial" panose="020B0604020202020204" pitchFamily="34" charset="0"/>
              <a:buChar char="•"/>
              <a:tabLst>
                <a:tab pos="400050" algn="l"/>
              </a:tabLst>
            </a:pPr>
            <a:r>
              <a:rPr lang="en-US" altLang="en-US" sz="2000" i="1" dirty="0" smtClean="0">
                <a:solidFill>
                  <a:schemeClr val="tx1"/>
                </a:solidFill>
              </a:rPr>
              <a:t>How would you want someone to describe the type of leader you are?</a:t>
            </a:r>
            <a:endParaRPr lang="en-US" altLang="en-US" sz="2000" i="1" dirty="0">
              <a:solidFill>
                <a:schemeClr val="tx1"/>
              </a:solidFill>
            </a:endParaRPr>
          </a:p>
          <a:p>
            <a:pPr marL="1257300" lvl="2" indent="-457200">
              <a:spcBef>
                <a:spcPts val="1800"/>
              </a:spcBef>
              <a:buClr>
                <a:schemeClr val="tx1"/>
              </a:buClr>
              <a:buFont typeface="Arial" panose="020B0604020202020204" pitchFamily="34" charset="0"/>
              <a:buChar char="•"/>
              <a:tabLst>
                <a:tab pos="400050" algn="l"/>
              </a:tabLst>
            </a:pPr>
            <a:r>
              <a:rPr lang="en-US" altLang="en-US" sz="2000" i="1" dirty="0" smtClean="0">
                <a:solidFill>
                  <a:schemeClr val="tx1"/>
                </a:solidFill>
              </a:rPr>
              <a:t>Identify the style of leadership you aspire to practice.  </a:t>
            </a:r>
          </a:p>
          <a:p>
            <a:pPr>
              <a:spcBef>
                <a:spcPts val="1800"/>
              </a:spcBef>
              <a:buClr>
                <a:schemeClr val="tx1"/>
              </a:buClr>
              <a:buFont typeface="Wingdings" panose="05000000000000000000" pitchFamily="2" charset="2"/>
              <a:buChar char="Ø"/>
              <a:tabLst>
                <a:tab pos="400050" algn="l"/>
              </a:tabLst>
            </a:pPr>
            <a:r>
              <a:rPr lang="en-US" altLang="en-US" sz="2400" b="1" dirty="0" smtClean="0">
                <a:solidFill>
                  <a:schemeClr val="tx1"/>
                </a:solidFill>
              </a:rPr>
              <a:t>What </a:t>
            </a:r>
            <a:r>
              <a:rPr lang="en-US" altLang="en-US" sz="2400" b="1" dirty="0">
                <a:solidFill>
                  <a:schemeClr val="tx1"/>
                </a:solidFill>
              </a:rPr>
              <a:t>is 1 take-away to help you work on … towards building more effective leadership skills</a:t>
            </a:r>
          </a:p>
          <a:p>
            <a:pPr marL="1257300" lvl="2" indent="-457200">
              <a:spcBef>
                <a:spcPts val="1800"/>
              </a:spcBef>
              <a:buClr>
                <a:schemeClr val="tx1"/>
              </a:buClr>
              <a:buFont typeface="Arial" panose="020B0604020202020204" pitchFamily="34" charset="0"/>
              <a:buChar char="•"/>
              <a:tabLst>
                <a:tab pos="400050" algn="l"/>
              </a:tabLst>
            </a:pPr>
            <a:endParaRPr lang="en-US" altLang="en-US" sz="2000" i="1" dirty="0" smtClean="0">
              <a:solidFill>
                <a:schemeClr val="tx1"/>
              </a:solidFill>
            </a:endParaRPr>
          </a:p>
          <a:p>
            <a:pPr marL="457200" indent="-457200" eaLnBrk="1" hangingPunct="1">
              <a:lnSpc>
                <a:spcPct val="90000"/>
              </a:lnSpc>
              <a:buClr>
                <a:schemeClr val="tx1"/>
              </a:buClr>
              <a:buFont typeface="Wingdings" pitchFamily="2" charset="2"/>
              <a:buChar char="Ø"/>
              <a:tabLst>
                <a:tab pos="400050" algn="l"/>
              </a:tabLst>
            </a:pPr>
            <a:endParaRPr lang="en-US" altLang="en-US" sz="2400" dirty="0" smtClean="0">
              <a:solidFill>
                <a:schemeClr val="tx1"/>
              </a:solidFill>
            </a:endParaRPr>
          </a:p>
          <a:p>
            <a:pPr marL="1257300" lvl="2" indent="-457200">
              <a:lnSpc>
                <a:spcPct val="90000"/>
              </a:lnSpc>
              <a:buClr>
                <a:schemeClr val="tx1"/>
              </a:buClr>
              <a:buFont typeface="Arial" panose="020B0604020202020204" pitchFamily="34" charset="0"/>
              <a:buChar char="•"/>
              <a:tabLst>
                <a:tab pos="400050" algn="l"/>
              </a:tabLst>
            </a:pPr>
            <a:endParaRPr lang="en-US" altLang="en-US" sz="2200" dirty="0" smtClean="0">
              <a:solidFill>
                <a:schemeClr val="tx1"/>
              </a:solidFill>
            </a:endParaRPr>
          </a:p>
          <a:p>
            <a:pPr marL="857250" lvl="1" indent="-457200">
              <a:lnSpc>
                <a:spcPct val="90000"/>
              </a:lnSpc>
              <a:buClr>
                <a:schemeClr val="tx1"/>
              </a:buClr>
              <a:buFont typeface="Arial" panose="020B0604020202020204" pitchFamily="34" charset="0"/>
              <a:buChar char="•"/>
              <a:tabLst>
                <a:tab pos="400050" algn="l"/>
              </a:tabLst>
            </a:pPr>
            <a:endParaRPr lang="en-US" altLang="en-US" sz="2200" dirty="0" smtClean="0">
              <a:solidFill>
                <a:schemeClr val="tx1"/>
              </a:solidFill>
            </a:endParaRPr>
          </a:p>
          <a:p>
            <a:pPr marL="1257300" lvl="2" indent="-457200">
              <a:lnSpc>
                <a:spcPct val="90000"/>
              </a:lnSpc>
              <a:buClr>
                <a:schemeClr val="tx1"/>
              </a:buClr>
              <a:buFont typeface="Arial" panose="020B0604020202020204" pitchFamily="34" charset="0"/>
              <a:buChar char="•"/>
              <a:tabLst>
                <a:tab pos="400050" algn="l"/>
              </a:tabLst>
            </a:pPr>
            <a:endParaRPr lang="en-US" altLang="en-US" sz="1800" dirty="0" smtClean="0">
              <a:solidFill>
                <a:schemeClr val="tx1"/>
              </a:solidFill>
            </a:endParaRPr>
          </a:p>
        </p:txBody>
      </p:sp>
      <p:cxnSp>
        <p:nvCxnSpPr>
          <p:cNvPr id="5" name="Straight Connector 4"/>
          <p:cNvCxnSpPr/>
          <p:nvPr/>
        </p:nvCxnSpPr>
        <p:spPr>
          <a:xfrm>
            <a:off x="451412" y="972265"/>
            <a:ext cx="8171727" cy="347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4100425"/>
      </p:ext>
    </p:extLst>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793750" y="1735138"/>
            <a:ext cx="7772400" cy="1500187"/>
          </a:xfrm>
        </p:spPr>
        <p:txBody>
          <a:bodyPr/>
          <a:lstStyle/>
          <a:p>
            <a:r>
              <a:rPr lang="en-US" sz="2800" b="1" dirty="0" smtClean="0"/>
              <a:t>Leadership Tools:  Communications &amp; Dealing with Conflict</a:t>
            </a:r>
            <a:endParaRPr lang="en-US" sz="2800" b="1" dirty="0"/>
          </a:p>
        </p:txBody>
      </p:sp>
      <p:sp>
        <p:nvSpPr>
          <p:cNvPr id="4" name="Slide Number Placeholder 3"/>
          <p:cNvSpPr>
            <a:spLocks noGrp="1"/>
          </p:cNvSpPr>
          <p:nvPr>
            <p:ph type="sldNum" sz="quarter" idx="4294967295"/>
          </p:nvPr>
        </p:nvSpPr>
        <p:spPr>
          <a:xfrm>
            <a:off x="7010400" y="6356350"/>
            <a:ext cx="2133600" cy="365125"/>
          </a:xfrm>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19</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009054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950" y="465177"/>
            <a:ext cx="8572982" cy="808038"/>
          </a:xfrm>
        </p:spPr>
        <p:txBody>
          <a:bodyPr/>
          <a:lstStyle/>
          <a:p>
            <a:r>
              <a:rPr lang="en-US" sz="3200" b="1" dirty="0">
                <a:solidFill>
                  <a:srgbClr val="003366"/>
                </a:solidFill>
              </a:rPr>
              <a:t>Leading with Influence: Art of Diplomacy </a:t>
            </a:r>
            <a:r>
              <a:rPr lang="en-US" sz="2800" b="1" dirty="0">
                <a:solidFill>
                  <a:srgbClr val="003366"/>
                </a:solidFill>
              </a:rPr>
              <a:t>Strategies, Tools &amp; Tactics for Success </a:t>
            </a:r>
            <a:r>
              <a:rPr lang="en-US" sz="3200" b="1" dirty="0" smtClean="0"/>
              <a:t/>
            </a:r>
            <a:br>
              <a:rPr lang="en-US" sz="3200" b="1" dirty="0" smtClean="0"/>
            </a:br>
            <a:r>
              <a:rPr lang="en-US" sz="3200" b="1" dirty="0" smtClean="0"/>
              <a:t> </a:t>
            </a:r>
            <a:endParaRPr lang="en-US" sz="3200" b="1" dirty="0"/>
          </a:p>
        </p:txBody>
      </p:sp>
      <p:sp>
        <p:nvSpPr>
          <p:cNvPr id="3" name="Content Placeholder 2"/>
          <p:cNvSpPr>
            <a:spLocks noGrp="1"/>
          </p:cNvSpPr>
          <p:nvPr>
            <p:ph idx="1"/>
          </p:nvPr>
        </p:nvSpPr>
        <p:spPr>
          <a:xfrm>
            <a:off x="327950" y="1566441"/>
            <a:ext cx="8458200" cy="5181600"/>
          </a:xfrm>
        </p:spPr>
        <p:txBody>
          <a:bodyPr/>
          <a:lstStyle/>
          <a:p>
            <a:pPr marL="0" indent="0">
              <a:buNone/>
            </a:pPr>
            <a:r>
              <a:rPr lang="en-US" sz="2200" b="1" dirty="0" smtClean="0">
                <a:latin typeface="+mj-lt"/>
              </a:rPr>
              <a:t>Learning</a:t>
            </a:r>
            <a:r>
              <a:rPr lang="en-US" sz="2200" b="1" dirty="0" smtClean="0"/>
              <a:t> Objectives</a:t>
            </a:r>
            <a:r>
              <a:rPr lang="en-US" sz="2000" b="1" dirty="0" smtClean="0"/>
              <a:t>:</a:t>
            </a:r>
          </a:p>
          <a:p>
            <a:pPr lvl="1">
              <a:spcBef>
                <a:spcPts val="1800"/>
              </a:spcBef>
              <a:buFont typeface="Arial" panose="020B0604020202020204" pitchFamily="34" charset="0"/>
              <a:buChar char="•"/>
            </a:pPr>
            <a:r>
              <a:rPr lang="en-US" sz="2000" dirty="0" smtClean="0"/>
              <a:t>Build and enhance your ability to be an effective leader and work well with Leaders by understanding critical leadership essentials</a:t>
            </a:r>
          </a:p>
          <a:p>
            <a:pPr lvl="1">
              <a:spcBef>
                <a:spcPts val="1800"/>
              </a:spcBef>
              <a:buFont typeface="Arial" panose="020B0604020202020204" pitchFamily="34" charset="0"/>
              <a:buChar char="•"/>
            </a:pPr>
            <a:r>
              <a:rPr lang="en-US" sz="2000" dirty="0" smtClean="0"/>
              <a:t>Discover personal leadership style/traits that can work for you</a:t>
            </a:r>
          </a:p>
          <a:p>
            <a:pPr lvl="1">
              <a:spcBef>
                <a:spcPts val="1800"/>
              </a:spcBef>
              <a:buFont typeface="Arial" panose="020B0604020202020204" pitchFamily="34" charset="0"/>
              <a:buChar char="•"/>
            </a:pPr>
            <a:r>
              <a:rPr lang="en-US" sz="2000" dirty="0" smtClean="0"/>
              <a:t>Understand how to apply the “Art of Diplomacy” to effectively lead and drive success</a:t>
            </a:r>
          </a:p>
          <a:p>
            <a:pPr lvl="2">
              <a:spcBef>
                <a:spcPts val="1800"/>
              </a:spcBef>
              <a:buFont typeface="Courier New" panose="02070309020205020404" pitchFamily="49" charset="0"/>
              <a:buChar char="­"/>
            </a:pPr>
            <a:r>
              <a:rPr lang="en-US" sz="2000" dirty="0" smtClean="0"/>
              <a:t>Learning to use the power of influence &amp; persuasion to accomplish goals and objectives.  </a:t>
            </a:r>
            <a:endParaRPr lang="en-US" sz="2000" dirty="0"/>
          </a:p>
        </p:txBody>
      </p:sp>
      <p:cxnSp>
        <p:nvCxnSpPr>
          <p:cNvPr id="5" name="Straight Connector 4"/>
          <p:cNvCxnSpPr/>
          <p:nvPr/>
        </p:nvCxnSpPr>
        <p:spPr>
          <a:xfrm>
            <a:off x="474562" y="1273215"/>
            <a:ext cx="8171727" cy="34724"/>
          </a:xfrm>
          <a:prstGeom prst="line">
            <a:avLst/>
          </a:prstGeom>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5245518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2" name="Rectangle 2"/>
          <p:cNvSpPr>
            <a:spLocks noGrp="1" noChangeArrowheads="1"/>
          </p:cNvSpPr>
          <p:nvPr>
            <p:ph type="title"/>
          </p:nvPr>
        </p:nvSpPr>
        <p:spPr>
          <a:xfrm>
            <a:off x="228600" y="364600"/>
            <a:ext cx="8229600" cy="609600"/>
          </a:xfrm>
        </p:spPr>
        <p:txBody>
          <a:bodyPr/>
          <a:lstStyle/>
          <a:p>
            <a:r>
              <a:rPr lang="en-US" sz="3600" dirty="0">
                <a:latin typeface="Arial" panose="020B0604020202020204" pitchFamily="34" charset="0"/>
                <a:cs typeface="Arial" panose="020B0604020202020204" pitchFamily="34" charset="0"/>
              </a:rPr>
              <a:t>When is the </a:t>
            </a:r>
            <a:r>
              <a:rPr lang="en-US" sz="3600" dirty="0" smtClean="0">
                <a:latin typeface="Arial" panose="020B0604020202020204" pitchFamily="34" charset="0"/>
                <a:cs typeface="Arial" panose="020B0604020202020204" pitchFamily="34" charset="0"/>
              </a:rPr>
              <a:t>Right </a:t>
            </a:r>
            <a:r>
              <a:rPr lang="en-US" sz="3600" dirty="0">
                <a:latin typeface="Arial" panose="020B0604020202020204" pitchFamily="34" charset="0"/>
                <a:cs typeface="Arial" panose="020B0604020202020204" pitchFamily="34" charset="0"/>
              </a:rPr>
              <a:t>T</a:t>
            </a:r>
            <a:r>
              <a:rPr lang="en-US" sz="3600" dirty="0" smtClean="0">
                <a:latin typeface="Arial" panose="020B0604020202020204" pitchFamily="34" charset="0"/>
                <a:cs typeface="Arial" panose="020B0604020202020204" pitchFamily="34" charset="0"/>
              </a:rPr>
              <a:t>ime</a:t>
            </a:r>
            <a:r>
              <a:rPr lang="en-US" sz="3600" dirty="0">
                <a:latin typeface="Arial" panose="020B0604020202020204" pitchFamily="34" charset="0"/>
                <a:cs typeface="Arial" panose="020B0604020202020204" pitchFamily="34" charset="0"/>
              </a:rPr>
              <a:t>?</a:t>
            </a:r>
          </a:p>
        </p:txBody>
      </p:sp>
      <p:sp>
        <p:nvSpPr>
          <p:cNvPr id="844803" name="Rectangle 3"/>
          <p:cNvSpPr>
            <a:spLocks noGrp="1" noChangeArrowheads="1"/>
          </p:cNvSpPr>
          <p:nvPr>
            <p:ph type="body" idx="1"/>
          </p:nvPr>
        </p:nvSpPr>
        <p:spPr/>
        <p:txBody>
          <a:bodyPr/>
          <a:lstStyle/>
          <a:p>
            <a:pPr marL="192088" indent="-192088">
              <a:buFontTx/>
              <a:buNone/>
            </a:pPr>
            <a:r>
              <a:rPr lang="en-US" b="1" dirty="0">
                <a:latin typeface="Arial" panose="020B0604020202020204" pitchFamily="34" charset="0"/>
                <a:cs typeface="Arial" panose="020B0604020202020204" pitchFamily="34" charset="0"/>
              </a:rPr>
              <a:t>Communication </a:t>
            </a:r>
            <a:r>
              <a:rPr lang="en-US" b="1" dirty="0" smtClean="0">
                <a:latin typeface="Arial" panose="020B0604020202020204" pitchFamily="34" charset="0"/>
                <a:cs typeface="Arial" panose="020B0604020202020204" pitchFamily="34" charset="0"/>
              </a:rPr>
              <a:t>begins </a:t>
            </a:r>
            <a:r>
              <a:rPr lang="en-US" b="1" dirty="0">
                <a:latin typeface="Arial" panose="020B0604020202020204" pitchFamily="34" charset="0"/>
                <a:cs typeface="Arial" panose="020B0604020202020204" pitchFamily="34" charset="0"/>
              </a:rPr>
              <a:t>early and is a dynamic process...</a:t>
            </a:r>
          </a:p>
          <a:p>
            <a:pPr marL="192088" indent="-192088"/>
            <a:endParaRPr lang="en-GB" dirty="0"/>
          </a:p>
        </p:txBody>
      </p:sp>
      <p:sp>
        <p:nvSpPr>
          <p:cNvPr id="844804" name="Oval 4"/>
          <p:cNvSpPr>
            <a:spLocks noChangeArrowheads="1"/>
          </p:cNvSpPr>
          <p:nvPr/>
        </p:nvSpPr>
        <p:spPr bwMode="gray">
          <a:xfrm>
            <a:off x="2900638" y="4032250"/>
            <a:ext cx="1955800" cy="376238"/>
          </a:xfrm>
          <a:prstGeom prst="ellipse">
            <a:avLst/>
          </a:prstGeom>
          <a:solidFill>
            <a:srgbClr val="003366">
              <a:alpha val="50000"/>
            </a:srgbClr>
          </a:solidFill>
          <a:ln w="12700">
            <a:solidFill>
              <a:srgbClr val="BA9D68"/>
            </a:solid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05" name="Freeform 5"/>
          <p:cNvSpPr>
            <a:spLocks/>
          </p:cNvSpPr>
          <p:nvPr/>
        </p:nvSpPr>
        <p:spPr bwMode="gray">
          <a:xfrm>
            <a:off x="3476625" y="4552950"/>
            <a:ext cx="3575050" cy="1473200"/>
          </a:xfrm>
          <a:custGeom>
            <a:avLst/>
            <a:gdLst/>
            <a:ahLst/>
            <a:cxnLst>
              <a:cxn ang="0">
                <a:pos x="500" y="0"/>
              </a:cxn>
              <a:cxn ang="0">
                <a:pos x="803" y="359"/>
              </a:cxn>
              <a:cxn ang="0">
                <a:pos x="809" y="460"/>
              </a:cxn>
              <a:cxn ang="0">
                <a:pos x="833" y="548"/>
              </a:cxn>
              <a:cxn ang="0">
                <a:pos x="872" y="635"/>
              </a:cxn>
              <a:cxn ang="0">
                <a:pos x="933" y="718"/>
              </a:cxn>
              <a:cxn ang="0">
                <a:pos x="1010" y="796"/>
              </a:cxn>
              <a:cxn ang="0">
                <a:pos x="1093" y="868"/>
              </a:cxn>
              <a:cxn ang="0">
                <a:pos x="1195" y="932"/>
              </a:cxn>
              <a:cxn ang="0">
                <a:pos x="1317" y="988"/>
              </a:cxn>
              <a:cxn ang="0">
                <a:pos x="1438" y="1032"/>
              </a:cxn>
              <a:cxn ang="0">
                <a:pos x="1571" y="1068"/>
              </a:cxn>
              <a:cxn ang="0">
                <a:pos x="1709" y="1093"/>
              </a:cxn>
              <a:cxn ang="0">
                <a:pos x="1850" y="1109"/>
              </a:cxn>
              <a:cxn ang="0">
                <a:pos x="1995" y="1112"/>
              </a:cxn>
              <a:cxn ang="0">
                <a:pos x="2136" y="1105"/>
              </a:cxn>
              <a:cxn ang="0">
                <a:pos x="2279" y="1086"/>
              </a:cxn>
              <a:cxn ang="0">
                <a:pos x="2414" y="1053"/>
              </a:cxn>
              <a:cxn ang="0">
                <a:pos x="2540" y="1015"/>
              </a:cxn>
              <a:cxn ang="0">
                <a:pos x="2663" y="962"/>
              </a:cxn>
              <a:cxn ang="0">
                <a:pos x="2774" y="904"/>
              </a:cxn>
              <a:cxn ang="0">
                <a:pos x="2869" y="836"/>
              </a:cxn>
              <a:cxn ang="0">
                <a:pos x="2953" y="761"/>
              </a:cxn>
              <a:cxn ang="0">
                <a:pos x="3021" y="684"/>
              </a:cxn>
              <a:cxn ang="0">
                <a:pos x="3071" y="597"/>
              </a:cxn>
              <a:cxn ang="0">
                <a:pos x="3120" y="498"/>
              </a:cxn>
              <a:cxn ang="0">
                <a:pos x="3093" y="602"/>
              </a:cxn>
              <a:cxn ang="0">
                <a:pos x="3050" y="706"/>
              </a:cxn>
              <a:cxn ang="0">
                <a:pos x="2989" y="802"/>
              </a:cxn>
              <a:cxn ang="0">
                <a:pos x="2910" y="897"/>
              </a:cxn>
              <a:cxn ang="0">
                <a:pos x="2819" y="982"/>
              </a:cxn>
              <a:cxn ang="0">
                <a:pos x="2718" y="1063"/>
              </a:cxn>
              <a:cxn ang="0">
                <a:pos x="2603" y="1136"/>
              </a:cxn>
              <a:cxn ang="0">
                <a:pos x="2476" y="1198"/>
              </a:cxn>
              <a:cxn ang="0">
                <a:pos x="2342" y="1254"/>
              </a:cxn>
              <a:cxn ang="0">
                <a:pos x="2200" y="1300"/>
              </a:cxn>
              <a:cxn ang="0">
                <a:pos x="2050" y="1333"/>
              </a:cxn>
              <a:cxn ang="0">
                <a:pos x="1898" y="1354"/>
              </a:cxn>
              <a:cxn ang="0">
                <a:pos x="1743" y="1367"/>
              </a:cxn>
              <a:cxn ang="0">
                <a:pos x="1585" y="1368"/>
              </a:cxn>
              <a:cxn ang="0">
                <a:pos x="1432" y="1359"/>
              </a:cxn>
              <a:cxn ang="0">
                <a:pos x="1279" y="1333"/>
              </a:cxn>
              <a:cxn ang="0">
                <a:pos x="1130" y="1302"/>
              </a:cxn>
              <a:cxn ang="0">
                <a:pos x="986" y="1259"/>
              </a:cxn>
              <a:cxn ang="0">
                <a:pos x="852" y="1205"/>
              </a:cxn>
              <a:cxn ang="0">
                <a:pos x="725" y="1145"/>
              </a:cxn>
              <a:cxn ang="0">
                <a:pos x="610" y="1070"/>
              </a:cxn>
              <a:cxn ang="0">
                <a:pos x="506" y="992"/>
              </a:cxn>
              <a:cxn ang="0">
                <a:pos x="416" y="905"/>
              </a:cxn>
              <a:cxn ang="0">
                <a:pos x="339" y="814"/>
              </a:cxn>
              <a:cxn ang="0">
                <a:pos x="274" y="715"/>
              </a:cxn>
              <a:cxn ang="0">
                <a:pos x="227" y="614"/>
              </a:cxn>
              <a:cxn ang="0">
                <a:pos x="200" y="507"/>
              </a:cxn>
              <a:cxn ang="0">
                <a:pos x="179" y="357"/>
              </a:cxn>
            </a:cxnLst>
            <a:rect l="0" t="0" r="r" b="b"/>
            <a:pathLst>
              <a:path w="3121" h="1371">
                <a:moveTo>
                  <a:pt x="0" y="354"/>
                </a:moveTo>
                <a:lnTo>
                  <a:pt x="500" y="0"/>
                </a:lnTo>
                <a:lnTo>
                  <a:pt x="987" y="359"/>
                </a:lnTo>
                <a:lnTo>
                  <a:pt x="803" y="359"/>
                </a:lnTo>
                <a:lnTo>
                  <a:pt x="802" y="413"/>
                </a:lnTo>
                <a:lnTo>
                  <a:pt x="809" y="460"/>
                </a:lnTo>
                <a:lnTo>
                  <a:pt x="818" y="503"/>
                </a:lnTo>
                <a:lnTo>
                  <a:pt x="833" y="548"/>
                </a:lnTo>
                <a:lnTo>
                  <a:pt x="855" y="593"/>
                </a:lnTo>
                <a:lnTo>
                  <a:pt x="872" y="635"/>
                </a:lnTo>
                <a:lnTo>
                  <a:pt x="901" y="678"/>
                </a:lnTo>
                <a:lnTo>
                  <a:pt x="933" y="718"/>
                </a:lnTo>
                <a:lnTo>
                  <a:pt x="968" y="757"/>
                </a:lnTo>
                <a:lnTo>
                  <a:pt x="1010" y="796"/>
                </a:lnTo>
                <a:lnTo>
                  <a:pt x="1051" y="831"/>
                </a:lnTo>
                <a:lnTo>
                  <a:pt x="1093" y="868"/>
                </a:lnTo>
                <a:lnTo>
                  <a:pt x="1148" y="902"/>
                </a:lnTo>
                <a:lnTo>
                  <a:pt x="1195" y="932"/>
                </a:lnTo>
                <a:lnTo>
                  <a:pt x="1256" y="959"/>
                </a:lnTo>
                <a:lnTo>
                  <a:pt x="1317" y="988"/>
                </a:lnTo>
                <a:lnTo>
                  <a:pt x="1374" y="1010"/>
                </a:lnTo>
                <a:lnTo>
                  <a:pt x="1438" y="1032"/>
                </a:lnTo>
                <a:lnTo>
                  <a:pt x="1501" y="1053"/>
                </a:lnTo>
                <a:lnTo>
                  <a:pt x="1571" y="1068"/>
                </a:lnTo>
                <a:lnTo>
                  <a:pt x="1640" y="1082"/>
                </a:lnTo>
                <a:lnTo>
                  <a:pt x="1709" y="1093"/>
                </a:lnTo>
                <a:lnTo>
                  <a:pt x="1780" y="1101"/>
                </a:lnTo>
                <a:lnTo>
                  <a:pt x="1850" y="1109"/>
                </a:lnTo>
                <a:lnTo>
                  <a:pt x="1920" y="1112"/>
                </a:lnTo>
                <a:lnTo>
                  <a:pt x="1995" y="1112"/>
                </a:lnTo>
                <a:lnTo>
                  <a:pt x="2067" y="1109"/>
                </a:lnTo>
                <a:lnTo>
                  <a:pt x="2136" y="1105"/>
                </a:lnTo>
                <a:lnTo>
                  <a:pt x="2210" y="1095"/>
                </a:lnTo>
                <a:lnTo>
                  <a:pt x="2279" y="1086"/>
                </a:lnTo>
                <a:lnTo>
                  <a:pt x="2345" y="1069"/>
                </a:lnTo>
                <a:lnTo>
                  <a:pt x="2414" y="1053"/>
                </a:lnTo>
                <a:lnTo>
                  <a:pt x="2479" y="1034"/>
                </a:lnTo>
                <a:lnTo>
                  <a:pt x="2540" y="1015"/>
                </a:lnTo>
                <a:lnTo>
                  <a:pt x="2604" y="989"/>
                </a:lnTo>
                <a:lnTo>
                  <a:pt x="2663" y="962"/>
                </a:lnTo>
                <a:lnTo>
                  <a:pt x="2719" y="935"/>
                </a:lnTo>
                <a:lnTo>
                  <a:pt x="2774" y="904"/>
                </a:lnTo>
                <a:lnTo>
                  <a:pt x="2820" y="873"/>
                </a:lnTo>
                <a:lnTo>
                  <a:pt x="2869" y="836"/>
                </a:lnTo>
                <a:lnTo>
                  <a:pt x="2914" y="801"/>
                </a:lnTo>
                <a:lnTo>
                  <a:pt x="2953" y="761"/>
                </a:lnTo>
                <a:lnTo>
                  <a:pt x="2990" y="721"/>
                </a:lnTo>
                <a:lnTo>
                  <a:pt x="3021" y="684"/>
                </a:lnTo>
                <a:lnTo>
                  <a:pt x="3050" y="641"/>
                </a:lnTo>
                <a:lnTo>
                  <a:pt x="3071" y="597"/>
                </a:lnTo>
                <a:lnTo>
                  <a:pt x="3093" y="554"/>
                </a:lnTo>
                <a:lnTo>
                  <a:pt x="3120" y="498"/>
                </a:lnTo>
                <a:lnTo>
                  <a:pt x="3110" y="548"/>
                </a:lnTo>
                <a:lnTo>
                  <a:pt x="3093" y="602"/>
                </a:lnTo>
                <a:lnTo>
                  <a:pt x="3071" y="655"/>
                </a:lnTo>
                <a:lnTo>
                  <a:pt x="3050" y="706"/>
                </a:lnTo>
                <a:lnTo>
                  <a:pt x="3021" y="755"/>
                </a:lnTo>
                <a:lnTo>
                  <a:pt x="2989" y="802"/>
                </a:lnTo>
                <a:lnTo>
                  <a:pt x="2950" y="849"/>
                </a:lnTo>
                <a:lnTo>
                  <a:pt x="2910" y="897"/>
                </a:lnTo>
                <a:lnTo>
                  <a:pt x="2865" y="941"/>
                </a:lnTo>
                <a:lnTo>
                  <a:pt x="2819" y="982"/>
                </a:lnTo>
                <a:lnTo>
                  <a:pt x="2769" y="1024"/>
                </a:lnTo>
                <a:lnTo>
                  <a:pt x="2718" y="1063"/>
                </a:lnTo>
                <a:lnTo>
                  <a:pt x="2662" y="1100"/>
                </a:lnTo>
                <a:lnTo>
                  <a:pt x="2603" y="1136"/>
                </a:lnTo>
                <a:lnTo>
                  <a:pt x="2540" y="1169"/>
                </a:lnTo>
                <a:lnTo>
                  <a:pt x="2476" y="1198"/>
                </a:lnTo>
                <a:lnTo>
                  <a:pt x="2410" y="1228"/>
                </a:lnTo>
                <a:lnTo>
                  <a:pt x="2342" y="1254"/>
                </a:lnTo>
                <a:lnTo>
                  <a:pt x="2271" y="1276"/>
                </a:lnTo>
                <a:lnTo>
                  <a:pt x="2200" y="1300"/>
                </a:lnTo>
                <a:lnTo>
                  <a:pt x="2124" y="1318"/>
                </a:lnTo>
                <a:lnTo>
                  <a:pt x="2050" y="1333"/>
                </a:lnTo>
                <a:lnTo>
                  <a:pt x="1974" y="1344"/>
                </a:lnTo>
                <a:lnTo>
                  <a:pt x="1898" y="1354"/>
                </a:lnTo>
                <a:lnTo>
                  <a:pt x="1820" y="1362"/>
                </a:lnTo>
                <a:lnTo>
                  <a:pt x="1743" y="1367"/>
                </a:lnTo>
                <a:lnTo>
                  <a:pt x="1663" y="1370"/>
                </a:lnTo>
                <a:lnTo>
                  <a:pt x="1585" y="1368"/>
                </a:lnTo>
                <a:lnTo>
                  <a:pt x="1507" y="1365"/>
                </a:lnTo>
                <a:lnTo>
                  <a:pt x="1432" y="1359"/>
                </a:lnTo>
                <a:lnTo>
                  <a:pt x="1354" y="1349"/>
                </a:lnTo>
                <a:lnTo>
                  <a:pt x="1279" y="1333"/>
                </a:lnTo>
                <a:lnTo>
                  <a:pt x="1205" y="1323"/>
                </a:lnTo>
                <a:lnTo>
                  <a:pt x="1130" y="1302"/>
                </a:lnTo>
                <a:lnTo>
                  <a:pt x="1056" y="1282"/>
                </a:lnTo>
                <a:lnTo>
                  <a:pt x="986" y="1259"/>
                </a:lnTo>
                <a:lnTo>
                  <a:pt x="916" y="1234"/>
                </a:lnTo>
                <a:lnTo>
                  <a:pt x="852" y="1205"/>
                </a:lnTo>
                <a:lnTo>
                  <a:pt x="787" y="1175"/>
                </a:lnTo>
                <a:lnTo>
                  <a:pt x="725" y="1145"/>
                </a:lnTo>
                <a:lnTo>
                  <a:pt x="664" y="1109"/>
                </a:lnTo>
                <a:lnTo>
                  <a:pt x="610" y="1070"/>
                </a:lnTo>
                <a:lnTo>
                  <a:pt x="554" y="1032"/>
                </a:lnTo>
                <a:lnTo>
                  <a:pt x="506" y="992"/>
                </a:lnTo>
                <a:lnTo>
                  <a:pt x="456" y="951"/>
                </a:lnTo>
                <a:lnTo>
                  <a:pt x="416" y="905"/>
                </a:lnTo>
                <a:lnTo>
                  <a:pt x="373" y="861"/>
                </a:lnTo>
                <a:lnTo>
                  <a:pt x="339" y="814"/>
                </a:lnTo>
                <a:lnTo>
                  <a:pt x="303" y="763"/>
                </a:lnTo>
                <a:lnTo>
                  <a:pt x="274" y="715"/>
                </a:lnTo>
                <a:lnTo>
                  <a:pt x="250" y="665"/>
                </a:lnTo>
                <a:lnTo>
                  <a:pt x="227" y="614"/>
                </a:lnTo>
                <a:lnTo>
                  <a:pt x="213" y="560"/>
                </a:lnTo>
                <a:lnTo>
                  <a:pt x="200" y="507"/>
                </a:lnTo>
                <a:lnTo>
                  <a:pt x="190" y="456"/>
                </a:lnTo>
                <a:lnTo>
                  <a:pt x="179" y="357"/>
                </a:lnTo>
                <a:lnTo>
                  <a:pt x="0" y="354"/>
                </a:lnTo>
              </a:path>
            </a:pathLst>
          </a:custGeom>
          <a:solidFill>
            <a:srgbClr val="BA9D68"/>
          </a:solidFill>
          <a:ln w="12700" cap="rnd" cmpd="sng">
            <a:noFill/>
            <a:prstDash val="solid"/>
            <a:round/>
            <a:headEnd/>
            <a:tailEnd/>
          </a:ln>
          <a:effectLst/>
        </p:spPr>
        <p:txBody>
          <a:bodyPr/>
          <a:lstStyle/>
          <a:p>
            <a:pPr eaLnBrk="0" hangingPunct="0"/>
            <a:endParaRPr lang="en-US" sz="2400" dirty="0">
              <a:solidFill>
                <a:srgbClr val="000000"/>
              </a:solidFill>
              <a:latin typeface="Times New Roman" pitchFamily="18" charset="0"/>
              <a:cs typeface="Arial" charset="0"/>
            </a:endParaRPr>
          </a:p>
        </p:txBody>
      </p:sp>
      <p:sp>
        <p:nvSpPr>
          <p:cNvPr id="844806" name="Freeform 6"/>
          <p:cNvSpPr>
            <a:spLocks/>
          </p:cNvSpPr>
          <p:nvPr/>
        </p:nvSpPr>
        <p:spPr bwMode="gray">
          <a:xfrm>
            <a:off x="3922713" y="2708275"/>
            <a:ext cx="3760787" cy="1422400"/>
          </a:xfrm>
          <a:custGeom>
            <a:avLst/>
            <a:gdLst/>
            <a:ahLst/>
            <a:cxnLst>
              <a:cxn ang="0">
                <a:pos x="2707" y="1306"/>
              </a:cxn>
              <a:cxn ang="0">
                <a:pos x="2394" y="962"/>
              </a:cxn>
              <a:cxn ang="0">
                <a:pos x="2388" y="868"/>
              </a:cxn>
              <a:cxn ang="0">
                <a:pos x="2364" y="783"/>
              </a:cxn>
              <a:cxn ang="0">
                <a:pos x="2320" y="699"/>
              </a:cxn>
              <a:cxn ang="0">
                <a:pos x="2258" y="621"/>
              </a:cxn>
              <a:cxn ang="0">
                <a:pos x="2179" y="546"/>
              </a:cxn>
              <a:cxn ang="0">
                <a:pos x="2091" y="477"/>
              </a:cxn>
              <a:cxn ang="0">
                <a:pos x="1988" y="417"/>
              </a:cxn>
              <a:cxn ang="0">
                <a:pos x="1864" y="365"/>
              </a:cxn>
              <a:cxn ang="0">
                <a:pos x="1734" y="321"/>
              </a:cxn>
              <a:cxn ang="0">
                <a:pos x="1600" y="285"/>
              </a:cxn>
              <a:cxn ang="0">
                <a:pos x="1458" y="262"/>
              </a:cxn>
              <a:cxn ang="0">
                <a:pos x="1309" y="248"/>
              </a:cxn>
              <a:cxn ang="0">
                <a:pos x="1160" y="245"/>
              </a:cxn>
              <a:cxn ang="0">
                <a:pos x="1013" y="252"/>
              </a:cxn>
              <a:cxn ang="0">
                <a:pos x="867" y="270"/>
              </a:cxn>
              <a:cxn ang="0">
                <a:pos x="726" y="301"/>
              </a:cxn>
              <a:cxn ang="0">
                <a:pos x="594" y="338"/>
              </a:cxn>
              <a:cxn ang="0">
                <a:pos x="469" y="388"/>
              </a:cxn>
              <a:cxn ang="0">
                <a:pos x="355" y="442"/>
              </a:cxn>
              <a:cxn ang="0">
                <a:pos x="255" y="509"/>
              </a:cxn>
              <a:cxn ang="0">
                <a:pos x="169" y="579"/>
              </a:cxn>
              <a:cxn ang="0">
                <a:pos x="99" y="653"/>
              </a:cxn>
              <a:cxn ang="0">
                <a:pos x="46" y="735"/>
              </a:cxn>
              <a:cxn ang="0">
                <a:pos x="0" y="830"/>
              </a:cxn>
              <a:cxn ang="0">
                <a:pos x="22" y="730"/>
              </a:cxn>
              <a:cxn ang="0">
                <a:pos x="69" y="633"/>
              </a:cxn>
              <a:cxn ang="0">
                <a:pos x="131" y="541"/>
              </a:cxn>
              <a:cxn ang="0">
                <a:pos x="213" y="450"/>
              </a:cxn>
              <a:cxn ang="0">
                <a:pos x="306" y="368"/>
              </a:cxn>
              <a:cxn ang="0">
                <a:pos x="411" y="291"/>
              </a:cxn>
              <a:cxn ang="0">
                <a:pos x="530" y="222"/>
              </a:cxn>
              <a:cxn ang="0">
                <a:pos x="661" y="163"/>
              </a:cxn>
              <a:cxn ang="0">
                <a:pos x="799" y="111"/>
              </a:cxn>
              <a:cxn ang="0">
                <a:pos x="948" y="65"/>
              </a:cxn>
              <a:cxn ang="0">
                <a:pos x="1101" y="35"/>
              </a:cxn>
              <a:cxn ang="0">
                <a:pos x="1263" y="13"/>
              </a:cxn>
              <a:cxn ang="0">
                <a:pos x="1422" y="2"/>
              </a:cxn>
              <a:cxn ang="0">
                <a:pos x="1584" y="1"/>
              </a:cxn>
              <a:cxn ang="0">
                <a:pos x="1742" y="9"/>
              </a:cxn>
              <a:cxn ang="0">
                <a:pos x="1902" y="31"/>
              </a:cxn>
              <a:cxn ang="0">
                <a:pos x="2053" y="64"/>
              </a:cxn>
              <a:cxn ang="0">
                <a:pos x="2205" y="105"/>
              </a:cxn>
              <a:cxn ang="0">
                <a:pos x="2345" y="157"/>
              </a:cxn>
              <a:cxn ang="0">
                <a:pos x="2473" y="215"/>
              </a:cxn>
              <a:cxn ang="0">
                <a:pos x="2597" y="284"/>
              </a:cxn>
              <a:cxn ang="0">
                <a:pos x="2702" y="360"/>
              </a:cxn>
              <a:cxn ang="0">
                <a:pos x="2794" y="442"/>
              </a:cxn>
              <a:cxn ang="0">
                <a:pos x="2875" y="530"/>
              </a:cxn>
              <a:cxn ang="0">
                <a:pos x="2942" y="624"/>
              </a:cxn>
              <a:cxn ang="0">
                <a:pos x="2990" y="720"/>
              </a:cxn>
              <a:cxn ang="0">
                <a:pos x="3018" y="821"/>
              </a:cxn>
              <a:cxn ang="0">
                <a:pos x="3042" y="966"/>
              </a:cxn>
            </a:cxnLst>
            <a:rect l="0" t="0" r="r" b="b"/>
            <a:pathLst>
              <a:path w="3230" h="1307">
                <a:moveTo>
                  <a:pt x="3229" y="966"/>
                </a:moveTo>
                <a:lnTo>
                  <a:pt x="2707" y="1306"/>
                </a:lnTo>
                <a:lnTo>
                  <a:pt x="2202" y="962"/>
                </a:lnTo>
                <a:lnTo>
                  <a:pt x="2394" y="962"/>
                </a:lnTo>
                <a:lnTo>
                  <a:pt x="2394" y="911"/>
                </a:lnTo>
                <a:lnTo>
                  <a:pt x="2388" y="868"/>
                </a:lnTo>
                <a:lnTo>
                  <a:pt x="2379" y="826"/>
                </a:lnTo>
                <a:lnTo>
                  <a:pt x="2364" y="783"/>
                </a:lnTo>
                <a:lnTo>
                  <a:pt x="2340" y="741"/>
                </a:lnTo>
                <a:lnTo>
                  <a:pt x="2320" y="699"/>
                </a:lnTo>
                <a:lnTo>
                  <a:pt x="2291" y="660"/>
                </a:lnTo>
                <a:lnTo>
                  <a:pt x="2258" y="621"/>
                </a:lnTo>
                <a:lnTo>
                  <a:pt x="2224" y="584"/>
                </a:lnTo>
                <a:lnTo>
                  <a:pt x="2179" y="546"/>
                </a:lnTo>
                <a:lnTo>
                  <a:pt x="2135" y="511"/>
                </a:lnTo>
                <a:lnTo>
                  <a:pt x="2091" y="477"/>
                </a:lnTo>
                <a:lnTo>
                  <a:pt x="2038" y="446"/>
                </a:lnTo>
                <a:lnTo>
                  <a:pt x="1988" y="417"/>
                </a:lnTo>
                <a:lnTo>
                  <a:pt x="1926" y="390"/>
                </a:lnTo>
                <a:lnTo>
                  <a:pt x="1864" y="365"/>
                </a:lnTo>
                <a:lnTo>
                  <a:pt x="1802" y="342"/>
                </a:lnTo>
                <a:lnTo>
                  <a:pt x="1734" y="321"/>
                </a:lnTo>
                <a:lnTo>
                  <a:pt x="1672" y="302"/>
                </a:lnTo>
                <a:lnTo>
                  <a:pt x="1600" y="285"/>
                </a:lnTo>
                <a:lnTo>
                  <a:pt x="1529" y="272"/>
                </a:lnTo>
                <a:lnTo>
                  <a:pt x="1458" y="262"/>
                </a:lnTo>
                <a:lnTo>
                  <a:pt x="1383" y="255"/>
                </a:lnTo>
                <a:lnTo>
                  <a:pt x="1309" y="248"/>
                </a:lnTo>
                <a:lnTo>
                  <a:pt x="1236" y="245"/>
                </a:lnTo>
                <a:lnTo>
                  <a:pt x="1160" y="245"/>
                </a:lnTo>
                <a:lnTo>
                  <a:pt x="1085" y="248"/>
                </a:lnTo>
                <a:lnTo>
                  <a:pt x="1013" y="252"/>
                </a:lnTo>
                <a:lnTo>
                  <a:pt x="938" y="261"/>
                </a:lnTo>
                <a:lnTo>
                  <a:pt x="867" y="270"/>
                </a:lnTo>
                <a:lnTo>
                  <a:pt x="798" y="285"/>
                </a:lnTo>
                <a:lnTo>
                  <a:pt x="726" y="301"/>
                </a:lnTo>
                <a:lnTo>
                  <a:pt x="658" y="320"/>
                </a:lnTo>
                <a:lnTo>
                  <a:pt x="594" y="338"/>
                </a:lnTo>
                <a:lnTo>
                  <a:pt x="529" y="361"/>
                </a:lnTo>
                <a:lnTo>
                  <a:pt x="469" y="388"/>
                </a:lnTo>
                <a:lnTo>
                  <a:pt x="411" y="414"/>
                </a:lnTo>
                <a:lnTo>
                  <a:pt x="355" y="442"/>
                </a:lnTo>
                <a:lnTo>
                  <a:pt x="306" y="474"/>
                </a:lnTo>
                <a:lnTo>
                  <a:pt x="255" y="509"/>
                </a:lnTo>
                <a:lnTo>
                  <a:pt x="209" y="541"/>
                </a:lnTo>
                <a:lnTo>
                  <a:pt x="169" y="579"/>
                </a:lnTo>
                <a:lnTo>
                  <a:pt x="129" y="615"/>
                </a:lnTo>
                <a:lnTo>
                  <a:pt x="99" y="653"/>
                </a:lnTo>
                <a:lnTo>
                  <a:pt x="67" y="694"/>
                </a:lnTo>
                <a:lnTo>
                  <a:pt x="46" y="735"/>
                </a:lnTo>
                <a:lnTo>
                  <a:pt x="22" y="777"/>
                </a:lnTo>
                <a:lnTo>
                  <a:pt x="0" y="830"/>
                </a:lnTo>
                <a:lnTo>
                  <a:pt x="6" y="781"/>
                </a:lnTo>
                <a:lnTo>
                  <a:pt x="22" y="730"/>
                </a:lnTo>
                <a:lnTo>
                  <a:pt x="46" y="683"/>
                </a:lnTo>
                <a:lnTo>
                  <a:pt x="69" y="633"/>
                </a:lnTo>
                <a:lnTo>
                  <a:pt x="99" y="586"/>
                </a:lnTo>
                <a:lnTo>
                  <a:pt x="131" y="541"/>
                </a:lnTo>
                <a:lnTo>
                  <a:pt x="169" y="495"/>
                </a:lnTo>
                <a:lnTo>
                  <a:pt x="213" y="450"/>
                </a:lnTo>
                <a:lnTo>
                  <a:pt x="260" y="408"/>
                </a:lnTo>
                <a:lnTo>
                  <a:pt x="306" y="368"/>
                </a:lnTo>
                <a:lnTo>
                  <a:pt x="359" y="330"/>
                </a:lnTo>
                <a:lnTo>
                  <a:pt x="411" y="291"/>
                </a:lnTo>
                <a:lnTo>
                  <a:pt x="469" y="255"/>
                </a:lnTo>
                <a:lnTo>
                  <a:pt x="530" y="222"/>
                </a:lnTo>
                <a:lnTo>
                  <a:pt x="595" y="188"/>
                </a:lnTo>
                <a:lnTo>
                  <a:pt x="661" y="163"/>
                </a:lnTo>
                <a:lnTo>
                  <a:pt x="730" y="135"/>
                </a:lnTo>
                <a:lnTo>
                  <a:pt x="799" y="111"/>
                </a:lnTo>
                <a:lnTo>
                  <a:pt x="872" y="88"/>
                </a:lnTo>
                <a:lnTo>
                  <a:pt x="948" y="65"/>
                </a:lnTo>
                <a:lnTo>
                  <a:pt x="1025" y="49"/>
                </a:lnTo>
                <a:lnTo>
                  <a:pt x="1101" y="35"/>
                </a:lnTo>
                <a:lnTo>
                  <a:pt x="1181" y="22"/>
                </a:lnTo>
                <a:lnTo>
                  <a:pt x="1263" y="13"/>
                </a:lnTo>
                <a:lnTo>
                  <a:pt x="1341" y="6"/>
                </a:lnTo>
                <a:lnTo>
                  <a:pt x="1422" y="2"/>
                </a:lnTo>
                <a:lnTo>
                  <a:pt x="1503" y="0"/>
                </a:lnTo>
                <a:lnTo>
                  <a:pt x="1584" y="1"/>
                </a:lnTo>
                <a:lnTo>
                  <a:pt x="1664" y="6"/>
                </a:lnTo>
                <a:lnTo>
                  <a:pt x="1742" y="9"/>
                </a:lnTo>
                <a:lnTo>
                  <a:pt x="1824" y="21"/>
                </a:lnTo>
                <a:lnTo>
                  <a:pt x="1902" y="31"/>
                </a:lnTo>
                <a:lnTo>
                  <a:pt x="1979" y="45"/>
                </a:lnTo>
                <a:lnTo>
                  <a:pt x="2053" y="64"/>
                </a:lnTo>
                <a:lnTo>
                  <a:pt x="2133" y="82"/>
                </a:lnTo>
                <a:lnTo>
                  <a:pt x="2205" y="105"/>
                </a:lnTo>
                <a:lnTo>
                  <a:pt x="2276" y="129"/>
                </a:lnTo>
                <a:lnTo>
                  <a:pt x="2345" y="157"/>
                </a:lnTo>
                <a:lnTo>
                  <a:pt x="2410" y="185"/>
                </a:lnTo>
                <a:lnTo>
                  <a:pt x="2473" y="215"/>
                </a:lnTo>
                <a:lnTo>
                  <a:pt x="2537" y="248"/>
                </a:lnTo>
                <a:lnTo>
                  <a:pt x="2597" y="284"/>
                </a:lnTo>
                <a:lnTo>
                  <a:pt x="2650" y="321"/>
                </a:lnTo>
                <a:lnTo>
                  <a:pt x="2702" y="360"/>
                </a:lnTo>
                <a:lnTo>
                  <a:pt x="2751" y="400"/>
                </a:lnTo>
                <a:lnTo>
                  <a:pt x="2794" y="442"/>
                </a:lnTo>
                <a:lnTo>
                  <a:pt x="2837" y="485"/>
                </a:lnTo>
                <a:lnTo>
                  <a:pt x="2875" y="530"/>
                </a:lnTo>
                <a:lnTo>
                  <a:pt x="2912" y="576"/>
                </a:lnTo>
                <a:lnTo>
                  <a:pt x="2942" y="624"/>
                </a:lnTo>
                <a:lnTo>
                  <a:pt x="2965" y="670"/>
                </a:lnTo>
                <a:lnTo>
                  <a:pt x="2990" y="720"/>
                </a:lnTo>
                <a:lnTo>
                  <a:pt x="3005" y="770"/>
                </a:lnTo>
                <a:lnTo>
                  <a:pt x="3018" y="821"/>
                </a:lnTo>
                <a:lnTo>
                  <a:pt x="3028" y="869"/>
                </a:lnTo>
                <a:lnTo>
                  <a:pt x="3042" y="966"/>
                </a:lnTo>
                <a:lnTo>
                  <a:pt x="3229" y="966"/>
                </a:lnTo>
              </a:path>
            </a:pathLst>
          </a:custGeom>
          <a:solidFill>
            <a:srgbClr val="BA9D68"/>
          </a:solidFill>
          <a:ln w="12700" cap="rnd" cmpd="sng">
            <a:noFill/>
            <a:prstDash val="solid"/>
            <a:round/>
            <a:headEnd/>
            <a:tailEnd/>
          </a:ln>
          <a:effectLst/>
        </p:spPr>
        <p:txBody>
          <a:bodyPr/>
          <a:lstStyle/>
          <a:p>
            <a:pPr eaLnBrk="0" hangingPunct="0"/>
            <a:endParaRPr lang="en-US" sz="2400" dirty="0">
              <a:solidFill>
                <a:srgbClr val="000000"/>
              </a:solidFill>
              <a:latin typeface="Times New Roman" pitchFamily="18" charset="0"/>
              <a:cs typeface="Arial" charset="0"/>
            </a:endParaRPr>
          </a:p>
        </p:txBody>
      </p:sp>
      <p:sp>
        <p:nvSpPr>
          <p:cNvPr id="844807" name="Oval 7"/>
          <p:cNvSpPr>
            <a:spLocks noChangeArrowheads="1"/>
          </p:cNvSpPr>
          <p:nvPr/>
        </p:nvSpPr>
        <p:spPr bwMode="gray">
          <a:xfrm>
            <a:off x="6355550" y="4135438"/>
            <a:ext cx="1955800" cy="398462"/>
          </a:xfrm>
          <a:prstGeom prst="ellipse">
            <a:avLst/>
          </a:prstGeom>
          <a:solidFill>
            <a:srgbClr val="003366">
              <a:alpha val="50000"/>
            </a:srgbClr>
          </a:solidFill>
          <a:ln w="12700">
            <a:solidFill>
              <a:srgbClr val="BA9D68"/>
            </a:solid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08" name="AutoShape 8"/>
          <p:cNvSpPr>
            <a:spLocks noChangeArrowheads="1"/>
          </p:cNvSpPr>
          <p:nvPr/>
        </p:nvSpPr>
        <p:spPr bwMode="gray">
          <a:xfrm>
            <a:off x="6396038" y="4008438"/>
            <a:ext cx="1817687" cy="430212"/>
          </a:xfrm>
          <a:prstGeom prst="roundRect">
            <a:avLst>
              <a:gd name="adj" fmla="val 0"/>
            </a:avLst>
          </a:prstGeom>
          <a:noFill/>
          <a:ln w="9525">
            <a:no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09" name="Oval 9"/>
          <p:cNvSpPr>
            <a:spLocks noChangeArrowheads="1"/>
          </p:cNvSpPr>
          <p:nvPr/>
        </p:nvSpPr>
        <p:spPr bwMode="gray">
          <a:xfrm>
            <a:off x="6373813" y="4570413"/>
            <a:ext cx="1892300" cy="508000"/>
          </a:xfrm>
          <a:prstGeom prst="ellipse">
            <a:avLst/>
          </a:prstGeom>
          <a:solidFill>
            <a:schemeClr val="folHlink">
              <a:alpha val="50000"/>
            </a:schemeClr>
          </a:solidFill>
          <a:ln w="12700">
            <a:solidFill>
              <a:srgbClr val="BA9D68"/>
            </a:solid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10" name="Oval 10"/>
          <p:cNvSpPr>
            <a:spLocks noChangeArrowheads="1"/>
          </p:cNvSpPr>
          <p:nvPr/>
        </p:nvSpPr>
        <p:spPr bwMode="gray">
          <a:xfrm>
            <a:off x="2830513" y="3597275"/>
            <a:ext cx="1957387" cy="365125"/>
          </a:xfrm>
          <a:prstGeom prst="ellipse">
            <a:avLst/>
          </a:prstGeom>
          <a:solidFill>
            <a:srgbClr val="003366">
              <a:alpha val="50000"/>
            </a:srgbClr>
          </a:solidFill>
          <a:ln w="12700">
            <a:solidFill>
              <a:srgbClr val="BA9D68"/>
            </a:solidFill>
            <a:round/>
            <a:headEnd/>
            <a:tailEnd/>
          </a:ln>
          <a:effectLst/>
        </p:spPr>
        <p:txBody>
          <a:bodyPr wrap="none" anchor="ctr"/>
          <a:lstStyle/>
          <a:p>
            <a:pPr eaLnBrk="0" hangingPunct="0"/>
            <a:endParaRPr lang="en-US" sz="2400" dirty="0">
              <a:solidFill>
                <a:schemeClr val="bg1">
                  <a:lumMod val="50000"/>
                </a:schemeClr>
              </a:solidFill>
              <a:latin typeface="Times New Roman" pitchFamily="18" charset="0"/>
              <a:cs typeface="Arial" charset="0"/>
            </a:endParaRPr>
          </a:p>
        </p:txBody>
      </p:sp>
      <p:sp>
        <p:nvSpPr>
          <p:cNvPr id="844811" name="AutoShape 11"/>
          <p:cNvSpPr>
            <a:spLocks noChangeArrowheads="1"/>
          </p:cNvSpPr>
          <p:nvPr/>
        </p:nvSpPr>
        <p:spPr bwMode="gray">
          <a:xfrm>
            <a:off x="3319463" y="3230563"/>
            <a:ext cx="1020762" cy="427037"/>
          </a:xfrm>
          <a:prstGeom prst="roundRect">
            <a:avLst>
              <a:gd name="adj" fmla="val 0"/>
            </a:avLst>
          </a:prstGeom>
          <a:noFill/>
          <a:ln w="9525">
            <a:no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12" name="AutoShape 12"/>
          <p:cNvSpPr>
            <a:spLocks noChangeArrowheads="1"/>
          </p:cNvSpPr>
          <p:nvPr/>
        </p:nvSpPr>
        <p:spPr bwMode="gray">
          <a:xfrm>
            <a:off x="3560763" y="3865563"/>
            <a:ext cx="1212850" cy="428625"/>
          </a:xfrm>
          <a:prstGeom prst="roundRect">
            <a:avLst>
              <a:gd name="adj" fmla="val 0"/>
            </a:avLst>
          </a:prstGeom>
          <a:noFill/>
          <a:ln w="9525">
            <a:no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13" name="AutoShape 13"/>
          <p:cNvSpPr>
            <a:spLocks noChangeArrowheads="1"/>
          </p:cNvSpPr>
          <p:nvPr/>
        </p:nvSpPr>
        <p:spPr bwMode="gray">
          <a:xfrm>
            <a:off x="4927600" y="5751513"/>
            <a:ext cx="979488" cy="430212"/>
          </a:xfrm>
          <a:prstGeom prst="roundRect">
            <a:avLst>
              <a:gd name="adj" fmla="val 0"/>
            </a:avLst>
          </a:prstGeom>
          <a:noFill/>
          <a:ln w="9525">
            <a:noFill/>
            <a:round/>
            <a:headEnd/>
            <a:tailEnd/>
          </a:ln>
          <a:effectLst/>
        </p:spPr>
        <p:txBody>
          <a:bodyPr wrap="none" anchor="ctr"/>
          <a:lstStyle/>
          <a:p>
            <a:pPr eaLnBrk="0" hangingPunct="0"/>
            <a:endParaRPr lang="en-US" sz="2400" dirty="0">
              <a:solidFill>
                <a:srgbClr val="000000"/>
              </a:solidFill>
              <a:latin typeface="Times New Roman" pitchFamily="18" charset="0"/>
              <a:cs typeface="Arial" charset="0"/>
            </a:endParaRPr>
          </a:p>
        </p:txBody>
      </p:sp>
      <p:sp>
        <p:nvSpPr>
          <p:cNvPr id="844814" name="Rectangle 14"/>
          <p:cNvSpPr>
            <a:spLocks noChangeArrowheads="1"/>
          </p:cNvSpPr>
          <p:nvPr/>
        </p:nvSpPr>
        <p:spPr bwMode="gray">
          <a:xfrm>
            <a:off x="6212150" y="3966500"/>
            <a:ext cx="2119313" cy="711200"/>
          </a:xfrm>
          <a:prstGeom prst="rect">
            <a:avLst/>
          </a:prstGeom>
          <a:noFill/>
          <a:ln w="9525">
            <a:noFill/>
            <a:miter lim="800000"/>
            <a:headEnd/>
            <a:tailEnd/>
          </a:ln>
          <a:effectLst/>
        </p:spPr>
        <p:txBody>
          <a:bodyPr lIns="0" tIns="0" rIns="0" bIns="0" anchor="ctr"/>
          <a:lstStyle/>
          <a:p>
            <a:pPr algn="ctr" defTabSz="457200" eaLnBrk="0" hangingPunct="0"/>
            <a:r>
              <a:rPr lang="en-US" sz="1400" b="1" dirty="0">
                <a:solidFill>
                  <a:srgbClr val="000000"/>
                </a:solidFill>
                <a:cs typeface="Arial" charset="0"/>
              </a:rPr>
              <a:t>Key Audiences</a:t>
            </a:r>
          </a:p>
        </p:txBody>
      </p:sp>
      <p:sp>
        <p:nvSpPr>
          <p:cNvPr id="844815" name="Rectangle 15"/>
          <p:cNvSpPr>
            <a:spLocks noChangeArrowheads="1"/>
          </p:cNvSpPr>
          <p:nvPr/>
        </p:nvSpPr>
        <p:spPr bwMode="gray">
          <a:xfrm>
            <a:off x="6473825" y="4543425"/>
            <a:ext cx="1689100" cy="588963"/>
          </a:xfrm>
          <a:prstGeom prst="rect">
            <a:avLst/>
          </a:prstGeom>
          <a:noFill/>
          <a:ln w="9525">
            <a:noFill/>
            <a:miter lim="800000"/>
            <a:headEnd/>
            <a:tailEnd/>
          </a:ln>
          <a:effectLst/>
        </p:spPr>
        <p:txBody>
          <a:bodyPr lIns="0" tIns="0" rIns="0" bIns="0" anchor="ctr"/>
          <a:lstStyle/>
          <a:p>
            <a:pPr algn="ctr" defTabSz="457200" eaLnBrk="0" hangingPunct="0"/>
            <a:r>
              <a:rPr lang="en-US" sz="1400" b="1" dirty="0">
                <a:solidFill>
                  <a:srgbClr val="000000"/>
                </a:solidFill>
                <a:cs typeface="Arial" charset="0"/>
              </a:rPr>
              <a:t>Measurement / Feedback</a:t>
            </a:r>
          </a:p>
        </p:txBody>
      </p:sp>
      <p:sp>
        <p:nvSpPr>
          <p:cNvPr id="844816" name="Rectangle 16"/>
          <p:cNvSpPr>
            <a:spLocks noChangeArrowheads="1"/>
          </p:cNvSpPr>
          <p:nvPr/>
        </p:nvSpPr>
        <p:spPr bwMode="gray">
          <a:xfrm>
            <a:off x="3106738" y="3357563"/>
            <a:ext cx="1435100" cy="522287"/>
          </a:xfrm>
          <a:prstGeom prst="rect">
            <a:avLst/>
          </a:prstGeom>
          <a:noFill/>
          <a:ln w="9525">
            <a:noFill/>
            <a:miter lim="800000"/>
            <a:headEnd/>
            <a:tailEnd/>
          </a:ln>
          <a:effectLst/>
        </p:spPr>
        <p:txBody>
          <a:bodyPr lIns="0" tIns="0" rIns="0" bIns="0" anchor="b"/>
          <a:lstStyle/>
          <a:p>
            <a:pPr algn="ctr" defTabSz="457200" eaLnBrk="0" hangingPunct="0"/>
            <a:r>
              <a:rPr lang="en-US" sz="1400" b="1" dirty="0">
                <a:solidFill>
                  <a:srgbClr val="000000"/>
                </a:solidFill>
                <a:cs typeface="Arial" charset="0"/>
              </a:rPr>
              <a:t>Message</a:t>
            </a:r>
          </a:p>
        </p:txBody>
      </p:sp>
      <p:sp>
        <p:nvSpPr>
          <p:cNvPr id="844817" name="Rectangle 17"/>
          <p:cNvSpPr>
            <a:spLocks noChangeArrowheads="1"/>
          </p:cNvSpPr>
          <p:nvPr/>
        </p:nvSpPr>
        <p:spPr bwMode="gray">
          <a:xfrm>
            <a:off x="3560763" y="3875088"/>
            <a:ext cx="1439862" cy="457200"/>
          </a:xfrm>
          <a:prstGeom prst="rect">
            <a:avLst/>
          </a:prstGeom>
          <a:noFill/>
          <a:ln w="9525">
            <a:noFill/>
            <a:miter lim="800000"/>
            <a:headEnd/>
            <a:tailEnd/>
          </a:ln>
          <a:effectLst/>
        </p:spPr>
        <p:txBody>
          <a:bodyPr lIns="0" tIns="0" rIns="0" bIns="0" anchor="b"/>
          <a:lstStyle/>
          <a:p>
            <a:pPr defTabSz="457200" eaLnBrk="0" hangingPunct="0"/>
            <a:r>
              <a:rPr lang="en-US" sz="1400" b="1" dirty="0">
                <a:solidFill>
                  <a:srgbClr val="000000"/>
                </a:solidFill>
                <a:cs typeface="Arial" charset="0"/>
              </a:rPr>
              <a:t>Messenger</a:t>
            </a:r>
          </a:p>
        </p:txBody>
      </p:sp>
      <p:sp>
        <p:nvSpPr>
          <p:cNvPr id="844818" name="Rectangle 18"/>
          <p:cNvSpPr>
            <a:spLocks noChangeArrowheads="1"/>
          </p:cNvSpPr>
          <p:nvPr/>
        </p:nvSpPr>
        <p:spPr bwMode="gray">
          <a:xfrm>
            <a:off x="4649788" y="5472113"/>
            <a:ext cx="1417637" cy="677862"/>
          </a:xfrm>
          <a:prstGeom prst="rect">
            <a:avLst/>
          </a:prstGeom>
          <a:noFill/>
          <a:ln w="9525">
            <a:noFill/>
            <a:miter lim="800000"/>
            <a:headEnd/>
            <a:tailEnd/>
          </a:ln>
          <a:effectLst/>
        </p:spPr>
        <p:txBody>
          <a:bodyPr lIns="0" tIns="0" rIns="0" bIns="0" anchor="ctr"/>
          <a:lstStyle/>
          <a:p>
            <a:pPr defTabSz="457200" eaLnBrk="0" hangingPunct="0"/>
            <a:r>
              <a:rPr lang="en-US" sz="2000" b="1" dirty="0">
                <a:solidFill>
                  <a:srgbClr val="FFFFFF"/>
                </a:solidFill>
                <a:cs typeface="Arial" charset="0"/>
              </a:rPr>
              <a:t>Vehicles</a:t>
            </a:r>
          </a:p>
        </p:txBody>
      </p:sp>
      <p:sp>
        <p:nvSpPr>
          <p:cNvPr id="844819" name="Rectangle 19"/>
          <p:cNvSpPr>
            <a:spLocks noChangeArrowheads="1"/>
          </p:cNvSpPr>
          <p:nvPr/>
        </p:nvSpPr>
        <p:spPr bwMode="gray">
          <a:xfrm>
            <a:off x="5162550" y="2633663"/>
            <a:ext cx="1417638" cy="449262"/>
          </a:xfrm>
          <a:prstGeom prst="rect">
            <a:avLst/>
          </a:prstGeom>
          <a:noFill/>
          <a:ln w="9525">
            <a:noFill/>
            <a:miter lim="800000"/>
            <a:headEnd/>
            <a:tailEnd/>
          </a:ln>
          <a:effectLst/>
        </p:spPr>
        <p:txBody>
          <a:bodyPr lIns="0" tIns="0" rIns="0" bIns="0" anchor="ctr"/>
          <a:lstStyle/>
          <a:p>
            <a:pPr algn="ctr" defTabSz="457200" eaLnBrk="0" hangingPunct="0"/>
            <a:r>
              <a:rPr lang="en-US" sz="2000" b="1" dirty="0">
                <a:solidFill>
                  <a:srgbClr val="FFFFFF"/>
                </a:solidFill>
                <a:cs typeface="Arial" charset="0"/>
              </a:rPr>
              <a:t>Vehicles</a:t>
            </a:r>
          </a:p>
        </p:txBody>
      </p:sp>
      <p:sp>
        <p:nvSpPr>
          <p:cNvPr id="844820" name="AutoShape 20"/>
          <p:cNvSpPr>
            <a:spLocks noChangeArrowheads="1"/>
          </p:cNvSpPr>
          <p:nvPr/>
        </p:nvSpPr>
        <p:spPr bwMode="gray">
          <a:xfrm>
            <a:off x="1143000" y="3241675"/>
            <a:ext cx="1787525" cy="1863725"/>
          </a:xfrm>
          <a:prstGeom prst="homePlate">
            <a:avLst>
              <a:gd name="adj" fmla="val 46116"/>
            </a:avLst>
          </a:prstGeom>
          <a:solidFill>
            <a:srgbClr val="BA9D68"/>
          </a:solidFill>
          <a:ln w="57150">
            <a:noFill/>
            <a:miter lim="800000"/>
            <a:headEnd/>
            <a:tailEnd/>
          </a:ln>
          <a:effectLst/>
        </p:spPr>
        <p:txBody>
          <a:bodyPr lIns="0" tIns="0" rIns="0" bIns="0" anchor="ctr"/>
          <a:lstStyle/>
          <a:p>
            <a:pPr algn="ctr" eaLnBrk="0" hangingPunct="0"/>
            <a:r>
              <a:rPr lang="en-GB" sz="1600" b="1" dirty="0" smtClean="0">
                <a:solidFill>
                  <a:srgbClr val="000000"/>
                </a:solidFill>
                <a:cs typeface="Arial" charset="0"/>
              </a:rPr>
              <a:t>Need </a:t>
            </a:r>
          </a:p>
          <a:p>
            <a:pPr algn="ctr" eaLnBrk="0" hangingPunct="0"/>
            <a:r>
              <a:rPr lang="en-GB" sz="1600" b="1" dirty="0" smtClean="0">
                <a:solidFill>
                  <a:srgbClr val="000000"/>
                </a:solidFill>
                <a:cs typeface="Arial" charset="0"/>
              </a:rPr>
              <a:t>Identified</a:t>
            </a:r>
            <a:endParaRPr lang="en-GB" sz="1600" b="1" dirty="0">
              <a:solidFill>
                <a:srgbClr val="000000"/>
              </a:solidFill>
              <a:cs typeface="Arial" charset="0"/>
            </a:endParaRPr>
          </a:p>
        </p:txBody>
      </p:sp>
      <p:sp>
        <p:nvSpPr>
          <p:cNvPr id="844821" name="Rectangle 21"/>
          <p:cNvSpPr>
            <a:spLocks noChangeArrowheads="1"/>
          </p:cNvSpPr>
          <p:nvPr/>
        </p:nvSpPr>
        <p:spPr bwMode="gray">
          <a:xfrm>
            <a:off x="4906963" y="3241675"/>
            <a:ext cx="1447800" cy="2308324"/>
          </a:xfrm>
          <a:prstGeom prst="rect">
            <a:avLst/>
          </a:prstGeom>
          <a:solidFill>
            <a:srgbClr val="BA9D68"/>
          </a:solidFill>
          <a:ln w="12700">
            <a:noFill/>
            <a:miter lim="800000"/>
            <a:headEnd/>
            <a:tailEnd/>
          </a:ln>
          <a:effectLst/>
        </p:spPr>
        <p:txBody>
          <a:bodyPr>
            <a:spAutoFit/>
          </a:bodyPr>
          <a:lstStyle/>
          <a:p>
            <a:pPr algn="ctr" eaLnBrk="0" hangingPunct="0"/>
            <a:r>
              <a:rPr lang="en-US" sz="1200" b="1" i="1" dirty="0">
                <a:solidFill>
                  <a:srgbClr val="000000"/>
                </a:solidFill>
                <a:cs typeface="Arial" charset="0"/>
              </a:rPr>
              <a:t>Vehicles, key messages, audiences and feedback mechanisms must be managed as a system rather than as a random, disconnected process</a:t>
            </a:r>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20</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80553456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lstStyle/>
          <a:p>
            <a:r>
              <a:rPr lang="en-US" dirty="0" smtClean="0"/>
              <a:t>Communications Lessons from Leaders </a:t>
            </a:r>
            <a:endParaRPr lang="en-US" dirty="0"/>
          </a:p>
        </p:txBody>
      </p:sp>
      <p:sp>
        <p:nvSpPr>
          <p:cNvPr id="3" name="Content Placeholder 2"/>
          <p:cNvSpPr>
            <a:spLocks noGrp="1"/>
          </p:cNvSpPr>
          <p:nvPr>
            <p:ph idx="1"/>
          </p:nvPr>
        </p:nvSpPr>
        <p:spPr>
          <a:xfrm>
            <a:off x="114300" y="1528763"/>
            <a:ext cx="8572500" cy="5456237"/>
          </a:xfrm>
        </p:spPr>
        <p:txBody>
          <a:bodyPr/>
          <a:lstStyle/>
          <a:p>
            <a:pPr marL="0" indent="0">
              <a:buNone/>
            </a:pPr>
            <a:r>
              <a:rPr lang="en-US" sz="2000" i="1" dirty="0"/>
              <a:t>"</a:t>
            </a:r>
            <a:r>
              <a:rPr lang="en-US" sz="2000" b="1" i="1" dirty="0"/>
              <a:t>The single biggest problem in communication is the illusion that it has taken place." </a:t>
            </a:r>
            <a:r>
              <a:rPr lang="en-US" sz="2000" b="1" i="1" dirty="0" smtClean="0"/>
              <a:t> </a:t>
            </a:r>
            <a:r>
              <a:rPr lang="en-US" sz="1400" dirty="0" smtClean="0"/>
              <a:t>George Bernard Shaw </a:t>
            </a:r>
          </a:p>
          <a:p>
            <a:pPr marL="0" indent="0">
              <a:buNone/>
            </a:pPr>
            <a:r>
              <a:rPr lang="en-US" sz="1800" b="1" dirty="0" smtClean="0">
                <a:latin typeface="Arial" panose="020B0604020202020204" pitchFamily="34" charset="0"/>
                <a:cs typeface="Arial" panose="020B0604020202020204" pitchFamily="34" charset="0"/>
              </a:rPr>
              <a:t>1</a:t>
            </a:r>
            <a:r>
              <a:rPr lang="en-US" sz="1800" b="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Be clear and concise.</a:t>
            </a:r>
            <a:r>
              <a:rPr lang="en-US" sz="2000" dirty="0">
                <a:latin typeface="Arial" panose="020B0604020202020204" pitchFamily="34" charset="0"/>
                <a:cs typeface="Arial" panose="020B0604020202020204" pitchFamily="34" charset="0"/>
              </a:rPr>
              <a:t> </a:t>
            </a:r>
          </a:p>
          <a:p>
            <a:pPr marL="0" indent="0">
              <a:spcBef>
                <a:spcPts val="0"/>
              </a:spcBef>
              <a:buNone/>
            </a:pPr>
            <a:r>
              <a:rPr lang="en-US" sz="1800" dirty="0">
                <a:latin typeface="Arial" panose="020B0604020202020204" pitchFamily="34" charset="0"/>
                <a:cs typeface="Arial" panose="020B0604020202020204" pitchFamily="34" charset="0"/>
              </a:rPr>
              <a:t>Overwriting and using technical jargon will lead to confusion and misunderstanding. </a:t>
            </a:r>
            <a:r>
              <a:rPr lang="en-US" sz="1800" dirty="0" smtClean="0">
                <a:latin typeface="Arial" panose="020B0604020202020204" pitchFamily="34" charset="0"/>
                <a:cs typeface="Arial" panose="020B0604020202020204" pitchFamily="34" charset="0"/>
              </a:rPr>
              <a:t> Talk in “mere mortal terms”</a:t>
            </a:r>
          </a:p>
          <a:p>
            <a:pPr marL="0" indent="0">
              <a:spcBef>
                <a:spcPts val="1200"/>
              </a:spcBef>
              <a:spcAft>
                <a:spcPts val="1800"/>
              </a:spcAft>
              <a:buNone/>
            </a:pPr>
            <a:r>
              <a:rPr lang="en-US" sz="2000" b="1" dirty="0" smtClean="0">
                <a:latin typeface="Arial" panose="020B0604020202020204" pitchFamily="34" charset="0"/>
                <a:cs typeface="Arial" panose="020B0604020202020204" pitchFamily="34" charset="0"/>
              </a:rPr>
              <a:t>2</a:t>
            </a:r>
            <a:r>
              <a:rPr lang="en-US" sz="2000" b="1" dirty="0">
                <a:latin typeface="Arial" panose="020B0604020202020204" pitchFamily="34" charset="0"/>
                <a:cs typeface="Arial" panose="020B0604020202020204" pitchFamily="34" charset="0"/>
              </a:rPr>
              <a:t>. Set the tone at the top.</a:t>
            </a: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Leaders </a:t>
            </a:r>
            <a:r>
              <a:rPr lang="en-US" sz="1800" dirty="0">
                <a:latin typeface="Arial" panose="020B0604020202020204" pitchFamily="34" charset="0"/>
                <a:cs typeface="Arial" panose="020B0604020202020204" pitchFamily="34" charset="0"/>
              </a:rPr>
              <a:t>need to set the tone. They need to be visible and accessible, and they need to understand that there's a correlation between strategic employee communication and the achievement of organizational </a:t>
            </a:r>
            <a:r>
              <a:rPr lang="en-US" sz="1800" dirty="0" smtClean="0">
                <a:latin typeface="Arial" panose="020B0604020202020204" pitchFamily="34" charset="0"/>
                <a:cs typeface="Arial" panose="020B0604020202020204" pitchFamily="34" charset="0"/>
              </a:rPr>
              <a:t>goals.</a:t>
            </a:r>
          </a:p>
          <a:p>
            <a:pPr marL="0" indent="0">
              <a:spcBef>
                <a:spcPts val="600"/>
              </a:spcBef>
              <a:buNone/>
            </a:pPr>
            <a:r>
              <a:rPr lang="en-US" sz="2000" b="1" dirty="0" smtClean="0">
                <a:latin typeface="Arial" panose="020B0604020202020204" pitchFamily="34" charset="0"/>
                <a:cs typeface="Arial" panose="020B0604020202020204" pitchFamily="34" charset="0"/>
              </a:rPr>
              <a:t>3</a:t>
            </a:r>
            <a:r>
              <a:rPr lang="en-US" sz="2000" b="1" dirty="0">
                <a:latin typeface="Arial" panose="020B0604020202020204" pitchFamily="34" charset="0"/>
                <a:cs typeface="Arial" panose="020B0604020202020204" pitchFamily="34" charset="0"/>
              </a:rPr>
              <a:t>. Understand your employees</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a:t>
            </a:r>
            <a:br>
              <a:rPr lang="en-US" sz="1800" dirty="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You </a:t>
            </a:r>
            <a:r>
              <a:rPr lang="en-US" sz="1800" dirty="0">
                <a:latin typeface="Arial" panose="020B0604020202020204" pitchFamily="34" charset="0"/>
                <a:cs typeface="Arial" panose="020B0604020202020204" pitchFamily="34" charset="0"/>
              </a:rPr>
              <a:t>may need to communicate differently with different audiences. For </a:t>
            </a:r>
            <a:r>
              <a:rPr lang="en-US" sz="1800" dirty="0" smtClean="0">
                <a:latin typeface="Arial" panose="020B0604020202020204" pitchFamily="34" charset="0"/>
                <a:cs typeface="Arial" panose="020B0604020202020204" pitchFamily="34" charset="0"/>
              </a:rPr>
              <a:t>those who </a:t>
            </a:r>
            <a:r>
              <a:rPr lang="en-US" sz="1800" dirty="0">
                <a:latin typeface="Arial" panose="020B0604020202020204" pitchFamily="34" charset="0"/>
                <a:cs typeface="Arial" panose="020B0604020202020204" pitchFamily="34" charset="0"/>
              </a:rPr>
              <a:t>don't use computers at work, email is ineffective. To determine your employees' needs and perceptions, consider surveying them regularly: Are they getting the information they need?</a:t>
            </a:r>
          </a:p>
          <a:p>
            <a:pPr marL="0" indent="0">
              <a:buNone/>
            </a:pPr>
            <a:endParaRPr lang="en-US"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342885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lstStyle/>
          <a:p>
            <a:r>
              <a:rPr lang="en-US" dirty="0" smtClean="0"/>
              <a:t>Communications Lessons from Leaders </a:t>
            </a:r>
            <a:endParaRPr lang="en-US" dirty="0"/>
          </a:p>
        </p:txBody>
      </p:sp>
      <p:sp>
        <p:nvSpPr>
          <p:cNvPr id="3" name="Content Placeholder 2"/>
          <p:cNvSpPr>
            <a:spLocks noGrp="1"/>
          </p:cNvSpPr>
          <p:nvPr>
            <p:ph idx="1"/>
          </p:nvPr>
        </p:nvSpPr>
        <p:spPr>
          <a:xfrm>
            <a:off x="114300" y="1600200"/>
            <a:ext cx="8572500" cy="4756150"/>
          </a:xfrm>
        </p:spPr>
        <p:txBody>
          <a:bodyPr/>
          <a:lstStyle/>
          <a:p>
            <a:pPr marL="0" indent="0">
              <a:buNone/>
            </a:pPr>
            <a:r>
              <a:rPr lang="en-US" sz="2000" b="1" dirty="0">
                <a:latin typeface="Arial" panose="020B0604020202020204" pitchFamily="34" charset="0"/>
                <a:cs typeface="Arial" panose="020B0604020202020204" pitchFamily="34" charset="0"/>
              </a:rPr>
              <a:t>4. Use many channels.</a:t>
            </a:r>
            <a:r>
              <a:rPr lang="en-US" sz="20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Most people need to hear or see a message multiple times, in multiple ways, to understand it completely. Distribute your messages electronically, in writing, face to face, and at forums and meetings. Your message should be consistent across all these channels. </a:t>
            </a:r>
            <a:endParaRPr lang="en-US" sz="1600" dirty="0" smtClean="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5. Provide context. </a:t>
            </a:r>
            <a:endParaRPr lang="en-US" sz="2000"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Employees need to hear information at multiple levels. Provide context (what external factors are at play?); explain strategy (why did we decide to respond this way?); and make it personal (how will this affect me?). </a:t>
            </a:r>
          </a:p>
          <a:p>
            <a:pPr marL="0" indent="0">
              <a:buNone/>
            </a:pPr>
            <a:endParaRPr lang="en-US" sz="1600" dirty="0">
              <a:latin typeface="Arial" panose="020B0604020202020204" pitchFamily="34" charset="0"/>
              <a:cs typeface="Arial" panose="020B0604020202020204" pitchFamily="34" charset="0"/>
            </a:endParaRPr>
          </a:p>
          <a:p>
            <a:pPr marL="0" indent="0">
              <a:spcBef>
                <a:spcPts val="1200"/>
              </a:spcBef>
              <a:spcAft>
                <a:spcPts val="1200"/>
              </a:spcAft>
              <a:buNone/>
            </a:pPr>
            <a:r>
              <a:rPr lang="en-US" sz="2000" b="1" dirty="0">
                <a:latin typeface="Arial" panose="020B0604020202020204" pitchFamily="34" charset="0"/>
                <a:cs typeface="Arial" panose="020B0604020202020204" pitchFamily="34" charset="0"/>
              </a:rPr>
              <a:t>6. Be timely: Notify employees </a:t>
            </a:r>
            <a:r>
              <a:rPr lang="en-US" sz="2000" b="1" dirty="0" smtClean="0">
                <a:latin typeface="Arial" panose="020B0604020202020204" pitchFamily="34" charset="0"/>
                <a:cs typeface="Arial" panose="020B0604020202020204" pitchFamily="34" charset="0"/>
              </a:rPr>
              <a:t>and colleagues first</a:t>
            </a:r>
            <a:r>
              <a:rPr lang="en-US" sz="2000" b="1"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When </a:t>
            </a:r>
            <a:r>
              <a:rPr lang="en-US" sz="1600" dirty="0">
                <a:latin typeface="Arial" panose="020B0604020202020204" pitchFamily="34" charset="0"/>
                <a:cs typeface="Arial" panose="020B0604020202020204" pitchFamily="34" charset="0"/>
              </a:rPr>
              <a:t>you prioritize your communications, always think of your internal people first. Your employees should hear it from you before they hear it from anyone else; they shouldn't be surprised by a media report. </a:t>
            </a:r>
          </a:p>
          <a:p>
            <a:pPr marL="0" indent="0">
              <a:buNone/>
            </a:pPr>
            <a:endParaRPr lang="en-US"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22</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6770184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lstStyle/>
          <a:p>
            <a:r>
              <a:rPr lang="en-US" dirty="0" smtClean="0"/>
              <a:t>Communications Lessons from Leaders </a:t>
            </a:r>
            <a:endParaRPr lang="en-US" dirty="0"/>
          </a:p>
        </p:txBody>
      </p:sp>
      <p:sp>
        <p:nvSpPr>
          <p:cNvPr id="3" name="Content Placeholder 2"/>
          <p:cNvSpPr>
            <a:spLocks noGrp="1"/>
          </p:cNvSpPr>
          <p:nvPr>
            <p:ph idx="1"/>
          </p:nvPr>
        </p:nvSpPr>
        <p:spPr>
          <a:xfrm>
            <a:off x="257175" y="1600200"/>
            <a:ext cx="8572500" cy="5121275"/>
          </a:xfrm>
        </p:spPr>
        <p:txBody>
          <a:bodyPr/>
          <a:lstStyle/>
          <a:p>
            <a:pPr marL="0" indent="0">
              <a:buNone/>
            </a:pPr>
            <a:r>
              <a:rPr lang="en-US" sz="2000" b="1" dirty="0" smtClean="0">
                <a:latin typeface="Arial" panose="020B0604020202020204" pitchFamily="34" charset="0"/>
                <a:cs typeface="Arial" panose="020B0604020202020204" pitchFamily="34" charset="0"/>
              </a:rPr>
              <a:t>7. Be </a:t>
            </a:r>
            <a:r>
              <a:rPr lang="en-US" sz="2000" b="1" dirty="0">
                <a:latin typeface="Arial" panose="020B0604020202020204" pitchFamily="34" charset="0"/>
                <a:cs typeface="Arial" panose="020B0604020202020204" pitchFamily="34" charset="0"/>
              </a:rPr>
              <a:t>forthcoming, and be continuous</a:t>
            </a:r>
            <a:r>
              <a:rPr lang="en-US" sz="1800" b="1" dirty="0"/>
              <a:t>. </a:t>
            </a:r>
          </a:p>
          <a:p>
            <a:pPr marL="0" indent="0">
              <a:buNone/>
            </a:pPr>
            <a:r>
              <a:rPr lang="en-US" sz="1800" dirty="0" smtClean="0"/>
              <a:t>Always </a:t>
            </a:r>
            <a:r>
              <a:rPr lang="en-US" sz="1800" dirty="0"/>
              <a:t>communicate, and communicate both good and bad news. If you are honest and candid in sharing bad news, your good news is more credible. </a:t>
            </a:r>
          </a:p>
          <a:p>
            <a:pPr marL="0" indent="0">
              <a:buNone/>
            </a:pPr>
            <a:r>
              <a:rPr lang="en-US" sz="2000" b="1" dirty="0" smtClean="0">
                <a:latin typeface="Arial" panose="020B0604020202020204" pitchFamily="34" charset="0"/>
                <a:cs typeface="Arial" panose="020B0604020202020204" pitchFamily="34" charset="0"/>
              </a:rPr>
              <a:t>8</a:t>
            </a:r>
            <a:r>
              <a:rPr lang="en-US" sz="2000" b="1" dirty="0">
                <a:latin typeface="Arial" panose="020B0604020202020204" pitchFamily="34" charset="0"/>
                <a:cs typeface="Arial" panose="020B0604020202020204" pitchFamily="34" charset="0"/>
              </a:rPr>
              <a:t>. Match actions with words</a:t>
            </a:r>
            <a:r>
              <a:rPr lang="en-US" sz="1800" dirty="0"/>
              <a:t>. </a:t>
            </a:r>
          </a:p>
          <a:p>
            <a:pPr marL="0" indent="0">
              <a:buNone/>
            </a:pPr>
            <a:r>
              <a:rPr lang="en-US" sz="1800" dirty="0" smtClean="0"/>
              <a:t> </a:t>
            </a:r>
            <a:r>
              <a:rPr lang="en-US" sz="1800" dirty="0"/>
              <a:t>If you say you will address a situation in a certain way, do it. If you don't, you're undermining your credibility. </a:t>
            </a:r>
            <a:endParaRPr lang="en-US" sz="1800" dirty="0" smtClean="0"/>
          </a:p>
          <a:p>
            <a:pPr marL="0" indent="0">
              <a:buNone/>
            </a:pPr>
            <a:r>
              <a:rPr lang="en-US" sz="2000" b="1" dirty="0" smtClean="0">
                <a:latin typeface="Arial" panose="020B0604020202020204" pitchFamily="34" charset="0"/>
                <a:cs typeface="Arial" panose="020B0604020202020204" pitchFamily="34" charset="0"/>
              </a:rPr>
              <a:t>9</a:t>
            </a:r>
            <a:r>
              <a:rPr lang="en-US" sz="2000" b="1" dirty="0">
                <a:latin typeface="Arial" panose="020B0604020202020204" pitchFamily="34" charset="0"/>
                <a:cs typeface="Arial" panose="020B0604020202020204" pitchFamily="34" charset="0"/>
              </a:rPr>
              <a:t>. Emphasize face-to-face communications. </a:t>
            </a:r>
          </a:p>
          <a:p>
            <a:pPr marL="0" indent="0">
              <a:spcBef>
                <a:spcPts val="0"/>
              </a:spcBef>
              <a:buNone/>
            </a:pPr>
            <a:r>
              <a:rPr lang="en-US" sz="1800" dirty="0" smtClean="0"/>
              <a:t>Although </a:t>
            </a:r>
            <a:r>
              <a:rPr lang="en-US" sz="1800" dirty="0"/>
              <a:t>today's employees may be more tech-savvy than ever, nothing beats human interaction. Most employees want to hear news and information from their supervisors. Managers need to be trained in how to communicate, and they need to have the right tools at hand. If you are expecting your managers to help explain a complicated </a:t>
            </a:r>
            <a:r>
              <a:rPr lang="en-US" sz="1800" dirty="0" smtClean="0"/>
              <a:t>change or concept, </a:t>
            </a:r>
            <a:r>
              <a:rPr lang="en-US" sz="1800" dirty="0"/>
              <a:t>you'd better provide </a:t>
            </a:r>
            <a:r>
              <a:rPr lang="en-US" sz="1800" dirty="0" smtClean="0"/>
              <a:t>them </a:t>
            </a:r>
            <a:r>
              <a:rPr lang="en-US" sz="1800" dirty="0"/>
              <a:t>with talking </a:t>
            </a:r>
            <a:r>
              <a:rPr lang="en-US" sz="1800" dirty="0" smtClean="0"/>
              <a:t>points. </a:t>
            </a:r>
            <a:endParaRPr lang="en-US" sz="1800" dirty="0"/>
          </a:p>
          <a:p>
            <a:pPr marL="0" indent="0">
              <a:buNone/>
            </a:pPr>
            <a:endParaRPr lang="en-US"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23</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63514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lstStyle/>
          <a:p>
            <a:r>
              <a:rPr lang="en-US" dirty="0" smtClean="0"/>
              <a:t>Communications Lessons from Leaders </a:t>
            </a:r>
            <a:endParaRPr lang="en-US" dirty="0"/>
          </a:p>
        </p:txBody>
      </p:sp>
      <p:sp>
        <p:nvSpPr>
          <p:cNvPr id="3" name="Content Placeholder 2"/>
          <p:cNvSpPr>
            <a:spLocks noGrp="1"/>
          </p:cNvSpPr>
          <p:nvPr>
            <p:ph idx="1"/>
          </p:nvPr>
        </p:nvSpPr>
        <p:spPr>
          <a:xfrm>
            <a:off x="314324" y="1485896"/>
            <a:ext cx="8372475" cy="4756150"/>
          </a:xfrm>
        </p:spPr>
        <p:txBody>
          <a:bodyPr/>
          <a:lstStyle/>
          <a:p>
            <a:pPr marL="0" indent="0">
              <a:spcAft>
                <a:spcPts val="1200"/>
              </a:spcAft>
              <a:buNone/>
            </a:pPr>
            <a:r>
              <a:rPr lang="en-US" sz="2000" b="1" dirty="0">
                <a:latin typeface="Arial" panose="020B0604020202020204" pitchFamily="34" charset="0"/>
                <a:cs typeface="Arial" panose="020B0604020202020204" pitchFamily="34" charset="0"/>
              </a:rPr>
              <a:t>10. Create an organizational habit for communications.</a:t>
            </a: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You </a:t>
            </a:r>
            <a:r>
              <a:rPr lang="en-US" sz="1800" dirty="0">
                <a:latin typeface="Arial" panose="020B0604020202020204" pitchFamily="34" charset="0"/>
                <a:cs typeface="Arial" panose="020B0604020202020204" pitchFamily="34" charset="0"/>
              </a:rPr>
              <a:t>know you need to communicate about policies; health and safety; benefits; and how a job should be carried out. But remember that you also need to share information about your organization—what our your objectives? How are you performing? What are your plans and prospects? How can employees help? </a:t>
            </a:r>
            <a:endParaRPr lang="en-US" sz="1800" dirty="0" smtClean="0">
              <a:latin typeface="Arial" panose="020B0604020202020204" pitchFamily="34" charset="0"/>
              <a:cs typeface="Arial" panose="020B0604020202020204" pitchFamily="34" charset="0"/>
            </a:endParaRPr>
          </a:p>
          <a:p>
            <a:pPr marL="0" indent="0">
              <a:buNone/>
            </a:pPr>
            <a:r>
              <a:rPr lang="en-US" sz="1800" b="1" dirty="0" smtClean="0">
                <a:latin typeface="Arial" panose="020B0604020202020204" pitchFamily="34" charset="0"/>
                <a:cs typeface="Arial" panose="020B0604020202020204" pitchFamily="34" charset="0"/>
              </a:rPr>
              <a:t>11</a:t>
            </a:r>
            <a:r>
              <a:rPr lang="en-US" sz="1800" b="1" dirty="0">
                <a:latin typeface="Arial" panose="020B0604020202020204" pitchFamily="34" charset="0"/>
                <a:cs typeface="Arial" panose="020B0604020202020204" pitchFamily="34" charset="0"/>
              </a:rPr>
              <a:t>. Plan.</a:t>
            </a:r>
            <a:r>
              <a:rPr lang="en-US" sz="1800" dirty="0">
                <a:latin typeface="Arial" panose="020B0604020202020204" pitchFamily="34" charset="0"/>
                <a:cs typeface="Arial" panose="020B0604020202020204" pitchFamily="34" charset="0"/>
              </a:rPr>
              <a:t> </a:t>
            </a:r>
          </a:p>
          <a:p>
            <a:pPr marL="0" indent="0">
              <a:spcBef>
                <a:spcPts val="0"/>
              </a:spcBef>
              <a:buNone/>
            </a:pPr>
            <a:r>
              <a:rPr lang="en-US" sz="1800" dirty="0">
                <a:latin typeface="Arial" panose="020B0604020202020204" pitchFamily="34" charset="0"/>
                <a:cs typeface="Arial" panose="020B0604020202020204" pitchFamily="34" charset="0"/>
              </a:rPr>
              <a:t>Be systematic and strategic. Have an editorial calendar that spells out what you'll say, and when, where, and how you'll say it. Develop a checklist of what needs to be communicated. </a:t>
            </a:r>
            <a:r>
              <a:rPr lang="en-US" sz="1800" dirty="0" smtClean="0">
                <a:latin typeface="Arial" panose="020B0604020202020204" pitchFamily="34" charset="0"/>
                <a:cs typeface="Arial" panose="020B0604020202020204" pitchFamily="34" charset="0"/>
              </a:rPr>
              <a:t> Use a communication planning template.  </a:t>
            </a:r>
            <a:endParaRPr lang="en-US" sz="1800" dirty="0">
              <a:latin typeface="Arial" panose="020B0604020202020204" pitchFamily="34" charset="0"/>
              <a:cs typeface="Arial" panose="020B0604020202020204" pitchFamily="34" charset="0"/>
            </a:endParaRPr>
          </a:p>
          <a:p>
            <a:pPr marL="0" indent="0">
              <a:spcBef>
                <a:spcPts val="1200"/>
              </a:spcBef>
              <a:spcAft>
                <a:spcPts val="1200"/>
              </a:spcAft>
              <a:buNone/>
            </a:pPr>
            <a:r>
              <a:rPr lang="en-US" sz="1800" b="1" dirty="0">
                <a:latin typeface="Arial" panose="020B0604020202020204" pitchFamily="34" charset="0"/>
                <a:cs typeface="Arial" panose="020B0604020202020204" pitchFamily="34" charset="0"/>
              </a:rPr>
              <a:t>12. Measure effectiveness.</a:t>
            </a:r>
            <a:r>
              <a:rPr lang="en-US" sz="1800" dirty="0">
                <a:latin typeface="Arial" panose="020B0604020202020204" pitchFamily="34" charset="0"/>
                <a:cs typeface="Arial" panose="020B0604020202020204" pitchFamily="34" charset="0"/>
              </a:rPr>
              <a:t> </a:t>
            </a:r>
            <a:br>
              <a:rPr lang="en-US" sz="1800" dirty="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Set </a:t>
            </a:r>
            <a:r>
              <a:rPr lang="en-US" sz="1800" dirty="0">
                <a:latin typeface="Arial" panose="020B0604020202020204" pitchFamily="34" charset="0"/>
                <a:cs typeface="Arial" panose="020B0604020202020204" pitchFamily="34" charset="0"/>
              </a:rPr>
              <a:t>objectives, and be prepared to assess whether you have met them, as well as whether they are employee engagement goals or perception goals. You might want to regularly assess engagement levels and ask employees whether the organization has communicated its strategy well. Do they understand how their daily work helps the organization meet its goals? </a:t>
            </a:r>
          </a:p>
          <a:p>
            <a:pPr marL="0" indent="0">
              <a:buNone/>
            </a:pPr>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24</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0181302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914400"/>
          </a:xfrm>
        </p:spPr>
        <p:txBody>
          <a:bodyPr/>
          <a:lstStyle/>
          <a:p>
            <a:r>
              <a:rPr lang="en-US" dirty="0" smtClean="0"/>
              <a:t>Communications Lessons from Leaders </a:t>
            </a:r>
            <a:endParaRPr lang="en-US" dirty="0"/>
          </a:p>
        </p:txBody>
      </p:sp>
      <p:sp>
        <p:nvSpPr>
          <p:cNvPr id="3" name="Content Placeholder 2"/>
          <p:cNvSpPr>
            <a:spLocks noGrp="1"/>
          </p:cNvSpPr>
          <p:nvPr>
            <p:ph idx="1"/>
          </p:nvPr>
        </p:nvSpPr>
        <p:spPr>
          <a:xfrm>
            <a:off x="114300" y="1600200"/>
            <a:ext cx="8572500" cy="4756150"/>
          </a:xfrm>
        </p:spPr>
        <p:txBody>
          <a:bodyPr/>
          <a:lstStyle/>
          <a:p>
            <a:pPr marL="0" indent="0">
              <a:buNone/>
            </a:pPr>
            <a:r>
              <a:rPr lang="en-US" sz="2000" b="1" dirty="0">
                <a:latin typeface="Arial" panose="020B0604020202020204" pitchFamily="34" charset="0"/>
                <a:cs typeface="Arial" panose="020B0604020202020204" pitchFamily="34" charset="0"/>
              </a:rPr>
              <a:t>13. Facilitate conversation.</a:t>
            </a:r>
            <a:r>
              <a:rPr lang="en-US" sz="2000"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Listen, Listen, Listen</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One-way communication is a thing of the past. Individuals are empowered to talk back, and feeling "listened to" enhances feelings of trust. There are many ways to facilitate two-way communication, including face-to-face meetings; "town hall" meetings; interactive video interviews; Twitter questions; employee surveys; Q&amp;A features on the employee intranet; and anonymous suggestions via email or suggestion boxes. </a:t>
            </a:r>
            <a:endParaRPr lang="en-US" sz="1800" dirty="0" smtClean="0">
              <a:latin typeface="Arial" panose="020B0604020202020204" pitchFamily="34" charset="0"/>
              <a:cs typeface="Arial" panose="020B0604020202020204" pitchFamily="34" charset="0"/>
            </a:endParaRPr>
          </a:p>
          <a:p>
            <a:pPr marL="0" indent="0">
              <a:buNone/>
            </a:pPr>
            <a:r>
              <a:rPr lang="en-US" sz="2000" b="1" dirty="0" smtClean="0">
                <a:latin typeface="Arial" panose="020B0604020202020204" pitchFamily="34" charset="0"/>
                <a:cs typeface="Arial" panose="020B0604020202020204" pitchFamily="34" charset="0"/>
              </a:rPr>
              <a:t>14</a:t>
            </a:r>
            <a:r>
              <a:rPr lang="en-US" sz="2000" b="1" dirty="0">
                <a:latin typeface="Arial" panose="020B0604020202020204" pitchFamily="34" charset="0"/>
                <a:cs typeface="Arial" panose="020B0604020202020204" pitchFamily="34" charset="0"/>
              </a:rPr>
              <a:t>. Be objective.</a:t>
            </a:r>
            <a:r>
              <a:rPr lang="en-US" sz="2000"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Don’t Spin it. </a:t>
            </a:r>
            <a:endParaRPr lang="en-US" sz="2000" b="1"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Don't "spin," or try to dictate or assume how people should feel about the news you're sharing. </a:t>
            </a:r>
          </a:p>
          <a:p>
            <a:pPr marL="0" indent="0">
              <a:buNone/>
            </a:pPr>
            <a:r>
              <a:rPr lang="en-US" sz="2000" b="1" dirty="0">
                <a:latin typeface="Arial" panose="020B0604020202020204" pitchFamily="34" charset="0"/>
                <a:cs typeface="Arial" panose="020B0604020202020204" pitchFamily="34" charset="0"/>
              </a:rPr>
              <a:t>15. Say "thank you" as much as possible.</a:t>
            </a:r>
            <a:r>
              <a:rPr lang="en-US" sz="2000" dirty="0">
                <a:latin typeface="Arial" panose="020B0604020202020204" pitchFamily="34" charset="0"/>
                <a:cs typeface="Arial" panose="020B0604020202020204" pitchFamily="34" charset="0"/>
              </a:rPr>
              <a:t> </a:t>
            </a:r>
          </a:p>
          <a:p>
            <a:pPr marL="0" indent="0">
              <a:buNone/>
            </a:pPr>
            <a:r>
              <a:rPr lang="en-US" sz="1800" dirty="0">
                <a:latin typeface="Arial" panose="020B0604020202020204" pitchFamily="34" charset="0"/>
                <a:cs typeface="Arial" panose="020B0604020202020204" pitchFamily="34" charset="0"/>
              </a:rPr>
              <a:t>If an employee </a:t>
            </a:r>
            <a:r>
              <a:rPr lang="en-US" sz="1800" dirty="0" smtClean="0">
                <a:latin typeface="Arial" panose="020B0604020202020204" pitchFamily="34" charset="0"/>
                <a:cs typeface="Arial" panose="020B0604020202020204" pitchFamily="34" charset="0"/>
              </a:rPr>
              <a:t>or colleague feels </a:t>
            </a:r>
            <a:r>
              <a:rPr lang="en-US" sz="1800" dirty="0">
                <a:latin typeface="Arial" panose="020B0604020202020204" pitchFamily="34" charset="0"/>
                <a:cs typeface="Arial" panose="020B0604020202020204" pitchFamily="34" charset="0"/>
              </a:rPr>
              <a:t>appreciated, </a:t>
            </a:r>
            <a:r>
              <a:rPr lang="en-US" sz="1800" dirty="0" smtClean="0">
                <a:latin typeface="Arial" panose="020B0604020202020204" pitchFamily="34" charset="0"/>
                <a:cs typeface="Arial" panose="020B0604020202020204" pitchFamily="34" charset="0"/>
              </a:rPr>
              <a:t>he/she's </a:t>
            </a:r>
            <a:r>
              <a:rPr lang="en-US" sz="1800" dirty="0">
                <a:latin typeface="Arial" panose="020B0604020202020204" pitchFamily="34" charset="0"/>
                <a:cs typeface="Arial" panose="020B0604020202020204" pitchFamily="34" charset="0"/>
              </a:rPr>
              <a:t>more likely to feel engaged. </a:t>
            </a:r>
          </a:p>
          <a:p>
            <a:pPr marL="0" indent="0">
              <a:buNone/>
            </a:pPr>
            <a:endParaRPr lang="en-US"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25</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1709942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title"/>
          </p:nvPr>
        </p:nvSpPr>
        <p:spPr>
          <a:xfrm>
            <a:off x="304800" y="260430"/>
            <a:ext cx="8229600" cy="609600"/>
          </a:xfrm>
        </p:spPr>
        <p:txBody>
          <a:bodyPr/>
          <a:lstStyle/>
          <a:p>
            <a:r>
              <a:rPr lang="en-US" dirty="0" smtClean="0">
                <a:latin typeface="Arial" panose="020B0604020202020204" pitchFamily="34" charset="0"/>
                <a:cs typeface="Arial" panose="020B0604020202020204" pitchFamily="34" charset="0"/>
              </a:rPr>
              <a:t>Exercise - The </a:t>
            </a:r>
            <a:r>
              <a:rPr lang="en-US" dirty="0">
                <a:latin typeface="Arial" panose="020B0604020202020204" pitchFamily="34" charset="0"/>
                <a:cs typeface="Arial" panose="020B0604020202020204" pitchFamily="34" charset="0"/>
              </a:rPr>
              <a:t>Elevator Speech</a:t>
            </a:r>
          </a:p>
        </p:txBody>
      </p:sp>
      <p:sp>
        <p:nvSpPr>
          <p:cNvPr id="858115" name="Text Box 3"/>
          <p:cNvSpPr txBox="1">
            <a:spLocks noChangeArrowheads="1"/>
          </p:cNvSpPr>
          <p:nvPr/>
        </p:nvSpPr>
        <p:spPr bwMode="auto">
          <a:xfrm>
            <a:off x="609600" y="1524000"/>
            <a:ext cx="7924800" cy="3581237"/>
          </a:xfrm>
          <a:prstGeom prst="rect">
            <a:avLst/>
          </a:prstGeom>
          <a:noFill/>
          <a:ln w="9525" algn="ctr">
            <a:solidFill>
              <a:schemeClr val="tx2"/>
            </a:solidFill>
            <a:miter lim="800000"/>
            <a:headEnd/>
            <a:tailEnd/>
          </a:ln>
          <a:effectLst/>
        </p:spPr>
        <p:txBody>
          <a:bodyPr lIns="45720" rIns="45720">
            <a:spAutoFit/>
          </a:bodyPr>
          <a:lstStyle/>
          <a:p>
            <a:pPr>
              <a:lnSpc>
                <a:spcPct val="94000"/>
              </a:lnSpc>
              <a:spcBef>
                <a:spcPct val="50000"/>
              </a:spcBef>
              <a:buClr>
                <a:srgbClr val="003366"/>
              </a:buClr>
              <a:buFont typeface="Wingdings" pitchFamily="2" charset="2"/>
              <a:buNone/>
            </a:pPr>
            <a:r>
              <a:rPr lang="en-US" sz="2400" b="1" dirty="0">
                <a:solidFill>
                  <a:srgbClr val="000000"/>
                </a:solidFill>
                <a:cs typeface="Arial" charset="0"/>
              </a:rPr>
              <a:t>Develop a compelling and concise “speech” about </a:t>
            </a:r>
            <a:r>
              <a:rPr lang="en-US" sz="2400" b="1" dirty="0" smtClean="0">
                <a:solidFill>
                  <a:srgbClr val="000000"/>
                </a:solidFill>
                <a:cs typeface="Arial" charset="0"/>
              </a:rPr>
              <a:t>Who you are as a Leader ….  </a:t>
            </a:r>
            <a:r>
              <a:rPr lang="en-US" sz="2400" b="1" dirty="0">
                <a:solidFill>
                  <a:srgbClr val="000000"/>
                </a:solidFill>
                <a:cs typeface="Arial" charset="0"/>
              </a:rPr>
              <a:t>including</a:t>
            </a:r>
            <a:r>
              <a:rPr lang="en-US" sz="2400" dirty="0" smtClean="0">
                <a:solidFill>
                  <a:srgbClr val="000000"/>
                </a:solidFill>
                <a:cs typeface="Arial" charset="0"/>
              </a:rPr>
              <a:t>:</a:t>
            </a:r>
          </a:p>
          <a:p>
            <a:pPr marL="800100" lvl="1" indent="-342900">
              <a:lnSpc>
                <a:spcPct val="94000"/>
              </a:lnSpc>
              <a:spcBef>
                <a:spcPct val="50000"/>
              </a:spcBef>
              <a:buClr>
                <a:srgbClr val="003366"/>
              </a:buClr>
              <a:buFont typeface="+mj-lt"/>
              <a:buAutoNum type="arabicPeriod"/>
            </a:pPr>
            <a:r>
              <a:rPr lang="en-US" sz="2000" dirty="0" smtClean="0">
                <a:solidFill>
                  <a:srgbClr val="000000"/>
                </a:solidFill>
                <a:cs typeface="Arial" charset="0"/>
              </a:rPr>
              <a:t>Why is Leadership important  </a:t>
            </a:r>
          </a:p>
          <a:p>
            <a:pPr marL="800100" lvl="1" indent="-342900">
              <a:lnSpc>
                <a:spcPct val="94000"/>
              </a:lnSpc>
              <a:spcBef>
                <a:spcPct val="50000"/>
              </a:spcBef>
              <a:buClr>
                <a:srgbClr val="003366"/>
              </a:buClr>
              <a:buFont typeface="+mj-lt"/>
              <a:buAutoNum type="arabicPeriod"/>
            </a:pPr>
            <a:r>
              <a:rPr lang="en-US" sz="2000" dirty="0" smtClean="0">
                <a:solidFill>
                  <a:srgbClr val="000000"/>
                </a:solidFill>
                <a:cs typeface="Arial" charset="0"/>
              </a:rPr>
              <a:t>Describe your leadership style”  2-3 elements that will be your leadership legacy </a:t>
            </a:r>
          </a:p>
          <a:p>
            <a:pPr marL="800100" lvl="1" indent="-342900">
              <a:lnSpc>
                <a:spcPct val="94000"/>
              </a:lnSpc>
              <a:spcBef>
                <a:spcPct val="50000"/>
              </a:spcBef>
              <a:buClr>
                <a:srgbClr val="003366"/>
              </a:buClr>
              <a:buFont typeface="+mj-lt"/>
              <a:buAutoNum type="arabicPeriod"/>
            </a:pPr>
            <a:r>
              <a:rPr lang="en-US" sz="2000" dirty="0">
                <a:solidFill>
                  <a:srgbClr val="000000"/>
                </a:solidFill>
                <a:cs typeface="Arial" charset="0"/>
              </a:rPr>
              <a:t>What you’ve learned from your </a:t>
            </a:r>
            <a:r>
              <a:rPr lang="en-US" sz="2000" dirty="0" smtClean="0">
                <a:solidFill>
                  <a:srgbClr val="000000"/>
                </a:solidFill>
                <a:cs typeface="Arial" charset="0"/>
              </a:rPr>
              <a:t>experiences: The Good, Bad, &amp; Ugly </a:t>
            </a:r>
            <a:endParaRPr lang="en-US" sz="2000" dirty="0">
              <a:solidFill>
                <a:srgbClr val="000000"/>
              </a:solidFill>
              <a:cs typeface="Arial" charset="0"/>
            </a:endParaRPr>
          </a:p>
          <a:p>
            <a:pPr marL="800100" lvl="1" indent="-342900">
              <a:lnSpc>
                <a:spcPct val="94000"/>
              </a:lnSpc>
              <a:spcBef>
                <a:spcPct val="50000"/>
              </a:spcBef>
              <a:buClr>
                <a:srgbClr val="003366"/>
              </a:buClr>
              <a:buFont typeface="+mj-lt"/>
              <a:buAutoNum type="arabicPeriod"/>
            </a:pPr>
            <a:r>
              <a:rPr lang="en-US" sz="2000" dirty="0" smtClean="0">
                <a:solidFill>
                  <a:srgbClr val="000000"/>
                </a:solidFill>
                <a:cs typeface="Arial" charset="0"/>
              </a:rPr>
              <a:t>How will your Leadership make </a:t>
            </a:r>
            <a:r>
              <a:rPr lang="en-US" sz="2000" dirty="0">
                <a:solidFill>
                  <a:srgbClr val="000000"/>
                </a:solidFill>
                <a:cs typeface="Arial" charset="0"/>
              </a:rPr>
              <a:t>people’s lives </a:t>
            </a:r>
            <a:r>
              <a:rPr lang="en-US" sz="2000" dirty="0" smtClean="0">
                <a:solidFill>
                  <a:srgbClr val="000000"/>
                </a:solidFill>
                <a:cs typeface="Arial" charset="0"/>
              </a:rPr>
              <a:t>better</a:t>
            </a:r>
          </a:p>
          <a:p>
            <a:pPr marL="800100" lvl="1" indent="-342900">
              <a:lnSpc>
                <a:spcPct val="94000"/>
              </a:lnSpc>
              <a:spcBef>
                <a:spcPct val="50000"/>
              </a:spcBef>
              <a:buClr>
                <a:srgbClr val="003366"/>
              </a:buClr>
              <a:buFont typeface="+mj-lt"/>
              <a:buAutoNum type="arabicPeriod"/>
            </a:pPr>
            <a:r>
              <a:rPr lang="en-US" sz="2000" dirty="0" smtClean="0">
                <a:solidFill>
                  <a:srgbClr val="000000"/>
                </a:solidFill>
                <a:cs typeface="Arial" charset="0"/>
              </a:rPr>
              <a:t>Be prepared to present out to the class</a:t>
            </a:r>
            <a:endParaRPr lang="en-US" sz="2000" dirty="0">
              <a:solidFill>
                <a:srgbClr val="000000"/>
              </a:solidFill>
              <a:cs typeface="Arial" charset="0"/>
            </a:endParaRPr>
          </a:p>
        </p:txBody>
      </p:sp>
      <p:sp>
        <p:nvSpPr>
          <p:cNvPr id="858116" name="Text Box 4"/>
          <p:cNvSpPr txBox="1">
            <a:spLocks noChangeArrowheads="1"/>
          </p:cNvSpPr>
          <p:nvPr/>
        </p:nvSpPr>
        <p:spPr bwMode="auto">
          <a:xfrm>
            <a:off x="609601" y="6007260"/>
            <a:ext cx="7924799" cy="613117"/>
          </a:xfrm>
          <a:prstGeom prst="rect">
            <a:avLst/>
          </a:prstGeom>
          <a:solidFill>
            <a:schemeClr val="accent2"/>
          </a:solidFill>
          <a:ln w="9525" algn="ctr">
            <a:solidFill>
              <a:schemeClr val="tx2"/>
            </a:solidFill>
            <a:miter lim="800000"/>
            <a:headEnd/>
            <a:tailEnd/>
          </a:ln>
          <a:effectLst/>
        </p:spPr>
        <p:txBody>
          <a:bodyPr wrap="square" lIns="45720" rIns="45720">
            <a:spAutoFit/>
          </a:bodyPr>
          <a:lstStyle/>
          <a:p>
            <a:pPr marL="192088" indent="-192088">
              <a:lnSpc>
                <a:spcPct val="94000"/>
              </a:lnSpc>
              <a:spcBef>
                <a:spcPct val="50000"/>
              </a:spcBef>
              <a:buClr>
                <a:srgbClr val="003366"/>
              </a:buClr>
              <a:buFont typeface="Wingdings" pitchFamily="2" charset="2"/>
              <a:buNone/>
            </a:pPr>
            <a:r>
              <a:rPr lang="en-US" b="1" dirty="0">
                <a:solidFill>
                  <a:schemeClr val="bg1"/>
                </a:solidFill>
                <a:cs typeface="Arial" charset="0"/>
              </a:rPr>
              <a:t>You’ll need your speech often</a:t>
            </a:r>
            <a:r>
              <a:rPr lang="en-US" b="1" dirty="0" smtClean="0">
                <a:solidFill>
                  <a:schemeClr val="bg1"/>
                </a:solidFill>
                <a:cs typeface="Arial" charset="0"/>
              </a:rPr>
              <a:t>… In </a:t>
            </a:r>
            <a:r>
              <a:rPr lang="en-US" b="1" dirty="0">
                <a:solidFill>
                  <a:schemeClr val="bg1"/>
                </a:solidFill>
                <a:cs typeface="Arial" charset="0"/>
              </a:rPr>
              <a:t>the </a:t>
            </a:r>
            <a:r>
              <a:rPr lang="en-US" b="1" dirty="0" smtClean="0">
                <a:solidFill>
                  <a:schemeClr val="bg1"/>
                </a:solidFill>
                <a:cs typeface="Arial" charset="0"/>
              </a:rPr>
              <a:t>hallway, at meetings  … and maybe </a:t>
            </a:r>
            <a:r>
              <a:rPr lang="en-US" b="1" dirty="0">
                <a:solidFill>
                  <a:schemeClr val="bg1"/>
                </a:solidFill>
                <a:cs typeface="Arial" charset="0"/>
              </a:rPr>
              <a:t>even in an elevator</a:t>
            </a:r>
            <a:r>
              <a:rPr lang="en-US" b="1" dirty="0" smtClean="0">
                <a:solidFill>
                  <a:schemeClr val="bg1"/>
                </a:solidFill>
                <a:cs typeface="Arial" charset="0"/>
              </a:rPr>
              <a:t>…</a:t>
            </a:r>
            <a:endParaRPr lang="en-US" b="1" dirty="0">
              <a:solidFill>
                <a:schemeClr val="bg1"/>
              </a:solidFill>
              <a:cs typeface="Arial" charset="0"/>
            </a:endParaRPr>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26</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88353503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9" name="Rectangle 7"/>
          <p:cNvSpPr>
            <a:spLocks noGrp="1" noChangeArrowheads="1"/>
          </p:cNvSpPr>
          <p:nvPr>
            <p:ph type="title"/>
          </p:nvPr>
        </p:nvSpPr>
        <p:spPr/>
        <p:txBody>
          <a:bodyPr/>
          <a:lstStyle/>
          <a:p>
            <a:r>
              <a:rPr lang="en-US" sz="2800" b="1" dirty="0" smtClean="0"/>
              <a:t>Conflict: Address it head on!   </a:t>
            </a:r>
            <a:endParaRPr lang="en-US" sz="2800" b="1" dirty="0"/>
          </a:p>
        </p:txBody>
      </p:sp>
      <p:sp>
        <p:nvSpPr>
          <p:cNvPr id="182275" name="Rectangle 3"/>
          <p:cNvSpPr>
            <a:spLocks noGrp="1" noChangeArrowheads="1"/>
          </p:cNvSpPr>
          <p:nvPr>
            <p:ph type="body" sz="half" idx="1"/>
          </p:nvPr>
        </p:nvSpPr>
        <p:spPr>
          <a:xfrm>
            <a:off x="1588728" y="1577763"/>
            <a:ext cx="5699125" cy="1455737"/>
          </a:xfrm>
        </p:spPr>
        <p:txBody>
          <a:bodyPr/>
          <a:lstStyle/>
          <a:p>
            <a:pPr marL="0" indent="0" algn="ctr">
              <a:buNone/>
            </a:pPr>
            <a:r>
              <a:rPr lang="en-US" sz="2000" b="1" dirty="0"/>
              <a:t>Resolved = </a:t>
            </a:r>
            <a:r>
              <a:rPr lang="en-US" sz="2000" b="1" dirty="0" smtClean="0"/>
              <a:t>Commitment</a:t>
            </a:r>
            <a:endParaRPr lang="en-US" sz="2000" b="1" dirty="0"/>
          </a:p>
          <a:p>
            <a:pPr marL="0" indent="0" algn="ctr">
              <a:buNone/>
            </a:pPr>
            <a:r>
              <a:rPr lang="en-US" sz="2000" b="1" dirty="0"/>
              <a:t>Unresolved = </a:t>
            </a:r>
            <a:r>
              <a:rPr lang="en-US" sz="2000" b="1" dirty="0" smtClean="0"/>
              <a:t>Conflict, Compliance, Collapse</a:t>
            </a:r>
            <a:endParaRPr lang="en-US" sz="2000" b="1" dirty="0"/>
          </a:p>
          <a:p>
            <a:pPr>
              <a:buFontTx/>
              <a:buNone/>
            </a:pPr>
            <a:endParaRPr lang="en-US" dirty="0"/>
          </a:p>
        </p:txBody>
      </p:sp>
      <p:pic>
        <p:nvPicPr>
          <p:cNvPr id="182280" name="Picture 8" descr="j0149024"/>
          <p:cNvPicPr>
            <a:picLocks noGrp="1" noChangeAspect="1" noChangeArrowheads="1"/>
          </p:cNvPicPr>
          <p:nvPr>
            <p:ph sz="half" idx="2"/>
          </p:nvPr>
        </p:nvPicPr>
        <p:blipFill>
          <a:blip r:embed="rId3" cstate="print">
            <a:lum bright="12000"/>
          </a:blip>
          <a:srcRect/>
          <a:stretch>
            <a:fillRect/>
          </a:stretch>
        </p:blipFill>
        <p:spPr>
          <a:xfrm>
            <a:off x="2543498" y="2576810"/>
            <a:ext cx="3725862" cy="2405063"/>
          </a:xfrm>
          <a:noFill/>
          <a:ln w="19050">
            <a:solidFill>
              <a:schemeClr val="folHlink"/>
            </a:solidFill>
          </a:ln>
        </p:spPr>
      </p:pic>
      <p:sp>
        <p:nvSpPr>
          <p:cNvPr id="2" name="Rectangle 1"/>
          <p:cNvSpPr/>
          <p:nvPr/>
        </p:nvSpPr>
        <p:spPr>
          <a:xfrm>
            <a:off x="1280301" y="5332381"/>
            <a:ext cx="6127845" cy="984885"/>
          </a:xfrm>
          <a:prstGeom prst="rect">
            <a:avLst/>
          </a:prstGeom>
        </p:spPr>
        <p:txBody>
          <a:bodyPr wrap="square">
            <a:spAutoFit/>
          </a:bodyPr>
          <a:lstStyle/>
          <a:p>
            <a:pPr algn="ctr"/>
            <a:r>
              <a:rPr lang="en-US" sz="2000" b="1" i="1" dirty="0">
                <a:solidFill>
                  <a:srgbClr val="2D2D8A"/>
                </a:solidFill>
              </a:rPr>
              <a:t>Ever tried. Ever failed. No matter.</a:t>
            </a:r>
            <a:br>
              <a:rPr lang="en-US" sz="2000" b="1" i="1" dirty="0">
                <a:solidFill>
                  <a:srgbClr val="2D2D8A"/>
                </a:solidFill>
              </a:rPr>
            </a:br>
            <a:r>
              <a:rPr lang="en-US" sz="2000" b="1" i="1" dirty="0">
                <a:solidFill>
                  <a:srgbClr val="2D2D8A"/>
                </a:solidFill>
              </a:rPr>
              <a:t>Try again. Fail again. Fail better”             </a:t>
            </a:r>
            <a:endParaRPr lang="en-US" sz="2000" b="1" i="1" dirty="0" smtClean="0">
              <a:solidFill>
                <a:srgbClr val="2D2D8A"/>
              </a:solidFill>
            </a:endParaRPr>
          </a:p>
          <a:p>
            <a:pPr algn="ctr"/>
            <a:r>
              <a:rPr lang="en-US" b="1" i="1" dirty="0" smtClean="0">
                <a:solidFill>
                  <a:srgbClr val="2D2D8A"/>
                </a:solidFill>
              </a:rPr>
              <a:t>… </a:t>
            </a:r>
            <a:r>
              <a:rPr lang="en-US" sz="1400" b="1" i="1" dirty="0">
                <a:solidFill>
                  <a:srgbClr val="2D2D8A"/>
                </a:solidFill>
              </a:rPr>
              <a:t>Owen Dougan</a:t>
            </a:r>
            <a:endParaRPr lang="en-US" sz="1400" i="1" dirty="0">
              <a:solidFill>
                <a:srgbClr val="2D2D8A"/>
              </a:solidFill>
            </a:endParaRPr>
          </a:p>
        </p:txBody>
      </p:sp>
    </p:spTree>
    <p:extLst>
      <p:ext uri="{BB962C8B-B14F-4D97-AF65-F5344CB8AC3E}">
        <p14:creationId xmlns:p14="http://schemas.microsoft.com/office/powerpoint/2010/main" val="5502444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160361"/>
            <a:ext cx="8458200" cy="808038"/>
          </a:xfrm>
        </p:spPr>
        <p:txBody>
          <a:bodyPr/>
          <a:lstStyle/>
          <a:p>
            <a:r>
              <a:rPr lang="en-US" sz="2800" b="1" dirty="0" smtClean="0"/>
              <a:t>Conflict: </a:t>
            </a:r>
            <a:r>
              <a:rPr lang="en-US" sz="2400" b="1" i="1" dirty="0" smtClean="0"/>
              <a:t>Recognizing  different </a:t>
            </a:r>
            <a:r>
              <a:rPr lang="en-US" sz="2400" b="1" i="1" dirty="0"/>
              <a:t>t</a:t>
            </a:r>
            <a:r>
              <a:rPr lang="en-US" sz="2400" b="1" i="1" dirty="0" smtClean="0"/>
              <a:t>ypes</a:t>
            </a:r>
            <a:endParaRPr lang="en-US" sz="2400" b="1" i="1" dirty="0"/>
          </a:p>
        </p:txBody>
      </p:sp>
      <p:sp>
        <p:nvSpPr>
          <p:cNvPr id="6" name="Content Placeholder 5"/>
          <p:cNvSpPr>
            <a:spLocks noGrp="1"/>
          </p:cNvSpPr>
          <p:nvPr>
            <p:ph sz="half" idx="1"/>
          </p:nvPr>
        </p:nvSpPr>
        <p:spPr>
          <a:xfrm>
            <a:off x="304800" y="1342032"/>
            <a:ext cx="4152900" cy="5181600"/>
          </a:xfrm>
          <a:ln w="19050"/>
        </p:spPr>
        <p:txBody>
          <a:bodyPr/>
          <a:lstStyle/>
          <a:p>
            <a:pPr>
              <a:buNone/>
            </a:pPr>
            <a:r>
              <a:rPr lang="en-US" sz="2000" b="1" dirty="0" smtClean="0"/>
              <a:t>Productive</a:t>
            </a:r>
          </a:p>
          <a:p>
            <a:r>
              <a:rPr lang="en-US" sz="1600" b="1" dirty="0" smtClean="0">
                <a:solidFill>
                  <a:srgbClr val="00AC00"/>
                </a:solidFill>
              </a:rPr>
              <a:t>Cooperative</a:t>
            </a:r>
            <a:r>
              <a:rPr lang="en-US" sz="1600" b="1" dirty="0" smtClean="0"/>
              <a:t> </a:t>
            </a:r>
            <a:r>
              <a:rPr lang="en-US" sz="1600" dirty="0" smtClean="0"/>
              <a:t>Climate</a:t>
            </a:r>
          </a:p>
          <a:p>
            <a:r>
              <a:rPr lang="en-US" sz="1600" dirty="0" smtClean="0"/>
              <a:t>Team members realize disagreements stem form </a:t>
            </a:r>
            <a:r>
              <a:rPr lang="en-US" sz="1600" b="1" dirty="0" smtClean="0">
                <a:solidFill>
                  <a:srgbClr val="00B050"/>
                </a:solidFill>
              </a:rPr>
              <a:t>sincere</a:t>
            </a:r>
            <a:r>
              <a:rPr lang="en-US" sz="1600" dirty="0" smtClean="0"/>
              <a:t> </a:t>
            </a:r>
            <a:r>
              <a:rPr lang="en-US" sz="1600" b="1" dirty="0" smtClean="0">
                <a:solidFill>
                  <a:schemeClr val="accent2">
                    <a:lumMod val="60000"/>
                    <a:lumOff val="40000"/>
                  </a:schemeClr>
                </a:solidFill>
              </a:rPr>
              <a:t>i</a:t>
            </a:r>
            <a:r>
              <a:rPr lang="en-US" sz="1600" b="1" dirty="0" smtClean="0">
                <a:solidFill>
                  <a:srgbClr val="00AC00"/>
                </a:solidFill>
              </a:rPr>
              <a:t>nvolvemen</a:t>
            </a:r>
            <a:r>
              <a:rPr lang="en-US" sz="1600" dirty="0" smtClean="0">
                <a:solidFill>
                  <a:srgbClr val="00AC00"/>
                </a:solidFill>
              </a:rPr>
              <a:t>t</a:t>
            </a:r>
            <a:r>
              <a:rPr lang="en-US" sz="1600" dirty="0" smtClean="0"/>
              <a:t> with a common problem and the belief that the problem can be solved</a:t>
            </a:r>
          </a:p>
          <a:p>
            <a:r>
              <a:rPr lang="en-US" sz="1600" b="1" dirty="0" smtClean="0">
                <a:solidFill>
                  <a:srgbClr val="00AC00"/>
                </a:solidFill>
              </a:rPr>
              <a:t>Commitment to team goals </a:t>
            </a:r>
            <a:r>
              <a:rPr lang="en-US" sz="1600" dirty="0" smtClean="0"/>
              <a:t>– need to accomplish the team mission</a:t>
            </a:r>
          </a:p>
          <a:p>
            <a:r>
              <a:rPr lang="en-US" sz="1600" dirty="0" smtClean="0"/>
              <a:t>Members are supportive of others’ ideas and open to </a:t>
            </a:r>
            <a:r>
              <a:rPr lang="en-US" sz="1600" b="1" dirty="0" smtClean="0">
                <a:solidFill>
                  <a:srgbClr val="00AC00"/>
                </a:solidFill>
              </a:rPr>
              <a:t>considering merits of opinions</a:t>
            </a:r>
            <a:r>
              <a:rPr lang="en-US" sz="1600" dirty="0" smtClean="0"/>
              <a:t> different from their own. </a:t>
            </a:r>
          </a:p>
          <a:p>
            <a:r>
              <a:rPr lang="en-US" sz="1600" b="1" dirty="0" smtClean="0">
                <a:solidFill>
                  <a:srgbClr val="00AC00"/>
                </a:solidFill>
              </a:rPr>
              <a:t>Disagreements </a:t>
            </a:r>
            <a:r>
              <a:rPr lang="en-US" sz="1600" dirty="0" smtClean="0"/>
              <a:t>are confined to issues and </a:t>
            </a:r>
            <a:r>
              <a:rPr lang="en-US" sz="1600" b="1" dirty="0" smtClean="0">
                <a:solidFill>
                  <a:srgbClr val="00AC00"/>
                </a:solidFill>
              </a:rPr>
              <a:t>do not involve personalities</a:t>
            </a:r>
            <a:r>
              <a:rPr lang="en-US" sz="1600" dirty="0" smtClean="0"/>
              <a:t>.</a:t>
            </a:r>
          </a:p>
          <a:p>
            <a:r>
              <a:rPr lang="en-US" sz="1600" dirty="0" smtClean="0"/>
              <a:t>Team members usually are able to </a:t>
            </a:r>
            <a:r>
              <a:rPr lang="en-US" sz="1600" b="1" dirty="0" smtClean="0">
                <a:solidFill>
                  <a:srgbClr val="00AC00"/>
                </a:solidFill>
              </a:rPr>
              <a:t>reach decisions that they are proud </a:t>
            </a:r>
            <a:r>
              <a:rPr lang="en-US" sz="1600" dirty="0" smtClean="0">
                <a:solidFill>
                  <a:schemeClr val="tx2"/>
                </a:solidFill>
              </a:rPr>
              <a:t>of</a:t>
            </a:r>
            <a:r>
              <a:rPr lang="en-US" sz="1600" b="1" dirty="0" smtClean="0">
                <a:solidFill>
                  <a:schemeClr val="accent2">
                    <a:lumMod val="60000"/>
                    <a:lumOff val="40000"/>
                  </a:schemeClr>
                </a:solidFill>
              </a:rPr>
              <a:t> </a:t>
            </a:r>
            <a:r>
              <a:rPr lang="en-US" sz="1600" dirty="0" smtClean="0"/>
              <a:t>and that satisfy the whole team </a:t>
            </a:r>
          </a:p>
          <a:p>
            <a:endParaRPr lang="en-US" sz="1600" dirty="0" smtClean="0"/>
          </a:p>
          <a:p>
            <a:endParaRPr lang="en-US" sz="1600" dirty="0"/>
          </a:p>
        </p:txBody>
      </p:sp>
      <p:sp>
        <p:nvSpPr>
          <p:cNvPr id="7" name="Content Placeholder 6"/>
          <p:cNvSpPr>
            <a:spLocks noGrp="1"/>
          </p:cNvSpPr>
          <p:nvPr>
            <p:ph sz="half" idx="2"/>
          </p:nvPr>
        </p:nvSpPr>
        <p:spPr>
          <a:xfrm>
            <a:off x="4896708" y="1328384"/>
            <a:ext cx="4152900" cy="5181600"/>
          </a:xfrm>
        </p:spPr>
        <p:txBody>
          <a:bodyPr/>
          <a:lstStyle/>
          <a:p>
            <a:pPr>
              <a:buNone/>
            </a:pPr>
            <a:r>
              <a:rPr lang="en-US" sz="2000" b="1" dirty="0" smtClean="0"/>
              <a:t>Non- Productive</a:t>
            </a:r>
          </a:p>
          <a:p>
            <a:r>
              <a:rPr lang="en-US" sz="1600" b="1" dirty="0" smtClean="0">
                <a:solidFill>
                  <a:srgbClr val="C00000"/>
                </a:solidFill>
              </a:rPr>
              <a:t>Competitive </a:t>
            </a:r>
            <a:r>
              <a:rPr lang="en-US" sz="1600" dirty="0" smtClean="0"/>
              <a:t>Climate</a:t>
            </a:r>
          </a:p>
          <a:p>
            <a:r>
              <a:rPr lang="en-US" sz="1600" dirty="0" smtClean="0"/>
              <a:t>Members perceive disagreement as a game in which </a:t>
            </a:r>
            <a:r>
              <a:rPr lang="en-US" sz="1600" b="1" dirty="0" smtClean="0">
                <a:solidFill>
                  <a:srgbClr val="C00000"/>
                </a:solidFill>
              </a:rPr>
              <a:t>someone will win </a:t>
            </a:r>
            <a:r>
              <a:rPr lang="en-US" sz="1600" dirty="0" smtClean="0">
                <a:solidFill>
                  <a:srgbClr val="C00000"/>
                </a:solidFill>
              </a:rPr>
              <a:t>and </a:t>
            </a:r>
            <a:r>
              <a:rPr lang="en-US" sz="1600" b="1" dirty="0" smtClean="0">
                <a:solidFill>
                  <a:srgbClr val="C00000"/>
                </a:solidFill>
              </a:rPr>
              <a:t>others must lose</a:t>
            </a:r>
          </a:p>
          <a:p>
            <a:r>
              <a:rPr lang="en-US" sz="1600" b="1" dirty="0" smtClean="0">
                <a:solidFill>
                  <a:srgbClr val="C00000"/>
                </a:solidFill>
              </a:rPr>
              <a:t>No alignment </a:t>
            </a:r>
            <a:r>
              <a:rPr lang="en-US" sz="1600" dirty="0" smtClean="0"/>
              <a:t>among team members with the goals of the team.</a:t>
            </a:r>
          </a:p>
          <a:p>
            <a:r>
              <a:rPr lang="en-US" sz="1600" b="1" dirty="0" smtClean="0">
                <a:solidFill>
                  <a:srgbClr val="C00000"/>
                </a:solidFill>
              </a:rPr>
              <a:t>No sense of team spirit </a:t>
            </a:r>
            <a:r>
              <a:rPr lang="en-US" sz="1600" dirty="0" smtClean="0"/>
              <a:t>.. “One for me,  Me for One”</a:t>
            </a:r>
          </a:p>
          <a:p>
            <a:r>
              <a:rPr lang="en-US" sz="1600" dirty="0" smtClean="0"/>
              <a:t>Team members are </a:t>
            </a:r>
            <a:r>
              <a:rPr lang="en-US" sz="1600" b="1" dirty="0" smtClean="0">
                <a:solidFill>
                  <a:srgbClr val="C00000"/>
                </a:solidFill>
              </a:rPr>
              <a:t>locked into their own viewpoint </a:t>
            </a:r>
            <a:r>
              <a:rPr lang="en-US" sz="1600" dirty="0" smtClean="0"/>
              <a:t>and are unwilling to consider others’ ideas. </a:t>
            </a:r>
          </a:p>
          <a:p>
            <a:r>
              <a:rPr lang="en-US" sz="1600" dirty="0" smtClean="0"/>
              <a:t>Team  members </a:t>
            </a:r>
            <a:r>
              <a:rPr lang="en-US" sz="1600" b="1" dirty="0" smtClean="0">
                <a:solidFill>
                  <a:srgbClr val="C00000"/>
                </a:solidFill>
              </a:rPr>
              <a:t>resort to personal attacks</a:t>
            </a:r>
            <a:r>
              <a:rPr lang="en-US" sz="1600" b="1" dirty="0" smtClean="0"/>
              <a:t> </a:t>
            </a:r>
            <a:r>
              <a:rPr lang="en-US" sz="1600" dirty="0" smtClean="0"/>
              <a:t>instead of focusing disagreements on issues</a:t>
            </a:r>
          </a:p>
          <a:p>
            <a:r>
              <a:rPr lang="en-US" sz="1600" dirty="0" smtClean="0"/>
              <a:t>It may be impossible to reach any </a:t>
            </a:r>
            <a:r>
              <a:rPr lang="en-US" sz="1600" b="1" dirty="0" smtClean="0">
                <a:solidFill>
                  <a:srgbClr val="C00000"/>
                </a:solidFill>
              </a:rPr>
              <a:t>decisions</a:t>
            </a:r>
            <a:r>
              <a:rPr lang="en-US" sz="1600" dirty="0" smtClean="0"/>
              <a:t> because the team </a:t>
            </a:r>
            <a:r>
              <a:rPr lang="en-US" sz="1600" b="1" dirty="0" smtClean="0">
                <a:solidFill>
                  <a:srgbClr val="C00000"/>
                </a:solidFill>
              </a:rPr>
              <a:t>becomes deadlocked. </a:t>
            </a:r>
            <a:endParaRPr lang="en-US" sz="1600" b="1" dirty="0">
              <a:solidFill>
                <a:srgbClr val="C00000"/>
              </a:solidFill>
            </a:endParaRPr>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3705335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2588" y="161926"/>
            <a:ext cx="8229600" cy="1143000"/>
          </a:xfrm>
        </p:spPr>
        <p:txBody>
          <a:bodyPr/>
          <a:lstStyle/>
          <a:p>
            <a:r>
              <a:rPr lang="en-US" sz="2800" b="1" dirty="0" smtClean="0"/>
              <a:t>Dealing with Conflict – How can you Lead? </a:t>
            </a:r>
            <a:endParaRPr lang="en-US" sz="2800" b="1" dirty="0"/>
          </a:p>
        </p:txBody>
      </p:sp>
      <p:sp>
        <p:nvSpPr>
          <p:cNvPr id="7" name="Text Placeholder 6"/>
          <p:cNvSpPr>
            <a:spLocks noGrp="1"/>
          </p:cNvSpPr>
          <p:nvPr>
            <p:ph type="body" idx="1"/>
          </p:nvPr>
        </p:nvSpPr>
        <p:spPr>
          <a:ln w="28575"/>
        </p:spPr>
        <p:txBody>
          <a:bodyPr/>
          <a:lstStyle/>
          <a:p>
            <a:pPr algn="ctr"/>
            <a:r>
              <a:rPr lang="en-US" u="sng" dirty="0" smtClean="0"/>
              <a:t>Process Conflict </a:t>
            </a:r>
            <a:endParaRPr lang="en-US" u="sng" dirty="0"/>
          </a:p>
        </p:txBody>
      </p:sp>
      <p:sp>
        <p:nvSpPr>
          <p:cNvPr id="8" name="Content Placeholder 7"/>
          <p:cNvSpPr>
            <a:spLocks noGrp="1"/>
          </p:cNvSpPr>
          <p:nvPr>
            <p:ph sz="half" idx="2"/>
          </p:nvPr>
        </p:nvSpPr>
        <p:spPr>
          <a:xfrm>
            <a:off x="457200" y="2405062"/>
            <a:ext cx="4040188" cy="3951288"/>
          </a:xfrm>
        </p:spPr>
        <p:txBody>
          <a:bodyPr/>
          <a:lstStyle/>
          <a:p>
            <a:pPr>
              <a:spcBef>
                <a:spcPts val="1200"/>
              </a:spcBef>
            </a:pPr>
            <a:r>
              <a:rPr lang="en-US" sz="1600" dirty="0" smtClean="0"/>
              <a:t>Ask </a:t>
            </a:r>
            <a:r>
              <a:rPr lang="en-US" sz="1600" dirty="0"/>
              <a:t>yourself, “How much control do I have over this process conflict?” </a:t>
            </a:r>
            <a:endParaRPr lang="en-US" sz="1600" dirty="0" smtClean="0"/>
          </a:p>
          <a:p>
            <a:pPr>
              <a:spcBef>
                <a:spcPts val="1200"/>
              </a:spcBef>
            </a:pPr>
            <a:r>
              <a:rPr lang="en-US" sz="1600" dirty="0" smtClean="0"/>
              <a:t>Identify </a:t>
            </a:r>
            <a:r>
              <a:rPr lang="en-US" sz="1600" dirty="0"/>
              <a:t>the root cause of the problem and analyze the improvement opportunity. </a:t>
            </a:r>
            <a:endParaRPr lang="en-US" sz="1600" dirty="0" smtClean="0"/>
          </a:p>
          <a:p>
            <a:pPr>
              <a:spcBef>
                <a:spcPts val="1200"/>
              </a:spcBef>
            </a:pPr>
            <a:r>
              <a:rPr lang="en-US" sz="1600" dirty="0" smtClean="0"/>
              <a:t>Talk </a:t>
            </a:r>
            <a:r>
              <a:rPr lang="en-US" sz="1600" dirty="0"/>
              <a:t>first to the owner of the process. </a:t>
            </a:r>
            <a:r>
              <a:rPr lang="en-US" sz="1600" dirty="0" smtClean="0"/>
              <a:t>  </a:t>
            </a:r>
            <a:r>
              <a:rPr lang="en-US" sz="1600" dirty="0"/>
              <a:t>Describe the current problem and get agreement. </a:t>
            </a:r>
            <a:endParaRPr lang="en-US" sz="1600" dirty="0" smtClean="0"/>
          </a:p>
          <a:p>
            <a:pPr>
              <a:spcBef>
                <a:spcPts val="1200"/>
              </a:spcBef>
            </a:pPr>
            <a:r>
              <a:rPr lang="en-US" sz="1600" dirty="0" smtClean="0"/>
              <a:t>Suggest </a:t>
            </a:r>
            <a:r>
              <a:rPr lang="en-US" sz="1600" dirty="0"/>
              <a:t>a workable solution and action plan. </a:t>
            </a:r>
            <a:endParaRPr lang="en-US" sz="1600" dirty="0" smtClean="0"/>
          </a:p>
          <a:p>
            <a:pPr>
              <a:spcBef>
                <a:spcPts val="1200"/>
              </a:spcBef>
            </a:pPr>
            <a:r>
              <a:rPr lang="en-US" sz="1600" dirty="0" smtClean="0"/>
              <a:t>Follow-through </a:t>
            </a:r>
            <a:r>
              <a:rPr lang="en-US" sz="1600" dirty="0"/>
              <a:t>on the plan and give recognition to the owner of the process.</a:t>
            </a:r>
          </a:p>
          <a:p>
            <a:endParaRPr lang="en-US" sz="1800" dirty="0"/>
          </a:p>
        </p:txBody>
      </p:sp>
      <p:sp>
        <p:nvSpPr>
          <p:cNvPr id="9" name="Text Placeholder 8"/>
          <p:cNvSpPr>
            <a:spLocks noGrp="1"/>
          </p:cNvSpPr>
          <p:nvPr>
            <p:ph type="body" sz="quarter" idx="3"/>
          </p:nvPr>
        </p:nvSpPr>
        <p:spPr/>
        <p:txBody>
          <a:bodyPr/>
          <a:lstStyle/>
          <a:p>
            <a:pPr algn="ctr"/>
            <a:r>
              <a:rPr lang="en-US" u="sng" dirty="0" smtClean="0"/>
              <a:t>Role Conflict </a:t>
            </a:r>
            <a:endParaRPr lang="en-US" u="sng" dirty="0"/>
          </a:p>
        </p:txBody>
      </p:sp>
      <p:sp>
        <p:nvSpPr>
          <p:cNvPr id="10" name="Content Placeholder 9"/>
          <p:cNvSpPr>
            <a:spLocks noGrp="1"/>
          </p:cNvSpPr>
          <p:nvPr>
            <p:ph sz="quarter" idx="4"/>
          </p:nvPr>
        </p:nvSpPr>
        <p:spPr>
          <a:xfrm>
            <a:off x="4645025" y="2405062"/>
            <a:ext cx="3769213" cy="3951288"/>
          </a:xfrm>
        </p:spPr>
        <p:txBody>
          <a:bodyPr/>
          <a:lstStyle/>
          <a:p>
            <a:r>
              <a:rPr lang="en-US" sz="1600" dirty="0" smtClean="0"/>
              <a:t>Ask </a:t>
            </a:r>
            <a:r>
              <a:rPr lang="en-US" sz="1600" dirty="0"/>
              <a:t>yourself, “Exactly how do I perceive my role in relation to others involved in this issue? </a:t>
            </a:r>
            <a:endParaRPr lang="en-US" sz="1600" dirty="0" smtClean="0"/>
          </a:p>
          <a:p>
            <a:r>
              <a:rPr lang="en-US" sz="1600" dirty="0" smtClean="0"/>
              <a:t>Take </a:t>
            </a:r>
            <a:r>
              <a:rPr lang="en-US" sz="1600" dirty="0"/>
              <a:t>responsibility for clarifying your role with others involved. </a:t>
            </a:r>
            <a:endParaRPr lang="en-US" sz="1600" dirty="0" smtClean="0"/>
          </a:p>
          <a:p>
            <a:r>
              <a:rPr lang="en-US" sz="1600" dirty="0" smtClean="0"/>
              <a:t>Be </a:t>
            </a:r>
            <a:r>
              <a:rPr lang="en-US" sz="1600" dirty="0"/>
              <a:t>prepared to change your perception of your role. </a:t>
            </a:r>
            <a:endParaRPr lang="en-US" sz="1600" dirty="0" smtClean="0"/>
          </a:p>
          <a:p>
            <a:r>
              <a:rPr lang="en-US" sz="1600" dirty="0" smtClean="0"/>
              <a:t>Show </a:t>
            </a:r>
            <a:r>
              <a:rPr lang="en-US" sz="1600" dirty="0"/>
              <a:t>your willingness to be flexible in achieving your organization’s goals. </a:t>
            </a:r>
            <a:endParaRPr lang="en-US" sz="1600" dirty="0" smtClean="0"/>
          </a:p>
          <a:p>
            <a:r>
              <a:rPr lang="en-US" sz="1600" dirty="0" smtClean="0"/>
              <a:t>Stay </a:t>
            </a:r>
            <a:r>
              <a:rPr lang="en-US" sz="1600" dirty="0"/>
              <a:t>positive. View any role change in terms of the opportunities it presents.</a:t>
            </a:r>
          </a:p>
          <a:p>
            <a:endParaRPr lang="en-US" dirty="0"/>
          </a:p>
        </p:txBody>
      </p:sp>
      <p:sp>
        <p:nvSpPr>
          <p:cNvPr id="5" name="Slide Number Placeholder 4"/>
          <p:cNvSpPr>
            <a:spLocks noGrp="1"/>
          </p:cNvSpPr>
          <p:nvPr>
            <p:ph type="sldNum" sz="quarter" idx="10"/>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29</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061408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228600" y="385084"/>
            <a:ext cx="8458200" cy="808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2800" b="1" dirty="0">
                <a:solidFill>
                  <a:srgbClr val="003366"/>
                </a:solidFill>
              </a:rPr>
              <a:t>Leading with Influence: Art of Diplomacy </a:t>
            </a:r>
            <a:r>
              <a:rPr lang="en-US" sz="3600" b="1" dirty="0" smtClean="0">
                <a:solidFill>
                  <a:srgbClr val="003366"/>
                </a:solidFill>
              </a:rPr>
              <a:t/>
            </a:r>
            <a:br>
              <a:rPr lang="en-US" sz="3600" b="1" dirty="0" smtClean="0">
                <a:solidFill>
                  <a:srgbClr val="003366"/>
                </a:solidFill>
              </a:rPr>
            </a:br>
            <a:r>
              <a:rPr lang="en-US" sz="2400" b="1" dirty="0" smtClean="0">
                <a:solidFill>
                  <a:srgbClr val="003366"/>
                </a:solidFill>
              </a:rPr>
              <a:t>Strategies</a:t>
            </a:r>
            <a:r>
              <a:rPr lang="en-US" sz="2400" b="1" dirty="0">
                <a:solidFill>
                  <a:srgbClr val="003366"/>
                </a:solidFill>
              </a:rPr>
              <a:t>, Tools &amp; Tactics for Success </a:t>
            </a:r>
            <a:r>
              <a:rPr lang="en-US" sz="3600" b="1" dirty="0"/>
              <a:t/>
            </a:r>
            <a:br>
              <a:rPr lang="en-US" sz="3600" b="1" dirty="0"/>
            </a:br>
            <a:endParaRPr lang="en-US" altLang="en-US" sz="3600" b="1" dirty="0" smtClean="0">
              <a:latin typeface="+mn-lt"/>
            </a:endParaRPr>
          </a:p>
        </p:txBody>
      </p:sp>
      <p:sp>
        <p:nvSpPr>
          <p:cNvPr id="2" name="Content Placeholder 1"/>
          <p:cNvSpPr>
            <a:spLocks noGrp="1"/>
          </p:cNvSpPr>
          <p:nvPr>
            <p:ph idx="1"/>
          </p:nvPr>
        </p:nvSpPr>
        <p:spPr>
          <a:xfrm>
            <a:off x="354374" y="1179833"/>
            <a:ext cx="8458200" cy="5181600"/>
          </a:xfrm>
        </p:spPr>
        <p:txBody>
          <a:bodyPr/>
          <a:lstStyle/>
          <a:p>
            <a:pPr marL="0" indent="0">
              <a:buNone/>
            </a:pPr>
            <a:r>
              <a:rPr lang="en-US" altLang="en-US" sz="3200" b="1" dirty="0"/>
              <a:t>Introductions</a:t>
            </a:r>
            <a:r>
              <a:rPr lang="en-US" altLang="en-US" sz="2400" b="1" dirty="0"/>
              <a:t> </a:t>
            </a:r>
            <a:endParaRPr lang="en-US" altLang="en-US" sz="2400" b="1" dirty="0" smtClean="0"/>
          </a:p>
          <a:p>
            <a:r>
              <a:rPr lang="en-US" sz="2400" b="1" dirty="0" smtClean="0">
                <a:latin typeface="Arial" panose="020B0604020202020204" pitchFamily="34" charset="0"/>
                <a:cs typeface="Arial" panose="020B0604020202020204" pitchFamily="34" charset="0"/>
              </a:rPr>
              <a:t>Name, Organization</a:t>
            </a:r>
          </a:p>
          <a:p>
            <a:r>
              <a:rPr lang="en-US" sz="2400" b="1" dirty="0" smtClean="0">
                <a:latin typeface="Arial" panose="020B0604020202020204" pitchFamily="34" charset="0"/>
                <a:cs typeface="Arial" panose="020B0604020202020204" pitchFamily="34" charset="0"/>
              </a:rPr>
              <a:t>List 1 Expectation You Want from the Workshop </a:t>
            </a:r>
          </a:p>
          <a:p>
            <a:r>
              <a:rPr lang="en-US" sz="2400" b="1" u="sng" dirty="0" smtClean="0">
                <a:latin typeface="Arial" panose="020B0604020202020204" pitchFamily="34" charset="0"/>
                <a:cs typeface="Arial" panose="020B0604020202020204" pitchFamily="34" charset="0"/>
              </a:rPr>
              <a:t>Chose </a:t>
            </a:r>
            <a:r>
              <a:rPr lang="en-US" sz="3200" b="1" u="sng" dirty="0" smtClean="0">
                <a:latin typeface="Arial" panose="020B0604020202020204" pitchFamily="34" charset="0"/>
                <a:cs typeface="Arial" panose="020B0604020202020204" pitchFamily="34" charset="0"/>
              </a:rPr>
              <a:t>1</a:t>
            </a:r>
            <a:r>
              <a:rPr lang="en-US" sz="2400" b="1" dirty="0" smtClean="0">
                <a:latin typeface="Arial" panose="020B0604020202020204" pitchFamily="34" charset="0"/>
                <a:cs typeface="Arial" panose="020B0604020202020204" pitchFamily="34" charset="0"/>
              </a:rPr>
              <a:t> from the Leadership Shield </a:t>
            </a:r>
          </a:p>
          <a:p>
            <a:pPr marL="0" indent="0">
              <a:buNone/>
            </a:pPr>
            <a:r>
              <a:rPr lang="en-US" sz="2400" b="1" dirty="0" smtClean="0">
                <a:latin typeface="Arial" panose="020B0604020202020204" pitchFamily="34" charset="0"/>
                <a:cs typeface="Arial" panose="020B0604020202020204" pitchFamily="34" charset="0"/>
              </a:rPr>
              <a:t> </a:t>
            </a:r>
            <a:endParaRPr lang="en-US" sz="2400" b="1" dirty="0">
              <a:latin typeface="Arial" panose="020B0604020202020204" pitchFamily="34" charset="0"/>
              <a:cs typeface="Arial" panose="020B0604020202020204" pitchFamily="34" charset="0"/>
            </a:endParaRPr>
          </a:p>
        </p:txBody>
      </p:sp>
      <p:grpSp>
        <p:nvGrpSpPr>
          <p:cNvPr id="6147" name="Group 11"/>
          <p:cNvGrpSpPr>
            <a:grpSpLocks/>
          </p:cNvGrpSpPr>
          <p:nvPr/>
        </p:nvGrpSpPr>
        <p:grpSpPr bwMode="auto">
          <a:xfrm>
            <a:off x="3317949" y="3377361"/>
            <a:ext cx="3151113" cy="3099637"/>
            <a:chOff x="1899" y="1588"/>
            <a:chExt cx="2522" cy="2732"/>
          </a:xfrm>
        </p:grpSpPr>
        <p:grpSp>
          <p:nvGrpSpPr>
            <p:cNvPr id="6153" name="Group 5"/>
            <p:cNvGrpSpPr>
              <a:grpSpLocks/>
            </p:cNvGrpSpPr>
            <p:nvPr/>
          </p:nvGrpSpPr>
          <p:grpSpPr bwMode="auto">
            <a:xfrm>
              <a:off x="1899" y="1591"/>
              <a:ext cx="2522" cy="2729"/>
              <a:chOff x="946" y="2875"/>
              <a:chExt cx="10106" cy="10680"/>
            </a:xfrm>
          </p:grpSpPr>
          <p:sp>
            <p:nvSpPr>
              <p:cNvPr id="6155" name="Freeform 6"/>
              <p:cNvSpPr>
                <a:spLocks/>
              </p:cNvSpPr>
              <p:nvPr/>
            </p:nvSpPr>
            <p:spPr bwMode="auto">
              <a:xfrm>
                <a:off x="5941" y="2875"/>
                <a:ext cx="5111" cy="10680"/>
              </a:xfrm>
              <a:custGeom>
                <a:avLst/>
                <a:gdLst>
                  <a:gd name="T0" fmla="*/ 64361 w 1424"/>
                  <a:gd name="T1" fmla="*/ 0 h 2976"/>
                  <a:gd name="T2" fmla="*/ 64361 w 1424"/>
                  <a:gd name="T3" fmla="*/ 46581 h 2976"/>
                  <a:gd name="T4" fmla="*/ 55485 w 1424"/>
                  <a:gd name="T5" fmla="*/ 79863 h 2976"/>
                  <a:gd name="T6" fmla="*/ 42162 w 1424"/>
                  <a:gd name="T7" fmla="*/ 104266 h 2976"/>
                  <a:gd name="T8" fmla="*/ 19981 w 1424"/>
                  <a:gd name="T9" fmla="*/ 126459 h 2976"/>
                  <a:gd name="T10" fmla="*/ 0 w 1424"/>
                  <a:gd name="T11" fmla="*/ 137544 h 2976"/>
                  <a:gd name="T12" fmla="*/ 0 60000 65536"/>
                  <a:gd name="T13" fmla="*/ 0 60000 65536"/>
                  <a:gd name="T14" fmla="*/ 0 60000 65536"/>
                  <a:gd name="T15" fmla="*/ 0 60000 65536"/>
                  <a:gd name="T16" fmla="*/ 0 60000 65536"/>
                  <a:gd name="T17" fmla="*/ 0 60000 65536"/>
                  <a:gd name="T18" fmla="*/ 0 w 1424"/>
                  <a:gd name="T19" fmla="*/ 0 h 2976"/>
                  <a:gd name="T20" fmla="*/ 1424 w 1424"/>
                  <a:gd name="T21" fmla="*/ 2976 h 2976"/>
                </a:gdLst>
                <a:ahLst/>
                <a:cxnLst>
                  <a:cxn ang="T12">
                    <a:pos x="T0" y="T1"/>
                  </a:cxn>
                  <a:cxn ang="T13">
                    <a:pos x="T2" y="T3"/>
                  </a:cxn>
                  <a:cxn ang="T14">
                    <a:pos x="T4" y="T5"/>
                  </a:cxn>
                  <a:cxn ang="T15">
                    <a:pos x="T6" y="T7"/>
                  </a:cxn>
                  <a:cxn ang="T16">
                    <a:pos x="T8" y="T9"/>
                  </a:cxn>
                  <a:cxn ang="T17">
                    <a:pos x="T10" y="T11"/>
                  </a:cxn>
                </a:cxnLst>
                <a:rect l="T18" t="T19" r="T20" b="T21"/>
                <a:pathLst>
                  <a:path w="1424" h="2976">
                    <a:moveTo>
                      <a:pt x="1392" y="0"/>
                    </a:moveTo>
                    <a:cubicBezTo>
                      <a:pt x="1408" y="360"/>
                      <a:pt x="1424" y="720"/>
                      <a:pt x="1392" y="1008"/>
                    </a:cubicBezTo>
                    <a:cubicBezTo>
                      <a:pt x="1360" y="1296"/>
                      <a:pt x="1280" y="1520"/>
                      <a:pt x="1200" y="1728"/>
                    </a:cubicBezTo>
                    <a:cubicBezTo>
                      <a:pt x="1120" y="1936"/>
                      <a:pt x="1040" y="2088"/>
                      <a:pt x="912" y="2256"/>
                    </a:cubicBezTo>
                    <a:cubicBezTo>
                      <a:pt x="784" y="2424"/>
                      <a:pt x="584" y="2616"/>
                      <a:pt x="432" y="2736"/>
                    </a:cubicBezTo>
                    <a:cubicBezTo>
                      <a:pt x="280" y="2856"/>
                      <a:pt x="64" y="2976"/>
                      <a:pt x="0" y="2976"/>
                    </a:cubicBezTo>
                  </a:path>
                </a:pathLst>
              </a:custGeom>
              <a:noFill/>
              <a:ln w="57150" cmpd="sng">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6156" name="Freeform 7"/>
              <p:cNvSpPr>
                <a:spLocks/>
              </p:cNvSpPr>
              <p:nvPr/>
            </p:nvSpPr>
            <p:spPr bwMode="auto">
              <a:xfrm flipH="1">
                <a:off x="946" y="2875"/>
                <a:ext cx="5111" cy="10680"/>
              </a:xfrm>
              <a:custGeom>
                <a:avLst/>
                <a:gdLst>
                  <a:gd name="T0" fmla="*/ 64361 w 1424"/>
                  <a:gd name="T1" fmla="*/ 0 h 2976"/>
                  <a:gd name="T2" fmla="*/ 64361 w 1424"/>
                  <a:gd name="T3" fmla="*/ 46581 h 2976"/>
                  <a:gd name="T4" fmla="*/ 55485 w 1424"/>
                  <a:gd name="T5" fmla="*/ 79863 h 2976"/>
                  <a:gd name="T6" fmla="*/ 42162 w 1424"/>
                  <a:gd name="T7" fmla="*/ 104266 h 2976"/>
                  <a:gd name="T8" fmla="*/ 19981 w 1424"/>
                  <a:gd name="T9" fmla="*/ 126459 h 2976"/>
                  <a:gd name="T10" fmla="*/ 0 w 1424"/>
                  <a:gd name="T11" fmla="*/ 137544 h 2976"/>
                  <a:gd name="T12" fmla="*/ 0 60000 65536"/>
                  <a:gd name="T13" fmla="*/ 0 60000 65536"/>
                  <a:gd name="T14" fmla="*/ 0 60000 65536"/>
                  <a:gd name="T15" fmla="*/ 0 60000 65536"/>
                  <a:gd name="T16" fmla="*/ 0 60000 65536"/>
                  <a:gd name="T17" fmla="*/ 0 60000 65536"/>
                  <a:gd name="T18" fmla="*/ 0 w 1424"/>
                  <a:gd name="T19" fmla="*/ 0 h 2976"/>
                  <a:gd name="T20" fmla="*/ 1424 w 1424"/>
                  <a:gd name="T21" fmla="*/ 2976 h 2976"/>
                </a:gdLst>
                <a:ahLst/>
                <a:cxnLst>
                  <a:cxn ang="T12">
                    <a:pos x="T0" y="T1"/>
                  </a:cxn>
                  <a:cxn ang="T13">
                    <a:pos x="T2" y="T3"/>
                  </a:cxn>
                  <a:cxn ang="T14">
                    <a:pos x="T4" y="T5"/>
                  </a:cxn>
                  <a:cxn ang="T15">
                    <a:pos x="T6" y="T7"/>
                  </a:cxn>
                  <a:cxn ang="T16">
                    <a:pos x="T8" y="T9"/>
                  </a:cxn>
                  <a:cxn ang="T17">
                    <a:pos x="T10" y="T11"/>
                  </a:cxn>
                </a:cxnLst>
                <a:rect l="T18" t="T19" r="T20" b="T21"/>
                <a:pathLst>
                  <a:path w="1424" h="2976">
                    <a:moveTo>
                      <a:pt x="1392" y="0"/>
                    </a:moveTo>
                    <a:cubicBezTo>
                      <a:pt x="1408" y="360"/>
                      <a:pt x="1424" y="720"/>
                      <a:pt x="1392" y="1008"/>
                    </a:cubicBezTo>
                    <a:cubicBezTo>
                      <a:pt x="1360" y="1296"/>
                      <a:pt x="1280" y="1520"/>
                      <a:pt x="1200" y="1728"/>
                    </a:cubicBezTo>
                    <a:cubicBezTo>
                      <a:pt x="1120" y="1936"/>
                      <a:pt x="1040" y="2088"/>
                      <a:pt x="912" y="2256"/>
                    </a:cubicBezTo>
                    <a:cubicBezTo>
                      <a:pt x="784" y="2424"/>
                      <a:pt x="584" y="2616"/>
                      <a:pt x="432" y="2736"/>
                    </a:cubicBezTo>
                    <a:cubicBezTo>
                      <a:pt x="280" y="2856"/>
                      <a:pt x="64" y="2976"/>
                      <a:pt x="0" y="2976"/>
                    </a:cubicBezTo>
                  </a:path>
                </a:pathLst>
              </a:custGeom>
              <a:noFill/>
              <a:ln w="57150" cmpd="sng">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6157" name="Line 8"/>
              <p:cNvSpPr>
                <a:spLocks noChangeShapeType="1"/>
              </p:cNvSpPr>
              <p:nvPr/>
            </p:nvSpPr>
            <p:spPr bwMode="auto">
              <a:xfrm flipH="1">
                <a:off x="6016" y="2875"/>
                <a:ext cx="1" cy="1068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158" name="Line 9"/>
              <p:cNvSpPr>
                <a:spLocks noChangeShapeType="1"/>
              </p:cNvSpPr>
              <p:nvPr/>
            </p:nvSpPr>
            <p:spPr bwMode="auto">
              <a:xfrm>
                <a:off x="1291" y="7353"/>
                <a:ext cx="9473"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
          <p:nvSpPr>
            <p:cNvPr id="6154" name="Line 10"/>
            <p:cNvSpPr>
              <a:spLocks noChangeShapeType="1"/>
            </p:cNvSpPr>
            <p:nvPr/>
          </p:nvSpPr>
          <p:spPr bwMode="blackWhite">
            <a:xfrm>
              <a:off x="1920" y="1588"/>
              <a:ext cx="2489"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sp>
        <p:nvSpPr>
          <p:cNvPr id="6148" name="Rectangle 12"/>
          <p:cNvSpPr>
            <a:spLocks noChangeArrowheads="1"/>
          </p:cNvSpPr>
          <p:nvPr/>
        </p:nvSpPr>
        <p:spPr bwMode="blackWhite">
          <a:xfrm>
            <a:off x="3349351" y="3654402"/>
            <a:ext cx="149466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tIns="0" bIns="0" anchor="ctr">
            <a:spAutoFit/>
          </a:bodyPr>
          <a:lstStyle/>
          <a:p>
            <a:pPr algn="ctr"/>
            <a:r>
              <a:rPr lang="en-US" altLang="en-US" sz="1400" b="1" dirty="0" smtClean="0">
                <a:solidFill>
                  <a:srgbClr val="FF9900"/>
                </a:solidFill>
                <a:latin typeface="Calibri" pitchFamily="34" charset="0"/>
              </a:rPr>
              <a:t>Who do you admire as a Leader and why?</a:t>
            </a:r>
            <a:endParaRPr lang="en-US" altLang="en-US" sz="1400" b="1" i="0" dirty="0">
              <a:solidFill>
                <a:srgbClr val="FF9900"/>
              </a:solidFill>
              <a:latin typeface="Calibri" pitchFamily="34" charset="0"/>
            </a:endParaRPr>
          </a:p>
        </p:txBody>
      </p:sp>
      <p:sp>
        <p:nvSpPr>
          <p:cNvPr id="6149" name="Rectangle 13"/>
          <p:cNvSpPr>
            <a:spLocks noChangeArrowheads="1"/>
          </p:cNvSpPr>
          <p:nvPr/>
        </p:nvSpPr>
        <p:spPr bwMode="blackWhite">
          <a:xfrm>
            <a:off x="4932576" y="3645814"/>
            <a:ext cx="144267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tIns="0" bIns="0" anchor="ctr">
            <a:spAutoFit/>
          </a:bodyPr>
          <a:lstStyle/>
          <a:p>
            <a:pPr algn="ctr"/>
            <a:r>
              <a:rPr lang="en-US" altLang="en-US" sz="1400" b="1" i="0" dirty="0" smtClean="0">
                <a:solidFill>
                  <a:schemeClr val="accent1">
                    <a:lumMod val="50000"/>
                  </a:schemeClr>
                </a:solidFill>
                <a:latin typeface="Calibri" pitchFamily="34" charset="0"/>
              </a:rPr>
              <a:t>How do you like </a:t>
            </a:r>
            <a:r>
              <a:rPr lang="en-US" altLang="en-US" sz="1400" b="1" i="0" dirty="0">
                <a:solidFill>
                  <a:schemeClr val="accent1">
                    <a:lumMod val="50000"/>
                  </a:schemeClr>
                </a:solidFill>
                <a:latin typeface="Calibri" pitchFamily="34" charset="0"/>
              </a:rPr>
              <a:t>to spend </a:t>
            </a:r>
            <a:r>
              <a:rPr lang="en-US" altLang="en-US" sz="1400" b="1" i="0" dirty="0" smtClean="0">
                <a:solidFill>
                  <a:schemeClr val="accent1">
                    <a:lumMod val="50000"/>
                  </a:schemeClr>
                </a:solidFill>
                <a:latin typeface="Calibri" pitchFamily="34" charset="0"/>
              </a:rPr>
              <a:t> your time/</a:t>
            </a:r>
            <a:endParaRPr lang="en-US" altLang="en-US" sz="1400" b="1" i="0" dirty="0">
              <a:solidFill>
                <a:schemeClr val="accent1">
                  <a:lumMod val="50000"/>
                </a:schemeClr>
              </a:solidFill>
              <a:latin typeface="Calibri" pitchFamily="34" charset="0"/>
            </a:endParaRPr>
          </a:p>
        </p:txBody>
      </p:sp>
      <p:sp>
        <p:nvSpPr>
          <p:cNvPr id="6150" name="Rectangle 14"/>
          <p:cNvSpPr>
            <a:spLocks noChangeArrowheads="1"/>
          </p:cNvSpPr>
          <p:nvPr/>
        </p:nvSpPr>
        <p:spPr bwMode="blackWhite">
          <a:xfrm>
            <a:off x="4942992" y="4809773"/>
            <a:ext cx="937926"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tIns="0" bIns="0" anchor="ctr">
            <a:spAutoFit/>
          </a:bodyPr>
          <a:lstStyle/>
          <a:p>
            <a:pPr algn="ctr"/>
            <a:r>
              <a:rPr lang="en-US" altLang="en-US" sz="1400" b="1" i="0" dirty="0" smtClean="0">
                <a:solidFill>
                  <a:srgbClr val="C00000"/>
                </a:solidFill>
                <a:latin typeface="Calibri" pitchFamily="34" charset="0"/>
              </a:rPr>
              <a:t>What is your Personal </a:t>
            </a:r>
          </a:p>
          <a:p>
            <a:pPr algn="ctr"/>
            <a:r>
              <a:rPr lang="en-US" altLang="en-US" sz="1400" b="1" i="0" dirty="0" smtClean="0">
                <a:solidFill>
                  <a:srgbClr val="C00000"/>
                </a:solidFill>
                <a:latin typeface="Calibri" pitchFamily="34" charset="0"/>
              </a:rPr>
              <a:t>Motto?</a:t>
            </a:r>
            <a:endParaRPr lang="en-US" altLang="en-US" sz="1400" b="1" i="0" dirty="0">
              <a:solidFill>
                <a:srgbClr val="C00000"/>
              </a:solidFill>
              <a:latin typeface="Calibri" pitchFamily="34" charset="0"/>
            </a:endParaRPr>
          </a:p>
        </p:txBody>
      </p:sp>
      <p:sp>
        <p:nvSpPr>
          <p:cNvPr id="6151" name="Rectangle 15"/>
          <p:cNvSpPr>
            <a:spLocks noChangeArrowheads="1"/>
          </p:cNvSpPr>
          <p:nvPr/>
        </p:nvSpPr>
        <p:spPr bwMode="blackWhite">
          <a:xfrm>
            <a:off x="3508686" y="4827763"/>
            <a:ext cx="15332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tIns="0" bIns="0" anchor="ctr">
            <a:spAutoFit/>
          </a:bodyPr>
          <a:lstStyle/>
          <a:p>
            <a:pPr algn="ctr"/>
            <a:r>
              <a:rPr lang="en-US" altLang="en-US" sz="1400" b="1" dirty="0" smtClean="0">
                <a:solidFill>
                  <a:srgbClr val="00B050"/>
                </a:solidFill>
                <a:latin typeface="Calibri" pitchFamily="34" charset="0"/>
              </a:rPr>
              <a:t>What is </a:t>
            </a:r>
          </a:p>
          <a:p>
            <a:pPr algn="ctr"/>
            <a:r>
              <a:rPr lang="en-US" altLang="en-US" sz="1400" b="1" dirty="0" smtClean="0">
                <a:solidFill>
                  <a:srgbClr val="00B050"/>
                </a:solidFill>
                <a:latin typeface="Calibri" pitchFamily="34" charset="0"/>
              </a:rPr>
              <a:t>Unique </a:t>
            </a:r>
          </a:p>
          <a:p>
            <a:pPr algn="ctr"/>
            <a:r>
              <a:rPr lang="en-US" altLang="en-US" sz="1400" b="1" dirty="0" smtClean="0">
                <a:solidFill>
                  <a:srgbClr val="00B050"/>
                </a:solidFill>
                <a:latin typeface="Calibri" pitchFamily="34" charset="0"/>
              </a:rPr>
              <a:t>About You? </a:t>
            </a:r>
            <a:endParaRPr lang="en-US" altLang="en-US" sz="1400" b="1" i="0" dirty="0">
              <a:solidFill>
                <a:srgbClr val="00B050"/>
              </a:solidFill>
              <a:latin typeface="Calibri" pitchFamily="34" charset="0"/>
            </a:endParaRPr>
          </a:p>
        </p:txBody>
      </p:sp>
      <p:cxnSp>
        <p:nvCxnSpPr>
          <p:cNvPr id="16" name="Straight Connector 15"/>
          <p:cNvCxnSpPr/>
          <p:nvPr/>
        </p:nvCxnSpPr>
        <p:spPr>
          <a:xfrm>
            <a:off x="354374" y="1006997"/>
            <a:ext cx="8171727" cy="34724"/>
          </a:xfrm>
          <a:prstGeom prst="line">
            <a:avLst/>
          </a:prstGeom>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4265925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761"/>
            <a:ext cx="8229600" cy="1143000"/>
          </a:xfrm>
        </p:spPr>
        <p:txBody>
          <a:bodyPr/>
          <a:lstStyle/>
          <a:p>
            <a:r>
              <a:rPr lang="en-US" sz="2800" b="1" dirty="0" smtClean="0"/>
              <a:t>Dealing with Conflict – How can you Lead? </a:t>
            </a:r>
            <a:endParaRPr lang="en-US" sz="2800" b="1" dirty="0"/>
          </a:p>
        </p:txBody>
      </p:sp>
      <p:sp>
        <p:nvSpPr>
          <p:cNvPr id="7" name="Text Placeholder 6"/>
          <p:cNvSpPr>
            <a:spLocks noGrp="1"/>
          </p:cNvSpPr>
          <p:nvPr>
            <p:ph type="body" idx="1"/>
          </p:nvPr>
        </p:nvSpPr>
        <p:spPr>
          <a:xfrm>
            <a:off x="457200" y="1060326"/>
            <a:ext cx="4040188" cy="639762"/>
          </a:xfrm>
          <a:ln w="28575"/>
        </p:spPr>
        <p:txBody>
          <a:bodyPr/>
          <a:lstStyle/>
          <a:p>
            <a:pPr algn="ctr"/>
            <a:r>
              <a:rPr lang="en-US" u="sng" dirty="0" smtClean="0"/>
              <a:t>Interpersonal  Conflict </a:t>
            </a:r>
            <a:endParaRPr lang="en-US" u="sng" dirty="0"/>
          </a:p>
        </p:txBody>
      </p:sp>
      <p:sp>
        <p:nvSpPr>
          <p:cNvPr id="8" name="Content Placeholder 7"/>
          <p:cNvSpPr>
            <a:spLocks noGrp="1"/>
          </p:cNvSpPr>
          <p:nvPr>
            <p:ph sz="half" idx="2"/>
          </p:nvPr>
        </p:nvSpPr>
        <p:spPr>
          <a:xfrm>
            <a:off x="457200" y="1930275"/>
            <a:ext cx="4040188" cy="3951288"/>
          </a:xfrm>
        </p:spPr>
        <p:txBody>
          <a:bodyPr/>
          <a:lstStyle/>
          <a:p>
            <a:pPr>
              <a:spcBef>
                <a:spcPts val="1200"/>
              </a:spcBef>
            </a:pPr>
            <a:r>
              <a:rPr lang="en-US" sz="1400" dirty="0" smtClean="0"/>
              <a:t>Ask </a:t>
            </a:r>
            <a:r>
              <a:rPr lang="en-US" sz="1400" dirty="0"/>
              <a:t>yourself, “How much do my personal biases and prejudices affect this relationship?” </a:t>
            </a:r>
          </a:p>
          <a:p>
            <a:pPr>
              <a:spcBef>
                <a:spcPts val="1200"/>
              </a:spcBef>
            </a:pPr>
            <a:r>
              <a:rPr lang="en-US" sz="1400" dirty="0" smtClean="0"/>
              <a:t>Write </a:t>
            </a:r>
            <a:r>
              <a:rPr lang="en-US" sz="1400" dirty="0"/>
              <a:t>down three behaviors that you could change in order to reduce the conflict in this    relationship. Commit to following through on these changes for at least three months. </a:t>
            </a:r>
          </a:p>
          <a:p>
            <a:pPr>
              <a:spcBef>
                <a:spcPts val="1200"/>
              </a:spcBef>
            </a:pPr>
            <a:r>
              <a:rPr lang="en-US" sz="1400" dirty="0" smtClean="0"/>
              <a:t>Ask </a:t>
            </a:r>
            <a:r>
              <a:rPr lang="en-US" sz="1400" dirty="0"/>
              <a:t>the other person involved how you could defuse the existing conflict.  Encourage feedback </a:t>
            </a:r>
            <a:r>
              <a:rPr lang="en-US" sz="1400" dirty="0" smtClean="0"/>
              <a:t> that </a:t>
            </a:r>
            <a:r>
              <a:rPr lang="en-US" sz="1400" dirty="0"/>
              <a:t>might seem brutally honest. </a:t>
            </a:r>
          </a:p>
          <a:p>
            <a:pPr>
              <a:spcBef>
                <a:spcPts val="1200"/>
              </a:spcBef>
            </a:pPr>
            <a:r>
              <a:rPr lang="en-US" sz="1400" dirty="0" smtClean="0"/>
              <a:t>Put </a:t>
            </a:r>
            <a:r>
              <a:rPr lang="en-US" sz="1400" dirty="0"/>
              <a:t>yourself in their position. How do you think they view your commitment to reducing      conflict in your relationship? Why? </a:t>
            </a:r>
          </a:p>
          <a:p>
            <a:pPr>
              <a:spcBef>
                <a:spcPts val="1200"/>
              </a:spcBef>
            </a:pPr>
            <a:r>
              <a:rPr lang="en-US" sz="1400" dirty="0" smtClean="0"/>
              <a:t>Make </a:t>
            </a:r>
            <a:r>
              <a:rPr lang="en-US" sz="1400" dirty="0"/>
              <a:t>a list of 5 strengths that you see in the other person. Then list five ways that    improving this relationship would benefit you.</a:t>
            </a:r>
          </a:p>
          <a:p>
            <a:pPr>
              <a:spcBef>
                <a:spcPts val="1200"/>
              </a:spcBef>
            </a:pPr>
            <a:endParaRPr lang="en-US" sz="1800" dirty="0"/>
          </a:p>
        </p:txBody>
      </p:sp>
      <p:sp>
        <p:nvSpPr>
          <p:cNvPr id="9" name="Text Placeholder 8"/>
          <p:cNvSpPr>
            <a:spLocks noGrp="1"/>
          </p:cNvSpPr>
          <p:nvPr>
            <p:ph type="body" sz="quarter" idx="3"/>
          </p:nvPr>
        </p:nvSpPr>
        <p:spPr>
          <a:xfrm>
            <a:off x="4645025" y="1060326"/>
            <a:ext cx="4041775" cy="639762"/>
          </a:xfrm>
        </p:spPr>
        <p:txBody>
          <a:bodyPr/>
          <a:lstStyle/>
          <a:p>
            <a:pPr algn="ctr"/>
            <a:r>
              <a:rPr lang="en-US" u="sng" dirty="0" smtClean="0"/>
              <a:t>Direction Conflict </a:t>
            </a:r>
            <a:endParaRPr lang="en-US" u="sng" dirty="0"/>
          </a:p>
        </p:txBody>
      </p:sp>
      <p:sp>
        <p:nvSpPr>
          <p:cNvPr id="10" name="Content Placeholder 9"/>
          <p:cNvSpPr>
            <a:spLocks noGrp="1"/>
          </p:cNvSpPr>
          <p:nvPr>
            <p:ph sz="quarter" idx="4"/>
          </p:nvPr>
        </p:nvSpPr>
        <p:spPr>
          <a:xfrm>
            <a:off x="4645025" y="1930275"/>
            <a:ext cx="3769213" cy="3951288"/>
          </a:xfrm>
        </p:spPr>
        <p:txBody>
          <a:bodyPr/>
          <a:lstStyle/>
          <a:p>
            <a:pPr>
              <a:spcBef>
                <a:spcPts val="1200"/>
              </a:spcBef>
            </a:pPr>
            <a:r>
              <a:rPr lang="en-US" sz="1400" dirty="0" smtClean="0"/>
              <a:t>Ask </a:t>
            </a:r>
            <a:r>
              <a:rPr lang="en-US" sz="1400" dirty="0"/>
              <a:t>yourself, “Am I clear on the direction or vision?” </a:t>
            </a:r>
          </a:p>
          <a:p>
            <a:pPr>
              <a:spcBef>
                <a:spcPts val="1200"/>
              </a:spcBef>
            </a:pPr>
            <a:r>
              <a:rPr lang="en-US" sz="1400" dirty="0" smtClean="0"/>
              <a:t>Clarify </a:t>
            </a:r>
            <a:r>
              <a:rPr lang="en-US" sz="1400" dirty="0"/>
              <a:t>the discrepancy so that it can be easily described in neutral words and take action. </a:t>
            </a:r>
          </a:p>
          <a:p>
            <a:pPr>
              <a:spcBef>
                <a:spcPts val="1200"/>
              </a:spcBef>
            </a:pPr>
            <a:r>
              <a:rPr lang="en-US" sz="1400" dirty="0" smtClean="0"/>
              <a:t>Ask </a:t>
            </a:r>
            <a:r>
              <a:rPr lang="en-US" sz="1400" dirty="0"/>
              <a:t>permission to address the discrepancy with the other person in a friendly, </a:t>
            </a:r>
            <a:r>
              <a:rPr lang="en-US" sz="1400" dirty="0" smtClean="0"/>
              <a:t>non-confrontational </a:t>
            </a:r>
            <a:r>
              <a:rPr lang="en-US" sz="1400" dirty="0"/>
              <a:t>way and gain agreement. </a:t>
            </a:r>
          </a:p>
          <a:p>
            <a:pPr>
              <a:spcBef>
                <a:spcPts val="1200"/>
              </a:spcBef>
            </a:pPr>
            <a:r>
              <a:rPr lang="en-US" sz="1400" dirty="0" smtClean="0"/>
              <a:t>Use </a:t>
            </a:r>
            <a:r>
              <a:rPr lang="en-US" sz="1400" dirty="0"/>
              <a:t>“I” and “we” messages rather than “you” messages. </a:t>
            </a:r>
          </a:p>
          <a:p>
            <a:pPr>
              <a:spcBef>
                <a:spcPts val="1200"/>
              </a:spcBef>
            </a:pPr>
            <a:r>
              <a:rPr lang="en-US" sz="1400" dirty="0" smtClean="0"/>
              <a:t>If </a:t>
            </a:r>
            <a:r>
              <a:rPr lang="en-US" sz="1400" dirty="0"/>
              <a:t>there is a difference in values, always go with the higher value. </a:t>
            </a:r>
            <a:endParaRPr lang="en-US" sz="1400" dirty="0" smtClean="0"/>
          </a:p>
          <a:p>
            <a:pPr>
              <a:spcBef>
                <a:spcPts val="1200"/>
              </a:spcBef>
            </a:pPr>
            <a:r>
              <a:rPr lang="en-US" sz="1400" dirty="0" smtClean="0"/>
              <a:t>Make </a:t>
            </a:r>
            <a:r>
              <a:rPr lang="en-US" sz="1400" dirty="0"/>
              <a:t>authentic commitments.</a:t>
            </a:r>
          </a:p>
          <a:p>
            <a:endParaRPr lang="en-US" sz="1600" dirty="0"/>
          </a:p>
          <a:p>
            <a:endParaRPr lang="en-US" dirty="0"/>
          </a:p>
        </p:txBody>
      </p:sp>
      <p:sp>
        <p:nvSpPr>
          <p:cNvPr id="5" name="Slide Number Placeholder 4"/>
          <p:cNvSpPr>
            <a:spLocks noGrp="1"/>
          </p:cNvSpPr>
          <p:nvPr>
            <p:ph type="sldNum" sz="quarter" idx="10"/>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30</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7016918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61926"/>
            <a:ext cx="8229600" cy="1143000"/>
          </a:xfrm>
        </p:spPr>
        <p:txBody>
          <a:bodyPr/>
          <a:lstStyle/>
          <a:p>
            <a:r>
              <a:rPr lang="en-US" sz="2800" b="1" dirty="0" smtClean="0"/>
              <a:t>Dealing with Conflict – How can you Lead? </a:t>
            </a:r>
            <a:endParaRPr lang="en-US" sz="2800" b="1" dirty="0"/>
          </a:p>
        </p:txBody>
      </p:sp>
      <p:sp>
        <p:nvSpPr>
          <p:cNvPr id="7" name="Text Placeholder 6"/>
          <p:cNvSpPr>
            <a:spLocks noGrp="1"/>
          </p:cNvSpPr>
          <p:nvPr>
            <p:ph type="body" idx="1"/>
          </p:nvPr>
        </p:nvSpPr>
        <p:spPr>
          <a:xfrm>
            <a:off x="2039815" y="1535113"/>
            <a:ext cx="5354516" cy="639762"/>
          </a:xfrm>
          <a:ln w="28575"/>
        </p:spPr>
        <p:txBody>
          <a:bodyPr/>
          <a:lstStyle/>
          <a:p>
            <a:pPr algn="ctr"/>
            <a:r>
              <a:rPr lang="en-US" u="sng" dirty="0" smtClean="0"/>
              <a:t>External Conflict </a:t>
            </a:r>
            <a:endParaRPr lang="en-US" u="sng" dirty="0"/>
          </a:p>
        </p:txBody>
      </p:sp>
      <p:sp>
        <p:nvSpPr>
          <p:cNvPr id="8" name="Content Placeholder 7"/>
          <p:cNvSpPr>
            <a:spLocks noGrp="1"/>
          </p:cNvSpPr>
          <p:nvPr>
            <p:ph sz="half" idx="2"/>
          </p:nvPr>
        </p:nvSpPr>
        <p:spPr>
          <a:xfrm>
            <a:off x="1718896" y="2405062"/>
            <a:ext cx="5996354" cy="3951288"/>
          </a:xfrm>
        </p:spPr>
        <p:txBody>
          <a:bodyPr/>
          <a:lstStyle/>
          <a:p>
            <a:pPr>
              <a:spcBef>
                <a:spcPts val="1200"/>
              </a:spcBef>
            </a:pPr>
            <a:r>
              <a:rPr lang="en-US" sz="1800" dirty="0" smtClean="0"/>
              <a:t>Ask </a:t>
            </a:r>
            <a:r>
              <a:rPr lang="en-US" sz="1800" dirty="0"/>
              <a:t>yourself, “How much control do I have over this factor?” </a:t>
            </a:r>
            <a:endParaRPr lang="en-US" sz="1800" dirty="0" smtClean="0"/>
          </a:p>
          <a:p>
            <a:pPr>
              <a:spcBef>
                <a:spcPts val="1200"/>
              </a:spcBef>
            </a:pPr>
            <a:r>
              <a:rPr lang="en-US" sz="1800" dirty="0" smtClean="0"/>
              <a:t>Choose </a:t>
            </a:r>
            <a:r>
              <a:rPr lang="en-US" sz="1800" dirty="0"/>
              <a:t>to fight battles that are worth the price. </a:t>
            </a:r>
          </a:p>
          <a:p>
            <a:pPr>
              <a:spcBef>
                <a:spcPts val="1200"/>
              </a:spcBef>
            </a:pPr>
            <a:r>
              <a:rPr lang="en-US" sz="1800" dirty="0" smtClean="0"/>
              <a:t>Put </a:t>
            </a:r>
            <a:r>
              <a:rPr lang="en-US" sz="1800" dirty="0"/>
              <a:t>your energy into things you “can do” rather than complain about what you “can’t do.” </a:t>
            </a:r>
          </a:p>
          <a:p>
            <a:pPr>
              <a:spcBef>
                <a:spcPts val="1200"/>
              </a:spcBef>
            </a:pPr>
            <a:r>
              <a:rPr lang="en-US" sz="1800" dirty="0" smtClean="0"/>
              <a:t>Do </a:t>
            </a:r>
            <a:r>
              <a:rPr lang="en-US" sz="1800" dirty="0"/>
              <a:t>something good for others. </a:t>
            </a:r>
          </a:p>
          <a:p>
            <a:pPr>
              <a:spcBef>
                <a:spcPts val="1200"/>
              </a:spcBef>
            </a:pPr>
            <a:r>
              <a:rPr lang="en-US" sz="1800" dirty="0" smtClean="0"/>
              <a:t>Maintain </a:t>
            </a:r>
            <a:r>
              <a:rPr lang="en-US" sz="1800" dirty="0"/>
              <a:t>perspective and a sense of purpose. </a:t>
            </a:r>
          </a:p>
          <a:p>
            <a:pPr>
              <a:spcBef>
                <a:spcPts val="1200"/>
              </a:spcBef>
            </a:pPr>
            <a:r>
              <a:rPr lang="en-US" sz="1800" dirty="0" smtClean="0"/>
              <a:t>Talk </a:t>
            </a:r>
            <a:r>
              <a:rPr lang="en-US" sz="1800" dirty="0"/>
              <a:t>to someone you trust.</a:t>
            </a:r>
          </a:p>
        </p:txBody>
      </p:sp>
      <p:sp>
        <p:nvSpPr>
          <p:cNvPr id="5" name="Slide Number Placeholder 4"/>
          <p:cNvSpPr>
            <a:spLocks noGrp="1"/>
          </p:cNvSpPr>
          <p:nvPr>
            <p:ph type="sldNum" sz="quarter" idx="10"/>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7881658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799" y="228600"/>
            <a:ext cx="8723453" cy="808038"/>
          </a:xfrm>
        </p:spPr>
        <p:txBody>
          <a:bodyPr/>
          <a:lstStyle/>
          <a:p>
            <a:r>
              <a:rPr lang="en-US" sz="2000" b="1" dirty="0" smtClean="0"/>
              <a:t> </a:t>
            </a:r>
            <a:r>
              <a:rPr lang="en-US" sz="2800" b="1" dirty="0" smtClean="0"/>
              <a:t>Conflict:  </a:t>
            </a:r>
            <a:br>
              <a:rPr lang="en-US" sz="2800" b="1" dirty="0" smtClean="0"/>
            </a:br>
            <a:r>
              <a:rPr lang="en-US" sz="2400" b="1" i="1" dirty="0" smtClean="0">
                <a:solidFill>
                  <a:schemeClr val="accent6">
                    <a:lumMod val="60000"/>
                    <a:lumOff val="40000"/>
                  </a:schemeClr>
                </a:solidFill>
              </a:rPr>
              <a:t>Team “Nasties” -- Disruptive Personalities / Bad Behavior </a:t>
            </a:r>
            <a:endParaRPr lang="en-US" sz="2400" b="1" i="1" dirty="0">
              <a:solidFill>
                <a:schemeClr val="accent6">
                  <a:lumMod val="60000"/>
                  <a:lumOff val="40000"/>
                </a:schemeClr>
              </a:solidFill>
            </a:endParaRPr>
          </a:p>
        </p:txBody>
      </p:sp>
      <p:graphicFrame>
        <p:nvGraphicFramePr>
          <p:cNvPr id="5" name="Content Placeholder 4"/>
          <p:cNvGraphicFramePr>
            <a:graphicFrameLocks noGrp="1"/>
          </p:cNvGraphicFramePr>
          <p:nvPr>
            <p:ph idx="1"/>
            <p:extLst/>
          </p:nvPr>
        </p:nvGraphicFramePr>
        <p:xfrm>
          <a:off x="304800" y="1203766"/>
          <a:ext cx="8593540" cy="5231757"/>
        </p:xfrm>
        <a:graphic>
          <a:graphicData uri="http://schemas.openxmlformats.org/drawingml/2006/table">
            <a:tbl>
              <a:tblPr firstRow="1" bandRow="1">
                <a:tableStyleId>{21E4AEA4-8DFA-4A89-87EB-49C32662AFE0}</a:tableStyleId>
              </a:tblPr>
              <a:tblGrid>
                <a:gridCol w="2699275"/>
                <a:gridCol w="5894265"/>
              </a:tblGrid>
              <a:tr h="401808">
                <a:tc>
                  <a:txBody>
                    <a:bodyPr/>
                    <a:lstStyle/>
                    <a:p>
                      <a:r>
                        <a:rPr lang="en-US" dirty="0" smtClean="0"/>
                        <a:t>Team “Nasties” </a:t>
                      </a:r>
                      <a:endParaRPr lang="en-US" dirty="0">
                        <a:solidFill>
                          <a:schemeClr val="accent2"/>
                        </a:solidFill>
                      </a:endParaRPr>
                    </a:p>
                  </a:txBody>
                  <a:tcPr/>
                </a:tc>
                <a:tc>
                  <a:txBody>
                    <a:bodyPr/>
                    <a:lstStyle/>
                    <a:p>
                      <a:r>
                        <a:rPr lang="en-US" dirty="0" smtClean="0"/>
                        <a:t>Demonstrated</a:t>
                      </a:r>
                      <a:r>
                        <a:rPr lang="en-US" baseline="0" dirty="0" smtClean="0"/>
                        <a:t> Behaviors </a:t>
                      </a:r>
                      <a:endParaRPr lang="en-US" dirty="0">
                        <a:solidFill>
                          <a:schemeClr val="accent2"/>
                        </a:solidFill>
                      </a:endParaRPr>
                    </a:p>
                  </a:txBody>
                  <a:tcPr/>
                </a:tc>
              </a:tr>
              <a:tr h="544917">
                <a:tc>
                  <a:txBody>
                    <a:bodyPr/>
                    <a:lstStyle/>
                    <a:p>
                      <a:r>
                        <a:rPr lang="en-US" dirty="0" smtClean="0"/>
                        <a:t>Super</a:t>
                      </a:r>
                      <a:r>
                        <a:rPr lang="en-US" baseline="0" dirty="0" smtClean="0"/>
                        <a:t> – Agreeables </a:t>
                      </a:r>
                      <a:endParaRPr lang="en-US" b="1" dirty="0"/>
                    </a:p>
                  </a:txBody>
                  <a:tcPr/>
                </a:tc>
                <a:tc>
                  <a:txBody>
                    <a:bodyPr/>
                    <a:lstStyle/>
                    <a:p>
                      <a:r>
                        <a:rPr lang="en-US" sz="1350" dirty="0" smtClean="0"/>
                        <a:t>Always</a:t>
                      </a:r>
                      <a:r>
                        <a:rPr lang="en-US" sz="1350" baseline="0" dirty="0" smtClean="0"/>
                        <a:t> agreeing on everything  all the time. Passive resistance to avoid doing anything meaningful.  Poor follow-through</a:t>
                      </a:r>
                      <a:endParaRPr lang="en-US" sz="1350" dirty="0"/>
                    </a:p>
                  </a:txBody>
                  <a:tcPr/>
                </a:tc>
              </a:tr>
              <a:tr h="990759">
                <a:tc>
                  <a:txBody>
                    <a:bodyPr/>
                    <a:lstStyle/>
                    <a:p>
                      <a:r>
                        <a:rPr lang="en-US" dirty="0" smtClean="0"/>
                        <a:t>Know</a:t>
                      </a:r>
                      <a:r>
                        <a:rPr lang="en-US" baseline="0" dirty="0" smtClean="0"/>
                        <a:t>-it-Alls </a:t>
                      </a:r>
                      <a:endParaRPr lang="en-US" b="1" dirty="0"/>
                    </a:p>
                  </a:txBody>
                  <a:tcPr/>
                </a:tc>
                <a:tc>
                  <a:txBody>
                    <a:bodyPr/>
                    <a:lstStyle/>
                    <a:p>
                      <a:r>
                        <a:rPr lang="en-US" sz="1350" dirty="0" smtClean="0"/>
                        <a:t>Know everything about</a:t>
                      </a:r>
                      <a:r>
                        <a:rPr lang="en-US" sz="1350" baseline="0" dirty="0" smtClean="0"/>
                        <a:t> anything.  Likes to debate and put you down because you just don’t know what he/she knows. (pure power move) Creates perception that his/he opinions are supported by “true facts.” Condescending . Insecure and hides behind knowledge</a:t>
                      </a:r>
                      <a:endParaRPr lang="en-US" sz="1350" dirty="0"/>
                    </a:p>
                  </a:txBody>
                  <a:tcPr/>
                </a:tc>
              </a:tr>
              <a:tr h="767838">
                <a:tc>
                  <a:txBody>
                    <a:bodyPr/>
                    <a:lstStyle/>
                    <a:p>
                      <a:r>
                        <a:rPr lang="en-US" dirty="0" smtClean="0"/>
                        <a:t>Stallers</a:t>
                      </a:r>
                      <a:r>
                        <a:rPr lang="en-US" baseline="0" dirty="0" smtClean="0"/>
                        <a:t> … Blocker</a:t>
                      </a:r>
                      <a:endParaRPr lang="en-US" b="1" dirty="0"/>
                    </a:p>
                  </a:txBody>
                  <a:tcPr/>
                </a:tc>
                <a:tc>
                  <a:txBody>
                    <a:bodyPr/>
                    <a:lstStyle/>
                    <a:p>
                      <a:r>
                        <a:rPr lang="en-US" sz="1350" dirty="0" smtClean="0"/>
                        <a:t>Procrastination.  Continuously</a:t>
                      </a:r>
                      <a:r>
                        <a:rPr lang="en-US" sz="1350" baseline="0" dirty="0" smtClean="0"/>
                        <a:t> states all that they are doing – “juggling  too many things.” Inconsistent follow-through. Completes tasks but most of the time misses deadlines. Convinces others to delay</a:t>
                      </a:r>
                      <a:endParaRPr lang="en-US" sz="1350" dirty="0"/>
                    </a:p>
                  </a:txBody>
                  <a:tcPr/>
                </a:tc>
              </a:tr>
              <a:tr h="767838">
                <a:tc>
                  <a:txBody>
                    <a:bodyPr/>
                    <a:lstStyle/>
                    <a:p>
                      <a:r>
                        <a:rPr lang="en-US" dirty="0" smtClean="0"/>
                        <a:t>Complainers/Whiners</a:t>
                      </a:r>
                      <a:r>
                        <a:rPr lang="en-US" baseline="0" dirty="0" smtClean="0"/>
                        <a:t> “</a:t>
                      </a:r>
                      <a:r>
                        <a:rPr lang="en-US" dirty="0" smtClean="0"/>
                        <a:t>Debbie Downer” </a:t>
                      </a:r>
                      <a:endParaRPr lang="en-US" b="1" dirty="0"/>
                    </a:p>
                  </a:txBody>
                  <a:tcPr/>
                </a:tc>
                <a:tc>
                  <a:txBody>
                    <a:bodyPr/>
                    <a:lstStyle/>
                    <a:p>
                      <a:r>
                        <a:rPr lang="en-US" sz="1350" dirty="0" smtClean="0"/>
                        <a:t>Nothing is ever</a:t>
                      </a:r>
                      <a:r>
                        <a:rPr lang="en-US" sz="1350" baseline="0" dirty="0" smtClean="0"/>
                        <a:t> right here. Glass is always half-empty.  Complains and whines about EVERYTHING. Nothing is ever right.  Always bringing up that “we have done that before and  ... it has never worked”</a:t>
                      </a:r>
                      <a:endParaRPr lang="en-US" sz="1350" dirty="0"/>
                    </a:p>
                  </a:txBody>
                  <a:tcPr/>
                </a:tc>
              </a:tr>
              <a:tr h="767838">
                <a:tc>
                  <a:txBody>
                    <a:bodyPr/>
                    <a:lstStyle/>
                    <a:p>
                      <a:r>
                        <a:rPr lang="en-US" dirty="0" smtClean="0"/>
                        <a:t>Idea</a:t>
                      </a:r>
                      <a:r>
                        <a:rPr lang="en-US" baseline="0" dirty="0" smtClean="0"/>
                        <a:t> </a:t>
                      </a:r>
                      <a:r>
                        <a:rPr lang="en-US" dirty="0" smtClean="0"/>
                        <a:t>Snipers</a:t>
                      </a:r>
                      <a:r>
                        <a:rPr lang="en-US" baseline="0" dirty="0" smtClean="0"/>
                        <a:t> </a:t>
                      </a:r>
                      <a:endParaRPr lang="en-US" b="1" dirty="0"/>
                    </a:p>
                  </a:txBody>
                  <a:tcPr/>
                </a:tc>
                <a:tc>
                  <a:txBody>
                    <a:bodyPr/>
                    <a:lstStyle/>
                    <a:p>
                      <a:r>
                        <a:rPr lang="en-US" sz="1350" dirty="0" smtClean="0"/>
                        <a:t>Anything</a:t>
                      </a:r>
                      <a:r>
                        <a:rPr lang="en-US" sz="1350" baseline="0" dirty="0" smtClean="0"/>
                        <a:t> that you say … it is shot down. Manipulates words to supports his/her opinion and “wound” your credibility. Never held accountable for actions.  Passive aggressive. Best friend of the Know-it-All. </a:t>
                      </a:r>
                      <a:endParaRPr lang="en-US" sz="1350" dirty="0"/>
                    </a:p>
                  </a:txBody>
                  <a:tcPr/>
                </a:tc>
              </a:tr>
              <a:tr h="990759">
                <a:tc>
                  <a:txBody>
                    <a:bodyPr/>
                    <a:lstStyle/>
                    <a:p>
                      <a:r>
                        <a:rPr lang="en-US" dirty="0" smtClean="0"/>
                        <a:t>Tanks</a:t>
                      </a:r>
                      <a:endParaRPr lang="en-US" b="1" dirty="0"/>
                    </a:p>
                  </a:txBody>
                  <a:tcPr/>
                </a:tc>
                <a:tc>
                  <a:txBody>
                    <a:bodyPr/>
                    <a:lstStyle/>
                    <a:p>
                      <a:r>
                        <a:rPr lang="en-US" sz="1350" dirty="0" smtClean="0"/>
                        <a:t>Super aggressive-</a:t>
                      </a:r>
                      <a:r>
                        <a:rPr lang="en-US" sz="1350" baseline="0" dirty="0" smtClean="0"/>
                        <a:t>- “will roll right over you, and not care what damage has been done.”  Must always be right. Dominant personality. Huge ego. Will argue until he/she wins. Will intimidate others to follow him/her. Looks for ways to undercut the leader if there is a disagreement. </a:t>
                      </a:r>
                      <a:endParaRPr lang="en-US" sz="1350" dirty="0"/>
                    </a:p>
                  </a:txBody>
                  <a:tcPr/>
                </a:tc>
              </a:tr>
            </a:tbl>
          </a:graphicData>
        </a:graphic>
      </p:graphicFrame>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32</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1464954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b="1" dirty="0" smtClean="0"/>
              <a:t>Conflict: </a:t>
            </a:r>
            <a:r>
              <a:rPr lang="en-US" sz="2400" b="1" i="1" dirty="0" smtClean="0">
                <a:solidFill>
                  <a:schemeClr val="accent6">
                    <a:lumMod val="60000"/>
                    <a:lumOff val="40000"/>
                  </a:schemeClr>
                </a:solidFill>
              </a:rPr>
              <a:t>How do we Cope with Difficult People </a:t>
            </a:r>
            <a:endParaRPr lang="en-US" sz="2400" b="1" i="1" dirty="0">
              <a:solidFill>
                <a:schemeClr val="accent6">
                  <a:lumMod val="60000"/>
                  <a:lumOff val="40000"/>
                </a:schemeClr>
              </a:solidFill>
            </a:endParaRPr>
          </a:p>
        </p:txBody>
      </p:sp>
      <p:graphicFrame>
        <p:nvGraphicFramePr>
          <p:cNvPr id="5" name="Content Placeholder 4"/>
          <p:cNvGraphicFramePr>
            <a:graphicFrameLocks noGrp="1"/>
          </p:cNvGraphicFramePr>
          <p:nvPr>
            <p:ph idx="1"/>
            <p:extLst/>
          </p:nvPr>
        </p:nvGraphicFramePr>
        <p:xfrm>
          <a:off x="304800" y="1219200"/>
          <a:ext cx="8593539" cy="5278120"/>
        </p:xfrm>
        <a:graphic>
          <a:graphicData uri="http://schemas.openxmlformats.org/drawingml/2006/table">
            <a:tbl>
              <a:tblPr firstRow="1" bandRow="1">
                <a:tableStyleId>{21E4AEA4-8DFA-4A89-87EB-49C32662AFE0}</a:tableStyleId>
              </a:tblPr>
              <a:tblGrid>
                <a:gridCol w="2697707"/>
                <a:gridCol w="2156347"/>
                <a:gridCol w="3739485"/>
              </a:tblGrid>
              <a:tr h="370840">
                <a:tc>
                  <a:txBody>
                    <a:bodyPr/>
                    <a:lstStyle/>
                    <a:p>
                      <a:r>
                        <a:rPr lang="en-US" dirty="0" smtClean="0"/>
                        <a:t>Team “Nasties” </a:t>
                      </a:r>
                      <a:endParaRPr lang="en-US" dirty="0">
                        <a:solidFill>
                          <a:schemeClr val="accent2"/>
                        </a:solidFill>
                      </a:endParaRPr>
                    </a:p>
                  </a:txBody>
                  <a:tcPr/>
                </a:tc>
                <a:tc>
                  <a:txBody>
                    <a:bodyPr/>
                    <a:lstStyle/>
                    <a:p>
                      <a:r>
                        <a:rPr lang="en-US" dirty="0" smtClean="0"/>
                        <a:t>Primary</a:t>
                      </a:r>
                      <a:r>
                        <a:rPr lang="en-US" baseline="0" dirty="0" smtClean="0"/>
                        <a:t> Behavior </a:t>
                      </a:r>
                      <a:endParaRPr lang="en-US" dirty="0">
                        <a:solidFill>
                          <a:schemeClr val="accent2"/>
                        </a:solidFill>
                      </a:endParaRPr>
                    </a:p>
                  </a:txBody>
                  <a:tcPr/>
                </a:tc>
                <a:tc>
                  <a:txBody>
                    <a:bodyPr/>
                    <a:lstStyle/>
                    <a:p>
                      <a:r>
                        <a:rPr lang="en-US" dirty="0" smtClean="0"/>
                        <a:t>How to successfully</a:t>
                      </a:r>
                      <a:r>
                        <a:rPr lang="en-US" baseline="0" dirty="0" smtClean="0"/>
                        <a:t> Deal with …</a:t>
                      </a:r>
                      <a:endParaRPr lang="en-US" dirty="0">
                        <a:solidFill>
                          <a:schemeClr val="accent2"/>
                        </a:solidFill>
                      </a:endParaRPr>
                    </a:p>
                  </a:txBody>
                  <a:tcPr/>
                </a:tc>
              </a:tr>
              <a:tr h="370840">
                <a:tc>
                  <a:txBody>
                    <a:bodyPr/>
                    <a:lstStyle/>
                    <a:p>
                      <a:r>
                        <a:rPr lang="en-US" dirty="0" smtClean="0"/>
                        <a:t>Super</a:t>
                      </a:r>
                      <a:r>
                        <a:rPr lang="en-US" baseline="0" dirty="0" smtClean="0"/>
                        <a:t> – Agreeables </a:t>
                      </a:r>
                      <a:endParaRPr lang="en-US" b="1" dirty="0"/>
                    </a:p>
                  </a:txBody>
                  <a:tcPr/>
                </a:tc>
                <a:tc>
                  <a:txBody>
                    <a:bodyPr/>
                    <a:lstStyle/>
                    <a:p>
                      <a:r>
                        <a:rPr lang="en-US" sz="1200" dirty="0" smtClean="0">
                          <a:solidFill>
                            <a:schemeClr val="bg1">
                              <a:lumMod val="50000"/>
                            </a:schemeClr>
                          </a:solidFill>
                        </a:rPr>
                        <a:t>Always</a:t>
                      </a:r>
                      <a:r>
                        <a:rPr lang="en-US" sz="1200" baseline="0" dirty="0" smtClean="0">
                          <a:solidFill>
                            <a:schemeClr val="bg1">
                              <a:lumMod val="50000"/>
                            </a:schemeClr>
                          </a:solidFill>
                        </a:rPr>
                        <a:t> agreeing on everything  all the time. </a:t>
                      </a:r>
                      <a:endParaRPr lang="en-US" sz="1200" dirty="0">
                        <a:solidFill>
                          <a:schemeClr val="bg1">
                            <a:lumMod val="50000"/>
                          </a:schemeClr>
                        </a:solidFill>
                      </a:endParaRPr>
                    </a:p>
                  </a:txBody>
                  <a:tcPr/>
                </a:tc>
                <a:tc>
                  <a:txBody>
                    <a:bodyPr/>
                    <a:lstStyle/>
                    <a:p>
                      <a:pPr>
                        <a:buFont typeface="Arial" pitchFamily="34" charset="0"/>
                        <a:buChar char="•"/>
                      </a:pPr>
                      <a:r>
                        <a:rPr lang="en-US" sz="1200" b="1" dirty="0" smtClean="0"/>
                        <a:t> </a:t>
                      </a:r>
                      <a:r>
                        <a:rPr lang="en-US" sz="1400" b="1" dirty="0" smtClean="0"/>
                        <a:t>Talk about their</a:t>
                      </a:r>
                      <a:r>
                        <a:rPr lang="en-US" sz="1400" b="1" baseline="0" dirty="0" smtClean="0"/>
                        <a:t> interests</a:t>
                      </a:r>
                    </a:p>
                    <a:p>
                      <a:pPr>
                        <a:buFont typeface="Arial" pitchFamily="34" charset="0"/>
                        <a:buChar char="•"/>
                      </a:pPr>
                      <a:r>
                        <a:rPr lang="en-US" sz="1400" b="1" baseline="0" dirty="0" smtClean="0"/>
                        <a:t> Suggest options/alternatives</a:t>
                      </a:r>
                    </a:p>
                    <a:p>
                      <a:pPr>
                        <a:buFont typeface="Arial" pitchFamily="34" charset="0"/>
                        <a:buChar char="•"/>
                      </a:pPr>
                      <a:r>
                        <a:rPr lang="en-US" sz="1400" b="1" baseline="0" dirty="0" smtClean="0"/>
                        <a:t> Focus on a solution</a:t>
                      </a:r>
                      <a:endParaRPr lang="en-US" sz="1400" b="1" dirty="0"/>
                    </a:p>
                  </a:txBody>
                  <a:tcPr/>
                </a:tc>
              </a:tr>
              <a:tr h="370840">
                <a:tc>
                  <a:txBody>
                    <a:bodyPr/>
                    <a:lstStyle/>
                    <a:p>
                      <a:r>
                        <a:rPr lang="en-US" dirty="0" smtClean="0"/>
                        <a:t>Know</a:t>
                      </a:r>
                      <a:r>
                        <a:rPr lang="en-US" baseline="0" dirty="0" smtClean="0"/>
                        <a:t>-it-Alls </a:t>
                      </a:r>
                      <a:endParaRPr lang="en-US" b="1" dirty="0"/>
                    </a:p>
                  </a:txBody>
                  <a:tcPr/>
                </a:tc>
                <a:tc>
                  <a:txBody>
                    <a:bodyPr/>
                    <a:lstStyle/>
                    <a:p>
                      <a:r>
                        <a:rPr lang="en-US" sz="1200" dirty="0" smtClean="0">
                          <a:solidFill>
                            <a:schemeClr val="bg1">
                              <a:lumMod val="50000"/>
                            </a:schemeClr>
                          </a:solidFill>
                        </a:rPr>
                        <a:t>Know everything about</a:t>
                      </a:r>
                      <a:r>
                        <a:rPr lang="en-US" sz="1200" baseline="0" dirty="0" smtClean="0">
                          <a:solidFill>
                            <a:schemeClr val="bg1">
                              <a:lumMod val="50000"/>
                            </a:schemeClr>
                          </a:solidFill>
                        </a:rPr>
                        <a:t> anything.  </a:t>
                      </a:r>
                      <a:endParaRPr lang="en-US" sz="1200" dirty="0">
                        <a:solidFill>
                          <a:schemeClr val="bg1">
                            <a:lumMod val="50000"/>
                          </a:schemeClr>
                        </a:solidFill>
                      </a:endParaRPr>
                    </a:p>
                  </a:txBody>
                  <a:tcPr/>
                </a:tc>
                <a:tc>
                  <a:txBody>
                    <a:bodyPr/>
                    <a:lstStyle/>
                    <a:p>
                      <a:pPr>
                        <a:buFont typeface="Arial" pitchFamily="34" charset="0"/>
                        <a:buChar char="•"/>
                      </a:pPr>
                      <a:r>
                        <a:rPr lang="en-US" sz="1400" b="1" dirty="0" smtClean="0"/>
                        <a:t> Be well-prepared</a:t>
                      </a:r>
                      <a:r>
                        <a:rPr lang="en-US" sz="1400" b="1" baseline="0" dirty="0" smtClean="0"/>
                        <a:t> – deal with facts/data </a:t>
                      </a:r>
                    </a:p>
                    <a:p>
                      <a:pPr>
                        <a:buFont typeface="Arial" pitchFamily="34" charset="0"/>
                        <a:buChar char="•"/>
                      </a:pPr>
                      <a:r>
                        <a:rPr lang="en-US" sz="1400" b="1" baseline="0" dirty="0" smtClean="0"/>
                        <a:t> Listen and paraphrase </a:t>
                      </a:r>
                    </a:p>
                    <a:p>
                      <a:pPr>
                        <a:buFont typeface="Arial" pitchFamily="34" charset="0"/>
                        <a:buChar char="•"/>
                      </a:pPr>
                      <a:r>
                        <a:rPr lang="en-US" sz="1400" b="1" baseline="0" dirty="0" smtClean="0"/>
                        <a:t> Don’t challenge/ask questions</a:t>
                      </a:r>
                      <a:endParaRPr lang="en-US" sz="1400" b="1" dirty="0"/>
                    </a:p>
                  </a:txBody>
                  <a:tcPr/>
                </a:tc>
              </a:tr>
              <a:tr h="370840">
                <a:tc>
                  <a:txBody>
                    <a:bodyPr/>
                    <a:lstStyle/>
                    <a:p>
                      <a:r>
                        <a:rPr lang="en-US" dirty="0" smtClean="0"/>
                        <a:t>Stallers</a:t>
                      </a:r>
                      <a:r>
                        <a:rPr lang="en-US" baseline="0" dirty="0" smtClean="0"/>
                        <a:t> … Blocker</a:t>
                      </a:r>
                      <a:endParaRPr lang="en-US" b="1" dirty="0"/>
                    </a:p>
                  </a:txBody>
                  <a:tcPr/>
                </a:tc>
                <a:tc>
                  <a:txBody>
                    <a:bodyPr/>
                    <a:lstStyle/>
                    <a:p>
                      <a:r>
                        <a:rPr lang="en-US" sz="1200" dirty="0" smtClean="0">
                          <a:solidFill>
                            <a:schemeClr val="bg1">
                              <a:lumMod val="50000"/>
                            </a:schemeClr>
                          </a:solidFill>
                        </a:rPr>
                        <a:t>Procrastination. </a:t>
                      </a:r>
                      <a:r>
                        <a:rPr lang="en-US" sz="1200" baseline="0" dirty="0" smtClean="0">
                          <a:solidFill>
                            <a:schemeClr val="bg1">
                              <a:lumMod val="50000"/>
                            </a:schemeClr>
                          </a:solidFill>
                        </a:rPr>
                        <a:t>Completes tasks but most of the time misses deadlines. </a:t>
                      </a:r>
                      <a:endParaRPr lang="en-US" sz="1200" dirty="0">
                        <a:solidFill>
                          <a:schemeClr val="bg1">
                            <a:lumMod val="50000"/>
                          </a:schemeClr>
                        </a:solidFill>
                      </a:endParaRPr>
                    </a:p>
                  </a:txBody>
                  <a:tcPr/>
                </a:tc>
                <a:tc>
                  <a:txBody>
                    <a:bodyPr/>
                    <a:lstStyle/>
                    <a:p>
                      <a:pPr>
                        <a:buFont typeface="Arial" pitchFamily="34" charset="0"/>
                        <a:buChar char="•"/>
                      </a:pPr>
                      <a:r>
                        <a:rPr lang="en-US" sz="1400" b="1" dirty="0" smtClean="0"/>
                        <a:t> Help them</a:t>
                      </a:r>
                      <a:r>
                        <a:rPr lang="en-US" sz="1400" b="1" baseline="0" dirty="0" smtClean="0"/>
                        <a:t> to be honest</a:t>
                      </a:r>
                    </a:p>
                    <a:p>
                      <a:pPr>
                        <a:buFont typeface="Arial" pitchFamily="34" charset="0"/>
                        <a:buChar char="•"/>
                      </a:pPr>
                      <a:r>
                        <a:rPr lang="en-US" sz="1400" b="1" baseline="0" dirty="0" smtClean="0"/>
                        <a:t> Help them solve problems</a:t>
                      </a:r>
                    </a:p>
                    <a:p>
                      <a:pPr>
                        <a:buFont typeface="Arial" pitchFamily="34" charset="0"/>
                        <a:buChar char="•"/>
                      </a:pPr>
                      <a:r>
                        <a:rPr lang="en-US" sz="1400" b="1" baseline="0" dirty="0" smtClean="0"/>
                        <a:t> Work on a win-win solution </a:t>
                      </a:r>
                      <a:endParaRPr lang="en-US" sz="1400" b="1" dirty="0"/>
                    </a:p>
                  </a:txBody>
                  <a:tcPr/>
                </a:tc>
              </a:tr>
              <a:tr h="370840">
                <a:tc>
                  <a:txBody>
                    <a:bodyPr/>
                    <a:lstStyle/>
                    <a:p>
                      <a:r>
                        <a:rPr lang="en-US" dirty="0" smtClean="0"/>
                        <a:t>Complainers/Whiners</a:t>
                      </a:r>
                      <a:r>
                        <a:rPr lang="en-US" baseline="0" dirty="0" smtClean="0"/>
                        <a:t> “</a:t>
                      </a:r>
                      <a:r>
                        <a:rPr lang="en-US" dirty="0" smtClean="0"/>
                        <a:t>Debbie Downer” </a:t>
                      </a:r>
                      <a:endParaRPr lang="en-US" b="1" dirty="0"/>
                    </a:p>
                  </a:txBody>
                  <a:tcPr/>
                </a:tc>
                <a:tc>
                  <a:txBody>
                    <a:bodyPr/>
                    <a:lstStyle/>
                    <a:p>
                      <a:r>
                        <a:rPr lang="en-US" sz="1200" baseline="0" dirty="0" smtClean="0">
                          <a:solidFill>
                            <a:schemeClr val="bg1">
                              <a:lumMod val="50000"/>
                            </a:schemeClr>
                          </a:solidFill>
                        </a:rPr>
                        <a:t>Complains and whines about EVERYTHING. Nothing is ever right.  </a:t>
                      </a:r>
                      <a:endParaRPr lang="en-US" sz="1200" dirty="0">
                        <a:solidFill>
                          <a:schemeClr val="bg1">
                            <a:lumMod val="50000"/>
                          </a:schemeClr>
                        </a:solidFill>
                      </a:endParaRPr>
                    </a:p>
                  </a:txBody>
                  <a:tcPr/>
                </a:tc>
                <a:tc>
                  <a:txBody>
                    <a:bodyPr/>
                    <a:lstStyle/>
                    <a:p>
                      <a:pPr>
                        <a:buFont typeface="Arial" pitchFamily="34" charset="0"/>
                        <a:buChar char="•"/>
                      </a:pPr>
                      <a:r>
                        <a:rPr lang="en-US" sz="1400" b="1" dirty="0" smtClean="0"/>
                        <a:t> Don’t be defensive</a:t>
                      </a:r>
                    </a:p>
                    <a:p>
                      <a:pPr>
                        <a:buFont typeface="Arial" pitchFamily="34" charset="0"/>
                        <a:buChar char="•"/>
                      </a:pPr>
                      <a:r>
                        <a:rPr lang="en-US" sz="1400" b="1" dirty="0" smtClean="0"/>
                        <a:t> Listen,</a:t>
                      </a:r>
                      <a:r>
                        <a:rPr lang="en-US" sz="1400" b="1" baseline="0" dirty="0" smtClean="0"/>
                        <a:t> acknowledge. Don’t argue</a:t>
                      </a:r>
                    </a:p>
                    <a:p>
                      <a:pPr>
                        <a:buFont typeface="Arial" pitchFamily="34" charset="0"/>
                        <a:buChar char="•"/>
                      </a:pPr>
                      <a:r>
                        <a:rPr lang="en-US" sz="1400" b="1" baseline="0" dirty="0" smtClean="0"/>
                        <a:t> Encourage them to own the solution</a:t>
                      </a:r>
                      <a:endParaRPr lang="en-US" sz="1400" b="1" dirty="0"/>
                    </a:p>
                  </a:txBody>
                  <a:tcPr/>
                </a:tc>
              </a:tr>
              <a:tr h="370840">
                <a:tc>
                  <a:txBody>
                    <a:bodyPr/>
                    <a:lstStyle/>
                    <a:p>
                      <a:r>
                        <a:rPr lang="en-US" dirty="0" smtClean="0"/>
                        <a:t>Idea Snipers</a:t>
                      </a:r>
                      <a:r>
                        <a:rPr lang="en-US" baseline="0" dirty="0" smtClean="0"/>
                        <a:t> </a:t>
                      </a:r>
                      <a:endParaRPr lang="en-US" b="1" dirty="0"/>
                    </a:p>
                  </a:txBody>
                  <a:tcPr/>
                </a:tc>
                <a:tc>
                  <a:txBody>
                    <a:bodyPr/>
                    <a:lstStyle/>
                    <a:p>
                      <a:r>
                        <a:rPr lang="en-US" sz="1200" dirty="0" smtClean="0">
                          <a:solidFill>
                            <a:schemeClr val="bg1">
                              <a:lumMod val="50000"/>
                            </a:schemeClr>
                          </a:solidFill>
                        </a:rPr>
                        <a:t>Anything</a:t>
                      </a:r>
                      <a:r>
                        <a:rPr lang="en-US" sz="1200" baseline="0" dirty="0" smtClean="0">
                          <a:solidFill>
                            <a:schemeClr val="bg1">
                              <a:lumMod val="50000"/>
                            </a:schemeClr>
                          </a:solidFill>
                        </a:rPr>
                        <a:t> that you say … it is shot down. </a:t>
                      </a:r>
                      <a:endParaRPr lang="en-US" sz="1200" dirty="0">
                        <a:solidFill>
                          <a:schemeClr val="bg1">
                            <a:lumMod val="50000"/>
                          </a:schemeClr>
                        </a:solidFill>
                      </a:endParaRPr>
                    </a:p>
                  </a:txBody>
                  <a:tcPr/>
                </a:tc>
                <a:tc>
                  <a:txBody>
                    <a:bodyPr/>
                    <a:lstStyle/>
                    <a:p>
                      <a:pPr>
                        <a:buFont typeface="Arial" pitchFamily="34" charset="0"/>
                        <a:buChar char="•"/>
                      </a:pPr>
                      <a:r>
                        <a:rPr lang="en-US" sz="1400" b="1" dirty="0" smtClean="0"/>
                        <a:t> Address the behavior openly</a:t>
                      </a:r>
                    </a:p>
                    <a:p>
                      <a:pPr>
                        <a:buFont typeface="Arial" pitchFamily="34" charset="0"/>
                        <a:buChar char="•"/>
                      </a:pPr>
                      <a:r>
                        <a:rPr lang="en-US" sz="1400" b="1" dirty="0" smtClean="0"/>
                        <a:t> Ask others if</a:t>
                      </a:r>
                      <a:r>
                        <a:rPr lang="en-US" sz="1400" b="1" baseline="0" dirty="0" smtClean="0"/>
                        <a:t> </a:t>
                      </a:r>
                      <a:r>
                        <a:rPr lang="en-US" sz="1400" b="1" dirty="0" smtClean="0"/>
                        <a:t>disagree with the criticism</a:t>
                      </a:r>
                    </a:p>
                    <a:p>
                      <a:pPr>
                        <a:buFont typeface="Arial" pitchFamily="34" charset="0"/>
                        <a:buChar char="•"/>
                      </a:pPr>
                      <a:r>
                        <a:rPr lang="en-US" sz="1400" b="1" dirty="0" smtClean="0"/>
                        <a:t> Address sniping</a:t>
                      </a:r>
                      <a:r>
                        <a:rPr lang="en-US" sz="1400" b="1" baseline="0" dirty="0" smtClean="0"/>
                        <a:t> head on</a:t>
                      </a:r>
                    </a:p>
                    <a:p>
                      <a:pPr marL="109538" indent="-109538">
                        <a:buFont typeface="Arial" pitchFamily="34" charset="0"/>
                        <a:buChar char="•"/>
                      </a:pPr>
                      <a:r>
                        <a:rPr lang="en-US" sz="1400" b="1" baseline="0" dirty="0" smtClean="0"/>
                        <a:t>Don’t let them hide behind humor/sarcasm</a:t>
                      </a:r>
                      <a:endParaRPr lang="en-US" sz="1400" b="1" dirty="0"/>
                    </a:p>
                  </a:txBody>
                  <a:tcPr/>
                </a:tc>
              </a:tr>
              <a:tr h="370840">
                <a:tc>
                  <a:txBody>
                    <a:bodyPr/>
                    <a:lstStyle/>
                    <a:p>
                      <a:r>
                        <a:rPr lang="en-US" dirty="0" smtClean="0"/>
                        <a:t>Tanks</a:t>
                      </a:r>
                      <a:endParaRPr lang="en-US" b="1" dirty="0"/>
                    </a:p>
                  </a:txBody>
                  <a:tcPr/>
                </a:tc>
                <a:tc>
                  <a:txBody>
                    <a:bodyPr/>
                    <a:lstStyle/>
                    <a:p>
                      <a:r>
                        <a:rPr lang="en-US" sz="1200" dirty="0" smtClean="0">
                          <a:solidFill>
                            <a:schemeClr val="bg1">
                              <a:lumMod val="50000"/>
                            </a:schemeClr>
                          </a:solidFill>
                        </a:rPr>
                        <a:t>Super aggressive-</a:t>
                      </a:r>
                      <a:r>
                        <a:rPr lang="en-US" sz="1200" baseline="0" dirty="0" smtClean="0">
                          <a:solidFill>
                            <a:schemeClr val="bg1">
                              <a:lumMod val="50000"/>
                            </a:schemeClr>
                          </a:solidFill>
                        </a:rPr>
                        <a:t>- “will roll right over you, and not care what damage has been done.”</a:t>
                      </a:r>
                      <a:endParaRPr lang="en-US" sz="1200" dirty="0">
                        <a:solidFill>
                          <a:schemeClr val="bg1">
                            <a:lumMod val="50000"/>
                          </a:schemeClr>
                        </a:solidFill>
                      </a:endParaRPr>
                    </a:p>
                  </a:txBody>
                  <a:tcPr/>
                </a:tc>
                <a:tc>
                  <a:txBody>
                    <a:bodyPr/>
                    <a:lstStyle/>
                    <a:p>
                      <a:pPr>
                        <a:buFont typeface="Arial" pitchFamily="34" charset="0"/>
                        <a:buChar char="•"/>
                      </a:pPr>
                      <a:r>
                        <a:rPr lang="en-US" sz="1400" b="1" dirty="0" smtClean="0"/>
                        <a:t> Stand</a:t>
                      </a:r>
                      <a:r>
                        <a:rPr lang="en-US" sz="1400" b="1" baseline="0" dirty="0" smtClean="0"/>
                        <a:t> up to them - a non-combative way</a:t>
                      </a:r>
                    </a:p>
                    <a:p>
                      <a:pPr>
                        <a:buFont typeface="Arial" pitchFamily="34" charset="0"/>
                        <a:buChar char="•"/>
                      </a:pPr>
                      <a:r>
                        <a:rPr lang="en-US" sz="1400" b="1" baseline="0" dirty="0" smtClean="0"/>
                        <a:t> Don’t argue/ present facts</a:t>
                      </a:r>
                    </a:p>
                    <a:p>
                      <a:pPr>
                        <a:buFont typeface="Arial" pitchFamily="34" charset="0"/>
                        <a:buChar char="•"/>
                      </a:pPr>
                      <a:r>
                        <a:rPr lang="en-US" sz="1400" b="1" baseline="0" dirty="0" smtClean="0"/>
                        <a:t> Get them to problem solve</a:t>
                      </a:r>
                      <a:endParaRPr lang="en-US" sz="1400" b="1" dirty="0"/>
                    </a:p>
                  </a:txBody>
                  <a:tcPr/>
                </a:tc>
              </a:tr>
            </a:tbl>
          </a:graphicData>
        </a:graphic>
      </p:graphicFrame>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33</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2795584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209067"/>
            <a:ext cx="8028972" cy="1470025"/>
          </a:xfrm>
        </p:spPr>
        <p:txBody>
          <a:bodyPr/>
          <a:lstStyle/>
          <a:p>
            <a:r>
              <a:rPr lang="en-US" sz="3600" b="1" dirty="0">
                <a:latin typeface="+mj-lt"/>
              </a:rPr>
              <a:t>The Art of Diplomacy:  </a:t>
            </a:r>
            <a:r>
              <a:rPr lang="en-US" sz="3600" b="1" dirty="0" smtClean="0">
                <a:latin typeface="+mj-lt"/>
              </a:rPr>
              <a:t/>
            </a:r>
            <a:br>
              <a:rPr lang="en-US" sz="3600" b="1" dirty="0" smtClean="0">
                <a:latin typeface="+mj-lt"/>
              </a:rPr>
            </a:br>
            <a:r>
              <a:rPr lang="en-US" sz="3600" b="1" i="1" dirty="0" smtClean="0">
                <a:latin typeface="+mj-lt"/>
              </a:rPr>
              <a:t>Influencing </a:t>
            </a:r>
            <a:r>
              <a:rPr lang="en-US" sz="3600" b="1" i="1" dirty="0">
                <a:latin typeface="+mj-lt"/>
              </a:rPr>
              <a:t>for success </a:t>
            </a:r>
          </a:p>
        </p:txBody>
      </p:sp>
      <p:sp>
        <p:nvSpPr>
          <p:cNvPr id="5" name="Subtitle 4"/>
          <p:cNvSpPr>
            <a:spLocks noGrp="1"/>
          </p:cNvSpPr>
          <p:nvPr>
            <p:ph type="subTitle" idx="1"/>
          </p:nvPr>
        </p:nvSpPr>
        <p:spPr>
          <a:xfrm>
            <a:off x="304800" y="1586534"/>
            <a:ext cx="7890076" cy="762000"/>
          </a:xfrm>
        </p:spPr>
        <p:txBody>
          <a:bodyPr/>
          <a:lstStyle/>
          <a:p>
            <a:r>
              <a:rPr lang="en-US" sz="2400" i="1" dirty="0" smtClean="0">
                <a:solidFill>
                  <a:srgbClr val="C00000"/>
                </a:solidFill>
              </a:rPr>
              <a:t>“Diplomacy </a:t>
            </a:r>
            <a:r>
              <a:rPr lang="en-US" sz="2400" i="1" dirty="0">
                <a:solidFill>
                  <a:srgbClr val="C00000"/>
                </a:solidFill>
              </a:rPr>
              <a:t>is the art of letting someone else have your </a:t>
            </a:r>
            <a:r>
              <a:rPr lang="en-US" sz="2400" i="1" dirty="0" smtClean="0">
                <a:solidFill>
                  <a:srgbClr val="C00000"/>
                </a:solidFill>
              </a:rPr>
              <a:t>way”</a:t>
            </a:r>
            <a:r>
              <a:rPr lang="en-US" sz="2400" dirty="0">
                <a:solidFill>
                  <a:srgbClr val="C00000"/>
                </a:solidFill>
              </a:rPr>
              <a:t>  </a:t>
            </a:r>
            <a:r>
              <a:rPr lang="en-US" i="1" dirty="0" smtClean="0">
                <a:solidFill>
                  <a:srgbClr val="C00000"/>
                </a:solidFill>
              </a:rPr>
              <a:t>Daniele </a:t>
            </a:r>
            <a:r>
              <a:rPr lang="en-US" i="1" dirty="0" err="1" smtClean="0">
                <a:solidFill>
                  <a:srgbClr val="C00000"/>
                </a:solidFill>
              </a:rPr>
              <a:t>Vare</a:t>
            </a:r>
            <a:endParaRPr lang="en-US" i="1" dirty="0" smtClean="0">
              <a:solidFill>
                <a:srgbClr val="C00000"/>
              </a:solidFill>
            </a:endParaRPr>
          </a:p>
          <a:p>
            <a:endParaRPr lang="en-US" i="1" dirty="0">
              <a:solidFill>
                <a:srgbClr val="C00000"/>
              </a:solidFill>
            </a:endParaRPr>
          </a:p>
          <a:p>
            <a:r>
              <a:rPr lang="en-US" sz="2400" i="1" dirty="0" smtClean="0"/>
              <a:t>“Leadership </a:t>
            </a:r>
            <a:r>
              <a:rPr lang="en-US" sz="2400" i="1" dirty="0"/>
              <a:t>is the art of getting someone else to do something you want done because he/she wants to do it.” </a:t>
            </a:r>
            <a:r>
              <a:rPr lang="en-US" i="1" dirty="0"/>
              <a:t>… Dwight Eisenhower.  </a:t>
            </a:r>
            <a:endParaRPr lang="en-US" dirty="0"/>
          </a:p>
          <a:p>
            <a:r>
              <a:rPr lang="en-US" i="1" dirty="0" smtClean="0"/>
              <a:t>“</a:t>
            </a:r>
            <a:endParaRPr lang="en-US" i="1" dirty="0" smtClean="0">
              <a:solidFill>
                <a:srgbClr val="C00000"/>
              </a:solidFill>
            </a:endParaRPr>
          </a:p>
          <a:p>
            <a:endParaRPr lang="en-US" i="1" dirty="0">
              <a:solidFill>
                <a:srgbClr val="C00000"/>
              </a:solidFill>
            </a:endParaRPr>
          </a:p>
          <a:p>
            <a:r>
              <a:rPr lang="en-US" sz="2400" b="1" i="1" dirty="0" smtClean="0">
                <a:solidFill>
                  <a:srgbClr val="002060"/>
                </a:solidFill>
              </a:rPr>
              <a:t>Topics to be addressed:</a:t>
            </a:r>
          </a:p>
          <a:p>
            <a:endParaRPr lang="en-US" i="1" dirty="0">
              <a:solidFill>
                <a:srgbClr val="C00000"/>
              </a:solidFill>
            </a:endParaRPr>
          </a:p>
          <a:p>
            <a:pPr lvl="1">
              <a:spcBef>
                <a:spcPts val="600"/>
              </a:spcBef>
              <a:spcAft>
                <a:spcPts val="300"/>
              </a:spcAft>
              <a:buFont typeface="Wingdings" panose="05000000000000000000" pitchFamily="2" charset="2"/>
              <a:buChar char="ü"/>
            </a:pPr>
            <a:r>
              <a:rPr lang="en-US" sz="2000" dirty="0">
                <a:solidFill>
                  <a:srgbClr val="002060"/>
                </a:solidFill>
              </a:rPr>
              <a:t>Power of </a:t>
            </a:r>
            <a:r>
              <a:rPr lang="en-US" sz="2000" dirty="0" smtClean="0">
                <a:solidFill>
                  <a:srgbClr val="002060"/>
                </a:solidFill>
              </a:rPr>
              <a:t>influence:  Executing the Influence Model </a:t>
            </a:r>
            <a:endParaRPr lang="en-US" sz="2000" dirty="0">
              <a:solidFill>
                <a:srgbClr val="002060"/>
              </a:solidFill>
            </a:endParaRPr>
          </a:p>
          <a:p>
            <a:pPr lvl="1">
              <a:spcBef>
                <a:spcPts val="0"/>
              </a:spcBef>
              <a:spcAft>
                <a:spcPts val="300"/>
              </a:spcAft>
              <a:buFont typeface="Wingdings" panose="05000000000000000000" pitchFamily="2" charset="2"/>
              <a:buChar char="ü"/>
            </a:pPr>
            <a:r>
              <a:rPr lang="en-US" sz="2000" dirty="0" smtClean="0">
                <a:solidFill>
                  <a:srgbClr val="002060"/>
                </a:solidFill>
              </a:rPr>
              <a:t>Enhanced Influence:  Managing </a:t>
            </a:r>
            <a:r>
              <a:rPr lang="en-US" sz="2000" dirty="0">
                <a:solidFill>
                  <a:srgbClr val="002060"/>
                </a:solidFill>
              </a:rPr>
              <a:t>and resolving conflict </a:t>
            </a:r>
            <a:endParaRPr lang="en-US" sz="2000" dirty="0" smtClean="0">
              <a:solidFill>
                <a:srgbClr val="002060"/>
              </a:solidFill>
            </a:endParaRPr>
          </a:p>
          <a:p>
            <a:pPr lvl="1">
              <a:spcBef>
                <a:spcPts val="0"/>
              </a:spcBef>
              <a:spcAft>
                <a:spcPts val="300"/>
              </a:spcAft>
              <a:buFont typeface="Wingdings" panose="05000000000000000000" pitchFamily="2" charset="2"/>
              <a:buChar char="ü"/>
            </a:pPr>
            <a:r>
              <a:rPr lang="en-US" sz="2000" dirty="0">
                <a:solidFill>
                  <a:srgbClr val="002060"/>
                </a:solidFill>
              </a:rPr>
              <a:t>E</a:t>
            </a:r>
            <a:r>
              <a:rPr lang="en-US" sz="2000" dirty="0" smtClean="0">
                <a:solidFill>
                  <a:srgbClr val="002060"/>
                </a:solidFill>
              </a:rPr>
              <a:t>xercise</a:t>
            </a:r>
            <a:r>
              <a:rPr lang="en-US" sz="2000" dirty="0">
                <a:solidFill>
                  <a:srgbClr val="002060"/>
                </a:solidFill>
              </a:rPr>
              <a:t>:  how to influence your boss for collective success </a:t>
            </a:r>
          </a:p>
          <a:p>
            <a:pPr marL="457200" lvl="1" indent="0">
              <a:spcBef>
                <a:spcPts val="0"/>
              </a:spcBef>
              <a:spcAft>
                <a:spcPts val="300"/>
              </a:spcAft>
              <a:buNone/>
            </a:pPr>
            <a:r>
              <a:rPr lang="en-US" sz="2000" dirty="0" smtClean="0">
                <a:solidFill>
                  <a:srgbClr val="002060"/>
                </a:solidFill>
              </a:rPr>
              <a:t> </a:t>
            </a:r>
            <a:endParaRPr lang="en-US" sz="2000" dirty="0">
              <a:solidFill>
                <a:srgbClr val="002060"/>
              </a:solidFill>
            </a:endParaRPr>
          </a:p>
          <a:p>
            <a:pPr marL="457200" lvl="1" indent="0">
              <a:spcBef>
                <a:spcPts val="0"/>
              </a:spcBef>
              <a:spcAft>
                <a:spcPts val="300"/>
              </a:spcAft>
              <a:buNone/>
            </a:pPr>
            <a:endParaRPr lang="en-US" sz="2000" dirty="0">
              <a:solidFill>
                <a:srgbClr val="002060"/>
              </a:solidFill>
            </a:endParaRPr>
          </a:p>
          <a:p>
            <a:r>
              <a:rPr lang="en-US" i="1" dirty="0">
                <a:solidFill>
                  <a:srgbClr val="C00000"/>
                </a:solidFill>
              </a:rPr>
              <a:t/>
            </a:r>
            <a:br>
              <a:rPr lang="en-US" i="1" dirty="0">
                <a:solidFill>
                  <a:srgbClr val="C00000"/>
                </a:solidFill>
              </a:rPr>
            </a:br>
            <a:endParaRPr lang="en-US" i="1" dirty="0">
              <a:solidFill>
                <a:srgbClr val="C00000"/>
              </a:solidFill>
            </a:endParaRPr>
          </a:p>
        </p:txBody>
      </p:sp>
    </p:spTree>
    <p:extLst>
      <p:ext uri="{BB962C8B-B14F-4D97-AF65-F5344CB8AC3E}">
        <p14:creationId xmlns:p14="http://schemas.microsoft.com/office/powerpoint/2010/main" val="364767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Leading with Influence = Identifying your Power</a:t>
            </a:r>
            <a:endParaRPr lang="en-US" sz="2800" b="1" dirty="0"/>
          </a:p>
        </p:txBody>
      </p:sp>
      <p:sp>
        <p:nvSpPr>
          <p:cNvPr id="3" name="Content Placeholder 2"/>
          <p:cNvSpPr>
            <a:spLocks noGrp="1"/>
          </p:cNvSpPr>
          <p:nvPr>
            <p:ph idx="1"/>
          </p:nvPr>
        </p:nvSpPr>
        <p:spPr/>
        <p:txBody>
          <a:bodyPr/>
          <a:lstStyle/>
          <a:p>
            <a:pPr marL="0" indent="0">
              <a:buNone/>
            </a:pPr>
            <a:r>
              <a:rPr lang="en-US" sz="2400" dirty="0" smtClean="0"/>
              <a:t>Let’s review …. The source of Power in any organization is: </a:t>
            </a:r>
          </a:p>
          <a:p>
            <a:pPr marL="0" indent="0">
              <a:buNone/>
            </a:pPr>
            <a:endParaRPr lang="en-US" dirty="0"/>
          </a:p>
          <a:p>
            <a:pPr lvl="2">
              <a:spcBef>
                <a:spcPts val="1800"/>
              </a:spcBef>
            </a:pPr>
            <a:r>
              <a:rPr lang="en-US" sz="2400" b="1" dirty="0" smtClean="0"/>
              <a:t>Position</a:t>
            </a:r>
          </a:p>
          <a:p>
            <a:pPr lvl="2">
              <a:spcBef>
                <a:spcPts val="1800"/>
              </a:spcBef>
            </a:pPr>
            <a:r>
              <a:rPr lang="en-US" sz="2400" b="1" dirty="0" smtClean="0"/>
              <a:t>Relationships</a:t>
            </a:r>
          </a:p>
          <a:p>
            <a:pPr lvl="2">
              <a:spcBef>
                <a:spcPts val="1800"/>
              </a:spcBef>
            </a:pPr>
            <a:r>
              <a:rPr lang="en-US" sz="2400" b="1" dirty="0" smtClean="0"/>
              <a:t>Personal  </a:t>
            </a:r>
          </a:p>
          <a:p>
            <a:pPr marL="0" indent="0">
              <a:spcBef>
                <a:spcPts val="1800"/>
              </a:spcBef>
              <a:buNone/>
            </a:pPr>
            <a:endParaRPr lang="en-US" sz="2400" dirty="0" smtClean="0"/>
          </a:p>
          <a:p>
            <a:pPr marL="0" indent="0">
              <a:spcBef>
                <a:spcPts val="1800"/>
              </a:spcBef>
              <a:buNone/>
            </a:pPr>
            <a:r>
              <a:rPr lang="en-US" sz="2400" dirty="0" smtClean="0"/>
              <a:t>Leaders understand the “power” they have and how to be comfortable using it to make a difference for others and, to achieve objectives/goals.  </a:t>
            </a:r>
          </a:p>
          <a:p>
            <a:pPr marL="0" indent="0">
              <a:buNone/>
            </a:pPr>
            <a:endParaRPr lang="en-US" sz="2400" b="1" dirty="0"/>
          </a:p>
        </p:txBody>
      </p:sp>
      <p:sp>
        <p:nvSpPr>
          <p:cNvPr id="4" name="Text Box 5"/>
          <p:cNvSpPr txBox="1">
            <a:spLocks noChangeArrowheads="1"/>
          </p:cNvSpPr>
          <p:nvPr/>
        </p:nvSpPr>
        <p:spPr bwMode="auto">
          <a:xfrm>
            <a:off x="723900" y="6005713"/>
            <a:ext cx="7696200" cy="461661"/>
          </a:xfrm>
          <a:prstGeom prst="rect">
            <a:avLst/>
          </a:prstGeom>
          <a:solidFill>
            <a:srgbClr val="333399"/>
          </a:solidFill>
          <a:ln>
            <a:noFill/>
          </a:ln>
          <a:effectLst>
            <a:outerShdw dist="17961" dir="189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lIns="91436" tIns="45718" rIns="91436" bIns="45718">
            <a:spAutoFit/>
          </a:bodyPr>
          <a:lstStyle>
            <a:lvl1pPr eaLnBrk="0" hangingPunct="0">
              <a:defRPr sz="2400" b="1">
                <a:solidFill>
                  <a:schemeClr val="tx2"/>
                </a:solidFill>
                <a:latin typeface="Arial" charset="0"/>
              </a:defRPr>
            </a:lvl1pPr>
            <a:lvl2pPr marL="742950" indent="-285750" eaLnBrk="0" hangingPunct="0">
              <a:defRPr sz="2400" b="1">
                <a:solidFill>
                  <a:schemeClr val="tx2"/>
                </a:solidFill>
                <a:latin typeface="Arial" charset="0"/>
              </a:defRPr>
            </a:lvl2pPr>
            <a:lvl3pPr marL="1143000" indent="-228600" eaLnBrk="0" hangingPunct="0">
              <a:defRPr sz="2400" b="1">
                <a:solidFill>
                  <a:schemeClr val="tx2"/>
                </a:solidFill>
                <a:latin typeface="Arial" charset="0"/>
              </a:defRPr>
            </a:lvl3pPr>
            <a:lvl4pPr marL="1600200" indent="-228600" eaLnBrk="0" hangingPunct="0">
              <a:defRPr sz="2400" b="1">
                <a:solidFill>
                  <a:schemeClr val="tx2"/>
                </a:solidFill>
                <a:latin typeface="Arial" charset="0"/>
              </a:defRPr>
            </a:lvl4pPr>
            <a:lvl5pPr marL="2057400" indent="-228600" eaLnBrk="0" hangingPunct="0">
              <a:defRPr sz="2400" b="1">
                <a:solidFill>
                  <a:schemeClr val="tx2"/>
                </a:solidFill>
                <a:latin typeface="Arial" charset="0"/>
              </a:defRPr>
            </a:lvl5pPr>
            <a:lvl6pPr marL="2514600" indent="-228600" algn="ctr" eaLnBrk="0" fontAlgn="base" hangingPunct="0">
              <a:spcBef>
                <a:spcPct val="0"/>
              </a:spcBef>
              <a:spcAft>
                <a:spcPct val="0"/>
              </a:spcAft>
              <a:defRPr sz="2400" b="1">
                <a:solidFill>
                  <a:schemeClr val="tx2"/>
                </a:solidFill>
                <a:latin typeface="Arial" charset="0"/>
              </a:defRPr>
            </a:lvl6pPr>
            <a:lvl7pPr marL="2971800" indent="-228600" algn="ctr" eaLnBrk="0" fontAlgn="base" hangingPunct="0">
              <a:spcBef>
                <a:spcPct val="0"/>
              </a:spcBef>
              <a:spcAft>
                <a:spcPct val="0"/>
              </a:spcAft>
              <a:defRPr sz="2400" b="1">
                <a:solidFill>
                  <a:schemeClr val="tx2"/>
                </a:solidFill>
                <a:latin typeface="Arial" charset="0"/>
              </a:defRPr>
            </a:lvl7pPr>
            <a:lvl8pPr marL="3429000" indent="-228600" algn="ctr" eaLnBrk="0" fontAlgn="base" hangingPunct="0">
              <a:spcBef>
                <a:spcPct val="0"/>
              </a:spcBef>
              <a:spcAft>
                <a:spcPct val="0"/>
              </a:spcAft>
              <a:defRPr sz="2400" b="1">
                <a:solidFill>
                  <a:schemeClr val="tx2"/>
                </a:solidFill>
                <a:latin typeface="Arial" charset="0"/>
              </a:defRPr>
            </a:lvl8pPr>
            <a:lvl9pPr marL="3886200" indent="-228600" algn="ctr" eaLnBrk="0" fontAlgn="base" hangingPunct="0">
              <a:spcBef>
                <a:spcPct val="0"/>
              </a:spcBef>
              <a:spcAft>
                <a:spcPct val="0"/>
              </a:spcAft>
              <a:defRPr sz="2400" b="1">
                <a:solidFill>
                  <a:schemeClr val="tx2"/>
                </a:solidFill>
                <a:latin typeface="Arial" charset="0"/>
              </a:defRPr>
            </a:lvl9pPr>
          </a:lstStyle>
          <a:p>
            <a:pPr algn="ctr" eaLnBrk="1" hangingPunct="1"/>
            <a:r>
              <a:rPr lang="en-US" altLang="en-US" b="0" i="1" dirty="0" smtClean="0">
                <a:solidFill>
                  <a:srgbClr val="FFCC00"/>
                </a:solidFill>
                <a:latin typeface="Franklin Gothic Medium" pitchFamily="34" charset="0"/>
              </a:rPr>
              <a:t>How do you define these?  What are examples? </a:t>
            </a:r>
            <a:endParaRPr lang="en-US" altLang="en-US" b="0" i="1" dirty="0">
              <a:solidFill>
                <a:srgbClr val="FFCC00"/>
              </a:solidFill>
              <a:latin typeface="Franklin Gothic Medium" pitchFamily="34" charset="0"/>
            </a:endParaRPr>
          </a:p>
        </p:txBody>
      </p:sp>
      <p:cxnSp>
        <p:nvCxnSpPr>
          <p:cNvPr id="6" name="Straight Connector 5"/>
          <p:cNvCxnSpPr/>
          <p:nvPr/>
        </p:nvCxnSpPr>
        <p:spPr>
          <a:xfrm>
            <a:off x="231494" y="1064871"/>
            <a:ext cx="8542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35</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34659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650" y="0"/>
            <a:ext cx="8458200" cy="808038"/>
          </a:xfrm>
        </p:spPr>
        <p:txBody>
          <a:bodyPr/>
          <a:lstStyle/>
          <a:p>
            <a:r>
              <a:rPr lang="en-US" sz="2800" b="1" dirty="0" smtClean="0"/>
              <a:t>Personal Power Profile – Improve to Influence  </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1540595"/>
              </p:ext>
            </p:extLst>
          </p:nvPr>
        </p:nvGraphicFramePr>
        <p:xfrm>
          <a:off x="281650" y="808038"/>
          <a:ext cx="8458199" cy="5394960"/>
        </p:xfrm>
        <a:graphic>
          <a:graphicData uri="http://schemas.openxmlformats.org/drawingml/2006/table">
            <a:tbl>
              <a:tblPr firstRow="1" bandRow="1">
                <a:tableStyleId>{21E4AEA4-8DFA-4A89-87EB-49C32662AFE0}</a:tableStyleId>
              </a:tblPr>
              <a:tblGrid>
                <a:gridCol w="2646744"/>
                <a:gridCol w="2905247"/>
                <a:gridCol w="960698"/>
                <a:gridCol w="1134319"/>
                <a:gridCol w="811191"/>
              </a:tblGrid>
              <a:tr h="370840">
                <a:tc>
                  <a:txBody>
                    <a:bodyPr/>
                    <a:lstStyle/>
                    <a:p>
                      <a:r>
                        <a:rPr lang="en-US" sz="2000" dirty="0" smtClean="0"/>
                        <a:t>Power Trait</a:t>
                      </a:r>
                      <a:r>
                        <a:rPr lang="en-US" sz="2000" baseline="0" dirty="0" smtClean="0"/>
                        <a:t> </a:t>
                      </a:r>
                      <a:endParaRPr lang="en-US" sz="2000" dirty="0"/>
                    </a:p>
                  </a:txBody>
                  <a:tcPr/>
                </a:tc>
                <a:tc>
                  <a:txBody>
                    <a:bodyPr/>
                    <a:lstStyle/>
                    <a:p>
                      <a:r>
                        <a:rPr lang="en-US" sz="2000" dirty="0" smtClean="0"/>
                        <a:t>Definition</a:t>
                      </a:r>
                      <a:r>
                        <a:rPr lang="en-US" sz="2000" baseline="0" dirty="0" smtClean="0"/>
                        <a:t> </a:t>
                      </a:r>
                      <a:endParaRPr lang="en-US" sz="2000" dirty="0"/>
                    </a:p>
                  </a:txBody>
                  <a:tcPr/>
                </a:tc>
                <a:tc>
                  <a:txBody>
                    <a:bodyPr/>
                    <a:lstStyle/>
                    <a:p>
                      <a:pPr algn="ctr"/>
                      <a:r>
                        <a:rPr lang="en-US" sz="2000" dirty="0" smtClean="0"/>
                        <a:t>+</a:t>
                      </a:r>
                      <a:endParaRPr lang="en-US" sz="2000" dirty="0"/>
                    </a:p>
                  </a:txBody>
                  <a:tcPr/>
                </a:tc>
                <a:tc>
                  <a:txBody>
                    <a:bodyPr/>
                    <a:lstStyle/>
                    <a:p>
                      <a:pPr algn="ctr"/>
                      <a:r>
                        <a:rPr lang="en-US" sz="1800" dirty="0" smtClean="0"/>
                        <a:t>0</a:t>
                      </a:r>
                      <a:endParaRPr lang="en-US" sz="1800" dirty="0"/>
                    </a:p>
                  </a:txBody>
                  <a:tcPr/>
                </a:tc>
                <a:tc>
                  <a:txBody>
                    <a:bodyPr/>
                    <a:lstStyle/>
                    <a:p>
                      <a:pPr algn="ctr"/>
                      <a:r>
                        <a:rPr lang="en-US" sz="2000" dirty="0" smtClean="0"/>
                        <a:t>-</a:t>
                      </a:r>
                      <a:endParaRPr lang="en-US" sz="2000" dirty="0"/>
                    </a:p>
                  </a:txBody>
                  <a:tcPr anchor="ctr"/>
                </a:tc>
              </a:tr>
              <a:tr h="370840">
                <a:tc>
                  <a:txBody>
                    <a:bodyPr/>
                    <a:lstStyle/>
                    <a:p>
                      <a:r>
                        <a:rPr lang="en-US" sz="1500" b="1" dirty="0" smtClean="0"/>
                        <a:t>Trustworthiness</a:t>
                      </a:r>
                      <a:endParaRPr lang="en-US" sz="1500" b="1" dirty="0"/>
                    </a:p>
                  </a:txBody>
                  <a:tcPr/>
                </a:tc>
                <a:tc>
                  <a:txBody>
                    <a:bodyPr/>
                    <a:lstStyle/>
                    <a:p>
                      <a:r>
                        <a:rPr lang="en-US" sz="1400" b="0" dirty="0" smtClean="0"/>
                        <a:t>Speaks</a:t>
                      </a:r>
                      <a:r>
                        <a:rPr lang="en-US" sz="1400" b="0" baseline="0" dirty="0" smtClean="0"/>
                        <a:t> the truth; transparency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Ability to relate well w/</a:t>
                      </a:r>
                      <a:r>
                        <a:rPr lang="en-US" sz="1500" b="1" baseline="0" dirty="0" smtClean="0"/>
                        <a:t>others</a:t>
                      </a:r>
                      <a:endParaRPr lang="en-US" sz="1500" b="1" dirty="0"/>
                    </a:p>
                  </a:txBody>
                  <a:tcPr/>
                </a:tc>
                <a:tc>
                  <a:txBody>
                    <a:bodyPr/>
                    <a:lstStyle/>
                    <a:p>
                      <a:r>
                        <a:rPr lang="en-US" sz="1400" b="0" baseline="0" dirty="0" smtClean="0"/>
                        <a:t>Understands value - give &amp; take</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Expertise that</a:t>
                      </a:r>
                      <a:r>
                        <a:rPr lang="en-US" sz="1500" b="1" baseline="0" dirty="0" smtClean="0"/>
                        <a:t> others value</a:t>
                      </a:r>
                      <a:endParaRPr lang="en-US" sz="1500" b="1" dirty="0"/>
                    </a:p>
                  </a:txBody>
                  <a:tcPr/>
                </a:tc>
                <a:tc>
                  <a:txBody>
                    <a:bodyPr/>
                    <a:lstStyle/>
                    <a:p>
                      <a:r>
                        <a:rPr lang="en-US" sz="1400" b="0" dirty="0" smtClean="0"/>
                        <a:t>Knowledge, technical expertise</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Communication</a:t>
                      </a:r>
                      <a:r>
                        <a:rPr lang="en-US" sz="1500" b="1" baseline="0" dirty="0" smtClean="0"/>
                        <a:t> skills </a:t>
                      </a:r>
                      <a:endParaRPr lang="en-US" sz="1500" b="1" dirty="0"/>
                    </a:p>
                  </a:txBody>
                  <a:tcPr/>
                </a:tc>
                <a:tc>
                  <a:txBody>
                    <a:bodyPr/>
                    <a:lstStyle/>
                    <a:p>
                      <a:r>
                        <a:rPr lang="en-US" sz="1400" b="0" dirty="0" smtClean="0"/>
                        <a:t>Shares views</a:t>
                      </a:r>
                      <a:r>
                        <a:rPr lang="en-US" sz="1400" b="0" baseline="0" dirty="0" smtClean="0"/>
                        <a:t> and is compelling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Accomplishments</a:t>
                      </a:r>
                      <a:r>
                        <a:rPr lang="en-US" sz="1500" b="1" baseline="0" dirty="0" smtClean="0"/>
                        <a:t> </a:t>
                      </a:r>
                      <a:endParaRPr lang="en-US" sz="1500" b="1" dirty="0"/>
                    </a:p>
                  </a:txBody>
                  <a:tcPr/>
                </a:tc>
                <a:tc>
                  <a:txBody>
                    <a:bodyPr/>
                    <a:lstStyle/>
                    <a:p>
                      <a:r>
                        <a:rPr lang="en-US" sz="1400" b="0" dirty="0" smtClean="0"/>
                        <a:t>Contributions merit admiration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Personal Charisma</a:t>
                      </a:r>
                      <a:r>
                        <a:rPr lang="en-US" sz="1500" b="1" baseline="0" dirty="0" smtClean="0"/>
                        <a:t> </a:t>
                      </a:r>
                      <a:endParaRPr lang="en-US" sz="1500" b="1" dirty="0"/>
                    </a:p>
                  </a:txBody>
                  <a:tcPr/>
                </a:tc>
                <a:tc>
                  <a:txBody>
                    <a:bodyPr/>
                    <a:lstStyle/>
                    <a:p>
                      <a:r>
                        <a:rPr lang="en-US" sz="1400" b="0" dirty="0" smtClean="0"/>
                        <a:t>Engaging</a:t>
                      </a:r>
                      <a:r>
                        <a:rPr lang="en-US" sz="1400" b="0" baseline="0" dirty="0" smtClean="0"/>
                        <a:t> style to energize others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Ideas that</a:t>
                      </a:r>
                      <a:r>
                        <a:rPr lang="en-US" sz="1500" b="1" baseline="0" dirty="0" smtClean="0"/>
                        <a:t> are impactful </a:t>
                      </a:r>
                      <a:endParaRPr lang="en-US" sz="1500" b="1" dirty="0"/>
                    </a:p>
                  </a:txBody>
                  <a:tcPr/>
                </a:tc>
                <a:tc>
                  <a:txBody>
                    <a:bodyPr/>
                    <a:lstStyle/>
                    <a:p>
                      <a:r>
                        <a:rPr lang="en-US" sz="1400" b="0" dirty="0" smtClean="0"/>
                        <a:t>Anticipating,</a:t>
                      </a:r>
                      <a:r>
                        <a:rPr lang="en-US" sz="1400" b="0" baseline="0" dirty="0" smtClean="0"/>
                        <a:t> thinking ahead</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Focus</a:t>
                      </a:r>
                      <a:r>
                        <a:rPr lang="en-US" sz="1500" b="1" baseline="0" dirty="0" smtClean="0"/>
                        <a:t> and enthusiasm </a:t>
                      </a:r>
                      <a:endParaRPr lang="en-US" sz="1500" b="1" dirty="0"/>
                    </a:p>
                  </a:txBody>
                  <a:tcPr/>
                </a:tc>
                <a:tc>
                  <a:txBody>
                    <a:bodyPr/>
                    <a:lstStyle/>
                    <a:p>
                      <a:r>
                        <a:rPr lang="en-US" sz="1400" b="0" dirty="0" smtClean="0"/>
                        <a:t>Not easily diverted</a:t>
                      </a:r>
                      <a:r>
                        <a:rPr lang="en-US" sz="1400" b="0" baseline="0" dirty="0" smtClean="0"/>
                        <a:t> or discouraged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A wonderful</a:t>
                      </a:r>
                      <a:r>
                        <a:rPr lang="en-US" sz="1500" b="1" baseline="0" dirty="0" smtClean="0"/>
                        <a:t> team member </a:t>
                      </a:r>
                      <a:endParaRPr lang="en-US" sz="1500" b="1" dirty="0"/>
                    </a:p>
                  </a:txBody>
                  <a:tcPr/>
                </a:tc>
                <a:tc>
                  <a:txBody>
                    <a:bodyPr/>
                    <a:lstStyle/>
                    <a:p>
                      <a:r>
                        <a:rPr lang="en-US" sz="1400" b="0" dirty="0" smtClean="0"/>
                        <a:t>Collaborates</a:t>
                      </a:r>
                      <a:r>
                        <a:rPr lang="en-US" sz="1400" b="0" baseline="0" dirty="0" smtClean="0"/>
                        <a:t> with colleagues</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Self – Confidence</a:t>
                      </a:r>
                      <a:r>
                        <a:rPr lang="en-US" sz="1500" b="1" baseline="0" dirty="0" smtClean="0"/>
                        <a:t> </a:t>
                      </a:r>
                      <a:endParaRPr lang="en-US" sz="1500" b="1" dirty="0"/>
                    </a:p>
                  </a:txBody>
                  <a:tcPr/>
                </a:tc>
                <a:tc>
                  <a:txBody>
                    <a:bodyPr/>
                    <a:lstStyle/>
                    <a:p>
                      <a:r>
                        <a:rPr lang="en-US" sz="1400" b="0" dirty="0" smtClean="0"/>
                        <a:t>Not shy to speak up</a:t>
                      </a:r>
                      <a:r>
                        <a:rPr lang="en-US" sz="1400" b="0" baseline="0" dirty="0" smtClean="0"/>
                        <a:t> with respect</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Energy and</a:t>
                      </a:r>
                      <a:r>
                        <a:rPr lang="en-US" sz="1500" b="1" baseline="0" dirty="0" smtClean="0"/>
                        <a:t> </a:t>
                      </a:r>
                      <a:r>
                        <a:rPr lang="en-US" sz="1500" b="1" dirty="0" smtClean="0"/>
                        <a:t>endurance </a:t>
                      </a:r>
                      <a:endParaRPr lang="en-US" sz="1500" b="1" dirty="0"/>
                    </a:p>
                  </a:txBody>
                  <a:tcPr/>
                </a:tc>
                <a:tc>
                  <a:txBody>
                    <a:bodyPr/>
                    <a:lstStyle/>
                    <a:p>
                      <a:r>
                        <a:rPr lang="en-US" sz="1400" b="0" dirty="0" smtClean="0"/>
                        <a:t>Tireless</a:t>
                      </a:r>
                      <a:r>
                        <a:rPr lang="en-US" sz="1400" b="0" baseline="0" dirty="0" smtClean="0"/>
                        <a:t> in pursuit of key goals </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t>Reliable</a:t>
                      </a:r>
                      <a:r>
                        <a:rPr lang="en-US" sz="1500" b="1" baseline="0" dirty="0" smtClean="0"/>
                        <a:t> </a:t>
                      </a:r>
                      <a:endParaRPr lang="en-US" sz="1500" b="1" dirty="0"/>
                    </a:p>
                  </a:txBody>
                  <a:tcPr/>
                </a:tc>
                <a:tc>
                  <a:txBody>
                    <a:bodyPr/>
                    <a:lstStyle/>
                    <a:p>
                      <a:r>
                        <a:rPr lang="en-US" sz="1400" b="0" dirty="0" smtClean="0"/>
                        <a:t>Follows</a:t>
                      </a:r>
                      <a:r>
                        <a:rPr lang="en-US" sz="1400" b="0" baseline="0" dirty="0" smtClean="0"/>
                        <a:t> up – Can be counted on</a:t>
                      </a:r>
                      <a:endParaRPr lang="en-US" sz="1400" b="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1500" b="1" dirty="0" smtClean="0">
                          <a:solidFill>
                            <a:schemeClr val="tx1"/>
                          </a:solidFill>
                        </a:rPr>
                        <a:t>Total in each category </a:t>
                      </a:r>
                      <a:endParaRPr lang="en-US" sz="1500" b="1" dirty="0">
                        <a:solidFill>
                          <a:schemeClr val="tx1"/>
                        </a:solidFill>
                      </a:endParaRPr>
                    </a:p>
                  </a:txBody>
                  <a:tcPr>
                    <a:solidFill>
                      <a:schemeClr val="bg1">
                        <a:lumMod val="65000"/>
                      </a:schemeClr>
                    </a:solidFill>
                  </a:tcPr>
                </a:tc>
                <a:tc>
                  <a:txBody>
                    <a:bodyPr/>
                    <a:lstStyle/>
                    <a:p>
                      <a:endParaRPr lang="en-US" sz="1400" b="0" dirty="0"/>
                    </a:p>
                  </a:txBody>
                  <a:tcPr>
                    <a:solidFill>
                      <a:schemeClr val="bg1">
                        <a:lumMod val="65000"/>
                      </a:schemeClr>
                    </a:solidFill>
                  </a:tcPr>
                </a:tc>
                <a:tc>
                  <a:txBody>
                    <a:bodyPr/>
                    <a:lstStyle/>
                    <a:p>
                      <a:endParaRPr lang="en-US" dirty="0"/>
                    </a:p>
                  </a:txBody>
                  <a:tcPr>
                    <a:solidFill>
                      <a:schemeClr val="bg1">
                        <a:lumMod val="65000"/>
                      </a:schemeClr>
                    </a:solidFill>
                  </a:tcPr>
                </a:tc>
                <a:tc>
                  <a:txBody>
                    <a:bodyPr/>
                    <a:lstStyle/>
                    <a:p>
                      <a:endParaRPr lang="en-US" dirty="0"/>
                    </a:p>
                  </a:txBody>
                  <a:tcPr>
                    <a:solidFill>
                      <a:schemeClr val="bg1">
                        <a:lumMod val="65000"/>
                      </a:schemeClr>
                    </a:solidFill>
                  </a:tcPr>
                </a:tc>
                <a:tc>
                  <a:txBody>
                    <a:bodyPr/>
                    <a:lstStyle/>
                    <a:p>
                      <a:endParaRPr lang="en-US" dirty="0"/>
                    </a:p>
                  </a:txBody>
                  <a:tcPr>
                    <a:solidFill>
                      <a:schemeClr val="bg1">
                        <a:lumMod val="65000"/>
                      </a:schemeClr>
                    </a:solidFill>
                  </a:tcPr>
                </a:tc>
              </a:tr>
            </a:tbl>
          </a:graphicData>
        </a:graphic>
      </p:graphicFrame>
      <p:sp>
        <p:nvSpPr>
          <p:cNvPr id="3" name="Slide Number Placeholder 2"/>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36</a:t>
            </a:fld>
            <a:endParaRPr lang="en-US" dirty="0">
              <a:solidFill>
                <a:prstClr val="black">
                  <a:tint val="75000"/>
                </a:prstClr>
              </a:solidFill>
              <a:latin typeface="Calibri"/>
            </a:endParaRPr>
          </a:p>
        </p:txBody>
      </p:sp>
      <p:sp>
        <p:nvSpPr>
          <p:cNvPr id="5" name="TextBox 4"/>
          <p:cNvSpPr txBox="1"/>
          <p:nvPr/>
        </p:nvSpPr>
        <p:spPr>
          <a:xfrm>
            <a:off x="281650" y="6356350"/>
            <a:ext cx="8074646" cy="307777"/>
          </a:xfrm>
          <a:prstGeom prst="rect">
            <a:avLst/>
          </a:prstGeom>
          <a:noFill/>
        </p:spPr>
        <p:txBody>
          <a:bodyPr wrap="none" rtlCol="0">
            <a:spAutoFit/>
          </a:bodyPr>
          <a:lstStyle/>
          <a:p>
            <a:r>
              <a:rPr lang="en-US" sz="1400" b="1" dirty="0" smtClean="0"/>
              <a:t>+ </a:t>
            </a:r>
            <a:r>
              <a:rPr lang="en-US" sz="1400" dirty="0" smtClean="0"/>
              <a:t>=  comfortable practicing trait    </a:t>
            </a:r>
            <a:r>
              <a:rPr lang="en-US" sz="1400" b="1" dirty="0" smtClean="0"/>
              <a:t>0</a:t>
            </a:r>
            <a:r>
              <a:rPr lang="en-US" sz="1400" dirty="0" smtClean="0"/>
              <a:t> = neutral in practicing trait    </a:t>
            </a:r>
            <a:r>
              <a:rPr lang="en-US" sz="1400" b="1" dirty="0" smtClean="0"/>
              <a:t>- </a:t>
            </a:r>
            <a:r>
              <a:rPr lang="en-US" sz="1400" dirty="0" smtClean="0"/>
              <a:t> uncomfortable practicing this trait </a:t>
            </a:r>
            <a:endParaRPr lang="en-US" sz="1400" dirty="0"/>
          </a:p>
        </p:txBody>
      </p:sp>
    </p:spTree>
    <p:extLst>
      <p:ext uri="{BB962C8B-B14F-4D97-AF65-F5344CB8AC3E}">
        <p14:creationId xmlns:p14="http://schemas.microsoft.com/office/powerpoint/2010/main" val="18300364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002060"/>
                </a:solidFill>
              </a:rPr>
              <a:t>Persuasion  vs.  Influence -  “It Depends</a:t>
            </a:r>
            <a:r>
              <a:rPr lang="en-US" sz="3200" dirty="0" smtClean="0">
                <a:solidFill>
                  <a:srgbClr val="002060"/>
                </a:solidFill>
              </a:rPr>
              <a:t>”</a:t>
            </a:r>
            <a:br>
              <a:rPr lang="en-US" sz="3200" dirty="0" smtClean="0">
                <a:solidFill>
                  <a:srgbClr val="002060"/>
                </a:solidFill>
              </a:rPr>
            </a:br>
            <a:r>
              <a:rPr lang="en-US" sz="2800" i="1" dirty="0" smtClean="0">
                <a:solidFill>
                  <a:srgbClr val="003399"/>
                </a:solidFill>
              </a:rPr>
              <a:t>Similar yet different as to when it is used </a:t>
            </a:r>
            <a:r>
              <a:rPr lang="en-US" sz="3200" dirty="0" smtClean="0">
                <a:solidFill>
                  <a:srgbClr val="003399"/>
                </a:solidFill>
              </a:rPr>
              <a:t/>
            </a:r>
            <a:br>
              <a:rPr lang="en-US" sz="3200" dirty="0" smtClean="0">
                <a:solidFill>
                  <a:srgbClr val="003399"/>
                </a:solidFill>
              </a:rPr>
            </a:br>
            <a:r>
              <a:rPr lang="en-US" dirty="0" smtClean="0">
                <a:solidFill>
                  <a:srgbClr val="003399"/>
                </a:solidFill>
              </a:rPr>
              <a:t>  </a:t>
            </a:r>
            <a:endParaRPr lang="en-US" dirty="0">
              <a:solidFill>
                <a:srgbClr val="003399"/>
              </a:solidFill>
            </a:endParaRPr>
          </a:p>
        </p:txBody>
      </p:sp>
      <p:sp>
        <p:nvSpPr>
          <p:cNvPr id="3" name="Text Placeholder 2"/>
          <p:cNvSpPr>
            <a:spLocks noGrp="1"/>
          </p:cNvSpPr>
          <p:nvPr>
            <p:ph type="body" idx="1"/>
          </p:nvPr>
        </p:nvSpPr>
        <p:spPr>
          <a:xfrm>
            <a:off x="457200" y="1516277"/>
            <a:ext cx="4040188" cy="473397"/>
          </a:xfrm>
          <a:solidFill>
            <a:schemeClr val="accent2">
              <a:lumMod val="40000"/>
              <a:lumOff val="60000"/>
            </a:schemeClr>
          </a:solidFill>
          <a:ln w="19050">
            <a:solidFill>
              <a:schemeClr val="accent2">
                <a:lumMod val="75000"/>
              </a:schemeClr>
            </a:solidFill>
          </a:ln>
        </p:spPr>
        <p:txBody>
          <a:bodyPr/>
          <a:lstStyle/>
          <a:p>
            <a:pPr algn="ctr"/>
            <a:r>
              <a:rPr lang="en-US" dirty="0" smtClean="0"/>
              <a:t>Persuasion </a:t>
            </a:r>
            <a:endParaRPr lang="en-US" dirty="0"/>
          </a:p>
        </p:txBody>
      </p:sp>
      <p:sp>
        <p:nvSpPr>
          <p:cNvPr id="4" name="Content Placeholder 3"/>
          <p:cNvSpPr>
            <a:spLocks noGrp="1"/>
          </p:cNvSpPr>
          <p:nvPr>
            <p:ph sz="half" idx="2"/>
          </p:nvPr>
        </p:nvSpPr>
        <p:spPr>
          <a:xfrm>
            <a:off x="457200" y="1989674"/>
            <a:ext cx="4040188" cy="4098610"/>
          </a:xfrm>
          <a:ln w="19050">
            <a:solidFill>
              <a:schemeClr val="accent2">
                <a:lumMod val="75000"/>
              </a:schemeClr>
            </a:solidFill>
          </a:ln>
        </p:spPr>
        <p:txBody>
          <a:bodyPr/>
          <a:lstStyle/>
          <a:p>
            <a:pPr marL="173038" indent="-173038"/>
            <a:r>
              <a:rPr lang="en-US" sz="1700" dirty="0" smtClean="0"/>
              <a:t>It is reasoning based so </a:t>
            </a:r>
            <a:r>
              <a:rPr lang="en-US" sz="1700" dirty="0"/>
              <a:t>that </a:t>
            </a:r>
            <a:r>
              <a:rPr lang="en-US" sz="1700" dirty="0" smtClean="0"/>
              <a:t>they </a:t>
            </a:r>
            <a:r>
              <a:rPr lang="en-US" sz="1700" dirty="0"/>
              <a:t>would believe or do </a:t>
            </a:r>
            <a:r>
              <a:rPr lang="en-US" sz="1700" dirty="0" smtClean="0"/>
              <a:t>something</a:t>
            </a:r>
          </a:p>
          <a:p>
            <a:pPr marL="173038" indent="-173038"/>
            <a:r>
              <a:rPr lang="en-US" sz="1700" dirty="0"/>
              <a:t>Mostly used in negotiation </a:t>
            </a:r>
            <a:r>
              <a:rPr lang="en-US" sz="1700" dirty="0" smtClean="0"/>
              <a:t>context for </a:t>
            </a:r>
            <a:r>
              <a:rPr lang="en-US" sz="1700" dirty="0"/>
              <a:t>a  “buy/sell” </a:t>
            </a:r>
            <a:r>
              <a:rPr lang="en-US" sz="1700" dirty="0" smtClean="0"/>
              <a:t>transaction</a:t>
            </a:r>
            <a:endParaRPr lang="en-US" sz="1700" dirty="0"/>
          </a:p>
          <a:p>
            <a:pPr marL="173038" indent="-173038"/>
            <a:r>
              <a:rPr lang="en-US" sz="1700" dirty="0" smtClean="0"/>
              <a:t>Relies on a heavy-dose of direct (1:1) communications to cajole or convince someone to do what you want to do</a:t>
            </a:r>
          </a:p>
          <a:p>
            <a:pPr marL="173038" indent="-173038"/>
            <a:r>
              <a:rPr lang="en-US" sz="1700" dirty="0" smtClean="0"/>
              <a:t>Perception of persuasion is it is more Coercion based </a:t>
            </a:r>
          </a:p>
          <a:p>
            <a:pPr marL="173038" indent="-173038"/>
            <a:r>
              <a:rPr lang="en-US" sz="1700" dirty="0" smtClean="0"/>
              <a:t>Has elements of an authority leader  characteristic </a:t>
            </a:r>
          </a:p>
          <a:p>
            <a:pPr marL="173038" indent="-173038"/>
            <a:r>
              <a:rPr lang="en-US" sz="1700" dirty="0" smtClean="0"/>
              <a:t>Plays to the Power of Position</a:t>
            </a:r>
          </a:p>
          <a:p>
            <a:endParaRPr lang="en-US" sz="2000" dirty="0"/>
          </a:p>
        </p:txBody>
      </p:sp>
      <p:sp>
        <p:nvSpPr>
          <p:cNvPr id="5" name="Text Placeholder 4"/>
          <p:cNvSpPr>
            <a:spLocks noGrp="1"/>
          </p:cNvSpPr>
          <p:nvPr>
            <p:ph type="body" sz="quarter" idx="3"/>
          </p:nvPr>
        </p:nvSpPr>
        <p:spPr>
          <a:xfrm>
            <a:off x="4645025" y="1539427"/>
            <a:ext cx="4041775" cy="450247"/>
          </a:xfrm>
          <a:solidFill>
            <a:schemeClr val="accent1">
              <a:lumMod val="75000"/>
            </a:schemeClr>
          </a:solidFill>
          <a:ln w="19050">
            <a:solidFill>
              <a:schemeClr val="accent2">
                <a:lumMod val="75000"/>
              </a:schemeClr>
            </a:solidFill>
          </a:ln>
        </p:spPr>
        <p:txBody>
          <a:bodyPr/>
          <a:lstStyle/>
          <a:p>
            <a:pPr algn="ctr"/>
            <a:r>
              <a:rPr lang="en-US" dirty="0" smtClean="0"/>
              <a:t>Influence </a:t>
            </a:r>
            <a:endParaRPr lang="en-US" dirty="0"/>
          </a:p>
        </p:txBody>
      </p:sp>
      <p:sp>
        <p:nvSpPr>
          <p:cNvPr id="6" name="Content Placeholder 5"/>
          <p:cNvSpPr>
            <a:spLocks noGrp="1"/>
          </p:cNvSpPr>
          <p:nvPr>
            <p:ph sz="quarter" idx="4"/>
          </p:nvPr>
        </p:nvSpPr>
        <p:spPr>
          <a:xfrm>
            <a:off x="4645025" y="1989674"/>
            <a:ext cx="4041775" cy="4121759"/>
          </a:xfrm>
          <a:ln w="19050">
            <a:solidFill>
              <a:schemeClr val="accent2">
                <a:lumMod val="75000"/>
              </a:schemeClr>
            </a:solidFill>
          </a:ln>
        </p:spPr>
        <p:txBody>
          <a:bodyPr/>
          <a:lstStyle/>
          <a:p>
            <a:r>
              <a:rPr lang="en-US" sz="1700" dirty="0" smtClean="0"/>
              <a:t>It is the </a:t>
            </a:r>
            <a:r>
              <a:rPr lang="en-US" sz="1700" dirty="0"/>
              <a:t>ability to affect the manner of thinking of another</a:t>
            </a:r>
            <a:r>
              <a:rPr lang="en-US" sz="1700" dirty="0" smtClean="0"/>
              <a:t>.</a:t>
            </a:r>
          </a:p>
          <a:p>
            <a:r>
              <a:rPr lang="en-US" sz="1700" dirty="0" smtClean="0"/>
              <a:t>Mostly used in a leadership context to build commitment</a:t>
            </a:r>
            <a:endParaRPr lang="en-US" sz="1700" dirty="0"/>
          </a:p>
          <a:p>
            <a:r>
              <a:rPr lang="en-US" sz="1700" dirty="0" smtClean="0"/>
              <a:t>Heavily dependent on trust, credibility and relationships </a:t>
            </a:r>
          </a:p>
          <a:p>
            <a:r>
              <a:rPr lang="en-US" sz="1800" dirty="0" smtClean="0"/>
              <a:t>Influence may work </a:t>
            </a:r>
            <a:r>
              <a:rPr lang="en-US" sz="1800" dirty="0"/>
              <a:t>without any </a:t>
            </a:r>
            <a:r>
              <a:rPr lang="en-US" sz="1800" dirty="0" smtClean="0"/>
              <a:t>direct communication</a:t>
            </a:r>
            <a:r>
              <a:rPr lang="en-US" sz="1800" dirty="0"/>
              <a:t>, and the </a:t>
            </a:r>
            <a:r>
              <a:rPr lang="en-US" sz="1800" dirty="0" smtClean="0"/>
              <a:t>individuals are </a:t>
            </a:r>
            <a:r>
              <a:rPr lang="en-US" sz="1800" dirty="0"/>
              <a:t>motivated to do what the leader wants</a:t>
            </a:r>
            <a:r>
              <a:rPr lang="en-US" sz="1800" dirty="0" smtClean="0"/>
              <a:t>.</a:t>
            </a:r>
          </a:p>
          <a:p>
            <a:r>
              <a:rPr lang="en-US" sz="1700" dirty="0" smtClean="0"/>
              <a:t>Has elements of a coach or affiliated leader characteristic</a:t>
            </a:r>
          </a:p>
          <a:p>
            <a:r>
              <a:rPr lang="en-US" sz="1700" dirty="0" smtClean="0"/>
              <a:t>Plays to the Power of Relationships and Personal </a:t>
            </a:r>
            <a:endParaRPr lang="en-US" sz="1700" dirty="0"/>
          </a:p>
        </p:txBody>
      </p:sp>
      <p:sp>
        <p:nvSpPr>
          <p:cNvPr id="7" name="Slide Number Placeholder 6"/>
          <p:cNvSpPr>
            <a:spLocks noGrp="1"/>
          </p:cNvSpPr>
          <p:nvPr>
            <p:ph type="sldNum" sz="quarter" idx="10"/>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37</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9433361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003399"/>
                </a:solidFill>
              </a:rPr>
              <a:t>Influence Defined </a:t>
            </a:r>
            <a:endParaRPr lang="en-US" sz="3600" b="1" dirty="0">
              <a:solidFill>
                <a:srgbClr val="003399"/>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lgn="ctr">
              <a:buNone/>
            </a:pPr>
            <a:r>
              <a:rPr lang="en-US" sz="3200" b="1" dirty="0" smtClean="0"/>
              <a:t>Influence is … </a:t>
            </a:r>
          </a:p>
          <a:p>
            <a:pPr marL="0" indent="0" algn="ctr">
              <a:buNone/>
            </a:pPr>
            <a:endParaRPr lang="en-US" sz="3200" b="1" dirty="0" smtClean="0"/>
          </a:p>
          <a:p>
            <a:pPr marL="0" indent="0" algn="ctr">
              <a:buNone/>
            </a:pPr>
            <a:r>
              <a:rPr lang="en-US" sz="2400" b="1" i="1" dirty="0" smtClean="0">
                <a:solidFill>
                  <a:srgbClr val="C00000"/>
                </a:solidFill>
              </a:rPr>
              <a:t>The ability to change, direct, or affect the behaviors of others without ordering or threatening them. </a:t>
            </a:r>
          </a:p>
          <a:p>
            <a:pPr marL="0" indent="0" algn="ctr">
              <a:buNone/>
            </a:pPr>
            <a:endParaRPr lang="en-US" sz="2400" b="1" i="1" dirty="0" smtClean="0">
              <a:solidFill>
                <a:srgbClr val="C00000"/>
              </a:solidFill>
            </a:endParaRPr>
          </a:p>
          <a:p>
            <a:pPr marL="0" indent="0" algn="ctr">
              <a:buNone/>
            </a:pPr>
            <a:r>
              <a:rPr lang="en-US" sz="2400" b="1" i="1" dirty="0" smtClean="0">
                <a:solidFill>
                  <a:srgbClr val="003366"/>
                </a:solidFill>
              </a:rPr>
              <a:t>It is something you </a:t>
            </a:r>
            <a:r>
              <a:rPr lang="en-US" sz="2400" b="1" i="1" u="sng" dirty="0" smtClean="0">
                <a:solidFill>
                  <a:srgbClr val="003366"/>
                </a:solidFill>
              </a:rPr>
              <a:t>actively do </a:t>
            </a:r>
            <a:r>
              <a:rPr lang="en-US" sz="2400" b="1" i="1" dirty="0" smtClean="0">
                <a:solidFill>
                  <a:srgbClr val="003366"/>
                </a:solidFill>
              </a:rPr>
              <a:t>to make a difference to enlist support to accomplish your goals and objectives </a:t>
            </a:r>
            <a:endParaRPr lang="en-US" sz="2400" b="1" i="1" dirty="0">
              <a:solidFill>
                <a:srgbClr val="003366"/>
              </a:solidFill>
            </a:endParaRPr>
          </a:p>
          <a:p>
            <a:pPr marL="0" indent="0" algn="ctr">
              <a:buNone/>
            </a:pPr>
            <a:endParaRPr lang="en-US" sz="2800" b="1" i="1" dirty="0" smtClean="0">
              <a:solidFill>
                <a:srgbClr val="C00000"/>
              </a:solidFill>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8756039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Influence -  Core Principles </a:t>
            </a:r>
            <a:endParaRPr lang="en-US" sz="3200" b="1" dirty="0"/>
          </a:p>
        </p:txBody>
      </p:sp>
      <p:sp>
        <p:nvSpPr>
          <p:cNvPr id="3" name="Content Placeholder 2"/>
          <p:cNvSpPr>
            <a:spLocks noGrp="1"/>
          </p:cNvSpPr>
          <p:nvPr>
            <p:ph idx="1"/>
          </p:nvPr>
        </p:nvSpPr>
        <p:spPr>
          <a:xfrm>
            <a:off x="257537" y="983848"/>
            <a:ext cx="8458200" cy="5181600"/>
          </a:xfrm>
        </p:spPr>
        <p:txBody>
          <a:bodyPr/>
          <a:lstStyle/>
          <a:p>
            <a:pPr>
              <a:spcBef>
                <a:spcPts val="1800"/>
              </a:spcBef>
            </a:pPr>
            <a:r>
              <a:rPr lang="en-US" sz="1900" dirty="0" smtClean="0">
                <a:solidFill>
                  <a:schemeClr val="accent2"/>
                </a:solidFill>
              </a:rPr>
              <a:t>The key to influence is based on a principle that underlies all human interaction, the </a:t>
            </a:r>
            <a:r>
              <a:rPr lang="en-US" sz="1900" b="1" dirty="0" smtClean="0">
                <a:solidFill>
                  <a:schemeClr val="accent2"/>
                </a:solidFill>
              </a:rPr>
              <a:t>“Law of Reciprocity”  </a:t>
            </a:r>
            <a:r>
              <a:rPr lang="en-US" sz="1900" dirty="0" smtClean="0">
                <a:solidFill>
                  <a:schemeClr val="accent2"/>
                </a:solidFill>
              </a:rPr>
              <a:t>-  </a:t>
            </a:r>
            <a:r>
              <a:rPr lang="en-US" sz="1900" i="1" dirty="0" smtClean="0">
                <a:solidFill>
                  <a:schemeClr val="accent2"/>
                </a:solidFill>
              </a:rPr>
              <a:t>people should be paid back for what they do.  </a:t>
            </a:r>
          </a:p>
          <a:p>
            <a:pPr>
              <a:spcBef>
                <a:spcPts val="1200"/>
              </a:spcBef>
            </a:pPr>
            <a:r>
              <a:rPr lang="en-US" sz="1900" dirty="0" smtClean="0">
                <a:solidFill>
                  <a:schemeClr val="accent2"/>
                </a:solidFill>
              </a:rPr>
              <a:t>Influence is </a:t>
            </a:r>
            <a:r>
              <a:rPr lang="en-US" sz="1900" b="1" dirty="0" smtClean="0">
                <a:solidFill>
                  <a:schemeClr val="accent2"/>
                </a:solidFill>
              </a:rPr>
              <a:t>all about trades, exchanging something</a:t>
            </a:r>
            <a:r>
              <a:rPr lang="en-US" sz="1900" dirty="0" smtClean="0">
                <a:solidFill>
                  <a:schemeClr val="accent2"/>
                </a:solidFill>
              </a:rPr>
              <a:t> the other values in return for what you want.</a:t>
            </a:r>
          </a:p>
          <a:p>
            <a:pPr>
              <a:spcBef>
                <a:spcPts val="1200"/>
              </a:spcBef>
            </a:pPr>
            <a:r>
              <a:rPr lang="en-US" sz="1900" b="1" dirty="0" smtClean="0">
                <a:solidFill>
                  <a:schemeClr val="accent2"/>
                </a:solidFill>
              </a:rPr>
              <a:t>Relationships matter!   </a:t>
            </a:r>
            <a:r>
              <a:rPr lang="en-US" sz="1900" dirty="0" smtClean="0">
                <a:solidFill>
                  <a:schemeClr val="accent2"/>
                </a:solidFill>
              </a:rPr>
              <a:t>The more good ones you have the greater the odds of you finding the right individuals to trade with improves the odds you have the ability to add “goodwill” to increase the chance of you obtaining what you want or need.</a:t>
            </a:r>
          </a:p>
          <a:p>
            <a:pPr>
              <a:spcBef>
                <a:spcPts val="1200"/>
              </a:spcBef>
            </a:pPr>
            <a:r>
              <a:rPr lang="en-US" sz="1900" b="1" dirty="0" smtClean="0">
                <a:solidFill>
                  <a:schemeClr val="accent2"/>
                </a:solidFill>
              </a:rPr>
              <a:t>Influence requires that you know what you are doing</a:t>
            </a:r>
            <a:r>
              <a:rPr lang="en-US" sz="1900" dirty="0" smtClean="0">
                <a:solidFill>
                  <a:schemeClr val="accent2"/>
                </a:solidFill>
              </a:rPr>
              <a:t>, have reasonable plans, are competent and respected for what you do.  This is the price of admission.</a:t>
            </a:r>
          </a:p>
          <a:p>
            <a:pPr>
              <a:spcBef>
                <a:spcPts val="1200"/>
              </a:spcBef>
            </a:pPr>
            <a:r>
              <a:rPr lang="en-US" sz="1900" dirty="0" smtClean="0">
                <a:solidFill>
                  <a:schemeClr val="accent2"/>
                </a:solidFill>
              </a:rPr>
              <a:t>You have to want influence for the ultimate good or our organization, department or team.</a:t>
            </a:r>
          </a:p>
          <a:p>
            <a:pPr>
              <a:spcBef>
                <a:spcPts val="1200"/>
              </a:spcBef>
            </a:pPr>
            <a:r>
              <a:rPr lang="en-US" sz="1900" b="1" dirty="0" smtClean="0">
                <a:solidFill>
                  <a:schemeClr val="accent2"/>
                </a:solidFill>
              </a:rPr>
              <a:t>Just about everybody is potentially much more influential than they think they are</a:t>
            </a:r>
            <a:r>
              <a:rPr lang="en-US" sz="1900" dirty="0" smtClean="0">
                <a:solidFill>
                  <a:schemeClr val="accent2"/>
                </a:solidFill>
              </a:rPr>
              <a:t>.  If you are bashful … You won’t be able to influence</a:t>
            </a:r>
            <a:r>
              <a:rPr lang="en-US" sz="2000" dirty="0" smtClean="0">
                <a:solidFill>
                  <a:schemeClr val="accent2"/>
                </a:solidFill>
              </a:rPr>
              <a:t>. </a:t>
            </a:r>
            <a:endParaRPr lang="en-US" sz="2000" dirty="0">
              <a:solidFill>
                <a:schemeClr val="accent2"/>
              </a:solidFill>
            </a:endParaRPr>
          </a:p>
        </p:txBody>
      </p:sp>
      <p:cxnSp>
        <p:nvCxnSpPr>
          <p:cNvPr id="5" name="Straight Connector 4"/>
          <p:cNvCxnSpPr/>
          <p:nvPr/>
        </p:nvCxnSpPr>
        <p:spPr>
          <a:xfrm>
            <a:off x="393539" y="960699"/>
            <a:ext cx="8322198" cy="23149"/>
          </a:xfrm>
          <a:prstGeom prst="line">
            <a:avLst/>
          </a:prstGeom>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39</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732357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588" y="2206625"/>
            <a:ext cx="7772400" cy="1362075"/>
          </a:xfrm>
        </p:spPr>
        <p:txBody>
          <a:bodyPr/>
          <a:lstStyle/>
          <a:p>
            <a:r>
              <a:rPr lang="en-US" dirty="0" smtClean="0"/>
              <a:t>The Influential Leader: </a:t>
            </a:r>
            <a:br>
              <a:rPr lang="en-US" dirty="0" smtClean="0"/>
            </a:br>
            <a:r>
              <a:rPr lang="en-US" sz="3200" b="0" dirty="0" smtClean="0"/>
              <a:t>Leadership Essentials</a:t>
            </a:r>
            <a:br>
              <a:rPr lang="en-US" sz="3200" b="0" dirty="0" smtClean="0"/>
            </a:br>
            <a:endParaRPr lang="en-US" b="0" dirty="0"/>
          </a:p>
        </p:txBody>
      </p:sp>
    </p:spTree>
    <p:extLst>
      <p:ext uri="{BB962C8B-B14F-4D97-AF65-F5344CB8AC3E}">
        <p14:creationId xmlns:p14="http://schemas.microsoft.com/office/powerpoint/2010/main" val="31673574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82041"/>
            <a:ext cx="8229600" cy="1143000"/>
          </a:xfrm>
        </p:spPr>
        <p:txBody>
          <a:bodyPr>
            <a:normAutofit/>
          </a:bodyPr>
          <a:lstStyle/>
          <a:p>
            <a:pPr algn="l"/>
            <a:r>
              <a:rPr lang="en-US" sz="3200" b="1" dirty="0" smtClean="0">
                <a:solidFill>
                  <a:srgbClr val="002060"/>
                </a:solidFill>
                <a:latin typeface="Arial" panose="020B0604020202020204" pitchFamily="34" charset="0"/>
                <a:cs typeface="Arial" panose="020B0604020202020204" pitchFamily="34" charset="0"/>
              </a:rPr>
              <a:t>The Influence Model</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2800" i="1" dirty="0" smtClean="0">
                <a:solidFill>
                  <a:srgbClr val="002060"/>
                </a:solidFill>
                <a:latin typeface="Arial" panose="020B0604020202020204" pitchFamily="34" charset="0"/>
                <a:cs typeface="Arial" panose="020B0604020202020204" pitchFamily="34" charset="0"/>
              </a:rPr>
              <a:t>How to be a Leader without Authority</a:t>
            </a:r>
            <a:endParaRPr lang="en-US" sz="2800" i="1" dirty="0">
              <a:solidFill>
                <a:srgbClr val="002060"/>
              </a:solidFill>
              <a:latin typeface="Arial" panose="020B0604020202020204" pitchFamily="34" charset="0"/>
              <a:cs typeface="Arial" panose="020B0604020202020204" pitchFamily="34" charset="0"/>
            </a:endParaRPr>
          </a:p>
        </p:txBody>
      </p:sp>
      <p:graphicFrame>
        <p:nvGraphicFramePr>
          <p:cNvPr id="17" name="Diagram 16"/>
          <p:cNvGraphicFramePr/>
          <p:nvPr>
            <p:extLst>
              <p:ext uri="{D42A27DB-BD31-4B8C-83A1-F6EECF244321}">
                <p14:modId xmlns:p14="http://schemas.microsoft.com/office/powerpoint/2010/main" val="105028265"/>
              </p:ext>
            </p:extLst>
          </p:nvPr>
        </p:nvGraphicFramePr>
        <p:xfrm>
          <a:off x="551726" y="1686368"/>
          <a:ext cx="7897794" cy="4540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Rectangle 17"/>
          <p:cNvSpPr/>
          <p:nvPr/>
        </p:nvSpPr>
        <p:spPr>
          <a:xfrm>
            <a:off x="1105387" y="5108651"/>
            <a:ext cx="4572000" cy="923330"/>
          </a:xfrm>
          <a:prstGeom prst="rect">
            <a:avLst/>
          </a:prstGeom>
        </p:spPr>
        <p:txBody>
          <a:bodyPr>
            <a:spAutoFit/>
          </a:bodyPr>
          <a:lstStyle/>
          <a:p>
            <a:pPr algn="ctr">
              <a:spcBef>
                <a:spcPts val="1800"/>
              </a:spcBef>
            </a:pPr>
            <a:r>
              <a:rPr lang="en-US" b="1" dirty="0">
                <a:solidFill>
                  <a:schemeClr val="tx2"/>
                </a:solidFill>
              </a:rPr>
              <a:t>Influence is all about trades, exchanging something the other values in return for what you want </a:t>
            </a:r>
          </a:p>
        </p:txBody>
      </p:sp>
      <p:sp>
        <p:nvSpPr>
          <p:cNvPr id="19" name="Rectangle 18"/>
          <p:cNvSpPr/>
          <p:nvPr/>
        </p:nvSpPr>
        <p:spPr>
          <a:xfrm>
            <a:off x="1174831" y="1613097"/>
            <a:ext cx="4572000" cy="923330"/>
          </a:xfrm>
          <a:prstGeom prst="rect">
            <a:avLst/>
          </a:prstGeom>
        </p:spPr>
        <p:txBody>
          <a:bodyPr>
            <a:spAutoFit/>
          </a:bodyPr>
          <a:lstStyle/>
          <a:p>
            <a:pPr marL="0" indent="0" algn="ctr">
              <a:buNone/>
            </a:pPr>
            <a:r>
              <a:rPr lang="en-US" b="1" i="1" dirty="0" smtClean="0">
                <a:solidFill>
                  <a:schemeClr val="accent1">
                    <a:lumMod val="75000"/>
                  </a:schemeClr>
                </a:solidFill>
              </a:rPr>
              <a:t>Influence is the ability </a:t>
            </a:r>
            <a:r>
              <a:rPr lang="en-US" b="1" i="1" dirty="0">
                <a:solidFill>
                  <a:schemeClr val="accent1">
                    <a:lumMod val="75000"/>
                  </a:schemeClr>
                </a:solidFill>
              </a:rPr>
              <a:t>to change, direct, or affect the behaviors of others without ordering or threatening them. </a:t>
            </a:r>
          </a:p>
        </p:txBody>
      </p:sp>
      <p:cxnSp>
        <p:nvCxnSpPr>
          <p:cNvPr id="24" name="Straight Connector 23"/>
          <p:cNvCxnSpPr/>
          <p:nvPr/>
        </p:nvCxnSpPr>
        <p:spPr>
          <a:xfrm>
            <a:off x="46298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2987" y="6137195"/>
            <a:ext cx="2650603" cy="369332"/>
          </a:xfrm>
          <a:prstGeom prst="rect">
            <a:avLst/>
          </a:prstGeom>
          <a:noFill/>
        </p:spPr>
        <p:txBody>
          <a:bodyPr wrap="square" rtlCol="0">
            <a:spAutoFit/>
          </a:bodyPr>
          <a:lstStyle/>
          <a:p>
            <a:r>
              <a:rPr lang="en-US" sz="900" dirty="0" smtClean="0"/>
              <a:t>Adapted  from </a:t>
            </a:r>
            <a:r>
              <a:rPr lang="en-US" sz="900" u="sng" dirty="0" smtClean="0"/>
              <a:t>Influence Without Authority  </a:t>
            </a:r>
            <a:r>
              <a:rPr lang="en-US" sz="900" dirty="0" smtClean="0"/>
              <a:t>by  Cohen and Bradford  </a:t>
            </a:r>
            <a:endParaRPr lang="en-US" sz="900" dirty="0"/>
          </a:p>
        </p:txBody>
      </p:sp>
      <p:sp>
        <p:nvSpPr>
          <p:cNvPr id="2" name="Slide Number Placeholder 1"/>
          <p:cNvSpPr>
            <a:spLocks noGrp="1"/>
          </p:cNvSpPr>
          <p:nvPr>
            <p:ph type="sldNum" sz="quarter" idx="12"/>
          </p:nvPr>
        </p:nvSpPr>
        <p:spPr/>
        <p:txBody>
          <a:bodyPr/>
          <a:lstStyle/>
          <a:p>
            <a:fld id="{9349C253-74D3-4752-AC5F-2E19D8186C3E}" type="slidenum">
              <a:rPr lang="en-US" smtClean="0">
                <a:solidFill>
                  <a:prstClr val="black">
                    <a:tint val="75000"/>
                  </a:prstClr>
                </a:solidFill>
              </a:rPr>
              <a:pPr/>
              <a:t>40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5855089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155" y="147317"/>
            <a:ext cx="8229600" cy="1143000"/>
          </a:xfrm>
        </p:spPr>
        <p:txBody>
          <a:bodyPr>
            <a:normAutofit/>
          </a:bodyPr>
          <a:lstStyle/>
          <a:p>
            <a:pPr algn="l"/>
            <a:r>
              <a:rPr lang="en-US" sz="3600" b="1" dirty="0" smtClean="0">
                <a:solidFill>
                  <a:srgbClr val="000066"/>
                </a:solidFill>
                <a:latin typeface="Arial" panose="020B0604020202020204" pitchFamily="34" charset="0"/>
                <a:cs typeface="Arial" panose="020B0604020202020204" pitchFamily="34" charset="0"/>
              </a:rPr>
              <a:t>When to use the Influence Model</a:t>
            </a:r>
            <a:endParaRPr lang="en-US" sz="3600" b="1" dirty="0">
              <a:solidFill>
                <a:srgbClr val="00006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41</a:t>
            </a:fld>
            <a:endParaRPr lang="en-US" dirty="0">
              <a:solidFill>
                <a:prstClr val="black">
                  <a:tint val="75000"/>
                </a:prstClr>
              </a:solidFill>
            </a:endParaRPr>
          </a:p>
        </p:txBody>
      </p:sp>
      <p:graphicFrame>
        <p:nvGraphicFramePr>
          <p:cNvPr id="5" name="Diagram 4"/>
          <p:cNvGraphicFramePr/>
          <p:nvPr>
            <p:extLst>
              <p:ext uri="{D42A27DB-BD31-4B8C-83A1-F6EECF244321}">
                <p14:modId xmlns:p14="http://schemas.microsoft.com/office/powerpoint/2010/main" val="2868187096"/>
              </p:ext>
            </p:extLst>
          </p:nvPr>
        </p:nvGraphicFramePr>
        <p:xfrm>
          <a:off x="4186178" y="2187616"/>
          <a:ext cx="4460112" cy="3287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555585" y="1666754"/>
            <a:ext cx="3264060" cy="44781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613458" y="1666755"/>
            <a:ext cx="3148313" cy="4478149"/>
          </a:xfrm>
          <a:prstGeom prst="rect">
            <a:avLst/>
          </a:prstGeom>
          <a:noFill/>
        </p:spPr>
        <p:txBody>
          <a:bodyPr wrap="square" rtlCol="0">
            <a:spAutoFit/>
          </a:bodyPr>
          <a:lstStyle/>
          <a:p>
            <a:pPr algn="ctr"/>
            <a:r>
              <a:rPr lang="en-US" b="1" u="sng" dirty="0" smtClean="0">
                <a:solidFill>
                  <a:schemeClr val="accent2">
                    <a:lumMod val="75000"/>
                  </a:schemeClr>
                </a:solidFill>
              </a:rPr>
              <a:t>Conditions to use Model</a:t>
            </a:r>
          </a:p>
          <a:p>
            <a:pPr marL="342900" indent="-342900">
              <a:spcBef>
                <a:spcPts val="600"/>
              </a:spcBef>
              <a:buAutoNum type="arabicPeriod"/>
            </a:pPr>
            <a:r>
              <a:rPr lang="en-US" sz="1600" dirty="0" smtClean="0"/>
              <a:t>Other person is resistant </a:t>
            </a:r>
          </a:p>
          <a:p>
            <a:pPr marL="342900" indent="-342900">
              <a:spcBef>
                <a:spcPts val="600"/>
              </a:spcBef>
              <a:buAutoNum type="arabicPeriod"/>
            </a:pPr>
            <a:r>
              <a:rPr lang="en-US" sz="1600" dirty="0" smtClean="0"/>
              <a:t>Don’t know the other person and what you are asking might be costly</a:t>
            </a:r>
          </a:p>
          <a:p>
            <a:pPr marL="342900" indent="-342900">
              <a:spcBef>
                <a:spcPts val="600"/>
              </a:spcBef>
              <a:buAutoNum type="arabicPeriod"/>
            </a:pPr>
            <a:r>
              <a:rPr lang="en-US" sz="1600" dirty="0" smtClean="0"/>
              <a:t>You have a poor relationship with the other person or group … or … you are in a group that that has a poor relationship</a:t>
            </a:r>
          </a:p>
          <a:p>
            <a:pPr marL="342900" indent="-342900">
              <a:spcBef>
                <a:spcPts val="600"/>
              </a:spcBef>
              <a:buAutoNum type="arabicPeriod"/>
            </a:pPr>
            <a:r>
              <a:rPr lang="en-US" sz="1600" dirty="0" smtClean="0"/>
              <a:t>You might not have another shot at “the golden ring.”</a:t>
            </a:r>
          </a:p>
          <a:p>
            <a:pPr marL="342900" indent="-342900">
              <a:spcBef>
                <a:spcPts val="600"/>
              </a:spcBef>
              <a:buAutoNum type="arabicPeriod"/>
            </a:pPr>
            <a:r>
              <a:rPr lang="en-US" sz="1600" dirty="0" smtClean="0"/>
              <a:t>You have tried everything else but the other person still refuses what you want </a:t>
            </a:r>
          </a:p>
          <a:p>
            <a:endParaRPr lang="en-US" dirty="0"/>
          </a:p>
        </p:txBody>
      </p:sp>
      <p:cxnSp>
        <p:nvCxnSpPr>
          <p:cNvPr id="13" name="Straight Connector 12"/>
          <p:cNvCxnSpPr/>
          <p:nvPr/>
        </p:nvCxnSpPr>
        <p:spPr>
          <a:xfrm>
            <a:off x="46298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949387" y="5766610"/>
            <a:ext cx="2650603" cy="369332"/>
          </a:xfrm>
          <a:prstGeom prst="rect">
            <a:avLst/>
          </a:prstGeom>
          <a:noFill/>
        </p:spPr>
        <p:txBody>
          <a:bodyPr wrap="square" rtlCol="0">
            <a:spAutoFit/>
          </a:bodyPr>
          <a:lstStyle/>
          <a:p>
            <a:r>
              <a:rPr lang="en-US" sz="900" dirty="0" smtClean="0"/>
              <a:t>Adapted  from </a:t>
            </a:r>
            <a:r>
              <a:rPr lang="en-US" sz="900" u="sng" dirty="0" smtClean="0"/>
              <a:t>Influence Without Authority  </a:t>
            </a:r>
            <a:r>
              <a:rPr lang="en-US" sz="900" dirty="0" smtClean="0"/>
              <a:t>by  Cohen and Bradford  </a:t>
            </a:r>
            <a:endParaRPr lang="en-US" sz="900"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5048618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792" y="170466"/>
            <a:ext cx="8229600" cy="1143000"/>
          </a:xfrm>
        </p:spPr>
        <p:txBody>
          <a:bodyPr>
            <a:normAutofit/>
          </a:bodyPr>
          <a:lstStyle/>
          <a:p>
            <a:pPr algn="l"/>
            <a:r>
              <a:rPr lang="en-US" sz="3600" b="1" dirty="0" smtClean="0">
                <a:solidFill>
                  <a:srgbClr val="003399"/>
                </a:solidFill>
              </a:rPr>
              <a:t>Influence Model – Building Allies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42</a:t>
            </a:fld>
            <a:endParaRPr lang="en-US" dirty="0">
              <a:solidFill>
                <a:prstClr val="black">
                  <a:tint val="75000"/>
                </a:prstClr>
              </a:solidFill>
            </a:endParaRPr>
          </a:p>
        </p:txBody>
      </p:sp>
      <p:graphicFrame>
        <p:nvGraphicFramePr>
          <p:cNvPr id="8" name="Diagram 7"/>
          <p:cNvGraphicFramePr/>
          <p:nvPr>
            <p:extLst>
              <p:ext uri="{D42A27DB-BD31-4B8C-83A1-F6EECF244321}">
                <p14:modId xmlns:p14="http://schemas.microsoft.com/office/powerpoint/2010/main" val="353773187"/>
              </p:ext>
            </p:extLst>
          </p:nvPr>
        </p:nvGraphicFramePr>
        <p:xfrm>
          <a:off x="1049439" y="1163253"/>
          <a:ext cx="6045842" cy="32872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p:cNvSpPr txBox="1"/>
          <p:nvPr/>
        </p:nvSpPr>
        <p:spPr>
          <a:xfrm>
            <a:off x="312517" y="4722476"/>
            <a:ext cx="8553692" cy="1292662"/>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a:t>
            </a:r>
            <a:r>
              <a:rPr lang="en-US" u="sng" dirty="0" smtClean="0">
                <a:solidFill>
                  <a:srgbClr val="002060"/>
                </a:solidFill>
              </a:rPr>
              <a:t> </a:t>
            </a:r>
          </a:p>
          <a:p>
            <a:pPr marL="285750" indent="-285750">
              <a:spcBef>
                <a:spcPts val="600"/>
              </a:spcBef>
              <a:buFont typeface="Arial" panose="020B0604020202020204" pitchFamily="34" charset="0"/>
              <a:buChar char="•"/>
            </a:pPr>
            <a:r>
              <a:rPr lang="en-US" sz="1500" dirty="0" smtClean="0">
                <a:solidFill>
                  <a:srgbClr val="002060"/>
                </a:solidFill>
              </a:rPr>
              <a:t>Begin by discovering if there are any overlaps so you have  the basis to form an alliance</a:t>
            </a:r>
          </a:p>
          <a:p>
            <a:pPr marL="285750" indent="-285750">
              <a:spcBef>
                <a:spcPts val="600"/>
              </a:spcBef>
              <a:buFont typeface="Arial" panose="020B0604020202020204" pitchFamily="34" charset="0"/>
              <a:buChar char="•"/>
            </a:pPr>
            <a:r>
              <a:rPr lang="en-US" sz="1500" dirty="0" smtClean="0">
                <a:solidFill>
                  <a:srgbClr val="002060"/>
                </a:solidFill>
              </a:rPr>
              <a:t>Determine if there could be an alliance that would benefit your boss</a:t>
            </a:r>
          </a:p>
          <a:p>
            <a:pPr marL="285750" indent="-285750">
              <a:spcBef>
                <a:spcPts val="600"/>
              </a:spcBef>
              <a:buFont typeface="Arial" panose="020B0604020202020204" pitchFamily="34" charset="0"/>
              <a:buChar char="•"/>
            </a:pPr>
            <a:r>
              <a:rPr lang="en-US" sz="1500" dirty="0" smtClean="0">
                <a:solidFill>
                  <a:srgbClr val="002060"/>
                </a:solidFill>
              </a:rPr>
              <a:t>Don’t assume … if the other person is resisting they are an adversary  </a:t>
            </a:r>
            <a:endParaRPr lang="en-US" sz="1500"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Isosceles Triangle 13"/>
          <p:cNvSpPr/>
          <p:nvPr/>
        </p:nvSpPr>
        <p:spPr>
          <a:xfrm rot="10800000">
            <a:off x="1151672" y="3946976"/>
            <a:ext cx="1122744" cy="636608"/>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312517" y="6218218"/>
            <a:ext cx="2650603" cy="369332"/>
          </a:xfrm>
          <a:prstGeom prst="rect">
            <a:avLst/>
          </a:prstGeom>
          <a:noFill/>
        </p:spPr>
        <p:txBody>
          <a:bodyPr wrap="square" rtlCol="0">
            <a:spAutoFit/>
          </a:bodyPr>
          <a:lstStyle/>
          <a:p>
            <a:r>
              <a:rPr lang="en-US" sz="900" dirty="0" smtClean="0"/>
              <a:t>Adapted  from </a:t>
            </a:r>
            <a:r>
              <a:rPr lang="en-US" sz="900" u="sng" dirty="0" smtClean="0"/>
              <a:t>Influence Without Authority  </a:t>
            </a:r>
            <a:r>
              <a:rPr lang="en-US" sz="900" dirty="0" smtClean="0"/>
              <a:t>by  Cohen and Bradford  </a:t>
            </a:r>
            <a:endParaRPr lang="en-US" sz="900"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8754461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23" y="164939"/>
            <a:ext cx="8229600" cy="1143000"/>
          </a:xfrm>
        </p:spPr>
        <p:txBody>
          <a:bodyPr>
            <a:normAutofit/>
          </a:bodyPr>
          <a:lstStyle/>
          <a:p>
            <a:pPr algn="l"/>
            <a:r>
              <a:rPr lang="en-US" sz="3600" b="1" dirty="0" smtClean="0">
                <a:solidFill>
                  <a:srgbClr val="003399"/>
                </a:solidFill>
              </a:rPr>
              <a:t>Influence Model – Clarifying Goals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43</a:t>
            </a:fld>
            <a:endParaRPr lang="en-US" dirty="0">
              <a:solidFill>
                <a:prstClr val="black">
                  <a:tint val="75000"/>
                </a:prstClr>
              </a:solidFill>
            </a:endParaRPr>
          </a:p>
        </p:txBody>
      </p:sp>
      <p:sp>
        <p:nvSpPr>
          <p:cNvPr id="11" name="TextBox 10"/>
          <p:cNvSpPr txBox="1"/>
          <p:nvPr/>
        </p:nvSpPr>
        <p:spPr>
          <a:xfrm>
            <a:off x="312517" y="4128462"/>
            <a:ext cx="8553692" cy="2215991"/>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 </a:t>
            </a:r>
          </a:p>
          <a:p>
            <a:pPr marL="285750" indent="-285750">
              <a:spcBef>
                <a:spcPts val="600"/>
              </a:spcBef>
              <a:buFont typeface="Arial" panose="020B0604020202020204" pitchFamily="34" charset="0"/>
              <a:buChar char="•"/>
            </a:pPr>
            <a:r>
              <a:rPr lang="en-US" sz="1500" dirty="0" smtClean="0">
                <a:solidFill>
                  <a:srgbClr val="002060"/>
                </a:solidFill>
              </a:rPr>
              <a:t>Determine what your core objectives (“must haves” needs) are to influence change so not to be sidetracked by the pursuit of secondary objectives (“nice-to-haves” needs).</a:t>
            </a:r>
          </a:p>
          <a:p>
            <a:pPr marL="285750" indent="-285750">
              <a:spcBef>
                <a:spcPts val="600"/>
              </a:spcBef>
              <a:buFont typeface="Arial" panose="020B0604020202020204" pitchFamily="34" charset="0"/>
              <a:buChar char="•"/>
            </a:pPr>
            <a:r>
              <a:rPr lang="en-US" sz="1500" dirty="0" smtClean="0">
                <a:solidFill>
                  <a:srgbClr val="002060"/>
                </a:solidFill>
              </a:rPr>
              <a:t>Determine if short term gains are worth more than the longer term benefits of a better relationships or making a larger impact with something that the organization really needs</a:t>
            </a:r>
          </a:p>
          <a:p>
            <a:pPr marL="285750" indent="-285750">
              <a:spcBef>
                <a:spcPts val="600"/>
              </a:spcBef>
              <a:spcAft>
                <a:spcPts val="600"/>
              </a:spcAft>
              <a:buFont typeface="Arial" panose="020B0604020202020204" pitchFamily="34" charset="0"/>
              <a:buChar char="•"/>
            </a:pPr>
            <a:r>
              <a:rPr lang="en-US" sz="1500" dirty="0" smtClean="0">
                <a:solidFill>
                  <a:srgbClr val="002060"/>
                </a:solidFill>
              </a:rPr>
              <a:t>Clarification of goals helps sort personal desires from what is truly necessary “on the job” or for the organization. It helps mitigate the risk that your personal concerns will become central and interfere with more important organizational goals </a:t>
            </a:r>
            <a:endParaRPr lang="en-US" sz="1500"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0" name="Diagram 9"/>
          <p:cNvGraphicFramePr/>
          <p:nvPr>
            <p:extLst>
              <p:ext uri="{D42A27DB-BD31-4B8C-83A1-F6EECF244321}">
                <p14:modId xmlns:p14="http://schemas.microsoft.com/office/powerpoint/2010/main" val="2368415158"/>
              </p:ext>
            </p:extLst>
          </p:nvPr>
        </p:nvGraphicFramePr>
        <p:xfrm>
          <a:off x="650102" y="861098"/>
          <a:ext cx="7241894" cy="3209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Isosceles Triangle 13"/>
          <p:cNvSpPr/>
          <p:nvPr/>
        </p:nvSpPr>
        <p:spPr>
          <a:xfrm rot="10800000">
            <a:off x="1938737" y="3457133"/>
            <a:ext cx="1122744" cy="721334"/>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8905023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23" y="164939"/>
            <a:ext cx="8229600" cy="1143000"/>
          </a:xfrm>
        </p:spPr>
        <p:txBody>
          <a:bodyPr>
            <a:normAutofit/>
          </a:bodyPr>
          <a:lstStyle/>
          <a:p>
            <a:pPr algn="l"/>
            <a:r>
              <a:rPr lang="en-US" sz="3600" b="1" dirty="0" smtClean="0">
                <a:solidFill>
                  <a:srgbClr val="003399"/>
                </a:solidFill>
              </a:rPr>
              <a:t>Influence Model – Know your Ally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44</a:t>
            </a:fld>
            <a:endParaRPr lang="en-US" dirty="0">
              <a:solidFill>
                <a:prstClr val="black">
                  <a:tint val="75000"/>
                </a:prstClr>
              </a:solidFill>
            </a:endParaRPr>
          </a:p>
        </p:txBody>
      </p:sp>
      <p:sp>
        <p:nvSpPr>
          <p:cNvPr id="11" name="TextBox 10"/>
          <p:cNvSpPr txBox="1"/>
          <p:nvPr/>
        </p:nvSpPr>
        <p:spPr>
          <a:xfrm>
            <a:off x="335664" y="4191306"/>
            <a:ext cx="8553692" cy="1985159"/>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 </a:t>
            </a:r>
          </a:p>
          <a:p>
            <a:pPr marL="285750" indent="-285750">
              <a:spcBef>
                <a:spcPts val="600"/>
              </a:spcBef>
              <a:buFont typeface="Arial" panose="020B0604020202020204" pitchFamily="34" charset="0"/>
              <a:buChar char="•"/>
            </a:pPr>
            <a:r>
              <a:rPr lang="en-US" sz="1500" dirty="0" smtClean="0">
                <a:solidFill>
                  <a:srgbClr val="002060"/>
                </a:solidFill>
              </a:rPr>
              <a:t>Determine the organizational situation of the ally that drives what they  care about. </a:t>
            </a:r>
          </a:p>
          <a:p>
            <a:pPr marL="285750" indent="-285750">
              <a:spcBef>
                <a:spcPts val="600"/>
              </a:spcBef>
              <a:buFont typeface="Arial" panose="020B0604020202020204" pitchFamily="34" charset="0"/>
              <a:buChar char="•"/>
            </a:pPr>
            <a:r>
              <a:rPr lang="en-US" sz="1500" dirty="0" smtClean="0">
                <a:solidFill>
                  <a:srgbClr val="002060"/>
                </a:solidFill>
              </a:rPr>
              <a:t>Key organizational forces to be considered that may impact the ally’s ability to commit include: how a person is measured and rewarded, who are the ally’s peers and supervisors, where the person is in their career</a:t>
            </a:r>
          </a:p>
          <a:p>
            <a:pPr marL="285750" indent="-285750">
              <a:spcBef>
                <a:spcPts val="600"/>
              </a:spcBef>
              <a:buFont typeface="Arial" panose="020B0604020202020204" pitchFamily="34" charset="0"/>
              <a:buChar char="•"/>
            </a:pPr>
            <a:r>
              <a:rPr lang="en-US" sz="1500" dirty="0" smtClean="0">
                <a:solidFill>
                  <a:srgbClr val="002060"/>
                </a:solidFill>
              </a:rPr>
              <a:t>Diagnostic activity helps overcome tendency to blame “personality” as a reason they do not become an ally. This can prevent “demonizing” vs. seeing a potential ally</a:t>
            </a:r>
            <a:endParaRPr lang="en-US" sz="1500"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9" name="Diagram 18"/>
          <p:cNvGraphicFramePr/>
          <p:nvPr>
            <p:extLst>
              <p:ext uri="{D42A27DB-BD31-4B8C-83A1-F6EECF244321}">
                <p14:modId xmlns:p14="http://schemas.microsoft.com/office/powerpoint/2010/main" val="402903136"/>
              </p:ext>
            </p:extLst>
          </p:nvPr>
        </p:nvGraphicFramePr>
        <p:xfrm>
          <a:off x="1439120" y="729196"/>
          <a:ext cx="5999544" cy="3287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Isosceles Triangle 19"/>
          <p:cNvSpPr/>
          <p:nvPr/>
        </p:nvSpPr>
        <p:spPr>
          <a:xfrm rot="10800000">
            <a:off x="3455032" y="3629935"/>
            <a:ext cx="1122744" cy="636608"/>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50693611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23" y="164939"/>
            <a:ext cx="8229600" cy="1143000"/>
          </a:xfrm>
        </p:spPr>
        <p:txBody>
          <a:bodyPr>
            <a:normAutofit/>
          </a:bodyPr>
          <a:lstStyle/>
          <a:p>
            <a:pPr algn="l"/>
            <a:r>
              <a:rPr lang="en-US" sz="3600" b="1" dirty="0" smtClean="0">
                <a:solidFill>
                  <a:srgbClr val="003399"/>
                </a:solidFill>
              </a:rPr>
              <a:t>Influence Model – Assess Currencies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45</a:t>
            </a:fld>
            <a:endParaRPr lang="en-US" dirty="0">
              <a:solidFill>
                <a:prstClr val="black">
                  <a:tint val="75000"/>
                </a:prstClr>
              </a:solidFill>
            </a:endParaRPr>
          </a:p>
        </p:txBody>
      </p:sp>
      <p:sp>
        <p:nvSpPr>
          <p:cNvPr id="11" name="TextBox 10"/>
          <p:cNvSpPr txBox="1"/>
          <p:nvPr/>
        </p:nvSpPr>
        <p:spPr>
          <a:xfrm>
            <a:off x="370389" y="4110281"/>
            <a:ext cx="8553692" cy="1831271"/>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 </a:t>
            </a:r>
          </a:p>
          <a:p>
            <a:pPr marL="285750" indent="-285750">
              <a:spcBef>
                <a:spcPts val="600"/>
              </a:spcBef>
              <a:buFont typeface="Arial" panose="020B0604020202020204" pitchFamily="34" charset="0"/>
              <a:buChar char="•"/>
            </a:pPr>
            <a:r>
              <a:rPr lang="en-US" sz="1500" dirty="0" smtClean="0">
                <a:solidFill>
                  <a:srgbClr val="002060"/>
                </a:solidFill>
              </a:rPr>
              <a:t>Determine the “currencies” that the ally would consider of value – usually they care about more than one thing (prestige, $$$, being liked).  Gives you more to exchange</a:t>
            </a:r>
          </a:p>
          <a:p>
            <a:pPr marL="285750" indent="-285750">
              <a:spcBef>
                <a:spcPts val="600"/>
              </a:spcBef>
              <a:buFont typeface="Arial" panose="020B0604020202020204" pitchFamily="34" charset="0"/>
              <a:buChar char="•"/>
            </a:pPr>
            <a:r>
              <a:rPr lang="en-US" sz="1500" dirty="0" smtClean="0">
                <a:solidFill>
                  <a:srgbClr val="002060"/>
                </a:solidFill>
              </a:rPr>
              <a:t>Assess your resources relative to the Ally’s wants to provide you options to “barter.” </a:t>
            </a:r>
          </a:p>
          <a:p>
            <a:pPr marL="285750" indent="-285750">
              <a:spcBef>
                <a:spcPts val="600"/>
              </a:spcBef>
              <a:buFont typeface="Arial" panose="020B0604020202020204" pitchFamily="34" charset="0"/>
              <a:buChar char="•"/>
            </a:pPr>
            <a:r>
              <a:rPr lang="en-US" sz="1500" dirty="0" smtClean="0">
                <a:solidFill>
                  <a:srgbClr val="002060"/>
                </a:solidFill>
              </a:rPr>
              <a:t>You lose influence by failing to see the wide range of currencies you do have to offer</a:t>
            </a:r>
          </a:p>
          <a:p>
            <a:pPr marL="285750" indent="-285750">
              <a:spcBef>
                <a:spcPts val="600"/>
              </a:spcBef>
              <a:buFont typeface="Arial" panose="020B0604020202020204" pitchFamily="34" charset="0"/>
              <a:buChar char="•"/>
            </a:pPr>
            <a:endParaRPr lang="en-US" sz="1500" b="1"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Isosceles Triangle 19"/>
          <p:cNvSpPr/>
          <p:nvPr/>
        </p:nvSpPr>
        <p:spPr>
          <a:xfrm rot="10800000">
            <a:off x="4392607" y="3421577"/>
            <a:ext cx="1122744" cy="636608"/>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Diagram 8"/>
          <p:cNvGraphicFramePr/>
          <p:nvPr>
            <p:extLst>
              <p:ext uri="{D42A27DB-BD31-4B8C-83A1-F6EECF244321}">
                <p14:modId xmlns:p14="http://schemas.microsoft.com/office/powerpoint/2010/main" val="1271050211"/>
              </p:ext>
            </p:extLst>
          </p:nvPr>
        </p:nvGraphicFramePr>
        <p:xfrm>
          <a:off x="1243308" y="880944"/>
          <a:ext cx="6391167" cy="3287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0266322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826" y="182040"/>
            <a:ext cx="8229600" cy="1143000"/>
          </a:xfrm>
        </p:spPr>
        <p:txBody>
          <a:bodyPr>
            <a:normAutofit/>
          </a:bodyPr>
          <a:lstStyle/>
          <a:p>
            <a:pPr algn="l"/>
            <a:r>
              <a:rPr lang="en-US" sz="3200" b="1" dirty="0" smtClean="0">
                <a:solidFill>
                  <a:srgbClr val="003399"/>
                </a:solidFill>
              </a:rPr>
              <a:t>Currencies Inventory</a:t>
            </a:r>
            <a:br>
              <a:rPr lang="en-US" sz="3200" b="1" dirty="0" smtClean="0">
                <a:solidFill>
                  <a:srgbClr val="003399"/>
                </a:solidFill>
              </a:rPr>
            </a:br>
            <a:r>
              <a:rPr lang="en-US" sz="2800" b="1" i="1" dirty="0" smtClean="0">
                <a:solidFill>
                  <a:schemeClr val="tx2">
                    <a:lumMod val="40000"/>
                    <a:lumOff val="60000"/>
                  </a:schemeClr>
                </a:solidFill>
              </a:rPr>
              <a:t>What you might have that you can exchange</a:t>
            </a:r>
            <a:endParaRPr lang="en-US" sz="2800" b="1" i="1" dirty="0">
              <a:solidFill>
                <a:schemeClr val="tx2">
                  <a:lumMod val="40000"/>
                  <a:lumOff val="60000"/>
                </a:schemeClr>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46</a:t>
            </a:fld>
            <a:endParaRPr lang="en-US" dirty="0">
              <a:solidFill>
                <a:prstClr val="black">
                  <a:tint val="75000"/>
                </a:prstClr>
              </a:solidFill>
            </a:endParaRPr>
          </a:p>
        </p:txBody>
      </p:sp>
      <p:sp>
        <p:nvSpPr>
          <p:cNvPr id="7" name="Rectangle 6"/>
          <p:cNvSpPr/>
          <p:nvPr/>
        </p:nvSpPr>
        <p:spPr>
          <a:xfrm>
            <a:off x="532434" y="1689899"/>
            <a:ext cx="2655147" cy="2106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532434" y="1701473"/>
            <a:ext cx="2655147" cy="3588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Inspiration-Related </a:t>
            </a:r>
            <a:endParaRPr lang="en-US" sz="2000" b="1" dirty="0"/>
          </a:p>
        </p:txBody>
      </p:sp>
      <p:sp>
        <p:nvSpPr>
          <p:cNvPr id="9" name="TextBox 8"/>
          <p:cNvSpPr txBox="1"/>
          <p:nvPr/>
        </p:nvSpPr>
        <p:spPr>
          <a:xfrm>
            <a:off x="556044" y="2188139"/>
            <a:ext cx="2626040" cy="1400383"/>
          </a:xfrm>
          <a:prstGeom prst="rect">
            <a:avLst/>
          </a:prstGeom>
          <a:noFill/>
        </p:spPr>
        <p:txBody>
          <a:bodyPr wrap="none" rtlCol="0">
            <a:spAutoFit/>
          </a:bodyPr>
          <a:lstStyle/>
          <a:p>
            <a:r>
              <a:rPr lang="en-US" sz="1700" dirty="0" smtClean="0"/>
              <a:t>Compelling Vision</a:t>
            </a:r>
          </a:p>
          <a:p>
            <a:r>
              <a:rPr lang="en-US" sz="1700" dirty="0" smtClean="0"/>
              <a:t>Drive for Excellence</a:t>
            </a:r>
          </a:p>
          <a:p>
            <a:r>
              <a:rPr lang="en-US" sz="1700" dirty="0" smtClean="0"/>
              <a:t>High Quality Work</a:t>
            </a:r>
          </a:p>
          <a:p>
            <a:r>
              <a:rPr lang="en-US" sz="1700" dirty="0" smtClean="0"/>
              <a:t>Moral/Ethical Standards</a:t>
            </a:r>
          </a:p>
          <a:p>
            <a:r>
              <a:rPr lang="en-US" sz="1700" dirty="0" smtClean="0"/>
              <a:t>Success breeds Success</a:t>
            </a:r>
            <a:endParaRPr lang="en-US" sz="1700" dirty="0"/>
          </a:p>
        </p:txBody>
      </p:sp>
      <p:sp>
        <p:nvSpPr>
          <p:cNvPr id="10" name="Rectangle 9"/>
          <p:cNvSpPr/>
          <p:nvPr/>
        </p:nvSpPr>
        <p:spPr>
          <a:xfrm>
            <a:off x="1471847" y="4109073"/>
            <a:ext cx="2905245" cy="2106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1471847" y="4109073"/>
            <a:ext cx="2905245" cy="39353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Task-Related </a:t>
            </a:r>
            <a:endParaRPr lang="en-US" sz="2000" b="1" dirty="0"/>
          </a:p>
        </p:txBody>
      </p:sp>
      <p:sp>
        <p:nvSpPr>
          <p:cNvPr id="12" name="TextBox 11"/>
          <p:cNvSpPr txBox="1"/>
          <p:nvPr/>
        </p:nvSpPr>
        <p:spPr>
          <a:xfrm>
            <a:off x="1503267" y="4537863"/>
            <a:ext cx="2929007" cy="1661993"/>
          </a:xfrm>
          <a:prstGeom prst="rect">
            <a:avLst/>
          </a:prstGeom>
          <a:noFill/>
        </p:spPr>
        <p:txBody>
          <a:bodyPr wrap="none" rtlCol="0">
            <a:spAutoFit/>
          </a:bodyPr>
          <a:lstStyle/>
          <a:p>
            <a:r>
              <a:rPr lang="en-US" sz="1700" dirty="0" smtClean="0"/>
              <a:t>New resources ($$$/people)</a:t>
            </a:r>
          </a:p>
          <a:p>
            <a:r>
              <a:rPr lang="en-US" sz="1700" dirty="0" smtClean="0"/>
              <a:t>Challenges/Learning</a:t>
            </a:r>
          </a:p>
          <a:p>
            <a:r>
              <a:rPr lang="en-US" sz="1700" dirty="0" smtClean="0"/>
              <a:t>Assistance/Help </a:t>
            </a:r>
          </a:p>
          <a:p>
            <a:r>
              <a:rPr lang="en-US" sz="1700" dirty="0" smtClean="0"/>
              <a:t>Organizational Support </a:t>
            </a:r>
          </a:p>
          <a:p>
            <a:r>
              <a:rPr lang="en-US" sz="1700" dirty="0" smtClean="0"/>
              <a:t>Rapid Response </a:t>
            </a:r>
          </a:p>
          <a:p>
            <a:r>
              <a:rPr lang="en-US" sz="1700" dirty="0" smtClean="0"/>
              <a:t>Information sharing </a:t>
            </a:r>
            <a:endParaRPr lang="en-US" sz="1700" dirty="0"/>
          </a:p>
        </p:txBody>
      </p:sp>
      <p:sp>
        <p:nvSpPr>
          <p:cNvPr id="13" name="Rectangle 12"/>
          <p:cNvSpPr/>
          <p:nvPr/>
        </p:nvSpPr>
        <p:spPr>
          <a:xfrm>
            <a:off x="3368309" y="1680182"/>
            <a:ext cx="2655147" cy="2106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3368309" y="1680182"/>
            <a:ext cx="2655147" cy="393539"/>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Personal- Related  </a:t>
            </a:r>
            <a:endParaRPr lang="en-US" sz="2000" b="1" dirty="0"/>
          </a:p>
        </p:txBody>
      </p:sp>
      <p:sp>
        <p:nvSpPr>
          <p:cNvPr id="15" name="TextBox 14"/>
          <p:cNvSpPr txBox="1"/>
          <p:nvPr/>
        </p:nvSpPr>
        <p:spPr>
          <a:xfrm>
            <a:off x="3519244" y="2189997"/>
            <a:ext cx="2454518" cy="1400383"/>
          </a:xfrm>
          <a:prstGeom prst="rect">
            <a:avLst/>
          </a:prstGeom>
          <a:noFill/>
        </p:spPr>
        <p:txBody>
          <a:bodyPr wrap="none" rtlCol="0">
            <a:spAutoFit/>
          </a:bodyPr>
          <a:lstStyle/>
          <a:p>
            <a:r>
              <a:rPr lang="en-US" sz="1700" dirty="0" smtClean="0"/>
              <a:t>Gratitude </a:t>
            </a:r>
          </a:p>
          <a:p>
            <a:r>
              <a:rPr lang="en-US" sz="1700" dirty="0" smtClean="0"/>
              <a:t>Ownership/involvement</a:t>
            </a:r>
          </a:p>
          <a:p>
            <a:r>
              <a:rPr lang="en-US" sz="1700" dirty="0" smtClean="0"/>
              <a:t>Self-concept or worth </a:t>
            </a:r>
          </a:p>
          <a:p>
            <a:r>
              <a:rPr lang="en-US" sz="1700" dirty="0" smtClean="0"/>
              <a:t>Comfort </a:t>
            </a:r>
          </a:p>
          <a:p>
            <a:r>
              <a:rPr lang="en-US" sz="1700" dirty="0" smtClean="0"/>
              <a:t>Growth    </a:t>
            </a:r>
            <a:endParaRPr lang="en-US" sz="1700" dirty="0"/>
          </a:p>
        </p:txBody>
      </p:sp>
      <p:sp>
        <p:nvSpPr>
          <p:cNvPr id="16" name="Rectangle 15"/>
          <p:cNvSpPr/>
          <p:nvPr/>
        </p:nvSpPr>
        <p:spPr>
          <a:xfrm>
            <a:off x="4944434" y="4112857"/>
            <a:ext cx="2815903" cy="2106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944434" y="4112857"/>
            <a:ext cx="2815903" cy="39353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Relationship- Related  </a:t>
            </a:r>
            <a:endParaRPr lang="en-US" sz="2000" b="1" dirty="0"/>
          </a:p>
        </p:txBody>
      </p:sp>
      <p:sp>
        <p:nvSpPr>
          <p:cNvPr id="18" name="TextBox 17"/>
          <p:cNvSpPr txBox="1"/>
          <p:nvPr/>
        </p:nvSpPr>
        <p:spPr>
          <a:xfrm>
            <a:off x="5095369" y="4622672"/>
            <a:ext cx="2468946" cy="1661993"/>
          </a:xfrm>
          <a:prstGeom prst="rect">
            <a:avLst/>
          </a:prstGeom>
          <a:noFill/>
        </p:spPr>
        <p:txBody>
          <a:bodyPr wrap="none" rtlCol="0">
            <a:spAutoFit/>
          </a:bodyPr>
          <a:lstStyle/>
          <a:p>
            <a:r>
              <a:rPr lang="en-US" sz="1700" dirty="0" smtClean="0"/>
              <a:t>Community sharing</a:t>
            </a:r>
          </a:p>
          <a:p>
            <a:r>
              <a:rPr lang="en-US" sz="1700" dirty="0" smtClean="0"/>
              <a:t>Being heard by others</a:t>
            </a:r>
          </a:p>
          <a:p>
            <a:r>
              <a:rPr lang="en-US" sz="1700" dirty="0" smtClean="0"/>
              <a:t>Acceptance /Friendship</a:t>
            </a:r>
          </a:p>
          <a:p>
            <a:r>
              <a:rPr lang="en-US" sz="1700" dirty="0" smtClean="0"/>
              <a:t>Inclusion </a:t>
            </a:r>
          </a:p>
          <a:p>
            <a:r>
              <a:rPr lang="en-US" sz="1700" dirty="0" smtClean="0"/>
              <a:t>Emotional support</a:t>
            </a:r>
          </a:p>
          <a:p>
            <a:r>
              <a:rPr lang="en-US" sz="1700" dirty="0" smtClean="0"/>
              <a:t>   </a:t>
            </a:r>
            <a:endParaRPr lang="en-US" sz="1700" dirty="0"/>
          </a:p>
        </p:txBody>
      </p:sp>
      <p:sp>
        <p:nvSpPr>
          <p:cNvPr id="19" name="Rectangle 18"/>
          <p:cNvSpPr/>
          <p:nvPr/>
        </p:nvSpPr>
        <p:spPr>
          <a:xfrm>
            <a:off x="6209660" y="1666296"/>
            <a:ext cx="2655147" cy="21065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6209660" y="1666296"/>
            <a:ext cx="2655147" cy="393539"/>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Position- Related  </a:t>
            </a:r>
            <a:endParaRPr lang="en-US" sz="2000" b="1" dirty="0"/>
          </a:p>
        </p:txBody>
      </p:sp>
      <p:sp>
        <p:nvSpPr>
          <p:cNvPr id="21" name="TextBox 20"/>
          <p:cNvSpPr txBox="1"/>
          <p:nvPr/>
        </p:nvSpPr>
        <p:spPr>
          <a:xfrm>
            <a:off x="6360595" y="2176111"/>
            <a:ext cx="1399742" cy="1400383"/>
          </a:xfrm>
          <a:prstGeom prst="rect">
            <a:avLst/>
          </a:prstGeom>
          <a:noFill/>
        </p:spPr>
        <p:txBody>
          <a:bodyPr wrap="none" rtlCol="0">
            <a:spAutoFit/>
          </a:bodyPr>
          <a:lstStyle/>
          <a:p>
            <a:r>
              <a:rPr lang="en-US" sz="1700" dirty="0" smtClean="0"/>
              <a:t>Recognition </a:t>
            </a:r>
          </a:p>
          <a:p>
            <a:r>
              <a:rPr lang="en-US" sz="1700" dirty="0" smtClean="0"/>
              <a:t>Visibility </a:t>
            </a:r>
          </a:p>
          <a:p>
            <a:r>
              <a:rPr lang="en-US" sz="1700" dirty="0" smtClean="0"/>
              <a:t>Reputation </a:t>
            </a:r>
          </a:p>
          <a:p>
            <a:r>
              <a:rPr lang="en-US" sz="1700" dirty="0" smtClean="0"/>
              <a:t>Insider-ness</a:t>
            </a:r>
          </a:p>
          <a:p>
            <a:r>
              <a:rPr lang="en-US" sz="1700" dirty="0" smtClean="0"/>
              <a:t>Contacts   </a:t>
            </a:r>
            <a:endParaRPr lang="en-US" sz="1700" dirty="0"/>
          </a:p>
        </p:txBody>
      </p:sp>
    </p:spTree>
    <p:extLst>
      <p:ext uri="{BB962C8B-B14F-4D97-AF65-F5344CB8AC3E}">
        <p14:creationId xmlns:p14="http://schemas.microsoft.com/office/powerpoint/2010/main" val="10025679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22" y="164939"/>
            <a:ext cx="8912505" cy="1143000"/>
          </a:xfrm>
        </p:spPr>
        <p:txBody>
          <a:bodyPr>
            <a:noAutofit/>
          </a:bodyPr>
          <a:lstStyle/>
          <a:p>
            <a:pPr algn="l"/>
            <a:r>
              <a:rPr lang="en-US" sz="3600" b="1" dirty="0" smtClean="0">
                <a:solidFill>
                  <a:srgbClr val="003399"/>
                </a:solidFill>
              </a:rPr>
              <a:t>Influence Model – Work Relationships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47</a:t>
            </a:fld>
            <a:endParaRPr lang="en-US" dirty="0">
              <a:solidFill>
                <a:prstClr val="black">
                  <a:tint val="75000"/>
                </a:prstClr>
              </a:solidFill>
            </a:endParaRPr>
          </a:p>
        </p:txBody>
      </p:sp>
      <p:sp>
        <p:nvSpPr>
          <p:cNvPr id="11" name="TextBox 10"/>
          <p:cNvSpPr txBox="1"/>
          <p:nvPr/>
        </p:nvSpPr>
        <p:spPr>
          <a:xfrm>
            <a:off x="370389" y="4353356"/>
            <a:ext cx="8553692" cy="1292662"/>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 </a:t>
            </a:r>
          </a:p>
          <a:p>
            <a:pPr marL="285750" indent="-285750">
              <a:spcBef>
                <a:spcPts val="600"/>
              </a:spcBef>
              <a:buFont typeface="Arial" panose="020B0604020202020204" pitchFamily="34" charset="0"/>
              <a:buChar char="•"/>
            </a:pPr>
            <a:r>
              <a:rPr lang="en-US" sz="1500" dirty="0" smtClean="0">
                <a:solidFill>
                  <a:srgbClr val="002060"/>
                </a:solidFill>
              </a:rPr>
              <a:t>Assess what is the nature of your relationship with the person – positive, neutral, or negative</a:t>
            </a:r>
          </a:p>
          <a:p>
            <a:pPr marL="285750" indent="-285750">
              <a:spcBef>
                <a:spcPts val="600"/>
              </a:spcBef>
              <a:buFont typeface="Arial" panose="020B0604020202020204" pitchFamily="34" charset="0"/>
              <a:buChar char="•"/>
            </a:pPr>
            <a:r>
              <a:rPr lang="en-US" sz="1500" dirty="0" smtClean="0">
                <a:solidFill>
                  <a:srgbClr val="002060"/>
                </a:solidFill>
              </a:rPr>
              <a:t>Assess how does the potential ally want to be related to before you launch into a discussion</a:t>
            </a:r>
          </a:p>
          <a:p>
            <a:pPr marL="285750" indent="-285750">
              <a:spcBef>
                <a:spcPts val="600"/>
              </a:spcBef>
              <a:buFont typeface="Arial" panose="020B0604020202020204" pitchFamily="34" charset="0"/>
              <a:buChar char="•"/>
            </a:pPr>
            <a:r>
              <a:rPr lang="en-US" sz="1500" dirty="0" smtClean="0">
                <a:solidFill>
                  <a:srgbClr val="002060"/>
                </a:solidFill>
              </a:rPr>
              <a:t>You will have more influence if you use an approach the person is comfortable with</a:t>
            </a:r>
            <a:endParaRPr lang="en-US" sz="1500"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Isosceles Triangle 19"/>
          <p:cNvSpPr/>
          <p:nvPr/>
        </p:nvSpPr>
        <p:spPr>
          <a:xfrm rot="10800000">
            <a:off x="5364880" y="3651078"/>
            <a:ext cx="1122744" cy="636608"/>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Diagram 7"/>
          <p:cNvGraphicFramePr/>
          <p:nvPr>
            <p:extLst>
              <p:ext uri="{D42A27DB-BD31-4B8C-83A1-F6EECF244321}">
                <p14:modId xmlns:p14="http://schemas.microsoft.com/office/powerpoint/2010/main" val="1082917111"/>
              </p:ext>
            </p:extLst>
          </p:nvPr>
        </p:nvGraphicFramePr>
        <p:xfrm>
          <a:off x="933705" y="1026886"/>
          <a:ext cx="6705599" cy="3287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9229342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Build Strong Relationships:  Tips for Success  </a:t>
            </a:r>
            <a:endParaRPr lang="en-US" sz="2800" b="1" dirty="0"/>
          </a:p>
        </p:txBody>
      </p:sp>
      <p:sp>
        <p:nvSpPr>
          <p:cNvPr id="3" name="Content Placeholder 2"/>
          <p:cNvSpPr>
            <a:spLocks noGrp="1"/>
          </p:cNvSpPr>
          <p:nvPr>
            <p:ph idx="1"/>
          </p:nvPr>
        </p:nvSpPr>
        <p:spPr/>
        <p:txBody>
          <a:bodyPr/>
          <a:lstStyle/>
          <a:p>
            <a:pPr marL="457200" indent="-457200">
              <a:spcBef>
                <a:spcPts val="1200"/>
              </a:spcBef>
              <a:buFont typeface="+mj-lt"/>
              <a:buAutoNum type="arabicPeriod"/>
            </a:pPr>
            <a:r>
              <a:rPr lang="en-US" sz="2000" dirty="0" smtClean="0"/>
              <a:t>Seek solutions that are mutually beneficial</a:t>
            </a:r>
          </a:p>
          <a:p>
            <a:pPr marL="457200" indent="-457200">
              <a:spcBef>
                <a:spcPts val="1200"/>
              </a:spcBef>
              <a:buFont typeface="+mj-lt"/>
              <a:buAutoNum type="arabicPeriod"/>
            </a:pPr>
            <a:r>
              <a:rPr lang="en-US" sz="2000" dirty="0" smtClean="0"/>
              <a:t>Know your colleagues, team’s strengths</a:t>
            </a:r>
          </a:p>
          <a:p>
            <a:pPr marL="457200" indent="-457200">
              <a:spcBef>
                <a:spcPts val="1200"/>
              </a:spcBef>
              <a:buFont typeface="+mj-lt"/>
              <a:buAutoNum type="arabicPeriod"/>
            </a:pPr>
            <a:r>
              <a:rPr lang="en-US" sz="2000" dirty="0" smtClean="0"/>
              <a:t>Understand the culture of how things work</a:t>
            </a:r>
          </a:p>
          <a:p>
            <a:pPr marL="457200" indent="-457200">
              <a:spcBef>
                <a:spcPts val="1200"/>
              </a:spcBef>
              <a:buFont typeface="+mj-lt"/>
              <a:buAutoNum type="arabicPeriod"/>
            </a:pPr>
            <a:r>
              <a:rPr lang="en-US" sz="2000" dirty="0" smtClean="0"/>
              <a:t>Anticipate concerns that emanate the fear of loss</a:t>
            </a:r>
          </a:p>
          <a:p>
            <a:pPr marL="457200" indent="-457200">
              <a:spcBef>
                <a:spcPts val="1200"/>
              </a:spcBef>
              <a:buFont typeface="+mj-lt"/>
              <a:buAutoNum type="arabicPeriod"/>
            </a:pPr>
            <a:r>
              <a:rPr lang="en-US" sz="2000" dirty="0" smtClean="0"/>
              <a:t>Recognize that influence requires developing relationships </a:t>
            </a:r>
          </a:p>
          <a:p>
            <a:pPr marL="457200" indent="-457200">
              <a:spcBef>
                <a:spcPts val="1200"/>
              </a:spcBef>
              <a:buFont typeface="+mj-lt"/>
              <a:buAutoNum type="arabicPeriod"/>
            </a:pPr>
            <a:r>
              <a:rPr lang="en-US" sz="2000" dirty="0" smtClean="0"/>
              <a:t>Leading with influence is based on the concept that parties involved must contribute to the solution</a:t>
            </a:r>
          </a:p>
          <a:p>
            <a:pPr marL="457200" indent="-457200">
              <a:spcBef>
                <a:spcPts val="1200"/>
              </a:spcBef>
              <a:buFont typeface="+mj-lt"/>
              <a:buAutoNum type="arabicPeriod"/>
            </a:pPr>
            <a:r>
              <a:rPr lang="en-US" sz="2000" dirty="0" smtClean="0"/>
              <a:t>Seek opportunities that identifies differences and determines ways to resolve the differences</a:t>
            </a:r>
          </a:p>
          <a:p>
            <a:pPr marL="457200" indent="-457200">
              <a:spcBef>
                <a:spcPts val="1200"/>
              </a:spcBef>
              <a:buFont typeface="+mj-lt"/>
              <a:buAutoNum type="arabicPeriod"/>
            </a:pPr>
            <a:r>
              <a:rPr lang="en-US" sz="2000" dirty="0" smtClean="0"/>
              <a:t>Be grateful for conflicting and opposing questions and comments</a:t>
            </a:r>
          </a:p>
          <a:p>
            <a:pPr marL="457200" indent="-457200">
              <a:spcBef>
                <a:spcPts val="1200"/>
              </a:spcBef>
              <a:buFont typeface="+mj-lt"/>
              <a:buAutoNum type="arabicPeriod"/>
            </a:pPr>
            <a:r>
              <a:rPr lang="en-US" sz="2000" dirty="0" smtClean="0"/>
              <a:t>Bridge ideas to create unity … consensus technique</a:t>
            </a:r>
          </a:p>
          <a:p>
            <a:pPr marL="457200" indent="-457200">
              <a:spcBef>
                <a:spcPts val="1200"/>
              </a:spcBef>
              <a:buFont typeface="+mj-lt"/>
              <a:buAutoNum type="arabicPeriod"/>
            </a:pPr>
            <a:r>
              <a:rPr lang="en-US" sz="2000" dirty="0" smtClean="0"/>
              <a:t>Bring facts and data to the discussion and to support your needs.  </a:t>
            </a:r>
            <a:endParaRPr lang="en-US" sz="2000"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48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13873996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323" y="164939"/>
            <a:ext cx="8229600" cy="1143000"/>
          </a:xfrm>
        </p:spPr>
        <p:txBody>
          <a:bodyPr>
            <a:normAutofit/>
          </a:bodyPr>
          <a:lstStyle/>
          <a:p>
            <a:pPr algn="l"/>
            <a:r>
              <a:rPr lang="en-US" sz="3600" b="1" dirty="0" smtClean="0">
                <a:solidFill>
                  <a:srgbClr val="003399"/>
                </a:solidFill>
              </a:rPr>
              <a:t>Influence Model – Making Exchanges     </a:t>
            </a:r>
            <a:endParaRPr lang="en-US" sz="3600" b="1" dirty="0">
              <a:solidFill>
                <a:srgbClr val="003399"/>
              </a:solidFill>
            </a:endParaRPr>
          </a:p>
        </p:txBody>
      </p:sp>
      <p:sp>
        <p:nvSpPr>
          <p:cNvPr id="4" name="Slide Number Placeholder 3"/>
          <p:cNvSpPr>
            <a:spLocks noGrp="1"/>
          </p:cNvSpPr>
          <p:nvPr>
            <p:ph type="sldNum" sz="quarter" idx="12"/>
          </p:nvPr>
        </p:nvSpPr>
        <p:spPr/>
        <p:txBody>
          <a:bodyPr/>
          <a:lstStyle/>
          <a:p>
            <a:fld id="{9349C253-74D3-4752-AC5F-2E19D8186C3E}" type="slidenum">
              <a:rPr lang="en-US" smtClean="0">
                <a:solidFill>
                  <a:prstClr val="black">
                    <a:tint val="75000"/>
                  </a:prstClr>
                </a:solidFill>
              </a:rPr>
              <a:pPr/>
              <a:t>49</a:t>
            </a:fld>
            <a:endParaRPr lang="en-US" dirty="0">
              <a:solidFill>
                <a:prstClr val="black">
                  <a:tint val="75000"/>
                </a:prstClr>
              </a:solidFill>
            </a:endParaRPr>
          </a:p>
        </p:txBody>
      </p:sp>
      <p:sp>
        <p:nvSpPr>
          <p:cNvPr id="11" name="TextBox 10"/>
          <p:cNvSpPr txBox="1"/>
          <p:nvPr/>
        </p:nvSpPr>
        <p:spPr>
          <a:xfrm>
            <a:off x="231494" y="4579073"/>
            <a:ext cx="8692587" cy="1985159"/>
          </a:xfrm>
          <a:prstGeom prst="rect">
            <a:avLst/>
          </a:prstGeom>
          <a:noFill/>
          <a:ln w="19050">
            <a:solidFill>
              <a:srgbClr val="000066"/>
            </a:solidFill>
          </a:ln>
        </p:spPr>
        <p:txBody>
          <a:bodyPr wrap="square" rtlCol="0">
            <a:spAutoFit/>
          </a:bodyPr>
          <a:lstStyle/>
          <a:p>
            <a:r>
              <a:rPr lang="en-US" b="1" u="sng" dirty="0" smtClean="0">
                <a:solidFill>
                  <a:srgbClr val="002060"/>
                </a:solidFill>
              </a:rPr>
              <a:t>Key Points </a:t>
            </a:r>
          </a:p>
          <a:p>
            <a:pPr marL="285750" indent="-285750">
              <a:spcBef>
                <a:spcPts val="600"/>
              </a:spcBef>
              <a:buFont typeface="Arial" panose="020B0604020202020204" pitchFamily="34" charset="0"/>
              <a:buChar char="•"/>
            </a:pPr>
            <a:r>
              <a:rPr lang="en-US" sz="1500" dirty="0" smtClean="0">
                <a:solidFill>
                  <a:srgbClr val="002060"/>
                </a:solidFill>
              </a:rPr>
              <a:t>Don’t discount the “Law of Reciprocity” and its impact on the exchange</a:t>
            </a:r>
          </a:p>
          <a:p>
            <a:pPr marL="285750" indent="-285750">
              <a:spcBef>
                <a:spcPts val="600"/>
              </a:spcBef>
              <a:buFont typeface="Arial" panose="020B0604020202020204" pitchFamily="34" charset="0"/>
              <a:buChar char="•"/>
            </a:pPr>
            <a:r>
              <a:rPr lang="en-US" sz="1500" dirty="0" smtClean="0">
                <a:solidFill>
                  <a:srgbClr val="002060"/>
                </a:solidFill>
              </a:rPr>
              <a:t>Consider the following as you determine what to exchange: (1) attractiveness of your resources; (2) the ally’s needs for what you have; (3) your desire for what the ally has; (4) your organization and their “unwritten” rules about how to explicitly express what is needed; (5) your willingness to take chances to pursue what you want.  </a:t>
            </a:r>
          </a:p>
          <a:p>
            <a:pPr marL="742950" lvl="1" indent="-285750">
              <a:spcBef>
                <a:spcPts val="600"/>
              </a:spcBef>
              <a:buFont typeface="Arial" panose="020B0604020202020204" pitchFamily="34" charset="0"/>
              <a:buChar char="•"/>
            </a:pPr>
            <a:endParaRPr lang="en-US" sz="1500" dirty="0">
              <a:solidFill>
                <a:srgbClr val="002060"/>
              </a:solidFill>
            </a:endParaRPr>
          </a:p>
        </p:txBody>
      </p:sp>
      <p:cxnSp>
        <p:nvCxnSpPr>
          <p:cNvPr id="13" name="Straight Connector 12"/>
          <p:cNvCxnSpPr/>
          <p:nvPr/>
        </p:nvCxnSpPr>
        <p:spPr>
          <a:xfrm>
            <a:off x="312517" y="1307939"/>
            <a:ext cx="8252750"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Isosceles Triangle 19"/>
          <p:cNvSpPr/>
          <p:nvPr/>
        </p:nvSpPr>
        <p:spPr>
          <a:xfrm rot="10800000">
            <a:off x="6487617" y="3849864"/>
            <a:ext cx="1122744" cy="636608"/>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Diagram 8"/>
          <p:cNvGraphicFramePr/>
          <p:nvPr>
            <p:extLst>
              <p:ext uri="{D42A27DB-BD31-4B8C-83A1-F6EECF244321}">
                <p14:modId xmlns:p14="http://schemas.microsoft.com/office/powerpoint/2010/main" val="3413804662"/>
              </p:ext>
            </p:extLst>
          </p:nvPr>
        </p:nvGraphicFramePr>
        <p:xfrm>
          <a:off x="748496" y="1076439"/>
          <a:ext cx="6994967" cy="3287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574406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42430" cy="808038"/>
          </a:xfrm>
        </p:spPr>
        <p:txBody>
          <a:bodyPr/>
          <a:lstStyle/>
          <a:p>
            <a:r>
              <a:rPr lang="en-US" sz="3200" b="1" dirty="0">
                <a:solidFill>
                  <a:srgbClr val="003366"/>
                </a:solidFill>
              </a:rPr>
              <a:t>Leading with Influence: Art of Diplomacy </a:t>
            </a:r>
            <a:r>
              <a:rPr lang="en-US" sz="2800" b="1" dirty="0">
                <a:solidFill>
                  <a:srgbClr val="003366"/>
                </a:solidFill>
              </a:rPr>
              <a:t>Strategies, Tools &amp; Tactics for Success </a:t>
            </a:r>
            <a:endParaRPr lang="en-US" sz="2800" b="1" dirty="0"/>
          </a:p>
        </p:txBody>
      </p:sp>
      <p:sp>
        <p:nvSpPr>
          <p:cNvPr id="3" name="Content Placeholder 2"/>
          <p:cNvSpPr>
            <a:spLocks noGrp="1"/>
          </p:cNvSpPr>
          <p:nvPr>
            <p:ph idx="1"/>
          </p:nvPr>
        </p:nvSpPr>
        <p:spPr>
          <a:xfrm>
            <a:off x="304800" y="1219200"/>
            <a:ext cx="8700304" cy="5181600"/>
          </a:xfrm>
        </p:spPr>
        <p:txBody>
          <a:bodyPr/>
          <a:lstStyle/>
          <a:p>
            <a:pPr marL="0" indent="0">
              <a:buNone/>
            </a:pPr>
            <a:r>
              <a:rPr lang="en-US" sz="2400" b="1" i="1" u="sng" dirty="0" smtClean="0"/>
              <a:t>Agenda</a:t>
            </a:r>
          </a:p>
          <a:p>
            <a:pPr>
              <a:spcBef>
                <a:spcPts val="1200"/>
              </a:spcBef>
            </a:pPr>
            <a:r>
              <a:rPr lang="en-US" b="1" dirty="0" smtClean="0"/>
              <a:t>Welcome, Introductions, Objectives</a:t>
            </a:r>
          </a:p>
          <a:p>
            <a:pPr>
              <a:spcBef>
                <a:spcPts val="1200"/>
              </a:spcBef>
            </a:pPr>
            <a:r>
              <a:rPr lang="en-US" b="1" dirty="0" smtClean="0"/>
              <a:t>The Influential Leader: Leadership Essentials</a:t>
            </a:r>
            <a:r>
              <a:rPr lang="en-US" dirty="0" smtClean="0"/>
              <a:t> </a:t>
            </a:r>
          </a:p>
          <a:p>
            <a:pPr lvl="1">
              <a:spcBef>
                <a:spcPts val="600"/>
              </a:spcBef>
              <a:spcAft>
                <a:spcPts val="300"/>
              </a:spcAft>
              <a:buFont typeface="Wingdings" panose="05000000000000000000" pitchFamily="2" charset="2"/>
              <a:buChar char="ü"/>
            </a:pPr>
            <a:r>
              <a:rPr lang="en-US" dirty="0" smtClean="0"/>
              <a:t>Core leadership principles </a:t>
            </a:r>
          </a:p>
          <a:p>
            <a:pPr lvl="1">
              <a:spcBef>
                <a:spcPts val="0"/>
              </a:spcBef>
              <a:spcAft>
                <a:spcPts val="300"/>
              </a:spcAft>
              <a:buFont typeface="Wingdings" panose="05000000000000000000" pitchFamily="2" charset="2"/>
              <a:buChar char="ü"/>
            </a:pPr>
            <a:r>
              <a:rPr lang="en-US" dirty="0" smtClean="0"/>
              <a:t>Leadership styles </a:t>
            </a:r>
          </a:p>
          <a:p>
            <a:pPr lvl="1">
              <a:spcBef>
                <a:spcPts val="0"/>
              </a:spcBef>
              <a:spcAft>
                <a:spcPts val="300"/>
              </a:spcAft>
              <a:buFont typeface="Wingdings" panose="05000000000000000000" pitchFamily="2" charset="2"/>
              <a:buChar char="ü"/>
            </a:pPr>
            <a:r>
              <a:rPr lang="en-US" dirty="0" smtClean="0"/>
              <a:t>Critical tools to lead a team: Communication &amp; Dealing with Conflict. </a:t>
            </a:r>
          </a:p>
          <a:p>
            <a:pPr>
              <a:spcBef>
                <a:spcPts val="1200"/>
              </a:spcBef>
              <a:buFont typeface="Arial" panose="020B0604020202020204" pitchFamily="34" charset="0"/>
              <a:buChar char="•"/>
            </a:pPr>
            <a:r>
              <a:rPr lang="en-US" b="1" dirty="0" smtClean="0"/>
              <a:t>The Art of Diplomacy:  Influencing for Success </a:t>
            </a:r>
          </a:p>
          <a:p>
            <a:pPr lvl="1">
              <a:spcBef>
                <a:spcPts val="600"/>
              </a:spcBef>
              <a:spcAft>
                <a:spcPts val="300"/>
              </a:spcAft>
              <a:buFont typeface="Wingdings" panose="05000000000000000000" pitchFamily="2" charset="2"/>
              <a:buChar char="ü"/>
            </a:pPr>
            <a:r>
              <a:rPr lang="en-US" dirty="0" smtClean="0"/>
              <a:t>Understand the power of influence: how to make it work for you</a:t>
            </a:r>
          </a:p>
          <a:p>
            <a:pPr lvl="1">
              <a:spcBef>
                <a:spcPts val="0"/>
              </a:spcBef>
              <a:spcAft>
                <a:spcPts val="300"/>
              </a:spcAft>
              <a:buFont typeface="Wingdings" panose="05000000000000000000" pitchFamily="2" charset="2"/>
              <a:buChar char="ü"/>
            </a:pPr>
            <a:r>
              <a:rPr lang="en-US" dirty="0" smtClean="0"/>
              <a:t>Managing and resolving conflict – how to deal with “nasties” to realize success</a:t>
            </a:r>
          </a:p>
          <a:p>
            <a:pPr>
              <a:spcBef>
                <a:spcPts val="1200"/>
              </a:spcBef>
              <a:buFont typeface="Arial" panose="020B0604020202020204" pitchFamily="34" charset="0"/>
              <a:buChar char="•"/>
            </a:pPr>
            <a:r>
              <a:rPr lang="en-US" b="1" dirty="0" smtClean="0"/>
              <a:t>Bringing it All Together: Applying Leadership Strategies to your world </a:t>
            </a:r>
          </a:p>
          <a:p>
            <a:pPr lvl="1">
              <a:spcBef>
                <a:spcPts val="1200"/>
              </a:spcBef>
              <a:buFont typeface="Wingdings" panose="05000000000000000000" pitchFamily="2" charset="2"/>
              <a:buChar char="ü"/>
            </a:pPr>
            <a:r>
              <a:rPr lang="en-US" dirty="0"/>
              <a:t>Leadership playbook:  LEAD for success  </a:t>
            </a:r>
          </a:p>
          <a:p>
            <a:pPr>
              <a:spcBef>
                <a:spcPts val="1200"/>
              </a:spcBef>
              <a:buFont typeface="Arial" panose="020B0604020202020204" pitchFamily="34" charset="0"/>
              <a:buChar char="•"/>
            </a:pPr>
            <a:endParaRPr lang="en-US" b="1" dirty="0"/>
          </a:p>
        </p:txBody>
      </p:sp>
      <p:cxnSp>
        <p:nvCxnSpPr>
          <p:cNvPr id="4" name="Straight Connector 3"/>
          <p:cNvCxnSpPr/>
          <p:nvPr/>
        </p:nvCxnSpPr>
        <p:spPr>
          <a:xfrm>
            <a:off x="266218" y="1134319"/>
            <a:ext cx="8171727" cy="34724"/>
          </a:xfrm>
          <a:prstGeom prst="line">
            <a:avLst/>
          </a:prstGeom>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02755790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66" y="112592"/>
            <a:ext cx="8229600" cy="1143000"/>
          </a:xfrm>
        </p:spPr>
        <p:txBody>
          <a:bodyPr>
            <a:normAutofit/>
          </a:bodyPr>
          <a:lstStyle/>
          <a:p>
            <a:pPr algn="l"/>
            <a:r>
              <a:rPr lang="en-US" sz="3600" b="1" dirty="0" smtClean="0">
                <a:solidFill>
                  <a:schemeClr val="tx2"/>
                </a:solidFill>
                <a:latin typeface="Arial" panose="020B0604020202020204" pitchFamily="34" charset="0"/>
                <a:cs typeface="Arial" panose="020B0604020202020204" pitchFamily="34" charset="0"/>
              </a:rPr>
              <a:t>Self-Created Barriers to Influencing</a:t>
            </a:r>
            <a:br>
              <a:rPr lang="en-US" sz="3600" b="1" dirty="0" smtClean="0">
                <a:solidFill>
                  <a:schemeClr val="tx2"/>
                </a:solidFill>
                <a:latin typeface="Arial" panose="020B0604020202020204" pitchFamily="34" charset="0"/>
                <a:cs typeface="Arial" panose="020B0604020202020204" pitchFamily="34" charset="0"/>
              </a:rPr>
            </a:br>
            <a:r>
              <a:rPr lang="en-US" sz="2800" i="1" dirty="0" smtClean="0">
                <a:solidFill>
                  <a:schemeClr val="tx2">
                    <a:lumMod val="60000"/>
                    <a:lumOff val="40000"/>
                  </a:schemeClr>
                </a:solidFill>
                <a:latin typeface="Arial" panose="020B0604020202020204" pitchFamily="34" charset="0"/>
                <a:cs typeface="Arial" panose="020B0604020202020204" pitchFamily="34" charset="0"/>
              </a:rPr>
              <a:t>Awareness of what is a must do and a not to do</a:t>
            </a:r>
            <a:r>
              <a:rPr lang="en-US" sz="3100" i="1" dirty="0" smtClean="0">
                <a:solidFill>
                  <a:schemeClr val="tx2">
                    <a:lumMod val="60000"/>
                    <a:lumOff val="40000"/>
                  </a:schemeClr>
                </a:solidFill>
                <a:latin typeface="Arial" panose="020B0604020202020204" pitchFamily="34" charset="0"/>
                <a:cs typeface="Arial" panose="020B0604020202020204" pitchFamily="34" charset="0"/>
              </a:rPr>
              <a:t>    </a:t>
            </a:r>
            <a:endParaRPr lang="en-US" sz="3100" i="1"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6" name="Text Placeholder 5"/>
          <p:cNvSpPr>
            <a:spLocks noGrp="1"/>
          </p:cNvSpPr>
          <p:nvPr>
            <p:ph type="body" idx="1"/>
          </p:nvPr>
        </p:nvSpPr>
        <p:spPr>
          <a:xfrm>
            <a:off x="457201" y="1535113"/>
            <a:ext cx="3327722" cy="409434"/>
          </a:xfrm>
          <a:solidFill>
            <a:srgbClr val="FF0000"/>
          </a:solidFill>
          <a:ln w="19050">
            <a:solidFill>
              <a:schemeClr val="tx1"/>
            </a:solidFill>
          </a:ln>
        </p:spPr>
        <p:txBody>
          <a:bodyPr>
            <a:normAutofit fontScale="92500" lnSpcReduction="10000"/>
          </a:bodyPr>
          <a:lstStyle/>
          <a:p>
            <a:pPr algn="ctr"/>
            <a:r>
              <a:rPr lang="en-US" dirty="0" smtClean="0"/>
              <a:t>Not-to-do </a:t>
            </a:r>
            <a:endParaRPr lang="en-US" dirty="0"/>
          </a:p>
        </p:txBody>
      </p:sp>
      <p:sp>
        <p:nvSpPr>
          <p:cNvPr id="3" name="Content Placeholder 2"/>
          <p:cNvSpPr>
            <a:spLocks noGrp="1"/>
          </p:cNvSpPr>
          <p:nvPr>
            <p:ph sz="half" idx="2"/>
          </p:nvPr>
        </p:nvSpPr>
        <p:spPr>
          <a:xfrm>
            <a:off x="457201" y="1956122"/>
            <a:ext cx="3327722" cy="4170041"/>
          </a:xfrm>
          <a:ln w="19050">
            <a:solidFill>
              <a:schemeClr val="tx1"/>
            </a:solidFill>
          </a:ln>
        </p:spPr>
        <p:txBody>
          <a:bodyPr>
            <a:normAutofit fontScale="92500" lnSpcReduction="10000"/>
          </a:bodyPr>
          <a:lstStyle/>
          <a:p>
            <a:r>
              <a:rPr lang="en-US" sz="2100" dirty="0" smtClean="0">
                <a:latin typeface="Arial" panose="020B0604020202020204" pitchFamily="34" charset="0"/>
                <a:cs typeface="Arial" panose="020B0604020202020204" pitchFamily="34" charset="0"/>
              </a:rPr>
              <a:t>Do not assume the other person is at least a potential ally.</a:t>
            </a:r>
          </a:p>
          <a:p>
            <a:r>
              <a:rPr lang="en-US" sz="2100" dirty="0" smtClean="0">
                <a:latin typeface="Arial" panose="020B0604020202020204" pitchFamily="34" charset="0"/>
                <a:cs typeface="Arial" panose="020B0604020202020204" pitchFamily="34" charset="0"/>
              </a:rPr>
              <a:t>Do not minimize the importance of clarifying your goals and prioritizing them.</a:t>
            </a:r>
          </a:p>
          <a:p>
            <a:r>
              <a:rPr lang="en-US" sz="2100" dirty="0" smtClean="0">
                <a:latin typeface="Arial" panose="020B0604020202020204" pitchFamily="34" charset="0"/>
                <a:cs typeface="Arial" panose="020B0604020202020204" pitchFamily="34" charset="0"/>
              </a:rPr>
              <a:t>Do not underestimate the need to invest time in building relationships as part of what you do and how you operate. Remember the Law of Reciprocity! </a:t>
            </a:r>
          </a:p>
          <a:p>
            <a:endParaRPr lang="en-US" sz="2400" dirty="0" smtClean="0"/>
          </a:p>
          <a:p>
            <a:endParaRPr lang="en-US" sz="2400" dirty="0" smtClean="0"/>
          </a:p>
          <a:p>
            <a:endParaRPr lang="en-US" sz="2400" dirty="0"/>
          </a:p>
        </p:txBody>
      </p:sp>
      <p:sp>
        <p:nvSpPr>
          <p:cNvPr id="7" name="Text Placeholder 6"/>
          <p:cNvSpPr>
            <a:spLocks noGrp="1"/>
          </p:cNvSpPr>
          <p:nvPr>
            <p:ph type="body" sz="quarter" idx="3"/>
          </p:nvPr>
        </p:nvSpPr>
        <p:spPr>
          <a:xfrm>
            <a:off x="5266481" y="1535113"/>
            <a:ext cx="3420319" cy="421009"/>
          </a:xfrm>
          <a:solidFill>
            <a:srgbClr val="22C41A"/>
          </a:solidFill>
          <a:ln w="19050">
            <a:solidFill>
              <a:schemeClr val="tx1"/>
            </a:solidFill>
          </a:ln>
        </p:spPr>
        <p:txBody>
          <a:bodyPr>
            <a:normAutofit fontScale="92500" lnSpcReduction="10000"/>
          </a:bodyPr>
          <a:lstStyle/>
          <a:p>
            <a:r>
              <a:rPr lang="en-US" dirty="0" smtClean="0"/>
              <a:t>Must-do (if not – a Barrier) </a:t>
            </a:r>
            <a:endParaRPr lang="en-US" dirty="0"/>
          </a:p>
        </p:txBody>
      </p:sp>
      <p:sp>
        <p:nvSpPr>
          <p:cNvPr id="8" name="Content Placeholder 7"/>
          <p:cNvSpPr>
            <a:spLocks noGrp="1"/>
          </p:cNvSpPr>
          <p:nvPr>
            <p:ph sz="quarter" idx="4"/>
          </p:nvPr>
        </p:nvSpPr>
        <p:spPr>
          <a:xfrm>
            <a:off x="5266481" y="1967696"/>
            <a:ext cx="3420319" cy="4158467"/>
          </a:xfrm>
          <a:ln w="19050">
            <a:solidFill>
              <a:schemeClr val="tx1"/>
            </a:solidFill>
          </a:ln>
        </p:spPr>
        <p:txBody>
          <a:bodyPr>
            <a:normAutofit lnSpcReduction="10000"/>
          </a:bodyPr>
          <a:lstStyle/>
          <a:p>
            <a:r>
              <a:rPr lang="en-US" sz="1900" dirty="0">
                <a:latin typeface="Arial" panose="020B0604020202020204" pitchFamily="34" charset="0"/>
                <a:cs typeface="Arial" panose="020B0604020202020204" pitchFamily="34" charset="0"/>
              </a:rPr>
              <a:t>Ensure you “walk in their shoes” –  know the world they operate in and </a:t>
            </a:r>
            <a:r>
              <a:rPr lang="en-US" sz="1900" dirty="0" smtClean="0">
                <a:latin typeface="Arial" panose="020B0604020202020204" pitchFamily="34" charset="0"/>
                <a:cs typeface="Arial" panose="020B0604020202020204" pitchFamily="34" charset="0"/>
              </a:rPr>
              <a:t>be aware of the </a:t>
            </a:r>
            <a:r>
              <a:rPr lang="en-US" sz="1900" dirty="0">
                <a:latin typeface="Arial" panose="020B0604020202020204" pitchFamily="34" charset="0"/>
                <a:cs typeface="Arial" panose="020B0604020202020204" pitchFamily="34" charset="0"/>
              </a:rPr>
              <a:t>“constraints” they have to deal </a:t>
            </a:r>
            <a:r>
              <a:rPr lang="en-US" sz="1900" dirty="0" smtClean="0">
                <a:latin typeface="Arial" panose="020B0604020202020204" pitchFamily="34" charset="0"/>
                <a:cs typeface="Arial" panose="020B0604020202020204" pitchFamily="34" charset="0"/>
              </a:rPr>
              <a:t>with daily.   </a:t>
            </a:r>
            <a:endParaRPr lang="en-US" sz="1900" dirty="0">
              <a:latin typeface="Arial" panose="020B0604020202020204" pitchFamily="34" charset="0"/>
              <a:cs typeface="Arial" panose="020B0604020202020204" pitchFamily="34" charset="0"/>
            </a:endParaRPr>
          </a:p>
          <a:p>
            <a:r>
              <a:rPr lang="en-US" sz="1900" dirty="0">
                <a:latin typeface="Arial" panose="020B0604020202020204" pitchFamily="34" charset="0"/>
                <a:cs typeface="Arial" panose="020B0604020202020204" pitchFamily="34" charset="0"/>
              </a:rPr>
              <a:t>Do a solid analysis of your currencies and what the ally may need to </a:t>
            </a:r>
            <a:r>
              <a:rPr lang="en-US" sz="1900" dirty="0" smtClean="0">
                <a:latin typeface="Arial" panose="020B0604020202020204" pitchFamily="34" charset="0"/>
                <a:cs typeface="Arial" panose="020B0604020202020204" pitchFamily="34" charset="0"/>
              </a:rPr>
              <a:t>decide on supporting what </a:t>
            </a:r>
            <a:r>
              <a:rPr lang="en-US" sz="1900" dirty="0">
                <a:latin typeface="Arial" panose="020B0604020202020204" pitchFamily="34" charset="0"/>
                <a:cs typeface="Arial" panose="020B0604020202020204" pitchFamily="34" charset="0"/>
              </a:rPr>
              <a:t>you need done.  </a:t>
            </a:r>
          </a:p>
          <a:p>
            <a:r>
              <a:rPr lang="en-US" sz="1900" dirty="0">
                <a:latin typeface="Arial" panose="020B0604020202020204" pitchFamily="34" charset="0"/>
                <a:cs typeface="Arial" panose="020B0604020202020204" pitchFamily="34" charset="0"/>
              </a:rPr>
              <a:t>Determine how you want to make “trades” and then do it. </a:t>
            </a:r>
          </a:p>
          <a:p>
            <a:endParaRPr lang="en-US" dirty="0"/>
          </a:p>
        </p:txBody>
      </p:sp>
      <p:sp>
        <p:nvSpPr>
          <p:cNvPr id="5" name="Slide Number Placeholder 4"/>
          <p:cNvSpPr>
            <a:spLocks noGrp="1"/>
          </p:cNvSpPr>
          <p:nvPr>
            <p:ph type="sldNum" sz="quarter" idx="12"/>
          </p:nvPr>
        </p:nvSpPr>
        <p:spPr/>
        <p:txBody>
          <a:bodyPr/>
          <a:lstStyle/>
          <a:p>
            <a:fld id="{9349C253-74D3-4752-AC5F-2E19D8186C3E}" type="slidenum">
              <a:rPr lang="en-US" smtClean="0">
                <a:solidFill>
                  <a:prstClr val="black">
                    <a:tint val="75000"/>
                  </a:prstClr>
                </a:solidFill>
              </a:rPr>
              <a:pPr/>
              <a:t>50</a:t>
            </a:fld>
            <a:endParaRPr lang="en-US" dirty="0">
              <a:solidFill>
                <a:prstClr val="black">
                  <a:tint val="75000"/>
                </a:prstClr>
              </a:solidFill>
            </a:endParaRPr>
          </a:p>
        </p:txBody>
      </p:sp>
      <p:sp>
        <p:nvSpPr>
          <p:cNvPr id="9" name="Rectangle 8"/>
          <p:cNvSpPr/>
          <p:nvPr/>
        </p:nvSpPr>
        <p:spPr>
          <a:xfrm>
            <a:off x="4143737" y="1782501"/>
            <a:ext cx="613458" cy="4085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smtClean="0"/>
              <a:t>Potential  BARRIERS</a:t>
            </a:r>
            <a:r>
              <a:rPr lang="en-US" dirty="0" smtClean="0"/>
              <a:t> </a:t>
            </a:r>
            <a:endParaRPr lang="en-US" dirty="0"/>
          </a:p>
        </p:txBody>
      </p:sp>
    </p:spTree>
    <p:extLst>
      <p:ext uri="{BB962C8B-B14F-4D97-AF65-F5344CB8AC3E}">
        <p14:creationId xmlns:p14="http://schemas.microsoft.com/office/powerpoint/2010/main" val="18863554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501" y="159152"/>
            <a:ext cx="8458200" cy="808038"/>
          </a:xfrm>
        </p:spPr>
        <p:txBody>
          <a:bodyPr/>
          <a:lstStyle/>
          <a:p>
            <a:r>
              <a:rPr lang="en-US" sz="2800" b="1" dirty="0" smtClean="0"/>
              <a:t>Exercise: Can </a:t>
            </a:r>
            <a:r>
              <a:rPr lang="en-US" sz="2800" b="1" dirty="0"/>
              <a:t>Y</a:t>
            </a:r>
            <a:r>
              <a:rPr lang="en-US" sz="2800" b="1" dirty="0" smtClean="0"/>
              <a:t>ou Influence Your Boss? </a:t>
            </a:r>
            <a:endParaRPr lang="en-US" sz="2800" b="1" dirty="0"/>
          </a:p>
        </p:txBody>
      </p:sp>
      <p:sp>
        <p:nvSpPr>
          <p:cNvPr id="3" name="Content Placeholder 2"/>
          <p:cNvSpPr>
            <a:spLocks noGrp="1"/>
          </p:cNvSpPr>
          <p:nvPr>
            <p:ph idx="1"/>
          </p:nvPr>
        </p:nvSpPr>
        <p:spPr>
          <a:xfrm>
            <a:off x="293225" y="964557"/>
            <a:ext cx="8458200" cy="5181600"/>
          </a:xfrm>
        </p:spPr>
        <p:txBody>
          <a:bodyPr/>
          <a:lstStyle/>
          <a:p>
            <a:pPr marL="0" indent="0">
              <a:buNone/>
            </a:pPr>
            <a:r>
              <a:rPr lang="en-US" sz="2000" b="1" dirty="0" smtClean="0">
                <a:solidFill>
                  <a:srgbClr val="003399"/>
                </a:solidFill>
              </a:rPr>
              <a:t>We all have a boss.  The ability to influence your boss will help you be more effective with gaining latitude to do your work the way you want to do it; have more support from her/him to do it; and take on more challenging (and rewarding) assignments.  It starts with you.  </a:t>
            </a:r>
          </a:p>
          <a:p>
            <a:pPr marL="0" indent="0">
              <a:buNone/>
            </a:pPr>
            <a:endParaRPr lang="en-US" dirty="0" smtClean="0"/>
          </a:p>
          <a:p>
            <a:pPr marL="0" indent="0">
              <a:buNone/>
            </a:pPr>
            <a:r>
              <a:rPr lang="en-US" dirty="0" smtClean="0"/>
              <a:t>In assigned groups, </a:t>
            </a:r>
          </a:p>
          <a:p>
            <a:pPr>
              <a:buFont typeface="+mj-lt"/>
              <a:buAutoNum type="arabicPeriod"/>
            </a:pPr>
            <a:r>
              <a:rPr lang="en-US" dirty="0" smtClean="0"/>
              <a:t>Identify ways the boss “gets in the way”  and/or impedes your success </a:t>
            </a:r>
          </a:p>
          <a:p>
            <a:pPr>
              <a:buFont typeface="+mj-lt"/>
              <a:buAutoNum type="arabicPeriod"/>
            </a:pPr>
            <a:r>
              <a:rPr lang="en-US" dirty="0" smtClean="0"/>
              <a:t>Using the Influence Model, develop an influence strategy:  list, per step, in the model what you could do develop the ability to influence your boss </a:t>
            </a:r>
          </a:p>
          <a:p>
            <a:pPr>
              <a:buFont typeface="+mj-lt"/>
              <a:buAutoNum type="arabicPeriod"/>
            </a:pPr>
            <a:r>
              <a:rPr lang="en-US" dirty="0" smtClean="0"/>
              <a:t>Using the Flip-Charts, document what you will need to do – actions to influence </a:t>
            </a:r>
          </a:p>
          <a:p>
            <a:pPr>
              <a:buFont typeface="+mj-lt"/>
              <a:buAutoNum type="arabicPeriod"/>
            </a:pPr>
            <a:r>
              <a:rPr lang="en-US" dirty="0" smtClean="0"/>
              <a:t>Have a team member present your influence strategy. </a:t>
            </a:r>
          </a:p>
          <a:p>
            <a:pPr marL="0" indent="0">
              <a:buNone/>
            </a:pPr>
            <a:endParaRPr lang="en-US" dirty="0" smtClean="0"/>
          </a:p>
        </p:txBody>
      </p:sp>
      <p:graphicFrame>
        <p:nvGraphicFramePr>
          <p:cNvPr id="6" name="Diagram 5"/>
          <p:cNvGraphicFramePr/>
          <p:nvPr>
            <p:extLst>
              <p:ext uri="{D42A27DB-BD31-4B8C-83A1-F6EECF244321}">
                <p14:modId xmlns:p14="http://schemas.microsoft.com/office/powerpoint/2010/main" val="1408952122"/>
              </p:ext>
            </p:extLst>
          </p:nvPr>
        </p:nvGraphicFramePr>
        <p:xfrm>
          <a:off x="551726" y="4300003"/>
          <a:ext cx="7897794" cy="2870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6043883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0"/>
            <a:ext cx="8458200" cy="808038"/>
          </a:xfrm>
        </p:spPr>
        <p:txBody>
          <a:bodyPr/>
          <a:lstStyle/>
          <a:p>
            <a:r>
              <a:rPr lang="en-US" sz="2400" b="1" dirty="0" smtClean="0"/>
              <a:t>  </a:t>
            </a:r>
            <a:r>
              <a:rPr lang="en-US" sz="2800" b="1" dirty="0" smtClean="0"/>
              <a:t>Influence Leadership Plan</a:t>
            </a:r>
            <a:endParaRPr lang="en-US" sz="2800" b="1" dirty="0"/>
          </a:p>
        </p:txBody>
      </p:sp>
      <p:sp>
        <p:nvSpPr>
          <p:cNvPr id="5" name="Rectangle 4"/>
          <p:cNvSpPr/>
          <p:nvPr/>
        </p:nvSpPr>
        <p:spPr>
          <a:xfrm>
            <a:off x="428261" y="2095019"/>
            <a:ext cx="2442259" cy="437523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428255" y="2168885"/>
            <a:ext cx="2442259" cy="646331"/>
          </a:xfrm>
          <a:prstGeom prst="rect">
            <a:avLst/>
          </a:prstGeom>
          <a:noFill/>
        </p:spPr>
        <p:txBody>
          <a:bodyPr wrap="square" rtlCol="0">
            <a:spAutoFit/>
          </a:bodyPr>
          <a:lstStyle/>
          <a:p>
            <a:pPr algn="ctr"/>
            <a:r>
              <a:rPr lang="en-US" b="1" dirty="0" smtClean="0"/>
              <a:t>Potential Barriers</a:t>
            </a:r>
          </a:p>
          <a:p>
            <a:pPr algn="ctr"/>
            <a:r>
              <a:rPr lang="en-US" b="1" dirty="0" smtClean="0"/>
              <a:t>Areas of Conflict </a:t>
            </a:r>
            <a:endParaRPr lang="en-US" b="1" dirty="0"/>
          </a:p>
        </p:txBody>
      </p:sp>
      <p:sp>
        <p:nvSpPr>
          <p:cNvPr id="7" name="Rectangle 6"/>
          <p:cNvSpPr/>
          <p:nvPr/>
        </p:nvSpPr>
        <p:spPr>
          <a:xfrm>
            <a:off x="428254" y="2116969"/>
            <a:ext cx="2442259" cy="7501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428261" y="1111162"/>
            <a:ext cx="8287477" cy="7639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358804" y="741830"/>
            <a:ext cx="2121093" cy="369332"/>
          </a:xfrm>
          <a:prstGeom prst="rect">
            <a:avLst/>
          </a:prstGeom>
          <a:noFill/>
        </p:spPr>
        <p:txBody>
          <a:bodyPr wrap="none" rtlCol="0">
            <a:spAutoFit/>
          </a:bodyPr>
          <a:lstStyle/>
          <a:p>
            <a:r>
              <a:rPr lang="en-US" b="1" dirty="0" smtClean="0"/>
              <a:t>Goals &amp; Priorities</a:t>
            </a:r>
            <a:endParaRPr lang="en-US" b="1" dirty="0"/>
          </a:p>
        </p:txBody>
      </p:sp>
      <p:graphicFrame>
        <p:nvGraphicFramePr>
          <p:cNvPr id="10" name="Table 9"/>
          <p:cNvGraphicFramePr>
            <a:graphicFrameLocks noGrp="1"/>
          </p:cNvGraphicFramePr>
          <p:nvPr>
            <p:extLst>
              <p:ext uri="{D42A27DB-BD31-4B8C-83A1-F6EECF244321}">
                <p14:modId xmlns:p14="http://schemas.microsoft.com/office/powerpoint/2010/main" val="2450854554"/>
              </p:ext>
            </p:extLst>
          </p:nvPr>
        </p:nvGraphicFramePr>
        <p:xfrm>
          <a:off x="3048000" y="2095018"/>
          <a:ext cx="5737186" cy="4420758"/>
        </p:xfrm>
        <a:graphic>
          <a:graphicData uri="http://schemas.openxmlformats.org/drawingml/2006/table">
            <a:tbl>
              <a:tblPr firstRow="1" bandRow="1">
                <a:tableStyleId>{21E4AEA4-8DFA-4A89-87EB-49C32662AFE0}</a:tableStyleId>
              </a:tblPr>
              <a:tblGrid>
                <a:gridCol w="1963838"/>
                <a:gridCol w="3773348"/>
              </a:tblGrid>
              <a:tr h="546647">
                <a:tc>
                  <a:txBody>
                    <a:bodyPr/>
                    <a:lstStyle/>
                    <a:p>
                      <a:r>
                        <a:rPr lang="en-US" dirty="0" smtClean="0"/>
                        <a:t>Step</a:t>
                      </a:r>
                      <a:r>
                        <a:rPr lang="en-US" baseline="0" dirty="0" smtClean="0"/>
                        <a:t> (What) </a:t>
                      </a:r>
                      <a:endParaRPr lang="en-US" dirty="0"/>
                    </a:p>
                  </a:txBody>
                  <a:tcPr/>
                </a:tc>
                <a:tc>
                  <a:txBody>
                    <a:bodyPr/>
                    <a:lstStyle/>
                    <a:p>
                      <a:r>
                        <a:rPr lang="en-US" dirty="0" smtClean="0"/>
                        <a:t>Leadership</a:t>
                      </a:r>
                      <a:r>
                        <a:rPr lang="en-US" baseline="0" dirty="0" smtClean="0"/>
                        <a:t> Action </a:t>
                      </a:r>
                      <a:r>
                        <a:rPr lang="en-US" dirty="0" smtClean="0"/>
                        <a:t> (How) </a:t>
                      </a:r>
                    </a:p>
                    <a:p>
                      <a:r>
                        <a:rPr lang="en-US" sz="1200" dirty="0" smtClean="0"/>
                        <a:t>(identify 1 action</a:t>
                      </a:r>
                      <a:r>
                        <a:rPr lang="en-US" sz="1200" baseline="0" dirty="0" smtClean="0"/>
                        <a:t> per step)</a:t>
                      </a:r>
                      <a:endParaRPr lang="en-US" sz="1200" dirty="0"/>
                    </a:p>
                  </a:txBody>
                  <a:tcPr/>
                </a:tc>
              </a:tr>
              <a:tr h="546647">
                <a:tc>
                  <a:txBody>
                    <a:bodyPr/>
                    <a:lstStyle/>
                    <a:p>
                      <a:r>
                        <a:rPr lang="en-US" sz="1500" b="1" dirty="0" smtClean="0"/>
                        <a:t>Determine who are Allies;</a:t>
                      </a:r>
                      <a:r>
                        <a:rPr lang="en-US" sz="1500" b="1" baseline="0" dirty="0" smtClean="0"/>
                        <a:t> who are not</a:t>
                      </a:r>
                      <a:endParaRPr lang="en-US" sz="1500" b="1" dirty="0"/>
                    </a:p>
                  </a:txBody>
                  <a:tcPr/>
                </a:tc>
                <a:tc>
                  <a:txBody>
                    <a:bodyPr/>
                    <a:lstStyle/>
                    <a:p>
                      <a:endParaRPr lang="en-US" dirty="0"/>
                    </a:p>
                  </a:txBody>
                  <a:tcPr/>
                </a:tc>
              </a:tr>
              <a:tr h="546647">
                <a:tc>
                  <a:txBody>
                    <a:bodyPr/>
                    <a:lstStyle/>
                    <a:p>
                      <a:r>
                        <a:rPr lang="en-US" sz="1500" b="1" dirty="0" smtClean="0"/>
                        <a:t>Clarify Goals: identify</a:t>
                      </a:r>
                      <a:r>
                        <a:rPr lang="en-US" sz="1500" b="1" baseline="0" dirty="0" smtClean="0"/>
                        <a:t> them </a:t>
                      </a:r>
                      <a:endParaRPr lang="en-US" sz="1500" b="1" dirty="0"/>
                    </a:p>
                  </a:txBody>
                  <a:tcPr/>
                </a:tc>
                <a:tc>
                  <a:txBody>
                    <a:bodyPr/>
                    <a:lstStyle/>
                    <a:p>
                      <a:endParaRPr lang="en-US" dirty="0"/>
                    </a:p>
                  </a:txBody>
                  <a:tcPr/>
                </a:tc>
              </a:tr>
              <a:tr h="546647">
                <a:tc>
                  <a:txBody>
                    <a:bodyPr/>
                    <a:lstStyle/>
                    <a:p>
                      <a:r>
                        <a:rPr lang="en-US" sz="1500" b="1" dirty="0" smtClean="0"/>
                        <a:t>Know</a:t>
                      </a:r>
                      <a:r>
                        <a:rPr lang="en-US" sz="1500" b="1" baseline="0" dirty="0" smtClean="0"/>
                        <a:t> your Allies: who are they </a:t>
                      </a:r>
                      <a:endParaRPr lang="en-US" sz="1500" b="1" dirty="0"/>
                    </a:p>
                  </a:txBody>
                  <a:tcPr/>
                </a:tc>
                <a:tc>
                  <a:txBody>
                    <a:bodyPr/>
                    <a:lstStyle/>
                    <a:p>
                      <a:endParaRPr lang="en-US" dirty="0"/>
                    </a:p>
                  </a:txBody>
                  <a:tcPr/>
                </a:tc>
              </a:tr>
              <a:tr h="546647">
                <a:tc>
                  <a:txBody>
                    <a:bodyPr/>
                    <a:lstStyle/>
                    <a:p>
                      <a:r>
                        <a:rPr lang="en-US" sz="1500" b="1" dirty="0" smtClean="0"/>
                        <a:t>Identify</a:t>
                      </a:r>
                      <a:r>
                        <a:rPr lang="en-US" sz="1500" b="1" baseline="0" dirty="0" smtClean="0"/>
                        <a:t> Currencies to Exchange  </a:t>
                      </a:r>
                      <a:endParaRPr lang="en-US" sz="1500" b="1" dirty="0"/>
                    </a:p>
                  </a:txBody>
                  <a:tcPr/>
                </a:tc>
                <a:tc>
                  <a:txBody>
                    <a:bodyPr/>
                    <a:lstStyle/>
                    <a:p>
                      <a:endParaRPr lang="en-US" dirty="0"/>
                    </a:p>
                  </a:txBody>
                  <a:tcPr/>
                </a:tc>
              </a:tr>
              <a:tr h="546647">
                <a:tc>
                  <a:txBody>
                    <a:bodyPr/>
                    <a:lstStyle/>
                    <a:p>
                      <a:r>
                        <a:rPr lang="en-US" sz="1500" b="1" dirty="0" smtClean="0"/>
                        <a:t>Build</a:t>
                      </a:r>
                      <a:r>
                        <a:rPr lang="en-US" sz="1500" b="1" baseline="0" dirty="0" smtClean="0"/>
                        <a:t> Relationships </a:t>
                      </a:r>
                      <a:endParaRPr lang="en-US" sz="1500" b="1" dirty="0"/>
                    </a:p>
                  </a:txBody>
                  <a:tcPr/>
                </a:tc>
                <a:tc>
                  <a:txBody>
                    <a:bodyPr/>
                    <a:lstStyle/>
                    <a:p>
                      <a:endParaRPr lang="en-US" dirty="0"/>
                    </a:p>
                  </a:txBody>
                  <a:tcPr/>
                </a:tc>
              </a:tr>
              <a:tr h="582271">
                <a:tc>
                  <a:txBody>
                    <a:bodyPr/>
                    <a:lstStyle/>
                    <a:p>
                      <a:r>
                        <a:rPr lang="en-US" sz="1500" b="1" dirty="0" smtClean="0"/>
                        <a:t>Give</a:t>
                      </a:r>
                      <a:r>
                        <a:rPr lang="en-US" sz="1500" b="1" baseline="0" dirty="0" smtClean="0"/>
                        <a:t> &amp; Take – Gain Agreement </a:t>
                      </a:r>
                      <a:endParaRPr lang="en-US" sz="1500" b="1" dirty="0"/>
                    </a:p>
                  </a:txBody>
                  <a:tcPr/>
                </a:tc>
                <a:tc>
                  <a:txBody>
                    <a:bodyPr/>
                    <a:lstStyle/>
                    <a:p>
                      <a:endParaRPr lang="en-US" dirty="0"/>
                    </a:p>
                  </a:txBody>
                  <a:tcPr/>
                </a:tc>
              </a:tr>
              <a:tr h="546647">
                <a:tc>
                  <a:txBody>
                    <a:bodyPr/>
                    <a:lstStyle/>
                    <a:p>
                      <a:r>
                        <a:rPr lang="en-US" sz="1500" b="1" dirty="0" smtClean="0"/>
                        <a:t>Develop a Communicate Plan </a:t>
                      </a:r>
                      <a:endParaRPr lang="en-US" sz="1500" b="1"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30319195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9716" y="2462354"/>
            <a:ext cx="7772400" cy="1362075"/>
          </a:xfrm>
        </p:spPr>
        <p:txBody>
          <a:bodyPr/>
          <a:lstStyle/>
          <a:p>
            <a:r>
              <a:rPr lang="en-US" dirty="0" smtClean="0"/>
              <a:t>Bringing it All Together  </a:t>
            </a:r>
            <a:endParaRPr lang="en-US" dirty="0"/>
          </a:p>
        </p:txBody>
      </p:sp>
    </p:spTree>
    <p:extLst>
      <p:ext uri="{BB962C8B-B14F-4D97-AF65-F5344CB8AC3E}">
        <p14:creationId xmlns:p14="http://schemas.microsoft.com/office/powerpoint/2010/main" val="170300941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72" name="Rectangle 8"/>
          <p:cNvSpPr>
            <a:spLocks noGrp="1" noChangeArrowheads="1"/>
          </p:cNvSpPr>
          <p:nvPr>
            <p:ph type="title"/>
          </p:nvPr>
        </p:nvSpPr>
        <p:spPr/>
        <p:txBody>
          <a:bodyPr/>
          <a:lstStyle/>
          <a:p>
            <a:r>
              <a:rPr lang="en-US" sz="2800" b="1" dirty="0" smtClean="0"/>
              <a:t>Bringing it All Together --- Leadership For You </a:t>
            </a:r>
            <a:endParaRPr lang="en-US" sz="2800" b="1" dirty="0"/>
          </a:p>
        </p:txBody>
      </p:sp>
      <p:sp>
        <p:nvSpPr>
          <p:cNvPr id="395274" name="Rectangle 10"/>
          <p:cNvSpPr>
            <a:spLocks noChangeArrowheads="1"/>
          </p:cNvSpPr>
          <p:nvPr/>
        </p:nvSpPr>
        <p:spPr bwMode="auto">
          <a:xfrm>
            <a:off x="442408" y="1160945"/>
            <a:ext cx="7768029" cy="523220"/>
          </a:xfrm>
          <a:prstGeom prst="rect">
            <a:avLst/>
          </a:prstGeom>
          <a:noFill/>
          <a:ln w="9525">
            <a:noFill/>
            <a:miter lim="800000"/>
            <a:headEnd/>
            <a:tailEnd/>
          </a:ln>
          <a:effectLst/>
        </p:spPr>
        <p:txBody>
          <a:bodyPr wrap="square">
            <a:spAutoFit/>
          </a:bodyPr>
          <a:lstStyle/>
          <a:p>
            <a:r>
              <a:rPr lang="en-US" sz="2800" b="1" dirty="0" smtClean="0">
                <a:solidFill>
                  <a:srgbClr val="000066"/>
                </a:solidFill>
              </a:rPr>
              <a:t>L.E.A.D  for High Performance for Success  </a:t>
            </a:r>
            <a:endParaRPr lang="en-US" sz="2800" b="1" dirty="0">
              <a:solidFill>
                <a:srgbClr val="000066"/>
              </a:solidFill>
            </a:endParaRPr>
          </a:p>
        </p:txBody>
      </p:sp>
      <p:pic>
        <p:nvPicPr>
          <p:cNvPr id="4" name="Picture 7" descr="j0202185"/>
          <p:cNvPicPr>
            <a:picLocks noChangeAspect="1" noChangeArrowheads="1"/>
          </p:cNvPicPr>
          <p:nvPr/>
        </p:nvPicPr>
        <p:blipFill>
          <a:blip r:embed="rId3" cstate="print"/>
          <a:srcRect/>
          <a:stretch>
            <a:fillRect/>
          </a:stretch>
        </p:blipFill>
        <p:spPr bwMode="auto">
          <a:xfrm>
            <a:off x="2172056" y="2254483"/>
            <a:ext cx="4833351" cy="3565154"/>
          </a:xfrm>
          <a:prstGeom prst="rect">
            <a:avLst/>
          </a:prstGeom>
          <a:noFill/>
          <a:ln w="19050">
            <a:solidFill>
              <a:schemeClr val="folHlink"/>
            </a:solidFill>
            <a:miter lim="800000"/>
            <a:headEnd/>
            <a:tailEnd/>
          </a:ln>
        </p:spPr>
      </p:pic>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54</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85876411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9168" y="44948"/>
            <a:ext cx="8924831" cy="808038"/>
          </a:xfrm>
        </p:spPr>
        <p:txBody>
          <a:bodyPr/>
          <a:lstStyle/>
          <a:p>
            <a:r>
              <a:rPr lang="en-US" sz="2800" b="1" dirty="0" smtClean="0"/>
              <a:t>Leader Awareness of Key Needs of their Followers</a:t>
            </a:r>
            <a:endParaRPr lang="en-US" sz="2800" b="1" dirty="0"/>
          </a:p>
        </p:txBody>
      </p:sp>
      <p:sp>
        <p:nvSpPr>
          <p:cNvPr id="6" name="Oval 5"/>
          <p:cNvSpPr/>
          <p:nvPr/>
        </p:nvSpPr>
        <p:spPr>
          <a:xfrm>
            <a:off x="6061880" y="4437797"/>
            <a:ext cx="2099481" cy="12396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Maintenance of Self-esteem </a:t>
            </a:r>
            <a:endParaRPr lang="en-US" sz="1600" b="1" dirty="0">
              <a:solidFill>
                <a:srgbClr val="2D2D8A"/>
              </a:solidFill>
            </a:endParaRPr>
          </a:p>
        </p:txBody>
      </p:sp>
      <p:sp>
        <p:nvSpPr>
          <p:cNvPr id="7" name="Oval 6"/>
          <p:cNvSpPr/>
          <p:nvPr/>
        </p:nvSpPr>
        <p:spPr>
          <a:xfrm>
            <a:off x="1392071" y="1614984"/>
            <a:ext cx="2106304"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Constructive </a:t>
            </a:r>
            <a:r>
              <a:rPr lang="en-US" sz="1600" b="1" dirty="0">
                <a:solidFill>
                  <a:srgbClr val="2D2D8A"/>
                </a:solidFill>
              </a:rPr>
              <a:t>c</a:t>
            </a:r>
            <a:r>
              <a:rPr lang="en-US" sz="1600" b="1" dirty="0" smtClean="0">
                <a:solidFill>
                  <a:srgbClr val="2D2D8A"/>
                </a:solidFill>
              </a:rPr>
              <a:t>onflict </a:t>
            </a:r>
            <a:r>
              <a:rPr lang="en-US" sz="1600" b="1" dirty="0">
                <a:solidFill>
                  <a:srgbClr val="2D2D8A"/>
                </a:solidFill>
              </a:rPr>
              <a:t>r</a:t>
            </a:r>
            <a:r>
              <a:rPr lang="en-US" sz="1600" b="1" dirty="0" smtClean="0">
                <a:solidFill>
                  <a:srgbClr val="2D2D8A"/>
                </a:solidFill>
              </a:rPr>
              <a:t>esolution</a:t>
            </a:r>
            <a:endParaRPr lang="en-US" sz="1600" b="1" dirty="0">
              <a:solidFill>
                <a:srgbClr val="2D2D8A"/>
              </a:solidFill>
            </a:endParaRPr>
          </a:p>
        </p:txBody>
      </p:sp>
      <p:sp>
        <p:nvSpPr>
          <p:cNvPr id="8" name="Oval 7"/>
          <p:cNvSpPr/>
          <p:nvPr/>
        </p:nvSpPr>
        <p:spPr>
          <a:xfrm>
            <a:off x="552735" y="2982035"/>
            <a:ext cx="1972102"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Respect for differences</a:t>
            </a:r>
            <a:endParaRPr lang="en-US" sz="1600" b="1" dirty="0">
              <a:solidFill>
                <a:srgbClr val="2D2D8A"/>
              </a:solidFill>
            </a:endParaRPr>
          </a:p>
        </p:txBody>
      </p:sp>
      <p:sp>
        <p:nvSpPr>
          <p:cNvPr id="9" name="Oval 8"/>
          <p:cNvSpPr/>
          <p:nvPr/>
        </p:nvSpPr>
        <p:spPr>
          <a:xfrm>
            <a:off x="1105469" y="4417325"/>
            <a:ext cx="2047164"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Mutual Trust</a:t>
            </a:r>
            <a:endParaRPr lang="en-US" sz="1600" b="1" dirty="0">
              <a:solidFill>
                <a:srgbClr val="2D2D8A"/>
              </a:solidFill>
            </a:endParaRPr>
          </a:p>
        </p:txBody>
      </p:sp>
      <p:sp>
        <p:nvSpPr>
          <p:cNvPr id="10" name="Oval 9"/>
          <p:cNvSpPr/>
          <p:nvPr/>
        </p:nvSpPr>
        <p:spPr>
          <a:xfrm>
            <a:off x="3575713" y="5183872"/>
            <a:ext cx="2033516"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Decision-making ability </a:t>
            </a:r>
            <a:endParaRPr lang="en-US" sz="1600" b="1" dirty="0">
              <a:solidFill>
                <a:srgbClr val="2D2D8A"/>
              </a:solidFill>
            </a:endParaRPr>
          </a:p>
        </p:txBody>
      </p:sp>
      <p:sp>
        <p:nvSpPr>
          <p:cNvPr id="12" name="Oval 11"/>
          <p:cNvSpPr/>
          <p:nvPr/>
        </p:nvSpPr>
        <p:spPr>
          <a:xfrm>
            <a:off x="6714700" y="2991134"/>
            <a:ext cx="2019868"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Involvement of all members </a:t>
            </a:r>
            <a:endParaRPr lang="en-US" sz="1600" b="1" dirty="0">
              <a:solidFill>
                <a:srgbClr val="2D2D8A"/>
              </a:solidFill>
            </a:endParaRPr>
          </a:p>
        </p:txBody>
      </p:sp>
      <p:sp>
        <p:nvSpPr>
          <p:cNvPr id="13" name="Oval 12"/>
          <p:cNvSpPr/>
          <p:nvPr/>
        </p:nvSpPr>
        <p:spPr>
          <a:xfrm>
            <a:off x="5817575" y="1478501"/>
            <a:ext cx="2134234" cy="12054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Roles:</a:t>
            </a:r>
          </a:p>
          <a:p>
            <a:pPr algn="ctr"/>
            <a:r>
              <a:rPr lang="en-US" sz="1600" b="1" dirty="0" smtClean="0">
                <a:solidFill>
                  <a:srgbClr val="2D2D8A"/>
                </a:solidFill>
              </a:rPr>
              <a:t>What is needed</a:t>
            </a:r>
            <a:endParaRPr lang="en-US" sz="1600" b="1" dirty="0">
              <a:solidFill>
                <a:srgbClr val="2D2D8A"/>
              </a:solidFill>
            </a:endParaRPr>
          </a:p>
        </p:txBody>
      </p:sp>
      <p:sp>
        <p:nvSpPr>
          <p:cNvPr id="14" name="Oval 13"/>
          <p:cNvSpPr/>
          <p:nvPr/>
        </p:nvSpPr>
        <p:spPr>
          <a:xfrm>
            <a:off x="3746312" y="852986"/>
            <a:ext cx="1849270" cy="1078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2D2D8A"/>
                </a:solidFill>
              </a:rPr>
              <a:t>Common Goals </a:t>
            </a:r>
            <a:endParaRPr lang="en-US" sz="1600" b="1" dirty="0">
              <a:solidFill>
                <a:srgbClr val="2D2D8A"/>
              </a:solidFill>
            </a:endParaRPr>
          </a:p>
        </p:txBody>
      </p:sp>
      <p:sp>
        <p:nvSpPr>
          <p:cNvPr id="15" name="5-Point Star 14"/>
          <p:cNvSpPr/>
          <p:nvPr/>
        </p:nvSpPr>
        <p:spPr>
          <a:xfrm>
            <a:off x="3166281" y="2688608"/>
            <a:ext cx="2852381" cy="1651380"/>
          </a:xfrm>
          <a:prstGeom prst="star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rgbClr val="FFFFFF"/>
                </a:solidFill>
              </a:rPr>
              <a:t>What  Teams Need</a:t>
            </a:r>
            <a:endParaRPr lang="en-US" sz="1400" b="1" dirty="0">
              <a:solidFill>
                <a:srgbClr val="FFFFFF"/>
              </a:solidFill>
            </a:endParaRPr>
          </a:p>
        </p:txBody>
      </p:sp>
    </p:spTree>
    <p:extLst>
      <p:ext uri="{BB962C8B-B14F-4D97-AF65-F5344CB8AC3E}">
        <p14:creationId xmlns:p14="http://schemas.microsoft.com/office/powerpoint/2010/main" val="76322906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86854" y="1488630"/>
            <a:ext cx="327545" cy="32208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3219" name="Rectangle 3"/>
          <p:cNvSpPr>
            <a:spLocks noGrp="1" noChangeArrowheads="1"/>
          </p:cNvSpPr>
          <p:nvPr>
            <p:ph type="title"/>
          </p:nvPr>
        </p:nvSpPr>
        <p:spPr>
          <a:xfrm>
            <a:off x="327950" y="20250"/>
            <a:ext cx="8458200" cy="808038"/>
          </a:xfrm>
        </p:spPr>
        <p:txBody>
          <a:bodyPr/>
          <a:lstStyle/>
          <a:p>
            <a:r>
              <a:rPr lang="en-US" sz="2800" b="1" dirty="0" smtClean="0"/>
              <a:t>A Leadership  Playbook – Calling the Plays</a:t>
            </a:r>
            <a:endParaRPr lang="en-US" sz="2800" b="1" dirty="0"/>
          </a:p>
        </p:txBody>
      </p:sp>
      <p:sp>
        <p:nvSpPr>
          <p:cNvPr id="5" name="Text Placeholder 4"/>
          <p:cNvSpPr>
            <a:spLocks noGrp="1"/>
          </p:cNvSpPr>
          <p:nvPr>
            <p:ph type="body" sz="half" idx="1"/>
          </p:nvPr>
        </p:nvSpPr>
        <p:spPr>
          <a:xfrm>
            <a:off x="536812" y="1470547"/>
            <a:ext cx="4152900" cy="3480180"/>
          </a:xfrm>
        </p:spPr>
        <p:txBody>
          <a:bodyPr/>
          <a:lstStyle/>
          <a:p>
            <a:pPr>
              <a:buNone/>
            </a:pPr>
            <a:r>
              <a:rPr lang="en-US" sz="2400" b="1" dirty="0" smtClean="0"/>
              <a:t>L ead</a:t>
            </a:r>
            <a:r>
              <a:rPr lang="en-US" sz="2400" dirty="0" smtClean="0"/>
              <a:t> with a clear purpose</a:t>
            </a:r>
          </a:p>
          <a:p>
            <a:pPr>
              <a:buNone/>
            </a:pPr>
            <a:endParaRPr lang="en-US" sz="2400" dirty="0" smtClean="0"/>
          </a:p>
          <a:p>
            <a:pPr>
              <a:buNone/>
            </a:pPr>
            <a:r>
              <a:rPr lang="en-US" sz="2400" b="1" dirty="0" smtClean="0"/>
              <a:t>E mpower</a:t>
            </a:r>
            <a:r>
              <a:rPr lang="en-US" sz="2400" dirty="0" smtClean="0"/>
              <a:t> to participate</a:t>
            </a:r>
          </a:p>
          <a:p>
            <a:pPr>
              <a:buNone/>
            </a:pPr>
            <a:endParaRPr lang="en-US" sz="2400" dirty="0" smtClean="0"/>
          </a:p>
          <a:p>
            <a:pPr>
              <a:buNone/>
            </a:pPr>
            <a:r>
              <a:rPr lang="en-US" sz="2400" b="1" dirty="0" smtClean="0"/>
              <a:t>A im</a:t>
            </a:r>
            <a:r>
              <a:rPr lang="en-US" sz="2400" dirty="0" smtClean="0"/>
              <a:t> for Consensus</a:t>
            </a:r>
          </a:p>
          <a:p>
            <a:pPr>
              <a:buNone/>
            </a:pPr>
            <a:endParaRPr lang="en-US" sz="2400" dirty="0" smtClean="0"/>
          </a:p>
          <a:p>
            <a:pPr>
              <a:buNone/>
            </a:pPr>
            <a:r>
              <a:rPr lang="en-US" sz="2400" b="1" dirty="0" smtClean="0"/>
              <a:t>D irect</a:t>
            </a:r>
            <a:r>
              <a:rPr lang="en-US" sz="2400" dirty="0" smtClean="0"/>
              <a:t> the Process</a:t>
            </a:r>
            <a:endParaRPr lang="en-US" sz="2400" dirty="0"/>
          </a:p>
        </p:txBody>
      </p:sp>
      <p:pic>
        <p:nvPicPr>
          <p:cNvPr id="393221" name="Picture 5" descr="j0289377"/>
          <p:cNvPicPr>
            <a:picLocks noGrp="1" noChangeAspect="1" noChangeArrowheads="1"/>
          </p:cNvPicPr>
          <p:nvPr>
            <p:ph sz="half" idx="2"/>
          </p:nvPr>
        </p:nvPicPr>
        <p:blipFill>
          <a:blip r:embed="rId3" cstate="print">
            <a:lum bright="6000"/>
          </a:blip>
          <a:stretch>
            <a:fillRect/>
          </a:stretch>
        </p:blipFill>
        <p:spPr>
          <a:xfrm>
            <a:off x="4596001" y="1594050"/>
            <a:ext cx="3944846" cy="3028438"/>
          </a:xfrm>
          <a:noFill/>
          <a:ln w="19050">
            <a:solidFill>
              <a:schemeClr val="folHlink"/>
            </a:solidFill>
          </a:ln>
        </p:spPr>
      </p:pic>
      <p:sp>
        <p:nvSpPr>
          <p:cNvPr id="393220" name="Text Box 4"/>
          <p:cNvSpPr txBox="1">
            <a:spLocks noChangeArrowheads="1"/>
          </p:cNvSpPr>
          <p:nvPr/>
        </p:nvSpPr>
        <p:spPr bwMode="auto">
          <a:xfrm>
            <a:off x="373029" y="604243"/>
            <a:ext cx="5564344" cy="400110"/>
          </a:xfrm>
          <a:prstGeom prst="rect">
            <a:avLst/>
          </a:prstGeom>
          <a:noFill/>
          <a:ln w="9525">
            <a:noFill/>
            <a:miter lim="800000"/>
            <a:headEnd/>
            <a:tailEnd/>
          </a:ln>
          <a:effectLst/>
        </p:spPr>
        <p:txBody>
          <a:bodyPr wrap="none">
            <a:spAutoFit/>
          </a:bodyPr>
          <a:lstStyle/>
          <a:p>
            <a:r>
              <a:rPr lang="en-US" sz="2000" b="1" dirty="0">
                <a:solidFill>
                  <a:schemeClr val="accent6"/>
                </a:solidFill>
                <a:latin typeface="+mn-lt"/>
              </a:rPr>
              <a:t>Implementing </a:t>
            </a:r>
            <a:r>
              <a:rPr lang="en-US" sz="2000" b="1" dirty="0" smtClean="0">
                <a:solidFill>
                  <a:schemeClr val="accent6"/>
                </a:solidFill>
                <a:latin typeface="+mn-lt"/>
              </a:rPr>
              <a:t>the  L.E.A.D (model) Process  </a:t>
            </a:r>
            <a:endParaRPr lang="en-US" sz="2000" b="1" dirty="0">
              <a:solidFill>
                <a:schemeClr val="accent6"/>
              </a:solidFill>
              <a:latin typeface="+mn-lt"/>
            </a:endParaRPr>
          </a:p>
        </p:txBody>
      </p:sp>
      <p:sp>
        <p:nvSpPr>
          <p:cNvPr id="2" name="Rectangle 1"/>
          <p:cNvSpPr/>
          <p:nvPr/>
        </p:nvSpPr>
        <p:spPr>
          <a:xfrm>
            <a:off x="586854" y="5015520"/>
            <a:ext cx="8237105" cy="1668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accent2">
                    <a:lumMod val="75000"/>
                  </a:schemeClr>
                </a:solidFill>
              </a:rPr>
              <a:t>What  does L.E.A.D </a:t>
            </a:r>
            <a:r>
              <a:rPr lang="en-US" b="1" dirty="0">
                <a:solidFill>
                  <a:schemeClr val="accent2">
                    <a:lumMod val="75000"/>
                  </a:schemeClr>
                </a:solidFill>
              </a:rPr>
              <a:t>a</a:t>
            </a:r>
            <a:r>
              <a:rPr lang="en-US" b="1" dirty="0" smtClean="0">
                <a:solidFill>
                  <a:schemeClr val="accent2">
                    <a:lumMod val="75000"/>
                  </a:schemeClr>
                </a:solidFill>
              </a:rPr>
              <a:t>ddress</a:t>
            </a:r>
            <a:r>
              <a:rPr lang="en-US" dirty="0" smtClean="0">
                <a:solidFill>
                  <a:schemeClr val="accent2">
                    <a:lumMod val="75000"/>
                  </a:schemeClr>
                </a:solidFill>
              </a:rPr>
              <a:t>: </a:t>
            </a:r>
          </a:p>
          <a:p>
            <a:pPr marL="285750" indent="-285750">
              <a:buFont typeface="Arial" pitchFamily="34" charset="0"/>
              <a:buChar char="•"/>
            </a:pPr>
            <a:r>
              <a:rPr lang="en-US" dirty="0" smtClean="0">
                <a:solidFill>
                  <a:schemeClr val="accent2">
                    <a:lumMod val="75000"/>
                  </a:schemeClr>
                </a:solidFill>
              </a:rPr>
              <a:t>Accountability: setting </a:t>
            </a:r>
            <a:r>
              <a:rPr lang="en-US" dirty="0">
                <a:solidFill>
                  <a:schemeClr val="accent2">
                    <a:lumMod val="75000"/>
                  </a:schemeClr>
                </a:solidFill>
              </a:rPr>
              <a:t>g</a:t>
            </a:r>
            <a:r>
              <a:rPr lang="en-US" dirty="0" smtClean="0">
                <a:solidFill>
                  <a:schemeClr val="accent2">
                    <a:lumMod val="75000"/>
                  </a:schemeClr>
                </a:solidFill>
              </a:rPr>
              <a:t>oals &amp; objectives that all agree to</a:t>
            </a:r>
          </a:p>
          <a:p>
            <a:pPr marL="285750" indent="-285750">
              <a:buFont typeface="Arial" pitchFamily="34" charset="0"/>
              <a:buChar char="•"/>
            </a:pPr>
            <a:r>
              <a:rPr lang="en-US" dirty="0" smtClean="0">
                <a:solidFill>
                  <a:schemeClr val="accent2">
                    <a:lumMod val="75000"/>
                  </a:schemeClr>
                </a:solidFill>
              </a:rPr>
              <a:t>Engagement:  people on the team are involved – reinforces collaboration</a:t>
            </a:r>
          </a:p>
          <a:p>
            <a:pPr marL="285750" indent="-285750">
              <a:buFont typeface="Arial" pitchFamily="34" charset="0"/>
              <a:buChar char="•"/>
            </a:pPr>
            <a:r>
              <a:rPr lang="en-US" dirty="0" smtClean="0">
                <a:solidFill>
                  <a:schemeClr val="accent2">
                    <a:lumMod val="75000"/>
                  </a:schemeClr>
                </a:solidFill>
              </a:rPr>
              <a:t>Ownership:  of the direction, action, and/or solutions for all on the team</a:t>
            </a:r>
          </a:p>
          <a:p>
            <a:pPr marL="285750" indent="-285750">
              <a:buFont typeface="Arial" pitchFamily="34" charset="0"/>
              <a:buChar char="•"/>
            </a:pPr>
            <a:r>
              <a:rPr lang="en-US" dirty="0" smtClean="0">
                <a:solidFill>
                  <a:schemeClr val="accent2">
                    <a:lumMod val="75000"/>
                  </a:schemeClr>
                </a:solidFill>
              </a:rPr>
              <a:t>Relationships:  there is a balance between tasks and relationships.  </a:t>
            </a:r>
          </a:p>
          <a:p>
            <a:pPr algn="ctr"/>
            <a:endParaRPr lang="en-US" dirty="0"/>
          </a:p>
        </p:txBody>
      </p:sp>
    </p:spTree>
    <p:extLst>
      <p:ext uri="{BB962C8B-B14F-4D97-AF65-F5344CB8AC3E}">
        <p14:creationId xmlns:p14="http://schemas.microsoft.com/office/powerpoint/2010/main" val="327576836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b="1" dirty="0" smtClean="0"/>
              <a:t>L.E.A.D Process </a:t>
            </a:r>
            <a:endParaRPr lang="en-US" sz="2400" b="1" dirty="0"/>
          </a:p>
        </p:txBody>
      </p:sp>
      <p:sp>
        <p:nvSpPr>
          <p:cNvPr id="5" name="Content Placeholder 4"/>
          <p:cNvSpPr>
            <a:spLocks noGrp="1"/>
          </p:cNvSpPr>
          <p:nvPr>
            <p:ph idx="1"/>
          </p:nvPr>
        </p:nvSpPr>
        <p:spPr/>
        <p:txBody>
          <a:bodyPr/>
          <a:lstStyle/>
          <a:p>
            <a:pPr>
              <a:buNone/>
            </a:pPr>
            <a:r>
              <a:rPr lang="en-US" sz="2400" b="1" u="sng" dirty="0" smtClean="0"/>
              <a:t>Lead</a:t>
            </a:r>
            <a:r>
              <a:rPr lang="en-US" sz="2400" b="1" dirty="0" smtClean="0"/>
              <a:t> </a:t>
            </a:r>
            <a:r>
              <a:rPr lang="en-US" sz="2400" dirty="0" smtClean="0"/>
              <a:t>with a clear purpose … </a:t>
            </a:r>
          </a:p>
          <a:p>
            <a:pPr>
              <a:spcBef>
                <a:spcPts val="2400"/>
              </a:spcBef>
              <a:buFont typeface="Wingdings" pitchFamily="2" charset="2"/>
              <a:buChar char="ü"/>
            </a:pPr>
            <a:r>
              <a:rPr lang="en-US" sz="2400" dirty="0" smtClean="0"/>
              <a:t> </a:t>
            </a:r>
            <a:r>
              <a:rPr lang="en-US" sz="2000" dirty="0" smtClean="0"/>
              <a:t>Create a </a:t>
            </a:r>
            <a:r>
              <a:rPr lang="en-US" sz="2000" b="1" dirty="0" smtClean="0"/>
              <a:t>VISION.  Share it with others</a:t>
            </a:r>
            <a:endParaRPr lang="en-US" sz="2000" dirty="0" smtClean="0"/>
          </a:p>
          <a:p>
            <a:pPr>
              <a:spcBef>
                <a:spcPts val="2400"/>
              </a:spcBef>
              <a:buFont typeface="Wingdings" pitchFamily="2" charset="2"/>
              <a:buChar char="ü"/>
            </a:pPr>
            <a:r>
              <a:rPr lang="en-US" sz="2000" dirty="0" smtClean="0"/>
              <a:t> Set realistic </a:t>
            </a:r>
            <a:r>
              <a:rPr lang="en-US" sz="2000" b="1" dirty="0" smtClean="0"/>
              <a:t>GOALS.                                           Team Charter </a:t>
            </a:r>
          </a:p>
          <a:p>
            <a:pPr>
              <a:spcBef>
                <a:spcPts val="2400"/>
              </a:spcBef>
              <a:buFont typeface="Wingdings" pitchFamily="2" charset="2"/>
              <a:buChar char="ü"/>
            </a:pPr>
            <a:r>
              <a:rPr lang="en-US" sz="2000" b="1" dirty="0" smtClean="0"/>
              <a:t> “PUBLISH” </a:t>
            </a:r>
            <a:r>
              <a:rPr lang="en-US" sz="2000" dirty="0" smtClean="0"/>
              <a:t>the vision and team goals</a:t>
            </a:r>
          </a:p>
          <a:p>
            <a:pPr>
              <a:spcBef>
                <a:spcPts val="2400"/>
              </a:spcBef>
              <a:buFont typeface="Wingdings" pitchFamily="2" charset="2"/>
              <a:buChar char="ü"/>
            </a:pPr>
            <a:r>
              <a:rPr lang="en-US" sz="2000" dirty="0" smtClean="0"/>
              <a:t> </a:t>
            </a:r>
            <a:r>
              <a:rPr lang="en-US" sz="2000" b="1" dirty="0" smtClean="0"/>
              <a:t>PLAN, PLAN, PLAN</a:t>
            </a:r>
            <a:r>
              <a:rPr lang="en-US" sz="2000" dirty="0" smtClean="0"/>
              <a:t> -  Identify </a:t>
            </a:r>
            <a:r>
              <a:rPr lang="en-US" sz="2000" b="1" dirty="0" smtClean="0"/>
              <a:t>MILESTONES</a:t>
            </a:r>
            <a:r>
              <a:rPr lang="en-US" sz="2000" dirty="0" smtClean="0"/>
              <a:t> that track progress</a:t>
            </a:r>
          </a:p>
          <a:p>
            <a:pPr>
              <a:spcBef>
                <a:spcPts val="2400"/>
              </a:spcBef>
              <a:buFont typeface="Wingdings" pitchFamily="2" charset="2"/>
              <a:buChar char="ü"/>
            </a:pPr>
            <a:r>
              <a:rPr lang="en-US" sz="2000" dirty="0" smtClean="0"/>
              <a:t> Track and report </a:t>
            </a:r>
            <a:r>
              <a:rPr lang="en-US" sz="2000" b="1" dirty="0" smtClean="0"/>
              <a:t>PROGRESS </a:t>
            </a:r>
            <a:r>
              <a:rPr lang="en-US" sz="2000" dirty="0" smtClean="0"/>
              <a:t>vs. Goals </a:t>
            </a:r>
          </a:p>
          <a:p>
            <a:pPr>
              <a:spcBef>
                <a:spcPts val="2400"/>
              </a:spcBef>
              <a:buFont typeface="Wingdings" pitchFamily="2" charset="2"/>
              <a:buChar char="ü"/>
            </a:pPr>
            <a:r>
              <a:rPr lang="en-US" sz="2000" b="1" dirty="0" smtClean="0"/>
              <a:t>CELEBRATE </a:t>
            </a:r>
            <a:r>
              <a:rPr lang="en-US" sz="2000" dirty="0" smtClean="0"/>
              <a:t> team accomplishments </a:t>
            </a:r>
          </a:p>
          <a:p>
            <a:pPr>
              <a:spcBef>
                <a:spcPts val="1200"/>
              </a:spcBef>
              <a:buFont typeface="Wingdings" pitchFamily="2" charset="2"/>
              <a:buChar char="ü"/>
            </a:pPr>
            <a:endParaRPr lang="en-US" sz="2400" b="1" dirty="0"/>
          </a:p>
        </p:txBody>
      </p:sp>
      <p:sp>
        <p:nvSpPr>
          <p:cNvPr id="2" name="Right Brace 1"/>
          <p:cNvSpPr/>
          <p:nvPr/>
        </p:nvSpPr>
        <p:spPr>
          <a:xfrm>
            <a:off x="5474970" y="1863090"/>
            <a:ext cx="297180" cy="17030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lide Number Placeholder 2"/>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57</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12602390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262597" y="228600"/>
            <a:ext cx="8458200" cy="808038"/>
          </a:xfrm>
        </p:spPr>
        <p:txBody>
          <a:bodyPr/>
          <a:lstStyle/>
          <a:p>
            <a:r>
              <a:rPr lang="en-US" sz="2400" b="1" dirty="0">
                <a:solidFill>
                  <a:schemeClr val="tx2"/>
                </a:solidFill>
              </a:rPr>
              <a:t>Importance of Planning</a:t>
            </a:r>
          </a:p>
        </p:txBody>
      </p:sp>
      <p:sp>
        <p:nvSpPr>
          <p:cNvPr id="80899" name="Rectangle 3"/>
          <p:cNvSpPr>
            <a:spLocks noGrp="1" noChangeArrowheads="1"/>
          </p:cNvSpPr>
          <p:nvPr>
            <p:ph type="body" idx="1"/>
          </p:nvPr>
        </p:nvSpPr>
        <p:spPr/>
        <p:txBody>
          <a:bodyPr/>
          <a:lstStyle/>
          <a:p>
            <a:pPr>
              <a:lnSpc>
                <a:spcPct val="90000"/>
              </a:lnSpc>
              <a:spcBef>
                <a:spcPts val="1200"/>
              </a:spcBef>
            </a:pPr>
            <a:r>
              <a:rPr lang="en-US" sz="2200" b="1" dirty="0">
                <a:solidFill>
                  <a:schemeClr val="tx1"/>
                </a:solidFill>
              </a:rPr>
              <a:t>P</a:t>
            </a:r>
            <a:r>
              <a:rPr lang="en-US" sz="2200" dirty="0">
                <a:solidFill>
                  <a:schemeClr val="tx1"/>
                </a:solidFill>
              </a:rPr>
              <a:t>redetermine a Course of Action. </a:t>
            </a:r>
            <a:r>
              <a:rPr lang="en-US" sz="2200" dirty="0" smtClean="0">
                <a:solidFill>
                  <a:schemeClr val="tx1"/>
                </a:solidFill>
              </a:rPr>
              <a:t>(Vision)</a:t>
            </a:r>
          </a:p>
          <a:p>
            <a:pPr>
              <a:lnSpc>
                <a:spcPct val="90000"/>
              </a:lnSpc>
              <a:spcBef>
                <a:spcPts val="1200"/>
              </a:spcBef>
            </a:pPr>
            <a:r>
              <a:rPr lang="en-US" sz="2200" b="1" dirty="0" smtClean="0">
                <a:solidFill>
                  <a:schemeClr val="tx1"/>
                </a:solidFill>
              </a:rPr>
              <a:t>L</a:t>
            </a:r>
            <a:r>
              <a:rPr lang="en-US" sz="2200" dirty="0" smtClean="0">
                <a:solidFill>
                  <a:schemeClr val="tx1"/>
                </a:solidFill>
              </a:rPr>
              <a:t>ay </a:t>
            </a:r>
            <a:r>
              <a:rPr lang="en-US" sz="2200" dirty="0">
                <a:solidFill>
                  <a:schemeClr val="tx1"/>
                </a:solidFill>
              </a:rPr>
              <a:t>Out Your </a:t>
            </a:r>
            <a:r>
              <a:rPr lang="en-US" sz="2200" u="sng" dirty="0">
                <a:solidFill>
                  <a:schemeClr val="tx1"/>
                </a:solidFill>
              </a:rPr>
              <a:t>Goals</a:t>
            </a:r>
            <a:r>
              <a:rPr lang="en-US" sz="2200" dirty="0">
                <a:solidFill>
                  <a:schemeClr val="tx1"/>
                </a:solidFill>
              </a:rPr>
              <a:t>.</a:t>
            </a:r>
            <a:r>
              <a:rPr lang="en-US" sz="2200" b="1" dirty="0">
                <a:solidFill>
                  <a:schemeClr val="tx1"/>
                </a:solidFill>
              </a:rPr>
              <a:t> </a:t>
            </a:r>
            <a:r>
              <a:rPr lang="en-US" sz="2200" dirty="0" smtClean="0">
                <a:solidFill>
                  <a:schemeClr val="tx1"/>
                </a:solidFill>
              </a:rPr>
              <a:t>(So What/Result) </a:t>
            </a:r>
            <a:endParaRPr lang="en-US" sz="2200" dirty="0">
              <a:solidFill>
                <a:schemeClr val="tx1"/>
              </a:solidFill>
            </a:endParaRPr>
          </a:p>
          <a:p>
            <a:pPr>
              <a:lnSpc>
                <a:spcPct val="90000"/>
              </a:lnSpc>
              <a:spcBef>
                <a:spcPts val="1200"/>
              </a:spcBef>
            </a:pPr>
            <a:r>
              <a:rPr lang="en-US" sz="2200" b="1" dirty="0">
                <a:solidFill>
                  <a:schemeClr val="tx1"/>
                </a:solidFill>
              </a:rPr>
              <a:t>A</a:t>
            </a:r>
            <a:r>
              <a:rPr lang="en-US" sz="2200" dirty="0">
                <a:solidFill>
                  <a:schemeClr val="tx1"/>
                </a:solidFill>
              </a:rPr>
              <a:t>djust </a:t>
            </a:r>
            <a:r>
              <a:rPr lang="en-US" sz="2200" u="sng" dirty="0" smtClean="0">
                <a:solidFill>
                  <a:schemeClr val="tx1"/>
                </a:solidFill>
              </a:rPr>
              <a:t>Priorities</a:t>
            </a:r>
            <a:r>
              <a:rPr lang="en-US" sz="2200" dirty="0">
                <a:solidFill>
                  <a:schemeClr val="tx1"/>
                </a:solidFill>
              </a:rPr>
              <a:t>. </a:t>
            </a:r>
            <a:r>
              <a:rPr lang="en-US" sz="2200" dirty="0" smtClean="0">
                <a:solidFill>
                  <a:schemeClr val="tx1"/>
                </a:solidFill>
              </a:rPr>
              <a:t>(Balance)</a:t>
            </a:r>
            <a:endParaRPr lang="en-US" sz="2200" dirty="0">
              <a:solidFill>
                <a:schemeClr val="tx1"/>
              </a:solidFill>
            </a:endParaRPr>
          </a:p>
          <a:p>
            <a:pPr>
              <a:lnSpc>
                <a:spcPct val="90000"/>
              </a:lnSpc>
              <a:spcBef>
                <a:spcPts val="1200"/>
              </a:spcBef>
            </a:pPr>
            <a:r>
              <a:rPr lang="en-US" sz="2200" b="1" u="sng" dirty="0">
                <a:solidFill>
                  <a:schemeClr val="tx1"/>
                </a:solidFill>
              </a:rPr>
              <a:t>N</a:t>
            </a:r>
            <a:r>
              <a:rPr lang="en-US" sz="2200" u="sng" dirty="0">
                <a:solidFill>
                  <a:schemeClr val="tx1"/>
                </a:solidFill>
              </a:rPr>
              <a:t>otify</a:t>
            </a:r>
            <a:r>
              <a:rPr lang="en-US" sz="2200" dirty="0">
                <a:solidFill>
                  <a:schemeClr val="tx1"/>
                </a:solidFill>
              </a:rPr>
              <a:t> Key Personnel.</a:t>
            </a:r>
            <a:r>
              <a:rPr lang="en-US" sz="2200" b="1" dirty="0">
                <a:solidFill>
                  <a:schemeClr val="tx1"/>
                </a:solidFill>
              </a:rPr>
              <a:t> </a:t>
            </a:r>
            <a:r>
              <a:rPr lang="en-US" sz="2200" dirty="0" smtClean="0">
                <a:solidFill>
                  <a:schemeClr val="tx1"/>
                </a:solidFill>
              </a:rPr>
              <a:t>(Communicate)</a:t>
            </a:r>
            <a:endParaRPr lang="en-US" sz="2200" dirty="0">
              <a:solidFill>
                <a:schemeClr val="tx1"/>
              </a:solidFill>
            </a:endParaRPr>
          </a:p>
          <a:p>
            <a:pPr>
              <a:lnSpc>
                <a:spcPct val="90000"/>
              </a:lnSpc>
              <a:buFont typeface="Wingdings" pitchFamily="2" charset="2"/>
              <a:buNone/>
            </a:pPr>
            <a:endParaRPr lang="en-US" sz="2200" b="1" dirty="0">
              <a:solidFill>
                <a:schemeClr val="tx1"/>
              </a:solidFill>
            </a:endParaRPr>
          </a:p>
          <a:p>
            <a:pPr>
              <a:lnSpc>
                <a:spcPct val="90000"/>
              </a:lnSpc>
              <a:spcBef>
                <a:spcPts val="1200"/>
              </a:spcBef>
            </a:pPr>
            <a:r>
              <a:rPr lang="en-US" sz="2200" b="1" dirty="0">
                <a:solidFill>
                  <a:schemeClr val="accent2"/>
                </a:solidFill>
              </a:rPr>
              <a:t>A</a:t>
            </a:r>
            <a:r>
              <a:rPr lang="en-US" sz="2200" dirty="0">
                <a:solidFill>
                  <a:schemeClr val="accent2"/>
                </a:solidFill>
              </a:rPr>
              <a:t>llow </a:t>
            </a:r>
            <a:r>
              <a:rPr lang="en-US" sz="2200" u="sng" dirty="0">
                <a:solidFill>
                  <a:schemeClr val="accent2"/>
                </a:solidFill>
              </a:rPr>
              <a:t>Time for Acceptance</a:t>
            </a:r>
            <a:r>
              <a:rPr lang="en-US" sz="2200" dirty="0" smtClean="0">
                <a:solidFill>
                  <a:schemeClr val="accent2"/>
                </a:solidFill>
              </a:rPr>
              <a:t>.  (Buy-In)</a:t>
            </a:r>
            <a:endParaRPr lang="en-US" sz="2200" dirty="0">
              <a:solidFill>
                <a:schemeClr val="accent2"/>
              </a:solidFill>
            </a:endParaRPr>
          </a:p>
          <a:p>
            <a:pPr>
              <a:lnSpc>
                <a:spcPct val="90000"/>
              </a:lnSpc>
              <a:spcBef>
                <a:spcPts val="1200"/>
              </a:spcBef>
            </a:pPr>
            <a:r>
              <a:rPr lang="en-US" sz="2200" b="1" dirty="0">
                <a:solidFill>
                  <a:schemeClr val="accent2"/>
                </a:solidFill>
              </a:rPr>
              <a:t>H</a:t>
            </a:r>
            <a:r>
              <a:rPr lang="en-US" sz="2200" dirty="0">
                <a:solidFill>
                  <a:schemeClr val="accent2"/>
                </a:solidFill>
              </a:rPr>
              <a:t>ead Into </a:t>
            </a:r>
            <a:r>
              <a:rPr lang="en-US" sz="2200" u="sng" dirty="0">
                <a:solidFill>
                  <a:schemeClr val="accent2"/>
                </a:solidFill>
              </a:rPr>
              <a:t>Action</a:t>
            </a:r>
            <a:r>
              <a:rPr lang="en-US" sz="2200" dirty="0" smtClean="0">
                <a:solidFill>
                  <a:schemeClr val="accent2"/>
                </a:solidFill>
              </a:rPr>
              <a:t>.  (Just-do-It)</a:t>
            </a:r>
            <a:endParaRPr lang="en-US" sz="2200" dirty="0">
              <a:solidFill>
                <a:schemeClr val="accent2"/>
              </a:solidFill>
            </a:endParaRPr>
          </a:p>
          <a:p>
            <a:pPr>
              <a:lnSpc>
                <a:spcPct val="90000"/>
              </a:lnSpc>
              <a:spcBef>
                <a:spcPts val="1200"/>
              </a:spcBef>
            </a:pPr>
            <a:r>
              <a:rPr lang="en-US" sz="2200" b="1" u="sng" dirty="0">
                <a:solidFill>
                  <a:schemeClr val="accent2"/>
                </a:solidFill>
              </a:rPr>
              <a:t>E</a:t>
            </a:r>
            <a:r>
              <a:rPr lang="en-US" sz="2200" u="sng" dirty="0">
                <a:solidFill>
                  <a:schemeClr val="accent2"/>
                </a:solidFill>
              </a:rPr>
              <a:t>xpect</a:t>
            </a:r>
            <a:r>
              <a:rPr lang="en-US" sz="2200" dirty="0">
                <a:solidFill>
                  <a:schemeClr val="accent2"/>
                </a:solidFill>
              </a:rPr>
              <a:t> Problems</a:t>
            </a:r>
            <a:r>
              <a:rPr lang="en-US" sz="2200" dirty="0" smtClean="0">
                <a:solidFill>
                  <a:schemeClr val="accent2"/>
                </a:solidFill>
              </a:rPr>
              <a:t>. (Anticipate)</a:t>
            </a:r>
            <a:endParaRPr lang="en-US" sz="2200" dirty="0">
              <a:solidFill>
                <a:schemeClr val="accent2"/>
              </a:solidFill>
            </a:endParaRPr>
          </a:p>
          <a:p>
            <a:pPr>
              <a:lnSpc>
                <a:spcPct val="90000"/>
              </a:lnSpc>
              <a:spcBef>
                <a:spcPts val="1200"/>
              </a:spcBef>
            </a:pPr>
            <a:r>
              <a:rPr lang="en-US" sz="2200" b="1" dirty="0">
                <a:solidFill>
                  <a:schemeClr val="accent2"/>
                </a:solidFill>
              </a:rPr>
              <a:t>A</a:t>
            </a:r>
            <a:r>
              <a:rPr lang="en-US" sz="2200" dirty="0">
                <a:solidFill>
                  <a:schemeClr val="accent2"/>
                </a:solidFill>
              </a:rPr>
              <a:t>lways Point to the </a:t>
            </a:r>
            <a:r>
              <a:rPr lang="en-US" sz="2200" u="sng" dirty="0">
                <a:solidFill>
                  <a:schemeClr val="accent2"/>
                </a:solidFill>
              </a:rPr>
              <a:t>Successes</a:t>
            </a:r>
            <a:r>
              <a:rPr lang="en-US" sz="2200" dirty="0" smtClean="0">
                <a:solidFill>
                  <a:schemeClr val="accent2"/>
                </a:solidFill>
              </a:rPr>
              <a:t>. (Learn)</a:t>
            </a:r>
            <a:endParaRPr lang="en-US" sz="2200" dirty="0">
              <a:solidFill>
                <a:schemeClr val="accent2"/>
              </a:solidFill>
            </a:endParaRPr>
          </a:p>
          <a:p>
            <a:pPr>
              <a:lnSpc>
                <a:spcPct val="90000"/>
              </a:lnSpc>
              <a:spcBef>
                <a:spcPts val="1200"/>
              </a:spcBef>
            </a:pPr>
            <a:r>
              <a:rPr lang="en-US" sz="2200" b="1" dirty="0">
                <a:solidFill>
                  <a:schemeClr val="accent2"/>
                </a:solidFill>
              </a:rPr>
              <a:t>D</a:t>
            </a:r>
            <a:r>
              <a:rPr lang="en-US" sz="2200" dirty="0">
                <a:solidFill>
                  <a:schemeClr val="accent2"/>
                </a:solidFill>
              </a:rPr>
              <a:t>aily Review Your Plan</a:t>
            </a:r>
            <a:r>
              <a:rPr lang="en-US" sz="2200" dirty="0" smtClean="0">
                <a:solidFill>
                  <a:schemeClr val="accent2"/>
                </a:solidFill>
              </a:rPr>
              <a:t>. (Sustain/Flex)</a:t>
            </a:r>
            <a:endParaRPr lang="en-US" sz="2200" dirty="0">
              <a:solidFill>
                <a:schemeClr val="accent2"/>
              </a:solidFill>
            </a:endParaRPr>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289269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b="1" dirty="0" smtClean="0"/>
              <a:t>L.E.A.D.  Process </a:t>
            </a:r>
            <a:endParaRPr lang="en-US" sz="2400" dirty="0"/>
          </a:p>
        </p:txBody>
      </p:sp>
      <p:sp>
        <p:nvSpPr>
          <p:cNvPr id="5" name="Content Placeholder 4"/>
          <p:cNvSpPr>
            <a:spLocks noGrp="1"/>
          </p:cNvSpPr>
          <p:nvPr>
            <p:ph idx="1"/>
          </p:nvPr>
        </p:nvSpPr>
        <p:spPr>
          <a:xfrm>
            <a:off x="304800" y="1054310"/>
            <a:ext cx="8458200" cy="5181600"/>
          </a:xfrm>
        </p:spPr>
        <p:txBody>
          <a:bodyPr/>
          <a:lstStyle/>
          <a:p>
            <a:pPr>
              <a:buNone/>
            </a:pPr>
            <a:r>
              <a:rPr lang="en-US" sz="2400" b="1" u="sng" dirty="0" smtClean="0"/>
              <a:t>Empower</a:t>
            </a:r>
            <a:r>
              <a:rPr lang="en-US" sz="2400" dirty="0" smtClean="0"/>
              <a:t> to participate … </a:t>
            </a:r>
          </a:p>
          <a:p>
            <a:pPr>
              <a:spcBef>
                <a:spcPts val="1200"/>
              </a:spcBef>
              <a:buFont typeface="Wingdings" pitchFamily="2" charset="2"/>
              <a:buChar char="ü"/>
            </a:pPr>
            <a:r>
              <a:rPr lang="en-US" sz="2400" dirty="0" smtClean="0"/>
              <a:t> </a:t>
            </a:r>
            <a:r>
              <a:rPr lang="en-US" sz="2000" dirty="0" smtClean="0"/>
              <a:t>Enable others to </a:t>
            </a:r>
            <a:r>
              <a:rPr lang="en-US" sz="2000" b="1" dirty="0" smtClean="0"/>
              <a:t>PARTICIPATE</a:t>
            </a:r>
            <a:r>
              <a:rPr lang="en-US" sz="2000" dirty="0" smtClean="0"/>
              <a:t> in decisions</a:t>
            </a:r>
          </a:p>
          <a:p>
            <a:pPr>
              <a:spcBef>
                <a:spcPts val="1200"/>
              </a:spcBef>
              <a:buFont typeface="Wingdings" pitchFamily="2" charset="2"/>
              <a:buChar char="ü"/>
            </a:pPr>
            <a:r>
              <a:rPr lang="en-US" sz="2000" dirty="0" smtClean="0"/>
              <a:t>“Authorize” team members to make decisions: </a:t>
            </a:r>
            <a:r>
              <a:rPr lang="en-US" sz="2000" b="1" dirty="0" smtClean="0"/>
              <a:t>TRUST .. </a:t>
            </a:r>
            <a:r>
              <a:rPr lang="en-US" sz="2000" dirty="0" smtClean="0"/>
              <a:t>team members become unmotivated if they can not participate in important decisions</a:t>
            </a:r>
            <a:endParaRPr lang="en-US" sz="2000" b="1" dirty="0" smtClean="0"/>
          </a:p>
          <a:p>
            <a:pPr>
              <a:spcBef>
                <a:spcPts val="1200"/>
              </a:spcBef>
              <a:buFont typeface="Wingdings" pitchFamily="2" charset="2"/>
              <a:buChar char="ü"/>
            </a:pPr>
            <a:r>
              <a:rPr lang="en-US" sz="2000" dirty="0" smtClean="0"/>
              <a:t>Ask </a:t>
            </a:r>
            <a:r>
              <a:rPr lang="en-US" sz="2000" b="1" dirty="0" smtClean="0"/>
              <a:t>QUESTIONS</a:t>
            </a:r>
            <a:r>
              <a:rPr lang="en-US" sz="2000" dirty="0" smtClean="0"/>
              <a:t> of your team. Build accountability for  action</a:t>
            </a:r>
          </a:p>
          <a:p>
            <a:pPr>
              <a:spcBef>
                <a:spcPts val="1200"/>
              </a:spcBef>
              <a:buFont typeface="Wingdings" pitchFamily="2" charset="2"/>
              <a:buChar char="ü"/>
            </a:pPr>
            <a:r>
              <a:rPr lang="en-US" sz="2000" dirty="0" smtClean="0"/>
              <a:t>Actively </a:t>
            </a:r>
            <a:r>
              <a:rPr lang="en-US" sz="2000" b="1" dirty="0" smtClean="0"/>
              <a:t>LISTEN and EMPHASIZE </a:t>
            </a:r>
            <a:r>
              <a:rPr lang="en-US" sz="2000" dirty="0" smtClean="0"/>
              <a:t>with team member to demonstrate your commitment to the team member and his/her ability to help in accomplishing the goals. </a:t>
            </a:r>
          </a:p>
          <a:p>
            <a:pPr>
              <a:spcBef>
                <a:spcPts val="1200"/>
              </a:spcBef>
              <a:buFont typeface="Wingdings" pitchFamily="2" charset="2"/>
              <a:buChar char="ü"/>
            </a:pPr>
            <a:r>
              <a:rPr lang="en-US" sz="2000" dirty="0" smtClean="0"/>
              <a:t>Maintain </a:t>
            </a:r>
            <a:r>
              <a:rPr lang="en-US" sz="2000" b="1" dirty="0" smtClean="0"/>
              <a:t>SELF-ESTEEM</a:t>
            </a:r>
            <a:r>
              <a:rPr lang="en-US" sz="2000" dirty="0" smtClean="0"/>
              <a:t> of team members: recognize and/or reward success. Demonstrate genuine appreciation for their efforts when they do something that contribute to the team goals/objectives. </a:t>
            </a:r>
          </a:p>
          <a:p>
            <a:pPr>
              <a:spcBef>
                <a:spcPts val="1200"/>
              </a:spcBef>
              <a:buFont typeface="Wingdings" pitchFamily="2" charset="2"/>
              <a:buChar char="ü"/>
            </a:pPr>
            <a:endParaRPr lang="en-US" sz="2400" b="1"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59</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537497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z="3600" b="1" dirty="0" smtClean="0"/>
              <a:t>What is Leadership?</a:t>
            </a:r>
          </a:p>
        </p:txBody>
      </p:sp>
      <p:sp>
        <p:nvSpPr>
          <p:cNvPr id="6147" name="Rectangle 3"/>
          <p:cNvSpPr>
            <a:spLocks noChangeArrowheads="1"/>
          </p:cNvSpPr>
          <p:nvPr/>
        </p:nvSpPr>
        <p:spPr bwMode="auto">
          <a:xfrm>
            <a:off x="5297822" y="2916835"/>
            <a:ext cx="3048000" cy="914400"/>
          </a:xfrm>
          <a:prstGeom prst="rect">
            <a:avLst/>
          </a:prstGeom>
          <a:noFill/>
          <a:ln>
            <a:noFill/>
          </a:ln>
          <a:effec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dirty="0" smtClean="0">
                <a:latin typeface="+mn-lt"/>
              </a:rPr>
              <a:t>Motivating people</a:t>
            </a:r>
            <a:endParaRPr lang="en-US" altLang="en-US" sz="2800" b="1" dirty="0">
              <a:latin typeface="+mn-lt"/>
            </a:endParaRPr>
          </a:p>
        </p:txBody>
      </p:sp>
      <p:sp>
        <p:nvSpPr>
          <p:cNvPr id="6148" name="Rectangle 4"/>
          <p:cNvSpPr>
            <a:spLocks noChangeArrowheads="1"/>
          </p:cNvSpPr>
          <p:nvPr/>
        </p:nvSpPr>
        <p:spPr bwMode="auto">
          <a:xfrm>
            <a:off x="5297822" y="3897801"/>
            <a:ext cx="3400552" cy="685800"/>
          </a:xfrm>
          <a:prstGeom prst="rect">
            <a:avLst/>
          </a:prstGeom>
          <a:noFill/>
          <a:ln>
            <a:noFill/>
          </a:ln>
          <a:effec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dirty="0">
                <a:latin typeface="+mn-lt"/>
              </a:rPr>
              <a:t>Influencing people</a:t>
            </a:r>
          </a:p>
        </p:txBody>
      </p:sp>
      <p:sp>
        <p:nvSpPr>
          <p:cNvPr id="6149" name="Rectangle 5"/>
          <p:cNvSpPr>
            <a:spLocks noChangeArrowheads="1"/>
          </p:cNvSpPr>
          <p:nvPr/>
        </p:nvSpPr>
        <p:spPr bwMode="auto">
          <a:xfrm>
            <a:off x="5286247" y="4640995"/>
            <a:ext cx="4690640" cy="838200"/>
          </a:xfrm>
          <a:prstGeom prst="rect">
            <a:avLst/>
          </a:prstGeom>
          <a:noFill/>
          <a:ln>
            <a:noFill/>
          </a:ln>
          <a:effec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dirty="0" smtClean="0">
                <a:latin typeface="+mn-lt"/>
              </a:rPr>
              <a:t>Commanding people</a:t>
            </a:r>
            <a:endParaRPr lang="en-US" altLang="en-US" sz="2800" b="1" dirty="0">
              <a:latin typeface="+mn-lt"/>
            </a:endParaRPr>
          </a:p>
        </p:txBody>
      </p:sp>
      <p:sp>
        <p:nvSpPr>
          <p:cNvPr id="6150" name="Rectangle 6"/>
          <p:cNvSpPr>
            <a:spLocks noChangeArrowheads="1"/>
          </p:cNvSpPr>
          <p:nvPr/>
        </p:nvSpPr>
        <p:spPr bwMode="auto">
          <a:xfrm>
            <a:off x="5359798" y="5584156"/>
            <a:ext cx="3276600" cy="685800"/>
          </a:xfrm>
          <a:prstGeom prst="rect">
            <a:avLst/>
          </a:prstGeom>
          <a:noFill/>
          <a:ln>
            <a:noFill/>
          </a:ln>
          <a:effec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dirty="0">
                <a:latin typeface="+mn-lt"/>
              </a:rPr>
              <a:t>Guiding people</a:t>
            </a:r>
          </a:p>
        </p:txBody>
      </p:sp>
      <p:sp>
        <p:nvSpPr>
          <p:cNvPr id="4" name="Rectangle 3"/>
          <p:cNvSpPr/>
          <p:nvPr/>
        </p:nvSpPr>
        <p:spPr>
          <a:xfrm>
            <a:off x="462987" y="1061800"/>
            <a:ext cx="8449519" cy="646331"/>
          </a:xfrm>
          <a:prstGeom prst="rect">
            <a:avLst/>
          </a:prstGeom>
        </p:spPr>
        <p:txBody>
          <a:bodyPr wrap="square">
            <a:spAutoFit/>
          </a:bodyPr>
          <a:lstStyle/>
          <a:p>
            <a:pPr algn="ctr"/>
            <a:r>
              <a:rPr lang="en-US" i="1" dirty="0">
                <a:solidFill>
                  <a:srgbClr val="C00000"/>
                </a:solidFill>
              </a:rPr>
              <a:t>"</a:t>
            </a:r>
            <a:r>
              <a:rPr lang="en-US" b="1" i="1" dirty="0">
                <a:solidFill>
                  <a:srgbClr val="C00000"/>
                </a:solidFill>
              </a:rPr>
              <a:t>No one can whistle a symphony. It needs  </a:t>
            </a:r>
            <a:r>
              <a:rPr lang="en-US" b="1" i="1" dirty="0" smtClean="0">
                <a:solidFill>
                  <a:srgbClr val="C00000"/>
                </a:solidFill>
              </a:rPr>
              <a:t>someone </a:t>
            </a:r>
            <a:r>
              <a:rPr lang="en-US" b="1" i="1" dirty="0">
                <a:solidFill>
                  <a:srgbClr val="C00000"/>
                </a:solidFill>
              </a:rPr>
              <a:t>to direct it; it takes a whole orchestra to play it." </a:t>
            </a:r>
            <a:r>
              <a:rPr lang="en-US" b="1" i="1" dirty="0" smtClean="0">
                <a:solidFill>
                  <a:srgbClr val="C00000"/>
                </a:solidFill>
              </a:rPr>
              <a:t> </a:t>
            </a:r>
            <a:r>
              <a:rPr lang="en-US" b="1" dirty="0" smtClean="0">
                <a:solidFill>
                  <a:srgbClr val="C00000"/>
                </a:solidFill>
              </a:rPr>
              <a:t>…. </a:t>
            </a:r>
            <a:r>
              <a:rPr lang="en-US" b="1" dirty="0">
                <a:solidFill>
                  <a:srgbClr val="C00000"/>
                </a:solidFill>
              </a:rPr>
              <a:t>H. E. Luccock</a:t>
            </a:r>
          </a:p>
        </p:txBody>
      </p:sp>
      <p:sp>
        <p:nvSpPr>
          <p:cNvPr id="5" name="Right Brace 4"/>
          <p:cNvSpPr/>
          <p:nvPr/>
        </p:nvSpPr>
        <p:spPr>
          <a:xfrm>
            <a:off x="4108997" y="3078885"/>
            <a:ext cx="590310" cy="3298785"/>
          </a:xfrm>
          <a:prstGeom prst="rightBrace">
            <a:avLst/>
          </a:prstGeom>
          <a:solidFill>
            <a:schemeClr val="bg1"/>
          </a:soli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p:cNvSpPr txBox="1"/>
          <p:nvPr/>
        </p:nvSpPr>
        <p:spPr>
          <a:xfrm>
            <a:off x="486366" y="3540203"/>
            <a:ext cx="3426592" cy="2308324"/>
          </a:xfrm>
          <a:prstGeom prst="rect">
            <a:avLst/>
          </a:prstGeom>
          <a:noFill/>
        </p:spPr>
        <p:txBody>
          <a:bodyPr wrap="square" rtlCol="0">
            <a:spAutoFit/>
          </a:bodyPr>
          <a:lstStyle/>
          <a:p>
            <a:pPr algn="ctr"/>
            <a:r>
              <a:rPr lang="en-US" sz="2400" b="1" dirty="0" smtClean="0"/>
              <a:t>Can Identify Leaders who</a:t>
            </a:r>
          </a:p>
          <a:p>
            <a:pPr algn="ctr"/>
            <a:r>
              <a:rPr lang="en-US" sz="2400" b="1" dirty="0" smtClean="0"/>
              <a:t>are examples for each of these Roles</a:t>
            </a:r>
          </a:p>
          <a:p>
            <a:pPr algn="ctr"/>
            <a:r>
              <a:rPr lang="en-US" sz="2400" b="1" dirty="0" smtClean="0"/>
              <a:t> </a:t>
            </a:r>
          </a:p>
          <a:p>
            <a:pPr algn="ctr"/>
            <a:r>
              <a:rPr lang="en-US" sz="2400" b="1" dirty="0" smtClean="0"/>
              <a:t>… It is situational</a:t>
            </a:r>
          </a:p>
        </p:txBody>
      </p:sp>
      <p:sp>
        <p:nvSpPr>
          <p:cNvPr id="9" name="Rectangle 8"/>
          <p:cNvSpPr/>
          <p:nvPr/>
        </p:nvSpPr>
        <p:spPr>
          <a:xfrm>
            <a:off x="254643" y="1946696"/>
            <a:ext cx="8571390" cy="773652"/>
          </a:xfrm>
          <a:prstGeom prst="rect">
            <a:avLst/>
          </a:prstGeom>
          <a:solidFill>
            <a:srgbClr val="00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254643" y="2010356"/>
            <a:ext cx="8571390" cy="646331"/>
          </a:xfrm>
          <a:prstGeom prst="rect">
            <a:avLst/>
          </a:prstGeom>
          <a:noFill/>
        </p:spPr>
        <p:txBody>
          <a:bodyPr wrap="square" rtlCol="0">
            <a:spAutoFit/>
          </a:bodyPr>
          <a:lstStyle/>
          <a:p>
            <a:pPr algn="ctr"/>
            <a:r>
              <a:rPr lang="en-US" b="1" dirty="0" smtClean="0">
                <a:solidFill>
                  <a:schemeClr val="bg1"/>
                </a:solidFill>
              </a:rPr>
              <a:t>At its core, Leadership is inspiring people to follow you; providing them</a:t>
            </a:r>
          </a:p>
          <a:p>
            <a:pPr algn="ctr"/>
            <a:r>
              <a:rPr lang="en-US" b="1" dirty="0" smtClean="0">
                <a:solidFill>
                  <a:schemeClr val="bg1"/>
                </a:solidFill>
              </a:rPr>
              <a:t>the opportunity to maximize their efforts;  to achieve goals and objectives </a:t>
            </a:r>
            <a:endParaRPr lang="en-US" b="1" dirty="0">
              <a:solidFill>
                <a:schemeClr val="bg1"/>
              </a:solidFill>
            </a:endParaRPr>
          </a:p>
        </p:txBody>
      </p:sp>
      <p:sp>
        <p:nvSpPr>
          <p:cNvPr id="11" name="Slide Number Placeholder 10"/>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6</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334305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6147"/>
                                        </p:tgtEl>
                                        <p:attrNameLst>
                                          <p:attrName>style.visibility</p:attrName>
                                        </p:attrNameLst>
                                      </p:cBhvr>
                                      <p:to>
                                        <p:strVal val="visible"/>
                                      </p:to>
                                    </p:set>
                                    <p:anim calcmode="lin" valueType="num">
                                      <p:cBhvr additive="base">
                                        <p:cTn id="7" dur="500"/>
                                        <p:tgtEl>
                                          <p:spTgt spid="6147"/>
                                        </p:tgtEl>
                                        <p:attrNameLst>
                                          <p:attrName>ppt_x</p:attrName>
                                        </p:attrNameLst>
                                      </p:cBhvr>
                                      <p:tavLst>
                                        <p:tav tm="0">
                                          <p:val>
                                            <p:strVal val="#ppt_x-#ppt_w*1.125000"/>
                                          </p:val>
                                        </p:tav>
                                        <p:tav tm="100000">
                                          <p:val>
                                            <p:strVal val="#ppt_x"/>
                                          </p:val>
                                        </p:tav>
                                      </p:tavLst>
                                    </p:anim>
                                    <p:animEffect transition="in" filter="wipe(right)">
                                      <p:cBhvr>
                                        <p:cTn id="8" dur="500"/>
                                        <p:tgtEl>
                                          <p:spTgt spid="6147"/>
                                        </p:tgtEl>
                                      </p:cBhvr>
                                    </p:animEffect>
                                  </p:childTnLst>
                                </p:cTn>
                              </p:par>
                            </p:childTnLst>
                          </p:cTn>
                        </p:par>
                      </p:childTnLst>
                    </p:cTn>
                  </p:par>
                  <p:par>
                    <p:cTn id="9" fill="hold">
                      <p:stCondLst>
                        <p:cond delay="indefinite"/>
                      </p:stCondLst>
                      <p:childTnLst>
                        <p:par>
                          <p:cTn id="10" fill="hold">
                            <p:stCondLst>
                              <p:cond delay="0"/>
                            </p:stCondLst>
                            <p:childTnLst>
                              <p:par>
                                <p:cTn id="11" presetID="23" presetClass="entr" presetSubtype="528" fill="hold" grpId="0" nodeType="clickEffect">
                                  <p:stCondLst>
                                    <p:cond delay="0"/>
                                  </p:stCondLst>
                                  <p:childTnLst>
                                    <p:set>
                                      <p:cBhvr>
                                        <p:cTn id="12" dur="1" fill="hold">
                                          <p:stCondLst>
                                            <p:cond delay="0"/>
                                          </p:stCondLst>
                                        </p:cTn>
                                        <p:tgtEl>
                                          <p:spTgt spid="6148"/>
                                        </p:tgtEl>
                                        <p:attrNameLst>
                                          <p:attrName>style.visibility</p:attrName>
                                        </p:attrNameLst>
                                      </p:cBhvr>
                                      <p:to>
                                        <p:strVal val="visible"/>
                                      </p:to>
                                    </p:set>
                                    <p:anim calcmode="lin" valueType="num">
                                      <p:cBhvr>
                                        <p:cTn id="13" dur="500" fill="hold"/>
                                        <p:tgtEl>
                                          <p:spTgt spid="6148"/>
                                        </p:tgtEl>
                                        <p:attrNameLst>
                                          <p:attrName>ppt_w</p:attrName>
                                        </p:attrNameLst>
                                      </p:cBhvr>
                                      <p:tavLst>
                                        <p:tav tm="0">
                                          <p:val>
                                            <p:fltVal val="0"/>
                                          </p:val>
                                        </p:tav>
                                        <p:tav tm="100000">
                                          <p:val>
                                            <p:strVal val="#ppt_w"/>
                                          </p:val>
                                        </p:tav>
                                      </p:tavLst>
                                    </p:anim>
                                    <p:anim calcmode="lin" valueType="num">
                                      <p:cBhvr>
                                        <p:cTn id="14" dur="500" fill="hold"/>
                                        <p:tgtEl>
                                          <p:spTgt spid="6148"/>
                                        </p:tgtEl>
                                        <p:attrNameLst>
                                          <p:attrName>ppt_h</p:attrName>
                                        </p:attrNameLst>
                                      </p:cBhvr>
                                      <p:tavLst>
                                        <p:tav tm="0">
                                          <p:val>
                                            <p:fltVal val="0"/>
                                          </p:val>
                                        </p:tav>
                                        <p:tav tm="100000">
                                          <p:val>
                                            <p:strVal val="#ppt_h"/>
                                          </p:val>
                                        </p:tav>
                                      </p:tavLst>
                                    </p:anim>
                                    <p:anim calcmode="lin" valueType="num">
                                      <p:cBhvr>
                                        <p:cTn id="15" dur="500" fill="hold"/>
                                        <p:tgtEl>
                                          <p:spTgt spid="6148"/>
                                        </p:tgtEl>
                                        <p:attrNameLst>
                                          <p:attrName>ppt_x</p:attrName>
                                        </p:attrNameLst>
                                      </p:cBhvr>
                                      <p:tavLst>
                                        <p:tav tm="0">
                                          <p:val>
                                            <p:fltVal val="0.5"/>
                                          </p:val>
                                        </p:tav>
                                        <p:tav tm="100000">
                                          <p:val>
                                            <p:strVal val="#ppt_x"/>
                                          </p:val>
                                        </p:tav>
                                      </p:tavLst>
                                    </p:anim>
                                    <p:anim calcmode="lin" valueType="num">
                                      <p:cBhvr>
                                        <p:cTn id="16" dur="500" fill="hold"/>
                                        <p:tgtEl>
                                          <p:spTgt spid="6148"/>
                                        </p:tgtEl>
                                        <p:attrNameLst>
                                          <p:attrName>ppt_y</p:attrName>
                                        </p:attrNameLst>
                                      </p:cBhvr>
                                      <p:tavLst>
                                        <p:tav tm="0">
                                          <p:val>
                                            <p:fltVal val="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6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50"/>
                                        </p:tgtEl>
                                        <p:attrNameLst>
                                          <p:attrName>style.visibility</p:attrName>
                                        </p:attrNameLst>
                                      </p:cBhvr>
                                      <p:to>
                                        <p:strVal val="visible"/>
                                      </p:to>
                                    </p:set>
                                    <p:anim calcmode="lin" valueType="num">
                                      <p:cBhvr additive="base">
                                        <p:cTn id="25" dur="500" fill="hold"/>
                                        <p:tgtEl>
                                          <p:spTgt spid="6150"/>
                                        </p:tgtEl>
                                        <p:attrNameLst>
                                          <p:attrName>ppt_x</p:attrName>
                                        </p:attrNameLst>
                                      </p:cBhvr>
                                      <p:tavLst>
                                        <p:tav tm="0">
                                          <p:val>
                                            <p:strVal val="#ppt_x"/>
                                          </p:val>
                                        </p:tav>
                                        <p:tav tm="100000">
                                          <p:val>
                                            <p:strVal val="#ppt_x"/>
                                          </p:val>
                                        </p:tav>
                                      </p:tavLst>
                                    </p:anim>
                                    <p:anim calcmode="lin" valueType="num">
                                      <p:cBhvr additive="base">
                                        <p:cTn id="26" dur="500" fill="hold"/>
                                        <p:tgtEl>
                                          <p:spTgt spid="61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p:bldP spid="6148" grpId="0"/>
      <p:bldP spid="6149" grpId="0"/>
      <p:bldP spid="6150"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228600"/>
            <a:ext cx="8458200" cy="610849"/>
          </a:xfrm>
        </p:spPr>
        <p:txBody>
          <a:bodyPr/>
          <a:lstStyle/>
          <a:p>
            <a:r>
              <a:rPr lang="en-US" sz="2400" b="1" dirty="0" smtClean="0"/>
              <a:t>L.E.A.D.  Process </a:t>
            </a:r>
            <a:endParaRPr lang="en-US" sz="2400" b="1" dirty="0"/>
          </a:p>
        </p:txBody>
      </p:sp>
      <p:sp>
        <p:nvSpPr>
          <p:cNvPr id="5" name="Content Placeholder 4"/>
          <p:cNvSpPr>
            <a:spLocks noGrp="1"/>
          </p:cNvSpPr>
          <p:nvPr>
            <p:ph idx="1"/>
          </p:nvPr>
        </p:nvSpPr>
        <p:spPr>
          <a:xfrm>
            <a:off x="291152" y="996809"/>
            <a:ext cx="8657976" cy="5181600"/>
          </a:xfrm>
        </p:spPr>
        <p:txBody>
          <a:bodyPr/>
          <a:lstStyle/>
          <a:p>
            <a:pPr>
              <a:buNone/>
            </a:pPr>
            <a:r>
              <a:rPr lang="en-US" sz="2400" b="1" u="sng" dirty="0" smtClean="0"/>
              <a:t>Aim</a:t>
            </a:r>
            <a:r>
              <a:rPr lang="en-US" sz="2400" dirty="0" smtClean="0"/>
              <a:t> for consensus  … </a:t>
            </a:r>
            <a:r>
              <a:rPr lang="en-US" sz="2000" dirty="0" smtClean="0"/>
              <a:t>by asking input prior to decision making.</a:t>
            </a:r>
          </a:p>
          <a:p>
            <a:pPr>
              <a:spcBef>
                <a:spcPts val="600"/>
              </a:spcBef>
              <a:buFont typeface="Wingdings" pitchFamily="2" charset="2"/>
              <a:buChar char="ü"/>
            </a:pPr>
            <a:r>
              <a:rPr lang="en-US" sz="2000" dirty="0" smtClean="0"/>
              <a:t>Ask questions, seek ideas and/or suggestions, leverage expertise of the team member. </a:t>
            </a:r>
          </a:p>
          <a:p>
            <a:pPr>
              <a:spcBef>
                <a:spcPts val="600"/>
              </a:spcBef>
              <a:buFont typeface="Wingdings" pitchFamily="2" charset="2"/>
              <a:buChar char="ü"/>
            </a:pPr>
            <a:r>
              <a:rPr lang="en-US" sz="2000" dirty="0" smtClean="0"/>
              <a:t>Help people move toward </a:t>
            </a:r>
            <a:r>
              <a:rPr lang="en-US" sz="2000" b="1" dirty="0" smtClean="0"/>
              <a:t>GENERAL AGREEMENT</a:t>
            </a:r>
            <a:r>
              <a:rPr lang="en-US" sz="2000" dirty="0" smtClean="0"/>
              <a:t>. Use the consensus process: </a:t>
            </a:r>
          </a:p>
          <a:p>
            <a:pPr lvl="1">
              <a:spcBef>
                <a:spcPts val="600"/>
              </a:spcBef>
              <a:buFont typeface="Arial" pitchFamily="34" charset="0"/>
              <a:buChar char="•"/>
            </a:pPr>
            <a:r>
              <a:rPr lang="en-US" dirty="0" smtClean="0"/>
              <a:t>State the issue, question, problem and the response needed</a:t>
            </a:r>
          </a:p>
          <a:p>
            <a:pPr lvl="1">
              <a:spcBef>
                <a:spcPts val="600"/>
              </a:spcBef>
              <a:buFont typeface="Arial" pitchFamily="34" charset="0"/>
              <a:buChar char="•"/>
            </a:pPr>
            <a:r>
              <a:rPr lang="en-US" dirty="0" smtClean="0"/>
              <a:t>Determine the different positions </a:t>
            </a:r>
          </a:p>
          <a:p>
            <a:pPr lvl="1">
              <a:spcBef>
                <a:spcPts val="600"/>
              </a:spcBef>
              <a:buFont typeface="Arial" pitchFamily="34" charset="0"/>
              <a:buChar char="•"/>
            </a:pPr>
            <a:r>
              <a:rPr lang="en-US" dirty="0" smtClean="0"/>
              <a:t>Distill the specific points of disagreement or conflict</a:t>
            </a:r>
          </a:p>
          <a:p>
            <a:pPr lvl="1">
              <a:spcBef>
                <a:spcPts val="600"/>
              </a:spcBef>
              <a:buFont typeface="Arial" pitchFamily="34" charset="0"/>
              <a:buChar char="•"/>
            </a:pPr>
            <a:r>
              <a:rPr lang="en-US" dirty="0" smtClean="0"/>
              <a:t>Ensure full understanding of the issues</a:t>
            </a:r>
          </a:p>
          <a:p>
            <a:pPr lvl="1">
              <a:spcBef>
                <a:spcPts val="600"/>
              </a:spcBef>
              <a:buFont typeface="Arial" pitchFamily="34" charset="0"/>
              <a:buChar char="•"/>
            </a:pPr>
            <a:r>
              <a:rPr lang="en-US" dirty="0" smtClean="0"/>
              <a:t>Provide opportunity for all to have their say without criticism</a:t>
            </a:r>
          </a:p>
          <a:p>
            <a:pPr lvl="1">
              <a:spcBef>
                <a:spcPts val="600"/>
              </a:spcBef>
              <a:buFont typeface="Arial" pitchFamily="34" charset="0"/>
              <a:buChar char="•"/>
            </a:pPr>
            <a:r>
              <a:rPr lang="en-US" dirty="0" smtClean="0"/>
              <a:t>Identify points that are the similar, combine and solicit for agreement</a:t>
            </a:r>
          </a:p>
          <a:p>
            <a:pPr>
              <a:spcBef>
                <a:spcPts val="1200"/>
              </a:spcBef>
              <a:buFont typeface="Wingdings" pitchFamily="2" charset="2"/>
              <a:buChar char="ü"/>
            </a:pPr>
            <a:r>
              <a:rPr lang="en-US" sz="2000" dirty="0" smtClean="0"/>
              <a:t>Expect </a:t>
            </a:r>
            <a:r>
              <a:rPr lang="en-US" sz="2000" b="1" dirty="0" smtClean="0"/>
              <a:t>CONFLICT; </a:t>
            </a:r>
            <a:r>
              <a:rPr lang="en-US" sz="2000" dirty="0" smtClean="0"/>
              <a:t>Drive for Constructive Conflict (know personalities) </a:t>
            </a:r>
          </a:p>
          <a:p>
            <a:pPr>
              <a:spcBef>
                <a:spcPts val="1200"/>
              </a:spcBef>
              <a:buFont typeface="Wingdings" pitchFamily="2" charset="2"/>
              <a:buChar char="ü"/>
            </a:pPr>
            <a:r>
              <a:rPr lang="en-US" sz="2000" b="1" dirty="0" smtClean="0"/>
              <a:t>UNDERSTAND</a:t>
            </a:r>
            <a:r>
              <a:rPr lang="en-US" sz="2000" dirty="0" smtClean="0"/>
              <a:t> team members personalities, roles and how to deal  with behaviors</a:t>
            </a:r>
          </a:p>
          <a:p>
            <a:pPr>
              <a:spcBef>
                <a:spcPts val="1200"/>
              </a:spcBef>
              <a:buFont typeface="Wingdings" pitchFamily="2" charset="2"/>
              <a:buChar char="ü"/>
            </a:pPr>
            <a:r>
              <a:rPr lang="en-US" sz="2000" dirty="0" smtClean="0"/>
              <a:t>Once Consensus is agreed to  … </a:t>
            </a:r>
            <a:r>
              <a:rPr lang="en-US" sz="2000" b="1" dirty="0" smtClean="0"/>
              <a:t>EMPOWER </a:t>
            </a:r>
            <a:r>
              <a:rPr lang="en-US" sz="2000" dirty="0" smtClean="0"/>
              <a:t>team </a:t>
            </a:r>
            <a:r>
              <a:rPr lang="en-US" sz="2000" b="1" dirty="0" smtClean="0"/>
              <a:t>TO ACT </a:t>
            </a:r>
            <a:r>
              <a:rPr lang="en-US" sz="2000" dirty="0" smtClean="0"/>
              <a:t>on decisions. </a:t>
            </a:r>
          </a:p>
          <a:p>
            <a:pPr>
              <a:spcBef>
                <a:spcPts val="600"/>
              </a:spcBef>
              <a:buFont typeface="Wingdings" pitchFamily="2" charset="2"/>
              <a:buChar char="ü"/>
            </a:pPr>
            <a:endParaRPr lang="en-US" sz="2000" dirty="0" smtClean="0"/>
          </a:p>
          <a:p>
            <a:pPr>
              <a:spcBef>
                <a:spcPts val="600"/>
              </a:spcBef>
              <a:buFont typeface="Wingdings" pitchFamily="2" charset="2"/>
              <a:buChar char="ü"/>
            </a:pPr>
            <a:endParaRPr lang="en-US" dirty="0" smtClean="0"/>
          </a:p>
          <a:p>
            <a:pPr lvl="1">
              <a:spcBef>
                <a:spcPts val="600"/>
              </a:spcBef>
              <a:buFont typeface="Arial" pitchFamily="34" charset="0"/>
              <a:buChar char="•"/>
            </a:pPr>
            <a:endParaRPr lang="en-US" dirty="0" smtClean="0"/>
          </a:p>
          <a:p>
            <a:pPr>
              <a:spcBef>
                <a:spcPts val="1200"/>
              </a:spcBef>
              <a:buFont typeface="Wingdings" pitchFamily="2" charset="2"/>
              <a:buChar char="ü"/>
            </a:pPr>
            <a:endParaRPr lang="en-US" sz="2400" b="1"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60</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5204244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228600"/>
            <a:ext cx="8458200" cy="565879"/>
          </a:xfrm>
        </p:spPr>
        <p:txBody>
          <a:bodyPr/>
          <a:lstStyle/>
          <a:p>
            <a:r>
              <a:rPr lang="en-US" b="1" dirty="0" smtClean="0"/>
              <a:t>L.E.A.D. Process </a:t>
            </a:r>
            <a:endParaRPr lang="en-US" b="1" dirty="0"/>
          </a:p>
        </p:txBody>
      </p:sp>
      <p:sp>
        <p:nvSpPr>
          <p:cNvPr id="5" name="Content Placeholder 4"/>
          <p:cNvSpPr>
            <a:spLocks noGrp="1"/>
          </p:cNvSpPr>
          <p:nvPr>
            <p:ph idx="1"/>
          </p:nvPr>
        </p:nvSpPr>
        <p:spPr>
          <a:xfrm>
            <a:off x="318447" y="1069075"/>
            <a:ext cx="8570719" cy="5181600"/>
          </a:xfrm>
        </p:spPr>
        <p:txBody>
          <a:bodyPr/>
          <a:lstStyle/>
          <a:p>
            <a:pPr>
              <a:spcBef>
                <a:spcPts val="0"/>
              </a:spcBef>
              <a:buNone/>
            </a:pPr>
            <a:r>
              <a:rPr lang="en-US" sz="2400" b="1" u="sng" dirty="0" smtClean="0"/>
              <a:t>Direct</a:t>
            </a:r>
            <a:r>
              <a:rPr lang="en-US" sz="2400" dirty="0" smtClean="0"/>
              <a:t> the process … </a:t>
            </a:r>
          </a:p>
          <a:p>
            <a:pPr>
              <a:spcBef>
                <a:spcPts val="0"/>
              </a:spcBef>
              <a:buNone/>
            </a:pPr>
            <a:endParaRPr lang="en-US" sz="2400" dirty="0" smtClean="0"/>
          </a:p>
          <a:p>
            <a:pPr>
              <a:spcBef>
                <a:spcPts val="0"/>
              </a:spcBef>
              <a:buFont typeface="Wingdings" pitchFamily="2" charset="2"/>
              <a:buChar char="ü"/>
            </a:pPr>
            <a:r>
              <a:rPr lang="en-US" sz="2000" b="1" dirty="0" smtClean="0"/>
              <a:t>CONDUCT</a:t>
            </a:r>
            <a:r>
              <a:rPr lang="en-US" sz="2000" dirty="0" smtClean="0"/>
              <a:t> effective meetings</a:t>
            </a:r>
          </a:p>
          <a:p>
            <a:pPr lvl="1">
              <a:spcBef>
                <a:spcPts val="0"/>
              </a:spcBef>
              <a:buFont typeface="Arial" pitchFamily="34" charset="0"/>
              <a:buChar char="•"/>
            </a:pPr>
            <a:r>
              <a:rPr lang="en-US" dirty="0" smtClean="0"/>
              <a:t>Agendas, Minutes, Evaluate meeting tasks, “100 Mile Rule” </a:t>
            </a:r>
            <a:r>
              <a:rPr lang="en-US" sz="2200" dirty="0" smtClean="0"/>
              <a:t> </a:t>
            </a:r>
          </a:p>
          <a:p>
            <a:pPr>
              <a:spcBef>
                <a:spcPts val="1200"/>
              </a:spcBef>
              <a:buFont typeface="Wingdings" pitchFamily="2" charset="2"/>
              <a:buChar char="ü"/>
            </a:pPr>
            <a:r>
              <a:rPr lang="en-US" sz="2000" dirty="0" smtClean="0"/>
              <a:t>Give </a:t>
            </a:r>
            <a:r>
              <a:rPr lang="en-US" sz="2000" b="1" dirty="0" smtClean="0"/>
              <a:t>CLEAR </a:t>
            </a:r>
            <a:r>
              <a:rPr lang="en-US" sz="2000" dirty="0" smtClean="0"/>
              <a:t>direction; be directive (without a command and control mode”) to keep the project on track; ask for and confirm understanding. Drive accountability for action. </a:t>
            </a:r>
          </a:p>
          <a:p>
            <a:pPr>
              <a:spcBef>
                <a:spcPts val="1200"/>
              </a:spcBef>
              <a:buFont typeface="Wingdings" pitchFamily="2" charset="2"/>
              <a:buChar char="ü"/>
            </a:pPr>
            <a:r>
              <a:rPr lang="en-US" sz="2000" dirty="0" smtClean="0"/>
              <a:t>Measure </a:t>
            </a:r>
            <a:r>
              <a:rPr lang="en-US" sz="2000" b="1" dirty="0" smtClean="0"/>
              <a:t>PERFORMANCE</a:t>
            </a:r>
            <a:r>
              <a:rPr lang="en-US" sz="2000" dirty="0" smtClean="0"/>
              <a:t> of the team – accomplishment of milestones </a:t>
            </a:r>
          </a:p>
          <a:p>
            <a:pPr>
              <a:spcBef>
                <a:spcPts val="1200"/>
              </a:spcBef>
              <a:buFont typeface="Wingdings" pitchFamily="2" charset="2"/>
              <a:buChar char="ü"/>
            </a:pPr>
            <a:r>
              <a:rPr lang="en-US" sz="2000" b="1" dirty="0" smtClean="0"/>
              <a:t>INTREVENE </a:t>
            </a:r>
            <a:r>
              <a:rPr lang="en-US" sz="2000" dirty="0" smtClean="0"/>
              <a:t>where necessary to keep team on track</a:t>
            </a:r>
          </a:p>
          <a:p>
            <a:pPr>
              <a:spcBef>
                <a:spcPts val="1200"/>
              </a:spcBef>
              <a:buFont typeface="Wingdings" pitchFamily="2" charset="2"/>
              <a:buChar char="ü"/>
            </a:pPr>
            <a:r>
              <a:rPr lang="en-US" sz="2000" dirty="0" smtClean="0"/>
              <a:t>Continue to </a:t>
            </a:r>
            <a:r>
              <a:rPr lang="en-US" sz="2000" b="1" dirty="0" smtClean="0"/>
              <a:t>ALIGN</a:t>
            </a:r>
            <a:r>
              <a:rPr lang="en-US" sz="2000" dirty="0" smtClean="0"/>
              <a:t> all activities to the goals; reinforce actions tied to goals </a:t>
            </a:r>
          </a:p>
          <a:p>
            <a:pPr marL="0" indent="0">
              <a:spcBef>
                <a:spcPts val="1200"/>
              </a:spcBef>
              <a:buNone/>
            </a:pPr>
            <a:endParaRPr lang="en-US" sz="2400" b="1"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61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24721212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b="1" dirty="0" smtClean="0"/>
              <a:t>Leadership Essentials </a:t>
            </a:r>
            <a:endParaRPr lang="en-US" sz="2800" b="1" dirty="0"/>
          </a:p>
        </p:txBody>
      </p:sp>
      <p:sp>
        <p:nvSpPr>
          <p:cNvPr id="5" name="Content Placeholder 4"/>
          <p:cNvSpPr>
            <a:spLocks noGrp="1"/>
          </p:cNvSpPr>
          <p:nvPr>
            <p:ph idx="1"/>
          </p:nvPr>
        </p:nvSpPr>
        <p:spPr>
          <a:xfrm>
            <a:off x="318448" y="1069075"/>
            <a:ext cx="8458200" cy="5181600"/>
          </a:xfrm>
        </p:spPr>
        <p:txBody>
          <a:bodyPr/>
          <a:lstStyle/>
          <a:p>
            <a:pPr>
              <a:spcBef>
                <a:spcPts val="0"/>
              </a:spcBef>
              <a:buNone/>
            </a:pPr>
            <a:r>
              <a:rPr lang="en-US" b="1" dirty="0" smtClean="0"/>
              <a:t>LEADER CHECKLIST</a:t>
            </a:r>
          </a:p>
          <a:p>
            <a:pPr>
              <a:spcBef>
                <a:spcPts val="0"/>
              </a:spcBef>
              <a:buNone/>
            </a:pPr>
            <a:endParaRPr lang="en-US" b="1" dirty="0" smtClean="0"/>
          </a:p>
          <a:p>
            <a:pPr>
              <a:spcBef>
                <a:spcPts val="0"/>
              </a:spcBef>
              <a:buNone/>
            </a:pPr>
            <a:endParaRPr lang="en-US" b="1" dirty="0"/>
          </a:p>
        </p:txBody>
      </p:sp>
      <p:graphicFrame>
        <p:nvGraphicFramePr>
          <p:cNvPr id="6" name="Table 5"/>
          <p:cNvGraphicFramePr>
            <a:graphicFrameLocks noGrp="1"/>
          </p:cNvGraphicFramePr>
          <p:nvPr>
            <p:extLst/>
          </p:nvPr>
        </p:nvGraphicFramePr>
        <p:xfrm>
          <a:off x="1237397" y="1629013"/>
          <a:ext cx="6096000" cy="4445000"/>
        </p:xfrm>
        <a:graphic>
          <a:graphicData uri="http://schemas.openxmlformats.org/drawingml/2006/table">
            <a:tbl>
              <a:tblPr firstRow="1" bandRow="1">
                <a:tableStyleId>{5C22544A-7EE6-4342-B048-85BDC9FD1C3A}</a:tableStyleId>
              </a:tblPr>
              <a:tblGrid>
                <a:gridCol w="4863153"/>
                <a:gridCol w="1232847"/>
              </a:tblGrid>
              <a:tr h="370840">
                <a:tc>
                  <a:txBody>
                    <a:bodyPr/>
                    <a:lstStyle/>
                    <a:p>
                      <a:r>
                        <a:rPr lang="en-US" dirty="0" smtClean="0">
                          <a:solidFill>
                            <a:schemeClr val="accent2"/>
                          </a:solidFill>
                        </a:rPr>
                        <a:t>Actions</a:t>
                      </a:r>
                      <a:endParaRPr lang="en-US" dirty="0">
                        <a:solidFill>
                          <a:schemeClr val="accent2"/>
                        </a:solidFill>
                      </a:endParaRPr>
                    </a:p>
                  </a:txBody>
                  <a:tcPr/>
                </a:tc>
                <a:tc>
                  <a:txBody>
                    <a:bodyPr/>
                    <a:lstStyle/>
                    <a:p>
                      <a:r>
                        <a:rPr lang="en-US" dirty="0" smtClean="0">
                          <a:solidFill>
                            <a:schemeClr val="accent2"/>
                          </a:solidFill>
                        </a:rPr>
                        <a:t>Status</a:t>
                      </a:r>
                      <a:r>
                        <a:rPr lang="en-US" baseline="0" dirty="0" smtClean="0">
                          <a:solidFill>
                            <a:schemeClr val="accent2"/>
                          </a:solidFill>
                        </a:rPr>
                        <a:t> </a:t>
                      </a:r>
                      <a:endParaRPr lang="en-US" dirty="0">
                        <a:solidFill>
                          <a:schemeClr val="accent2"/>
                        </a:solidFill>
                      </a:endParaRPr>
                    </a:p>
                  </a:txBody>
                  <a:tcPr/>
                </a:tc>
              </a:tr>
              <a:tr h="370840">
                <a:tc>
                  <a:txBody>
                    <a:bodyPr/>
                    <a:lstStyle/>
                    <a:p>
                      <a:r>
                        <a:rPr lang="en-US" dirty="0" smtClean="0"/>
                        <a:t>Set direction</a:t>
                      </a:r>
                      <a:r>
                        <a:rPr lang="en-US" baseline="0" dirty="0" smtClean="0"/>
                        <a:t> and focus of the team </a:t>
                      </a:r>
                      <a:endParaRPr lang="en-US" dirty="0"/>
                    </a:p>
                  </a:txBody>
                  <a:tcPr/>
                </a:tc>
                <a:tc>
                  <a:txBody>
                    <a:bodyPr/>
                    <a:lstStyle/>
                    <a:p>
                      <a:endParaRPr lang="en-US" dirty="0"/>
                    </a:p>
                  </a:txBody>
                  <a:tcPr/>
                </a:tc>
              </a:tr>
              <a:tr h="370840">
                <a:tc>
                  <a:txBody>
                    <a:bodyPr/>
                    <a:lstStyle/>
                    <a:p>
                      <a:r>
                        <a:rPr lang="en-US" dirty="0" smtClean="0"/>
                        <a:t>Establish</a:t>
                      </a:r>
                      <a:r>
                        <a:rPr lang="en-US" baseline="0" dirty="0" smtClean="0"/>
                        <a:t> positive environment</a:t>
                      </a:r>
                      <a:endParaRPr lang="en-US" dirty="0"/>
                    </a:p>
                  </a:txBody>
                  <a:tcPr/>
                </a:tc>
                <a:tc>
                  <a:txBody>
                    <a:bodyPr/>
                    <a:lstStyle/>
                    <a:p>
                      <a:endParaRPr lang="en-US" dirty="0"/>
                    </a:p>
                  </a:txBody>
                  <a:tcPr/>
                </a:tc>
              </a:tr>
              <a:tr h="370840">
                <a:tc>
                  <a:txBody>
                    <a:bodyPr/>
                    <a:lstStyle/>
                    <a:p>
                      <a:r>
                        <a:rPr lang="en-US" dirty="0" smtClean="0"/>
                        <a:t>Gain buy-in from</a:t>
                      </a:r>
                      <a:r>
                        <a:rPr lang="en-US" baseline="0" dirty="0" smtClean="0"/>
                        <a:t> all team members</a:t>
                      </a:r>
                      <a:endParaRPr lang="en-US" dirty="0"/>
                    </a:p>
                  </a:txBody>
                  <a:tcPr/>
                </a:tc>
                <a:tc>
                  <a:txBody>
                    <a:bodyPr/>
                    <a:lstStyle/>
                    <a:p>
                      <a:endParaRPr lang="en-US" dirty="0"/>
                    </a:p>
                  </a:txBody>
                  <a:tcPr/>
                </a:tc>
              </a:tr>
              <a:tr h="370840">
                <a:tc>
                  <a:txBody>
                    <a:bodyPr/>
                    <a:lstStyle/>
                    <a:p>
                      <a:r>
                        <a:rPr lang="en-US" dirty="0" smtClean="0"/>
                        <a:t>Encourage and ensure participation from</a:t>
                      </a:r>
                      <a:r>
                        <a:rPr lang="en-US" baseline="0" dirty="0" smtClean="0"/>
                        <a:t> all</a:t>
                      </a:r>
                      <a:endParaRPr lang="en-US" dirty="0"/>
                    </a:p>
                  </a:txBody>
                  <a:tcPr/>
                </a:tc>
                <a:tc>
                  <a:txBody>
                    <a:bodyPr/>
                    <a:lstStyle/>
                    <a:p>
                      <a:endParaRPr lang="en-US" dirty="0"/>
                    </a:p>
                  </a:txBody>
                  <a:tcPr/>
                </a:tc>
              </a:tr>
              <a:tr h="370840">
                <a:tc>
                  <a:txBody>
                    <a:bodyPr/>
                    <a:lstStyle/>
                    <a:p>
                      <a:r>
                        <a:rPr lang="en-US" dirty="0" smtClean="0"/>
                        <a:t>Coordinate Resources</a:t>
                      </a:r>
                      <a:endParaRPr lang="en-US" dirty="0"/>
                    </a:p>
                  </a:txBody>
                  <a:tcPr/>
                </a:tc>
                <a:tc>
                  <a:txBody>
                    <a:bodyPr/>
                    <a:lstStyle/>
                    <a:p>
                      <a:endParaRPr lang="en-US" dirty="0"/>
                    </a:p>
                  </a:txBody>
                  <a:tcPr/>
                </a:tc>
              </a:tr>
              <a:tr h="370840">
                <a:tc>
                  <a:txBody>
                    <a:bodyPr/>
                    <a:lstStyle/>
                    <a:p>
                      <a:r>
                        <a:rPr lang="en-US" dirty="0" smtClean="0"/>
                        <a:t>Develop a Change</a:t>
                      </a:r>
                      <a:r>
                        <a:rPr lang="en-US" baseline="0" dirty="0" smtClean="0"/>
                        <a:t> Management Plan</a:t>
                      </a:r>
                      <a:endParaRPr lang="en-US" dirty="0"/>
                    </a:p>
                  </a:txBody>
                  <a:tcPr/>
                </a:tc>
                <a:tc>
                  <a:txBody>
                    <a:bodyPr/>
                    <a:lstStyle/>
                    <a:p>
                      <a:endParaRPr lang="en-US" dirty="0"/>
                    </a:p>
                  </a:txBody>
                  <a:tcPr/>
                </a:tc>
              </a:tr>
              <a:tr h="370840">
                <a:tc>
                  <a:txBody>
                    <a:bodyPr/>
                    <a:lstStyle/>
                    <a:p>
                      <a:r>
                        <a:rPr lang="en-US" dirty="0" smtClean="0"/>
                        <a:t>Encourage creativity</a:t>
                      </a:r>
                      <a:r>
                        <a:rPr lang="en-US" baseline="0" dirty="0" smtClean="0"/>
                        <a:t> </a:t>
                      </a:r>
                      <a:endParaRPr lang="en-US" dirty="0"/>
                    </a:p>
                  </a:txBody>
                  <a:tcPr/>
                </a:tc>
                <a:tc>
                  <a:txBody>
                    <a:bodyPr/>
                    <a:lstStyle/>
                    <a:p>
                      <a:endParaRPr lang="en-US" dirty="0"/>
                    </a:p>
                  </a:txBody>
                  <a:tcPr/>
                </a:tc>
              </a:tr>
              <a:tr h="370840">
                <a:tc>
                  <a:txBody>
                    <a:bodyPr/>
                    <a:lstStyle/>
                    <a:p>
                      <a:r>
                        <a:rPr lang="en-US" dirty="0" smtClean="0"/>
                        <a:t>Manage conflict as soon as it happens</a:t>
                      </a:r>
                      <a:endParaRPr lang="en-US" dirty="0"/>
                    </a:p>
                  </a:txBody>
                  <a:tcPr/>
                </a:tc>
                <a:tc>
                  <a:txBody>
                    <a:bodyPr/>
                    <a:lstStyle/>
                    <a:p>
                      <a:endParaRPr lang="en-US" dirty="0"/>
                    </a:p>
                  </a:txBody>
                  <a:tcPr/>
                </a:tc>
              </a:tr>
              <a:tr h="370840">
                <a:tc>
                  <a:txBody>
                    <a:bodyPr/>
                    <a:lstStyle/>
                    <a:p>
                      <a:r>
                        <a:rPr lang="en-US" dirty="0" smtClean="0"/>
                        <a:t>Provide regular feedback,</a:t>
                      </a:r>
                      <a:r>
                        <a:rPr lang="en-US" baseline="0" dirty="0" smtClean="0"/>
                        <a:t> listen, adjust</a:t>
                      </a:r>
                      <a:endParaRPr lang="en-US" dirty="0"/>
                    </a:p>
                  </a:txBody>
                  <a:tcPr/>
                </a:tc>
                <a:tc>
                  <a:txBody>
                    <a:bodyPr/>
                    <a:lstStyle/>
                    <a:p>
                      <a:endParaRPr lang="en-US" dirty="0"/>
                    </a:p>
                  </a:txBody>
                  <a:tcPr/>
                </a:tc>
              </a:tr>
              <a:tr h="0">
                <a:tc>
                  <a:txBody>
                    <a:bodyPr/>
                    <a:lstStyle/>
                    <a:p>
                      <a:r>
                        <a:rPr lang="en-US" dirty="0" smtClean="0"/>
                        <a:t>Celebrate</a:t>
                      </a:r>
                      <a:r>
                        <a:rPr lang="en-US" baseline="0" dirty="0" smtClean="0"/>
                        <a:t> success</a:t>
                      </a:r>
                      <a:endParaRPr lang="en-US" dirty="0"/>
                    </a:p>
                  </a:txBody>
                  <a:tcPr/>
                </a:tc>
                <a:tc>
                  <a:txBody>
                    <a:bodyPr/>
                    <a:lstStyle/>
                    <a:p>
                      <a:endParaRPr lang="en-US" dirty="0"/>
                    </a:p>
                  </a:txBody>
                  <a:tcPr/>
                </a:tc>
              </a:tr>
              <a:tr h="370840">
                <a:tc>
                  <a:txBody>
                    <a:bodyPr/>
                    <a:lstStyle/>
                    <a:p>
                      <a:r>
                        <a:rPr lang="en-US" dirty="0" smtClean="0"/>
                        <a:t>Document</a:t>
                      </a:r>
                      <a:r>
                        <a:rPr lang="en-US" baseline="0" dirty="0" smtClean="0"/>
                        <a:t> success and lessons learned</a:t>
                      </a:r>
                      <a:endParaRPr lang="en-US" dirty="0"/>
                    </a:p>
                  </a:txBody>
                  <a:tcPr/>
                </a:tc>
                <a:tc>
                  <a:txBody>
                    <a:bodyPr/>
                    <a:lstStyle/>
                    <a:p>
                      <a:endParaRPr lang="en-US" dirty="0"/>
                    </a:p>
                  </a:txBody>
                  <a:tcPr/>
                </a:tc>
              </a:tr>
            </a:tbl>
          </a:graphicData>
        </a:graphic>
      </p:graphicFrame>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62</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30019170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b="1" dirty="0" smtClean="0"/>
              <a:t>Leadership Model</a:t>
            </a:r>
            <a:endParaRPr lang="en-US" sz="2400" b="1" dirty="0"/>
          </a:p>
        </p:txBody>
      </p:sp>
      <p:sp>
        <p:nvSpPr>
          <p:cNvPr id="5" name="Content Placeholder 4"/>
          <p:cNvSpPr>
            <a:spLocks noGrp="1"/>
          </p:cNvSpPr>
          <p:nvPr>
            <p:ph idx="1"/>
          </p:nvPr>
        </p:nvSpPr>
        <p:spPr>
          <a:xfrm>
            <a:off x="378236" y="1051491"/>
            <a:ext cx="8458200" cy="5181600"/>
          </a:xfrm>
        </p:spPr>
        <p:txBody>
          <a:bodyPr/>
          <a:lstStyle/>
          <a:p>
            <a:pPr>
              <a:spcBef>
                <a:spcPts val="0"/>
              </a:spcBef>
              <a:buNone/>
            </a:pPr>
            <a:r>
              <a:rPr lang="en-US" sz="2000" b="1" dirty="0" smtClean="0"/>
              <a:t>Closing Comments</a:t>
            </a:r>
          </a:p>
          <a:p>
            <a:pPr marL="0" indent="0">
              <a:spcBef>
                <a:spcPts val="0"/>
              </a:spcBef>
              <a:buNone/>
            </a:pPr>
            <a:r>
              <a:rPr lang="en-US" sz="2000" dirty="0" smtClean="0">
                <a:solidFill>
                  <a:schemeClr val="accent6">
                    <a:lumMod val="60000"/>
                    <a:lumOff val="40000"/>
                  </a:schemeClr>
                </a:solidFill>
              </a:rPr>
              <a:t>Success of Leaders directly relates to serving the team and understanding the … </a:t>
            </a:r>
            <a:r>
              <a:rPr lang="en-US" sz="2000" b="1" dirty="0" smtClean="0">
                <a:solidFill>
                  <a:schemeClr val="accent6">
                    <a:lumMod val="60000"/>
                    <a:lumOff val="40000"/>
                  </a:schemeClr>
                </a:solidFill>
              </a:rPr>
              <a:t>WIIFM </a:t>
            </a:r>
            <a:r>
              <a:rPr lang="en-US" sz="2000" dirty="0" smtClean="0">
                <a:solidFill>
                  <a:schemeClr val="accent6">
                    <a:lumMod val="60000"/>
                    <a:lumOff val="40000"/>
                  </a:schemeClr>
                </a:solidFill>
              </a:rPr>
              <a:t>.  Most team members want … </a:t>
            </a:r>
          </a:p>
          <a:p>
            <a:pPr>
              <a:spcBef>
                <a:spcPts val="1200"/>
              </a:spcBef>
              <a:buFont typeface="Wingdings" pitchFamily="2" charset="2"/>
              <a:buChar char="Ø"/>
            </a:pPr>
            <a:r>
              <a:rPr lang="en-US" b="1" dirty="0" smtClean="0"/>
              <a:t>to feel valued</a:t>
            </a:r>
          </a:p>
          <a:p>
            <a:pPr>
              <a:spcBef>
                <a:spcPts val="1200"/>
              </a:spcBef>
              <a:buFont typeface="Wingdings" pitchFamily="2" charset="2"/>
              <a:buChar char="Ø"/>
            </a:pPr>
            <a:r>
              <a:rPr lang="en-US" b="1" dirty="0" smtClean="0"/>
              <a:t>Feel free to act</a:t>
            </a:r>
          </a:p>
          <a:p>
            <a:pPr>
              <a:spcBef>
                <a:spcPts val="1200"/>
              </a:spcBef>
              <a:buFont typeface="Wingdings" pitchFamily="2" charset="2"/>
              <a:buChar char="Ø"/>
            </a:pPr>
            <a:r>
              <a:rPr lang="en-US" b="1" dirty="0" smtClean="0"/>
              <a:t>Be understood</a:t>
            </a:r>
          </a:p>
          <a:p>
            <a:pPr>
              <a:spcBef>
                <a:spcPts val="1200"/>
              </a:spcBef>
              <a:buFont typeface="Wingdings" pitchFamily="2" charset="2"/>
              <a:buChar char="Ø"/>
            </a:pPr>
            <a:r>
              <a:rPr lang="en-US" b="1" dirty="0" smtClean="0"/>
              <a:t>Be well informed</a:t>
            </a:r>
          </a:p>
          <a:p>
            <a:pPr>
              <a:spcBef>
                <a:spcPts val="1200"/>
              </a:spcBef>
              <a:buFont typeface="Wingdings" pitchFamily="2" charset="2"/>
              <a:buChar char="Ø"/>
            </a:pPr>
            <a:r>
              <a:rPr lang="en-US" b="1" dirty="0" smtClean="0"/>
              <a:t>Feel respected</a:t>
            </a:r>
          </a:p>
          <a:p>
            <a:pPr>
              <a:spcBef>
                <a:spcPts val="1200"/>
              </a:spcBef>
              <a:buFont typeface="Wingdings" pitchFamily="2" charset="2"/>
              <a:buChar char="Ø"/>
            </a:pPr>
            <a:r>
              <a:rPr lang="en-US" b="1" dirty="0" smtClean="0"/>
              <a:t>Freedom to participate</a:t>
            </a:r>
          </a:p>
          <a:p>
            <a:pPr>
              <a:spcBef>
                <a:spcPts val="1200"/>
              </a:spcBef>
              <a:buFont typeface="Wingdings" pitchFamily="2" charset="2"/>
              <a:buChar char="Ø"/>
            </a:pPr>
            <a:r>
              <a:rPr lang="en-US" b="1" dirty="0" smtClean="0"/>
              <a:t>Recognized for effort</a:t>
            </a:r>
          </a:p>
          <a:p>
            <a:pPr>
              <a:spcBef>
                <a:spcPts val="1200"/>
              </a:spcBef>
              <a:buFont typeface="Wingdings" pitchFamily="2" charset="2"/>
              <a:buChar char="Ø"/>
            </a:pPr>
            <a:r>
              <a:rPr lang="en-US" b="1" dirty="0" smtClean="0"/>
              <a:t>Receive fair treatment </a:t>
            </a:r>
          </a:p>
          <a:p>
            <a:pPr>
              <a:spcBef>
                <a:spcPts val="1200"/>
              </a:spcBef>
              <a:buFont typeface="Wingdings" pitchFamily="2" charset="2"/>
              <a:buChar char="Ø"/>
            </a:pPr>
            <a:r>
              <a:rPr lang="en-US" b="1" dirty="0" smtClean="0"/>
              <a:t>To be proud to be part of a successful team </a:t>
            </a:r>
            <a:endParaRPr lang="en-US" b="1" dirty="0"/>
          </a:p>
        </p:txBody>
      </p: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63</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90422913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18866" y="764274"/>
            <a:ext cx="7533563" cy="3108543"/>
          </a:xfrm>
          <a:prstGeom prst="rect">
            <a:avLst/>
          </a:prstGeom>
          <a:noFill/>
        </p:spPr>
        <p:txBody>
          <a:bodyPr wrap="square" rtlCol="0">
            <a:spAutoFit/>
          </a:bodyPr>
          <a:lstStyle/>
          <a:p>
            <a:pPr algn="ctr"/>
            <a:r>
              <a:rPr lang="en-US" sz="4400" b="1" dirty="0" smtClean="0">
                <a:solidFill>
                  <a:schemeClr val="accent6"/>
                </a:solidFill>
              </a:rPr>
              <a:t>Thank You … </a:t>
            </a:r>
          </a:p>
          <a:p>
            <a:pPr algn="ctr"/>
            <a:endParaRPr lang="en-US" sz="4400" b="1" dirty="0">
              <a:solidFill>
                <a:schemeClr val="accent6"/>
              </a:solidFill>
            </a:endParaRPr>
          </a:p>
          <a:p>
            <a:pPr algn="ctr"/>
            <a:r>
              <a:rPr lang="en-US" sz="3600" b="1" dirty="0" smtClean="0">
                <a:solidFill>
                  <a:schemeClr val="accent6"/>
                </a:solidFill>
              </a:rPr>
              <a:t>May the Force of Influence be with you and </a:t>
            </a:r>
          </a:p>
          <a:p>
            <a:pPr algn="ctr"/>
            <a:r>
              <a:rPr lang="en-US" sz="3600" b="1" dirty="0" smtClean="0">
                <a:solidFill>
                  <a:schemeClr val="accent6"/>
                </a:solidFill>
              </a:rPr>
              <a:t>make a difference! </a:t>
            </a:r>
            <a:endParaRPr lang="en-US" sz="3600" b="1" dirty="0">
              <a:solidFill>
                <a:schemeClr val="accent6"/>
              </a:solidFill>
            </a:endParaRPr>
          </a:p>
        </p:txBody>
      </p:sp>
      <p:sp>
        <p:nvSpPr>
          <p:cNvPr id="7" name="TextBox 6"/>
          <p:cNvSpPr txBox="1"/>
          <p:nvPr/>
        </p:nvSpPr>
        <p:spPr>
          <a:xfrm>
            <a:off x="1146412" y="5145206"/>
            <a:ext cx="2316660" cy="923330"/>
          </a:xfrm>
          <a:prstGeom prst="rect">
            <a:avLst/>
          </a:prstGeom>
          <a:noFill/>
        </p:spPr>
        <p:txBody>
          <a:bodyPr wrap="none" rtlCol="0">
            <a:spAutoFit/>
          </a:bodyPr>
          <a:lstStyle/>
          <a:p>
            <a:r>
              <a:rPr lang="en-US" dirty="0" smtClean="0"/>
              <a:t>Bob Norris</a:t>
            </a:r>
          </a:p>
          <a:p>
            <a:r>
              <a:rPr lang="en-US" dirty="0" smtClean="0">
                <a:hlinkClick r:id="rId2"/>
              </a:rPr>
              <a:t>bnorris777@aol.com</a:t>
            </a:r>
            <a:endParaRPr lang="en-US" dirty="0" smtClean="0"/>
          </a:p>
          <a:p>
            <a:r>
              <a:rPr lang="en-US" dirty="0" smtClean="0"/>
              <a:t>302.584.0958</a:t>
            </a:r>
            <a:endParaRPr lang="en-US" dirty="0"/>
          </a:p>
        </p:txBody>
      </p:sp>
    </p:spTree>
    <p:extLst>
      <p:ext uri="{BB962C8B-B14F-4D97-AF65-F5344CB8AC3E}">
        <p14:creationId xmlns:p14="http://schemas.microsoft.com/office/powerpoint/2010/main" val="1458836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z="3200" b="1" dirty="0" smtClean="0"/>
              <a:t>Leaders are not born! Types of Leaders</a:t>
            </a:r>
          </a:p>
        </p:txBody>
      </p:sp>
      <p:sp>
        <p:nvSpPr>
          <p:cNvPr id="5123" name="Rectangle 3"/>
          <p:cNvSpPr>
            <a:spLocks noGrp="1" noChangeArrowheads="1"/>
          </p:cNvSpPr>
          <p:nvPr>
            <p:ph type="body" idx="1"/>
          </p:nvPr>
        </p:nvSpPr>
        <p:spPr>
          <a:xfrm>
            <a:off x="304800" y="1554866"/>
            <a:ext cx="8458200" cy="5181600"/>
          </a:xfrm>
        </p:spPr>
        <p:txBody>
          <a:bodyPr/>
          <a:lstStyle/>
          <a:p>
            <a:pPr>
              <a:spcBef>
                <a:spcPts val="1800"/>
              </a:spcBef>
            </a:pPr>
            <a:r>
              <a:rPr lang="en-US" altLang="en-US" sz="2800" dirty="0" smtClean="0"/>
              <a:t>Leader by the position achieved</a:t>
            </a:r>
          </a:p>
          <a:p>
            <a:pPr>
              <a:spcBef>
                <a:spcPts val="1800"/>
              </a:spcBef>
            </a:pPr>
            <a:r>
              <a:rPr lang="en-US" altLang="en-US" sz="2800" dirty="0" smtClean="0"/>
              <a:t>Leader by personality, charisma </a:t>
            </a:r>
          </a:p>
          <a:p>
            <a:pPr>
              <a:spcBef>
                <a:spcPts val="1800"/>
              </a:spcBef>
            </a:pPr>
            <a:r>
              <a:rPr lang="en-US" altLang="en-US" sz="2800" dirty="0" smtClean="0"/>
              <a:t>Leader by moral example</a:t>
            </a:r>
          </a:p>
          <a:p>
            <a:pPr>
              <a:spcBef>
                <a:spcPts val="1800"/>
              </a:spcBef>
            </a:pPr>
            <a:r>
              <a:rPr lang="en-US" altLang="en-US" sz="2800" dirty="0" smtClean="0"/>
              <a:t>Leader by power held over others </a:t>
            </a:r>
          </a:p>
          <a:p>
            <a:pPr>
              <a:spcBef>
                <a:spcPts val="1800"/>
              </a:spcBef>
            </a:pPr>
            <a:r>
              <a:rPr lang="en-US" altLang="en-US" sz="2800" dirty="0" smtClean="0"/>
              <a:t>Leader who can influence others to follow </a:t>
            </a:r>
          </a:p>
          <a:p>
            <a:pPr>
              <a:spcBef>
                <a:spcPts val="1800"/>
              </a:spcBef>
            </a:pPr>
            <a:r>
              <a:rPr lang="en-US" altLang="en-US" sz="2800" dirty="0" smtClean="0"/>
              <a:t>Intellectual Leader</a:t>
            </a:r>
          </a:p>
          <a:p>
            <a:pPr>
              <a:spcBef>
                <a:spcPts val="1800"/>
              </a:spcBef>
            </a:pPr>
            <a:r>
              <a:rPr lang="en-US" altLang="en-US" sz="2800" dirty="0" smtClean="0"/>
              <a:t>Leader because of ability to accomplish things</a:t>
            </a:r>
          </a:p>
        </p:txBody>
      </p:sp>
      <p:cxnSp>
        <p:nvCxnSpPr>
          <p:cNvPr id="4" name="Straight Connector 3"/>
          <p:cNvCxnSpPr/>
          <p:nvPr/>
        </p:nvCxnSpPr>
        <p:spPr>
          <a:xfrm>
            <a:off x="358815" y="995423"/>
            <a:ext cx="8171727" cy="34724"/>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7</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94085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left)">
                                      <p:cBhvr>
                                        <p:cTn id="7" dur="5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wipe(left)">
                                      <p:cBhvr>
                                        <p:cTn id="12" dur="5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wipe(left)">
                                      <p:cBhvr>
                                        <p:cTn id="17" dur="5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wipe(left)">
                                      <p:cBhvr>
                                        <p:cTn id="22" dur="500"/>
                                        <p:tgtEl>
                                          <p:spTgt spid="51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23">
                                            <p:txEl>
                                              <p:pRg st="4" end="4"/>
                                            </p:txEl>
                                          </p:spTgt>
                                        </p:tgtEl>
                                        <p:attrNameLst>
                                          <p:attrName>style.visibility</p:attrName>
                                        </p:attrNameLst>
                                      </p:cBhvr>
                                      <p:to>
                                        <p:strVal val="visible"/>
                                      </p:to>
                                    </p:set>
                                    <p:animEffect transition="in" filter="wipe(left)">
                                      <p:cBhvr>
                                        <p:cTn id="27" dur="500"/>
                                        <p:tgtEl>
                                          <p:spTgt spid="512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123">
                                            <p:txEl>
                                              <p:pRg st="5" end="5"/>
                                            </p:txEl>
                                          </p:spTgt>
                                        </p:tgtEl>
                                        <p:attrNameLst>
                                          <p:attrName>style.visibility</p:attrName>
                                        </p:attrNameLst>
                                      </p:cBhvr>
                                      <p:to>
                                        <p:strVal val="visible"/>
                                      </p:to>
                                    </p:set>
                                    <p:animEffect transition="in" filter="wipe(left)">
                                      <p:cBhvr>
                                        <p:cTn id="32" dur="500"/>
                                        <p:tgtEl>
                                          <p:spTgt spid="512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123">
                                            <p:txEl>
                                              <p:pRg st="6" end="6"/>
                                            </p:txEl>
                                          </p:spTgt>
                                        </p:tgtEl>
                                        <p:attrNameLst>
                                          <p:attrName>style.visibility</p:attrName>
                                        </p:attrNameLst>
                                      </p:cBhvr>
                                      <p:to>
                                        <p:strVal val="visible"/>
                                      </p:to>
                                    </p:set>
                                    <p:animEffect transition="in" filter="wipe(left)">
                                      <p:cBhvr>
                                        <p:cTn id="37" dur="500"/>
                                        <p:tgtEl>
                                          <p:spTgt spid="51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What Makes a Good Leader?  Surveys say…. </a:t>
            </a:r>
            <a:endParaRPr lang="en-US" sz="2800" b="1" dirty="0"/>
          </a:p>
        </p:txBody>
      </p:sp>
      <p:sp>
        <p:nvSpPr>
          <p:cNvPr id="3" name="Content Placeholder 2"/>
          <p:cNvSpPr>
            <a:spLocks noGrp="1"/>
          </p:cNvSpPr>
          <p:nvPr>
            <p:ph idx="1"/>
          </p:nvPr>
        </p:nvSpPr>
        <p:spPr/>
        <p:txBody>
          <a:bodyPr/>
          <a:lstStyle/>
          <a:p>
            <a:pPr marL="0" indent="0">
              <a:buNone/>
            </a:pPr>
            <a:r>
              <a:rPr lang="en-US" b="1" dirty="0" smtClean="0"/>
              <a:t>Qualities </a:t>
            </a:r>
            <a:r>
              <a:rPr lang="en-US" b="1" dirty="0"/>
              <a:t>that U.S. workers consider necessary for being a good </a:t>
            </a:r>
            <a:r>
              <a:rPr lang="en-US" b="1" dirty="0" smtClean="0"/>
              <a:t>Leader </a:t>
            </a:r>
            <a:r>
              <a:rPr lang="en-US" b="1" dirty="0"/>
              <a:t>(in order of importance), according to </a:t>
            </a:r>
            <a:r>
              <a:rPr lang="en-US" b="1" dirty="0" smtClean="0"/>
              <a:t>a recent Yahoo</a:t>
            </a:r>
            <a:r>
              <a:rPr lang="en-US" b="1" dirty="0"/>
              <a:t>! survey</a:t>
            </a:r>
            <a:r>
              <a:rPr lang="en-US" b="1" dirty="0" smtClean="0"/>
              <a:t>:</a:t>
            </a:r>
          </a:p>
          <a:p>
            <a:pPr marL="0" indent="0">
              <a:buNone/>
            </a:pPr>
            <a:endParaRPr lang="en-US" b="1" dirty="0"/>
          </a:p>
          <a:p>
            <a:pPr marL="457200" indent="-457200">
              <a:buFont typeface="+mj-lt"/>
              <a:buAutoNum type="arabicPeriod"/>
            </a:pPr>
            <a:r>
              <a:rPr lang="en-US" sz="2400" b="1" dirty="0"/>
              <a:t>Communication/listening skills</a:t>
            </a:r>
          </a:p>
          <a:p>
            <a:pPr marL="457200" indent="-457200">
              <a:buFont typeface="+mj-lt"/>
              <a:buAutoNum type="arabicPeriod"/>
            </a:pPr>
            <a:r>
              <a:rPr lang="en-US" sz="2400" b="1" dirty="0" smtClean="0"/>
              <a:t>Effective </a:t>
            </a:r>
            <a:r>
              <a:rPr lang="en-US" sz="2400" b="1" dirty="0"/>
              <a:t>leadership skills</a:t>
            </a:r>
          </a:p>
          <a:p>
            <a:pPr marL="457200" indent="-457200">
              <a:buFont typeface="+mj-lt"/>
              <a:buAutoNum type="arabicPeriod"/>
            </a:pPr>
            <a:r>
              <a:rPr lang="en-US" sz="2400" b="1" dirty="0"/>
              <a:t>Trust in their </a:t>
            </a:r>
            <a:r>
              <a:rPr lang="en-US" sz="2400" b="1" dirty="0" smtClean="0"/>
              <a:t>team members </a:t>
            </a:r>
            <a:r>
              <a:rPr lang="en-US" sz="2400" b="1" dirty="0"/>
              <a:t>to do their jobs </a:t>
            </a:r>
            <a:r>
              <a:rPr lang="en-US" sz="2400" b="1" dirty="0" smtClean="0"/>
              <a:t>well; Holding others accountable.</a:t>
            </a:r>
            <a:endParaRPr lang="en-US" sz="2400" b="1" dirty="0"/>
          </a:p>
          <a:p>
            <a:pPr marL="457200" indent="-457200">
              <a:buFont typeface="+mj-lt"/>
              <a:buAutoNum type="arabicPeriod"/>
            </a:pPr>
            <a:r>
              <a:rPr lang="en-US" sz="2400" b="1" dirty="0"/>
              <a:t>Flexibility and </a:t>
            </a:r>
            <a:r>
              <a:rPr lang="en-US" sz="2400" b="1" dirty="0" smtClean="0"/>
              <a:t>understanding</a:t>
            </a:r>
          </a:p>
          <a:p>
            <a:pPr marL="457200" indent="-457200">
              <a:buFont typeface="+mj-lt"/>
              <a:buAutoNum type="arabicPeriod"/>
            </a:pPr>
            <a:r>
              <a:rPr lang="en-US" sz="2400" b="1" dirty="0" smtClean="0"/>
              <a:t>Coaching and working collaboratively</a:t>
            </a:r>
            <a:endParaRPr lang="en-US" sz="2400" b="1" dirty="0"/>
          </a:p>
          <a:p>
            <a:pPr marL="457200" indent="-457200">
              <a:buFont typeface="+mj-lt"/>
              <a:buAutoNum type="arabicPeriod"/>
            </a:pPr>
            <a:r>
              <a:rPr lang="en-US" sz="2400" b="1" dirty="0"/>
              <a:t>Intelligence</a:t>
            </a:r>
          </a:p>
          <a:p>
            <a:pPr marL="457200" indent="-457200">
              <a:buFont typeface="+mj-lt"/>
              <a:buAutoNum type="arabicPeriod"/>
            </a:pPr>
            <a:r>
              <a:rPr lang="en-US" sz="2400" b="1" dirty="0"/>
              <a:t>Teamwork skills</a:t>
            </a:r>
          </a:p>
          <a:p>
            <a:pPr marL="457200" indent="-457200">
              <a:buFont typeface="+mj-lt"/>
              <a:buAutoNum type="arabicPeriod"/>
            </a:pPr>
            <a:r>
              <a:rPr lang="en-US" sz="2400" b="1" dirty="0"/>
              <a:t>Even temperament</a:t>
            </a:r>
          </a:p>
          <a:p>
            <a:endParaRPr lang="en-US"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8</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3073804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2939" y="2068643"/>
            <a:ext cx="8066582" cy="13879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z="2400" b="1" dirty="0" smtClean="0"/>
              <a:t>Leadership – Core Principles = </a:t>
            </a:r>
            <a:r>
              <a:rPr lang="en-US" sz="2400" b="1" dirty="0" smtClean="0">
                <a:solidFill>
                  <a:srgbClr val="C00000"/>
                </a:solidFill>
              </a:rPr>
              <a:t>“Be” / “Know” / “Do” </a:t>
            </a:r>
            <a:endParaRPr lang="en-US" sz="2400" b="1" dirty="0">
              <a:solidFill>
                <a:srgbClr val="C00000"/>
              </a:solidFill>
            </a:endParaRPr>
          </a:p>
        </p:txBody>
      </p:sp>
      <p:sp>
        <p:nvSpPr>
          <p:cNvPr id="3" name="Rectangle 2"/>
          <p:cNvSpPr/>
          <p:nvPr/>
        </p:nvSpPr>
        <p:spPr>
          <a:xfrm>
            <a:off x="282939" y="1001620"/>
            <a:ext cx="8613349" cy="5693866"/>
          </a:xfrm>
          <a:prstGeom prst="rect">
            <a:avLst/>
          </a:prstGeom>
        </p:spPr>
        <p:txBody>
          <a:bodyPr wrap="square">
            <a:spAutoFit/>
          </a:bodyPr>
          <a:lstStyle/>
          <a:p>
            <a:r>
              <a:rPr lang="en-US" sz="1600" dirty="0">
                <a:solidFill>
                  <a:schemeClr val="accent2">
                    <a:lumMod val="75000"/>
                  </a:schemeClr>
                </a:solidFill>
              </a:rPr>
              <a:t>When people decide to </a:t>
            </a:r>
            <a:r>
              <a:rPr lang="en-US" sz="1600" b="1" dirty="0">
                <a:solidFill>
                  <a:schemeClr val="accent2">
                    <a:lumMod val="75000"/>
                  </a:schemeClr>
                </a:solidFill>
              </a:rPr>
              <a:t>respect</a:t>
            </a:r>
            <a:r>
              <a:rPr lang="en-US" sz="1600" dirty="0">
                <a:solidFill>
                  <a:schemeClr val="accent2">
                    <a:lumMod val="75000"/>
                  </a:schemeClr>
                </a:solidFill>
              </a:rPr>
              <a:t> you as a leader, they </a:t>
            </a:r>
            <a:r>
              <a:rPr lang="en-US" sz="1600" b="1" dirty="0">
                <a:solidFill>
                  <a:schemeClr val="accent2">
                    <a:lumMod val="75000"/>
                  </a:schemeClr>
                </a:solidFill>
              </a:rPr>
              <a:t>observe</a:t>
            </a:r>
            <a:r>
              <a:rPr lang="en-US" sz="1600" dirty="0">
                <a:solidFill>
                  <a:schemeClr val="accent2">
                    <a:lumMod val="75000"/>
                  </a:schemeClr>
                </a:solidFill>
              </a:rPr>
              <a:t> what you do so they can know who you really are</a:t>
            </a:r>
            <a:r>
              <a:rPr lang="en-US" sz="1600" dirty="0" smtClean="0">
                <a:solidFill>
                  <a:schemeClr val="accent2">
                    <a:lumMod val="75000"/>
                  </a:schemeClr>
                </a:solidFill>
              </a:rPr>
              <a:t>. People </a:t>
            </a:r>
            <a:r>
              <a:rPr lang="en-US" sz="1600" dirty="0">
                <a:solidFill>
                  <a:schemeClr val="accent2">
                    <a:lumMod val="75000"/>
                  </a:schemeClr>
                </a:solidFill>
              </a:rPr>
              <a:t>then use this observation to tell if you are an </a:t>
            </a:r>
            <a:r>
              <a:rPr lang="en-US" sz="1600" b="1" dirty="0">
                <a:solidFill>
                  <a:schemeClr val="accent2">
                    <a:lumMod val="75000"/>
                  </a:schemeClr>
                </a:solidFill>
              </a:rPr>
              <a:t>honorable</a:t>
            </a:r>
            <a:r>
              <a:rPr lang="en-US" sz="1600" dirty="0">
                <a:solidFill>
                  <a:schemeClr val="accent2">
                    <a:lumMod val="75000"/>
                  </a:schemeClr>
                </a:solidFill>
              </a:rPr>
              <a:t> and </a:t>
            </a:r>
            <a:r>
              <a:rPr lang="en-US" sz="1600" b="1" dirty="0">
                <a:solidFill>
                  <a:schemeClr val="accent2">
                    <a:lumMod val="75000"/>
                  </a:schemeClr>
                </a:solidFill>
              </a:rPr>
              <a:t>trusted</a:t>
            </a:r>
            <a:r>
              <a:rPr lang="en-US" sz="1600" dirty="0">
                <a:solidFill>
                  <a:schemeClr val="accent2">
                    <a:lumMod val="75000"/>
                  </a:schemeClr>
                </a:solidFill>
              </a:rPr>
              <a:t> leader, or a </a:t>
            </a:r>
            <a:r>
              <a:rPr lang="en-US" sz="1600" b="1" dirty="0">
                <a:solidFill>
                  <a:schemeClr val="accent2">
                    <a:lumMod val="75000"/>
                  </a:schemeClr>
                </a:solidFill>
              </a:rPr>
              <a:t>self-serving person who misuses authority</a:t>
            </a:r>
            <a:r>
              <a:rPr lang="en-US" sz="1600" dirty="0" smtClean="0">
                <a:solidFill>
                  <a:schemeClr val="accent2">
                    <a:lumMod val="75000"/>
                  </a:schemeClr>
                </a:solidFill>
              </a:rPr>
              <a:t>.</a:t>
            </a:r>
          </a:p>
          <a:p>
            <a:endParaRPr lang="en-US" sz="1600" dirty="0">
              <a:solidFill>
                <a:schemeClr val="accent2">
                  <a:lumMod val="75000"/>
                </a:schemeClr>
              </a:solidFill>
            </a:endParaRPr>
          </a:p>
          <a:p>
            <a:endParaRPr lang="en-US" sz="1600" dirty="0" smtClean="0"/>
          </a:p>
          <a:p>
            <a:r>
              <a:rPr lang="en-US" b="1" dirty="0" smtClean="0"/>
              <a:t>A </a:t>
            </a:r>
            <a:r>
              <a:rPr lang="en-US" b="1" dirty="0"/>
              <a:t>respected leader concentrates on three key areas:</a:t>
            </a:r>
            <a:endParaRPr lang="en-US" dirty="0"/>
          </a:p>
          <a:p>
            <a:r>
              <a:rPr lang="en-US" b="1" dirty="0"/>
              <a:t>1. </a:t>
            </a:r>
            <a:r>
              <a:rPr lang="en-US" b="1" dirty="0">
                <a:solidFill>
                  <a:srgbClr val="C00000"/>
                </a:solidFill>
              </a:rPr>
              <a:t>“Be” </a:t>
            </a:r>
            <a:r>
              <a:rPr lang="en-US" b="1" dirty="0"/>
              <a:t>-</a:t>
            </a:r>
            <a:r>
              <a:rPr lang="en-US" dirty="0"/>
              <a:t> </a:t>
            </a:r>
            <a:r>
              <a:rPr lang="en-US" b="1" dirty="0"/>
              <a:t>what he/she is</a:t>
            </a:r>
            <a:r>
              <a:rPr lang="en-US" dirty="0"/>
              <a:t>, i.e. beliefs and </a:t>
            </a:r>
            <a:r>
              <a:rPr lang="en-US" dirty="0" smtClean="0"/>
              <a:t>values aligned to the team vision </a:t>
            </a:r>
            <a:endParaRPr lang="en-US" dirty="0"/>
          </a:p>
          <a:p>
            <a:r>
              <a:rPr lang="en-US" b="1" dirty="0"/>
              <a:t>2. </a:t>
            </a:r>
            <a:r>
              <a:rPr lang="en-US" b="1" dirty="0">
                <a:solidFill>
                  <a:srgbClr val="C00000"/>
                </a:solidFill>
              </a:rPr>
              <a:t>“Know” </a:t>
            </a:r>
            <a:r>
              <a:rPr lang="en-US" b="1" dirty="0"/>
              <a:t>- what he/she knows</a:t>
            </a:r>
            <a:r>
              <a:rPr lang="en-US" dirty="0"/>
              <a:t>, i.e. job, tasks, human nature</a:t>
            </a:r>
          </a:p>
          <a:p>
            <a:r>
              <a:rPr lang="en-US" b="1" dirty="0"/>
              <a:t>3. </a:t>
            </a:r>
            <a:r>
              <a:rPr lang="en-US" b="1" dirty="0">
                <a:solidFill>
                  <a:srgbClr val="C00000"/>
                </a:solidFill>
              </a:rPr>
              <a:t>“Do” </a:t>
            </a:r>
            <a:r>
              <a:rPr lang="en-US" b="1" dirty="0"/>
              <a:t>- what he/she does</a:t>
            </a:r>
            <a:r>
              <a:rPr lang="en-US" dirty="0"/>
              <a:t>, i.e. implement, motivate, and provide direction</a:t>
            </a:r>
          </a:p>
          <a:p>
            <a:endParaRPr lang="en-US" dirty="0" smtClean="0"/>
          </a:p>
          <a:p>
            <a:endParaRPr lang="en-US" sz="2200" b="1" dirty="0" smtClean="0">
              <a:solidFill>
                <a:schemeClr val="accent2">
                  <a:lumMod val="75000"/>
                </a:schemeClr>
              </a:solidFill>
            </a:endParaRPr>
          </a:p>
          <a:p>
            <a:r>
              <a:rPr lang="en-US" sz="2200" b="1" dirty="0" smtClean="0">
                <a:solidFill>
                  <a:schemeClr val="accent2">
                    <a:lumMod val="75000"/>
                  </a:schemeClr>
                </a:solidFill>
              </a:rPr>
              <a:t>What </a:t>
            </a:r>
            <a:r>
              <a:rPr lang="en-US" sz="2200" b="1" dirty="0">
                <a:solidFill>
                  <a:schemeClr val="accent2">
                    <a:lumMod val="75000"/>
                  </a:schemeClr>
                </a:solidFill>
              </a:rPr>
              <a:t>makes a person want to follow a leader?</a:t>
            </a:r>
            <a:r>
              <a:rPr lang="en-US" sz="2000" b="1" dirty="0">
                <a:solidFill>
                  <a:schemeClr val="accent2">
                    <a:lumMod val="75000"/>
                  </a:schemeClr>
                </a:solidFill>
              </a:rPr>
              <a:t> </a:t>
            </a:r>
            <a:endParaRPr lang="en-US" sz="2000" b="1" dirty="0" smtClean="0">
              <a:solidFill>
                <a:schemeClr val="accent2">
                  <a:lumMod val="75000"/>
                </a:schemeClr>
              </a:solidFill>
            </a:endParaRPr>
          </a:p>
          <a:p>
            <a:r>
              <a:rPr lang="en-US" dirty="0" smtClean="0">
                <a:solidFill>
                  <a:schemeClr val="accent2">
                    <a:lumMod val="75000"/>
                  </a:schemeClr>
                </a:solidFill>
              </a:rPr>
              <a:t>People </a:t>
            </a:r>
            <a:r>
              <a:rPr lang="en-US" dirty="0">
                <a:solidFill>
                  <a:schemeClr val="accent2">
                    <a:lumMod val="75000"/>
                  </a:schemeClr>
                </a:solidFill>
              </a:rPr>
              <a:t>want to be guided by people they </a:t>
            </a:r>
            <a:r>
              <a:rPr lang="en-US" sz="2200" b="1" dirty="0">
                <a:solidFill>
                  <a:schemeClr val="accent2">
                    <a:lumMod val="75000"/>
                  </a:schemeClr>
                </a:solidFill>
              </a:rPr>
              <a:t>respect</a:t>
            </a:r>
            <a:r>
              <a:rPr lang="en-US" dirty="0">
                <a:solidFill>
                  <a:schemeClr val="accent2">
                    <a:lumMod val="75000"/>
                  </a:schemeClr>
                </a:solidFill>
              </a:rPr>
              <a:t> and who have a </a:t>
            </a:r>
            <a:r>
              <a:rPr lang="en-US" sz="2200" b="1" dirty="0">
                <a:solidFill>
                  <a:schemeClr val="accent2">
                    <a:lumMod val="75000"/>
                  </a:schemeClr>
                </a:solidFill>
              </a:rPr>
              <a:t>clear sense of direction</a:t>
            </a:r>
            <a:r>
              <a:rPr lang="en-US" dirty="0">
                <a:solidFill>
                  <a:schemeClr val="accent2">
                    <a:lumMod val="75000"/>
                  </a:schemeClr>
                </a:solidFill>
              </a:rPr>
              <a:t>. To gain respect, they must be </a:t>
            </a:r>
            <a:r>
              <a:rPr lang="en-US" sz="2200" b="1" dirty="0">
                <a:solidFill>
                  <a:schemeClr val="accent2">
                    <a:lumMod val="75000"/>
                  </a:schemeClr>
                </a:solidFill>
              </a:rPr>
              <a:t>ethical</a:t>
            </a:r>
            <a:r>
              <a:rPr lang="en-US" dirty="0">
                <a:solidFill>
                  <a:schemeClr val="accent2">
                    <a:lumMod val="75000"/>
                  </a:schemeClr>
                </a:solidFill>
              </a:rPr>
              <a:t>. A sense of direction is achieved by conveying a </a:t>
            </a:r>
            <a:r>
              <a:rPr lang="en-US" sz="2200" b="1" dirty="0">
                <a:solidFill>
                  <a:schemeClr val="accent2">
                    <a:lumMod val="75000"/>
                  </a:schemeClr>
                </a:solidFill>
              </a:rPr>
              <a:t>strong vision of the future</a:t>
            </a:r>
            <a:r>
              <a:rPr lang="en-US" dirty="0">
                <a:solidFill>
                  <a:schemeClr val="accent2">
                    <a:lumMod val="75000"/>
                  </a:schemeClr>
                </a:solidFill>
              </a:rPr>
              <a:t>.</a:t>
            </a:r>
          </a:p>
          <a:p>
            <a:endParaRPr lang="en-US" sz="1600" b="1" dirty="0" smtClean="0">
              <a:solidFill>
                <a:schemeClr val="accent2">
                  <a:lumMod val="75000"/>
                </a:schemeClr>
              </a:solidFill>
            </a:endParaRPr>
          </a:p>
          <a:p>
            <a:r>
              <a:rPr lang="en-US" sz="1600" b="1" dirty="0" smtClean="0">
                <a:solidFill>
                  <a:schemeClr val="accent2">
                    <a:lumMod val="75000"/>
                  </a:schemeClr>
                </a:solidFill>
              </a:rPr>
              <a:t>Note: </a:t>
            </a:r>
          </a:p>
          <a:p>
            <a:r>
              <a:rPr lang="en-US" sz="2000" dirty="0" smtClean="0">
                <a:solidFill>
                  <a:schemeClr val="accent2">
                    <a:lumMod val="75000"/>
                  </a:schemeClr>
                </a:solidFill>
              </a:rPr>
              <a:t>Studies </a:t>
            </a:r>
            <a:r>
              <a:rPr lang="en-US" sz="2000" dirty="0">
                <a:solidFill>
                  <a:schemeClr val="accent2">
                    <a:lumMod val="75000"/>
                  </a:schemeClr>
                </a:solidFill>
              </a:rPr>
              <a:t>have shown that trust and confidence in </a:t>
            </a:r>
            <a:r>
              <a:rPr lang="en-US" sz="2000" dirty="0" smtClean="0">
                <a:solidFill>
                  <a:schemeClr val="accent2">
                    <a:lumMod val="75000"/>
                  </a:schemeClr>
                </a:solidFill>
              </a:rPr>
              <a:t>leadership </a:t>
            </a:r>
            <a:r>
              <a:rPr lang="en-US" sz="2000" dirty="0">
                <a:solidFill>
                  <a:schemeClr val="accent2">
                    <a:lumMod val="75000"/>
                  </a:schemeClr>
                </a:solidFill>
              </a:rPr>
              <a:t>is the single most reliable predictor of employee </a:t>
            </a:r>
            <a:r>
              <a:rPr lang="en-US" sz="2000" dirty="0" smtClean="0">
                <a:solidFill>
                  <a:schemeClr val="accent2">
                    <a:lumMod val="75000"/>
                  </a:schemeClr>
                </a:solidFill>
              </a:rPr>
              <a:t>satisfaction</a:t>
            </a:r>
            <a:r>
              <a:rPr lang="en-US" sz="1600" dirty="0" smtClean="0">
                <a:solidFill>
                  <a:schemeClr val="accent2">
                    <a:lumMod val="75000"/>
                  </a:schemeClr>
                </a:solidFill>
              </a:rPr>
              <a:t>.</a:t>
            </a:r>
            <a:endParaRPr lang="en-US" sz="1600" dirty="0">
              <a:solidFill>
                <a:schemeClr val="accent2">
                  <a:lumMod val="75000"/>
                </a:schemeClr>
              </a:solidFill>
            </a:endParaRPr>
          </a:p>
        </p:txBody>
      </p:sp>
      <p:sp>
        <p:nvSpPr>
          <p:cNvPr id="5" name="Slide Number Placeholder 4"/>
          <p:cNvSpPr>
            <a:spLocks noGrp="1"/>
          </p:cNvSpPr>
          <p:nvPr>
            <p:ph type="sldNum" sz="quarter" idx="4"/>
          </p:nvPr>
        </p:nvSpPr>
        <p:spPr/>
        <p:txBody>
          <a:bodyPr/>
          <a:lstStyle/>
          <a:p>
            <a:pPr fontAlgn="auto">
              <a:spcBef>
                <a:spcPts val="0"/>
              </a:spcBef>
              <a:spcAft>
                <a:spcPts val="0"/>
              </a:spcAft>
            </a:pPr>
            <a:fld id="{9349C253-74D3-4752-AC5F-2E19D8186C3E}" type="slidenum">
              <a:rPr lang="en-US" smtClean="0">
                <a:solidFill>
                  <a:prstClr val="black">
                    <a:tint val="75000"/>
                  </a:prstClr>
                </a:solidFill>
                <a:latin typeface="Calibri"/>
              </a:rPr>
              <a:pPr fontAlgn="auto">
                <a:spcBef>
                  <a:spcPts val="0"/>
                </a:spcBef>
                <a:spcAft>
                  <a:spcPts val="0"/>
                </a:spcAft>
              </a:pPr>
              <a:t>9</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42925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Subarna_Templatel">
  <a:themeElements>
    <a:clrScheme name="Subarna_Templat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ubarna_Templat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barna_Templat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barna_Templat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barna_Templat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barna_Templat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barna_Templat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barna_Templat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barna_Templat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barna_Templat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barna_Templat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barna_Templat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barna_Templat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barna_Templat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3366"/>
      </a:accent1>
      <a:accent2>
        <a:srgbClr val="497BBD"/>
      </a:accent2>
      <a:accent3>
        <a:srgbClr val="FFFFFF"/>
      </a:accent3>
      <a:accent4>
        <a:srgbClr val="000000"/>
      </a:accent4>
      <a:accent5>
        <a:srgbClr val="AAADB8"/>
      </a:accent5>
      <a:accent6>
        <a:srgbClr val="416FAB"/>
      </a:accent6>
      <a:hlink>
        <a:srgbClr val="9CA5E8"/>
      </a:hlink>
      <a:folHlink>
        <a:srgbClr val="CC0000"/>
      </a:folHlink>
    </a:clrScheme>
    <a:fontScheme name="Blank Presentatio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miter lim="800000"/>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miter lim="800000"/>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3366"/>
        </a:accent1>
        <a:accent2>
          <a:srgbClr val="497BBD"/>
        </a:accent2>
        <a:accent3>
          <a:srgbClr val="FFFFFF"/>
        </a:accent3>
        <a:accent4>
          <a:srgbClr val="000000"/>
        </a:accent4>
        <a:accent5>
          <a:srgbClr val="AAADB8"/>
        </a:accent5>
        <a:accent6>
          <a:srgbClr val="416FAB"/>
        </a:accent6>
        <a:hlink>
          <a:srgbClr val="9CA5E8"/>
        </a:hlink>
        <a:folHlink>
          <a:srgbClr val="CC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MGI 2010A PowerPoint Template">
  <a:themeElements>
    <a:clrScheme name="1_BMGI template 2010 13">
      <a:dk1>
        <a:srgbClr val="333333"/>
      </a:dk1>
      <a:lt1>
        <a:srgbClr val="FFFFFF"/>
      </a:lt1>
      <a:dk2>
        <a:srgbClr val="333333"/>
      </a:dk2>
      <a:lt2>
        <a:srgbClr val="808080"/>
      </a:lt2>
      <a:accent1>
        <a:srgbClr val="A44A3E"/>
      </a:accent1>
      <a:accent2>
        <a:srgbClr val="4A6368"/>
      </a:accent2>
      <a:accent3>
        <a:srgbClr val="FFFFFF"/>
      </a:accent3>
      <a:accent4>
        <a:srgbClr val="2A2A2A"/>
      </a:accent4>
      <a:accent5>
        <a:srgbClr val="CFB1AF"/>
      </a:accent5>
      <a:accent6>
        <a:srgbClr val="42595E"/>
      </a:accent6>
      <a:hlink>
        <a:srgbClr val="DE3A43"/>
      </a:hlink>
      <a:folHlink>
        <a:srgbClr val="52923C"/>
      </a:folHlink>
    </a:clrScheme>
    <a:fontScheme name="1_BMGI template 2010">
      <a:majorFont>
        <a:latin typeface="Georgia"/>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BMGI template 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MGI template 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MGI template 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MGI template 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MGI template 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MGI template 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MGI template 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MGI template 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MGI template 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MGI template 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MGI template 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MGI template 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BMGI template 2010 13">
        <a:dk1>
          <a:srgbClr val="333333"/>
        </a:dk1>
        <a:lt1>
          <a:srgbClr val="FFFFFF"/>
        </a:lt1>
        <a:dk2>
          <a:srgbClr val="333333"/>
        </a:dk2>
        <a:lt2>
          <a:srgbClr val="808080"/>
        </a:lt2>
        <a:accent1>
          <a:srgbClr val="A44A3E"/>
        </a:accent1>
        <a:accent2>
          <a:srgbClr val="4A6368"/>
        </a:accent2>
        <a:accent3>
          <a:srgbClr val="FFFFFF"/>
        </a:accent3>
        <a:accent4>
          <a:srgbClr val="2A2A2A"/>
        </a:accent4>
        <a:accent5>
          <a:srgbClr val="CFB1AF"/>
        </a:accent5>
        <a:accent6>
          <a:srgbClr val="42595E"/>
        </a:accent6>
        <a:hlink>
          <a:srgbClr val="DE3A43"/>
        </a:hlink>
        <a:folHlink>
          <a:srgbClr val="52923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Subarna_Templatel">
  <a:themeElements>
    <a:clrScheme name="Subarna_Templat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ubarna_Templat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barna_Templat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barna_Templat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barna_Templat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barna_Templat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barna_Templat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barna_Templat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barna_Templat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barna_Templat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barna_Templat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barna_Templat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barna_Templat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barna_Templat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Subarna_Templatel</Template>
  <TotalTime>27080</TotalTime>
  <Words>5966</Words>
  <Application>Microsoft Office PowerPoint</Application>
  <PresentationFormat>On-screen Show (4:3)</PresentationFormat>
  <Paragraphs>792</Paragraphs>
  <Slides>64</Slides>
  <Notes>10</Notes>
  <HiddenSlides>0</HiddenSlides>
  <MMClips>0</MMClips>
  <ScaleCrop>false</ScaleCrop>
  <HeadingPairs>
    <vt:vector size="6" baseType="variant">
      <vt:variant>
        <vt:lpstr>Fonts Used</vt:lpstr>
      </vt:variant>
      <vt:variant>
        <vt:i4>11</vt:i4>
      </vt:variant>
      <vt:variant>
        <vt:lpstr>Theme</vt:lpstr>
      </vt:variant>
      <vt:variant>
        <vt:i4>5</vt:i4>
      </vt:variant>
      <vt:variant>
        <vt:lpstr>Slide Titles</vt:lpstr>
      </vt:variant>
      <vt:variant>
        <vt:i4>64</vt:i4>
      </vt:variant>
    </vt:vector>
  </HeadingPairs>
  <TitlesOfParts>
    <vt:vector size="80" baseType="lpstr">
      <vt:lpstr>Arial</vt:lpstr>
      <vt:lpstr>Calibri</vt:lpstr>
      <vt:lpstr>Courier New</vt:lpstr>
      <vt:lpstr>Franklin Gothic Medium</vt:lpstr>
      <vt:lpstr>Georgia</vt:lpstr>
      <vt:lpstr>Tahoma</vt:lpstr>
      <vt:lpstr>Times New Roman</vt:lpstr>
      <vt:lpstr>Times New Roman MT Extra Bold</vt:lpstr>
      <vt:lpstr>Webdings</vt:lpstr>
      <vt:lpstr>Wingdings</vt:lpstr>
      <vt:lpstr>Wingdings 3</vt:lpstr>
      <vt:lpstr>Subarna_Templatel</vt:lpstr>
      <vt:lpstr>Office Theme</vt:lpstr>
      <vt:lpstr>Blank Presentation</vt:lpstr>
      <vt:lpstr>BMGI 2010A PowerPoint Template</vt:lpstr>
      <vt:lpstr>1_Subarna_Templatel</vt:lpstr>
      <vt:lpstr>Leading with Influence: Art of Diplomacy Strategies, Tools &amp; Tactics for Success </vt:lpstr>
      <vt:lpstr>Leading with Influence: Art of Diplomacy Strategies, Tools &amp; Tactics for Success   </vt:lpstr>
      <vt:lpstr>Leading with Influence: Art of Diplomacy  Strategies, Tools &amp; Tactics for Success  </vt:lpstr>
      <vt:lpstr>The Influential Leader:  Leadership Essentials </vt:lpstr>
      <vt:lpstr>Leading with Influence: Art of Diplomacy Strategies, Tools &amp; Tactics for Success </vt:lpstr>
      <vt:lpstr>What is Leadership?</vt:lpstr>
      <vt:lpstr>Leaders are not born! Types of Leaders</vt:lpstr>
      <vt:lpstr>What Makes a Good Leader?  Surveys say…. </vt:lpstr>
      <vt:lpstr>Leadership – Core Principles = “Be” / “Know” / “Do” </vt:lpstr>
      <vt:lpstr>Servant Leadership Model Principles of Collaboration  A model that attempts to simultaneously enhance the personal growth of workers and improve the quality and caring of our many institutions through a combination of teamwork and community, personal involvement in decision making, and ethical and caring behavior. </vt:lpstr>
      <vt:lpstr>The Essence of Leadership is Service to Others</vt:lpstr>
      <vt:lpstr>Collaborative Leadership: Art or Science? </vt:lpstr>
      <vt:lpstr>The Blend of Art and Science:   Collaborative Leadership</vt:lpstr>
      <vt:lpstr>Top Qualities of Collaborative Leaders:  Capacity for …</vt:lpstr>
      <vt:lpstr>Six Practices of Collaborative Leadership   Leader Qualities/Skills that Will Help Drive Influence </vt:lpstr>
      <vt:lpstr>The Collaborative Leader Capabilities Development Checklist</vt:lpstr>
      <vt:lpstr>Focusing on a few key qualities and incorporating them into every action increases leadership effectiveness</vt:lpstr>
      <vt:lpstr>  Summary:   Exercise – Self Reflection  </vt:lpstr>
      <vt:lpstr>PowerPoint Presentation</vt:lpstr>
      <vt:lpstr>When is the Right Time?</vt:lpstr>
      <vt:lpstr>Communications Lessons from Leaders </vt:lpstr>
      <vt:lpstr>Communications Lessons from Leaders </vt:lpstr>
      <vt:lpstr>Communications Lessons from Leaders </vt:lpstr>
      <vt:lpstr>Communications Lessons from Leaders </vt:lpstr>
      <vt:lpstr>Communications Lessons from Leaders </vt:lpstr>
      <vt:lpstr>Exercise - The Elevator Speech</vt:lpstr>
      <vt:lpstr>Conflict: Address it head on!   </vt:lpstr>
      <vt:lpstr>Conflict: Recognizing  different types</vt:lpstr>
      <vt:lpstr>Dealing with Conflict – How can you Lead? </vt:lpstr>
      <vt:lpstr>Dealing with Conflict – How can you Lead? </vt:lpstr>
      <vt:lpstr>Dealing with Conflict – How can you Lead? </vt:lpstr>
      <vt:lpstr> Conflict:   Team “Nasties” -- Disruptive Personalities / Bad Behavior </vt:lpstr>
      <vt:lpstr>Conflict: How do we Cope with Difficult People </vt:lpstr>
      <vt:lpstr>The Art of Diplomacy:   Influencing for success </vt:lpstr>
      <vt:lpstr>Leading with Influence = Identifying your Power</vt:lpstr>
      <vt:lpstr>Personal Power Profile – Improve to Influence  </vt:lpstr>
      <vt:lpstr>Persuasion  vs.  Influence -  “It Depends” Similar yet different as to when it is used    </vt:lpstr>
      <vt:lpstr>Influence Defined </vt:lpstr>
      <vt:lpstr>Influence -  Core Principles </vt:lpstr>
      <vt:lpstr>The Influence Model How to be a Leader without Authority</vt:lpstr>
      <vt:lpstr>When to use the Influence Model</vt:lpstr>
      <vt:lpstr>Influence Model – Building Allies </vt:lpstr>
      <vt:lpstr>Influence Model – Clarifying Goals  </vt:lpstr>
      <vt:lpstr>Influence Model – Know your Ally   </vt:lpstr>
      <vt:lpstr>Influence Model – Assess Currencies    </vt:lpstr>
      <vt:lpstr>Currencies Inventory What you might have that you can exchange</vt:lpstr>
      <vt:lpstr>Influence Model – Work Relationships    </vt:lpstr>
      <vt:lpstr>Build Strong Relationships:  Tips for Success  </vt:lpstr>
      <vt:lpstr>Influence Model – Making Exchanges     </vt:lpstr>
      <vt:lpstr>Self-Created Barriers to Influencing Awareness of what is a must do and a not to do    </vt:lpstr>
      <vt:lpstr>Exercise: Can You Influence Your Boss? </vt:lpstr>
      <vt:lpstr>  Influence Leadership Plan</vt:lpstr>
      <vt:lpstr>Bringing it All Together  </vt:lpstr>
      <vt:lpstr>Bringing it All Together --- Leadership For You </vt:lpstr>
      <vt:lpstr>Leader Awareness of Key Needs of their Followers</vt:lpstr>
      <vt:lpstr>A Leadership  Playbook – Calling the Plays</vt:lpstr>
      <vt:lpstr>L.E.A.D Process </vt:lpstr>
      <vt:lpstr>Importance of Planning</vt:lpstr>
      <vt:lpstr>L.E.A.D.  Process </vt:lpstr>
      <vt:lpstr>L.E.A.D.  Process </vt:lpstr>
      <vt:lpstr>L.E.A.D. Process </vt:lpstr>
      <vt:lpstr>Leadership Essentials </vt:lpstr>
      <vt:lpstr>Leadership Model</vt:lpstr>
      <vt:lpstr>PowerPoint Presentation</vt:lpstr>
    </vt:vector>
  </TitlesOfParts>
  <Company>Deloitte Consulting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DTT</dc:creator>
  <cp:lastModifiedBy>rwnorris</cp:lastModifiedBy>
  <cp:revision>471</cp:revision>
  <cp:lastPrinted>2016-04-22T02:27:51Z</cp:lastPrinted>
  <dcterms:created xsi:type="dcterms:W3CDTF">2000-10-02T18:58:01Z</dcterms:created>
  <dcterms:modified xsi:type="dcterms:W3CDTF">2019-06-04T01:17:39Z</dcterms:modified>
</cp:coreProperties>
</file>